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>
      <p:cViewPr varScale="1">
        <p:scale>
          <a:sx n="94" d="100"/>
          <a:sy n="94" d="100"/>
        </p:scale>
        <p:origin x="1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zh-CN" smtClean="0">
              <a:latin typeface="Arial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zh-CN" sz="2400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zh-CN" sz="2400" smtClean="0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5" descr="websoft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339725"/>
            <a:ext cx="1838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388" y="58738"/>
            <a:ext cx="1041400" cy="114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979712" y="4293096"/>
            <a:ext cx="5184775" cy="13366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latin typeface="Helvetica"/>
                <a:ea typeface="Hiragino Sans GB W3"/>
                <a:cs typeface="Helvetica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67915" y="2163763"/>
            <a:ext cx="7405688" cy="1600200"/>
          </a:xfrm>
        </p:spPr>
        <p:txBody>
          <a:bodyPr/>
          <a:lstStyle>
            <a:lvl1pPr>
              <a:defRPr b="0" i="0">
                <a:latin typeface="Helvetica"/>
                <a:ea typeface="Hiragino Sans GB W3"/>
                <a:cs typeface="Helvetica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9375" y="6270625"/>
            <a:ext cx="1439863" cy="360363"/>
          </a:xfrm>
          <a:prstGeom prst="rect">
            <a:avLst/>
          </a:prstGeom>
        </p:spPr>
        <p:txBody>
          <a:bodyPr anchor="ctr"/>
          <a:lstStyle>
            <a:lvl1pPr algn="l" eaLnBrk="1" hangingPunct="1">
              <a:defRPr sz="1400" b="0" i="0">
                <a:latin typeface="Helvetica"/>
                <a:ea typeface="Hiragino Sans GB W3"/>
                <a:cs typeface="Helvetica"/>
              </a:defRPr>
            </a:lvl1pPr>
          </a:lstStyle>
          <a:p>
            <a:fld id="{074774A7-0C52-4C20-B508-565FE0CBEF45}" type="datetimeFigureOut">
              <a:rPr lang="zh-CN" altLang="en-US" smtClean="0"/>
              <a:t>16/10/26</a:t>
            </a:fld>
            <a:endParaRPr lang="zh-CN" alt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878013" y="6270625"/>
            <a:ext cx="5400675" cy="360363"/>
          </a:xfrm>
        </p:spPr>
        <p:txBody>
          <a:bodyPr/>
          <a:lstStyle>
            <a:lvl1pPr algn="ctr">
              <a:defRPr sz="1400">
                <a:latin typeface="Helvetica"/>
                <a:cs typeface="Helvetica"/>
              </a:defRPr>
            </a:lvl1pPr>
          </a:lstStyle>
          <a:p>
            <a:endParaRPr lang="zh-CN" alt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39050" y="6270625"/>
            <a:ext cx="1439863" cy="360363"/>
          </a:xfrm>
        </p:spPr>
        <p:txBody>
          <a:bodyPr/>
          <a:lstStyle>
            <a:lvl1pPr>
              <a:defRPr/>
            </a:lvl1pPr>
          </a:lstStyle>
          <a:p>
            <a:fld id="{E06EDB4A-FD2B-4022-B3E8-0011492DD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98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699792" y="404813"/>
            <a:ext cx="5954712" cy="5472112"/>
          </a:xfrm>
          <a:solidFill>
            <a:schemeClr val="bg1"/>
          </a:solidFill>
        </p:spPr>
        <p:txBody>
          <a:bodyPr vert="wordArt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6800" y="404813"/>
            <a:ext cx="2035175" cy="5472112"/>
          </a:xfrm>
          <a:solidFill>
            <a:srgbClr val="FFFFFF"/>
          </a:solidFill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6EDB4A-FD2B-4022-B3E8-0011492DD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00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6EDB4A-FD2B-4022-B3E8-0011492DD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34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Helvetica"/>
                <a:cs typeface="Helvetic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6EDB4A-FD2B-4022-B3E8-0011492DD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26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5140" y="1484313"/>
            <a:ext cx="3996000" cy="4392612"/>
          </a:xfrm>
        </p:spPr>
        <p:txBody>
          <a:bodyPr/>
          <a:lstStyle>
            <a:lvl1pPr>
              <a:defRPr sz="2400">
                <a:latin typeface="Helvetica"/>
                <a:cs typeface="Helvetica"/>
              </a:defRPr>
            </a:lvl1pPr>
            <a:lvl2pPr>
              <a:defRPr sz="2000">
                <a:latin typeface="Helvetica"/>
                <a:cs typeface="Helvetica"/>
              </a:defRPr>
            </a:lvl2pPr>
            <a:lvl3pPr>
              <a:defRPr sz="1800">
                <a:latin typeface="Helvetica"/>
                <a:cs typeface="Helvetica"/>
              </a:defRPr>
            </a:lvl3pPr>
            <a:lvl4pPr>
              <a:defRPr sz="1600">
                <a:latin typeface="Helvetica"/>
                <a:cs typeface="Helvetica"/>
              </a:defRPr>
            </a:lvl4pPr>
            <a:lvl5pPr>
              <a:defRPr sz="14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4710" y="1484313"/>
            <a:ext cx="3995737" cy="43926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6EDB4A-FD2B-4022-B3E8-0011492DD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40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800" y="403200"/>
            <a:ext cx="6091200" cy="576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3290" y="1463768"/>
            <a:ext cx="3996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3290" y="2103530"/>
            <a:ext cx="3996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28981" y="1471056"/>
            <a:ext cx="3996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28981" y="2110818"/>
            <a:ext cx="3996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6EDB4A-FD2B-4022-B3E8-0011492DD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51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6EDB4A-FD2B-4022-B3E8-0011492DD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89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6EDB4A-FD2B-4022-B3E8-0011492DD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8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3848" y="1382400"/>
            <a:ext cx="5400000" cy="469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3848" y="1382249"/>
            <a:ext cx="27000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96800" y="404813"/>
            <a:ext cx="6091424" cy="5762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6EDB4A-FD2B-4022-B3E8-0011492DD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60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6EDB4A-FD2B-4022-B3E8-0011492DD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24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zh-CN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zh-CN" sz="240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96888" y="404813"/>
            <a:ext cx="609123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6888" y="1484313"/>
            <a:ext cx="8142287" cy="450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375" y="6343650"/>
            <a:ext cx="7199313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lang="en-US" altLang="zh-CN" sz="1400">
                <a:latin typeface="Helvetica"/>
                <a:ea typeface="Hiragino Sans GB W3"/>
                <a:cs typeface="Helvetica"/>
              </a:defRPr>
            </a:lvl1pPr>
          </a:lstStyle>
          <a:p>
            <a:endParaRPr lang="zh-CN" altLang="en-US"/>
          </a:p>
        </p:txBody>
      </p:sp>
      <p:pic>
        <p:nvPicPr>
          <p:cNvPr id="1031" name="Picture 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164263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39050" y="6342063"/>
            <a:ext cx="1439863" cy="3603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Helvetica" charset="0"/>
                <a:ea typeface="Hiragino Sans GB W3" charset="-122"/>
              </a:defRPr>
            </a:lvl1pPr>
          </a:lstStyle>
          <a:p>
            <a:fld id="{E06EDB4A-FD2B-4022-B3E8-0011492DD8E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33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741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elvetica"/>
          <a:ea typeface="Hiragino Sans GB W3"/>
          <a:cs typeface="Helvetic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elvetica" charset="0"/>
          <a:ea typeface="Hiragino Sans GB W3" charset="-122"/>
          <a:cs typeface="Helvetic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elvetica" charset="0"/>
          <a:ea typeface="Hiragino Sans GB W3" charset="-122"/>
          <a:cs typeface="Helvetic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elvetica" charset="0"/>
          <a:ea typeface="Hiragino Sans GB W3" charset="-122"/>
          <a:cs typeface="Helvetic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elvetica" charset="0"/>
          <a:ea typeface="Hiragino Sans GB W3" charset="-122"/>
          <a:cs typeface="Helvetic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Helvetica"/>
          <a:ea typeface="Hiragino Sans GB W3"/>
          <a:cs typeface="Helvetica"/>
        </a:defRPr>
      </a:lvl1pPr>
      <a:lvl2pPr marL="889000" indent="-439738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kumimoji="1" sz="2000">
          <a:solidFill>
            <a:schemeClr val="tx1"/>
          </a:solidFill>
          <a:latin typeface="Helvetica"/>
          <a:ea typeface="Hiragino Sans GB W3"/>
          <a:cs typeface="Helvetica"/>
        </a:defRPr>
      </a:lvl2pPr>
      <a:lvl3pPr marL="1293813" indent="-403225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>
          <a:solidFill>
            <a:schemeClr val="tx1"/>
          </a:solidFill>
          <a:latin typeface="Helvetica"/>
          <a:ea typeface="Hiragino Sans GB W3"/>
          <a:cs typeface="Helvetica"/>
        </a:defRPr>
      </a:lvl3pPr>
      <a:lvl4pPr marL="1681163" indent="-385763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umimoji="1" sz="1600">
          <a:solidFill>
            <a:schemeClr val="tx1"/>
          </a:solidFill>
          <a:latin typeface="Helvetica"/>
          <a:ea typeface="Hiragino Sans GB W3"/>
          <a:cs typeface="Helvetica"/>
        </a:defRPr>
      </a:lvl4pPr>
      <a:lvl5pPr marL="2070100" indent="-387350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1400">
          <a:solidFill>
            <a:schemeClr val="tx1"/>
          </a:solidFill>
          <a:latin typeface="Helvetica"/>
          <a:ea typeface="Hiragino Sans GB W3"/>
          <a:cs typeface="Helvetic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胡 伟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2016.10.26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数据库概论作业</a:t>
            </a:r>
            <a:r>
              <a:rPr lang="en-US" altLang="zh-CN" dirty="0" smtClean="0"/>
              <a:t>1~3</a:t>
            </a:r>
            <a:r>
              <a:rPr lang="zh-CN" altLang="en-US" dirty="0"/>
              <a:t>讲解</a:t>
            </a:r>
          </a:p>
        </p:txBody>
      </p:sp>
    </p:spTree>
    <p:extLst>
      <p:ext uri="{BB962C8B-B14F-4D97-AF65-F5344CB8AC3E}">
        <p14:creationId xmlns:p14="http://schemas.microsoft.com/office/powerpoint/2010/main" val="2860684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第三次作业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6889" y="1306888"/>
            <a:ext cx="7943726" cy="5148501"/>
          </a:xfrm>
        </p:spPr>
        <p:txBody>
          <a:bodyPr/>
          <a:lstStyle/>
          <a:p>
            <a:pPr lvl="0"/>
            <a:r>
              <a:rPr lang="zh-CN" altLang="en-US" dirty="0" smtClean="0"/>
              <a:t>解题思路：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先逆向扫描，</a:t>
            </a:r>
            <a:r>
              <a:rPr lang="en-US" altLang="zh-CN" dirty="0" smtClean="0"/>
              <a:t>Undo</a:t>
            </a:r>
            <a:r>
              <a:rPr lang="zh-CN" altLang="en-US" dirty="0" smtClean="0"/>
              <a:t>未提交事务，向磁盘写回原始值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再正向扫描，</a:t>
            </a:r>
            <a:r>
              <a:rPr lang="en-US" altLang="zh-CN" dirty="0" smtClean="0"/>
              <a:t>Redo</a:t>
            </a:r>
            <a:r>
              <a:rPr lang="zh-CN" altLang="en-US" dirty="0" smtClean="0"/>
              <a:t>已提交事务，向磁盘写入修改后的值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在日志结尾对于</a:t>
            </a:r>
            <a:r>
              <a:rPr lang="zh-CN" altLang="en-US" dirty="0"/>
              <a:t>未提交</a:t>
            </a:r>
            <a:r>
              <a:rPr lang="zh-CN" altLang="en-US" dirty="0" smtClean="0"/>
              <a:t>事务</a:t>
            </a:r>
            <a:r>
              <a:rPr lang="zh-CN" altLang="en-US" dirty="0" smtClean="0">
                <a:solidFill>
                  <a:srgbClr val="FF0000"/>
                </a:solidFill>
              </a:rPr>
              <a:t>添加终止记录</a:t>
            </a:r>
            <a:r>
              <a:rPr lang="en-US" altLang="zh-CN" dirty="0">
                <a:solidFill>
                  <a:srgbClr val="FF0000"/>
                </a:solidFill>
              </a:rPr>
              <a:t>&lt;ABORT </a:t>
            </a:r>
            <a:r>
              <a:rPr lang="en-US" altLang="zh-CN" dirty="0" smtClean="0">
                <a:solidFill>
                  <a:srgbClr val="FF0000"/>
                </a:solidFill>
              </a:rPr>
              <a:t>U&gt;</a:t>
            </a:r>
          </a:p>
          <a:p>
            <a:r>
              <a:rPr lang="zh-CN" altLang="en-US" dirty="0" smtClean="0"/>
              <a:t>注意应当先执行</a:t>
            </a:r>
            <a:r>
              <a:rPr lang="en-US" altLang="zh-CN" dirty="0" smtClean="0"/>
              <a:t>Undo</a:t>
            </a:r>
            <a:r>
              <a:rPr lang="zh-CN" altLang="en-US" dirty="0" smtClean="0"/>
              <a:t>后执行</a:t>
            </a:r>
            <a:r>
              <a:rPr lang="en-US" altLang="zh-CN" dirty="0" smtClean="0"/>
              <a:t>Redo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/>
              <a:t>START U&gt;</a:t>
            </a:r>
            <a:br>
              <a:rPr lang="en-US" altLang="zh-CN" dirty="0"/>
            </a:br>
            <a:r>
              <a:rPr lang="en-US" altLang="zh-CN" dirty="0"/>
              <a:t>&lt;U, A, 10, 11&gt;</a:t>
            </a:r>
            <a:br>
              <a:rPr lang="en-US" altLang="zh-CN" dirty="0"/>
            </a:br>
            <a:r>
              <a:rPr lang="en-US" altLang="zh-CN" dirty="0"/>
              <a:t>&lt;START T&gt;</a:t>
            </a:r>
            <a:br>
              <a:rPr lang="en-US" altLang="zh-CN" dirty="0"/>
            </a:br>
            <a:r>
              <a:rPr lang="en-US" altLang="zh-CN" dirty="0"/>
              <a:t>&lt;T, A, 11, 12&gt;</a:t>
            </a:r>
            <a:br>
              <a:rPr lang="en-US" altLang="zh-CN" dirty="0"/>
            </a:br>
            <a:r>
              <a:rPr lang="en-US" altLang="zh-CN" dirty="0"/>
              <a:t>&lt;COMMIT T</a:t>
            </a:r>
            <a:r>
              <a:rPr lang="en-US" altLang="zh-CN" dirty="0" smtClean="0"/>
              <a:t>&gt;</a:t>
            </a:r>
          </a:p>
          <a:p>
            <a:pPr marL="449262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停电</a:t>
            </a:r>
            <a:r>
              <a:rPr lang="zh-CN" altLang="en-US" dirty="0" smtClean="0"/>
              <a:t>崩溃</a:t>
            </a:r>
            <a:endParaRPr lang="en-US" altLang="zh-CN" dirty="0" smtClean="0"/>
          </a:p>
          <a:p>
            <a:endParaRPr lang="zh-CN" altLang="zh-CN" dirty="0"/>
          </a:p>
          <a:p>
            <a:endParaRPr lang="en-US" altLang="zh-CN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56383" y="3881138"/>
            <a:ext cx="33178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</a:pPr>
            <a:r>
              <a:rPr kumimoji="1" lang="zh-CN" altLang="en-US" sz="2200" dirty="0">
                <a:solidFill>
                  <a:srgbClr val="FF0000"/>
                </a:solidFill>
                <a:latin typeface="Helvetica"/>
                <a:ea typeface="Hiragino Sans GB W3"/>
                <a:cs typeface="Helvetica"/>
              </a:rPr>
              <a:t>如果先执行</a:t>
            </a:r>
            <a:r>
              <a:rPr kumimoji="1" lang="en-US" altLang="zh-CN" sz="2200" dirty="0">
                <a:solidFill>
                  <a:srgbClr val="FF0000"/>
                </a:solidFill>
                <a:latin typeface="Helvetica"/>
                <a:ea typeface="Hiragino Sans GB W3"/>
                <a:cs typeface="Helvetica"/>
              </a:rPr>
              <a:t>Redo</a:t>
            </a:r>
            <a:r>
              <a:rPr kumimoji="1" lang="zh-CN" altLang="en-US" sz="2200" dirty="0">
                <a:solidFill>
                  <a:srgbClr val="FF0000"/>
                </a:solidFill>
                <a:latin typeface="Helvetica"/>
                <a:ea typeface="Hiragino Sans GB W3"/>
                <a:cs typeface="Helvetica"/>
              </a:rPr>
              <a:t>再</a:t>
            </a:r>
            <a:r>
              <a:rPr kumimoji="1" lang="en-US" altLang="zh-CN" sz="2200" dirty="0">
                <a:solidFill>
                  <a:srgbClr val="FF0000"/>
                </a:solidFill>
                <a:latin typeface="Helvetica"/>
                <a:ea typeface="Hiragino Sans GB W3"/>
                <a:cs typeface="Helvetica"/>
              </a:rPr>
              <a:t>Undo</a:t>
            </a:r>
            <a:r>
              <a:rPr kumimoji="1" lang="zh-CN" altLang="en-US" sz="2200" dirty="0">
                <a:solidFill>
                  <a:srgbClr val="FF0000"/>
                </a:solidFill>
                <a:latin typeface="Helvetica"/>
                <a:ea typeface="Hiragino Sans GB W3"/>
                <a:cs typeface="Helvetica"/>
              </a:rPr>
              <a:t>，则</a:t>
            </a:r>
            <a:r>
              <a:rPr kumimoji="1" lang="en-US" altLang="zh-CN" sz="2200" dirty="0">
                <a:solidFill>
                  <a:srgbClr val="FF0000"/>
                </a:solidFill>
                <a:latin typeface="Helvetica"/>
                <a:ea typeface="Hiragino Sans GB W3"/>
                <a:cs typeface="Helvetica"/>
              </a:rPr>
              <a:t>A</a:t>
            </a:r>
            <a:r>
              <a:rPr kumimoji="1" lang="zh-CN" altLang="en-US" sz="2200" dirty="0">
                <a:solidFill>
                  <a:srgbClr val="FF0000"/>
                </a:solidFill>
                <a:latin typeface="Helvetica"/>
                <a:ea typeface="Hiragino Sans GB W3"/>
                <a:cs typeface="Helvetica"/>
              </a:rPr>
              <a:t>先被写为</a:t>
            </a:r>
            <a:r>
              <a:rPr kumimoji="1" lang="en-US" altLang="zh-CN" sz="2200" dirty="0">
                <a:solidFill>
                  <a:srgbClr val="FF0000"/>
                </a:solidFill>
                <a:latin typeface="Helvetica"/>
                <a:ea typeface="Hiragino Sans GB W3"/>
                <a:cs typeface="Helvetica"/>
              </a:rPr>
              <a:t>12</a:t>
            </a:r>
            <a:r>
              <a:rPr kumimoji="1" lang="zh-CN" altLang="en-US" sz="2200" dirty="0">
                <a:solidFill>
                  <a:srgbClr val="FF0000"/>
                </a:solidFill>
                <a:latin typeface="Helvetica"/>
                <a:ea typeface="Hiragino Sans GB W3"/>
                <a:cs typeface="Helvetica"/>
              </a:rPr>
              <a:t>，再被写为</a:t>
            </a:r>
            <a:r>
              <a:rPr kumimoji="1" lang="en-US" altLang="zh-CN" sz="2200" dirty="0">
                <a:solidFill>
                  <a:srgbClr val="FF0000"/>
                </a:solidFill>
                <a:latin typeface="Helvetica"/>
                <a:ea typeface="Hiragino Sans GB W3"/>
                <a:cs typeface="Helvetica"/>
              </a:rPr>
              <a:t>10</a:t>
            </a:r>
            <a:r>
              <a:rPr kumimoji="1" lang="zh-CN" altLang="en-US" sz="2200" dirty="0">
                <a:solidFill>
                  <a:srgbClr val="FF0000"/>
                </a:solidFill>
                <a:latin typeface="Helvetica"/>
                <a:ea typeface="Hiragino Sans GB W3"/>
                <a:cs typeface="Helvetica"/>
              </a:rPr>
              <a:t>，与事务</a:t>
            </a:r>
            <a:r>
              <a:rPr kumimoji="1" lang="en-US" altLang="zh-CN" sz="2200" dirty="0">
                <a:solidFill>
                  <a:srgbClr val="FF0000"/>
                </a:solidFill>
                <a:latin typeface="Helvetica"/>
                <a:ea typeface="Hiragino Sans GB W3"/>
                <a:cs typeface="Helvetica"/>
              </a:rPr>
              <a:t>T</a:t>
            </a:r>
            <a:r>
              <a:rPr kumimoji="1" lang="zh-CN" altLang="en-US" sz="2200" dirty="0">
                <a:solidFill>
                  <a:srgbClr val="FF0000"/>
                </a:solidFill>
                <a:latin typeface="Helvetica"/>
                <a:ea typeface="Hiragino Sans GB W3"/>
                <a:cs typeface="Helvetica"/>
              </a:rPr>
              <a:t>结束后的状态不一致，错误！</a:t>
            </a:r>
            <a:endParaRPr kumimoji="1" lang="en-US" altLang="zh-CN" sz="2200" dirty="0">
              <a:solidFill>
                <a:srgbClr val="FF0000"/>
              </a:solidFill>
              <a:latin typeface="Helvetica"/>
              <a:ea typeface="Hiragino Sans GB W3"/>
              <a:cs typeface="Helvetica"/>
            </a:endParaRPr>
          </a:p>
          <a:p>
            <a:endParaRPr lang="zh-CN" alt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13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第一次作业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6888" y="1375129"/>
            <a:ext cx="8142287" cy="4500562"/>
          </a:xfrm>
        </p:spPr>
        <p:txBody>
          <a:bodyPr/>
          <a:lstStyle/>
          <a:p>
            <a:pPr lvl="0"/>
            <a:r>
              <a:rPr lang="zh-CN" altLang="zh-CN" dirty="0"/>
              <a:t>设有一车辆管理系统，其中的数据如下。</a:t>
            </a:r>
          </a:p>
          <a:p>
            <a:pPr lvl="1"/>
            <a:r>
              <a:rPr lang="zh-CN" altLang="zh-CN" dirty="0"/>
              <a:t>车辆号码、名称、型号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lvl="1"/>
            <a:r>
              <a:rPr lang="zh-CN" altLang="zh-CN" dirty="0" smtClean="0"/>
              <a:t>驾驶员</a:t>
            </a:r>
            <a:r>
              <a:rPr lang="zh-CN" altLang="zh-CN" dirty="0"/>
              <a:t>身份证号、姓名、地址、电话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lvl="1"/>
            <a:r>
              <a:rPr lang="zh-CN" altLang="zh-CN" dirty="0" smtClean="0"/>
              <a:t>驾驶证</a:t>
            </a:r>
            <a:r>
              <a:rPr lang="zh-CN" altLang="zh-CN" dirty="0"/>
              <a:t>号、发证单位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其中</a:t>
            </a:r>
            <a:r>
              <a:rPr lang="zh-CN" altLang="zh-CN" dirty="0"/>
              <a:t>车辆、驾驶员及驾驶证之间满足如下条件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一</a:t>
            </a:r>
            <a:r>
              <a:rPr lang="zh-CN" altLang="zh-CN" dirty="0"/>
              <a:t>辆车可由多位驾驶员驾驶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lvl="1"/>
            <a:r>
              <a:rPr lang="zh-CN" altLang="zh-CN" dirty="0" smtClean="0"/>
              <a:t>每个</a:t>
            </a:r>
            <a:r>
              <a:rPr lang="zh-CN" altLang="zh-CN" dirty="0"/>
              <a:t>驾驶员可以驾驶多辆车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lvl="1"/>
            <a:r>
              <a:rPr lang="zh-CN" altLang="zh-CN" dirty="0" smtClean="0"/>
              <a:t>每个</a:t>
            </a:r>
            <a:r>
              <a:rPr lang="zh-CN" altLang="zh-CN" dirty="0"/>
              <a:t>驾驶员可以有多个驾驶证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lvl="1"/>
            <a:r>
              <a:rPr lang="zh-CN" altLang="zh-CN" dirty="0" smtClean="0"/>
              <a:t>每个</a:t>
            </a:r>
            <a:r>
              <a:rPr lang="zh-CN" altLang="zh-CN" dirty="0"/>
              <a:t>驾驶证只能供一个驾驶员使用。</a:t>
            </a:r>
          </a:p>
          <a:p>
            <a:r>
              <a:rPr lang="zh-CN" altLang="zh-CN" dirty="0"/>
              <a:t>请设计该数据库的</a:t>
            </a:r>
            <a:r>
              <a:rPr lang="en-US" altLang="zh-CN" dirty="0"/>
              <a:t>E-R</a:t>
            </a:r>
            <a:r>
              <a:rPr lang="zh-CN" altLang="zh-CN" dirty="0"/>
              <a:t>图，并给出联系之间的函数关系。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11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第一次作业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6888" y="1375129"/>
            <a:ext cx="8142287" cy="4500562"/>
          </a:xfrm>
        </p:spPr>
        <p:txBody>
          <a:bodyPr/>
          <a:lstStyle/>
          <a:p>
            <a:pPr lvl="0"/>
            <a:r>
              <a:rPr lang="zh-CN" altLang="en-US" dirty="0" smtClean="0"/>
              <a:t>常见错误：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未使用下划线标出主键</a:t>
            </a:r>
            <a:endParaRPr lang="en-US" altLang="zh-CN" dirty="0"/>
          </a:p>
          <a:p>
            <a:pPr lvl="1"/>
            <a:r>
              <a:rPr lang="zh-CN" altLang="zh-CN" dirty="0" smtClean="0"/>
              <a:t>联系</a:t>
            </a:r>
            <a:r>
              <a:rPr lang="zh-CN" altLang="zh-CN" dirty="0"/>
              <a:t>之间的函数</a:t>
            </a:r>
            <a:r>
              <a:rPr lang="zh-CN" altLang="zh-CN" dirty="0" smtClean="0"/>
              <a:t>关系</a:t>
            </a:r>
            <a:r>
              <a:rPr lang="zh-CN" altLang="en-US" dirty="0" smtClean="0"/>
              <a:t>错误</a:t>
            </a:r>
            <a:endParaRPr lang="en-US" altLang="zh-CN" dirty="0" smtClean="0"/>
          </a:p>
          <a:p>
            <a:r>
              <a:rPr lang="zh-CN" altLang="en-US" dirty="0" smtClean="0"/>
              <a:t>参考答案：</a:t>
            </a:r>
            <a:endParaRPr lang="zh-CN" altLang="zh-CN" dirty="0"/>
          </a:p>
          <a:p>
            <a:endParaRPr lang="zh-CN" altLang="en-US" dirty="0"/>
          </a:p>
        </p:txBody>
      </p:sp>
      <p:grpSp>
        <p:nvGrpSpPr>
          <p:cNvPr id="53" name="组合 52"/>
          <p:cNvGrpSpPr/>
          <p:nvPr/>
        </p:nvGrpSpPr>
        <p:grpSpPr>
          <a:xfrm>
            <a:off x="1006479" y="3379749"/>
            <a:ext cx="7236769" cy="2630919"/>
            <a:chOff x="1006479" y="3379749"/>
            <a:chExt cx="7236769" cy="2630919"/>
          </a:xfrm>
        </p:grpSpPr>
        <p:pic>
          <p:nvPicPr>
            <p:cNvPr id="34" name="图片 33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6479" y="3379749"/>
              <a:ext cx="7236769" cy="2630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8" name="直接连接符 37"/>
            <p:cNvCxnSpPr/>
            <p:nvPr/>
          </p:nvCxnSpPr>
          <p:spPr bwMode="auto">
            <a:xfrm>
              <a:off x="1160060" y="5308979"/>
              <a:ext cx="30025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 bwMode="auto">
            <a:xfrm>
              <a:off x="1175984" y="5747982"/>
              <a:ext cx="30025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 bwMode="auto">
            <a:xfrm>
              <a:off x="3659875" y="4983708"/>
              <a:ext cx="20244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 bwMode="auto">
            <a:xfrm>
              <a:off x="3662147" y="5313532"/>
              <a:ext cx="20244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 bwMode="auto">
            <a:xfrm>
              <a:off x="3662147" y="5641079"/>
              <a:ext cx="20244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 bwMode="auto">
            <a:xfrm>
              <a:off x="3662147" y="5954969"/>
              <a:ext cx="20244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 bwMode="auto">
            <a:xfrm>
              <a:off x="6705601" y="4988258"/>
              <a:ext cx="20244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 bwMode="auto">
            <a:xfrm>
              <a:off x="6705601" y="5336275"/>
              <a:ext cx="20244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 bwMode="auto">
            <a:xfrm>
              <a:off x="6705601" y="5641079"/>
              <a:ext cx="20244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 bwMode="auto">
            <a:xfrm>
              <a:off x="6702189" y="5968617"/>
              <a:ext cx="20244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47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第二次作业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6888" y="1347833"/>
            <a:ext cx="8142287" cy="4500562"/>
          </a:xfrm>
        </p:spPr>
        <p:txBody>
          <a:bodyPr/>
          <a:lstStyle/>
          <a:p>
            <a:pPr lvl="0"/>
            <a:r>
              <a:rPr lang="zh-CN" altLang="zh-CN" dirty="0"/>
              <a:t>设有一个公司产品销售数据库，其关系模式如下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/>
            <a:r>
              <a:rPr lang="zh-CN" altLang="zh-CN" dirty="0"/>
              <a:t>顾客</a:t>
            </a:r>
            <a:r>
              <a:rPr lang="en-US" altLang="zh-CN" dirty="0" smtClean="0"/>
              <a:t>C  ( </a:t>
            </a:r>
            <a:r>
              <a:rPr lang="zh-CN" altLang="zh-CN" dirty="0"/>
              <a:t>编号</a:t>
            </a:r>
            <a:r>
              <a:rPr lang="en-US" altLang="zh-CN" dirty="0" err="1"/>
              <a:t>cid</a:t>
            </a:r>
            <a:r>
              <a:rPr lang="en-US" altLang="zh-CN" dirty="0"/>
              <a:t>, </a:t>
            </a:r>
            <a:r>
              <a:rPr lang="zh-CN" altLang="zh-CN" dirty="0"/>
              <a:t>姓名</a:t>
            </a:r>
            <a:r>
              <a:rPr lang="en-US" altLang="zh-CN" dirty="0" err="1"/>
              <a:t>cname</a:t>
            </a:r>
            <a:r>
              <a:rPr lang="en-US" altLang="zh-CN" dirty="0"/>
              <a:t>, </a:t>
            </a:r>
            <a:r>
              <a:rPr lang="zh-CN" altLang="zh-CN" dirty="0"/>
              <a:t>城市</a:t>
            </a:r>
            <a:r>
              <a:rPr lang="en-US" altLang="zh-CN" dirty="0"/>
              <a:t>city, </a:t>
            </a:r>
            <a:r>
              <a:rPr lang="zh-CN" altLang="zh-CN" dirty="0"/>
              <a:t>折扣</a:t>
            </a:r>
            <a:r>
              <a:rPr lang="en-US" altLang="zh-CN" dirty="0" err="1"/>
              <a:t>discnt</a:t>
            </a:r>
            <a:r>
              <a:rPr lang="en-US" altLang="zh-CN" dirty="0"/>
              <a:t> )</a:t>
            </a:r>
            <a:endParaRPr lang="zh-CN" altLang="zh-CN" dirty="0"/>
          </a:p>
          <a:p>
            <a:pPr lvl="1"/>
            <a:r>
              <a:rPr lang="zh-CN" altLang="zh-CN" dirty="0"/>
              <a:t>供应商</a:t>
            </a:r>
            <a:r>
              <a:rPr lang="en-US" altLang="zh-CN" dirty="0" smtClean="0"/>
              <a:t>A  </a:t>
            </a:r>
            <a:r>
              <a:rPr lang="en-US" altLang="zh-CN" dirty="0"/>
              <a:t>( </a:t>
            </a:r>
            <a:r>
              <a:rPr lang="zh-CN" altLang="zh-CN" dirty="0"/>
              <a:t>编号</a:t>
            </a:r>
            <a:r>
              <a:rPr lang="en-US" altLang="zh-CN" dirty="0"/>
              <a:t>aid, </a:t>
            </a:r>
            <a:r>
              <a:rPr lang="zh-CN" altLang="zh-CN" dirty="0"/>
              <a:t>名称</a:t>
            </a:r>
            <a:r>
              <a:rPr lang="en-US" altLang="zh-CN" dirty="0" err="1"/>
              <a:t>aname</a:t>
            </a:r>
            <a:r>
              <a:rPr lang="en-US" altLang="zh-CN" dirty="0"/>
              <a:t>, </a:t>
            </a:r>
            <a:r>
              <a:rPr lang="zh-CN" altLang="zh-CN" dirty="0"/>
              <a:t>城市</a:t>
            </a:r>
            <a:r>
              <a:rPr lang="en-US" altLang="zh-CN" dirty="0"/>
              <a:t>city )</a:t>
            </a:r>
            <a:endParaRPr lang="zh-CN" altLang="zh-CN" dirty="0"/>
          </a:p>
          <a:p>
            <a:pPr lvl="1"/>
            <a:r>
              <a:rPr lang="zh-CN" altLang="zh-CN" dirty="0"/>
              <a:t>商品</a:t>
            </a:r>
            <a:r>
              <a:rPr lang="en-US" altLang="zh-CN" dirty="0"/>
              <a:t>P </a:t>
            </a:r>
            <a:r>
              <a:rPr lang="en-US" altLang="zh-CN" dirty="0" smtClean="0"/>
              <a:t> </a:t>
            </a:r>
            <a:r>
              <a:rPr lang="en-US" altLang="zh-CN" dirty="0"/>
              <a:t>( </a:t>
            </a:r>
            <a:r>
              <a:rPr lang="zh-CN" altLang="zh-CN" dirty="0"/>
              <a:t>编号</a:t>
            </a:r>
            <a:r>
              <a:rPr lang="en-US" altLang="zh-CN" dirty="0" err="1"/>
              <a:t>pid</a:t>
            </a:r>
            <a:r>
              <a:rPr lang="en-US" altLang="zh-CN" dirty="0"/>
              <a:t>, </a:t>
            </a:r>
            <a:r>
              <a:rPr lang="zh-CN" altLang="zh-CN" dirty="0"/>
              <a:t>名称</a:t>
            </a:r>
            <a:r>
              <a:rPr lang="en-US" altLang="zh-CN" dirty="0" err="1"/>
              <a:t>pname</a:t>
            </a:r>
            <a:r>
              <a:rPr lang="en-US" altLang="zh-CN" dirty="0"/>
              <a:t>, </a:t>
            </a:r>
            <a:r>
              <a:rPr lang="zh-CN" altLang="zh-CN" dirty="0"/>
              <a:t>库存数量</a:t>
            </a:r>
            <a:r>
              <a:rPr lang="en-US" altLang="zh-CN" dirty="0"/>
              <a:t>quantity, </a:t>
            </a:r>
            <a:r>
              <a:rPr lang="zh-CN" altLang="zh-CN" dirty="0"/>
              <a:t>单价</a:t>
            </a:r>
            <a:r>
              <a:rPr lang="en-US" altLang="zh-CN" dirty="0"/>
              <a:t>price )</a:t>
            </a:r>
            <a:endParaRPr lang="zh-CN" altLang="zh-CN" dirty="0"/>
          </a:p>
          <a:p>
            <a:pPr lvl="1"/>
            <a:r>
              <a:rPr lang="zh-CN" altLang="zh-CN" dirty="0"/>
              <a:t>订单</a:t>
            </a:r>
            <a:r>
              <a:rPr lang="en-US" altLang="zh-CN" dirty="0" smtClean="0"/>
              <a:t>O  ( </a:t>
            </a:r>
            <a:r>
              <a:rPr lang="zh-CN" altLang="zh-CN" dirty="0"/>
              <a:t>编号</a:t>
            </a:r>
            <a:r>
              <a:rPr lang="en-US" altLang="zh-CN" dirty="0" err="1"/>
              <a:t>oid</a:t>
            </a:r>
            <a:r>
              <a:rPr lang="en-US" altLang="zh-CN" dirty="0"/>
              <a:t>, </a:t>
            </a:r>
            <a:r>
              <a:rPr lang="zh-CN" altLang="zh-CN" dirty="0"/>
              <a:t>年份</a:t>
            </a:r>
            <a:r>
              <a:rPr lang="en-US" altLang="zh-CN" dirty="0"/>
              <a:t>year, </a:t>
            </a:r>
            <a:r>
              <a:rPr lang="zh-CN" altLang="zh-CN" dirty="0"/>
              <a:t>月份</a:t>
            </a:r>
            <a:r>
              <a:rPr lang="en-US" altLang="zh-CN" dirty="0"/>
              <a:t>month, </a:t>
            </a:r>
            <a:r>
              <a:rPr lang="zh-CN" altLang="zh-CN" dirty="0" smtClean="0"/>
              <a:t>顾客</a:t>
            </a:r>
            <a:r>
              <a:rPr lang="zh-CN" altLang="zh-CN" dirty="0"/>
              <a:t>编号</a:t>
            </a:r>
            <a:r>
              <a:rPr lang="en-US" altLang="zh-CN" dirty="0" err="1"/>
              <a:t>cid</a:t>
            </a:r>
            <a:r>
              <a:rPr lang="en-US" altLang="zh-CN" dirty="0"/>
              <a:t>, </a:t>
            </a:r>
            <a:r>
              <a:rPr lang="zh-CN" altLang="zh-CN" dirty="0"/>
              <a:t>供应商编号</a:t>
            </a:r>
            <a:r>
              <a:rPr lang="en-US" altLang="zh-CN" dirty="0"/>
              <a:t>aid, </a:t>
            </a:r>
            <a:r>
              <a:rPr lang="zh-CN" altLang="zh-CN" dirty="0"/>
              <a:t>商品编号</a:t>
            </a:r>
            <a:r>
              <a:rPr lang="en-US" altLang="zh-CN" dirty="0" err="1"/>
              <a:t>pid</a:t>
            </a:r>
            <a:r>
              <a:rPr lang="en-US" altLang="zh-CN" dirty="0"/>
              <a:t>, </a:t>
            </a:r>
            <a:r>
              <a:rPr lang="zh-CN" altLang="zh-CN" dirty="0" smtClean="0"/>
              <a:t>订购</a:t>
            </a:r>
            <a:r>
              <a:rPr lang="zh-CN" altLang="zh-CN" dirty="0"/>
              <a:t>数量</a:t>
            </a:r>
            <a:r>
              <a:rPr lang="en-US" altLang="zh-CN" dirty="0" err="1"/>
              <a:t>qty</a:t>
            </a:r>
            <a:r>
              <a:rPr lang="en-US" altLang="zh-CN" dirty="0"/>
              <a:t>, </a:t>
            </a:r>
            <a:r>
              <a:rPr lang="zh-CN" altLang="zh-CN" dirty="0"/>
              <a:t>销售金额</a:t>
            </a:r>
            <a:r>
              <a:rPr lang="en-US" altLang="zh-CN" dirty="0" err="1"/>
              <a:t>dols</a:t>
            </a:r>
            <a:r>
              <a:rPr lang="en-US" altLang="zh-CN" dirty="0"/>
              <a:t> </a:t>
            </a:r>
            <a:r>
              <a:rPr lang="en-US" altLang="zh-CN" dirty="0" smtClean="0"/>
              <a:t>)</a:t>
            </a:r>
            <a:endParaRPr lang="zh-CN" altLang="zh-CN" dirty="0"/>
          </a:p>
          <a:p>
            <a:r>
              <a:rPr lang="zh-CN" altLang="zh-CN" dirty="0"/>
              <a:t>请用关系代数（</a:t>
            </a:r>
            <a:r>
              <a:rPr lang="en-US" altLang="zh-CN" dirty="0"/>
              <a:t>Relational Algebra</a:t>
            </a:r>
            <a:r>
              <a:rPr lang="zh-CN" altLang="zh-CN" dirty="0"/>
              <a:t>）表示下述的操作请求。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980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第二次作业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96888" y="1347833"/>
                <a:ext cx="8142287" cy="4500562"/>
              </a:xfrm>
            </p:spPr>
            <p:txBody>
              <a:bodyPr/>
              <a:lstStyle/>
              <a:p>
                <a:pPr lvl="1"/>
                <a:r>
                  <a:rPr lang="zh-CN" altLang="zh-CN" dirty="0" smtClean="0"/>
                  <a:t>顾客</a:t>
                </a:r>
                <a:r>
                  <a:rPr lang="en-US" altLang="zh-CN" dirty="0" smtClean="0"/>
                  <a:t>C  ( </a:t>
                </a:r>
                <a:r>
                  <a:rPr lang="zh-CN" altLang="zh-CN" dirty="0"/>
                  <a:t>编号</a:t>
                </a:r>
                <a:r>
                  <a:rPr lang="en-US" altLang="zh-CN" dirty="0" err="1"/>
                  <a:t>cid</a:t>
                </a:r>
                <a:r>
                  <a:rPr lang="en-US" altLang="zh-CN" dirty="0"/>
                  <a:t>, </a:t>
                </a:r>
                <a:r>
                  <a:rPr lang="zh-CN" altLang="zh-CN" dirty="0"/>
                  <a:t>姓名</a:t>
                </a:r>
                <a:r>
                  <a:rPr lang="en-US" altLang="zh-CN" dirty="0" err="1"/>
                  <a:t>cname</a:t>
                </a:r>
                <a:r>
                  <a:rPr lang="en-US" altLang="zh-CN" dirty="0"/>
                  <a:t>, </a:t>
                </a:r>
                <a:r>
                  <a:rPr lang="zh-CN" altLang="zh-CN" dirty="0"/>
                  <a:t>城市</a:t>
                </a:r>
                <a:r>
                  <a:rPr lang="en-US" altLang="zh-CN" dirty="0"/>
                  <a:t>city, </a:t>
                </a:r>
                <a:r>
                  <a:rPr lang="zh-CN" altLang="zh-CN" dirty="0"/>
                  <a:t>折扣</a:t>
                </a:r>
                <a:r>
                  <a:rPr lang="en-US" altLang="zh-CN" dirty="0" err="1"/>
                  <a:t>discnt</a:t>
                </a:r>
                <a:r>
                  <a:rPr lang="en-US" altLang="zh-CN" dirty="0"/>
                  <a:t> )</a:t>
                </a:r>
                <a:endParaRPr lang="zh-CN" altLang="zh-CN" dirty="0"/>
              </a:p>
              <a:p>
                <a:pPr lvl="1"/>
                <a:r>
                  <a:rPr lang="zh-CN" altLang="zh-CN" dirty="0"/>
                  <a:t>供应商</a:t>
                </a:r>
                <a:r>
                  <a:rPr lang="en-US" altLang="zh-CN" dirty="0" smtClean="0"/>
                  <a:t>A  </a:t>
                </a:r>
                <a:r>
                  <a:rPr lang="en-US" altLang="zh-CN" dirty="0"/>
                  <a:t>( </a:t>
                </a:r>
                <a:r>
                  <a:rPr lang="zh-CN" altLang="zh-CN" dirty="0"/>
                  <a:t>编号</a:t>
                </a:r>
                <a:r>
                  <a:rPr lang="en-US" altLang="zh-CN" dirty="0"/>
                  <a:t>aid, </a:t>
                </a:r>
                <a:r>
                  <a:rPr lang="zh-CN" altLang="zh-CN" dirty="0"/>
                  <a:t>名称</a:t>
                </a:r>
                <a:r>
                  <a:rPr lang="en-US" altLang="zh-CN" dirty="0" err="1"/>
                  <a:t>aname</a:t>
                </a:r>
                <a:r>
                  <a:rPr lang="en-US" altLang="zh-CN" dirty="0"/>
                  <a:t>, </a:t>
                </a:r>
                <a:r>
                  <a:rPr lang="zh-CN" altLang="zh-CN" dirty="0"/>
                  <a:t>城市</a:t>
                </a:r>
                <a:r>
                  <a:rPr lang="en-US" altLang="zh-CN" dirty="0"/>
                  <a:t>city )</a:t>
                </a:r>
                <a:endParaRPr lang="zh-CN" altLang="zh-CN" dirty="0"/>
              </a:p>
              <a:p>
                <a:pPr lvl="1"/>
                <a:r>
                  <a:rPr lang="zh-CN" altLang="zh-CN" dirty="0"/>
                  <a:t>商品</a:t>
                </a:r>
                <a:r>
                  <a:rPr lang="en-US" altLang="zh-CN" dirty="0"/>
                  <a:t>P 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( </a:t>
                </a:r>
                <a:r>
                  <a:rPr lang="zh-CN" altLang="zh-CN" dirty="0"/>
                  <a:t>编号</a:t>
                </a:r>
                <a:r>
                  <a:rPr lang="en-US" altLang="zh-CN" dirty="0" err="1"/>
                  <a:t>pid</a:t>
                </a:r>
                <a:r>
                  <a:rPr lang="en-US" altLang="zh-CN" dirty="0"/>
                  <a:t>, </a:t>
                </a:r>
                <a:r>
                  <a:rPr lang="zh-CN" altLang="zh-CN" dirty="0"/>
                  <a:t>名称</a:t>
                </a:r>
                <a:r>
                  <a:rPr lang="en-US" altLang="zh-CN" dirty="0" err="1"/>
                  <a:t>pname</a:t>
                </a:r>
                <a:r>
                  <a:rPr lang="en-US" altLang="zh-CN" dirty="0"/>
                  <a:t>, </a:t>
                </a:r>
                <a:r>
                  <a:rPr lang="zh-CN" altLang="zh-CN" dirty="0"/>
                  <a:t>库存数量</a:t>
                </a:r>
                <a:r>
                  <a:rPr lang="en-US" altLang="zh-CN" dirty="0"/>
                  <a:t>quantity, </a:t>
                </a:r>
                <a:r>
                  <a:rPr lang="zh-CN" altLang="zh-CN" dirty="0"/>
                  <a:t>单价</a:t>
                </a:r>
                <a:r>
                  <a:rPr lang="en-US" altLang="zh-CN" dirty="0"/>
                  <a:t>price )</a:t>
                </a:r>
                <a:endParaRPr lang="zh-CN" altLang="zh-CN" dirty="0"/>
              </a:p>
              <a:p>
                <a:pPr lvl="1"/>
                <a:r>
                  <a:rPr lang="zh-CN" altLang="zh-CN" dirty="0"/>
                  <a:t>订单</a:t>
                </a:r>
                <a:r>
                  <a:rPr lang="en-US" altLang="zh-CN" dirty="0" smtClean="0"/>
                  <a:t>O  ( </a:t>
                </a:r>
                <a:r>
                  <a:rPr lang="zh-CN" altLang="zh-CN" dirty="0"/>
                  <a:t>编号</a:t>
                </a:r>
                <a:r>
                  <a:rPr lang="en-US" altLang="zh-CN" dirty="0" err="1"/>
                  <a:t>oid</a:t>
                </a:r>
                <a:r>
                  <a:rPr lang="en-US" altLang="zh-CN" dirty="0"/>
                  <a:t>, </a:t>
                </a:r>
                <a:r>
                  <a:rPr lang="zh-CN" altLang="zh-CN" dirty="0"/>
                  <a:t>年份</a:t>
                </a:r>
                <a:r>
                  <a:rPr lang="en-US" altLang="zh-CN" dirty="0"/>
                  <a:t>year, </a:t>
                </a:r>
                <a:r>
                  <a:rPr lang="zh-CN" altLang="zh-CN" dirty="0"/>
                  <a:t>月份</a:t>
                </a:r>
                <a:r>
                  <a:rPr lang="en-US" altLang="zh-CN" dirty="0"/>
                  <a:t>month, </a:t>
                </a:r>
                <a:r>
                  <a:rPr lang="zh-CN" altLang="zh-CN" dirty="0" smtClean="0"/>
                  <a:t>顾客</a:t>
                </a:r>
                <a:r>
                  <a:rPr lang="zh-CN" altLang="zh-CN" dirty="0"/>
                  <a:t>编号</a:t>
                </a:r>
                <a:r>
                  <a:rPr lang="en-US" altLang="zh-CN" dirty="0" err="1"/>
                  <a:t>cid</a:t>
                </a:r>
                <a:r>
                  <a:rPr lang="en-US" altLang="zh-CN" dirty="0"/>
                  <a:t>, </a:t>
                </a:r>
                <a:r>
                  <a:rPr lang="zh-CN" altLang="zh-CN" dirty="0"/>
                  <a:t>供应商编号</a:t>
                </a:r>
                <a:r>
                  <a:rPr lang="en-US" altLang="zh-CN" dirty="0"/>
                  <a:t>aid, </a:t>
                </a:r>
                <a:r>
                  <a:rPr lang="zh-CN" altLang="zh-CN" dirty="0"/>
                  <a:t>商品编号</a:t>
                </a:r>
                <a:r>
                  <a:rPr lang="en-US" altLang="zh-CN" dirty="0" err="1"/>
                  <a:t>pid</a:t>
                </a:r>
                <a:r>
                  <a:rPr lang="en-US" altLang="zh-CN" dirty="0"/>
                  <a:t>, </a:t>
                </a:r>
                <a:r>
                  <a:rPr lang="zh-CN" altLang="zh-CN" dirty="0" smtClean="0"/>
                  <a:t>订购</a:t>
                </a:r>
                <a:r>
                  <a:rPr lang="zh-CN" altLang="zh-CN" dirty="0"/>
                  <a:t>数量</a:t>
                </a:r>
                <a:r>
                  <a:rPr lang="en-US" altLang="zh-CN" dirty="0" err="1"/>
                  <a:t>qty</a:t>
                </a:r>
                <a:r>
                  <a:rPr lang="en-US" altLang="zh-CN" dirty="0"/>
                  <a:t>, </a:t>
                </a:r>
                <a:r>
                  <a:rPr lang="zh-CN" altLang="zh-CN" dirty="0"/>
                  <a:t>销售金额</a:t>
                </a:r>
                <a:r>
                  <a:rPr lang="en-US" altLang="zh-CN" dirty="0" err="1"/>
                  <a:t>dols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)</a:t>
                </a:r>
                <a:endParaRPr lang="zh-CN" altLang="zh-CN" dirty="0"/>
              </a:p>
              <a:p>
                <a:pPr marL="0" lvl="0" indent="0">
                  <a:buNone/>
                </a:pPr>
                <a:r>
                  <a:rPr lang="en-US" altLang="zh-CN" dirty="0" smtClean="0"/>
                  <a:t>1. </a:t>
                </a:r>
                <a:r>
                  <a:rPr lang="zh-CN" altLang="zh-CN" dirty="0" smtClean="0"/>
                  <a:t>查询</a:t>
                </a:r>
                <a:r>
                  <a:rPr lang="zh-CN" altLang="zh-CN" dirty="0"/>
                  <a:t>库存数量超过</a:t>
                </a:r>
                <a:r>
                  <a:rPr lang="en-US" altLang="zh-CN" dirty="0"/>
                  <a:t>10000</a:t>
                </a:r>
                <a:r>
                  <a:rPr lang="zh-CN" altLang="zh-CN" dirty="0"/>
                  <a:t>件的商品的编号。</a:t>
                </a:r>
              </a:p>
              <a:p>
                <a:pPr lvl="1"/>
                <a:r>
                  <a:rPr lang="zh-CN" altLang="en-US" dirty="0"/>
                  <a:t>参考</a:t>
                </a:r>
                <a:r>
                  <a:rPr lang="zh-CN" altLang="en-US" i="0" dirty="0" smtClean="0">
                    <a:latin typeface="+mj-lt"/>
                  </a:rPr>
                  <a:t>答案：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zh-CN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𝑝𝑖𝑑</m:t>
                        </m:r>
                      </m:sub>
                      <m:sup/>
                      <m:e>
                        <m:r>
                          <a:rPr lang="en-US" altLang="zh-CN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𝑞𝑢𝑎𝑛𝑡𝑖𝑡𝑦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&gt;10000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𝑃</m:t>
                            </m:r>
                          </m:e>
                        </m:d>
                        <m:r>
                          <a:rPr lang="en-US" altLang="zh-CN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zh-CN" dirty="0"/>
              </a:p>
              <a:p>
                <a:pPr lvl="1"/>
                <a:r>
                  <a:rPr lang="zh-CN" altLang="en-US" dirty="0" smtClean="0"/>
                  <a:t>常见错误：很多人将</a:t>
                </a:r>
                <a:r>
                  <a:rPr lang="en-US" altLang="zh-CN" dirty="0" smtClean="0"/>
                  <a:t>10000</a:t>
                </a:r>
                <a:r>
                  <a:rPr lang="zh-CN" altLang="en-US" dirty="0" smtClean="0"/>
                  <a:t>写成</a:t>
                </a:r>
                <a:r>
                  <a:rPr lang="en-US" altLang="zh-CN" dirty="0" smtClean="0"/>
                  <a:t>1000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888" y="1347833"/>
                <a:ext cx="8142287" cy="4500562"/>
              </a:xfrm>
              <a:blipFill rotWithShape="0">
                <a:blip r:embed="rId2"/>
                <a:stretch>
                  <a:fillRect l="-1199" t="-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28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第二次作业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6888" y="1347832"/>
            <a:ext cx="8142287" cy="5148501"/>
          </a:xfrm>
        </p:spPr>
        <p:txBody>
          <a:bodyPr/>
          <a:lstStyle/>
          <a:p>
            <a:pPr lvl="1"/>
            <a:r>
              <a:rPr lang="zh-CN" altLang="zh-CN" dirty="0" smtClean="0"/>
              <a:t>顾客</a:t>
            </a:r>
            <a:r>
              <a:rPr lang="en-US" altLang="zh-CN" dirty="0" smtClean="0"/>
              <a:t>C  ( </a:t>
            </a:r>
            <a:r>
              <a:rPr lang="zh-CN" altLang="zh-CN" dirty="0"/>
              <a:t>编号</a:t>
            </a:r>
            <a:r>
              <a:rPr lang="en-US" altLang="zh-CN" dirty="0" err="1"/>
              <a:t>cid</a:t>
            </a:r>
            <a:r>
              <a:rPr lang="en-US" altLang="zh-CN" dirty="0"/>
              <a:t>, </a:t>
            </a:r>
            <a:r>
              <a:rPr lang="zh-CN" altLang="zh-CN" dirty="0"/>
              <a:t>姓名</a:t>
            </a:r>
            <a:r>
              <a:rPr lang="en-US" altLang="zh-CN" dirty="0" err="1"/>
              <a:t>cname</a:t>
            </a:r>
            <a:r>
              <a:rPr lang="en-US" altLang="zh-CN" dirty="0"/>
              <a:t>, </a:t>
            </a:r>
            <a:r>
              <a:rPr lang="zh-CN" altLang="zh-CN" dirty="0"/>
              <a:t>城市</a:t>
            </a:r>
            <a:r>
              <a:rPr lang="en-US" altLang="zh-CN" dirty="0"/>
              <a:t>city, </a:t>
            </a:r>
            <a:r>
              <a:rPr lang="zh-CN" altLang="zh-CN" dirty="0"/>
              <a:t>折扣</a:t>
            </a:r>
            <a:r>
              <a:rPr lang="en-US" altLang="zh-CN" dirty="0" err="1"/>
              <a:t>discnt</a:t>
            </a:r>
            <a:r>
              <a:rPr lang="en-US" altLang="zh-CN" dirty="0"/>
              <a:t> )</a:t>
            </a:r>
            <a:endParaRPr lang="zh-CN" altLang="zh-CN" dirty="0"/>
          </a:p>
          <a:p>
            <a:pPr lvl="1"/>
            <a:r>
              <a:rPr lang="zh-CN" altLang="zh-CN" dirty="0"/>
              <a:t>供应商</a:t>
            </a:r>
            <a:r>
              <a:rPr lang="en-US" altLang="zh-CN" dirty="0" smtClean="0"/>
              <a:t>A  </a:t>
            </a:r>
            <a:r>
              <a:rPr lang="en-US" altLang="zh-CN" dirty="0"/>
              <a:t>( </a:t>
            </a:r>
            <a:r>
              <a:rPr lang="zh-CN" altLang="zh-CN" dirty="0"/>
              <a:t>编号</a:t>
            </a:r>
            <a:r>
              <a:rPr lang="en-US" altLang="zh-CN" dirty="0"/>
              <a:t>aid, </a:t>
            </a:r>
            <a:r>
              <a:rPr lang="zh-CN" altLang="zh-CN" dirty="0"/>
              <a:t>名称</a:t>
            </a:r>
            <a:r>
              <a:rPr lang="en-US" altLang="zh-CN" dirty="0" err="1"/>
              <a:t>aname</a:t>
            </a:r>
            <a:r>
              <a:rPr lang="en-US" altLang="zh-CN" dirty="0"/>
              <a:t>, </a:t>
            </a:r>
            <a:r>
              <a:rPr lang="zh-CN" altLang="zh-CN" dirty="0"/>
              <a:t>城市</a:t>
            </a:r>
            <a:r>
              <a:rPr lang="en-US" altLang="zh-CN" dirty="0"/>
              <a:t>city )</a:t>
            </a:r>
            <a:endParaRPr lang="zh-CN" altLang="zh-CN" dirty="0"/>
          </a:p>
          <a:p>
            <a:pPr lvl="1"/>
            <a:r>
              <a:rPr lang="zh-CN" altLang="zh-CN" dirty="0"/>
              <a:t>商品</a:t>
            </a:r>
            <a:r>
              <a:rPr lang="en-US" altLang="zh-CN" dirty="0"/>
              <a:t>P </a:t>
            </a:r>
            <a:r>
              <a:rPr lang="en-US" altLang="zh-CN" dirty="0" smtClean="0"/>
              <a:t> </a:t>
            </a:r>
            <a:r>
              <a:rPr lang="en-US" altLang="zh-CN" dirty="0"/>
              <a:t>( </a:t>
            </a:r>
            <a:r>
              <a:rPr lang="zh-CN" altLang="zh-CN" dirty="0"/>
              <a:t>编号</a:t>
            </a:r>
            <a:r>
              <a:rPr lang="en-US" altLang="zh-CN" dirty="0" err="1"/>
              <a:t>pid</a:t>
            </a:r>
            <a:r>
              <a:rPr lang="en-US" altLang="zh-CN" dirty="0"/>
              <a:t>, </a:t>
            </a:r>
            <a:r>
              <a:rPr lang="zh-CN" altLang="zh-CN" dirty="0"/>
              <a:t>名称</a:t>
            </a:r>
            <a:r>
              <a:rPr lang="en-US" altLang="zh-CN" dirty="0" err="1"/>
              <a:t>pname</a:t>
            </a:r>
            <a:r>
              <a:rPr lang="en-US" altLang="zh-CN" dirty="0"/>
              <a:t>, </a:t>
            </a:r>
            <a:r>
              <a:rPr lang="zh-CN" altLang="zh-CN" dirty="0"/>
              <a:t>库存数量</a:t>
            </a:r>
            <a:r>
              <a:rPr lang="en-US" altLang="zh-CN" dirty="0"/>
              <a:t>quantity, </a:t>
            </a:r>
            <a:r>
              <a:rPr lang="zh-CN" altLang="zh-CN" dirty="0"/>
              <a:t>单价</a:t>
            </a:r>
            <a:r>
              <a:rPr lang="en-US" altLang="zh-CN" dirty="0"/>
              <a:t>price )</a:t>
            </a:r>
            <a:endParaRPr lang="zh-CN" altLang="zh-CN" dirty="0"/>
          </a:p>
          <a:p>
            <a:pPr lvl="1"/>
            <a:r>
              <a:rPr lang="zh-CN" altLang="zh-CN" dirty="0"/>
              <a:t>订单</a:t>
            </a:r>
            <a:r>
              <a:rPr lang="en-US" altLang="zh-CN" dirty="0" smtClean="0"/>
              <a:t>O  ( </a:t>
            </a:r>
            <a:r>
              <a:rPr lang="zh-CN" altLang="zh-CN" dirty="0"/>
              <a:t>编号</a:t>
            </a:r>
            <a:r>
              <a:rPr lang="en-US" altLang="zh-CN" dirty="0" err="1"/>
              <a:t>oid</a:t>
            </a:r>
            <a:r>
              <a:rPr lang="en-US" altLang="zh-CN" dirty="0"/>
              <a:t>, </a:t>
            </a:r>
            <a:r>
              <a:rPr lang="zh-CN" altLang="zh-CN" dirty="0"/>
              <a:t>年份</a:t>
            </a:r>
            <a:r>
              <a:rPr lang="en-US" altLang="zh-CN" dirty="0"/>
              <a:t>year, </a:t>
            </a:r>
            <a:r>
              <a:rPr lang="zh-CN" altLang="zh-CN" dirty="0"/>
              <a:t>月份</a:t>
            </a:r>
            <a:r>
              <a:rPr lang="en-US" altLang="zh-CN" dirty="0"/>
              <a:t>month, </a:t>
            </a:r>
            <a:r>
              <a:rPr lang="zh-CN" altLang="zh-CN" dirty="0" smtClean="0"/>
              <a:t>顾客</a:t>
            </a:r>
            <a:r>
              <a:rPr lang="zh-CN" altLang="zh-CN" dirty="0"/>
              <a:t>编号</a:t>
            </a:r>
            <a:r>
              <a:rPr lang="en-US" altLang="zh-CN" dirty="0" err="1"/>
              <a:t>cid</a:t>
            </a:r>
            <a:r>
              <a:rPr lang="en-US" altLang="zh-CN" dirty="0"/>
              <a:t>, </a:t>
            </a:r>
            <a:r>
              <a:rPr lang="zh-CN" altLang="zh-CN" dirty="0"/>
              <a:t>供应商编号</a:t>
            </a:r>
            <a:r>
              <a:rPr lang="en-US" altLang="zh-CN" dirty="0"/>
              <a:t>aid, </a:t>
            </a:r>
            <a:r>
              <a:rPr lang="zh-CN" altLang="zh-CN" dirty="0"/>
              <a:t>商品编号</a:t>
            </a:r>
            <a:r>
              <a:rPr lang="en-US" altLang="zh-CN" dirty="0" err="1"/>
              <a:t>pid</a:t>
            </a:r>
            <a:r>
              <a:rPr lang="en-US" altLang="zh-CN" dirty="0"/>
              <a:t>, </a:t>
            </a:r>
            <a:r>
              <a:rPr lang="zh-CN" altLang="zh-CN" dirty="0" smtClean="0"/>
              <a:t>订购</a:t>
            </a:r>
            <a:r>
              <a:rPr lang="zh-CN" altLang="zh-CN" dirty="0"/>
              <a:t>数量</a:t>
            </a:r>
            <a:r>
              <a:rPr lang="en-US" altLang="zh-CN" dirty="0" err="1"/>
              <a:t>qty</a:t>
            </a:r>
            <a:r>
              <a:rPr lang="en-US" altLang="zh-CN" dirty="0"/>
              <a:t>, </a:t>
            </a:r>
            <a:r>
              <a:rPr lang="zh-CN" altLang="zh-CN" dirty="0"/>
              <a:t>销售金额</a:t>
            </a:r>
            <a:r>
              <a:rPr lang="en-US" altLang="zh-CN" dirty="0" err="1"/>
              <a:t>dols</a:t>
            </a:r>
            <a:r>
              <a:rPr lang="en-US" altLang="zh-CN" dirty="0"/>
              <a:t> </a:t>
            </a:r>
            <a:r>
              <a:rPr lang="en-US" altLang="zh-CN" dirty="0" smtClean="0"/>
              <a:t>)</a:t>
            </a:r>
            <a:endParaRPr lang="zh-CN" altLang="zh-CN" dirty="0"/>
          </a:p>
          <a:p>
            <a:pPr marL="0" lvl="0" indent="0">
              <a:buNone/>
            </a:pPr>
            <a:r>
              <a:rPr lang="en-US" altLang="zh-CN" dirty="0" smtClean="0"/>
              <a:t>2.</a:t>
            </a:r>
            <a:r>
              <a:rPr lang="zh-CN" altLang="zh-CN" dirty="0" smtClean="0"/>
              <a:t>查询</a:t>
            </a:r>
            <a:r>
              <a:rPr lang="zh-CN" altLang="zh-CN" dirty="0"/>
              <a:t>没有通过‘</a:t>
            </a:r>
            <a:r>
              <a:rPr lang="en-US" altLang="zh-CN" dirty="0"/>
              <a:t>a001</a:t>
            </a:r>
            <a:r>
              <a:rPr lang="zh-CN" altLang="zh-CN" dirty="0"/>
              <a:t>’号供应商购买过商品的顾客的姓名。</a:t>
            </a:r>
          </a:p>
          <a:p>
            <a:pPr lvl="1"/>
            <a:r>
              <a:rPr lang="zh-CN" altLang="en-US" dirty="0" smtClean="0"/>
              <a:t>参考</a:t>
            </a:r>
            <a:r>
              <a:rPr lang="zh-CN" altLang="en-US" i="0" dirty="0" smtClean="0">
                <a:latin typeface="+mj-lt"/>
              </a:rPr>
              <a:t>答案：</a:t>
            </a:r>
            <a:endParaRPr lang="zh-CN" altLang="zh-CN" dirty="0"/>
          </a:p>
          <a:p>
            <a:pPr lvl="1"/>
            <a:r>
              <a:rPr lang="zh-CN" altLang="en-US" dirty="0" smtClean="0"/>
              <a:t>常见错误：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1.</a:t>
            </a:r>
            <a:r>
              <a:rPr lang="zh-CN" altLang="en-US" dirty="0" smtClean="0"/>
              <a:t>减的时候没有带主键</a:t>
            </a:r>
            <a:endParaRPr lang="en-US" altLang="zh-CN" dirty="0"/>
          </a:p>
          <a:p>
            <a:pPr lvl="2"/>
            <a:r>
              <a:rPr lang="en-US" altLang="zh-CN" dirty="0" smtClean="0"/>
              <a:t>2.</a:t>
            </a:r>
            <a:r>
              <a:rPr lang="zh-CN" altLang="en-US" dirty="0" smtClean="0"/>
              <a:t>自创不等号 </a:t>
            </a:r>
            <a:endParaRPr lang="en-US" altLang="zh-CN" dirty="0" smtClean="0"/>
          </a:p>
          <a:p>
            <a:pPr marL="449262" lvl="1" indent="0">
              <a:buNone/>
            </a:pPr>
            <a:endParaRPr lang="en-US" altLang="zh-CN" dirty="0"/>
          </a:p>
        </p:txBody>
      </p:sp>
      <p:pic>
        <p:nvPicPr>
          <p:cNvPr id="307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57" y="4884089"/>
            <a:ext cx="4326716" cy="424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481" y="5308797"/>
            <a:ext cx="3389570" cy="41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099754"/>
              </p:ext>
            </p:extLst>
          </p:nvPr>
        </p:nvGraphicFramePr>
        <p:xfrm>
          <a:off x="2688446" y="3986050"/>
          <a:ext cx="5499487" cy="531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5" imgW="2425700" imgH="228600" progId="Equation.DSMT4">
                  <p:embed/>
                </p:oleObj>
              </mc:Choice>
              <mc:Fallback>
                <p:oleObj name="Equation" r:id="rId5" imgW="24257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8446" y="3986050"/>
                        <a:ext cx="5499487" cy="5312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313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第二次作业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96888" y="1347832"/>
                <a:ext cx="8142287" cy="5148501"/>
              </a:xfrm>
            </p:spPr>
            <p:txBody>
              <a:bodyPr/>
              <a:lstStyle/>
              <a:p>
                <a:pPr lvl="1"/>
                <a:r>
                  <a:rPr lang="zh-CN" altLang="zh-CN" dirty="0" smtClean="0"/>
                  <a:t>顾客</a:t>
                </a:r>
                <a:r>
                  <a:rPr lang="en-US" altLang="zh-CN" dirty="0" smtClean="0"/>
                  <a:t>C  ( </a:t>
                </a:r>
                <a:r>
                  <a:rPr lang="zh-CN" altLang="zh-CN" dirty="0"/>
                  <a:t>编号</a:t>
                </a:r>
                <a:r>
                  <a:rPr lang="en-US" altLang="zh-CN" dirty="0" err="1"/>
                  <a:t>cid</a:t>
                </a:r>
                <a:r>
                  <a:rPr lang="en-US" altLang="zh-CN" dirty="0"/>
                  <a:t>, </a:t>
                </a:r>
                <a:r>
                  <a:rPr lang="zh-CN" altLang="zh-CN" dirty="0"/>
                  <a:t>姓名</a:t>
                </a:r>
                <a:r>
                  <a:rPr lang="en-US" altLang="zh-CN" dirty="0" err="1"/>
                  <a:t>cname</a:t>
                </a:r>
                <a:r>
                  <a:rPr lang="en-US" altLang="zh-CN" dirty="0"/>
                  <a:t>, </a:t>
                </a:r>
                <a:r>
                  <a:rPr lang="zh-CN" altLang="zh-CN" dirty="0"/>
                  <a:t>城市</a:t>
                </a:r>
                <a:r>
                  <a:rPr lang="en-US" altLang="zh-CN" dirty="0"/>
                  <a:t>city, </a:t>
                </a:r>
                <a:r>
                  <a:rPr lang="zh-CN" altLang="zh-CN" dirty="0"/>
                  <a:t>折扣</a:t>
                </a:r>
                <a:r>
                  <a:rPr lang="en-US" altLang="zh-CN" dirty="0" err="1"/>
                  <a:t>discnt</a:t>
                </a:r>
                <a:r>
                  <a:rPr lang="en-US" altLang="zh-CN" dirty="0"/>
                  <a:t> )</a:t>
                </a:r>
                <a:endParaRPr lang="zh-CN" altLang="zh-CN" dirty="0"/>
              </a:p>
              <a:p>
                <a:pPr lvl="1"/>
                <a:r>
                  <a:rPr lang="zh-CN" altLang="zh-CN" dirty="0"/>
                  <a:t>供应商</a:t>
                </a:r>
                <a:r>
                  <a:rPr lang="en-US" altLang="zh-CN" dirty="0" smtClean="0"/>
                  <a:t>A  </a:t>
                </a:r>
                <a:r>
                  <a:rPr lang="en-US" altLang="zh-CN" dirty="0"/>
                  <a:t>( </a:t>
                </a:r>
                <a:r>
                  <a:rPr lang="zh-CN" altLang="zh-CN" dirty="0"/>
                  <a:t>编号</a:t>
                </a:r>
                <a:r>
                  <a:rPr lang="en-US" altLang="zh-CN" dirty="0"/>
                  <a:t>aid, </a:t>
                </a:r>
                <a:r>
                  <a:rPr lang="zh-CN" altLang="zh-CN" dirty="0"/>
                  <a:t>名称</a:t>
                </a:r>
                <a:r>
                  <a:rPr lang="en-US" altLang="zh-CN" dirty="0" err="1"/>
                  <a:t>aname</a:t>
                </a:r>
                <a:r>
                  <a:rPr lang="en-US" altLang="zh-CN" dirty="0"/>
                  <a:t>, </a:t>
                </a:r>
                <a:r>
                  <a:rPr lang="zh-CN" altLang="zh-CN" dirty="0"/>
                  <a:t>城市</a:t>
                </a:r>
                <a:r>
                  <a:rPr lang="en-US" altLang="zh-CN" dirty="0"/>
                  <a:t>city )</a:t>
                </a:r>
                <a:endParaRPr lang="zh-CN" altLang="zh-CN" dirty="0"/>
              </a:p>
              <a:p>
                <a:pPr lvl="1"/>
                <a:r>
                  <a:rPr lang="zh-CN" altLang="zh-CN" dirty="0"/>
                  <a:t>商品</a:t>
                </a:r>
                <a:r>
                  <a:rPr lang="en-US" altLang="zh-CN" dirty="0"/>
                  <a:t>P 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( </a:t>
                </a:r>
                <a:r>
                  <a:rPr lang="zh-CN" altLang="zh-CN" dirty="0"/>
                  <a:t>编号</a:t>
                </a:r>
                <a:r>
                  <a:rPr lang="en-US" altLang="zh-CN" dirty="0" err="1"/>
                  <a:t>pid</a:t>
                </a:r>
                <a:r>
                  <a:rPr lang="en-US" altLang="zh-CN" dirty="0"/>
                  <a:t>, </a:t>
                </a:r>
                <a:r>
                  <a:rPr lang="zh-CN" altLang="zh-CN" dirty="0"/>
                  <a:t>名称</a:t>
                </a:r>
                <a:r>
                  <a:rPr lang="en-US" altLang="zh-CN" dirty="0" err="1"/>
                  <a:t>pname</a:t>
                </a:r>
                <a:r>
                  <a:rPr lang="en-US" altLang="zh-CN" dirty="0"/>
                  <a:t>, </a:t>
                </a:r>
                <a:r>
                  <a:rPr lang="zh-CN" altLang="zh-CN" dirty="0"/>
                  <a:t>库存数量</a:t>
                </a:r>
                <a:r>
                  <a:rPr lang="en-US" altLang="zh-CN" dirty="0"/>
                  <a:t>quantity, </a:t>
                </a:r>
                <a:r>
                  <a:rPr lang="zh-CN" altLang="zh-CN" dirty="0"/>
                  <a:t>单价</a:t>
                </a:r>
                <a:r>
                  <a:rPr lang="en-US" altLang="zh-CN" dirty="0"/>
                  <a:t>price )</a:t>
                </a:r>
                <a:endParaRPr lang="zh-CN" altLang="zh-CN" dirty="0"/>
              </a:p>
              <a:p>
                <a:pPr lvl="1"/>
                <a:r>
                  <a:rPr lang="zh-CN" altLang="zh-CN" dirty="0"/>
                  <a:t>订单</a:t>
                </a:r>
                <a:r>
                  <a:rPr lang="en-US" altLang="zh-CN" dirty="0" smtClean="0"/>
                  <a:t>O  ( </a:t>
                </a:r>
                <a:r>
                  <a:rPr lang="zh-CN" altLang="zh-CN" dirty="0"/>
                  <a:t>编号</a:t>
                </a:r>
                <a:r>
                  <a:rPr lang="en-US" altLang="zh-CN" dirty="0" err="1"/>
                  <a:t>oid</a:t>
                </a:r>
                <a:r>
                  <a:rPr lang="en-US" altLang="zh-CN" dirty="0"/>
                  <a:t>, </a:t>
                </a:r>
                <a:r>
                  <a:rPr lang="zh-CN" altLang="zh-CN" dirty="0"/>
                  <a:t>年份</a:t>
                </a:r>
                <a:r>
                  <a:rPr lang="en-US" altLang="zh-CN" dirty="0"/>
                  <a:t>year, </a:t>
                </a:r>
                <a:r>
                  <a:rPr lang="zh-CN" altLang="zh-CN" dirty="0"/>
                  <a:t>月份</a:t>
                </a:r>
                <a:r>
                  <a:rPr lang="en-US" altLang="zh-CN" dirty="0"/>
                  <a:t>month, </a:t>
                </a:r>
                <a:r>
                  <a:rPr lang="zh-CN" altLang="zh-CN" dirty="0" smtClean="0"/>
                  <a:t>顾客</a:t>
                </a:r>
                <a:r>
                  <a:rPr lang="zh-CN" altLang="zh-CN" dirty="0"/>
                  <a:t>编号</a:t>
                </a:r>
                <a:r>
                  <a:rPr lang="en-US" altLang="zh-CN" dirty="0" err="1"/>
                  <a:t>cid</a:t>
                </a:r>
                <a:r>
                  <a:rPr lang="en-US" altLang="zh-CN" dirty="0"/>
                  <a:t>, </a:t>
                </a:r>
                <a:r>
                  <a:rPr lang="zh-CN" altLang="zh-CN" dirty="0"/>
                  <a:t>供应商编号</a:t>
                </a:r>
                <a:r>
                  <a:rPr lang="en-US" altLang="zh-CN" dirty="0"/>
                  <a:t>aid, </a:t>
                </a:r>
                <a:r>
                  <a:rPr lang="zh-CN" altLang="zh-CN" dirty="0"/>
                  <a:t>商品编号</a:t>
                </a:r>
                <a:r>
                  <a:rPr lang="en-US" altLang="zh-CN" dirty="0" err="1"/>
                  <a:t>pid</a:t>
                </a:r>
                <a:r>
                  <a:rPr lang="en-US" altLang="zh-CN" dirty="0"/>
                  <a:t>, </a:t>
                </a:r>
                <a:r>
                  <a:rPr lang="zh-CN" altLang="zh-CN" dirty="0" smtClean="0"/>
                  <a:t>订购</a:t>
                </a:r>
                <a:r>
                  <a:rPr lang="zh-CN" altLang="zh-CN" dirty="0"/>
                  <a:t>数量</a:t>
                </a:r>
                <a:r>
                  <a:rPr lang="en-US" altLang="zh-CN" dirty="0" err="1"/>
                  <a:t>qty</a:t>
                </a:r>
                <a:r>
                  <a:rPr lang="en-US" altLang="zh-CN" dirty="0"/>
                  <a:t>, </a:t>
                </a:r>
                <a:r>
                  <a:rPr lang="zh-CN" altLang="zh-CN" dirty="0"/>
                  <a:t>销售金额</a:t>
                </a:r>
                <a:r>
                  <a:rPr lang="en-US" altLang="zh-CN" dirty="0" err="1"/>
                  <a:t>dols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)</a:t>
                </a:r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3</a:t>
                </a:r>
                <a:r>
                  <a:rPr lang="en-US" altLang="zh-CN" dirty="0" smtClean="0"/>
                  <a:t>.</a:t>
                </a:r>
                <a:r>
                  <a:rPr lang="zh-CN" altLang="zh-CN" dirty="0"/>
                  <a:t>查询向‘南京’市的所有顾客销售过商品的供应商的编号</a:t>
                </a:r>
                <a:r>
                  <a:rPr lang="zh-CN" altLang="zh-CN" dirty="0" smtClean="0"/>
                  <a:t>。</a:t>
                </a:r>
                <a:endParaRPr lang="zh-CN" altLang="zh-CN" dirty="0"/>
              </a:p>
              <a:p>
                <a:pPr lvl="1"/>
                <a:r>
                  <a:rPr lang="zh-CN" altLang="en-US" dirty="0" smtClean="0"/>
                  <a:t>参考</a:t>
                </a:r>
                <a:r>
                  <a:rPr lang="zh-CN" altLang="en-US" i="0" dirty="0" smtClean="0">
                    <a:latin typeface="+mj-lt"/>
                  </a:rPr>
                  <a:t>答案：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b="0" i="0" dirty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𝑎𝑖𝑑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𝑐𝑖𝑑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) ÷ </m:t>
                    </m:r>
                    <m:sSub>
                      <m:sSubPr>
                        <m:ctrlPr>
                          <a:rPr lang="en-US" altLang="zh-CN" sz="22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zh-CN" sz="2200" dirty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𝑐𝑖𝑑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2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zh-CN" sz="22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𝑐𝑖𝑡𝑦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=‘南京’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zh-CN" sz="2200" dirty="0"/>
              </a:p>
              <a:p>
                <a:pPr lvl="1"/>
                <a:r>
                  <a:rPr lang="zh-CN" altLang="en-US" dirty="0" smtClean="0"/>
                  <a:t>常见错误：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888" y="1347832"/>
                <a:ext cx="8142287" cy="5148501"/>
              </a:xfrm>
              <a:blipFill rotWithShape="0">
                <a:blip r:embed="rId2"/>
                <a:stretch>
                  <a:fillRect l="-1199" t="-118" r="-3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099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447" y="4678469"/>
            <a:ext cx="4258264" cy="473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087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第二次作业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96888" y="1306888"/>
                <a:ext cx="8142287" cy="5148501"/>
              </a:xfrm>
            </p:spPr>
            <p:txBody>
              <a:bodyPr/>
              <a:lstStyle/>
              <a:p>
                <a:pPr lvl="1"/>
                <a:r>
                  <a:rPr lang="zh-CN" altLang="zh-CN" dirty="0" smtClean="0"/>
                  <a:t>顾客</a:t>
                </a:r>
                <a:r>
                  <a:rPr lang="en-US" altLang="zh-CN" dirty="0" smtClean="0"/>
                  <a:t>C  ( </a:t>
                </a:r>
                <a:r>
                  <a:rPr lang="zh-CN" altLang="zh-CN" dirty="0"/>
                  <a:t>编号</a:t>
                </a:r>
                <a:r>
                  <a:rPr lang="en-US" altLang="zh-CN" dirty="0" err="1"/>
                  <a:t>cid</a:t>
                </a:r>
                <a:r>
                  <a:rPr lang="en-US" altLang="zh-CN" dirty="0"/>
                  <a:t>, </a:t>
                </a:r>
                <a:r>
                  <a:rPr lang="zh-CN" altLang="zh-CN" dirty="0"/>
                  <a:t>姓名</a:t>
                </a:r>
                <a:r>
                  <a:rPr lang="en-US" altLang="zh-CN" dirty="0" err="1"/>
                  <a:t>cname</a:t>
                </a:r>
                <a:r>
                  <a:rPr lang="en-US" altLang="zh-CN" dirty="0"/>
                  <a:t>, </a:t>
                </a:r>
                <a:r>
                  <a:rPr lang="zh-CN" altLang="zh-CN" dirty="0"/>
                  <a:t>城市</a:t>
                </a:r>
                <a:r>
                  <a:rPr lang="en-US" altLang="zh-CN" dirty="0"/>
                  <a:t>city, </a:t>
                </a:r>
                <a:r>
                  <a:rPr lang="zh-CN" altLang="zh-CN" dirty="0"/>
                  <a:t>折扣</a:t>
                </a:r>
                <a:r>
                  <a:rPr lang="en-US" altLang="zh-CN" dirty="0" err="1"/>
                  <a:t>discnt</a:t>
                </a:r>
                <a:r>
                  <a:rPr lang="en-US" altLang="zh-CN" dirty="0"/>
                  <a:t> )</a:t>
                </a:r>
                <a:endParaRPr lang="zh-CN" altLang="zh-CN" dirty="0"/>
              </a:p>
              <a:p>
                <a:pPr lvl="1"/>
                <a:r>
                  <a:rPr lang="zh-CN" altLang="zh-CN" dirty="0"/>
                  <a:t>供应商</a:t>
                </a:r>
                <a:r>
                  <a:rPr lang="en-US" altLang="zh-CN" dirty="0" smtClean="0"/>
                  <a:t>A  </a:t>
                </a:r>
                <a:r>
                  <a:rPr lang="en-US" altLang="zh-CN" dirty="0"/>
                  <a:t>( </a:t>
                </a:r>
                <a:r>
                  <a:rPr lang="zh-CN" altLang="zh-CN" dirty="0"/>
                  <a:t>编号</a:t>
                </a:r>
                <a:r>
                  <a:rPr lang="en-US" altLang="zh-CN" dirty="0"/>
                  <a:t>aid, </a:t>
                </a:r>
                <a:r>
                  <a:rPr lang="zh-CN" altLang="zh-CN" dirty="0"/>
                  <a:t>名称</a:t>
                </a:r>
                <a:r>
                  <a:rPr lang="en-US" altLang="zh-CN" dirty="0" err="1"/>
                  <a:t>aname</a:t>
                </a:r>
                <a:r>
                  <a:rPr lang="en-US" altLang="zh-CN" dirty="0"/>
                  <a:t>, </a:t>
                </a:r>
                <a:r>
                  <a:rPr lang="zh-CN" altLang="zh-CN" dirty="0"/>
                  <a:t>城市</a:t>
                </a:r>
                <a:r>
                  <a:rPr lang="en-US" altLang="zh-CN" dirty="0"/>
                  <a:t>city )</a:t>
                </a:r>
                <a:endParaRPr lang="zh-CN" altLang="zh-CN" dirty="0"/>
              </a:p>
              <a:p>
                <a:pPr lvl="1"/>
                <a:r>
                  <a:rPr lang="zh-CN" altLang="zh-CN" dirty="0"/>
                  <a:t>商品</a:t>
                </a:r>
                <a:r>
                  <a:rPr lang="en-US" altLang="zh-CN" dirty="0"/>
                  <a:t>P 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( </a:t>
                </a:r>
                <a:r>
                  <a:rPr lang="zh-CN" altLang="zh-CN" dirty="0"/>
                  <a:t>编号</a:t>
                </a:r>
                <a:r>
                  <a:rPr lang="en-US" altLang="zh-CN" dirty="0" err="1"/>
                  <a:t>pid</a:t>
                </a:r>
                <a:r>
                  <a:rPr lang="en-US" altLang="zh-CN" dirty="0"/>
                  <a:t>, </a:t>
                </a:r>
                <a:r>
                  <a:rPr lang="zh-CN" altLang="zh-CN" dirty="0"/>
                  <a:t>名称</a:t>
                </a:r>
                <a:r>
                  <a:rPr lang="en-US" altLang="zh-CN" dirty="0" err="1"/>
                  <a:t>pname</a:t>
                </a:r>
                <a:r>
                  <a:rPr lang="en-US" altLang="zh-CN" dirty="0"/>
                  <a:t>, </a:t>
                </a:r>
                <a:r>
                  <a:rPr lang="zh-CN" altLang="zh-CN" dirty="0"/>
                  <a:t>库存数量</a:t>
                </a:r>
                <a:r>
                  <a:rPr lang="en-US" altLang="zh-CN" dirty="0"/>
                  <a:t>quantity, </a:t>
                </a:r>
                <a:r>
                  <a:rPr lang="zh-CN" altLang="zh-CN" dirty="0"/>
                  <a:t>单价</a:t>
                </a:r>
                <a:r>
                  <a:rPr lang="en-US" altLang="zh-CN" dirty="0"/>
                  <a:t>price )</a:t>
                </a:r>
                <a:endParaRPr lang="zh-CN" altLang="zh-CN" dirty="0"/>
              </a:p>
              <a:p>
                <a:pPr lvl="1"/>
                <a:r>
                  <a:rPr lang="zh-CN" altLang="zh-CN" dirty="0"/>
                  <a:t>订单</a:t>
                </a:r>
                <a:r>
                  <a:rPr lang="en-US" altLang="zh-CN" dirty="0" smtClean="0"/>
                  <a:t>O  ( </a:t>
                </a:r>
                <a:r>
                  <a:rPr lang="zh-CN" altLang="zh-CN" dirty="0"/>
                  <a:t>编号</a:t>
                </a:r>
                <a:r>
                  <a:rPr lang="en-US" altLang="zh-CN" dirty="0" err="1"/>
                  <a:t>oid</a:t>
                </a:r>
                <a:r>
                  <a:rPr lang="en-US" altLang="zh-CN" dirty="0"/>
                  <a:t>, </a:t>
                </a:r>
                <a:r>
                  <a:rPr lang="zh-CN" altLang="zh-CN" dirty="0"/>
                  <a:t>年份</a:t>
                </a:r>
                <a:r>
                  <a:rPr lang="en-US" altLang="zh-CN" dirty="0"/>
                  <a:t>year, </a:t>
                </a:r>
                <a:r>
                  <a:rPr lang="zh-CN" altLang="zh-CN" dirty="0"/>
                  <a:t>月份</a:t>
                </a:r>
                <a:r>
                  <a:rPr lang="en-US" altLang="zh-CN" dirty="0"/>
                  <a:t>month, </a:t>
                </a:r>
                <a:r>
                  <a:rPr lang="zh-CN" altLang="zh-CN" dirty="0" smtClean="0"/>
                  <a:t>顾客</a:t>
                </a:r>
                <a:r>
                  <a:rPr lang="zh-CN" altLang="zh-CN" dirty="0"/>
                  <a:t>编号</a:t>
                </a:r>
                <a:r>
                  <a:rPr lang="en-US" altLang="zh-CN" dirty="0" err="1"/>
                  <a:t>cid</a:t>
                </a:r>
                <a:r>
                  <a:rPr lang="en-US" altLang="zh-CN" dirty="0"/>
                  <a:t>, </a:t>
                </a:r>
                <a:r>
                  <a:rPr lang="zh-CN" altLang="zh-CN" dirty="0"/>
                  <a:t>供应商编号</a:t>
                </a:r>
                <a:r>
                  <a:rPr lang="en-US" altLang="zh-CN" dirty="0"/>
                  <a:t>aid, </a:t>
                </a:r>
                <a:r>
                  <a:rPr lang="zh-CN" altLang="zh-CN" dirty="0"/>
                  <a:t>商品编号</a:t>
                </a:r>
                <a:r>
                  <a:rPr lang="en-US" altLang="zh-CN" dirty="0" err="1"/>
                  <a:t>pid</a:t>
                </a:r>
                <a:r>
                  <a:rPr lang="en-US" altLang="zh-CN" dirty="0"/>
                  <a:t>, </a:t>
                </a:r>
                <a:r>
                  <a:rPr lang="zh-CN" altLang="zh-CN" dirty="0" smtClean="0"/>
                  <a:t>订购</a:t>
                </a:r>
                <a:r>
                  <a:rPr lang="zh-CN" altLang="zh-CN" dirty="0"/>
                  <a:t>数量</a:t>
                </a:r>
                <a:r>
                  <a:rPr lang="en-US" altLang="zh-CN" dirty="0" err="1"/>
                  <a:t>qty</a:t>
                </a:r>
                <a:r>
                  <a:rPr lang="en-US" altLang="zh-CN" dirty="0"/>
                  <a:t>, </a:t>
                </a:r>
                <a:r>
                  <a:rPr lang="zh-CN" altLang="zh-CN" dirty="0"/>
                  <a:t>销售金额</a:t>
                </a:r>
                <a:r>
                  <a:rPr lang="en-US" altLang="zh-CN" dirty="0" err="1"/>
                  <a:t>dols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)</a:t>
                </a:r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4.</a:t>
                </a:r>
                <a:r>
                  <a:rPr lang="zh-CN" altLang="zh-CN" dirty="0"/>
                  <a:t>在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每一种商品</a:t>
                </a:r>
                <a:r>
                  <a:rPr lang="zh-CN" altLang="zh-CN" dirty="0"/>
                  <a:t>的销售记录中，查询其单笔销售金额最高的订单，结果返回商品编号和该商品销售金额最高的订单的订单编号</a:t>
                </a:r>
                <a:r>
                  <a:rPr lang="zh-CN" altLang="zh-CN" dirty="0" smtClean="0"/>
                  <a:t>。</a:t>
                </a:r>
                <a:endParaRPr lang="zh-CN" altLang="zh-CN" sz="2200" dirty="0"/>
              </a:p>
              <a:p>
                <a:pPr lvl="1"/>
                <a:r>
                  <a:rPr lang="zh-CN" altLang="en-US" dirty="0"/>
                  <a:t>参考</a:t>
                </a:r>
                <a:r>
                  <a:rPr lang="zh-CN" altLang="en-US" sz="1800" dirty="0"/>
                  <a:t>答案</a:t>
                </a:r>
                <a:r>
                  <a:rPr lang="zh-CN" altLang="en-US" dirty="0" smtClean="0"/>
                  <a:t>：令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marL="44926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nor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oid</m:t>
                          </m:r>
                          <m:r>
                            <m:rPr>
                              <m:nor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nor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pid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en-US" altLang="zh-CN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−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nor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oid</m:t>
                          </m:r>
                          <m:r>
                            <m:rPr>
                              <m:nor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nor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pid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nor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dols</m:t>
                          </m:r>
                          <m:r>
                            <m:rPr>
                              <m:nor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r>
                            <m:rPr>
                              <m:nor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dols</m:t>
                          </m:r>
                          <m:r>
                            <m:rPr>
                              <m:nor/>
                            </m:rPr>
                            <a:rPr lang="en-US" altLang="zh-CN" b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nor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pid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pid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m:rPr>
                          <m:nor/>
                        </m:rPr>
                        <a:rPr lang="en-US" altLang="zh-CN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49262" lvl="1" indent="0">
                  <a:buNone/>
                </a:pPr>
                <a:r>
                  <a:rPr lang="en-US" altLang="zh-CN" dirty="0" smtClean="0"/>
                  <a:t>		         </a:t>
                </a:r>
                <a:r>
                  <a:rPr lang="zh-CN" altLang="en-US" dirty="0" smtClean="0"/>
                  <a:t>每一种商品非最高</a:t>
                </a:r>
                <a:r>
                  <a:rPr lang="zh-CN" altLang="en-US" dirty="0"/>
                  <a:t>价格</a:t>
                </a:r>
                <a:r>
                  <a:rPr lang="zh-CN" altLang="en-US" dirty="0" smtClean="0"/>
                  <a:t>的订单编号及商品编号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888" y="1306888"/>
                <a:ext cx="8142287" cy="5148501"/>
              </a:xfrm>
              <a:blipFill rotWithShape="0">
                <a:blip r:embed="rId2"/>
                <a:stretch>
                  <a:fillRect l="-1199" t="-118" r="-7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2811439" y="5841242"/>
            <a:ext cx="548640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4477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第三次作业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6889" y="1306888"/>
            <a:ext cx="6818312" cy="5148501"/>
          </a:xfrm>
        </p:spPr>
        <p:txBody>
          <a:bodyPr/>
          <a:lstStyle/>
          <a:p>
            <a:pPr lvl="0"/>
            <a:r>
              <a:rPr lang="en-US" altLang="zh-CN" dirty="0"/>
              <a:t>The following is a sequence of undo/redo-log records written by two transactions T and U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/>
              <a:t>&lt;START U&gt;</a:t>
            </a:r>
            <a:endParaRPr lang="zh-CN" altLang="zh-CN" dirty="0"/>
          </a:p>
          <a:p>
            <a:pPr lvl="1"/>
            <a:r>
              <a:rPr lang="en-US" altLang="zh-CN" dirty="0"/>
              <a:t>&lt;U, A, 10, 11&gt;</a:t>
            </a:r>
            <a:endParaRPr lang="zh-CN" altLang="zh-CN" dirty="0"/>
          </a:p>
          <a:p>
            <a:pPr lvl="1"/>
            <a:r>
              <a:rPr lang="en-US" altLang="zh-CN" dirty="0"/>
              <a:t>&lt;START T&gt;</a:t>
            </a:r>
            <a:endParaRPr lang="zh-CN" altLang="zh-CN" dirty="0"/>
          </a:p>
          <a:p>
            <a:pPr lvl="1"/>
            <a:r>
              <a:rPr lang="en-US" altLang="zh-CN" dirty="0"/>
              <a:t>&lt;T, B, 20, 21&gt;</a:t>
            </a:r>
            <a:endParaRPr lang="zh-CN" altLang="zh-CN" dirty="0"/>
          </a:p>
          <a:p>
            <a:pPr lvl="1"/>
            <a:r>
              <a:rPr lang="en-US" altLang="zh-CN" dirty="0"/>
              <a:t>&lt;U, C, 30, 31&gt;</a:t>
            </a:r>
            <a:endParaRPr lang="zh-CN" altLang="zh-CN" dirty="0"/>
          </a:p>
          <a:p>
            <a:pPr lvl="1"/>
            <a:r>
              <a:rPr lang="en-US" altLang="zh-CN" dirty="0"/>
              <a:t>&lt;T, D, 40, 41&gt;</a:t>
            </a:r>
            <a:endParaRPr lang="zh-CN" altLang="zh-CN" dirty="0"/>
          </a:p>
          <a:p>
            <a:pPr lvl="1"/>
            <a:r>
              <a:rPr lang="en-US" altLang="zh-CN" dirty="0"/>
              <a:t>&lt;COMMIT T&gt;</a:t>
            </a:r>
            <a:endParaRPr lang="zh-CN" altLang="zh-CN" dirty="0"/>
          </a:p>
          <a:p>
            <a:pPr lvl="1"/>
            <a:r>
              <a:rPr lang="en-US" altLang="zh-CN" dirty="0"/>
              <a:t>&lt;U, E, 50, 51&gt;</a:t>
            </a:r>
            <a:endParaRPr lang="zh-CN" altLang="zh-CN" dirty="0"/>
          </a:p>
          <a:p>
            <a:pPr lvl="1"/>
            <a:r>
              <a:rPr lang="en-US" altLang="zh-CN" dirty="0"/>
              <a:t>&lt;COMMIT U</a:t>
            </a:r>
            <a:r>
              <a:rPr lang="en-US" altLang="zh-CN" dirty="0" smtClean="0"/>
              <a:t>&gt;</a:t>
            </a:r>
            <a:endParaRPr lang="zh-CN" altLang="zh-CN" dirty="0"/>
          </a:p>
          <a:p>
            <a:endParaRPr lang="en-US" altLang="zh-CN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42506" y="2470360"/>
            <a:ext cx="51180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Helvetica"/>
                <a:ea typeface="Hiragino Sans GB W3"/>
                <a:cs typeface="Helvetica"/>
              </a:rPr>
              <a:t>Describe the action of the recovery manager, including changes to both disk and the log, if there is a crash and the last log record to appear on disk is:</a:t>
            </a:r>
            <a:endParaRPr kumimoji="1" lang="zh-CN" altLang="zh-CN" sz="2400" dirty="0">
              <a:latin typeface="Helvetica"/>
              <a:ea typeface="Hiragino Sans GB W3"/>
              <a:cs typeface="Helvetica"/>
            </a:endParaRPr>
          </a:p>
          <a:p>
            <a:pPr lvl="1"/>
            <a:r>
              <a:rPr kumimoji="1" lang="en-US" altLang="zh-CN" sz="2400" dirty="0">
                <a:latin typeface="Helvetica"/>
                <a:ea typeface="Hiragino Sans GB W3"/>
                <a:cs typeface="Helvetica"/>
              </a:rPr>
              <a:t>(a) &lt;START T&gt;</a:t>
            </a:r>
            <a:endParaRPr kumimoji="1" lang="zh-CN" altLang="zh-CN" sz="2400" dirty="0">
              <a:latin typeface="Helvetica"/>
              <a:ea typeface="Hiragino Sans GB W3"/>
              <a:cs typeface="Helvetica"/>
            </a:endParaRPr>
          </a:p>
          <a:p>
            <a:pPr lvl="1"/>
            <a:r>
              <a:rPr kumimoji="1" lang="en-US" altLang="zh-CN" sz="2400" dirty="0">
                <a:latin typeface="Helvetica"/>
                <a:ea typeface="Hiragino Sans GB W3"/>
                <a:cs typeface="Helvetica"/>
              </a:rPr>
              <a:t>(b) &lt;COMMIT T&gt;</a:t>
            </a:r>
            <a:endParaRPr kumimoji="1" lang="zh-CN" altLang="zh-CN" sz="2400" dirty="0">
              <a:latin typeface="Helvetica"/>
              <a:ea typeface="Hiragino Sans GB W3"/>
              <a:cs typeface="Helvetica"/>
            </a:endParaRPr>
          </a:p>
          <a:p>
            <a:pPr lvl="1"/>
            <a:r>
              <a:rPr kumimoji="1" lang="en-US" altLang="zh-CN" sz="2400" dirty="0">
                <a:latin typeface="Helvetica"/>
                <a:ea typeface="Hiragino Sans GB W3"/>
                <a:cs typeface="Helvetica"/>
              </a:rPr>
              <a:t>(c) &lt;U, E, 50, 51&gt;</a:t>
            </a:r>
            <a:endParaRPr kumimoji="1" lang="zh-CN" altLang="zh-CN" sz="2400" dirty="0">
              <a:latin typeface="Helvetica"/>
              <a:ea typeface="Hiragino Sans GB W3"/>
              <a:cs typeface="Helvetica"/>
            </a:endParaRPr>
          </a:p>
          <a:p>
            <a:pPr lvl="1"/>
            <a:r>
              <a:rPr kumimoji="1" lang="en-US" altLang="zh-CN" sz="2400" dirty="0">
                <a:latin typeface="Helvetica"/>
                <a:ea typeface="Hiragino Sans GB W3"/>
                <a:cs typeface="Helvetica"/>
              </a:rPr>
              <a:t>(d) &lt;COMMIT U</a:t>
            </a:r>
            <a:r>
              <a:rPr kumimoji="1" lang="en-US" altLang="zh-CN" sz="2400" dirty="0" smtClean="0">
                <a:latin typeface="Helvetica"/>
                <a:ea typeface="Hiragino Sans GB W3"/>
                <a:cs typeface="Helvetica"/>
              </a:rPr>
              <a:t>&gt;</a:t>
            </a:r>
            <a:endParaRPr kumimoji="1" lang="zh-CN" altLang="zh-CN" sz="2400" dirty="0">
              <a:latin typeface="Helvetica"/>
              <a:ea typeface="Hiragino Sans GB W3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96284519"/>
      </p:ext>
    </p:extLst>
  </p:cSld>
  <p:clrMapOvr>
    <a:masterClrMapping/>
  </p:clrMapOvr>
</p:sld>
</file>

<file path=ppt/theme/theme1.xml><?xml version="1.0" encoding="utf-8"?>
<a:theme xmlns:a="http://schemas.openxmlformats.org/drawingml/2006/main" name="PPT主题(HW)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主题(HW)" id="{D9CDF8DD-1FEE-4FAE-8790-2913B903482E}" vid="{070197FA-746B-4F14-8B31-6B51DCF753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PPT主题(HW)</Template>
  <TotalTime>102</TotalTime>
  <Words>906</Words>
  <Application>Microsoft Macintosh PowerPoint</Application>
  <PresentationFormat>全屏显示(4:3)</PresentationFormat>
  <Paragraphs>86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Cambria Math</vt:lpstr>
      <vt:lpstr>Helvetica</vt:lpstr>
      <vt:lpstr>Hiragino Sans GB W3</vt:lpstr>
      <vt:lpstr>Times New Roman</vt:lpstr>
      <vt:lpstr>Wingdings</vt:lpstr>
      <vt:lpstr>宋体</vt:lpstr>
      <vt:lpstr>PPT主题(HW)</vt:lpstr>
      <vt:lpstr>Equation</vt:lpstr>
      <vt:lpstr>数据库概论作业1~3讲解</vt:lpstr>
      <vt:lpstr>第一次作业</vt:lpstr>
      <vt:lpstr>第一次作业</vt:lpstr>
      <vt:lpstr>第二次作业</vt:lpstr>
      <vt:lpstr>第二次作业</vt:lpstr>
      <vt:lpstr>第二次作业</vt:lpstr>
      <vt:lpstr>第二次作业</vt:lpstr>
      <vt:lpstr>第二次作业</vt:lpstr>
      <vt:lpstr>第三次作业</vt:lpstr>
      <vt:lpstr>第三次作业</vt:lpstr>
    </vt:vector>
  </TitlesOfParts>
  <Company>NJU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数据库概论习题1~3常见错误分析</dc:title>
  <dc:creator>DDAia</dc:creator>
  <cp:lastModifiedBy>胡伟</cp:lastModifiedBy>
  <cp:revision>30</cp:revision>
  <dcterms:created xsi:type="dcterms:W3CDTF">2016-10-25T16:53:58Z</dcterms:created>
  <dcterms:modified xsi:type="dcterms:W3CDTF">2016-10-26T08:08:31Z</dcterms:modified>
</cp:coreProperties>
</file>