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5"/>
  </p:notesMasterIdLst>
  <p:sldIdLst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01E96-7F57-4DF0-A9C8-D1F23446DEC7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CD52F-DF26-4FC1-B6E3-605C0ABE5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43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1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9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Focus</a:t>
            </a:r>
            <a:r>
              <a:rPr lang="en-US" altLang="zh-CN" baseline="0" dirty="0" smtClean="0"/>
              <a:t> on global snapshot, the snapshot is natural. Their relation is natural.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06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Note: 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i,j</a:t>
            </a:r>
            <a:r>
              <a:rPr lang="en-US" altLang="zh-CN" dirty="0" smtClean="0"/>
              <a:t> is a directed path but</a:t>
            </a:r>
            <a:r>
              <a:rPr lang="en-US" altLang="zh-CN" baseline="0" dirty="0" smtClean="0"/>
              <a:t> not a total order of CGSs.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85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Adopt</a:t>
            </a:r>
            <a:r>
              <a:rPr lang="en-US" altLang="zh-CN" baseline="0" dirty="0" smtClean="0"/>
              <a:t> data structures and algorithms of graph theory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69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68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776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87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内在的定义语法语义</a:t>
            </a:r>
            <a:endParaRPr lang="en-US" altLang="zh-CN" dirty="0" smtClean="0"/>
          </a:p>
          <a:p>
            <a:r>
              <a:rPr lang="zh-CN" altLang="en-US" dirty="0" smtClean="0"/>
              <a:t>规约和检测不可分，有一类谓词检测时表现出一些特性，对于其的检测有特殊的方法</a:t>
            </a:r>
            <a:endParaRPr lang="en-US" altLang="zh-CN" dirty="0" smtClean="0"/>
          </a:p>
          <a:p>
            <a:r>
              <a:rPr lang="zh-CN" altLang="en-US" dirty="0" smtClean="0"/>
              <a:t>介绍谓词之间的关系，刻画谓词集合的空间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39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Linked predicate in [</a:t>
            </a:r>
            <a:r>
              <a:rPr lang="en-US" altLang="zh-CN" sz="1200" b="0" dirty="0" smtClean="0">
                <a:solidFill>
                  <a:srgbClr val="0070C0"/>
                </a:solidFill>
              </a:rPr>
              <a:t>Garg@FSTTCS’92</a:t>
            </a:r>
            <a:r>
              <a:rPr lang="en-US" altLang="zh-CN" dirty="0" smtClean="0"/>
              <a:t>] is</a:t>
            </a:r>
            <a:r>
              <a:rPr lang="en-US" altLang="zh-CN" baseline="0" dirty="0" smtClean="0"/>
              <a:t> for both </a:t>
            </a:r>
            <a:r>
              <a:rPr lang="en-US" altLang="zh-CN" baseline="0" dirty="0" err="1" smtClean="0"/>
              <a:t>pos</a:t>
            </a:r>
            <a:r>
              <a:rPr lang="en-US" altLang="zh-CN" baseline="0" dirty="0" smtClean="0"/>
              <a:t> and def. [Garg@TPDS’96] is only for def.</a:t>
            </a:r>
          </a:p>
          <a:p>
            <a:r>
              <a:rPr lang="en-US" altLang="zh-CN" baseline="0" dirty="0" smtClean="0"/>
              <a:t>[Babaoglu@JSS’96] is for control flow predicates but not for linked predicates, which is defined on directed path in STD, but not linear extensions. </a:t>
            </a:r>
          </a:p>
          <a:p>
            <a:r>
              <a:rPr lang="en-US" altLang="zh-CN" baseline="0" dirty="0" err="1" smtClean="0"/>
              <a:t>Pos</a:t>
            </a:r>
            <a:r>
              <a:rPr lang="en-US" altLang="zh-CN" baseline="0" dirty="0" smtClean="0"/>
              <a:t> linked predicates are detected by </a:t>
            </a:r>
            <a:r>
              <a:rPr lang="en-US" altLang="zh-CN" baseline="0" dirty="0" err="1" smtClean="0"/>
              <a:t>def</a:t>
            </a:r>
            <a:r>
              <a:rPr lang="en-US" altLang="zh-CN" baseline="0" dirty="0" smtClean="0"/>
              <a:t> linked predicates and weak conjunctive predicates.</a:t>
            </a:r>
            <a:r>
              <a:rPr lang="en-US" altLang="zh-CN" dirty="0" smtClean="0"/>
              <a:t> [</a:t>
            </a:r>
            <a:r>
              <a:rPr lang="en-US" altLang="zh-CN" sz="1200" b="0" dirty="0" smtClean="0">
                <a:solidFill>
                  <a:srgbClr val="0070C0"/>
                </a:solidFill>
              </a:rPr>
              <a:t>Garg@FSTTCS’92</a:t>
            </a:r>
            <a:r>
              <a:rPr lang="en-US" altLang="zh-CN" dirty="0" smtClean="0"/>
              <a:t>]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89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LTL and</a:t>
            </a:r>
            <a:r>
              <a:rPr lang="en-US" altLang="zh-CN" baseline="0" dirty="0" smtClean="0"/>
              <a:t> CTL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9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Distributed,</a:t>
            </a:r>
            <a:r>
              <a:rPr lang="en-US" altLang="zh-CN" baseline="0" dirty="0" smtClean="0"/>
              <a:t> asynchronous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71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Modalities include </a:t>
            </a:r>
            <a:r>
              <a:rPr lang="da-DK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EG, AG, EF, and AF (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controllable, invariant, possibly, and definitely, respectively) [Garg’02]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[Hurfin@PDCS’96]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3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cut</a:t>
            </a:r>
            <a:r>
              <a:rPr lang="en-US" altLang="zh-CN" baseline="0" dirty="0" smtClean="0"/>
              <a:t> means consistent cut.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4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2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61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Partial</a:t>
            </a:r>
            <a:r>
              <a:rPr lang="en-US" altLang="zh-CN" baseline="0" dirty="0" smtClean="0"/>
              <a:t> relation</a:t>
            </a:r>
          </a:p>
          <a:p>
            <a:r>
              <a:rPr lang="en-US" altLang="zh-CN" baseline="0" dirty="0" smtClean="0"/>
              <a:t>Two CGSs are not contained by each other. The graph representation is natural. On mathematical view, </a:t>
            </a:r>
            <a:r>
              <a:rPr lang="en-US" altLang="zh-CN" baseline="0" dirty="0" err="1" smtClean="0"/>
              <a:t>inf</a:t>
            </a:r>
            <a:r>
              <a:rPr lang="en-US" altLang="zh-CN" baseline="0" dirty="0" smtClean="0"/>
              <a:t> and sup are their meet and join, respectively.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3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CGS over</a:t>
            </a:r>
            <a:r>
              <a:rPr lang="en-US" altLang="zh-CN" baseline="0" dirty="0" smtClean="0"/>
              <a:t> the graph representation (space-time diagram) is the maximal anti-chain over the </a:t>
            </a:r>
            <a:r>
              <a:rPr lang="en-US" altLang="zh-CN" baseline="0" dirty="0" err="1" smtClean="0"/>
              <a:t>Poset</a:t>
            </a:r>
            <a:r>
              <a:rPr lang="en-US" altLang="zh-CN" baseline="0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76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Partial</a:t>
            </a:r>
            <a:r>
              <a:rPr lang="en-US" altLang="zh-CN" baseline="0" dirty="0" smtClean="0"/>
              <a:t> relation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9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0BA1B7-89C3-4143-8616-DBFBB494A88D}" type="datetime1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Introduction to Distributed Algorithms, 2015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8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01F76-4CA7-4AAA-BB48-C426048C155F}" type="datetime1">
              <a:rPr lang="en-US" altLang="zh-CN" smtClean="0">
                <a:solidFill>
                  <a:srgbClr val="000000"/>
                </a:solidFill>
              </a:rPr>
              <a:pPr/>
              <a:t>4/22/2016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Introduction to Distributed Algorithms, 2015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6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6EDCC-1B94-4F80-8E02-FEB401EE660D}" type="datetime1">
              <a:rPr lang="en-US" altLang="zh-CN" smtClean="0">
                <a:solidFill>
                  <a:srgbClr val="000000"/>
                </a:solidFill>
              </a:rPr>
              <a:pPr/>
              <a:t>4/22/2016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Introduction to Distributed Algorithms, 2015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57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85BC55D-86CD-44DA-90E5-47E0A2CF9BDA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r>
              <a:rPr smtClean="0">
                <a:solidFill>
                  <a:prstClr val="black"/>
                </a:solidFill>
              </a:rPr>
              <a:t>Introduction to Distributed Algorithms, 2015</a:t>
            </a:r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1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4AAFE9F8-2B90-40F7-B6D5-95636ABA978F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r>
              <a:rPr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Distributed Algorithms, 2015</a:t>
            </a:r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7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24A99BCA-DC78-47EE-96D8-BD2FC154E77D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r>
              <a:rPr smtClean="0">
                <a:solidFill>
                  <a:prstClr val="black"/>
                </a:solidFill>
              </a:rPr>
              <a:t>Introduction to Distributed Algorithms, 2015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4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BC7A-D556-46F1-A20C-A15958D875D9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Introduction to Distributed Algorithms, 2015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1186-D708-49CD-9F5B-0896ABC84CA9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Introduction to Distributed Algorithms, 2015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D533C2B2-69FC-46BB-B146-335E2E72527A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smtClean="0">
                <a:solidFill>
                  <a:prstClr val="black"/>
                </a:solidFill>
              </a:rPr>
              <a:t>Introduction to Distributed Algorithms, 2015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4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3DED31E-5368-44E1-8223-4C485372F956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Introduction to Distributed Algorithms, 2015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8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902-758B-4C42-AA60-F37227840304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Introduction to Distributed Algorithms, 2015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8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ABE2E-9818-4404-9901-677D92DE7CD0}" type="datetime1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r>
              <a:t>Introduction to Distributed Algorithms, 2015</a:t>
            </a:r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1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6916-32A4-481A-8FCC-4A7F113740D2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Introduction to Distributed Algorithms, 2015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8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86BD-DD21-4BA0-A43B-7D351A0B92F9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Introduction to Distributed Algorithms, 2015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9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B5E9-ADE9-4CA7-8D60-AB29206229E7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Introduction to Distributed Algorithms, 2015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9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FF8D40-AE88-47DF-B855-E2FE7411DDB0}" type="datetime1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Introduction to Distributed Algorithms, 2015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0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F7E16-6F91-4991-BEBD-530A94F2EFCC}" type="datetime1">
              <a:rPr lang="en-US" altLang="zh-CN" smtClean="0">
                <a:solidFill>
                  <a:srgbClr val="000000"/>
                </a:solidFill>
              </a:rPr>
              <a:pPr/>
              <a:t>4/22/2016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Introduction to Distributed Algorithms, 2015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05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75401E-E583-4614-81DE-5C88D0B1D331}" type="datetime1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Introduction to Distributed Algorithms, 2015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E3CB2-5B48-4526-961B-B52AB57EF29F}" type="datetime1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Introduction to Distributed Algorithms, 2015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7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26103-7900-4802-BF4E-80512B7F8310}" type="datetime1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Introduction to Distributed Algorithms, 2015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23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7EFC0-E246-4C28-9869-6F95D157BF4D}" type="datetime1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Introduction to Distributed Algorithms, 2015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6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48A1D-C947-4091-A40C-9EA76B1DCE9D}" type="datetime1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Introduction to Distributed Algorithms, 2015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96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defTabSz="457200"/>
            <a:fld id="{9F2BE4E5-B621-4F4A-BA4C-1559391147E0}" type="datetime1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457200"/>
              <a:t>4/22/2016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Introduction to Distributed Algorithms, 2015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457200"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796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E1649C9F-6126-49F6-ACD4-5CB179BAD3B4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r>
              <a:rPr>
                <a:solidFill>
                  <a:prstClr val="black"/>
                </a:solidFill>
              </a:rPr>
              <a:t>Introduction to Distributed Algorithms, 2015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8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accent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Candara" panose="020E0502030303020204" pitchFamily="34" charset="0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39.jpe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15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622577" y="4927562"/>
            <a:ext cx="7919999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Yu Huang</a:t>
            </a:r>
          </a:p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http://cs.nju.edu.cn/yuhuang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622577" y="1844824"/>
            <a:ext cx="7920000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rgbClr val="7C1302"/>
                </a:solidFill>
                <a:latin typeface="Arial"/>
              </a:rPr>
              <a:t>Partial order, Lattice Structure and </a:t>
            </a:r>
            <a:r>
              <a:rPr lang="en-US" altLang="zh-CN" kern="0" dirty="0" smtClean="0">
                <a:solidFill>
                  <a:srgbClr val="7C1302"/>
                </a:solidFill>
                <a:latin typeface="Arial"/>
              </a:rPr>
              <a:t>Distributed Computation</a:t>
            </a:r>
            <a:endParaRPr lang="zh-CN" altLang="en-US" kern="0" dirty="0">
              <a:solidFill>
                <a:srgbClr val="7C1302"/>
              </a:solidFill>
              <a:latin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62" y="5426199"/>
            <a:ext cx="720000" cy="17932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622577" y="3717032"/>
            <a:ext cx="791999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kern="0" noProof="0" dirty="0" smtClean="0">
                <a:solidFill>
                  <a:srgbClr val="7C1302"/>
                </a:solidFill>
                <a:latin typeface="Arial"/>
              </a:rPr>
              <a:t>a </a:t>
            </a:r>
            <a:r>
              <a:rPr lang="en-US" altLang="zh-CN" sz="1800" b="0" kern="0" noProof="0" dirty="0" smtClean="0">
                <a:solidFill>
                  <a:srgbClr val="7C1302"/>
                </a:solidFill>
                <a:latin typeface="Arial"/>
              </a:rPr>
              <a:t>brief </a:t>
            </a:r>
            <a:r>
              <a:rPr lang="en-US" altLang="zh-CN" sz="1800" b="0" kern="0" smtClean="0">
                <a:solidFill>
                  <a:srgbClr val="7C1302"/>
                </a:solidFill>
                <a:latin typeface="Arial"/>
              </a:rPr>
              <a:t>introduction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7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CGS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Definition</a:t>
                </a:r>
              </a:p>
              <a:p>
                <a:pPr lvl="1"/>
                <a:r>
                  <a:rPr lang="en-US" altLang="zh-CN" dirty="0" smtClean="0"/>
                  <a:t>A global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𝐶</m:t>
                    </m:r>
                    <m:r>
                      <a:rPr lang="en-US" altLang="zh-CN" i="1" dirty="0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is a </a:t>
                </a:r>
                <a:r>
                  <a:rPr lang="en-US" altLang="zh-CN" i="1" dirty="0" smtClean="0"/>
                  <a:t>consistent global state </a:t>
                </a:r>
                <a:r>
                  <a:rPr lang="en-US" altLang="zh-CN" dirty="0" err="1" smtClean="0"/>
                  <a:t>iff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altLang="zh-CN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altLang="zh-CN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/>
                          <a:ea typeface="Cambria Math"/>
                        </a:rPr>
                        <m:t>∷¬(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CN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i="1" dirty="0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CN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BC9-2213-4976-87A4-CB5B8B17D5E5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5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Relations among CGSs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precede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≺</m:t>
                    </m:r>
                  </m:oMath>
                </a14:m>
                <a:r>
                  <a:rPr lang="en-US" altLang="zh-CN" dirty="0"/>
                  <a:t>) partial relation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The lead-to 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altLang="zh-CN" dirty="0" smtClean="0"/>
                  <a:t>) relation </a:t>
                </a:r>
                <a:r>
                  <a:rPr lang="en-US" altLang="zh-CN" sz="2000" b="0" dirty="0" smtClean="0">
                    <a:solidFill>
                      <a:srgbClr val="0070C0"/>
                    </a:solidFill>
                  </a:rPr>
                  <a:t>[Babaoglu@JPDC’95]</a:t>
                </a:r>
              </a:p>
              <a:p>
                <a:r>
                  <a:rPr lang="en-US" altLang="zh-CN" dirty="0">
                    <a:ea typeface="Cambria Math"/>
                  </a:rPr>
                  <a:t>The </a:t>
                </a:r>
                <a:r>
                  <a:rPr lang="en-US" altLang="zh-CN" dirty="0" err="1" smtClean="0">
                    <a:ea typeface="Cambria Math"/>
                  </a:rPr>
                  <a:t>inf</a:t>
                </a:r>
                <a:r>
                  <a:rPr lang="en-US" altLang="zh-CN" dirty="0">
                    <a:ea typeface="Cambria Math"/>
                  </a:rPr>
                  <a:t> </a:t>
                </a:r>
                <a:r>
                  <a:rPr lang="en-US" altLang="zh-CN" dirty="0" smtClean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⨅</m:t>
                    </m:r>
                  </m:oMath>
                </a14:m>
                <a:r>
                  <a:rPr lang="en-US" altLang="zh-CN" dirty="0">
                    <a:ea typeface="Cambria Math"/>
                  </a:rPr>
                  <a:t>)and </a:t>
                </a:r>
                <a:r>
                  <a:rPr lang="en-US" altLang="zh-CN" dirty="0" smtClean="0">
                    <a:ea typeface="Cambria Math"/>
                  </a:rPr>
                  <a:t>sup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⨆</m:t>
                    </m:r>
                  </m:oMath>
                </a14:m>
                <a:r>
                  <a:rPr lang="en-US" altLang="zh-CN" dirty="0">
                    <a:ea typeface="Cambria Math"/>
                  </a:rPr>
                  <a:t>) </a:t>
                </a:r>
                <a:r>
                  <a:rPr lang="en-US" altLang="zh-CN" dirty="0" smtClean="0"/>
                  <a:t>relation</a:t>
                </a:r>
                <a:r>
                  <a:rPr lang="en-US" altLang="zh-CN" sz="2000" b="0" dirty="0" smtClean="0">
                    <a:solidFill>
                      <a:srgbClr val="0070C0"/>
                    </a:solidFill>
                  </a:rPr>
                  <a:t>[Mattern@WPDA’89]</a:t>
                </a:r>
                <a:endParaRPr lang="en-US" altLang="zh-CN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0CF6-2541-4CF4-B4C8-5539D0A04C57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258508" y="4368485"/>
            <a:ext cx="4619264" cy="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2258508" y="5770038"/>
            <a:ext cx="4619264" cy="428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TextBox 7"/>
          <p:cNvSpPr txBox="1"/>
          <p:nvPr/>
        </p:nvSpPr>
        <p:spPr>
          <a:xfrm>
            <a:off x="1547664" y="4159698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(1)</a:t>
            </a:r>
            <a:endParaRPr lang="zh-CN" altLang="en-US" kern="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5551002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(2)</a:t>
            </a:r>
            <a:endParaRPr lang="zh-CN" altLang="en-US" sz="2400" kern="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2824802" y="4309643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239369" y="5701730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cxnSp>
        <p:nvCxnSpPr>
          <p:cNvPr id="12" name="直接箭头连接符 11"/>
          <p:cNvCxnSpPr>
            <a:stCxn id="10" idx="5"/>
            <a:endCxn id="11" idx="1"/>
          </p:cNvCxnSpPr>
          <p:nvPr/>
        </p:nvCxnSpPr>
        <p:spPr>
          <a:xfrm>
            <a:off x="2938603" y="4423444"/>
            <a:ext cx="321537" cy="1299057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TextBox 12"/>
          <p:cNvSpPr txBox="1"/>
          <p:nvPr/>
        </p:nvSpPr>
        <p:spPr>
          <a:xfrm>
            <a:off x="6724589" y="5847425"/>
            <a:ext cx="83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kern="0" dirty="0">
                <a:solidFill>
                  <a:sysClr val="windowText" lastClr="000000"/>
                </a:solidFill>
              </a:rPr>
              <a:t>time</a:t>
            </a: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3751565" y="4309643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5175938" y="5703404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6234476" y="4299839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cxnSp>
        <p:nvCxnSpPr>
          <p:cNvPr id="17" name="直接箭头连接符 16"/>
          <p:cNvCxnSpPr>
            <a:stCxn id="14" idx="5"/>
            <a:endCxn id="20" idx="1"/>
          </p:cNvCxnSpPr>
          <p:nvPr/>
        </p:nvCxnSpPr>
        <p:spPr>
          <a:xfrm>
            <a:off x="3865366" y="4423444"/>
            <a:ext cx="2011084" cy="1299057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流程图: 联系 17"/>
          <p:cNvSpPr/>
          <p:nvPr/>
        </p:nvSpPr>
        <p:spPr>
          <a:xfrm>
            <a:off x="4765150" y="4309643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4095161" y="5701262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20" name="流程图: 联系 19"/>
          <p:cNvSpPr/>
          <p:nvPr/>
        </p:nvSpPr>
        <p:spPr>
          <a:xfrm>
            <a:off x="5855679" y="5701730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cxnSp>
        <p:nvCxnSpPr>
          <p:cNvPr id="21" name="直接箭头连接符 20"/>
          <p:cNvCxnSpPr>
            <a:stCxn id="19" idx="7"/>
            <a:endCxn id="18" idx="3"/>
          </p:cNvCxnSpPr>
          <p:nvPr/>
        </p:nvCxnSpPr>
        <p:spPr>
          <a:xfrm flipV="1">
            <a:off x="4216224" y="4423444"/>
            <a:ext cx="568451" cy="1298589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接箭头连接符 21"/>
          <p:cNvCxnSpPr>
            <a:stCxn id="15" idx="7"/>
            <a:endCxn id="16" idx="3"/>
          </p:cNvCxnSpPr>
          <p:nvPr/>
        </p:nvCxnSpPr>
        <p:spPr>
          <a:xfrm flipV="1">
            <a:off x="5297001" y="4413640"/>
            <a:ext cx="957000" cy="1310535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3072664" y="389298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7944" y="389298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8046" y="389298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00192" y="389298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2369" y="58372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64088" y="58372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91880" y="58372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48553" y="58372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39752" y="389298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83768" y="58372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891465" y="4264632"/>
            <a:ext cx="926763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305730" y="5662026"/>
            <a:ext cx="864000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860032" y="4263854"/>
            <a:ext cx="1440160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194177" y="5661248"/>
            <a:ext cx="1044000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3211286" y="3792513"/>
            <a:ext cx="522514" cy="2362200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3200400" y="3784037"/>
            <a:ext cx="1839686" cy="2351314"/>
          </a:xfrm>
          <a:custGeom>
            <a:avLst/>
            <a:gdLst>
              <a:gd name="connsiteX0" fmla="*/ 0 w 1839686"/>
              <a:gd name="connsiteY0" fmla="*/ 0 h 2351314"/>
              <a:gd name="connsiteX1" fmla="*/ 337457 w 1839686"/>
              <a:gd name="connsiteY1" fmla="*/ 685800 h 2351314"/>
              <a:gd name="connsiteX2" fmla="*/ 1839686 w 1839686"/>
              <a:gd name="connsiteY2" fmla="*/ 2351314 h 235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686" h="2351314">
                <a:moveTo>
                  <a:pt x="0" y="0"/>
                </a:moveTo>
                <a:cubicBezTo>
                  <a:pt x="15421" y="146957"/>
                  <a:pt x="30843" y="293914"/>
                  <a:pt x="337457" y="685800"/>
                </a:cubicBezTo>
                <a:cubicBezTo>
                  <a:pt x="644071" y="1077686"/>
                  <a:pt x="1241878" y="1714500"/>
                  <a:pt x="1839686" y="2351314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05218" y="6135687"/>
                <a:ext cx="563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8" y="6135687"/>
                <a:ext cx="56342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93547" y="6134534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547" y="6134534"/>
                <a:ext cx="57054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354846" y="3437834"/>
                <a:ext cx="12693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≺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846" y="3437834"/>
                <a:ext cx="126932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72664" y="6135687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664" y="6135687"/>
                <a:ext cx="57054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689122" y="3437833"/>
                <a:ext cx="13446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⇝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122" y="3437833"/>
                <a:ext cx="1344663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任意多边形 47"/>
          <p:cNvSpPr/>
          <p:nvPr/>
        </p:nvSpPr>
        <p:spPr>
          <a:xfrm>
            <a:off x="3407229" y="3788229"/>
            <a:ext cx="2710542" cy="2318657"/>
          </a:xfrm>
          <a:custGeom>
            <a:avLst/>
            <a:gdLst>
              <a:gd name="connsiteX0" fmla="*/ 2710542 w 2710542"/>
              <a:gd name="connsiteY0" fmla="*/ 0 h 2318657"/>
              <a:gd name="connsiteX1" fmla="*/ 979714 w 2710542"/>
              <a:gd name="connsiteY1" fmla="*/ 1240971 h 2318657"/>
              <a:gd name="connsiteX2" fmla="*/ 0 w 2710542"/>
              <a:gd name="connsiteY2" fmla="*/ 2318657 h 2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0542" h="2318657">
                <a:moveTo>
                  <a:pt x="2710542" y="0"/>
                </a:moveTo>
                <a:cubicBezTo>
                  <a:pt x="2071006" y="427264"/>
                  <a:pt x="1431471" y="854528"/>
                  <a:pt x="979714" y="1240971"/>
                </a:cubicBezTo>
                <a:cubicBezTo>
                  <a:pt x="527957" y="1627414"/>
                  <a:pt x="263978" y="1973035"/>
                  <a:pt x="0" y="2318657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331640" y="4869160"/>
                <a:ext cx="1722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rgbClr val="7030A0"/>
                          </a:solidFill>
                          <a:latin typeface="Cambria Math"/>
                        </a:rPr>
                        <m:t>𝐼𝑛𝑓</m:t>
                      </m:r>
                      <m:r>
                        <a:rPr lang="en-US" altLang="zh-CN" sz="2400" i="1" dirty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869160"/>
                <a:ext cx="1722074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353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047971" y="4820083"/>
                <a:ext cx="17440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𝑠𝑢𝑝</m:t>
                      </m:r>
                      <m:r>
                        <a:rPr lang="en-US" altLang="zh-CN" sz="2400" i="1" dirty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971" y="4820083"/>
                <a:ext cx="1744067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699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任意多边形 50"/>
          <p:cNvSpPr/>
          <p:nvPr/>
        </p:nvSpPr>
        <p:spPr>
          <a:xfrm>
            <a:off x="2783919" y="3959518"/>
            <a:ext cx="1454134" cy="2249147"/>
          </a:xfrm>
          <a:custGeom>
            <a:avLst/>
            <a:gdLst>
              <a:gd name="connsiteX0" fmla="*/ 686394 w 1454134"/>
              <a:gd name="connsiteY0" fmla="*/ 6554 h 2249147"/>
              <a:gd name="connsiteX1" fmla="*/ 972833 w 1454134"/>
              <a:gd name="connsiteY1" fmla="*/ 116723 h 2249147"/>
              <a:gd name="connsiteX2" fmla="*/ 1226221 w 1454134"/>
              <a:gd name="connsiteY2" fmla="*/ 722651 h 2249147"/>
              <a:gd name="connsiteX3" fmla="*/ 1424524 w 1454134"/>
              <a:gd name="connsiteY3" fmla="*/ 1626034 h 2249147"/>
              <a:gd name="connsiteX4" fmla="*/ 1391474 w 1454134"/>
              <a:gd name="connsiteY4" fmla="*/ 2132810 h 2249147"/>
              <a:gd name="connsiteX5" fmla="*/ 851647 w 1454134"/>
              <a:gd name="connsiteY5" fmla="*/ 2242978 h 2249147"/>
              <a:gd name="connsiteX6" fmla="*/ 421989 w 1454134"/>
              <a:gd name="connsiteY6" fmla="*/ 2011624 h 2249147"/>
              <a:gd name="connsiteX7" fmla="*/ 300804 w 1454134"/>
              <a:gd name="connsiteY7" fmla="*/ 1383663 h 2249147"/>
              <a:gd name="connsiteX8" fmla="*/ 58433 w 1454134"/>
              <a:gd name="connsiteY8" fmla="*/ 623499 h 2249147"/>
              <a:gd name="connsiteX9" fmla="*/ 58433 w 1454134"/>
              <a:gd name="connsiteY9" fmla="*/ 215875 h 2249147"/>
              <a:gd name="connsiteX10" fmla="*/ 686394 w 1454134"/>
              <a:gd name="connsiteY10" fmla="*/ 6554 h 224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4134" h="2249147">
                <a:moveTo>
                  <a:pt x="686394" y="6554"/>
                </a:moveTo>
                <a:cubicBezTo>
                  <a:pt x="838794" y="-9971"/>
                  <a:pt x="882862" y="-2626"/>
                  <a:pt x="972833" y="116723"/>
                </a:cubicBezTo>
                <a:cubicBezTo>
                  <a:pt x="1062804" y="236072"/>
                  <a:pt x="1150939" y="471099"/>
                  <a:pt x="1226221" y="722651"/>
                </a:cubicBezTo>
                <a:cubicBezTo>
                  <a:pt x="1301503" y="974203"/>
                  <a:pt x="1396982" y="1391008"/>
                  <a:pt x="1424524" y="1626034"/>
                </a:cubicBezTo>
                <a:cubicBezTo>
                  <a:pt x="1452066" y="1861061"/>
                  <a:pt x="1486953" y="2029986"/>
                  <a:pt x="1391474" y="2132810"/>
                </a:cubicBezTo>
                <a:cubicBezTo>
                  <a:pt x="1295995" y="2235634"/>
                  <a:pt x="1013228" y="2263176"/>
                  <a:pt x="851647" y="2242978"/>
                </a:cubicBezTo>
                <a:cubicBezTo>
                  <a:pt x="690066" y="2222780"/>
                  <a:pt x="513796" y="2154843"/>
                  <a:pt x="421989" y="2011624"/>
                </a:cubicBezTo>
                <a:cubicBezTo>
                  <a:pt x="330182" y="1868405"/>
                  <a:pt x="361397" y="1615017"/>
                  <a:pt x="300804" y="1383663"/>
                </a:cubicBezTo>
                <a:cubicBezTo>
                  <a:pt x="240211" y="1152309"/>
                  <a:pt x="98828" y="818130"/>
                  <a:pt x="58433" y="623499"/>
                </a:cubicBezTo>
                <a:cubicBezTo>
                  <a:pt x="18038" y="428868"/>
                  <a:pt x="-49899" y="318699"/>
                  <a:pt x="58433" y="215875"/>
                </a:cubicBezTo>
                <a:cubicBezTo>
                  <a:pt x="166765" y="113051"/>
                  <a:pt x="533994" y="23079"/>
                  <a:pt x="686394" y="6554"/>
                </a:cubicBezTo>
                <a:close/>
              </a:path>
            </a:pathLst>
          </a:custGeom>
          <a:noFill/>
          <a:ln w="508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4030771" y="3893802"/>
            <a:ext cx="2381232" cy="2314229"/>
          </a:xfrm>
          <a:custGeom>
            <a:avLst/>
            <a:gdLst>
              <a:gd name="connsiteX0" fmla="*/ 1642916 w 2381232"/>
              <a:gd name="connsiteY0" fmla="*/ 28203 h 2314229"/>
              <a:gd name="connsiteX1" fmla="*/ 926819 w 2381232"/>
              <a:gd name="connsiteY1" fmla="*/ 127355 h 2314229"/>
              <a:gd name="connsiteX2" fmla="*/ 464111 w 2381232"/>
              <a:gd name="connsiteY2" fmla="*/ 777350 h 2314229"/>
              <a:gd name="connsiteX3" fmla="*/ 1402 w 2381232"/>
              <a:gd name="connsiteY3" fmla="*/ 1890053 h 2314229"/>
              <a:gd name="connsiteX4" fmla="*/ 618347 w 2381232"/>
              <a:gd name="connsiteY4" fmla="*/ 2264627 h 2314229"/>
              <a:gd name="connsiteX5" fmla="*/ 1092072 w 2381232"/>
              <a:gd name="connsiteY5" fmla="*/ 2220559 h 2314229"/>
              <a:gd name="connsiteX6" fmla="*/ 1698000 w 2381232"/>
              <a:gd name="connsiteY6" fmla="*/ 1449379 h 2314229"/>
              <a:gd name="connsiteX7" fmla="*/ 2381046 w 2381232"/>
              <a:gd name="connsiteY7" fmla="*/ 479894 h 2314229"/>
              <a:gd name="connsiteX8" fmla="*/ 1642916 w 2381232"/>
              <a:gd name="connsiteY8" fmla="*/ 28203 h 231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1232" h="2314229">
                <a:moveTo>
                  <a:pt x="1642916" y="28203"/>
                </a:moveTo>
                <a:cubicBezTo>
                  <a:pt x="1400545" y="-30554"/>
                  <a:pt x="1123286" y="2497"/>
                  <a:pt x="926819" y="127355"/>
                </a:cubicBezTo>
                <a:cubicBezTo>
                  <a:pt x="730351" y="252213"/>
                  <a:pt x="618347" y="483567"/>
                  <a:pt x="464111" y="777350"/>
                </a:cubicBezTo>
                <a:cubicBezTo>
                  <a:pt x="309875" y="1071133"/>
                  <a:pt x="-24304" y="1642174"/>
                  <a:pt x="1402" y="1890053"/>
                </a:cubicBezTo>
                <a:cubicBezTo>
                  <a:pt x="27108" y="2137932"/>
                  <a:pt x="436569" y="2209543"/>
                  <a:pt x="618347" y="2264627"/>
                </a:cubicBezTo>
                <a:cubicBezTo>
                  <a:pt x="800125" y="2319711"/>
                  <a:pt x="912130" y="2356434"/>
                  <a:pt x="1092072" y="2220559"/>
                </a:cubicBezTo>
                <a:cubicBezTo>
                  <a:pt x="1272014" y="2084684"/>
                  <a:pt x="1483171" y="1739490"/>
                  <a:pt x="1698000" y="1449379"/>
                </a:cubicBezTo>
                <a:cubicBezTo>
                  <a:pt x="1912829" y="1159268"/>
                  <a:pt x="2392063" y="714920"/>
                  <a:pt x="2381046" y="479894"/>
                </a:cubicBezTo>
                <a:cubicBezTo>
                  <a:pt x="2370029" y="244868"/>
                  <a:pt x="1885287" y="86960"/>
                  <a:pt x="1642916" y="28203"/>
                </a:cubicBezTo>
                <a:close/>
              </a:path>
            </a:pathLst>
          </a:custGeom>
          <a:noFill/>
          <a:ln w="508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18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8" grpId="1" animBg="1"/>
      <p:bldP spid="38" grpId="2" animBg="1"/>
      <p:bldP spid="40" grpId="0" animBg="1"/>
      <p:bldP spid="40" grpId="1" animBg="1"/>
      <p:bldP spid="41" grpId="0" animBg="1"/>
      <p:bldP spid="41" grpId="1" animBg="1"/>
      <p:bldP spid="41" grpId="2" animBg="1"/>
      <p:bldP spid="42" grpId="0"/>
      <p:bldP spid="42" grpId="1"/>
      <p:bldP spid="43" grpId="0"/>
      <p:bldP spid="43" grpId="1"/>
      <p:bldP spid="43" grpId="2"/>
      <p:bldP spid="44" grpId="0"/>
      <p:bldP spid="44" grpId="1"/>
      <p:bldP spid="46" grpId="0"/>
      <p:bldP spid="47" grpId="0"/>
      <p:bldP spid="47" grpId="1"/>
      <p:bldP spid="48" grpId="0" animBg="1"/>
      <p:bldP spid="49" grpId="0"/>
      <p:bldP spid="49" grpId="1"/>
      <p:bldP spid="50" grpId="0"/>
      <p:bldP spid="51" grpId="0" animBg="1"/>
      <p:bldP spid="51" grpId="1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Cuts and CGSs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𝑬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, ⊆&gt;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𝑺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altLang="zh-CN" dirty="0" smtClean="0"/>
                  <a:t> are isomorphic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𝑬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an isomorphism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is a </a:t>
                </a:r>
                <a:r>
                  <a:rPr lang="en-US" altLang="zh-CN" dirty="0" err="1" smtClean="0"/>
                  <a:t>bijection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⊆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 err="1" smtClean="0"/>
                  <a:t>iff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EC1E-74B7-4F67-B220-ACEA948A55DC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47664" y="4037002"/>
            <a:ext cx="6009823" cy="2344326"/>
            <a:chOff x="1547664" y="3573016"/>
            <a:chExt cx="6009823" cy="234432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258508" y="4048515"/>
              <a:ext cx="4619264" cy="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" name="直接连接符 7"/>
            <p:cNvCxnSpPr/>
            <p:nvPr/>
          </p:nvCxnSpPr>
          <p:spPr>
            <a:xfrm>
              <a:off x="2258508" y="5450068"/>
              <a:ext cx="4619264" cy="428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TextBox 8"/>
            <p:cNvSpPr txBox="1"/>
            <p:nvPr/>
          </p:nvSpPr>
          <p:spPr>
            <a:xfrm>
              <a:off x="1547664" y="3839728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(1)</a:t>
              </a:r>
              <a:endParaRPr lang="zh-CN" altLang="en-US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7664" y="5231032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(2)</a:t>
              </a:r>
              <a:endParaRPr lang="zh-CN" altLang="en-US" sz="2400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2824802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323936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13" name="直接箭头连接符 12"/>
            <p:cNvCxnSpPr>
              <a:stCxn id="11" idx="5"/>
              <a:endCxn id="12" idx="1"/>
            </p:cNvCxnSpPr>
            <p:nvPr/>
          </p:nvCxnSpPr>
          <p:spPr>
            <a:xfrm>
              <a:off x="2938603" y="4103474"/>
              <a:ext cx="321537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TextBox 13"/>
            <p:cNvSpPr txBox="1"/>
            <p:nvPr/>
          </p:nvSpPr>
          <p:spPr>
            <a:xfrm>
              <a:off x="6724589" y="5527455"/>
              <a:ext cx="832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</a:rPr>
                <a:t>time</a:t>
              </a:r>
              <a:endParaRPr lang="zh-CN" alt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3751565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5175938" y="5383434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6234476" y="3979869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18" name="直接箭头连接符 17"/>
            <p:cNvCxnSpPr>
              <a:stCxn id="15" idx="5"/>
              <a:endCxn id="21" idx="1"/>
            </p:cNvCxnSpPr>
            <p:nvPr/>
          </p:nvCxnSpPr>
          <p:spPr>
            <a:xfrm>
              <a:off x="3865366" y="4103474"/>
              <a:ext cx="2011084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9" name="流程图: 联系 18"/>
            <p:cNvSpPr/>
            <p:nvPr/>
          </p:nvSpPr>
          <p:spPr>
            <a:xfrm>
              <a:off x="4765150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4095161" y="5381292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585567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22" name="直接箭头连接符 21"/>
            <p:cNvCxnSpPr>
              <a:stCxn id="20" idx="7"/>
              <a:endCxn id="19" idx="3"/>
            </p:cNvCxnSpPr>
            <p:nvPr/>
          </p:nvCxnSpPr>
          <p:spPr>
            <a:xfrm flipV="1">
              <a:off x="4216224" y="4103474"/>
              <a:ext cx="568451" cy="1298589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3" name="直接箭头连接符 22"/>
            <p:cNvCxnSpPr>
              <a:stCxn id="16" idx="7"/>
              <a:endCxn id="17" idx="3"/>
            </p:cNvCxnSpPr>
            <p:nvPr/>
          </p:nvCxnSpPr>
          <p:spPr>
            <a:xfrm flipV="1">
              <a:off x="5297001" y="4093670"/>
              <a:ext cx="957000" cy="1310535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4" name="TextBox 23"/>
            <p:cNvSpPr txBox="1"/>
            <p:nvPr/>
          </p:nvSpPr>
          <p:spPr>
            <a:xfrm>
              <a:off x="2682027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1</a:t>
              </a:r>
              <a:endParaRPr lang="zh-CN" altLang="en-US" sz="2000" kern="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82150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2</a:t>
              </a:r>
              <a:endParaRPr lang="zh-CN" altLang="en-US" sz="2000" kern="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87369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3</a:t>
              </a:r>
              <a:endParaRPr lang="zh-CN" altLang="en-US" sz="2000" kern="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04537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4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37232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2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91757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3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56136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1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89118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4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任意多边形 33"/>
          <p:cNvSpPr/>
          <p:nvPr/>
        </p:nvSpPr>
        <p:spPr>
          <a:xfrm>
            <a:off x="2242457" y="3958300"/>
            <a:ext cx="1502229" cy="2329543"/>
          </a:xfrm>
          <a:custGeom>
            <a:avLst/>
            <a:gdLst>
              <a:gd name="connsiteX0" fmla="*/ 0 w 1502229"/>
              <a:gd name="connsiteY0" fmla="*/ 10886 h 2329543"/>
              <a:gd name="connsiteX1" fmla="*/ 10886 w 1502229"/>
              <a:gd name="connsiteY1" fmla="*/ 2329543 h 2329543"/>
              <a:gd name="connsiteX2" fmla="*/ 1502229 w 1502229"/>
              <a:gd name="connsiteY2" fmla="*/ 2329543 h 2329543"/>
              <a:gd name="connsiteX3" fmla="*/ 1426029 w 1502229"/>
              <a:gd name="connsiteY3" fmla="*/ 1730829 h 2329543"/>
              <a:gd name="connsiteX4" fmla="*/ 1338943 w 1502229"/>
              <a:gd name="connsiteY4" fmla="*/ 1197429 h 2329543"/>
              <a:gd name="connsiteX5" fmla="*/ 1143000 w 1502229"/>
              <a:gd name="connsiteY5" fmla="*/ 446315 h 2329543"/>
              <a:gd name="connsiteX6" fmla="*/ 979714 w 1502229"/>
              <a:gd name="connsiteY6" fmla="*/ 0 h 2329543"/>
              <a:gd name="connsiteX7" fmla="*/ 0 w 1502229"/>
              <a:gd name="connsiteY7" fmla="*/ 10886 h 232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229" h="2329543">
                <a:moveTo>
                  <a:pt x="0" y="10886"/>
                </a:moveTo>
                <a:cubicBezTo>
                  <a:pt x="3629" y="783772"/>
                  <a:pt x="7257" y="1556657"/>
                  <a:pt x="10886" y="2329543"/>
                </a:cubicBezTo>
                <a:lnTo>
                  <a:pt x="1502229" y="2329543"/>
                </a:lnTo>
                <a:lnTo>
                  <a:pt x="1426029" y="1730829"/>
                </a:lnTo>
                <a:lnTo>
                  <a:pt x="1338943" y="1197429"/>
                </a:lnTo>
                <a:lnTo>
                  <a:pt x="1143000" y="446315"/>
                </a:lnTo>
                <a:lnTo>
                  <a:pt x="979714" y="0"/>
                </a:lnTo>
                <a:lnTo>
                  <a:pt x="0" y="10886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91465" y="4397762"/>
            <a:ext cx="926763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305730" y="5795156"/>
            <a:ext cx="864000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3211286" y="3936529"/>
            <a:ext cx="522514" cy="2362200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2664" y="40370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67944" y="40370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38046" y="40370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36585" y="40370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2369" y="598121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64088" y="598121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1880" y="598121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48553" y="598121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39752" y="40370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83768" y="598121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40152" y="2420888"/>
            <a:ext cx="325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[Babaoglu@DS’93, Gratzer’11]</a:t>
            </a:r>
          </a:p>
        </p:txBody>
      </p:sp>
      <p:sp>
        <p:nvSpPr>
          <p:cNvPr id="36" name="页脚占位符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3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9" grpId="0" animBg="1"/>
      <p:bldP spid="40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Interval of </a:t>
            </a:r>
            <a:r>
              <a:rPr lang="en-US" altLang="zh-CN" dirty="0" smtClean="0"/>
              <a:t>Snapshots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Ground state</a:t>
            </a:r>
          </a:p>
          <a:p>
            <a:r>
              <a:rPr lang="en-US" altLang="zh-CN" dirty="0" smtClean="0"/>
              <a:t>Molecular interval</a:t>
            </a:r>
          </a:p>
          <a:p>
            <a:r>
              <a:rPr lang="en-US" altLang="zh-CN" dirty="0" smtClean="0"/>
              <a:t>Concurrent interval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851C-77AF-4BB1-B115-E3DB1DB1441C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47664" y="3820978"/>
            <a:ext cx="6009823" cy="2344326"/>
            <a:chOff x="1547664" y="3573016"/>
            <a:chExt cx="6009823" cy="234432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258508" y="4048515"/>
              <a:ext cx="4619264" cy="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" name="直接连接符 7"/>
            <p:cNvCxnSpPr/>
            <p:nvPr/>
          </p:nvCxnSpPr>
          <p:spPr>
            <a:xfrm>
              <a:off x="2258508" y="5450068"/>
              <a:ext cx="4619264" cy="428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TextBox 8"/>
            <p:cNvSpPr txBox="1"/>
            <p:nvPr/>
          </p:nvSpPr>
          <p:spPr>
            <a:xfrm>
              <a:off x="1547664" y="3839728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(1)</a:t>
              </a:r>
              <a:endParaRPr lang="zh-CN" altLang="en-US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7664" y="5231032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(2)</a:t>
              </a:r>
              <a:endParaRPr lang="zh-CN" altLang="en-US" sz="2400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2824802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323936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13" name="直接箭头连接符 12"/>
            <p:cNvCxnSpPr>
              <a:stCxn id="11" idx="5"/>
              <a:endCxn id="12" idx="1"/>
            </p:cNvCxnSpPr>
            <p:nvPr/>
          </p:nvCxnSpPr>
          <p:spPr>
            <a:xfrm>
              <a:off x="2938603" y="4103474"/>
              <a:ext cx="321537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TextBox 13"/>
            <p:cNvSpPr txBox="1"/>
            <p:nvPr/>
          </p:nvSpPr>
          <p:spPr>
            <a:xfrm>
              <a:off x="6724589" y="5527455"/>
              <a:ext cx="832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</a:rPr>
                <a:t>time</a:t>
              </a:r>
              <a:endParaRPr lang="zh-CN" alt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3751565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5175938" y="5383434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6234476" y="3979869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18" name="直接箭头连接符 17"/>
            <p:cNvCxnSpPr>
              <a:stCxn id="15" idx="5"/>
              <a:endCxn id="21" idx="1"/>
            </p:cNvCxnSpPr>
            <p:nvPr/>
          </p:nvCxnSpPr>
          <p:spPr>
            <a:xfrm>
              <a:off x="3865366" y="4103474"/>
              <a:ext cx="2011084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9" name="流程图: 联系 18"/>
            <p:cNvSpPr/>
            <p:nvPr/>
          </p:nvSpPr>
          <p:spPr>
            <a:xfrm>
              <a:off x="4765150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4095161" y="5381292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585567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22" name="直接箭头连接符 21"/>
            <p:cNvCxnSpPr>
              <a:stCxn id="20" idx="7"/>
              <a:endCxn id="19" idx="3"/>
            </p:cNvCxnSpPr>
            <p:nvPr/>
          </p:nvCxnSpPr>
          <p:spPr>
            <a:xfrm flipV="1">
              <a:off x="4216224" y="4103474"/>
              <a:ext cx="568451" cy="1298589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3" name="直接箭头连接符 22"/>
            <p:cNvCxnSpPr>
              <a:stCxn id="16" idx="7"/>
              <a:endCxn id="17" idx="3"/>
            </p:cNvCxnSpPr>
            <p:nvPr/>
          </p:nvCxnSpPr>
          <p:spPr>
            <a:xfrm flipV="1">
              <a:off x="5297001" y="4093670"/>
              <a:ext cx="957000" cy="1310535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4" name="TextBox 23"/>
            <p:cNvSpPr txBox="1"/>
            <p:nvPr/>
          </p:nvSpPr>
          <p:spPr>
            <a:xfrm>
              <a:off x="2682027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1</a:t>
              </a:r>
              <a:endParaRPr lang="zh-CN" altLang="en-US" sz="2000" kern="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82150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2</a:t>
              </a:r>
              <a:endParaRPr lang="zh-CN" altLang="en-US" sz="2000" kern="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87369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3</a:t>
              </a:r>
              <a:endParaRPr lang="zh-CN" altLang="en-US" sz="2000" kern="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04537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4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37232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2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91757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3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56136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1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89118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4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072664" y="382097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67944" y="382097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8046" y="382097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36585" y="382097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2369" y="576519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64088" y="576519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91880" y="576519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48553" y="576519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39752" y="382097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83768" y="576519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91577" y="1871734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[Dumais@TPDS’02]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3200400" y="3763926"/>
            <a:ext cx="3466214" cy="2307265"/>
          </a:xfrm>
          <a:custGeom>
            <a:avLst/>
            <a:gdLst>
              <a:gd name="connsiteX0" fmla="*/ 0 w 3466214"/>
              <a:gd name="connsiteY0" fmla="*/ 0 h 2307265"/>
              <a:gd name="connsiteX1" fmla="*/ 148856 w 3466214"/>
              <a:gd name="connsiteY1" fmla="*/ 340241 h 2307265"/>
              <a:gd name="connsiteX2" fmla="*/ 265814 w 3466214"/>
              <a:gd name="connsiteY2" fmla="*/ 733646 h 2307265"/>
              <a:gd name="connsiteX3" fmla="*/ 361507 w 3466214"/>
              <a:gd name="connsiteY3" fmla="*/ 1148316 h 2307265"/>
              <a:gd name="connsiteX4" fmla="*/ 446567 w 3466214"/>
              <a:gd name="connsiteY4" fmla="*/ 1658679 h 2307265"/>
              <a:gd name="connsiteX5" fmla="*/ 531628 w 3466214"/>
              <a:gd name="connsiteY5" fmla="*/ 2307265 h 2307265"/>
              <a:gd name="connsiteX6" fmla="*/ 2987749 w 3466214"/>
              <a:gd name="connsiteY6" fmla="*/ 2307265 h 2307265"/>
              <a:gd name="connsiteX7" fmla="*/ 3040912 w 3466214"/>
              <a:gd name="connsiteY7" fmla="*/ 1616148 h 2307265"/>
              <a:gd name="connsiteX8" fmla="*/ 3200400 w 3466214"/>
              <a:gd name="connsiteY8" fmla="*/ 882502 h 2307265"/>
              <a:gd name="connsiteX9" fmla="*/ 3466214 w 3466214"/>
              <a:gd name="connsiteY9" fmla="*/ 21265 h 2307265"/>
              <a:gd name="connsiteX10" fmla="*/ 0 w 3466214"/>
              <a:gd name="connsiteY10" fmla="*/ 0 h 230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66214" h="2307265">
                <a:moveTo>
                  <a:pt x="0" y="0"/>
                </a:moveTo>
                <a:lnTo>
                  <a:pt x="148856" y="340241"/>
                </a:lnTo>
                <a:lnTo>
                  <a:pt x="265814" y="733646"/>
                </a:lnTo>
                <a:lnTo>
                  <a:pt x="361507" y="1148316"/>
                </a:lnTo>
                <a:lnTo>
                  <a:pt x="446567" y="1658679"/>
                </a:lnTo>
                <a:lnTo>
                  <a:pt x="531628" y="2307265"/>
                </a:lnTo>
                <a:lnTo>
                  <a:pt x="2987749" y="2307265"/>
                </a:lnTo>
                <a:lnTo>
                  <a:pt x="3040912" y="1616148"/>
                </a:lnTo>
                <a:lnTo>
                  <a:pt x="3200400" y="882502"/>
                </a:lnTo>
                <a:lnTo>
                  <a:pt x="3466214" y="212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3211033" y="3763926"/>
            <a:ext cx="1509823" cy="2296632"/>
          </a:xfrm>
          <a:custGeom>
            <a:avLst/>
            <a:gdLst>
              <a:gd name="connsiteX0" fmla="*/ 0 w 1509823"/>
              <a:gd name="connsiteY0" fmla="*/ 0 h 2296632"/>
              <a:gd name="connsiteX1" fmla="*/ 138223 w 1509823"/>
              <a:gd name="connsiteY1" fmla="*/ 329609 h 2296632"/>
              <a:gd name="connsiteX2" fmla="*/ 340241 w 1509823"/>
              <a:gd name="connsiteY2" fmla="*/ 1116418 h 2296632"/>
              <a:gd name="connsiteX3" fmla="*/ 478465 w 1509823"/>
              <a:gd name="connsiteY3" fmla="*/ 1807534 h 2296632"/>
              <a:gd name="connsiteX4" fmla="*/ 520995 w 1509823"/>
              <a:gd name="connsiteY4" fmla="*/ 2296632 h 2296632"/>
              <a:gd name="connsiteX5" fmla="*/ 1509823 w 1509823"/>
              <a:gd name="connsiteY5" fmla="*/ 2296632 h 2296632"/>
              <a:gd name="connsiteX6" fmla="*/ 1456660 w 1509823"/>
              <a:gd name="connsiteY6" fmla="*/ 1860697 h 2296632"/>
              <a:gd name="connsiteX7" fmla="*/ 1286539 w 1509823"/>
              <a:gd name="connsiteY7" fmla="*/ 1095153 h 2296632"/>
              <a:gd name="connsiteX8" fmla="*/ 1095153 w 1509823"/>
              <a:gd name="connsiteY8" fmla="*/ 478465 h 2296632"/>
              <a:gd name="connsiteX9" fmla="*/ 882502 w 1509823"/>
              <a:gd name="connsiteY9" fmla="*/ 10632 h 2296632"/>
              <a:gd name="connsiteX10" fmla="*/ 0 w 1509823"/>
              <a:gd name="connsiteY10" fmla="*/ 0 h 229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9823" h="2296632">
                <a:moveTo>
                  <a:pt x="0" y="0"/>
                </a:moveTo>
                <a:lnTo>
                  <a:pt x="138223" y="329609"/>
                </a:lnTo>
                <a:lnTo>
                  <a:pt x="340241" y="1116418"/>
                </a:lnTo>
                <a:lnTo>
                  <a:pt x="478465" y="1807534"/>
                </a:lnTo>
                <a:lnTo>
                  <a:pt x="520995" y="2296632"/>
                </a:lnTo>
                <a:lnTo>
                  <a:pt x="1509823" y="2296632"/>
                </a:lnTo>
                <a:lnTo>
                  <a:pt x="1456660" y="1860697"/>
                </a:lnTo>
                <a:lnTo>
                  <a:pt x="1286539" y="1095153"/>
                </a:lnTo>
                <a:lnTo>
                  <a:pt x="1095153" y="478465"/>
                </a:lnTo>
                <a:lnTo>
                  <a:pt x="882502" y="106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3211286" y="3769709"/>
            <a:ext cx="522514" cy="2312995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4093829" y="3769710"/>
            <a:ext cx="623623" cy="2312994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 flipH="1">
            <a:off x="6172369" y="3769709"/>
            <a:ext cx="520053" cy="2312995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页脚占位符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6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5" grpId="0" animBg="1"/>
      <p:bldP spid="47" grpId="0" animBg="1"/>
      <p:bldP spid="46" grpId="0" animBg="1"/>
      <p:bldP spid="4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 of System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Space-time diagram (STD)</a:t>
            </a:r>
          </a:p>
          <a:p>
            <a:pPr lvl="1"/>
            <a:r>
              <a:rPr lang="en-US" altLang="zh-CN" dirty="0"/>
              <a:t>Meaningful snapshots of a distributed system</a:t>
            </a:r>
          </a:p>
          <a:p>
            <a:r>
              <a:rPr lang="en-US" altLang="zh-CN" dirty="0"/>
              <a:t>Lattice of snapshots</a:t>
            </a:r>
          </a:p>
          <a:p>
            <a:pPr lvl="1"/>
            <a:r>
              <a:rPr lang="en-US" altLang="zh-CN" dirty="0"/>
              <a:t>Lattice as a partial order set</a:t>
            </a:r>
          </a:p>
          <a:p>
            <a:pPr lvl="1"/>
            <a:r>
              <a:rPr lang="en-US" altLang="zh-CN" dirty="0"/>
              <a:t>Lattice as all possible evolutions of system state</a:t>
            </a:r>
          </a:p>
          <a:p>
            <a:pPr lvl="1"/>
            <a:r>
              <a:rPr lang="en-US" altLang="zh-CN" dirty="0"/>
              <a:t>Lattice as a directed acyclic graph</a:t>
            </a:r>
          </a:p>
          <a:p>
            <a:pPr lvl="1"/>
            <a:r>
              <a:rPr lang="en-US" altLang="zh-CN" dirty="0"/>
              <a:t>Lattice as an algebraic structure of snapshots</a:t>
            </a:r>
          </a:p>
          <a:p>
            <a:r>
              <a:rPr lang="en-US" altLang="zh-CN" dirty="0"/>
              <a:t>Relation between the STD and the lattice</a:t>
            </a:r>
          </a:p>
          <a:p>
            <a:pPr lvl="1"/>
            <a:r>
              <a:rPr lang="en-US" altLang="zh-CN" dirty="0" err="1"/>
              <a:t>Birkhoff’s</a:t>
            </a:r>
            <a:r>
              <a:rPr lang="en-US" altLang="zh-CN" dirty="0"/>
              <a:t> representation theorem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E2E-9818-4404-9901-677D92DE7CD0}" type="datetime1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t>Introduction to Distributed Algorithms, 2015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Your Reference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E2E-9818-4404-9901-677D92DE7CD0}" type="datetime1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t>Introduction to Distributed Algorithms, 2015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293096"/>
            <a:ext cx="2088232" cy="20882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65104"/>
            <a:ext cx="2476500" cy="1905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7" y="1375576"/>
            <a:ext cx="2752725" cy="2790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379189"/>
            <a:ext cx="2981325" cy="2381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79" y="2953923"/>
            <a:ext cx="2829363" cy="214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Lattice of </a:t>
            </a:r>
            <a:r>
              <a:rPr lang="en-US" altLang="zh-CN" dirty="0" smtClean="0"/>
              <a:t>Snapshots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set of snapshots of a computation has the lattice structure </a:t>
            </a:r>
            <a:r>
              <a:rPr lang="en-US" altLang="zh-CN" sz="2000" b="0" dirty="0" smtClean="0">
                <a:solidFill>
                  <a:srgbClr val="0070C0"/>
                </a:solidFill>
              </a:rPr>
              <a:t>[Mattern@WPDA’89]</a:t>
            </a:r>
          </a:p>
          <a:p>
            <a:r>
              <a:rPr lang="en-US" altLang="zh-CN" dirty="0" smtClean="0"/>
              <a:t>The key notion in modeling global state evolution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67CE-3FC7-4271-9A27-8B528BDE705C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36097" y="2964519"/>
            <a:ext cx="4025092" cy="3786655"/>
          </a:xfrm>
          <a:prstGeom prst="rect">
            <a:avLst/>
          </a:prstGeom>
          <a:solidFill>
            <a:schemeClr val="bg1">
              <a:alpha val="0"/>
            </a:schemeClr>
          </a:solidFill>
          <a:ln w="55000" cap="flat" cmpd="thickThin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45930" y="5657502"/>
            <a:ext cx="2590606" cy="718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5352293" y="5130195"/>
            <a:ext cx="2584243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9" name="直接连接符 8"/>
          <p:cNvCxnSpPr/>
          <p:nvPr/>
        </p:nvCxnSpPr>
        <p:spPr>
          <a:xfrm>
            <a:off x="5352293" y="4602888"/>
            <a:ext cx="2584243" cy="3376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0" name="直接连接符 9"/>
          <p:cNvCxnSpPr/>
          <p:nvPr/>
        </p:nvCxnSpPr>
        <p:spPr>
          <a:xfrm>
            <a:off x="5352293" y="4075581"/>
            <a:ext cx="259968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1" name="直接箭头连接符 10"/>
          <p:cNvCxnSpPr/>
          <p:nvPr/>
        </p:nvCxnSpPr>
        <p:spPr>
          <a:xfrm flipH="1" flipV="1">
            <a:off x="5884963" y="3597463"/>
            <a:ext cx="5365" cy="259349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 flipH="1" flipV="1">
            <a:off x="6396688" y="3601318"/>
            <a:ext cx="10220" cy="255416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3" name="直接箭头连接符 12"/>
          <p:cNvCxnSpPr/>
          <p:nvPr/>
        </p:nvCxnSpPr>
        <p:spPr>
          <a:xfrm flipH="1" flipV="1">
            <a:off x="6926256" y="3616302"/>
            <a:ext cx="2" cy="256829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4" name="直接箭头连接符 13"/>
          <p:cNvCxnSpPr/>
          <p:nvPr/>
        </p:nvCxnSpPr>
        <p:spPr>
          <a:xfrm flipH="1" flipV="1">
            <a:off x="7447729" y="3616302"/>
            <a:ext cx="8204" cy="256829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5" name="直接连接符 14"/>
          <p:cNvCxnSpPr/>
          <p:nvPr/>
        </p:nvCxnSpPr>
        <p:spPr>
          <a:xfrm>
            <a:off x="5316083" y="6184597"/>
            <a:ext cx="2635899" cy="0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5345930" y="3553926"/>
            <a:ext cx="1" cy="2595384"/>
          </a:xfrm>
          <a:prstGeom prst="straightConnector1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32041" y="3212976"/>
            <a:ext cx="59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(2)</a:t>
            </a:r>
            <a:endParaRPr lang="zh-CN" altLang="en-US" sz="2400" kern="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6535" y="6121804"/>
            <a:ext cx="59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(1)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30053" y="3800760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4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53" y="3800760"/>
                <a:ext cx="673582" cy="5132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30053" y="5868046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0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53" y="5868046"/>
                <a:ext cx="673582" cy="513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17807" y="5397312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1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07" y="5397312"/>
                <a:ext cx="673582" cy="5132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26385" y="4865128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2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85" y="4865128"/>
                <a:ext cx="673582" cy="5132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716017" y="4332944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3</m:t>
                      </m:r>
                    </m:oMath>
                  </m:oMathPara>
                </a14:m>
                <a:endParaRPr lang="zh-CN" altLang="en-US" sz="16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7" y="4332944"/>
                <a:ext cx="673582" cy="5132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063180" y="6093296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0</m:t>
                      </m:r>
                    </m:oMath>
                  </m:oMathPara>
                </a14:m>
                <a:endParaRPr lang="zh-CN" altLang="en-US" sz="16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180" y="6093296"/>
                <a:ext cx="673582" cy="5132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567235" y="6093296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1</m:t>
                      </m:r>
                    </m:oMath>
                  </m:oMathPara>
                </a14:m>
                <a:endParaRPr lang="zh-CN" altLang="en-US" sz="16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35" y="6093296"/>
                <a:ext cx="673582" cy="51328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116"/>
              <p:cNvSpPr txBox="1"/>
              <p:nvPr/>
            </p:nvSpPr>
            <p:spPr>
              <a:xfrm>
                <a:off x="6075770" y="6093296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2</m:t>
                      </m:r>
                    </m:oMath>
                  </m:oMathPara>
                </a14:m>
                <a:endParaRPr lang="zh-CN" altLang="en-US" sz="16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1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770" y="6093296"/>
                <a:ext cx="673582" cy="51328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651834" y="6093296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3</m:t>
                      </m:r>
                    </m:oMath>
                  </m:oMathPara>
                </a14:m>
                <a:endParaRPr lang="zh-CN" altLang="en-US" sz="16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34" y="6093296"/>
                <a:ext cx="673582" cy="51328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130146" y="6093296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4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6" y="6093296"/>
                <a:ext cx="673582" cy="51328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/>
          <p:cNvCxnSpPr/>
          <p:nvPr/>
        </p:nvCxnSpPr>
        <p:spPr>
          <a:xfrm>
            <a:off x="5855662" y="5641382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50" name="直接连接符 49"/>
          <p:cNvCxnSpPr/>
          <p:nvPr/>
        </p:nvCxnSpPr>
        <p:spPr>
          <a:xfrm>
            <a:off x="5866987" y="5121850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51" name="直接连接符 50"/>
          <p:cNvCxnSpPr/>
          <p:nvPr/>
        </p:nvCxnSpPr>
        <p:spPr>
          <a:xfrm>
            <a:off x="5845790" y="4610205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52" name="直接连接符 51"/>
          <p:cNvCxnSpPr/>
          <p:nvPr/>
        </p:nvCxnSpPr>
        <p:spPr>
          <a:xfrm>
            <a:off x="6400330" y="4611649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53" name="直接连接符 52"/>
          <p:cNvCxnSpPr/>
          <p:nvPr/>
        </p:nvCxnSpPr>
        <p:spPr>
          <a:xfrm>
            <a:off x="6386816" y="5121850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54" name="直接连接符 53"/>
          <p:cNvCxnSpPr/>
          <p:nvPr/>
        </p:nvCxnSpPr>
        <p:spPr>
          <a:xfrm>
            <a:off x="6929658" y="4601636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55" name="直接连接符 54"/>
          <p:cNvCxnSpPr/>
          <p:nvPr/>
        </p:nvCxnSpPr>
        <p:spPr>
          <a:xfrm>
            <a:off x="6379962" y="4066840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56" name="直接连接符 55"/>
          <p:cNvCxnSpPr/>
          <p:nvPr/>
        </p:nvCxnSpPr>
        <p:spPr>
          <a:xfrm>
            <a:off x="6920990" y="4066840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57" name="直接箭头连接符 56"/>
          <p:cNvCxnSpPr/>
          <p:nvPr/>
        </p:nvCxnSpPr>
        <p:spPr>
          <a:xfrm flipV="1">
            <a:off x="5879919" y="5658220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6416925" y="5648586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5879919" y="5103844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6416011" y="5092744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5879919" y="4580887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6418036" y="4567833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6925910" y="4589790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6404859" y="4046915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6938434" y="4078814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7447728" y="4078814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右箭头 74"/>
          <p:cNvSpPr/>
          <p:nvPr/>
        </p:nvSpPr>
        <p:spPr>
          <a:xfrm>
            <a:off x="4063756" y="4713791"/>
            <a:ext cx="364228" cy="52165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251520" y="4411647"/>
            <a:ext cx="4159659" cy="1753657"/>
            <a:chOff x="1423285" y="3815699"/>
            <a:chExt cx="6323301" cy="2168445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2258508" y="4048515"/>
              <a:ext cx="4619264" cy="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8" name="直接连接符 77"/>
            <p:cNvCxnSpPr/>
            <p:nvPr/>
          </p:nvCxnSpPr>
          <p:spPr>
            <a:xfrm>
              <a:off x="2258508" y="5450068"/>
              <a:ext cx="4619264" cy="428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9" name="TextBox 78"/>
            <p:cNvSpPr txBox="1"/>
            <p:nvPr/>
          </p:nvSpPr>
          <p:spPr>
            <a:xfrm>
              <a:off x="1433218" y="3815699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(1)</a:t>
              </a:r>
              <a:endParaRPr lang="zh-CN" altLang="en-US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23285" y="5189487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(2)</a:t>
              </a:r>
              <a:endParaRPr lang="zh-CN" altLang="en-US" sz="2400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流程图: 联系 80"/>
            <p:cNvSpPr/>
            <p:nvPr/>
          </p:nvSpPr>
          <p:spPr>
            <a:xfrm>
              <a:off x="2824802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82" name="流程图: 联系 81"/>
            <p:cNvSpPr/>
            <p:nvPr/>
          </p:nvSpPr>
          <p:spPr>
            <a:xfrm>
              <a:off x="323936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83" name="直接箭头连接符 82"/>
            <p:cNvCxnSpPr>
              <a:stCxn id="81" idx="5"/>
              <a:endCxn id="82" idx="1"/>
            </p:cNvCxnSpPr>
            <p:nvPr/>
          </p:nvCxnSpPr>
          <p:spPr>
            <a:xfrm>
              <a:off x="2938603" y="4103474"/>
              <a:ext cx="321537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4" name="TextBox 83"/>
            <p:cNvSpPr txBox="1"/>
            <p:nvPr/>
          </p:nvSpPr>
          <p:spPr>
            <a:xfrm>
              <a:off x="6636847" y="5527455"/>
              <a:ext cx="1109739" cy="45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</a:rPr>
                <a:t>time</a:t>
              </a:r>
              <a:endParaRPr lang="zh-CN" alt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流程图: 联系 84"/>
            <p:cNvSpPr/>
            <p:nvPr/>
          </p:nvSpPr>
          <p:spPr>
            <a:xfrm>
              <a:off x="3751565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86" name="流程图: 联系 85"/>
            <p:cNvSpPr/>
            <p:nvPr/>
          </p:nvSpPr>
          <p:spPr>
            <a:xfrm>
              <a:off x="5175938" y="5383434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87" name="流程图: 联系 86"/>
            <p:cNvSpPr/>
            <p:nvPr/>
          </p:nvSpPr>
          <p:spPr>
            <a:xfrm>
              <a:off x="6234476" y="3979869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88" name="直接箭头连接符 87"/>
            <p:cNvCxnSpPr>
              <a:stCxn id="85" idx="5"/>
              <a:endCxn id="91" idx="1"/>
            </p:cNvCxnSpPr>
            <p:nvPr/>
          </p:nvCxnSpPr>
          <p:spPr>
            <a:xfrm>
              <a:off x="3865366" y="4103474"/>
              <a:ext cx="2011084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9" name="流程图: 联系 88"/>
            <p:cNvSpPr/>
            <p:nvPr/>
          </p:nvSpPr>
          <p:spPr>
            <a:xfrm>
              <a:off x="4765150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90" name="流程图: 联系 89"/>
            <p:cNvSpPr/>
            <p:nvPr/>
          </p:nvSpPr>
          <p:spPr>
            <a:xfrm>
              <a:off x="4095161" y="5381292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91" name="流程图: 联系 90"/>
            <p:cNvSpPr/>
            <p:nvPr/>
          </p:nvSpPr>
          <p:spPr>
            <a:xfrm>
              <a:off x="585567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92" name="直接箭头连接符 91"/>
            <p:cNvCxnSpPr>
              <a:stCxn id="90" idx="7"/>
              <a:endCxn id="89" idx="3"/>
            </p:cNvCxnSpPr>
            <p:nvPr/>
          </p:nvCxnSpPr>
          <p:spPr>
            <a:xfrm flipV="1">
              <a:off x="4216224" y="4103474"/>
              <a:ext cx="568451" cy="1298589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3" name="直接箭头连接符 92"/>
            <p:cNvCxnSpPr>
              <a:stCxn id="86" idx="7"/>
              <a:endCxn id="87" idx="3"/>
            </p:cNvCxnSpPr>
            <p:nvPr/>
          </p:nvCxnSpPr>
          <p:spPr>
            <a:xfrm flipV="1">
              <a:off x="5297001" y="4093670"/>
              <a:ext cx="957000" cy="1310535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02" name="任意多边形 101"/>
          <p:cNvSpPr/>
          <p:nvPr/>
        </p:nvSpPr>
        <p:spPr>
          <a:xfrm>
            <a:off x="1334642" y="4223545"/>
            <a:ext cx="522514" cy="1919705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32887" y="417293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52967" y="416438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29991" y="419244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93127" y="417293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145712" y="573549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20129" y="573549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529174" y="574525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48333" y="573549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83" y="420614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42421" y="573549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13" name="任意多边形 112"/>
          <p:cNvSpPr/>
          <p:nvPr/>
        </p:nvSpPr>
        <p:spPr>
          <a:xfrm flipH="1">
            <a:off x="2920920" y="4212879"/>
            <a:ext cx="520053" cy="1912062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4" name="任意多边形 113"/>
          <p:cNvSpPr/>
          <p:nvPr/>
        </p:nvSpPr>
        <p:spPr>
          <a:xfrm>
            <a:off x="1873213" y="4223545"/>
            <a:ext cx="623623" cy="1912062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072388" y="3754111"/>
                <a:ext cx="563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88" y="3754111"/>
                <a:ext cx="563424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1629287" y="3754111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287" y="3754111"/>
                <a:ext cx="570541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172107" y="3754111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107" y="3754111"/>
                <a:ext cx="570541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流程图: 联系 21"/>
          <p:cNvSpPr/>
          <p:nvPr/>
        </p:nvSpPr>
        <p:spPr>
          <a:xfrm>
            <a:off x="5806280" y="5576132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23" name="流程图: 联系 22"/>
          <p:cNvSpPr/>
          <p:nvPr/>
        </p:nvSpPr>
        <p:spPr>
          <a:xfrm>
            <a:off x="5796233" y="5033757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5796232" y="4514717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6345738" y="5594497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6332964" y="5030777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27" name="流程图: 联系 26"/>
          <p:cNvSpPr/>
          <p:nvPr/>
        </p:nvSpPr>
        <p:spPr>
          <a:xfrm>
            <a:off x="6336795" y="4526067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28" name="流程图: 联系 27"/>
          <p:cNvSpPr/>
          <p:nvPr/>
        </p:nvSpPr>
        <p:spPr>
          <a:xfrm>
            <a:off x="6332963" y="3999176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29" name="流程图: 联系 28"/>
          <p:cNvSpPr/>
          <p:nvPr/>
        </p:nvSpPr>
        <p:spPr>
          <a:xfrm>
            <a:off x="6862535" y="5030777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0" name="流程图: 联系 29"/>
          <p:cNvSpPr/>
          <p:nvPr/>
        </p:nvSpPr>
        <p:spPr>
          <a:xfrm>
            <a:off x="6862534" y="4526066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1" name="流程图: 联系 30"/>
          <p:cNvSpPr/>
          <p:nvPr/>
        </p:nvSpPr>
        <p:spPr>
          <a:xfrm>
            <a:off x="6862533" y="3991531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2" name="流程图: 联系 31"/>
          <p:cNvSpPr/>
          <p:nvPr/>
        </p:nvSpPr>
        <p:spPr>
          <a:xfrm>
            <a:off x="7384006" y="4523086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3" name="流程图: 联系 32"/>
          <p:cNvSpPr/>
          <p:nvPr/>
        </p:nvSpPr>
        <p:spPr>
          <a:xfrm>
            <a:off x="7384006" y="3991531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5325961" y="6160526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48" name="直接连接符 47"/>
          <p:cNvCxnSpPr/>
          <p:nvPr/>
        </p:nvCxnSpPr>
        <p:spPr>
          <a:xfrm>
            <a:off x="5877649" y="6167980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sp>
        <p:nvSpPr>
          <p:cNvPr id="17" name="流程图: 联系 16"/>
          <p:cNvSpPr/>
          <p:nvPr/>
        </p:nvSpPr>
        <p:spPr>
          <a:xfrm>
            <a:off x="5281571" y="6121804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5809011" y="6107990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21" name="流程图: 联系 20"/>
          <p:cNvSpPr/>
          <p:nvPr/>
        </p:nvSpPr>
        <p:spPr>
          <a:xfrm>
            <a:off x="6332965" y="6107989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796137" y="5234725"/>
                <a:ext cx="563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7" y="5234725"/>
                <a:ext cx="563424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300193" y="4675863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3" y="4675863"/>
                <a:ext cx="570541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815135" y="4186110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135" y="4186110"/>
                <a:ext cx="570541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7669982" y="3140968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CGSs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028985" y="3933056"/>
            <a:ext cx="10807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dirty="0">
                <a:solidFill>
                  <a:prstClr val="black"/>
                </a:solidFill>
              </a:rPr>
              <a:t>The </a:t>
            </a:r>
          </a:p>
          <a:p>
            <a:pPr marL="0" lvl="1"/>
            <a:r>
              <a:rPr lang="en-US" altLang="zh-CN" sz="2000" dirty="0">
                <a:solidFill>
                  <a:prstClr val="black"/>
                </a:solidFill>
              </a:rPr>
              <a:t>precede</a:t>
            </a:r>
          </a:p>
          <a:p>
            <a:pPr marL="0" lvl="1"/>
            <a:r>
              <a:rPr lang="en-US" altLang="zh-CN" sz="2000" dirty="0">
                <a:solidFill>
                  <a:prstClr val="black"/>
                </a:solidFill>
              </a:rPr>
              <a:t>relation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flipH="1" flipV="1">
            <a:off x="7520051" y="4315617"/>
            <a:ext cx="416485" cy="327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H="1">
            <a:off x="7092281" y="3454262"/>
            <a:ext cx="657963" cy="4927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>
            <a:off x="7570825" y="3541078"/>
            <a:ext cx="326143" cy="4059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9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200"/>
          </a:xfrm>
        </p:spPr>
        <p:txBody>
          <a:bodyPr/>
          <a:lstStyle/>
          <a:p>
            <a:r>
              <a:rPr lang="en-US" altLang="zh-CN" dirty="0"/>
              <a:t>Lattice as 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Poset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𝑳</m:t>
                    </m:r>
                    <m:r>
                      <a:rPr lang="en-US" altLang="zh-CN" b="1" i="1" smtClean="0">
                        <a:latin typeface="Cambria Math"/>
                      </a:rPr>
                      <m:t>=&lt;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dirty="0" smtClean="0"/>
                  <a:t> is a lattice, </a:t>
                </a:r>
                <a:r>
                  <a:rPr lang="en-US" altLang="zh-CN" dirty="0" err="1" smtClean="0"/>
                  <a:t>iff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∀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𝑖𝑛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⋀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𝑠𝑢𝑝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)∈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en-US" altLang="zh-CN" i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F138-400D-42B6-AABF-7449FDB4D9B4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804248" y="1907540"/>
            <a:ext cx="1424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[Gratzer’03]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  <p:grpSp>
        <p:nvGrpSpPr>
          <p:cNvPr id="78" name="组合 77"/>
          <p:cNvGrpSpPr/>
          <p:nvPr/>
        </p:nvGrpSpPr>
        <p:grpSpPr>
          <a:xfrm>
            <a:off x="2854586" y="3166230"/>
            <a:ext cx="3436973" cy="3040901"/>
            <a:chOff x="4963757" y="3212976"/>
            <a:chExt cx="3876172" cy="3429487"/>
          </a:xfrm>
        </p:grpSpPr>
        <p:cxnSp>
          <p:nvCxnSpPr>
            <p:cNvPr id="79" name="直接连接符 78"/>
            <p:cNvCxnSpPr/>
            <p:nvPr/>
          </p:nvCxnSpPr>
          <p:spPr>
            <a:xfrm>
              <a:off x="5561953" y="5657502"/>
              <a:ext cx="2590606" cy="71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>
            <a:xfrm>
              <a:off x="5568316" y="5130195"/>
              <a:ext cx="2584243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>
            <a:xfrm>
              <a:off x="5568316" y="4602888"/>
              <a:ext cx="2584243" cy="337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>
            <a:xfrm>
              <a:off x="5568316" y="4075581"/>
              <a:ext cx="259968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>
            <a:xfrm flipH="1" flipV="1">
              <a:off x="6100986" y="3597463"/>
              <a:ext cx="5365" cy="259349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>
            <a:xfrm flipH="1" flipV="1">
              <a:off x="6612711" y="3601318"/>
              <a:ext cx="10220" cy="2554164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>
            <a:xfrm flipH="1" flipV="1">
              <a:off x="7142279" y="3616302"/>
              <a:ext cx="2" cy="256829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>
            <a:xfrm flipH="1" flipV="1">
              <a:off x="7663752" y="3616302"/>
              <a:ext cx="8204" cy="256829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>
            <a:xfrm>
              <a:off x="5532106" y="6184597"/>
              <a:ext cx="2635899" cy="0"/>
            </a:xfrm>
            <a:prstGeom prst="line">
              <a:avLst/>
            </a:prstGeom>
            <a:noFill/>
            <a:ln w="508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93" name="直接箭头连接符 92"/>
            <p:cNvCxnSpPr/>
            <p:nvPr/>
          </p:nvCxnSpPr>
          <p:spPr>
            <a:xfrm flipH="1" flipV="1">
              <a:off x="5561953" y="3553926"/>
              <a:ext cx="1" cy="2595384"/>
            </a:xfrm>
            <a:prstGeom prst="straightConnector1">
              <a:avLst/>
            </a:prstGeom>
            <a:noFill/>
            <a:ln w="508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94" name="TextBox 15"/>
            <p:cNvSpPr txBox="1"/>
            <p:nvPr/>
          </p:nvSpPr>
          <p:spPr>
            <a:xfrm>
              <a:off x="4963757" y="3212976"/>
              <a:ext cx="779014" cy="52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  <a:latin typeface="Palatino Linotype"/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  <a:latin typeface="Palatino Linotype"/>
                </a:rPr>
                <a:t>(2)</a:t>
              </a:r>
              <a:endParaRPr lang="zh-CN" altLang="en-US" sz="2400" kern="0" baseline="30000" dirty="0">
                <a:solidFill>
                  <a:sysClr val="windowText" lastClr="000000"/>
                </a:solidFill>
                <a:latin typeface="Palatino Linotype"/>
              </a:endParaRPr>
            </a:p>
          </p:txBody>
        </p:sp>
        <p:sp>
          <p:nvSpPr>
            <p:cNvPr id="96" name="TextBox 16"/>
            <p:cNvSpPr txBox="1"/>
            <p:nvPr/>
          </p:nvSpPr>
          <p:spPr>
            <a:xfrm>
              <a:off x="8152558" y="6121804"/>
              <a:ext cx="687371" cy="52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  <a:latin typeface="Palatino Linotype"/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  <a:latin typeface="Palatino Linotype"/>
                </a:rPr>
                <a:t>(1)</a:t>
              </a:r>
              <a:endParaRPr lang="zh-CN" altLang="en-US" sz="2000" kern="0" dirty="0">
                <a:solidFill>
                  <a:sysClr val="windowText" lastClr="000000"/>
                </a:solidFill>
                <a:latin typeface="Palatino Linotype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>
            <a:xfrm>
              <a:off x="6071685" y="5641382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>
            <a:xfrm>
              <a:off x="6083010" y="512185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>
            <a:xfrm>
              <a:off x="6061813" y="4610205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>
            <a:xfrm>
              <a:off x="6616353" y="4611649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>
            <a:xfrm>
              <a:off x="6602839" y="512185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>
            <a:xfrm>
              <a:off x="7145681" y="460163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>
            <a:xfrm>
              <a:off x="6595985" y="406684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>
            <a:xfrm>
              <a:off x="7137013" y="406684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>
            <a:xfrm flipV="1">
              <a:off x="6095942" y="5658220"/>
              <a:ext cx="0" cy="536011"/>
            </a:xfrm>
            <a:prstGeom prst="straightConnector1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8" name="直接箭头连接符 107"/>
            <p:cNvCxnSpPr/>
            <p:nvPr/>
          </p:nvCxnSpPr>
          <p:spPr>
            <a:xfrm flipV="1">
              <a:off x="6632948" y="5648586"/>
              <a:ext cx="0" cy="536011"/>
            </a:xfrm>
            <a:prstGeom prst="straightConnector1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9" name="直接箭头连接符 108"/>
            <p:cNvCxnSpPr/>
            <p:nvPr/>
          </p:nvCxnSpPr>
          <p:spPr>
            <a:xfrm flipV="1">
              <a:off x="6095942" y="5103844"/>
              <a:ext cx="0" cy="536011"/>
            </a:xfrm>
            <a:prstGeom prst="straightConnector1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0" name="直接箭头连接符 109"/>
            <p:cNvCxnSpPr/>
            <p:nvPr/>
          </p:nvCxnSpPr>
          <p:spPr>
            <a:xfrm flipV="1">
              <a:off x="6632034" y="5092744"/>
              <a:ext cx="0" cy="536011"/>
            </a:xfrm>
            <a:prstGeom prst="straightConnector1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1" name="直接箭头连接符 110"/>
            <p:cNvCxnSpPr/>
            <p:nvPr/>
          </p:nvCxnSpPr>
          <p:spPr>
            <a:xfrm flipV="1">
              <a:off x="6095942" y="4580887"/>
              <a:ext cx="0" cy="536011"/>
            </a:xfrm>
            <a:prstGeom prst="straightConnector1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2" name="直接箭头连接符 111"/>
            <p:cNvCxnSpPr/>
            <p:nvPr/>
          </p:nvCxnSpPr>
          <p:spPr>
            <a:xfrm flipV="1">
              <a:off x="6634059" y="4567833"/>
              <a:ext cx="0" cy="536011"/>
            </a:xfrm>
            <a:prstGeom prst="straightConnector1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3" name="直接箭头连接符 112"/>
            <p:cNvCxnSpPr/>
            <p:nvPr/>
          </p:nvCxnSpPr>
          <p:spPr>
            <a:xfrm flipV="1">
              <a:off x="7141933" y="4589790"/>
              <a:ext cx="0" cy="536011"/>
            </a:xfrm>
            <a:prstGeom prst="straightConnector1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4" name="直接箭头连接符 113"/>
            <p:cNvCxnSpPr/>
            <p:nvPr/>
          </p:nvCxnSpPr>
          <p:spPr>
            <a:xfrm flipV="1">
              <a:off x="6620882" y="4046915"/>
              <a:ext cx="0" cy="536011"/>
            </a:xfrm>
            <a:prstGeom prst="straightConnector1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5" name="直接箭头连接符 114"/>
            <p:cNvCxnSpPr/>
            <p:nvPr/>
          </p:nvCxnSpPr>
          <p:spPr>
            <a:xfrm flipV="1">
              <a:off x="7154457" y="4078814"/>
              <a:ext cx="0" cy="536011"/>
            </a:xfrm>
            <a:prstGeom prst="straightConnector1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6" name="直接箭头连接符 115"/>
            <p:cNvCxnSpPr/>
            <p:nvPr/>
          </p:nvCxnSpPr>
          <p:spPr>
            <a:xfrm flipV="1">
              <a:off x="7663751" y="4078814"/>
              <a:ext cx="0" cy="536011"/>
            </a:xfrm>
            <a:prstGeom prst="straightConnector1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17" name="流程图: 联系 116"/>
            <p:cNvSpPr/>
            <p:nvPr/>
          </p:nvSpPr>
          <p:spPr>
            <a:xfrm>
              <a:off x="6022303" y="5576132"/>
              <a:ext cx="127446" cy="127446"/>
            </a:xfrm>
            <a:prstGeom prst="flowChartConnector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8" name="流程图: 联系 117"/>
            <p:cNvSpPr/>
            <p:nvPr/>
          </p:nvSpPr>
          <p:spPr>
            <a:xfrm>
              <a:off x="6012256" y="5033757"/>
              <a:ext cx="127446" cy="127446"/>
            </a:xfrm>
            <a:prstGeom prst="flowChartConnector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9" name="流程图: 联系 118"/>
            <p:cNvSpPr/>
            <p:nvPr/>
          </p:nvSpPr>
          <p:spPr>
            <a:xfrm>
              <a:off x="6012255" y="4514717"/>
              <a:ext cx="127446" cy="127446"/>
            </a:xfrm>
            <a:prstGeom prst="flowChartConnector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20" name="流程图: 联系 119"/>
            <p:cNvSpPr/>
            <p:nvPr/>
          </p:nvSpPr>
          <p:spPr>
            <a:xfrm>
              <a:off x="6561761" y="5594497"/>
              <a:ext cx="127446" cy="127446"/>
            </a:xfrm>
            <a:prstGeom prst="flowChartConnector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21" name="流程图: 联系 120"/>
            <p:cNvSpPr/>
            <p:nvPr/>
          </p:nvSpPr>
          <p:spPr>
            <a:xfrm>
              <a:off x="6548987" y="5030777"/>
              <a:ext cx="127446" cy="127446"/>
            </a:xfrm>
            <a:prstGeom prst="flowChartConnector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22" name="流程图: 联系 121"/>
            <p:cNvSpPr/>
            <p:nvPr/>
          </p:nvSpPr>
          <p:spPr>
            <a:xfrm>
              <a:off x="6552818" y="4526067"/>
              <a:ext cx="127446" cy="127446"/>
            </a:xfrm>
            <a:prstGeom prst="flowChartConnector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23" name="流程图: 联系 122"/>
            <p:cNvSpPr/>
            <p:nvPr/>
          </p:nvSpPr>
          <p:spPr>
            <a:xfrm>
              <a:off x="6548986" y="3999176"/>
              <a:ext cx="127446" cy="127446"/>
            </a:xfrm>
            <a:prstGeom prst="flowChartConnector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24" name="流程图: 联系 123"/>
            <p:cNvSpPr/>
            <p:nvPr/>
          </p:nvSpPr>
          <p:spPr>
            <a:xfrm>
              <a:off x="7078558" y="5030777"/>
              <a:ext cx="127446" cy="127446"/>
            </a:xfrm>
            <a:prstGeom prst="flowChartConnector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25" name="流程图: 联系 124"/>
            <p:cNvSpPr/>
            <p:nvPr/>
          </p:nvSpPr>
          <p:spPr>
            <a:xfrm>
              <a:off x="7078557" y="4526066"/>
              <a:ext cx="127446" cy="127446"/>
            </a:xfrm>
            <a:prstGeom prst="flowChartConnector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26" name="流程图: 联系 125"/>
            <p:cNvSpPr/>
            <p:nvPr/>
          </p:nvSpPr>
          <p:spPr>
            <a:xfrm>
              <a:off x="7078556" y="3991531"/>
              <a:ext cx="127446" cy="127446"/>
            </a:xfrm>
            <a:prstGeom prst="flowChartConnector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27" name="流程图: 联系 126"/>
            <p:cNvSpPr/>
            <p:nvPr/>
          </p:nvSpPr>
          <p:spPr>
            <a:xfrm>
              <a:off x="7600029" y="4523086"/>
              <a:ext cx="127446" cy="127446"/>
            </a:xfrm>
            <a:prstGeom prst="flowChartConnector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28" name="流程图: 联系 127"/>
            <p:cNvSpPr/>
            <p:nvPr/>
          </p:nvSpPr>
          <p:spPr>
            <a:xfrm>
              <a:off x="7600029" y="3991531"/>
              <a:ext cx="127446" cy="127446"/>
            </a:xfrm>
            <a:prstGeom prst="flowChartConnector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cxnSp>
          <p:nvCxnSpPr>
            <p:cNvPr id="129" name="直接连接符 128"/>
            <p:cNvCxnSpPr/>
            <p:nvPr/>
          </p:nvCxnSpPr>
          <p:spPr>
            <a:xfrm>
              <a:off x="5541984" y="616052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>
            <a:xfrm>
              <a:off x="6093672" y="616798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rgbClr val="E4E9EF">
                  <a:lumMod val="50000"/>
                </a:srgbClr>
              </a:solidFill>
              <a:prstDash val="solid"/>
              <a:tailEnd type="arrow" w="med" len="sm"/>
            </a:ln>
            <a:effectLst/>
          </p:spPr>
        </p:cxnSp>
        <p:sp>
          <p:nvSpPr>
            <p:cNvPr id="131" name="流程图: 联系 130"/>
            <p:cNvSpPr/>
            <p:nvPr/>
          </p:nvSpPr>
          <p:spPr>
            <a:xfrm>
              <a:off x="5497594" y="6121804"/>
              <a:ext cx="127446" cy="127446"/>
            </a:xfrm>
            <a:prstGeom prst="flowChartConnector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32" name="流程图: 联系 131"/>
            <p:cNvSpPr/>
            <p:nvPr/>
          </p:nvSpPr>
          <p:spPr>
            <a:xfrm>
              <a:off x="6025034" y="6107990"/>
              <a:ext cx="127446" cy="127446"/>
            </a:xfrm>
            <a:prstGeom prst="flowChartConnector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33" name="流程图: 联系 132"/>
            <p:cNvSpPr/>
            <p:nvPr/>
          </p:nvSpPr>
          <p:spPr>
            <a:xfrm>
              <a:off x="6548988" y="6107989"/>
              <a:ext cx="127446" cy="127446"/>
            </a:xfrm>
            <a:prstGeom prst="flowChartConnector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67"/>
              <p:cNvSpPr txBox="1"/>
              <p:nvPr/>
            </p:nvSpPr>
            <p:spPr>
              <a:xfrm>
                <a:off x="2741079" y="3447132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4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34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079" y="3447132"/>
                <a:ext cx="619080" cy="4531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68"/>
              <p:cNvSpPr txBox="1"/>
              <p:nvPr/>
            </p:nvSpPr>
            <p:spPr>
              <a:xfrm>
                <a:off x="2741079" y="5463356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0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35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079" y="5463356"/>
                <a:ext cx="619080" cy="4531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69"/>
              <p:cNvSpPr txBox="1"/>
              <p:nvPr/>
            </p:nvSpPr>
            <p:spPr>
              <a:xfrm>
                <a:off x="2728833" y="5043684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1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36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33" y="5043684"/>
                <a:ext cx="619080" cy="4531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70"/>
              <p:cNvSpPr txBox="1"/>
              <p:nvPr/>
            </p:nvSpPr>
            <p:spPr>
              <a:xfrm>
                <a:off x="2710160" y="4511500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2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37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160" y="4511500"/>
                <a:ext cx="619080" cy="4531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71"/>
              <p:cNvSpPr txBox="1"/>
              <p:nvPr/>
            </p:nvSpPr>
            <p:spPr>
              <a:xfrm>
                <a:off x="2699792" y="3979316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3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38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979316"/>
                <a:ext cx="619080" cy="45313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72"/>
              <p:cNvSpPr txBox="1"/>
              <p:nvPr/>
            </p:nvSpPr>
            <p:spPr>
              <a:xfrm>
                <a:off x="2979191" y="5739668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0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39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191" y="5739668"/>
                <a:ext cx="619080" cy="45313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73"/>
              <p:cNvSpPr txBox="1"/>
              <p:nvPr/>
            </p:nvSpPr>
            <p:spPr>
              <a:xfrm>
                <a:off x="3483246" y="5758518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1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40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46" y="5758518"/>
                <a:ext cx="619080" cy="45313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16"/>
              <p:cNvSpPr txBox="1"/>
              <p:nvPr/>
            </p:nvSpPr>
            <p:spPr>
              <a:xfrm>
                <a:off x="3991781" y="5758518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2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41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781" y="5758518"/>
                <a:ext cx="619080" cy="45313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75"/>
              <p:cNvSpPr txBox="1"/>
              <p:nvPr/>
            </p:nvSpPr>
            <p:spPr>
              <a:xfrm>
                <a:off x="4567845" y="5739668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3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42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845" y="5739668"/>
                <a:ext cx="619080" cy="45313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76"/>
              <p:cNvSpPr txBox="1"/>
              <p:nvPr/>
            </p:nvSpPr>
            <p:spPr>
              <a:xfrm>
                <a:off x="5073408" y="5739668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4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43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408" y="5739668"/>
                <a:ext cx="619080" cy="45313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65"/>
              <p:cNvSpPr txBox="1"/>
              <p:nvPr/>
            </p:nvSpPr>
            <p:spPr>
              <a:xfrm>
                <a:off x="2064360" y="3489401"/>
                <a:ext cx="563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44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60" y="3489401"/>
                <a:ext cx="563424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82"/>
              <p:cNvSpPr txBox="1"/>
              <p:nvPr/>
            </p:nvSpPr>
            <p:spPr>
              <a:xfrm>
                <a:off x="6156176" y="5001367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45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001367"/>
                <a:ext cx="570541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/>
              <p:cNvSpPr/>
              <p:nvPr/>
            </p:nvSpPr>
            <p:spPr>
              <a:xfrm>
                <a:off x="1055338" y="5030790"/>
                <a:ext cx="1695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𝑖𝑛𝑓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46" name="矩形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38" y="5030790"/>
                <a:ext cx="1695721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360" r="-719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/>
              <p:cNvSpPr/>
              <p:nvPr/>
            </p:nvSpPr>
            <p:spPr>
              <a:xfrm>
                <a:off x="6005427" y="3600021"/>
                <a:ext cx="17369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𝑠𝑢𝑝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47" name="矩形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427" y="3600021"/>
                <a:ext cx="1736950" cy="461665"/>
              </a:xfrm>
              <a:prstGeom prst="rect">
                <a:avLst/>
              </a:prstGeom>
              <a:blipFill rotWithShape="0">
                <a:blip r:embed="rId16"/>
                <a:stretch>
                  <a:fillRect r="-351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接箭头连接符 147"/>
          <p:cNvCxnSpPr/>
          <p:nvPr/>
        </p:nvCxnSpPr>
        <p:spPr>
          <a:xfrm>
            <a:off x="2627784" y="3802981"/>
            <a:ext cx="1156497" cy="517493"/>
          </a:xfrm>
          <a:prstGeom prst="straightConnector1">
            <a:avLst/>
          </a:prstGeom>
          <a:noFill/>
          <a:ln w="50800" cap="flat" cmpd="sng" algn="ctr">
            <a:solidFill>
              <a:srgbClr val="E68422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49" name="直接箭头连接符 148"/>
          <p:cNvCxnSpPr/>
          <p:nvPr/>
        </p:nvCxnSpPr>
        <p:spPr>
          <a:xfrm flipH="1" flipV="1">
            <a:off x="4914036" y="4923584"/>
            <a:ext cx="1170132" cy="305616"/>
          </a:xfrm>
          <a:prstGeom prst="straightConnector1">
            <a:avLst/>
          </a:prstGeom>
          <a:noFill/>
          <a:ln w="50800" cap="flat" cmpd="sng" algn="ctr">
            <a:solidFill>
              <a:srgbClr val="E68422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50" name="直接箭头连接符 149"/>
          <p:cNvCxnSpPr/>
          <p:nvPr/>
        </p:nvCxnSpPr>
        <p:spPr>
          <a:xfrm flipV="1">
            <a:off x="2627784" y="4964637"/>
            <a:ext cx="1156497" cy="267562"/>
          </a:xfrm>
          <a:prstGeom prst="straightConnector1">
            <a:avLst/>
          </a:prstGeom>
          <a:noFill/>
          <a:ln w="50800" cap="flat" cmpd="sng" algn="ctr">
            <a:solidFill>
              <a:srgbClr val="E68422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4914036" y="3852990"/>
            <a:ext cx="1133481" cy="467484"/>
          </a:xfrm>
          <a:prstGeom prst="straightConnector1">
            <a:avLst/>
          </a:prstGeom>
          <a:noFill/>
          <a:ln w="50800" cap="flat" cmpd="sng" algn="ctr">
            <a:solidFill>
              <a:srgbClr val="E68422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370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46" grpId="0"/>
      <p:bldP spid="1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200"/>
          </a:xfrm>
        </p:spPr>
        <p:txBody>
          <a:bodyPr/>
          <a:lstStyle/>
          <a:p>
            <a:r>
              <a:rPr lang="en-US" altLang="zh-CN" dirty="0" err="1" smtClean="0"/>
              <a:t>Sublattice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Definition of </a:t>
                </a:r>
                <a:r>
                  <a:rPr lang="en-US" altLang="zh-CN" dirty="0" err="1" smtClean="0"/>
                  <a:t>sublattice</a:t>
                </a:r>
                <a:r>
                  <a:rPr lang="en-US" altLang="zh-CN" dirty="0" smtClean="0"/>
                  <a:t> </a:t>
                </a:r>
                <a:r>
                  <a:rPr lang="en-US" altLang="zh-CN" sz="2000" b="0" dirty="0" smtClean="0">
                    <a:solidFill>
                      <a:srgbClr val="0070C0"/>
                    </a:solidFill>
                  </a:rPr>
                  <a:t>[Gratzer’03]</a:t>
                </a:r>
                <a:endParaRPr lang="en-US" altLang="zh-CN" b="0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 smtClean="0"/>
                  <a:t>A subset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S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CN" dirty="0" smtClean="0"/>
                  <a:t> is a </a:t>
                </a:r>
                <a:r>
                  <a:rPr lang="en-US" altLang="zh-CN" dirty="0" err="1" smtClean="0"/>
                  <a:t>sublattice</a:t>
                </a:r>
                <a:r>
                  <a:rPr lang="en-US" altLang="zh-CN" dirty="0" smtClean="0"/>
                  <a:t> of lattice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CN" dirty="0" smtClean="0"/>
                  <a:t>, iff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≠∅,  ∀</m:t>
                    </m:r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b="0" i="0" dirty="0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altLang="zh-CN" b="0" i="0" dirty="0" smtClean="0">
                        <a:latin typeface="Cambria Math"/>
                      </a:rPr>
                      <m:t>(</m:t>
                    </m:r>
                    <m:r>
                      <a:rPr lang="en-US" altLang="zh-CN" i="1" dirty="0" err="1" smtClean="0">
                        <a:latin typeface="Cambria Math"/>
                      </a:rPr>
                      <m:t>𝑥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i="1" dirty="0" err="1" smtClean="0">
                        <a:latin typeface="Cambria Math"/>
                      </a:rPr>
                      <m:t>𝑦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)⋀(</m:t>
                    </m:r>
                    <m:r>
                      <a:rPr lang="en-US" altLang="zh-CN" i="1" dirty="0" err="1">
                        <a:latin typeface="Cambria Math"/>
                      </a:rPr>
                      <m:t>𝑥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i="1" dirty="0" err="1">
                        <a:latin typeface="Cambria Math"/>
                      </a:rPr>
                      <m:t>𝑦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A398-68E7-4450-8657-2551B7DF86A5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3537651" y="5531665"/>
            <a:ext cx="2297071" cy="637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65" name="直接连接符 64"/>
          <p:cNvCxnSpPr/>
          <p:nvPr/>
        </p:nvCxnSpPr>
        <p:spPr>
          <a:xfrm>
            <a:off x="3543293" y="5064106"/>
            <a:ext cx="2291429" cy="0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66" name="直接连接符 65"/>
          <p:cNvCxnSpPr/>
          <p:nvPr/>
        </p:nvCxnSpPr>
        <p:spPr>
          <a:xfrm>
            <a:off x="3543293" y="4596547"/>
            <a:ext cx="2291429" cy="2993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67" name="直接连接符 66"/>
          <p:cNvCxnSpPr/>
          <p:nvPr/>
        </p:nvCxnSpPr>
        <p:spPr>
          <a:xfrm>
            <a:off x="3543293" y="4128988"/>
            <a:ext cx="2305125" cy="0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78" name="直接箭头连接符 77"/>
          <p:cNvCxnSpPr/>
          <p:nvPr/>
        </p:nvCxnSpPr>
        <p:spPr>
          <a:xfrm flipH="1" flipV="1">
            <a:off x="4015608" y="3705044"/>
            <a:ext cx="4757" cy="229963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79" name="直接箭头连接符 78"/>
          <p:cNvCxnSpPr/>
          <p:nvPr/>
        </p:nvCxnSpPr>
        <p:spPr>
          <a:xfrm flipH="1" flipV="1">
            <a:off x="4469350" y="3708462"/>
            <a:ext cx="9062" cy="226475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80" name="直接箭头连接符 79"/>
          <p:cNvCxnSpPr/>
          <p:nvPr/>
        </p:nvCxnSpPr>
        <p:spPr>
          <a:xfrm flipH="1" flipV="1">
            <a:off x="4938914" y="3721748"/>
            <a:ext cx="2" cy="22772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81" name="直接箭头连接符 80"/>
          <p:cNvCxnSpPr/>
          <p:nvPr/>
        </p:nvCxnSpPr>
        <p:spPr>
          <a:xfrm flipH="1" flipV="1">
            <a:off x="5401301" y="3721748"/>
            <a:ext cx="7274" cy="22772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82" name="直接连接符 81"/>
          <p:cNvCxnSpPr/>
          <p:nvPr/>
        </p:nvCxnSpPr>
        <p:spPr>
          <a:xfrm>
            <a:off x="3511186" y="5999037"/>
            <a:ext cx="2337232" cy="0"/>
          </a:xfrm>
          <a:prstGeom prst="line">
            <a:avLst/>
          </a:prstGeom>
          <a:noFill/>
          <a:ln w="508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83" name="直接箭头连接符 82"/>
          <p:cNvCxnSpPr/>
          <p:nvPr/>
        </p:nvCxnSpPr>
        <p:spPr>
          <a:xfrm flipH="1" flipV="1">
            <a:off x="3537651" y="3666440"/>
            <a:ext cx="1" cy="2301308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84" name="TextBox 15"/>
          <p:cNvSpPr txBox="1"/>
          <p:nvPr/>
        </p:nvSpPr>
        <p:spPr>
          <a:xfrm>
            <a:off x="3007235" y="3364122"/>
            <a:ext cx="69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  <a:latin typeface="Palatino Linotype"/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  <a:latin typeface="Palatino Linotype"/>
              </a:rPr>
              <a:t>(2)</a:t>
            </a:r>
            <a:endParaRPr lang="zh-CN" altLang="en-US" sz="2400" kern="0" baseline="30000" dirty="0">
              <a:solidFill>
                <a:sysClr val="windowText" lastClr="000000"/>
              </a:solidFill>
              <a:latin typeface="Palatino Linotype"/>
            </a:endParaRPr>
          </a:p>
        </p:txBody>
      </p:sp>
      <p:sp>
        <p:nvSpPr>
          <p:cNvPr id="85" name="TextBox 16"/>
          <p:cNvSpPr txBox="1"/>
          <p:nvPr/>
        </p:nvSpPr>
        <p:spPr>
          <a:xfrm>
            <a:off x="5834721" y="5943358"/>
            <a:ext cx="60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  <a:latin typeface="Palatino Linotype"/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  <a:latin typeface="Palatino Linotype"/>
              </a:rPr>
              <a:t>(1)</a:t>
            </a:r>
            <a:endParaRPr lang="zh-CN" altLang="en-US" sz="2000" kern="0" dirty="0">
              <a:solidFill>
                <a:sysClr val="windowText" lastClr="000000"/>
              </a:solidFill>
              <a:latin typeface="Palatino Linotype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3989627" y="5517372"/>
            <a:ext cx="479724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87" name="直接连接符 86"/>
          <p:cNvCxnSpPr/>
          <p:nvPr/>
        </p:nvCxnSpPr>
        <p:spPr>
          <a:xfrm>
            <a:off x="3999668" y="5056707"/>
            <a:ext cx="479724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88" name="直接连接符 87"/>
          <p:cNvCxnSpPr/>
          <p:nvPr/>
        </p:nvCxnSpPr>
        <p:spPr>
          <a:xfrm>
            <a:off x="3980873" y="4603035"/>
            <a:ext cx="479724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89" name="直接连接符 88"/>
          <p:cNvCxnSpPr/>
          <p:nvPr/>
        </p:nvCxnSpPr>
        <p:spPr>
          <a:xfrm>
            <a:off x="4472580" y="4604315"/>
            <a:ext cx="479724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90" name="直接连接符 89"/>
          <p:cNvCxnSpPr/>
          <p:nvPr/>
        </p:nvCxnSpPr>
        <p:spPr>
          <a:xfrm>
            <a:off x="4460597" y="5056707"/>
            <a:ext cx="479724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91" name="直接连接符 90"/>
          <p:cNvCxnSpPr/>
          <p:nvPr/>
        </p:nvCxnSpPr>
        <p:spPr>
          <a:xfrm>
            <a:off x="4941931" y="4595437"/>
            <a:ext cx="479724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92" name="直接连接符 91"/>
          <p:cNvCxnSpPr/>
          <p:nvPr/>
        </p:nvCxnSpPr>
        <p:spPr>
          <a:xfrm>
            <a:off x="4454519" y="4121237"/>
            <a:ext cx="479724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93" name="直接连接符 92"/>
          <p:cNvCxnSpPr/>
          <p:nvPr/>
        </p:nvCxnSpPr>
        <p:spPr>
          <a:xfrm>
            <a:off x="4934245" y="4121237"/>
            <a:ext cx="479724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94" name="直接箭头连接符 93"/>
          <p:cNvCxnSpPr/>
          <p:nvPr/>
        </p:nvCxnSpPr>
        <p:spPr>
          <a:xfrm flipV="1">
            <a:off x="4011135" y="5532302"/>
            <a:ext cx="0" cy="475277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5" name="直接箭头连接符 94"/>
          <p:cNvCxnSpPr/>
          <p:nvPr/>
        </p:nvCxnSpPr>
        <p:spPr>
          <a:xfrm flipV="1">
            <a:off x="4487294" y="5523760"/>
            <a:ext cx="0" cy="475277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6" name="直接箭头连接符 95"/>
          <p:cNvCxnSpPr/>
          <p:nvPr/>
        </p:nvCxnSpPr>
        <p:spPr>
          <a:xfrm flipV="1">
            <a:off x="4011135" y="5040741"/>
            <a:ext cx="0" cy="475277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7" name="直接箭头连接符 96"/>
          <p:cNvCxnSpPr/>
          <p:nvPr/>
        </p:nvCxnSpPr>
        <p:spPr>
          <a:xfrm flipV="1">
            <a:off x="4486484" y="5030899"/>
            <a:ext cx="0" cy="475277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8" name="直接箭头连接符 97"/>
          <p:cNvCxnSpPr/>
          <p:nvPr/>
        </p:nvCxnSpPr>
        <p:spPr>
          <a:xfrm flipV="1">
            <a:off x="4011135" y="4577039"/>
            <a:ext cx="0" cy="475277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9" name="直接箭头连接符 98"/>
          <p:cNvCxnSpPr/>
          <p:nvPr/>
        </p:nvCxnSpPr>
        <p:spPr>
          <a:xfrm flipV="1">
            <a:off x="4488279" y="4565464"/>
            <a:ext cx="0" cy="475277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0" name="直接箭头连接符 99"/>
          <p:cNvCxnSpPr/>
          <p:nvPr/>
        </p:nvCxnSpPr>
        <p:spPr>
          <a:xfrm flipV="1">
            <a:off x="4938608" y="4584933"/>
            <a:ext cx="0" cy="475277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1" name="直接箭头连接符 100"/>
          <p:cNvCxnSpPr/>
          <p:nvPr/>
        </p:nvCxnSpPr>
        <p:spPr>
          <a:xfrm flipV="1">
            <a:off x="4476595" y="4103570"/>
            <a:ext cx="0" cy="475277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2" name="直接箭头连接符 101"/>
          <p:cNvCxnSpPr/>
          <p:nvPr/>
        </p:nvCxnSpPr>
        <p:spPr>
          <a:xfrm flipV="1">
            <a:off x="4949712" y="4131854"/>
            <a:ext cx="0" cy="475277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3" name="直接箭头连接符 102"/>
          <p:cNvCxnSpPr/>
          <p:nvPr/>
        </p:nvCxnSpPr>
        <p:spPr>
          <a:xfrm flipV="1">
            <a:off x="5401300" y="4131854"/>
            <a:ext cx="0" cy="475277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04" name="流程图: 联系 103"/>
          <p:cNvSpPr/>
          <p:nvPr/>
        </p:nvSpPr>
        <p:spPr>
          <a:xfrm>
            <a:off x="3945840" y="5459515"/>
            <a:ext cx="113005" cy="11300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05" name="流程图: 联系 104"/>
          <p:cNvSpPr/>
          <p:nvPr/>
        </p:nvSpPr>
        <p:spPr>
          <a:xfrm>
            <a:off x="3936931" y="4978595"/>
            <a:ext cx="113005" cy="11300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06" name="流程图: 联系 105"/>
          <p:cNvSpPr/>
          <p:nvPr/>
        </p:nvSpPr>
        <p:spPr>
          <a:xfrm>
            <a:off x="3936930" y="4518366"/>
            <a:ext cx="113005" cy="11300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07" name="流程图: 联系 106"/>
          <p:cNvSpPr/>
          <p:nvPr/>
        </p:nvSpPr>
        <p:spPr>
          <a:xfrm>
            <a:off x="4424173" y="5475799"/>
            <a:ext cx="113005" cy="11300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08" name="流程图: 联系 107"/>
          <p:cNvSpPr/>
          <p:nvPr/>
        </p:nvSpPr>
        <p:spPr>
          <a:xfrm>
            <a:off x="4412847" y="4975953"/>
            <a:ext cx="113005" cy="11300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09" name="流程图: 联系 108"/>
          <p:cNvSpPr/>
          <p:nvPr/>
        </p:nvSpPr>
        <p:spPr>
          <a:xfrm>
            <a:off x="4416244" y="4528430"/>
            <a:ext cx="113005" cy="11300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10" name="流程图: 联系 109"/>
          <p:cNvSpPr/>
          <p:nvPr/>
        </p:nvSpPr>
        <p:spPr>
          <a:xfrm>
            <a:off x="4412846" y="4061240"/>
            <a:ext cx="113005" cy="11300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11" name="流程图: 联系 110"/>
          <p:cNvSpPr/>
          <p:nvPr/>
        </p:nvSpPr>
        <p:spPr>
          <a:xfrm>
            <a:off x="4882413" y="4975953"/>
            <a:ext cx="113005" cy="11300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12" name="流程图: 联系 111"/>
          <p:cNvSpPr/>
          <p:nvPr/>
        </p:nvSpPr>
        <p:spPr>
          <a:xfrm>
            <a:off x="4882412" y="4528429"/>
            <a:ext cx="113005" cy="11300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13" name="流程图: 联系 112"/>
          <p:cNvSpPr/>
          <p:nvPr/>
        </p:nvSpPr>
        <p:spPr>
          <a:xfrm>
            <a:off x="4882412" y="4054461"/>
            <a:ext cx="113005" cy="11300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14" name="流程图: 联系 113"/>
          <p:cNvSpPr/>
          <p:nvPr/>
        </p:nvSpPr>
        <p:spPr>
          <a:xfrm>
            <a:off x="5344798" y="4525787"/>
            <a:ext cx="113005" cy="11300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15" name="流程图: 联系 114"/>
          <p:cNvSpPr/>
          <p:nvPr/>
        </p:nvSpPr>
        <p:spPr>
          <a:xfrm>
            <a:off x="5344798" y="4054461"/>
            <a:ext cx="113005" cy="11300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>
            <a:off x="3519945" y="5977693"/>
            <a:ext cx="479724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117" name="直接连接符 116"/>
          <p:cNvCxnSpPr/>
          <p:nvPr/>
        </p:nvCxnSpPr>
        <p:spPr>
          <a:xfrm>
            <a:off x="4009122" y="5984302"/>
            <a:ext cx="479724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sp>
        <p:nvSpPr>
          <p:cNvPr id="118" name="流程图: 联系 117"/>
          <p:cNvSpPr/>
          <p:nvPr/>
        </p:nvSpPr>
        <p:spPr>
          <a:xfrm>
            <a:off x="3480584" y="5943358"/>
            <a:ext cx="113005" cy="11300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3948261" y="5931110"/>
            <a:ext cx="113005" cy="11300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20" name="流程图: 联系 119"/>
          <p:cNvSpPr/>
          <p:nvPr/>
        </p:nvSpPr>
        <p:spPr>
          <a:xfrm>
            <a:off x="4412848" y="5931109"/>
            <a:ext cx="113005" cy="11300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67"/>
              <p:cNvSpPr txBox="1"/>
              <p:nvPr/>
            </p:nvSpPr>
            <p:spPr>
              <a:xfrm>
                <a:off x="2893728" y="3645024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4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1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728" y="3645024"/>
                <a:ext cx="619080" cy="4531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68"/>
              <p:cNvSpPr txBox="1"/>
              <p:nvPr/>
            </p:nvSpPr>
            <p:spPr>
              <a:xfrm>
                <a:off x="2893728" y="5661248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0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2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728" y="5661248"/>
                <a:ext cx="619080" cy="4531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69"/>
              <p:cNvSpPr txBox="1"/>
              <p:nvPr/>
            </p:nvSpPr>
            <p:spPr>
              <a:xfrm>
                <a:off x="2881482" y="5241576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1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3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482" y="5241576"/>
                <a:ext cx="619080" cy="4531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70"/>
              <p:cNvSpPr txBox="1"/>
              <p:nvPr/>
            </p:nvSpPr>
            <p:spPr>
              <a:xfrm>
                <a:off x="2862809" y="4709392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2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4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809" y="4709392"/>
                <a:ext cx="619080" cy="4531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71"/>
              <p:cNvSpPr txBox="1"/>
              <p:nvPr/>
            </p:nvSpPr>
            <p:spPr>
              <a:xfrm>
                <a:off x="2852441" y="4177208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3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5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441" y="4177208"/>
                <a:ext cx="619080" cy="45313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72"/>
              <p:cNvSpPr txBox="1"/>
              <p:nvPr/>
            </p:nvSpPr>
            <p:spPr>
              <a:xfrm>
                <a:off x="3131840" y="5937560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0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6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937560"/>
                <a:ext cx="619080" cy="45313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73"/>
              <p:cNvSpPr txBox="1"/>
              <p:nvPr/>
            </p:nvSpPr>
            <p:spPr>
              <a:xfrm>
                <a:off x="3635895" y="5937560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1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7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5" y="5937560"/>
                <a:ext cx="619080" cy="45313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16"/>
              <p:cNvSpPr txBox="1"/>
              <p:nvPr/>
            </p:nvSpPr>
            <p:spPr>
              <a:xfrm>
                <a:off x="4144430" y="5937560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2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8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430" y="5937560"/>
                <a:ext cx="619080" cy="45313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75"/>
              <p:cNvSpPr txBox="1"/>
              <p:nvPr/>
            </p:nvSpPr>
            <p:spPr>
              <a:xfrm>
                <a:off x="4720494" y="5937560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3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9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494" y="5937560"/>
                <a:ext cx="619080" cy="45313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76"/>
              <p:cNvSpPr txBox="1"/>
              <p:nvPr/>
            </p:nvSpPr>
            <p:spPr>
              <a:xfrm>
                <a:off x="5226057" y="5937560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4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30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057" y="5937560"/>
                <a:ext cx="619080" cy="45313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85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7" grpId="0" animBg="1"/>
      <p:bldP spid="114" grpId="0" animBg="1"/>
      <p:bldP spid="115" grpId="0" animBg="1"/>
      <p:bldP spid="118" grpId="0" animBg="1"/>
      <p:bldP spid="119" grpId="0" animBg="1"/>
      <p:bldP spid="1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440160"/>
          </a:xfrm>
        </p:spPr>
        <p:txBody>
          <a:bodyPr/>
          <a:lstStyle/>
          <a:p>
            <a:r>
              <a:rPr lang="en-US" altLang="zh-CN" dirty="0"/>
              <a:t>Lattice as </a:t>
            </a:r>
            <a:r>
              <a:rPr lang="en-US" altLang="zh-CN" dirty="0" smtClean="0"/>
              <a:t>All Possible Evolutions </a:t>
            </a:r>
            <a:r>
              <a:rPr lang="en-US" altLang="zh-CN" dirty="0"/>
              <a:t>of </a:t>
            </a:r>
            <a:r>
              <a:rPr lang="en-US" altLang="zh-CN" dirty="0" smtClean="0"/>
              <a:t>System State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Sequence of snapshots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≺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≺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…≺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𝑳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</a:t>
                </a:r>
                <a:r>
                  <a:rPr lang="en-US" altLang="zh-CN" dirty="0" smtClean="0"/>
                  <a:t>s a directed path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An intuitive </a:t>
                </a:r>
                <a:r>
                  <a:rPr lang="en-US" altLang="zh-CN" dirty="0" smtClean="0"/>
                  <a:t>modeling of system state evolution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AD96-16B1-45EF-90B8-B95C81E05EE4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224" y="2492896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[Genon@FM’06]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3631016" y="5845254"/>
            <a:ext cx="2052933" cy="569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67" name="直接连接符 66"/>
          <p:cNvCxnSpPr/>
          <p:nvPr/>
        </p:nvCxnSpPr>
        <p:spPr>
          <a:xfrm>
            <a:off x="3636059" y="5427388"/>
            <a:ext cx="2047891" cy="0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68" name="直接连接符 67"/>
          <p:cNvCxnSpPr/>
          <p:nvPr/>
        </p:nvCxnSpPr>
        <p:spPr>
          <a:xfrm>
            <a:off x="3636059" y="5009522"/>
            <a:ext cx="2047891" cy="2675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69" name="直接连接符 68"/>
          <p:cNvCxnSpPr/>
          <p:nvPr/>
        </p:nvCxnSpPr>
        <p:spPr>
          <a:xfrm>
            <a:off x="3636059" y="4591656"/>
            <a:ext cx="2060131" cy="0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70" name="直接箭头连接符 69"/>
          <p:cNvCxnSpPr/>
          <p:nvPr/>
        </p:nvCxnSpPr>
        <p:spPr>
          <a:xfrm flipH="1" flipV="1">
            <a:off x="4058175" y="4212770"/>
            <a:ext cx="4252" cy="205522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71" name="直接箭头连接符 70"/>
          <p:cNvCxnSpPr/>
          <p:nvPr/>
        </p:nvCxnSpPr>
        <p:spPr>
          <a:xfrm flipH="1" flipV="1">
            <a:off x="4463693" y="4215825"/>
            <a:ext cx="8099" cy="20240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72" name="直接箭头连接符 71"/>
          <p:cNvCxnSpPr/>
          <p:nvPr/>
        </p:nvCxnSpPr>
        <p:spPr>
          <a:xfrm flipH="1" flipV="1">
            <a:off x="4883350" y="4227699"/>
            <a:ext cx="2" cy="203525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73" name="直接箭头连接符 72"/>
          <p:cNvCxnSpPr/>
          <p:nvPr/>
        </p:nvCxnSpPr>
        <p:spPr>
          <a:xfrm flipH="1" flipV="1">
            <a:off x="5296593" y="4227699"/>
            <a:ext cx="6501" cy="203525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74" name="直接连接符 73"/>
          <p:cNvCxnSpPr/>
          <p:nvPr/>
        </p:nvCxnSpPr>
        <p:spPr>
          <a:xfrm>
            <a:off x="3607364" y="6262951"/>
            <a:ext cx="2088826" cy="0"/>
          </a:xfrm>
          <a:prstGeom prst="line">
            <a:avLst/>
          </a:prstGeom>
          <a:noFill/>
          <a:ln w="508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5" name="直接箭头连接符 74"/>
          <p:cNvCxnSpPr/>
          <p:nvPr/>
        </p:nvCxnSpPr>
        <p:spPr>
          <a:xfrm flipH="1" flipV="1">
            <a:off x="3631016" y="4178269"/>
            <a:ext cx="1" cy="2056719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76" name="TextBox 16"/>
          <p:cNvSpPr txBox="1"/>
          <p:nvPr/>
        </p:nvSpPr>
        <p:spPr>
          <a:xfrm>
            <a:off x="3142963" y="3908082"/>
            <a:ext cx="63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  <a:latin typeface="Palatino Linotype"/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  <a:latin typeface="Palatino Linotype"/>
              </a:rPr>
              <a:t>(2)</a:t>
            </a:r>
            <a:endParaRPr lang="zh-CN" altLang="en-US" sz="2400" kern="0" baseline="30000" dirty="0">
              <a:solidFill>
                <a:sysClr val="windowText" lastClr="000000"/>
              </a:solidFill>
              <a:latin typeface="Palatino Linotype"/>
            </a:endParaRPr>
          </a:p>
        </p:txBody>
      </p:sp>
      <p:sp>
        <p:nvSpPr>
          <p:cNvPr id="77" name="TextBox 17"/>
          <p:cNvSpPr txBox="1"/>
          <p:nvPr/>
        </p:nvSpPr>
        <p:spPr>
          <a:xfrm>
            <a:off x="5683949" y="6213190"/>
            <a:ext cx="61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  <a:latin typeface="Palatino Linotype"/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  <a:latin typeface="Palatino Linotype"/>
              </a:rPr>
              <a:t>(1)</a:t>
            </a:r>
            <a:endParaRPr lang="zh-CN" altLang="en-US" sz="2000" kern="0" dirty="0">
              <a:solidFill>
                <a:sysClr val="windowText" lastClr="000000"/>
              </a:solidFill>
              <a:latin typeface="Palatino Linotyp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18"/>
              <p:cNvSpPr txBox="1"/>
              <p:nvPr/>
            </p:nvSpPr>
            <p:spPr>
              <a:xfrm>
                <a:off x="3142963" y="4373873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4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78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63" y="4373873"/>
                <a:ext cx="533782" cy="406752"/>
              </a:xfrm>
              <a:prstGeom prst="rect">
                <a:avLst/>
              </a:prstGeom>
              <a:blipFill rotWithShape="0"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19"/>
              <p:cNvSpPr txBox="1"/>
              <p:nvPr/>
            </p:nvSpPr>
            <p:spPr>
              <a:xfrm>
                <a:off x="3142963" y="5949280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0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79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63" y="5949280"/>
                <a:ext cx="533782" cy="406752"/>
              </a:xfrm>
              <a:prstGeom prst="rect">
                <a:avLst/>
              </a:prstGeom>
              <a:blipFill rotWithShape="0"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20"/>
              <p:cNvSpPr txBox="1"/>
              <p:nvPr/>
            </p:nvSpPr>
            <p:spPr>
              <a:xfrm>
                <a:off x="3133259" y="5639065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1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80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259" y="5639065"/>
                <a:ext cx="533782" cy="406752"/>
              </a:xfrm>
              <a:prstGeom prst="rect">
                <a:avLst/>
              </a:prstGeom>
              <a:blipFill rotWithShape="0"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21"/>
              <p:cNvSpPr txBox="1"/>
              <p:nvPr/>
            </p:nvSpPr>
            <p:spPr>
              <a:xfrm>
                <a:off x="3059833" y="5217335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2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81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3" y="5217335"/>
                <a:ext cx="533782" cy="406752"/>
              </a:xfrm>
              <a:prstGeom prst="rect">
                <a:avLst/>
              </a:prstGeom>
              <a:blipFill rotWithShape="0">
                <a:blip r:embed="rId7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22"/>
              <p:cNvSpPr txBox="1"/>
              <p:nvPr/>
            </p:nvSpPr>
            <p:spPr>
              <a:xfrm>
                <a:off x="3059833" y="4795604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3</m:t>
                      </m:r>
                    </m:oMath>
                  </m:oMathPara>
                </a14:m>
                <a:endParaRPr lang="zh-CN" altLang="en-US" sz="16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82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3" y="4795604"/>
                <a:ext cx="533782" cy="406752"/>
              </a:xfrm>
              <a:prstGeom prst="rect">
                <a:avLst/>
              </a:prstGeom>
              <a:blipFill rotWithShape="0"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23"/>
              <p:cNvSpPr txBox="1"/>
              <p:nvPr/>
            </p:nvSpPr>
            <p:spPr>
              <a:xfrm>
                <a:off x="3347865" y="6190600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0</m:t>
                      </m:r>
                    </m:oMath>
                  </m:oMathPara>
                </a14:m>
                <a:endParaRPr lang="zh-CN" altLang="en-US" sz="16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83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5" y="6190600"/>
                <a:ext cx="533782" cy="406752"/>
              </a:xfrm>
              <a:prstGeom prst="rect">
                <a:avLst/>
              </a:prstGeom>
              <a:blipFill rotWithShape="0"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24"/>
              <p:cNvSpPr txBox="1"/>
              <p:nvPr/>
            </p:nvSpPr>
            <p:spPr>
              <a:xfrm>
                <a:off x="3806390" y="6190600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1</m:t>
                      </m:r>
                    </m:oMath>
                  </m:oMathPara>
                </a14:m>
                <a:endParaRPr lang="zh-CN" altLang="en-US" sz="16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84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390" y="6190600"/>
                <a:ext cx="533782" cy="406752"/>
              </a:xfrm>
              <a:prstGeom prst="rect">
                <a:avLst/>
              </a:prstGeom>
              <a:blipFill rotWithShape="0"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116"/>
              <p:cNvSpPr txBox="1"/>
              <p:nvPr/>
            </p:nvSpPr>
            <p:spPr>
              <a:xfrm>
                <a:off x="4209380" y="6190600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2</m:t>
                      </m:r>
                    </m:oMath>
                  </m:oMathPara>
                </a14:m>
                <a:endParaRPr lang="zh-CN" altLang="en-US" sz="16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85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380" y="6190600"/>
                <a:ext cx="533782" cy="406752"/>
              </a:xfrm>
              <a:prstGeom prst="rect">
                <a:avLst/>
              </a:prstGeom>
              <a:blipFill rotWithShape="0"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26"/>
              <p:cNvSpPr txBox="1"/>
              <p:nvPr/>
            </p:nvSpPr>
            <p:spPr>
              <a:xfrm>
                <a:off x="4665884" y="6190600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3</m:t>
                      </m:r>
                    </m:oMath>
                  </m:oMathPara>
                </a14:m>
                <a:endParaRPr lang="zh-CN" altLang="en-US" sz="16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86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884" y="6190600"/>
                <a:ext cx="533782" cy="406752"/>
              </a:xfrm>
              <a:prstGeom prst="rect">
                <a:avLst/>
              </a:prstGeom>
              <a:blipFill rotWithShape="0"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27"/>
              <p:cNvSpPr txBox="1"/>
              <p:nvPr/>
            </p:nvSpPr>
            <p:spPr>
              <a:xfrm>
                <a:off x="5190347" y="6190600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4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87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347" y="6190600"/>
                <a:ext cx="533782" cy="406752"/>
              </a:xfrm>
              <a:prstGeom prst="rect">
                <a:avLst/>
              </a:prstGeom>
              <a:blipFill rotWithShape="0"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接连接符 87"/>
          <p:cNvCxnSpPr/>
          <p:nvPr/>
        </p:nvCxnSpPr>
        <p:spPr>
          <a:xfrm>
            <a:off x="4034955" y="5832479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E68422"/>
            </a:solidFill>
            <a:prstDash val="solid"/>
          </a:ln>
          <a:effectLst/>
        </p:spPr>
      </p:cxnSp>
      <p:cxnSp>
        <p:nvCxnSpPr>
          <p:cNvPr id="89" name="直接连接符 88"/>
          <p:cNvCxnSpPr/>
          <p:nvPr/>
        </p:nvCxnSpPr>
        <p:spPr>
          <a:xfrm>
            <a:off x="4043930" y="5420775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90" name="直接连接符 89"/>
          <p:cNvCxnSpPr/>
          <p:nvPr/>
        </p:nvCxnSpPr>
        <p:spPr>
          <a:xfrm>
            <a:off x="4027132" y="5015320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CC0066"/>
            </a:solidFill>
            <a:prstDash val="solid"/>
          </a:ln>
          <a:effectLst/>
        </p:spPr>
      </p:cxnSp>
      <p:cxnSp>
        <p:nvCxnSpPr>
          <p:cNvPr id="91" name="直接连接符 90"/>
          <p:cNvCxnSpPr/>
          <p:nvPr/>
        </p:nvCxnSpPr>
        <p:spPr>
          <a:xfrm>
            <a:off x="4466579" y="5016464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CC0066"/>
            </a:solidFill>
            <a:prstDash val="solid"/>
          </a:ln>
          <a:effectLst/>
        </p:spPr>
      </p:cxnSp>
      <p:cxnSp>
        <p:nvCxnSpPr>
          <p:cNvPr id="92" name="直接连接符 91"/>
          <p:cNvCxnSpPr/>
          <p:nvPr/>
        </p:nvCxnSpPr>
        <p:spPr>
          <a:xfrm>
            <a:off x="4455870" y="5420775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93" name="直接连接符 92"/>
          <p:cNvCxnSpPr/>
          <p:nvPr/>
        </p:nvCxnSpPr>
        <p:spPr>
          <a:xfrm>
            <a:off x="4886046" y="5008530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CC0066"/>
            </a:solidFill>
            <a:prstDash val="solid"/>
          </a:ln>
          <a:effectLst/>
        </p:spPr>
      </p:cxnSp>
      <p:cxnSp>
        <p:nvCxnSpPr>
          <p:cNvPr id="94" name="直接连接符 93"/>
          <p:cNvCxnSpPr/>
          <p:nvPr/>
        </p:nvCxnSpPr>
        <p:spPr>
          <a:xfrm>
            <a:off x="4450438" y="4584729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E68422"/>
            </a:solidFill>
            <a:prstDash val="solid"/>
          </a:ln>
          <a:effectLst/>
        </p:spPr>
      </p:cxnSp>
      <p:cxnSp>
        <p:nvCxnSpPr>
          <p:cNvPr id="95" name="直接连接符 94"/>
          <p:cNvCxnSpPr/>
          <p:nvPr/>
        </p:nvCxnSpPr>
        <p:spPr>
          <a:xfrm>
            <a:off x="4879177" y="4584729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96" name="直接箭头连接符 95"/>
          <p:cNvCxnSpPr/>
          <p:nvPr/>
        </p:nvCxnSpPr>
        <p:spPr>
          <a:xfrm flipV="1">
            <a:off x="4054178" y="5845823"/>
            <a:ext cx="0" cy="424763"/>
          </a:xfrm>
          <a:prstGeom prst="straightConnector1">
            <a:avLst/>
          </a:prstGeom>
          <a:noFill/>
          <a:ln w="50800" cap="flat" cmpd="sng" algn="ctr">
            <a:solidFill>
              <a:srgbClr val="CC0066"/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7" name="直接箭头连接符 96"/>
          <p:cNvCxnSpPr/>
          <p:nvPr/>
        </p:nvCxnSpPr>
        <p:spPr>
          <a:xfrm flipV="1">
            <a:off x="4479730" y="5838188"/>
            <a:ext cx="0" cy="424763"/>
          </a:xfrm>
          <a:prstGeom prst="straightConnector1">
            <a:avLst/>
          </a:prstGeom>
          <a:noFill/>
          <a:ln w="50800" cap="flat" cmpd="sng" algn="ctr">
            <a:solidFill>
              <a:srgbClr val="0070C0"/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8" name="直接箭头连接符 97"/>
          <p:cNvCxnSpPr/>
          <p:nvPr/>
        </p:nvCxnSpPr>
        <p:spPr>
          <a:xfrm flipV="1">
            <a:off x="4054178" y="5406506"/>
            <a:ext cx="0" cy="424763"/>
          </a:xfrm>
          <a:prstGeom prst="straightConnector1">
            <a:avLst/>
          </a:prstGeom>
          <a:noFill/>
          <a:ln w="50800" cap="flat" cmpd="sng" algn="ctr">
            <a:solidFill>
              <a:srgbClr val="CC0066"/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9" name="直接箭头连接符 98"/>
          <p:cNvCxnSpPr/>
          <p:nvPr/>
        </p:nvCxnSpPr>
        <p:spPr>
          <a:xfrm flipV="1">
            <a:off x="4479005" y="5397709"/>
            <a:ext cx="0" cy="424763"/>
          </a:xfrm>
          <a:prstGeom prst="straightConnector1">
            <a:avLst/>
          </a:prstGeom>
          <a:noFill/>
          <a:ln w="50800" cap="flat" cmpd="sng" algn="ctr">
            <a:solidFill>
              <a:srgbClr val="0070C0"/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0" name="直接箭头连接符 99"/>
          <p:cNvCxnSpPr/>
          <p:nvPr/>
        </p:nvCxnSpPr>
        <p:spPr>
          <a:xfrm flipV="1">
            <a:off x="4054178" y="4992087"/>
            <a:ext cx="0" cy="424763"/>
          </a:xfrm>
          <a:prstGeom prst="straightConnector1">
            <a:avLst/>
          </a:prstGeom>
          <a:noFill/>
          <a:ln w="50800" cap="flat" cmpd="sng" algn="ctr">
            <a:solidFill>
              <a:srgbClr val="CC0066"/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1" name="直接箭头连接符 100"/>
          <p:cNvCxnSpPr/>
          <p:nvPr/>
        </p:nvCxnSpPr>
        <p:spPr>
          <a:xfrm flipV="1">
            <a:off x="4480610" y="4981742"/>
            <a:ext cx="0" cy="424763"/>
          </a:xfrm>
          <a:prstGeom prst="straightConnector1">
            <a:avLst/>
          </a:prstGeom>
          <a:noFill/>
          <a:ln w="50800" cap="flat" cmpd="sng" algn="ctr">
            <a:solidFill>
              <a:srgbClr val="E68422"/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2" name="直接箭头连接符 101"/>
          <p:cNvCxnSpPr/>
          <p:nvPr/>
        </p:nvCxnSpPr>
        <p:spPr>
          <a:xfrm flipV="1">
            <a:off x="4883076" y="4999142"/>
            <a:ext cx="0" cy="424763"/>
          </a:xfrm>
          <a:prstGeom prst="straightConnector1">
            <a:avLst/>
          </a:prstGeom>
          <a:noFill/>
          <a:ln w="50800" cap="flat" cmpd="sng" algn="ctr">
            <a:solidFill>
              <a:srgbClr val="0070C0"/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3" name="直接箭头连接符 102"/>
          <p:cNvCxnSpPr/>
          <p:nvPr/>
        </p:nvCxnSpPr>
        <p:spPr>
          <a:xfrm flipV="1">
            <a:off x="4470168" y="4568939"/>
            <a:ext cx="0" cy="424763"/>
          </a:xfrm>
          <a:prstGeom prst="straightConnector1">
            <a:avLst/>
          </a:prstGeom>
          <a:noFill/>
          <a:ln w="50800" cap="flat" cmpd="sng" algn="ctr">
            <a:solidFill>
              <a:srgbClr val="E68422"/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4" name="直接箭头连接符 103"/>
          <p:cNvCxnSpPr/>
          <p:nvPr/>
        </p:nvCxnSpPr>
        <p:spPr>
          <a:xfrm flipV="1">
            <a:off x="4893001" y="4594218"/>
            <a:ext cx="0" cy="424763"/>
          </a:xfrm>
          <a:prstGeom prst="straightConnector1">
            <a:avLst/>
          </a:prstGeom>
          <a:noFill/>
          <a:ln w="50800" cap="flat" cmpd="sng" algn="ctr">
            <a:solidFill>
              <a:srgbClr val="0070C0"/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5" name="直接箭头连接符 104"/>
          <p:cNvCxnSpPr/>
          <p:nvPr/>
        </p:nvCxnSpPr>
        <p:spPr>
          <a:xfrm flipV="1">
            <a:off x="5296592" y="4594218"/>
            <a:ext cx="0" cy="424763"/>
          </a:xfrm>
          <a:prstGeom prst="straightConnector1">
            <a:avLst/>
          </a:prstGeom>
          <a:noFill/>
          <a:ln w="50800" cap="flat" cmpd="sng" algn="ctr">
            <a:solidFill>
              <a:srgbClr val="CC0066"/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06" name="流程图: 联系 105"/>
          <p:cNvSpPr/>
          <p:nvPr/>
        </p:nvSpPr>
        <p:spPr>
          <a:xfrm>
            <a:off x="3995822" y="5780772"/>
            <a:ext cx="100995" cy="10099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07" name="流程图: 联系 106"/>
          <p:cNvSpPr/>
          <p:nvPr/>
        </p:nvSpPr>
        <p:spPr>
          <a:xfrm>
            <a:off x="3987860" y="5350965"/>
            <a:ext cx="100995" cy="10099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08" name="流程图: 联系 107"/>
          <p:cNvSpPr/>
          <p:nvPr/>
        </p:nvSpPr>
        <p:spPr>
          <a:xfrm>
            <a:off x="3987860" y="4939650"/>
            <a:ext cx="100995" cy="10099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09" name="流程图: 联系 108"/>
          <p:cNvSpPr/>
          <p:nvPr/>
        </p:nvSpPr>
        <p:spPr>
          <a:xfrm>
            <a:off x="4423317" y="5795325"/>
            <a:ext cx="100995" cy="10099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10" name="流程图: 联系 109"/>
          <p:cNvSpPr/>
          <p:nvPr/>
        </p:nvSpPr>
        <p:spPr>
          <a:xfrm>
            <a:off x="4413194" y="5348604"/>
            <a:ext cx="100995" cy="10099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11" name="流程图: 联系 110"/>
          <p:cNvSpPr/>
          <p:nvPr/>
        </p:nvSpPr>
        <p:spPr>
          <a:xfrm>
            <a:off x="4416230" y="4948645"/>
            <a:ext cx="100995" cy="10099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12" name="流程图: 联系 111"/>
          <p:cNvSpPr/>
          <p:nvPr/>
        </p:nvSpPr>
        <p:spPr>
          <a:xfrm>
            <a:off x="4413194" y="4531108"/>
            <a:ext cx="100995" cy="10099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13" name="流程图: 联系 112"/>
          <p:cNvSpPr/>
          <p:nvPr/>
        </p:nvSpPr>
        <p:spPr>
          <a:xfrm>
            <a:off x="4832854" y="5348604"/>
            <a:ext cx="100995" cy="10099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14" name="流程图: 联系 113"/>
          <p:cNvSpPr/>
          <p:nvPr/>
        </p:nvSpPr>
        <p:spPr>
          <a:xfrm>
            <a:off x="4832854" y="4948644"/>
            <a:ext cx="100995" cy="10099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15" name="流程图: 联系 114"/>
          <p:cNvSpPr/>
          <p:nvPr/>
        </p:nvSpPr>
        <p:spPr>
          <a:xfrm>
            <a:off x="4832853" y="4525050"/>
            <a:ext cx="100995" cy="10099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16" name="流程图: 联系 115"/>
          <p:cNvSpPr/>
          <p:nvPr/>
        </p:nvSpPr>
        <p:spPr>
          <a:xfrm>
            <a:off x="5246096" y="4946282"/>
            <a:ext cx="100995" cy="10099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17" name="流程图: 联系 116"/>
          <p:cNvSpPr/>
          <p:nvPr/>
        </p:nvSpPr>
        <p:spPr>
          <a:xfrm>
            <a:off x="5246096" y="4525050"/>
            <a:ext cx="100995" cy="10099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3615192" y="6243876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CC0066"/>
            </a:solidFill>
            <a:prstDash val="solid"/>
          </a:ln>
          <a:effectLst/>
        </p:spPr>
      </p:cxnSp>
      <p:cxnSp>
        <p:nvCxnSpPr>
          <p:cNvPr id="119" name="直接连接符 118"/>
          <p:cNvCxnSpPr/>
          <p:nvPr/>
        </p:nvCxnSpPr>
        <p:spPr>
          <a:xfrm>
            <a:off x="4052379" y="6249783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120" name="流程图: 联系 119"/>
          <p:cNvSpPr/>
          <p:nvPr/>
        </p:nvSpPr>
        <p:spPr>
          <a:xfrm>
            <a:off x="3580015" y="6213191"/>
            <a:ext cx="100995" cy="10099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21" name="流程图: 联系 120"/>
          <p:cNvSpPr/>
          <p:nvPr/>
        </p:nvSpPr>
        <p:spPr>
          <a:xfrm>
            <a:off x="3997986" y="6202244"/>
            <a:ext cx="100995" cy="10099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22" name="流程图: 联系 121"/>
          <p:cNvSpPr/>
          <p:nvPr/>
        </p:nvSpPr>
        <p:spPr>
          <a:xfrm>
            <a:off x="4413195" y="6202243"/>
            <a:ext cx="100995" cy="100995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317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 of System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Space-time diagram (STD)</a:t>
            </a:r>
          </a:p>
          <a:p>
            <a:pPr lvl="1"/>
            <a:r>
              <a:rPr lang="en-US" altLang="zh-CN" dirty="0"/>
              <a:t>Meaningful snapshots of a distributed system</a:t>
            </a:r>
          </a:p>
          <a:p>
            <a:r>
              <a:rPr lang="en-US" altLang="zh-CN" dirty="0"/>
              <a:t>Lattice of snapshots</a:t>
            </a:r>
          </a:p>
          <a:p>
            <a:pPr lvl="1"/>
            <a:r>
              <a:rPr lang="en-US" altLang="zh-CN" dirty="0"/>
              <a:t>Lattice as a partial order set</a:t>
            </a:r>
          </a:p>
          <a:p>
            <a:pPr lvl="1"/>
            <a:r>
              <a:rPr lang="en-US" altLang="zh-CN" dirty="0"/>
              <a:t>Lattice as all possible evolutions of system state</a:t>
            </a:r>
          </a:p>
          <a:p>
            <a:pPr lvl="1"/>
            <a:r>
              <a:rPr lang="en-US" altLang="zh-CN" dirty="0"/>
              <a:t>Lattice as a directed acyclic graph (DAG)</a:t>
            </a:r>
          </a:p>
          <a:p>
            <a:pPr lvl="1"/>
            <a:r>
              <a:rPr lang="en-US" altLang="zh-CN" dirty="0"/>
              <a:t>Lattice as an algebraic structure of snapshots</a:t>
            </a:r>
          </a:p>
          <a:p>
            <a:r>
              <a:rPr lang="en-US" altLang="zh-CN" dirty="0"/>
              <a:t>Relation between the STD and the lattice</a:t>
            </a:r>
          </a:p>
          <a:p>
            <a:pPr lvl="1"/>
            <a:r>
              <a:rPr lang="en-US" altLang="zh-CN" dirty="0" err="1"/>
              <a:t>Birkhoff’s</a:t>
            </a:r>
            <a:r>
              <a:rPr lang="en-US" altLang="zh-CN" dirty="0"/>
              <a:t> representation </a:t>
            </a:r>
            <a:r>
              <a:rPr lang="en-US" altLang="zh-CN" dirty="0" smtClean="0"/>
              <a:t>theorem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E2E-9818-4404-9901-677D92DE7CD0}" type="datetime1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t>Introduction to Distributed Algorithms, 2015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 smtClean="0">
                    <a:latin typeface="+mn-lt"/>
                  </a:rPr>
                  <a:t>Poset</a:t>
                </a:r>
                <a:r>
                  <a:rPr lang="en-US" altLang="zh-CN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 err="1" smtClean="0">
                    <a:latin typeface="+mn-lt"/>
                  </a:rPr>
                  <a:t>Hasse</a:t>
                </a:r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diagram</a:t>
                </a:r>
                <a:endParaRPr lang="en-US" altLang="zh-CN" dirty="0" smtClean="0">
                  <a:latin typeface="+mn-lt"/>
                </a:endParaRPr>
              </a:p>
              <a:p>
                <a:r>
                  <a:rPr lang="en-US" altLang="zh-CN" dirty="0" smtClean="0"/>
                  <a:t>Facilitating algorithms of lattice construction and </a:t>
                </a:r>
                <a:r>
                  <a:rPr lang="en-US" altLang="zh-CN" dirty="0"/>
                  <a:t>traversal </a:t>
                </a:r>
                <a:r>
                  <a:rPr lang="en-US" altLang="zh-CN" sz="2000" b="0" dirty="0" smtClean="0">
                    <a:solidFill>
                      <a:srgbClr val="0070C0"/>
                    </a:solidFill>
                  </a:rPr>
                  <a:t>[Cooper@WPDD’91, Habib@TCS’96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b="0" dirty="0" smtClean="0">
                    <a:solidFill>
                      <a:srgbClr val="0070C0"/>
                    </a:solidFill>
                  </a:rPr>
                  <a:t>Garg@PDCS’03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b="0" dirty="0" smtClean="0">
                    <a:solidFill>
                      <a:srgbClr val="0070C0"/>
                    </a:solidFill>
                  </a:rPr>
                  <a:t>Alagar@TSE’01, Nourine@IPL’99, Hua@UIC’10]</a:t>
                </a:r>
                <a:endParaRPr lang="zh-CN" altLang="en-US" sz="2000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A3E1-8EC5-460D-9289-6E1B92EEC1F8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Lattice as a DAG</a:t>
            </a:r>
            <a:endParaRPr lang="zh-CN" altLang="en-US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3428837" y="6412094"/>
            <a:ext cx="2506592" cy="0"/>
          </a:xfrm>
          <a:prstGeom prst="line">
            <a:avLst/>
          </a:prstGeom>
          <a:noFill/>
          <a:ln w="508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3" name="直接连接符 72"/>
          <p:cNvCxnSpPr/>
          <p:nvPr/>
        </p:nvCxnSpPr>
        <p:spPr>
          <a:xfrm>
            <a:off x="3457220" y="5910857"/>
            <a:ext cx="2463520" cy="683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74" name="直接连接符 73"/>
          <p:cNvCxnSpPr/>
          <p:nvPr/>
        </p:nvCxnSpPr>
        <p:spPr>
          <a:xfrm>
            <a:off x="3463271" y="5409418"/>
            <a:ext cx="2457470" cy="0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75" name="直接连接符 74"/>
          <p:cNvCxnSpPr/>
          <p:nvPr/>
        </p:nvCxnSpPr>
        <p:spPr>
          <a:xfrm>
            <a:off x="3463271" y="4907979"/>
            <a:ext cx="2457470" cy="3210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76" name="直接连接符 75"/>
          <p:cNvCxnSpPr/>
          <p:nvPr/>
        </p:nvCxnSpPr>
        <p:spPr>
          <a:xfrm>
            <a:off x="3463271" y="4406539"/>
            <a:ext cx="2472158" cy="0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77" name="直接箭头连接符 76"/>
          <p:cNvCxnSpPr/>
          <p:nvPr/>
        </p:nvCxnSpPr>
        <p:spPr>
          <a:xfrm flipH="1" flipV="1">
            <a:off x="3969811" y="3951876"/>
            <a:ext cx="5102" cy="246627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78" name="直接箭头连接符 77"/>
          <p:cNvCxnSpPr/>
          <p:nvPr/>
        </p:nvCxnSpPr>
        <p:spPr>
          <a:xfrm flipH="1" flipV="1">
            <a:off x="4456433" y="3955542"/>
            <a:ext cx="9719" cy="242886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79" name="直接箭头连接符 78"/>
          <p:cNvCxnSpPr/>
          <p:nvPr/>
        </p:nvCxnSpPr>
        <p:spPr>
          <a:xfrm flipH="1" flipV="1">
            <a:off x="4960021" y="3969791"/>
            <a:ext cx="2" cy="244230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80" name="直接箭头连接符 79"/>
          <p:cNvCxnSpPr/>
          <p:nvPr/>
        </p:nvCxnSpPr>
        <p:spPr>
          <a:xfrm flipH="1" flipV="1">
            <a:off x="5455913" y="3969791"/>
            <a:ext cx="7801" cy="244230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81" name="直接箭头连接符 80"/>
          <p:cNvCxnSpPr/>
          <p:nvPr/>
        </p:nvCxnSpPr>
        <p:spPr>
          <a:xfrm flipH="1" flipV="1">
            <a:off x="3457220" y="3910475"/>
            <a:ext cx="1" cy="2468064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pSp>
        <p:nvGrpSpPr>
          <p:cNvPr id="82" name="组合 81"/>
          <p:cNvGrpSpPr/>
          <p:nvPr/>
        </p:nvGrpSpPr>
        <p:grpSpPr>
          <a:xfrm>
            <a:off x="3396019" y="4336816"/>
            <a:ext cx="2120491" cy="2146964"/>
            <a:chOff x="3396019" y="4326612"/>
            <a:chExt cx="2120491" cy="2146964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969811" y="6399841"/>
              <a:ext cx="514486" cy="0"/>
            </a:xfrm>
            <a:prstGeom prst="line">
              <a:avLst/>
            </a:prstGeom>
            <a:noFill/>
            <a:ln w="50800" cap="flat" cmpd="sng" algn="ctr">
              <a:solidFill>
                <a:srgbClr val="E68422"/>
              </a:solidFill>
              <a:prstDash val="soli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>
            <a:xfrm>
              <a:off x="3958181" y="5910857"/>
              <a:ext cx="514486" cy="0"/>
            </a:xfrm>
            <a:prstGeom prst="line">
              <a:avLst/>
            </a:prstGeom>
            <a:noFill/>
            <a:ln w="50800" cap="flat" cmpd="sng" algn="ctr">
              <a:solidFill>
                <a:srgbClr val="E68422"/>
              </a:solidFill>
              <a:prstDash val="soli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>
            <a:xfrm>
              <a:off x="3946806" y="5413235"/>
              <a:ext cx="514486" cy="0"/>
            </a:xfrm>
            <a:prstGeom prst="line">
              <a:avLst/>
            </a:prstGeom>
            <a:noFill/>
            <a:ln w="50800" cap="flat" cmpd="sng" algn="ctr">
              <a:solidFill>
                <a:srgbClr val="E68422"/>
              </a:solidFill>
              <a:prstDash val="solid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>
            <a:xfrm flipV="1">
              <a:off x="4466152" y="4895328"/>
              <a:ext cx="0" cy="509716"/>
            </a:xfrm>
            <a:prstGeom prst="straightConnector1">
              <a:avLst/>
            </a:prstGeom>
            <a:noFill/>
            <a:ln w="50800" cap="flat" cmpd="sng" algn="ctr">
              <a:solidFill>
                <a:srgbClr val="E68422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87" name="直接箭头连接符 86"/>
            <p:cNvCxnSpPr/>
            <p:nvPr/>
          </p:nvCxnSpPr>
          <p:spPr>
            <a:xfrm flipV="1">
              <a:off x="4465799" y="4385612"/>
              <a:ext cx="0" cy="509716"/>
            </a:xfrm>
            <a:prstGeom prst="straightConnector1">
              <a:avLst/>
            </a:prstGeom>
            <a:noFill/>
            <a:ln w="50800" cap="flat" cmpd="sng" algn="ctr">
              <a:solidFill>
                <a:srgbClr val="E68422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88" name="直接箭头连接符 87"/>
            <p:cNvCxnSpPr/>
            <p:nvPr/>
          </p:nvCxnSpPr>
          <p:spPr>
            <a:xfrm flipV="1">
              <a:off x="4955013" y="4385612"/>
              <a:ext cx="0" cy="509716"/>
            </a:xfrm>
            <a:prstGeom prst="straightConnector1">
              <a:avLst/>
            </a:prstGeom>
            <a:noFill/>
            <a:ln w="50800" cap="flat" cmpd="sng" algn="ctr">
              <a:solidFill>
                <a:srgbClr val="E68422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grpSp>
          <p:nvGrpSpPr>
            <p:cNvPr id="89" name="组合 88"/>
            <p:cNvGrpSpPr/>
            <p:nvPr/>
          </p:nvGrpSpPr>
          <p:grpSpPr>
            <a:xfrm>
              <a:off x="3396019" y="4326612"/>
              <a:ext cx="2120491" cy="2146964"/>
              <a:chOff x="3396019" y="4089593"/>
              <a:chExt cx="2120491" cy="2146964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3932559" y="4677917"/>
                <a:ext cx="514486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CC0066"/>
                </a:solidFill>
                <a:prstDash val="solid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459896" y="4679290"/>
                <a:ext cx="514486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CC0066"/>
                </a:solidFill>
                <a:prstDash val="solid"/>
              </a:ln>
              <a:effectLst/>
            </p:spPr>
          </p:cxnSp>
          <p:cxnSp>
            <p:nvCxnSpPr>
              <p:cNvPr id="92" name="直接连接符 91"/>
              <p:cNvCxnSpPr/>
              <p:nvPr/>
            </p:nvCxnSpPr>
            <p:spPr>
              <a:xfrm>
                <a:off x="4447045" y="5164463"/>
                <a:ext cx="514486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93" name="直接连接符 92"/>
              <p:cNvCxnSpPr/>
              <p:nvPr/>
            </p:nvCxnSpPr>
            <p:spPr>
              <a:xfrm>
                <a:off x="4963256" y="4669769"/>
                <a:ext cx="514486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CC0066"/>
                </a:solidFill>
                <a:prstDash val="solid"/>
              </a:ln>
              <a:effectLst/>
            </p:spPr>
          </p:cxnSp>
          <p:cxnSp>
            <p:nvCxnSpPr>
              <p:cNvPr id="94" name="直接连接符 93"/>
              <p:cNvCxnSpPr/>
              <p:nvPr/>
            </p:nvCxnSpPr>
            <p:spPr>
              <a:xfrm>
                <a:off x="4440527" y="4161208"/>
                <a:ext cx="514486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95" name="直接连接符 94"/>
              <p:cNvCxnSpPr/>
              <p:nvPr/>
            </p:nvCxnSpPr>
            <p:spPr>
              <a:xfrm>
                <a:off x="4955013" y="4161208"/>
                <a:ext cx="514486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96" name="直接箭头连接符 95"/>
              <p:cNvCxnSpPr/>
              <p:nvPr/>
            </p:nvCxnSpPr>
            <p:spPr>
              <a:xfrm flipV="1">
                <a:off x="3965014" y="5674521"/>
                <a:ext cx="0" cy="509716"/>
              </a:xfrm>
              <a:prstGeom prst="straightConnector1">
                <a:avLst/>
              </a:prstGeom>
              <a:noFill/>
              <a:ln w="50800" cap="flat" cmpd="sng" algn="ctr">
                <a:solidFill>
                  <a:srgbClr val="CC0066"/>
                </a:solidFill>
                <a:prstDash val="soli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97" name="直接箭头连接符 96"/>
              <p:cNvCxnSpPr/>
              <p:nvPr/>
            </p:nvCxnSpPr>
            <p:spPr>
              <a:xfrm flipV="1">
                <a:off x="4475677" y="5665359"/>
                <a:ext cx="0" cy="509716"/>
              </a:xfrm>
              <a:prstGeom prst="straightConnector1">
                <a:avLst/>
              </a:prstGeom>
              <a:noFill/>
              <a:ln w="50800" cap="flat" cmpd="sng" algn="ctr">
                <a:solidFill>
                  <a:srgbClr val="0070C0"/>
                </a:solidFill>
                <a:prstDash val="soli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98" name="直接箭头连接符 97"/>
              <p:cNvCxnSpPr/>
              <p:nvPr/>
            </p:nvCxnSpPr>
            <p:spPr>
              <a:xfrm flipV="1">
                <a:off x="3965014" y="5147341"/>
                <a:ext cx="0" cy="509716"/>
              </a:xfrm>
              <a:prstGeom prst="straightConnector1">
                <a:avLst/>
              </a:prstGeom>
              <a:noFill/>
              <a:ln w="50800" cap="flat" cmpd="sng" algn="ctr">
                <a:solidFill>
                  <a:srgbClr val="CC0066"/>
                </a:solidFill>
                <a:prstDash val="soli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99" name="直接箭头连接符 98"/>
              <p:cNvCxnSpPr/>
              <p:nvPr/>
            </p:nvCxnSpPr>
            <p:spPr>
              <a:xfrm flipV="1">
                <a:off x="4474807" y="5136784"/>
                <a:ext cx="0" cy="509716"/>
              </a:xfrm>
              <a:prstGeom prst="straightConnector1">
                <a:avLst/>
              </a:prstGeom>
              <a:noFill/>
              <a:ln w="50800" cap="flat" cmpd="sng" algn="ctr">
                <a:solidFill>
                  <a:srgbClr val="0070C0"/>
                </a:solidFill>
                <a:prstDash val="soli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00" name="直接箭头连接符 99"/>
              <p:cNvCxnSpPr/>
              <p:nvPr/>
            </p:nvCxnSpPr>
            <p:spPr>
              <a:xfrm flipV="1">
                <a:off x="3965014" y="4650038"/>
                <a:ext cx="0" cy="509716"/>
              </a:xfrm>
              <a:prstGeom prst="straightConnector1">
                <a:avLst/>
              </a:prstGeom>
              <a:noFill/>
              <a:ln w="50800" cap="flat" cmpd="sng" algn="ctr">
                <a:solidFill>
                  <a:srgbClr val="CC0066"/>
                </a:solidFill>
                <a:prstDash val="soli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01" name="直接箭头连接符 100"/>
              <p:cNvCxnSpPr/>
              <p:nvPr/>
            </p:nvCxnSpPr>
            <p:spPr>
              <a:xfrm flipV="1">
                <a:off x="4959692" y="4658504"/>
                <a:ext cx="0" cy="509716"/>
              </a:xfrm>
              <a:prstGeom prst="straightConnector1">
                <a:avLst/>
              </a:prstGeom>
              <a:noFill/>
              <a:ln w="50800" cap="flat" cmpd="sng" algn="ctr">
                <a:solidFill>
                  <a:srgbClr val="0070C0"/>
                </a:solidFill>
                <a:prstDash val="soli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02" name="直接箭头连接符 101"/>
              <p:cNvCxnSpPr/>
              <p:nvPr/>
            </p:nvCxnSpPr>
            <p:spPr>
              <a:xfrm flipV="1">
                <a:off x="5455912" y="4172595"/>
                <a:ext cx="0" cy="509716"/>
              </a:xfrm>
              <a:prstGeom prst="straightConnector1">
                <a:avLst/>
              </a:prstGeom>
              <a:noFill/>
              <a:ln w="50800" cap="flat" cmpd="sng" algn="ctr">
                <a:solidFill>
                  <a:srgbClr val="CC0066"/>
                </a:solidFill>
                <a:prstDash val="soli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103" name="流程图: 联系 102"/>
              <p:cNvSpPr/>
              <p:nvPr/>
            </p:nvSpPr>
            <p:spPr>
              <a:xfrm>
                <a:off x="3894987" y="5596460"/>
                <a:ext cx="121194" cy="121194"/>
              </a:xfrm>
              <a:prstGeom prst="flowChartConnector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sp>
            <p:nvSpPr>
              <p:cNvPr id="104" name="流程图: 联系 103"/>
              <p:cNvSpPr/>
              <p:nvPr/>
            </p:nvSpPr>
            <p:spPr>
              <a:xfrm>
                <a:off x="3885433" y="5080691"/>
                <a:ext cx="121194" cy="121194"/>
              </a:xfrm>
              <a:prstGeom prst="flowChartConnector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sp>
            <p:nvSpPr>
              <p:cNvPr id="105" name="流程图: 联系 104"/>
              <p:cNvSpPr/>
              <p:nvPr/>
            </p:nvSpPr>
            <p:spPr>
              <a:xfrm>
                <a:off x="3885433" y="4587113"/>
                <a:ext cx="121194" cy="121194"/>
              </a:xfrm>
              <a:prstGeom prst="flowChartConnector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sp>
            <p:nvSpPr>
              <p:cNvPr id="106" name="流程图: 联系 105"/>
              <p:cNvSpPr/>
              <p:nvPr/>
            </p:nvSpPr>
            <p:spPr>
              <a:xfrm>
                <a:off x="4407981" y="5613924"/>
                <a:ext cx="121194" cy="121194"/>
              </a:xfrm>
              <a:prstGeom prst="flowChartConnector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sp>
            <p:nvSpPr>
              <p:cNvPr id="107" name="流程图: 联系 106"/>
              <p:cNvSpPr/>
              <p:nvPr/>
            </p:nvSpPr>
            <p:spPr>
              <a:xfrm>
                <a:off x="4395834" y="5077858"/>
                <a:ext cx="121194" cy="121194"/>
              </a:xfrm>
              <a:prstGeom prst="flowChartConnector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sp>
            <p:nvSpPr>
              <p:cNvPr id="108" name="流程图: 联系 107"/>
              <p:cNvSpPr/>
              <p:nvPr/>
            </p:nvSpPr>
            <p:spPr>
              <a:xfrm>
                <a:off x="4399477" y="4597907"/>
                <a:ext cx="121194" cy="121194"/>
              </a:xfrm>
              <a:prstGeom prst="flowChartConnector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sp>
            <p:nvSpPr>
              <p:cNvPr id="109" name="流程图: 联系 108"/>
              <p:cNvSpPr/>
              <p:nvPr/>
            </p:nvSpPr>
            <p:spPr>
              <a:xfrm>
                <a:off x="4899426" y="5077858"/>
                <a:ext cx="121194" cy="121194"/>
              </a:xfrm>
              <a:prstGeom prst="flowChartConnector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sp>
            <p:nvSpPr>
              <p:cNvPr id="110" name="流程图: 联系 109"/>
              <p:cNvSpPr/>
              <p:nvPr/>
            </p:nvSpPr>
            <p:spPr>
              <a:xfrm>
                <a:off x="4899426" y="4597906"/>
                <a:ext cx="121194" cy="121194"/>
              </a:xfrm>
              <a:prstGeom prst="flowChartConnector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sp>
            <p:nvSpPr>
              <p:cNvPr id="111" name="流程图: 联系 110"/>
              <p:cNvSpPr/>
              <p:nvPr/>
            </p:nvSpPr>
            <p:spPr>
              <a:xfrm>
                <a:off x="4899425" y="4089593"/>
                <a:ext cx="121194" cy="121194"/>
              </a:xfrm>
              <a:prstGeom prst="flowChartConnector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5395316" y="4595072"/>
                <a:ext cx="121194" cy="121194"/>
              </a:xfrm>
              <a:prstGeom prst="flowChartConnector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sp>
            <p:nvSpPr>
              <p:cNvPr id="113" name="流程图: 联系 112"/>
              <p:cNvSpPr/>
              <p:nvPr/>
            </p:nvSpPr>
            <p:spPr>
              <a:xfrm>
                <a:off x="5395316" y="4089593"/>
                <a:ext cx="121194" cy="121194"/>
              </a:xfrm>
              <a:prstGeom prst="flowChartConnector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>
                <a:off x="3438231" y="6152185"/>
                <a:ext cx="514486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CC0066"/>
                </a:solidFill>
                <a:prstDash val="solid"/>
              </a:ln>
              <a:effectLst/>
            </p:spPr>
          </p:cxnSp>
          <p:sp>
            <p:nvSpPr>
              <p:cNvPr id="115" name="流程图: 联系 114"/>
              <p:cNvSpPr/>
              <p:nvPr/>
            </p:nvSpPr>
            <p:spPr>
              <a:xfrm>
                <a:off x="3396019" y="6115363"/>
                <a:ext cx="121194" cy="121194"/>
              </a:xfrm>
              <a:prstGeom prst="flowChartConnector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sp>
            <p:nvSpPr>
              <p:cNvPr id="116" name="流程图: 联系 115"/>
              <p:cNvSpPr/>
              <p:nvPr/>
            </p:nvSpPr>
            <p:spPr>
              <a:xfrm>
                <a:off x="3897584" y="6102227"/>
                <a:ext cx="121194" cy="121194"/>
              </a:xfrm>
              <a:prstGeom prst="flowChartConnector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sp>
            <p:nvSpPr>
              <p:cNvPr id="117" name="流程图: 联系 116"/>
              <p:cNvSpPr/>
              <p:nvPr/>
            </p:nvSpPr>
            <p:spPr>
              <a:xfrm>
                <a:off x="4395835" y="6102225"/>
                <a:ext cx="121194" cy="121194"/>
              </a:xfrm>
              <a:prstGeom prst="flowChartConnector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sp>
            <p:nvSpPr>
              <p:cNvPr id="118" name="流程图: 联系 117"/>
              <p:cNvSpPr/>
              <p:nvPr/>
            </p:nvSpPr>
            <p:spPr>
              <a:xfrm>
                <a:off x="4395834" y="4096863"/>
                <a:ext cx="121194" cy="121194"/>
              </a:xfrm>
              <a:prstGeom prst="flowChartConnector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</p:grpSp>
      </p:grpSp>
      <p:sp>
        <p:nvSpPr>
          <p:cNvPr id="119" name="TextBox 15"/>
          <p:cNvSpPr txBox="1"/>
          <p:nvPr/>
        </p:nvSpPr>
        <p:spPr>
          <a:xfrm>
            <a:off x="2871556" y="3586250"/>
            <a:ext cx="757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  <a:latin typeface="Palatino Linotype"/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  <a:latin typeface="Palatino Linotype"/>
              </a:rPr>
              <a:t>(2)</a:t>
            </a:r>
            <a:endParaRPr lang="zh-CN" altLang="en-US" sz="2400" kern="0" baseline="30000" dirty="0">
              <a:solidFill>
                <a:sysClr val="windowText" lastClr="000000"/>
              </a:solidFill>
              <a:latin typeface="Palatino Linotype"/>
            </a:endParaRPr>
          </a:p>
        </p:txBody>
      </p:sp>
      <p:sp>
        <p:nvSpPr>
          <p:cNvPr id="120" name="TextBox 16"/>
          <p:cNvSpPr txBox="1"/>
          <p:nvPr/>
        </p:nvSpPr>
        <p:spPr>
          <a:xfrm>
            <a:off x="5920740" y="6403394"/>
            <a:ext cx="7394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  <a:latin typeface="Palatino Linotype"/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  <a:latin typeface="Palatino Linotype"/>
              </a:rPr>
              <a:t>(1)</a:t>
            </a:r>
            <a:endParaRPr lang="zh-CN" altLang="en-US" sz="2000" kern="0" dirty="0">
              <a:solidFill>
                <a:sysClr val="windowText" lastClr="000000"/>
              </a:solidFill>
              <a:latin typeface="Palatino Linotyp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7"/>
              <p:cNvSpPr txBox="1"/>
              <p:nvPr/>
            </p:nvSpPr>
            <p:spPr>
              <a:xfrm>
                <a:off x="2871556" y="4145199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4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1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556" y="4145199"/>
                <a:ext cx="640539" cy="4881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8"/>
              <p:cNvSpPr txBox="1"/>
              <p:nvPr/>
            </p:nvSpPr>
            <p:spPr>
              <a:xfrm>
                <a:off x="2871556" y="6035689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0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2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556" y="6035689"/>
                <a:ext cx="640539" cy="4881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9"/>
              <p:cNvSpPr txBox="1"/>
              <p:nvPr/>
            </p:nvSpPr>
            <p:spPr>
              <a:xfrm>
                <a:off x="2859911" y="5663430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1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3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11" y="5663430"/>
                <a:ext cx="640539" cy="48810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20"/>
              <p:cNvSpPr txBox="1"/>
              <p:nvPr/>
            </p:nvSpPr>
            <p:spPr>
              <a:xfrm>
                <a:off x="2771800" y="5157354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2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157354"/>
                <a:ext cx="640539" cy="48810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21"/>
              <p:cNvSpPr txBox="1"/>
              <p:nvPr/>
            </p:nvSpPr>
            <p:spPr>
              <a:xfrm>
                <a:off x="2771800" y="4651277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3</m:t>
                      </m:r>
                    </m:oMath>
                  </m:oMathPara>
                </a14:m>
                <a:endParaRPr lang="zh-CN" altLang="en-US" sz="16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5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651277"/>
                <a:ext cx="640539" cy="48810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22"/>
              <p:cNvSpPr txBox="1"/>
              <p:nvPr/>
            </p:nvSpPr>
            <p:spPr>
              <a:xfrm>
                <a:off x="3117439" y="6325273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0</m:t>
                      </m:r>
                    </m:oMath>
                  </m:oMathPara>
                </a14:m>
                <a:endParaRPr lang="zh-CN" altLang="en-US" sz="16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6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439" y="6325273"/>
                <a:ext cx="640539" cy="4881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23"/>
              <p:cNvSpPr txBox="1"/>
              <p:nvPr/>
            </p:nvSpPr>
            <p:spPr>
              <a:xfrm>
                <a:off x="3667669" y="6325273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1</m:t>
                      </m:r>
                    </m:oMath>
                  </m:oMathPara>
                </a14:m>
                <a:endParaRPr lang="zh-CN" altLang="en-US" sz="16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7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69" y="6325273"/>
                <a:ext cx="640539" cy="4881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16"/>
              <p:cNvSpPr txBox="1"/>
              <p:nvPr/>
            </p:nvSpPr>
            <p:spPr>
              <a:xfrm>
                <a:off x="4151257" y="6325273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2</m:t>
                      </m:r>
                    </m:oMath>
                  </m:oMathPara>
                </a14:m>
                <a:endParaRPr lang="zh-CN" altLang="en-US" sz="16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8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57" y="6325273"/>
                <a:ext cx="640539" cy="48810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25"/>
              <p:cNvSpPr txBox="1"/>
              <p:nvPr/>
            </p:nvSpPr>
            <p:spPr>
              <a:xfrm>
                <a:off x="4699062" y="6325273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3</m:t>
                      </m:r>
                    </m:oMath>
                  </m:oMathPara>
                </a14:m>
                <a:endParaRPr lang="zh-CN" altLang="en-US" sz="16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29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62" y="6325273"/>
                <a:ext cx="640539" cy="48810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26"/>
              <p:cNvSpPr txBox="1"/>
              <p:nvPr/>
            </p:nvSpPr>
            <p:spPr>
              <a:xfrm>
                <a:off x="5328418" y="6325273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4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130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418" y="6325273"/>
                <a:ext cx="640539" cy="48810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4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Lattice as an Algebraic Structure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𝑳</m:t>
                    </m:r>
                    <m:r>
                      <a:rPr lang="en-US" altLang="zh-CN" i="1">
                        <a:latin typeface="Cambria Math"/>
                      </a:rPr>
                      <m:t>=&lt;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 ⊓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,⊔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dirty="0"/>
                  <a:t> is a lattice, </a:t>
                </a:r>
                <a:r>
                  <a:rPr lang="en-US" altLang="zh-CN" dirty="0" err="1"/>
                  <a:t>iff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endParaRPr lang="en-US" altLang="zh-CN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,⊔ </m:t>
                    </m:r>
                  </m:oMath>
                </a14:m>
                <a:r>
                  <a:rPr lang="en-US" altLang="zh-CN" dirty="0"/>
                  <a:t> are idempotent, commutative, and associative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⊓(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)=(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)⊓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⊔(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)=(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endParaRPr lang="en-US" altLang="zh-CN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Cambria Math"/>
                </a:endParaRPr>
              </a:p>
              <a:p>
                <a:pPr lvl="1"/>
                <a:r>
                  <a:rPr lang="en-US" altLang="zh-CN" dirty="0"/>
                  <a:t>Two absorption identities are satisfied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⊓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zh-CN" b="1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⊔</m:t>
                        </m:r>
                        <m:r>
                          <a:rPr lang="en-US" altLang="zh-CN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⊔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⊓</m:t>
                        </m:r>
                        <m:r>
                          <a:rPr lang="en-US" altLang="zh-CN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E2E-9818-4404-9901-677D92DE7CD0}" type="datetime1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t>Introduction to Distributed Algorithms, 2015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827584" y="6021288"/>
            <a:ext cx="352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[Schwarz@DC’94, Gratzer’11]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 of System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Space-time diagram (STD)</a:t>
            </a:r>
          </a:p>
          <a:p>
            <a:pPr lvl="1"/>
            <a:r>
              <a:rPr lang="en-US" altLang="zh-CN" dirty="0"/>
              <a:t>Meaningful snapshots of a distributed system</a:t>
            </a:r>
          </a:p>
          <a:p>
            <a:r>
              <a:rPr lang="en-US" altLang="zh-CN" dirty="0"/>
              <a:t>Lattice of snapshots</a:t>
            </a:r>
          </a:p>
          <a:p>
            <a:pPr lvl="1"/>
            <a:r>
              <a:rPr lang="en-US" altLang="zh-CN" dirty="0"/>
              <a:t>Lattice as a partial order set</a:t>
            </a:r>
          </a:p>
          <a:p>
            <a:pPr lvl="1"/>
            <a:r>
              <a:rPr lang="en-US" altLang="zh-CN" dirty="0"/>
              <a:t>Lattice as all possible evolutions of system state</a:t>
            </a:r>
          </a:p>
          <a:p>
            <a:pPr lvl="1"/>
            <a:r>
              <a:rPr lang="en-US" altLang="zh-CN" dirty="0"/>
              <a:t>Lattice as a directed acyclic graph</a:t>
            </a:r>
          </a:p>
          <a:p>
            <a:pPr lvl="1"/>
            <a:r>
              <a:rPr lang="en-US" altLang="zh-CN" dirty="0"/>
              <a:t>Lattice as an algebraic structure of snapshots</a:t>
            </a:r>
          </a:p>
          <a:p>
            <a:r>
              <a:rPr lang="en-US" altLang="zh-CN" dirty="0"/>
              <a:t>Relation between the STD and the lattice</a:t>
            </a:r>
          </a:p>
          <a:p>
            <a:pPr lvl="1"/>
            <a:r>
              <a:rPr lang="en-US" altLang="zh-CN" dirty="0" err="1"/>
              <a:t>Birkhoff’s</a:t>
            </a:r>
            <a:r>
              <a:rPr lang="en-US" altLang="zh-CN" dirty="0"/>
              <a:t> representation </a:t>
            </a:r>
            <a:r>
              <a:rPr lang="en-US" altLang="zh-CN" dirty="0" smtClean="0"/>
              <a:t>theorem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E2E-9818-4404-9901-677D92DE7CD0}" type="datetime1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t>Introduction to Distributed Algorithms, 2015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4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83357"/>
                <a:ext cx="82296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𝑳</m:t>
                    </m:r>
                    <m:r>
                      <a:rPr lang="en-US" altLang="zh-CN" i="1">
                        <a:latin typeface="Cambria Math"/>
                      </a:rPr>
                      <m:t>=&lt;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 ⊓,⊔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dirty="0" smtClean="0"/>
                  <a:t>is a distributive lattice </a:t>
                </a:r>
                <a:r>
                  <a:rPr lang="en-US" altLang="zh-CN" sz="2000" b="0" dirty="0" smtClean="0">
                    <a:solidFill>
                      <a:srgbClr val="0070C0"/>
                    </a:solidFill>
                  </a:rPr>
                  <a:t>[Gratzer’03]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⊔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)⊔(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⊓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)⊓(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Join/meet-irreducible </a:t>
                </a:r>
                <a:r>
                  <a:rPr lang="en-US" altLang="zh-CN" dirty="0" smtClean="0"/>
                  <a:t>elements </a:t>
                </a:r>
                <a:r>
                  <a:rPr lang="en-US" altLang="zh-CN" sz="2000" b="0" dirty="0" smtClean="0">
                    <a:solidFill>
                      <a:srgbClr val="0070C0"/>
                    </a:solidFill>
                  </a:rPr>
                  <a:t>[Garg@SIGACT’03, Gratzer’11]</a:t>
                </a:r>
                <a:endParaRPr lang="en-US" altLang="zh-CN" sz="2000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83357"/>
                <a:ext cx="8229600" cy="4525963"/>
              </a:xfrm>
              <a:blipFill rotWithShape="0">
                <a:blip r:embed="rId3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10F5-16F7-480D-A810-76BA98E946E0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0" name="标题 1"/>
          <p:cNvSpPr txBox="1">
            <a:spLocks/>
          </p:cNvSpPr>
          <p:nvPr/>
        </p:nvSpPr>
        <p:spPr>
          <a:xfrm>
            <a:off x="457200" y="332656"/>
            <a:ext cx="8229600" cy="1051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altLang="en-US" sz="4800" b="1" kern="1200" baseline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endParaRPr altLang="zh-CN" dirty="0">
              <a:solidFill>
                <a:srgbClr val="2F5897"/>
              </a:solidFill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Distributive Lattice</a:t>
            </a:r>
            <a:endParaRPr lang="zh-CN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5868144" y="4122919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Join-irreducible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694215" y="3609169"/>
            <a:ext cx="3605977" cy="3204207"/>
            <a:chOff x="4963757" y="3212976"/>
            <a:chExt cx="3876172" cy="3429487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5561953" y="5657502"/>
              <a:ext cx="2590606" cy="718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>
            <a:xfrm>
              <a:off x="5568316" y="5130195"/>
              <a:ext cx="2584243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>
            <a:xfrm>
              <a:off x="5568316" y="4602888"/>
              <a:ext cx="2584243" cy="3376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>
            <a:xfrm>
              <a:off x="5568316" y="4075581"/>
              <a:ext cx="2599689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>
            <a:xfrm flipH="1" flipV="1">
              <a:off x="6100986" y="3597463"/>
              <a:ext cx="5365" cy="259349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>
            <a:xfrm flipH="1" flipV="1">
              <a:off x="6612711" y="3601318"/>
              <a:ext cx="10220" cy="25541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>
            <a:xfrm flipH="1" flipV="1">
              <a:off x="7142279" y="3616302"/>
              <a:ext cx="2" cy="256829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>
            <a:xfrm flipH="1" flipV="1">
              <a:off x="7663752" y="3616302"/>
              <a:ext cx="8204" cy="256829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>
            <a:xfrm>
              <a:off x="5532106" y="6184597"/>
              <a:ext cx="2635899" cy="0"/>
            </a:xfrm>
            <a:prstGeom prst="line">
              <a:avLst/>
            </a:prstGeom>
            <a:ln cmpd="sng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 flipV="1">
              <a:off x="5561953" y="3553926"/>
              <a:ext cx="1" cy="2595384"/>
            </a:xfrm>
            <a:prstGeom prst="straightConnector1">
              <a:avLst/>
            </a:prstGeom>
            <a:ln cmpd="sng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963757" y="3212976"/>
              <a:ext cx="779014" cy="52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(2)</a:t>
              </a:r>
              <a:endParaRPr lang="zh-CN" altLang="en-US" sz="2400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152558" y="6121804"/>
              <a:ext cx="687371" cy="52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(1)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6071685" y="565460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>
            <a:xfrm>
              <a:off x="6083010" y="512185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>
            <a:xfrm>
              <a:off x="6061813" y="4610205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>
            <a:xfrm>
              <a:off x="6616353" y="4611649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>
            <a:xfrm>
              <a:off x="6616115" y="512185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>
            <a:xfrm>
              <a:off x="7145681" y="460163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>
            <a:xfrm>
              <a:off x="6595985" y="406684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>
            <a:xfrm>
              <a:off x="7137013" y="406684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>
            <a:xfrm flipV="1">
              <a:off x="6095942" y="565822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flipV="1">
              <a:off x="6619673" y="5648586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V="1">
              <a:off x="6095942" y="5103844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V="1">
              <a:off x="6618759" y="5092744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6095942" y="4580887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6620784" y="4581051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V="1">
              <a:off x="7141933" y="458979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flipV="1">
              <a:off x="6607607" y="4046915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V="1">
              <a:off x="7141181" y="4078814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V="1">
              <a:off x="7663751" y="4078814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流程图: 联系 111"/>
            <p:cNvSpPr/>
            <p:nvPr/>
          </p:nvSpPr>
          <p:spPr>
            <a:xfrm>
              <a:off x="6022303" y="5576132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3" name="流程图: 联系 112"/>
            <p:cNvSpPr/>
            <p:nvPr/>
          </p:nvSpPr>
          <p:spPr>
            <a:xfrm>
              <a:off x="6012256" y="503375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4" name="流程图: 联系 113"/>
            <p:cNvSpPr/>
            <p:nvPr/>
          </p:nvSpPr>
          <p:spPr>
            <a:xfrm>
              <a:off x="6012255" y="451471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5" name="流程图: 联系 114"/>
            <p:cNvSpPr/>
            <p:nvPr/>
          </p:nvSpPr>
          <p:spPr>
            <a:xfrm>
              <a:off x="6561761" y="559449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6" name="流程图: 联系 115"/>
            <p:cNvSpPr/>
            <p:nvPr/>
          </p:nvSpPr>
          <p:spPr>
            <a:xfrm>
              <a:off x="6548987" y="503077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7" name="流程图: 联系 116"/>
            <p:cNvSpPr/>
            <p:nvPr/>
          </p:nvSpPr>
          <p:spPr>
            <a:xfrm>
              <a:off x="6552818" y="452606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8" name="流程图: 联系 117"/>
            <p:cNvSpPr/>
            <p:nvPr/>
          </p:nvSpPr>
          <p:spPr>
            <a:xfrm>
              <a:off x="6548986" y="3999176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9" name="流程图: 联系 118"/>
            <p:cNvSpPr/>
            <p:nvPr/>
          </p:nvSpPr>
          <p:spPr>
            <a:xfrm>
              <a:off x="7078558" y="503077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20" name="流程图: 联系 119"/>
            <p:cNvSpPr/>
            <p:nvPr/>
          </p:nvSpPr>
          <p:spPr>
            <a:xfrm>
              <a:off x="7078557" y="4526066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21" name="流程图: 联系 120"/>
            <p:cNvSpPr/>
            <p:nvPr/>
          </p:nvSpPr>
          <p:spPr>
            <a:xfrm>
              <a:off x="7078556" y="3991531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22" name="流程图: 联系 121"/>
            <p:cNvSpPr/>
            <p:nvPr/>
          </p:nvSpPr>
          <p:spPr>
            <a:xfrm>
              <a:off x="7600029" y="4523086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23" name="流程图: 联系 122"/>
            <p:cNvSpPr/>
            <p:nvPr/>
          </p:nvSpPr>
          <p:spPr>
            <a:xfrm>
              <a:off x="7600029" y="3991531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5541984" y="6172897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>
            <a:xfrm>
              <a:off x="6093672" y="6181199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sp>
          <p:nvSpPr>
            <p:cNvPr id="126" name="流程图: 联系 125"/>
            <p:cNvSpPr/>
            <p:nvPr/>
          </p:nvSpPr>
          <p:spPr>
            <a:xfrm>
              <a:off x="5497594" y="6121804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27" name="流程图: 联系 126"/>
            <p:cNvSpPr/>
            <p:nvPr/>
          </p:nvSpPr>
          <p:spPr>
            <a:xfrm>
              <a:off x="6025034" y="6107990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28" name="流程图: 联系 127"/>
            <p:cNvSpPr/>
            <p:nvPr/>
          </p:nvSpPr>
          <p:spPr>
            <a:xfrm>
              <a:off x="6548988" y="6107989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2660685" y="4320428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4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685" y="4320428"/>
                <a:ext cx="649522" cy="361094"/>
              </a:xfrm>
              <a:prstGeom prst="rect">
                <a:avLst/>
              </a:prstGeom>
              <a:blipFill rotWithShape="0">
                <a:blip r:embed="rId4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2650717" y="6139827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0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717" y="6139827"/>
                <a:ext cx="649522" cy="361094"/>
              </a:xfrm>
              <a:prstGeom prst="rect">
                <a:avLst/>
              </a:prstGeom>
              <a:blipFill rotWithShape="0">
                <a:blip r:embed="rId5"/>
                <a:stretch>
                  <a:fillRect l="-943" b="-23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2650926" y="5707443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1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26" y="5707443"/>
                <a:ext cx="649522" cy="361094"/>
              </a:xfrm>
              <a:prstGeom prst="rect">
                <a:avLst/>
              </a:prstGeom>
              <a:blipFill rotWithShape="0">
                <a:blip r:embed="rId6"/>
                <a:stretch>
                  <a:fillRect l="-943" b="-23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2636046" y="5283359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2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046" y="5283359"/>
                <a:ext cx="649522" cy="361094"/>
              </a:xfrm>
              <a:prstGeom prst="rect">
                <a:avLst/>
              </a:prstGeom>
              <a:blipFill rotWithShape="0">
                <a:blip r:embed="rId7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2627784" y="4801894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3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801894"/>
                <a:ext cx="649522" cy="361094"/>
              </a:xfrm>
              <a:prstGeom prst="rect">
                <a:avLst/>
              </a:prstGeom>
              <a:blipFill rotWithShape="0">
                <a:blip r:embed="rId8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2932855" y="6452282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0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855" y="6452282"/>
                <a:ext cx="649522" cy="361094"/>
              </a:xfrm>
              <a:prstGeom prst="rect">
                <a:avLst/>
              </a:prstGeom>
              <a:blipFill rotWithShape="0">
                <a:blip r:embed="rId9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3412797" y="6452282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1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97" y="6452282"/>
                <a:ext cx="649522" cy="361094"/>
              </a:xfrm>
              <a:prstGeom prst="rect">
                <a:avLst/>
              </a:prstGeom>
              <a:blipFill rotWithShape="0">
                <a:blip r:embed="rId10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16"/>
              <p:cNvSpPr txBox="1"/>
              <p:nvPr/>
            </p:nvSpPr>
            <p:spPr>
              <a:xfrm>
                <a:off x="3929229" y="6452282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2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6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29" y="6452282"/>
                <a:ext cx="649522" cy="361094"/>
              </a:xfrm>
              <a:prstGeom prst="rect">
                <a:avLst/>
              </a:prstGeom>
              <a:blipFill rotWithShape="0">
                <a:blip r:embed="rId11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4406607" y="6452282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3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07" y="6452282"/>
                <a:ext cx="649522" cy="361094"/>
              </a:xfrm>
              <a:prstGeom prst="rect">
                <a:avLst/>
              </a:prstGeom>
              <a:blipFill rotWithShape="0">
                <a:blip r:embed="rId12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4904712" y="6452282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4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12" y="6452282"/>
                <a:ext cx="649522" cy="361094"/>
              </a:xfrm>
              <a:prstGeom prst="rect">
                <a:avLst/>
              </a:prstGeom>
              <a:blipFill rotWithShape="0">
                <a:blip r:embed="rId13"/>
                <a:stretch>
                  <a:fillRect l="-94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3648433" y="4307585"/>
            <a:ext cx="1652833" cy="2182503"/>
            <a:chOff x="3648433" y="4307585"/>
            <a:chExt cx="1652833" cy="2182503"/>
          </a:xfrm>
        </p:grpSpPr>
        <p:sp>
          <p:nvSpPr>
            <p:cNvPr id="139" name="流程图: 联系 138"/>
            <p:cNvSpPr/>
            <p:nvPr/>
          </p:nvSpPr>
          <p:spPr>
            <a:xfrm>
              <a:off x="4136468" y="629585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40" name="流程图: 联系 139"/>
            <p:cNvSpPr/>
            <p:nvPr/>
          </p:nvSpPr>
          <p:spPr>
            <a:xfrm>
              <a:off x="3650737" y="629873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41" name="流程图: 联系 140"/>
            <p:cNvSpPr/>
            <p:nvPr/>
          </p:nvSpPr>
          <p:spPr>
            <a:xfrm>
              <a:off x="3648657" y="5796001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42" name="流程图: 联系 141"/>
            <p:cNvSpPr/>
            <p:nvPr/>
          </p:nvSpPr>
          <p:spPr>
            <a:xfrm>
              <a:off x="3648656" y="5300306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43" name="流程图: 联系 142"/>
            <p:cNvSpPr/>
            <p:nvPr/>
          </p:nvSpPr>
          <p:spPr>
            <a:xfrm>
              <a:off x="3648433" y="4816509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44" name="流程图: 联系 143"/>
            <p:cNvSpPr/>
            <p:nvPr/>
          </p:nvSpPr>
          <p:spPr>
            <a:xfrm>
              <a:off x="4123777" y="4307585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45" name="流程图: 联系 144"/>
            <p:cNvSpPr/>
            <p:nvPr/>
          </p:nvSpPr>
          <p:spPr>
            <a:xfrm>
              <a:off x="5110737" y="4815665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47" name="流程图: 联系 146"/>
            <p:cNvSpPr/>
            <p:nvPr/>
          </p:nvSpPr>
          <p:spPr>
            <a:xfrm>
              <a:off x="4620716" y="5300666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5868144" y="446667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Meet-irreducible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152622" y="4300900"/>
            <a:ext cx="2148643" cy="2181438"/>
            <a:chOff x="3152622" y="4300900"/>
            <a:chExt cx="2148643" cy="2181438"/>
          </a:xfrm>
        </p:grpSpPr>
        <p:sp>
          <p:nvSpPr>
            <p:cNvPr id="150" name="流程图: 联系 149"/>
            <p:cNvSpPr/>
            <p:nvPr/>
          </p:nvSpPr>
          <p:spPr>
            <a:xfrm>
              <a:off x="4628779" y="4300900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51" name="流程图: 联系 150"/>
            <p:cNvSpPr/>
            <p:nvPr/>
          </p:nvSpPr>
          <p:spPr>
            <a:xfrm>
              <a:off x="5110736" y="4807543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58" name="流程图: 联系 157"/>
            <p:cNvSpPr/>
            <p:nvPr/>
          </p:nvSpPr>
          <p:spPr>
            <a:xfrm>
              <a:off x="4136524" y="4307794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59" name="流程图: 联系 158"/>
            <p:cNvSpPr/>
            <p:nvPr/>
          </p:nvSpPr>
          <p:spPr>
            <a:xfrm>
              <a:off x="4625293" y="5304772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60" name="流程图: 联系 159"/>
            <p:cNvSpPr/>
            <p:nvPr/>
          </p:nvSpPr>
          <p:spPr>
            <a:xfrm>
              <a:off x="3659402" y="4816509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61" name="流程图: 联系 160"/>
            <p:cNvSpPr/>
            <p:nvPr/>
          </p:nvSpPr>
          <p:spPr>
            <a:xfrm>
              <a:off x="4144843" y="5794729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62" name="流程图: 联系 161"/>
            <p:cNvSpPr/>
            <p:nvPr/>
          </p:nvSpPr>
          <p:spPr>
            <a:xfrm>
              <a:off x="4144843" y="6290780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63" name="流程图: 联系 162"/>
            <p:cNvSpPr/>
            <p:nvPr/>
          </p:nvSpPr>
          <p:spPr>
            <a:xfrm>
              <a:off x="3152622" y="629098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2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6" grpId="1"/>
      <p:bldP spid="1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440160"/>
          </a:xfrm>
        </p:spPr>
        <p:txBody>
          <a:bodyPr/>
          <a:lstStyle/>
          <a:p>
            <a:r>
              <a:rPr lang="en-US" altLang="zh-CN" dirty="0" err="1"/>
              <a:t>Birkhoff’s</a:t>
            </a:r>
            <a:r>
              <a:rPr lang="en-US" altLang="zh-CN" dirty="0"/>
              <a:t> </a:t>
            </a:r>
            <a:r>
              <a:rPr lang="en-US" altLang="zh-CN" dirty="0" smtClean="0"/>
              <a:t>Representation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Isomorphism </a:t>
                </a:r>
                <a:r>
                  <a:rPr lang="en-US" altLang="zh-CN" sz="2000" b="0" dirty="0" smtClean="0">
                    <a:solidFill>
                      <a:srgbClr val="0070C0"/>
                    </a:solidFill>
                  </a:rPr>
                  <a:t>[Birkhoff@DMJ’37, Davey’90, Gratzer’11]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𝐷𝑜𝑤𝑛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𝐽𝐼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𝐿</m:t>
                    </m:r>
                    <m:r>
                      <a:rPr lang="en-US" altLang="zh-CN" i="1" dirty="0">
                        <a:latin typeface="Cambria Math"/>
                      </a:rPr>
                      <m:t>))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altLang="zh-CN" b="0" i="1" dirty="0" smtClean="0">
                        <a:latin typeface="Cambria Math"/>
                      </a:rPr>
                      <m:t>𝐽𝐼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</a:rPr>
                      <m:t>𝐷𝑜𝑤𝑛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</a:rPr>
                      <m:t>𝑃</m:t>
                    </m:r>
                    <m:r>
                      <a:rPr lang="en-US" altLang="zh-CN" i="1" dirty="0">
                        <a:latin typeface="Cambria Math"/>
                      </a:rPr>
                      <m:t>))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0A42-E1A7-4A4E-AD17-373B7B992C2B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39839" y="3212976"/>
            <a:ext cx="3322564" cy="2913656"/>
            <a:chOff x="4842432" y="2996952"/>
            <a:chExt cx="3914521" cy="343276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561953" y="5441478"/>
              <a:ext cx="2590606" cy="718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5568316" y="4914171"/>
              <a:ext cx="2584243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5568316" y="4386864"/>
              <a:ext cx="2584243" cy="3376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568316" y="3859557"/>
              <a:ext cx="2599689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6100986" y="3381439"/>
              <a:ext cx="5365" cy="259349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6612711" y="3385294"/>
              <a:ext cx="10220" cy="25541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7142279" y="3400278"/>
              <a:ext cx="2" cy="256829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>
            <a:xfrm flipH="1" flipV="1">
              <a:off x="7663752" y="3400278"/>
              <a:ext cx="8204" cy="256829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5532106" y="5968573"/>
              <a:ext cx="2635899" cy="0"/>
            </a:xfrm>
            <a:prstGeom prst="line">
              <a:avLst/>
            </a:prstGeom>
            <a:ln cmpd="sng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5561953" y="3337902"/>
              <a:ext cx="1" cy="2595384"/>
            </a:xfrm>
            <a:prstGeom prst="straightConnector1">
              <a:avLst/>
            </a:prstGeom>
            <a:ln cmpd="sng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32040" y="2996952"/>
              <a:ext cx="810729" cy="52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(2)</a:t>
              </a:r>
              <a:endParaRPr lang="zh-CN" altLang="en-US" sz="2400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91452" y="5905780"/>
              <a:ext cx="865501" cy="52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(1)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927269" y="3584736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4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269" y="3584736"/>
                  <a:ext cx="673582" cy="51328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27269" y="5652021"/>
                  <a:ext cx="673581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0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269" y="5652021"/>
                  <a:ext cx="673581" cy="51328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927269" y="5181288"/>
                  <a:ext cx="673581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269" y="5181288"/>
                  <a:ext cx="673581" cy="51328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842432" y="4649104"/>
                  <a:ext cx="673581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2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432" y="4649104"/>
                  <a:ext cx="673581" cy="51328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842432" y="4116920"/>
                  <a:ext cx="673581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3</m:t>
                        </m:r>
                      </m:oMath>
                    </m:oMathPara>
                  </a14:m>
                  <a:endParaRPr lang="zh-CN" altLang="en-US" sz="16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432" y="4116920"/>
                  <a:ext cx="673581" cy="51328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79203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0</m:t>
                        </m:r>
                      </m:oMath>
                    </m:oMathPara>
                  </a14:m>
                  <a:endParaRPr lang="zh-CN" altLang="en-US" sz="16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203" y="5877272"/>
                  <a:ext cx="673582" cy="51328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783258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zh-CN" altLang="en-US" sz="16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258" y="5877272"/>
                  <a:ext cx="673582" cy="51328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116"/>
                <p:cNvSpPr txBox="1"/>
                <p:nvPr/>
              </p:nvSpPr>
              <p:spPr>
                <a:xfrm>
                  <a:off x="6291793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2</m:t>
                        </m:r>
                      </m:oMath>
                    </m:oMathPara>
                  </a14:m>
                  <a:endParaRPr lang="zh-CN" altLang="en-US" sz="16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793" y="5877272"/>
                  <a:ext cx="673582" cy="51328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788572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3</m:t>
                        </m:r>
                      </m:oMath>
                    </m:oMathPara>
                  </a14:m>
                  <a:endParaRPr lang="zh-CN" altLang="en-US" sz="16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572" y="5877272"/>
                  <a:ext cx="673582" cy="51328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346169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4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169" y="5877272"/>
                  <a:ext cx="673582" cy="51328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/>
            <p:nvPr/>
          </p:nvCxnSpPr>
          <p:spPr>
            <a:xfrm>
              <a:off x="6071685" y="5425358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>
              <a:off x="6083010" y="490582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>
              <a:off x="6061813" y="4394181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>
            <a:xfrm>
              <a:off x="6616353" y="4395625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>
              <a:off x="6602839" y="490582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>
            <a:xfrm>
              <a:off x="7145681" y="4385612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>
            <a:xfrm>
              <a:off x="6595985" y="385081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>
            <a:xfrm>
              <a:off x="7137013" y="385081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>
            <a:xfrm flipV="1">
              <a:off x="6095942" y="5442196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6632948" y="5432562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6095942" y="488782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6632034" y="487672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6095942" y="4364863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6634059" y="4351809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7141933" y="4373766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6620882" y="3830891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7154457" y="386279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7663751" y="386279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流程图: 联系 80"/>
            <p:cNvSpPr/>
            <p:nvPr/>
          </p:nvSpPr>
          <p:spPr>
            <a:xfrm>
              <a:off x="6022303" y="5360108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82" name="流程图: 联系 81"/>
            <p:cNvSpPr/>
            <p:nvPr/>
          </p:nvSpPr>
          <p:spPr>
            <a:xfrm>
              <a:off x="6012256" y="481773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83" name="流程图: 联系 82"/>
            <p:cNvSpPr/>
            <p:nvPr/>
          </p:nvSpPr>
          <p:spPr>
            <a:xfrm>
              <a:off x="6012255" y="429869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84" name="流程图: 联系 83"/>
            <p:cNvSpPr/>
            <p:nvPr/>
          </p:nvSpPr>
          <p:spPr>
            <a:xfrm>
              <a:off x="6561761" y="537847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85" name="流程图: 联系 84"/>
            <p:cNvSpPr/>
            <p:nvPr/>
          </p:nvSpPr>
          <p:spPr>
            <a:xfrm>
              <a:off x="6548987" y="481475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86" name="流程图: 联系 85"/>
            <p:cNvSpPr/>
            <p:nvPr/>
          </p:nvSpPr>
          <p:spPr>
            <a:xfrm>
              <a:off x="6552818" y="431004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87" name="流程图: 联系 86"/>
            <p:cNvSpPr/>
            <p:nvPr/>
          </p:nvSpPr>
          <p:spPr>
            <a:xfrm>
              <a:off x="6548986" y="3783152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88" name="流程图: 联系 87"/>
            <p:cNvSpPr/>
            <p:nvPr/>
          </p:nvSpPr>
          <p:spPr>
            <a:xfrm>
              <a:off x="7078558" y="481475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89" name="流程图: 联系 88"/>
            <p:cNvSpPr/>
            <p:nvPr/>
          </p:nvSpPr>
          <p:spPr>
            <a:xfrm>
              <a:off x="7078557" y="4310042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90" name="流程图: 联系 89"/>
            <p:cNvSpPr/>
            <p:nvPr/>
          </p:nvSpPr>
          <p:spPr>
            <a:xfrm>
              <a:off x="7078556" y="377550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91" name="流程图: 联系 90"/>
            <p:cNvSpPr/>
            <p:nvPr/>
          </p:nvSpPr>
          <p:spPr>
            <a:xfrm>
              <a:off x="7600029" y="4307062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92" name="流程图: 联系 91"/>
            <p:cNvSpPr/>
            <p:nvPr/>
          </p:nvSpPr>
          <p:spPr>
            <a:xfrm>
              <a:off x="7600029" y="377550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5541984" y="5944502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>
            <a:xfrm>
              <a:off x="6093672" y="595195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sp>
          <p:nvSpPr>
            <p:cNvPr id="95" name="流程图: 联系 94"/>
            <p:cNvSpPr/>
            <p:nvPr/>
          </p:nvSpPr>
          <p:spPr>
            <a:xfrm>
              <a:off x="5497594" y="5905780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96" name="流程图: 联系 95"/>
            <p:cNvSpPr/>
            <p:nvPr/>
          </p:nvSpPr>
          <p:spPr>
            <a:xfrm>
              <a:off x="6025034" y="5891966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97" name="流程图: 联系 96"/>
            <p:cNvSpPr/>
            <p:nvPr/>
          </p:nvSpPr>
          <p:spPr>
            <a:xfrm>
              <a:off x="6548988" y="5891965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009057" y="3822259"/>
            <a:ext cx="1501161" cy="1990412"/>
            <a:chOff x="3648433" y="4423762"/>
            <a:chExt cx="1558415" cy="2066326"/>
          </a:xfrm>
        </p:grpSpPr>
        <p:sp>
          <p:nvSpPr>
            <p:cNvPr id="102" name="流程图: 联系 101"/>
            <p:cNvSpPr/>
            <p:nvPr/>
          </p:nvSpPr>
          <p:spPr>
            <a:xfrm>
              <a:off x="4136468" y="629585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03" name="流程图: 联系 102"/>
            <p:cNvSpPr/>
            <p:nvPr/>
          </p:nvSpPr>
          <p:spPr>
            <a:xfrm>
              <a:off x="3650737" y="629873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04" name="流程图: 联系 103"/>
            <p:cNvSpPr/>
            <p:nvPr/>
          </p:nvSpPr>
          <p:spPr>
            <a:xfrm>
              <a:off x="3648657" y="5827174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05" name="流程图: 联系 104"/>
            <p:cNvSpPr/>
            <p:nvPr/>
          </p:nvSpPr>
          <p:spPr>
            <a:xfrm>
              <a:off x="3648656" y="5364528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06" name="流程图: 联系 105"/>
            <p:cNvSpPr/>
            <p:nvPr/>
          </p:nvSpPr>
          <p:spPr>
            <a:xfrm>
              <a:off x="3648433" y="4911904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07" name="流程图: 联系 106"/>
            <p:cNvSpPr/>
            <p:nvPr/>
          </p:nvSpPr>
          <p:spPr>
            <a:xfrm>
              <a:off x="4102995" y="4423762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08" name="流程图: 联系 107"/>
            <p:cNvSpPr/>
            <p:nvPr/>
          </p:nvSpPr>
          <p:spPr>
            <a:xfrm>
              <a:off x="5016319" y="4911060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09" name="流程图: 联系 108"/>
            <p:cNvSpPr/>
            <p:nvPr/>
          </p:nvSpPr>
          <p:spPr>
            <a:xfrm>
              <a:off x="4557471" y="5364888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414829" y="3820213"/>
            <a:ext cx="1501161" cy="1990412"/>
            <a:chOff x="3648433" y="4423762"/>
            <a:chExt cx="1558415" cy="2066326"/>
          </a:xfrm>
        </p:grpSpPr>
        <p:sp>
          <p:nvSpPr>
            <p:cNvPr id="112" name="流程图: 联系 111"/>
            <p:cNvSpPr/>
            <p:nvPr/>
          </p:nvSpPr>
          <p:spPr>
            <a:xfrm>
              <a:off x="4104106" y="629585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3" name="流程图: 联系 112"/>
            <p:cNvSpPr/>
            <p:nvPr/>
          </p:nvSpPr>
          <p:spPr>
            <a:xfrm>
              <a:off x="3650737" y="629873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4" name="流程图: 联系 113"/>
            <p:cNvSpPr/>
            <p:nvPr/>
          </p:nvSpPr>
          <p:spPr>
            <a:xfrm>
              <a:off x="3648657" y="5827174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5" name="流程图: 联系 114"/>
            <p:cNvSpPr/>
            <p:nvPr/>
          </p:nvSpPr>
          <p:spPr>
            <a:xfrm>
              <a:off x="3648656" y="5364528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6" name="流程图: 联系 115"/>
            <p:cNvSpPr/>
            <p:nvPr/>
          </p:nvSpPr>
          <p:spPr>
            <a:xfrm>
              <a:off x="3648433" y="4911904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7" name="流程图: 联系 116"/>
            <p:cNvSpPr/>
            <p:nvPr/>
          </p:nvSpPr>
          <p:spPr>
            <a:xfrm>
              <a:off x="4102995" y="4423762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8" name="流程图: 联系 117"/>
            <p:cNvSpPr/>
            <p:nvPr/>
          </p:nvSpPr>
          <p:spPr>
            <a:xfrm>
              <a:off x="5016319" y="4911060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9" name="流程图: 联系 118"/>
            <p:cNvSpPr/>
            <p:nvPr/>
          </p:nvSpPr>
          <p:spPr>
            <a:xfrm>
              <a:off x="4557471" y="5364888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</p:grpSp>
      <p:cxnSp>
        <p:nvCxnSpPr>
          <p:cNvPr id="120" name="直接连接符 119"/>
          <p:cNvCxnSpPr>
            <a:stCxn id="113" idx="0"/>
            <a:endCxn id="114" idx="4"/>
          </p:cNvCxnSpPr>
          <p:nvPr/>
        </p:nvCxnSpPr>
        <p:spPr>
          <a:xfrm flipH="1" flipV="1">
            <a:off x="3506810" y="5356387"/>
            <a:ext cx="2003" cy="269917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23" name="直接连接符 122"/>
          <p:cNvCxnSpPr>
            <a:stCxn id="114" idx="0"/>
            <a:endCxn id="115" idx="4"/>
          </p:cNvCxnSpPr>
          <p:nvPr/>
        </p:nvCxnSpPr>
        <p:spPr>
          <a:xfrm flipH="1" flipV="1">
            <a:off x="3506809" y="4910738"/>
            <a:ext cx="1" cy="261328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26" name="直接连接符 125"/>
          <p:cNvCxnSpPr>
            <a:stCxn id="115" idx="0"/>
            <a:endCxn id="116" idx="4"/>
          </p:cNvCxnSpPr>
          <p:nvPr/>
        </p:nvCxnSpPr>
        <p:spPr>
          <a:xfrm flipH="1" flipV="1">
            <a:off x="3506594" y="4474742"/>
            <a:ext cx="215" cy="251675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29" name="直接连接符 128"/>
          <p:cNvCxnSpPr>
            <a:stCxn id="113" idx="6"/>
            <a:endCxn id="112" idx="2"/>
          </p:cNvCxnSpPr>
          <p:nvPr/>
        </p:nvCxnSpPr>
        <p:spPr>
          <a:xfrm flipV="1">
            <a:off x="3600577" y="5715691"/>
            <a:ext cx="253184" cy="2774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32" name="直接连接符 131"/>
          <p:cNvCxnSpPr>
            <a:stCxn id="112" idx="7"/>
            <a:endCxn id="119" idx="3"/>
          </p:cNvCxnSpPr>
          <p:nvPr/>
        </p:nvCxnSpPr>
        <p:spPr>
          <a:xfrm flipV="1">
            <a:off x="4010413" y="4884091"/>
            <a:ext cx="306934" cy="766432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35" name="直接连接符 134"/>
          <p:cNvCxnSpPr>
            <a:stCxn id="119" idx="7"/>
            <a:endCxn id="118" idx="3"/>
          </p:cNvCxnSpPr>
          <p:nvPr/>
        </p:nvCxnSpPr>
        <p:spPr>
          <a:xfrm flipV="1">
            <a:off x="4447122" y="4446936"/>
            <a:ext cx="312216" cy="30682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38" name="直接连接符 137"/>
          <p:cNvCxnSpPr>
            <a:stCxn id="116" idx="7"/>
            <a:endCxn id="117" idx="3"/>
          </p:cNvCxnSpPr>
          <p:nvPr/>
        </p:nvCxnSpPr>
        <p:spPr>
          <a:xfrm flipV="1">
            <a:off x="3571481" y="3977541"/>
            <a:ext cx="308087" cy="339873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41" name="直接连接符 140"/>
          <p:cNvCxnSpPr>
            <a:stCxn id="112" idx="0"/>
            <a:endCxn id="117" idx="4"/>
          </p:cNvCxnSpPr>
          <p:nvPr/>
        </p:nvCxnSpPr>
        <p:spPr>
          <a:xfrm flipH="1" flipV="1">
            <a:off x="3944456" y="4004534"/>
            <a:ext cx="1070" cy="1618996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44" name="直接连接符 143"/>
          <p:cNvCxnSpPr>
            <a:stCxn id="116" idx="6"/>
            <a:endCxn id="118" idx="2"/>
          </p:cNvCxnSpPr>
          <p:nvPr/>
        </p:nvCxnSpPr>
        <p:spPr>
          <a:xfrm flipV="1">
            <a:off x="3598358" y="4381769"/>
            <a:ext cx="1134103" cy="813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47" name="直接连接符 146"/>
          <p:cNvCxnSpPr>
            <a:stCxn id="115" idx="6"/>
            <a:endCxn id="119" idx="2"/>
          </p:cNvCxnSpPr>
          <p:nvPr/>
        </p:nvCxnSpPr>
        <p:spPr>
          <a:xfrm>
            <a:off x="3598573" y="4818578"/>
            <a:ext cx="691897" cy="346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73" name="直接连接符 172"/>
          <p:cNvCxnSpPr/>
          <p:nvPr/>
        </p:nvCxnSpPr>
        <p:spPr>
          <a:xfrm>
            <a:off x="5347309" y="5271264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174" name="直接连接符 173"/>
          <p:cNvCxnSpPr/>
          <p:nvPr/>
        </p:nvCxnSpPr>
        <p:spPr>
          <a:xfrm>
            <a:off x="5356921" y="4830296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175" name="直接连接符 174"/>
          <p:cNvCxnSpPr/>
          <p:nvPr/>
        </p:nvCxnSpPr>
        <p:spPr>
          <a:xfrm>
            <a:off x="5338930" y="4396023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176" name="直接连接符 175"/>
          <p:cNvCxnSpPr/>
          <p:nvPr/>
        </p:nvCxnSpPr>
        <p:spPr>
          <a:xfrm>
            <a:off x="5809611" y="4397248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177" name="直接连接符 176"/>
          <p:cNvCxnSpPr/>
          <p:nvPr/>
        </p:nvCxnSpPr>
        <p:spPr>
          <a:xfrm>
            <a:off x="5798141" y="4830296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178" name="直接连接符 177"/>
          <p:cNvCxnSpPr/>
          <p:nvPr/>
        </p:nvCxnSpPr>
        <p:spPr>
          <a:xfrm>
            <a:off x="6258894" y="4388749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179" name="直接连接符 178"/>
          <p:cNvCxnSpPr/>
          <p:nvPr/>
        </p:nvCxnSpPr>
        <p:spPr>
          <a:xfrm>
            <a:off x="5792323" y="3934826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180" name="直接连接符 179"/>
          <p:cNvCxnSpPr/>
          <p:nvPr/>
        </p:nvCxnSpPr>
        <p:spPr>
          <a:xfrm>
            <a:off x="6251537" y="3934826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181" name="直接箭头连接符 180"/>
          <p:cNvCxnSpPr/>
          <p:nvPr/>
        </p:nvCxnSpPr>
        <p:spPr>
          <a:xfrm flipV="1">
            <a:off x="5367897" y="5285556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V="1">
            <a:off x="5823697" y="5277378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5367897" y="4815013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V="1">
            <a:off x="5822921" y="4805591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V="1">
            <a:off x="5367897" y="4371138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V="1">
            <a:off x="5824640" y="4360058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 flipV="1">
            <a:off x="6255713" y="4378695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5813456" y="3917914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6266343" y="3944989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 flipV="1">
            <a:off x="6698621" y="3944989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1" name="流程图: 联系 190"/>
          <p:cNvSpPr/>
          <p:nvPr/>
        </p:nvSpPr>
        <p:spPr>
          <a:xfrm>
            <a:off x="5305394" y="5215881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92" name="流程图: 联系 191"/>
          <p:cNvSpPr/>
          <p:nvPr/>
        </p:nvSpPr>
        <p:spPr>
          <a:xfrm>
            <a:off x="5296867" y="4755525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93" name="流程图: 联系 192"/>
          <p:cNvSpPr/>
          <p:nvPr/>
        </p:nvSpPr>
        <p:spPr>
          <a:xfrm>
            <a:off x="5296866" y="4314974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94" name="流程图: 联系 193"/>
          <p:cNvSpPr/>
          <p:nvPr/>
        </p:nvSpPr>
        <p:spPr>
          <a:xfrm>
            <a:off x="5763275" y="5231469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95" name="流程图: 联系 194"/>
          <p:cNvSpPr/>
          <p:nvPr/>
        </p:nvSpPr>
        <p:spPr>
          <a:xfrm>
            <a:off x="5752433" y="4752995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96" name="流程图: 联系 195"/>
          <p:cNvSpPr/>
          <p:nvPr/>
        </p:nvSpPr>
        <p:spPr>
          <a:xfrm>
            <a:off x="5755684" y="4324608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97" name="流程图: 联系 196"/>
          <p:cNvSpPr/>
          <p:nvPr/>
        </p:nvSpPr>
        <p:spPr>
          <a:xfrm>
            <a:off x="5752432" y="3877394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98" name="流程图: 联系 197"/>
          <p:cNvSpPr/>
          <p:nvPr/>
        </p:nvSpPr>
        <p:spPr>
          <a:xfrm>
            <a:off x="6201921" y="4752995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199" name="流程图: 联系 198"/>
          <p:cNvSpPr/>
          <p:nvPr/>
        </p:nvSpPr>
        <p:spPr>
          <a:xfrm>
            <a:off x="6201920" y="4324607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200" name="流程图: 联系 199"/>
          <p:cNvSpPr/>
          <p:nvPr/>
        </p:nvSpPr>
        <p:spPr>
          <a:xfrm>
            <a:off x="6201920" y="3870905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201" name="流程图: 联系 200"/>
          <p:cNvSpPr/>
          <p:nvPr/>
        </p:nvSpPr>
        <p:spPr>
          <a:xfrm>
            <a:off x="6644535" y="4322078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202" name="流程图: 联系 201"/>
          <p:cNvSpPr/>
          <p:nvPr/>
        </p:nvSpPr>
        <p:spPr>
          <a:xfrm>
            <a:off x="6644535" y="3870905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cxnSp>
        <p:nvCxnSpPr>
          <p:cNvPr id="203" name="直接连接符 202"/>
          <p:cNvCxnSpPr/>
          <p:nvPr/>
        </p:nvCxnSpPr>
        <p:spPr>
          <a:xfrm>
            <a:off x="4897710" y="5711902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204" name="直接连接符 203"/>
          <p:cNvCxnSpPr/>
          <p:nvPr/>
        </p:nvCxnSpPr>
        <p:spPr>
          <a:xfrm>
            <a:off x="5365971" y="5718229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sp>
        <p:nvSpPr>
          <p:cNvPr id="205" name="流程图: 联系 204"/>
          <p:cNvSpPr/>
          <p:nvPr/>
        </p:nvSpPr>
        <p:spPr>
          <a:xfrm>
            <a:off x="4860032" y="5679036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206" name="流程图: 联系 205"/>
          <p:cNvSpPr/>
          <p:nvPr/>
        </p:nvSpPr>
        <p:spPr>
          <a:xfrm>
            <a:off x="5307712" y="5667311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207" name="流程图: 联系 206"/>
          <p:cNvSpPr/>
          <p:nvPr/>
        </p:nvSpPr>
        <p:spPr>
          <a:xfrm>
            <a:off x="5752433" y="5667310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矩形 207"/>
              <p:cNvSpPr/>
              <p:nvPr/>
            </p:nvSpPr>
            <p:spPr>
              <a:xfrm>
                <a:off x="1475656" y="3342543"/>
                <a:ext cx="326191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8" name="矩形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342543"/>
                <a:ext cx="326191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矩形 208"/>
              <p:cNvSpPr/>
              <p:nvPr/>
            </p:nvSpPr>
            <p:spPr>
              <a:xfrm>
                <a:off x="3753442" y="3354654"/>
                <a:ext cx="746550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𝐽𝐼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9" name="矩形 2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442" y="3354654"/>
                <a:ext cx="746550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矩形 209"/>
              <p:cNvSpPr/>
              <p:nvPr/>
            </p:nvSpPr>
            <p:spPr>
              <a:xfrm>
                <a:off x="5161751" y="3342543"/>
                <a:ext cx="1529586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𝐷𝑜𝑤𝑛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𝐽𝐼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0" name="矩形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751" y="3342543"/>
                <a:ext cx="152958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任意多边形 129"/>
          <p:cNvSpPr/>
          <p:nvPr/>
        </p:nvSpPr>
        <p:spPr>
          <a:xfrm rot="19887014">
            <a:off x="3449075" y="5255742"/>
            <a:ext cx="230397" cy="783503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5176416" y="5558913"/>
            <a:ext cx="370763" cy="305978"/>
          </a:xfrm>
          <a:prstGeom prst="ellipse">
            <a:avLst/>
          </a:pr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3" name="任意多边形 132"/>
          <p:cNvSpPr/>
          <p:nvPr/>
        </p:nvSpPr>
        <p:spPr>
          <a:xfrm rot="19887014">
            <a:off x="3525978" y="4728623"/>
            <a:ext cx="580118" cy="1031638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5644122" y="5133034"/>
            <a:ext cx="370763" cy="305978"/>
          </a:xfrm>
          <a:prstGeom prst="ellipse">
            <a:avLst/>
          </a:pr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72960" y="6237312"/>
            <a:ext cx="789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[Birkhoff@DMJ’37]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Rings of sets, </a:t>
            </a:r>
            <a:r>
              <a:rPr lang="en-US" altLang="zh-CN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Duke Mathematical Journal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3 (3): 443–454.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页脚占位符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  <p:sp>
        <p:nvSpPr>
          <p:cNvPr id="140" name="任意多边形 139"/>
          <p:cNvSpPr/>
          <p:nvPr/>
        </p:nvSpPr>
        <p:spPr>
          <a:xfrm rot="19887014">
            <a:off x="3380783" y="5235091"/>
            <a:ext cx="804759" cy="643853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5641601" y="5560277"/>
            <a:ext cx="370763" cy="305978"/>
          </a:xfrm>
          <a:prstGeom prst="ellipse">
            <a:avLst/>
          </a:pr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弧形 52"/>
          <p:cNvSpPr/>
          <p:nvPr/>
        </p:nvSpPr>
        <p:spPr>
          <a:xfrm>
            <a:off x="2571378" y="4907516"/>
            <a:ext cx="1244659" cy="2145309"/>
          </a:xfrm>
          <a:prstGeom prst="arc">
            <a:avLst/>
          </a:pr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5165571" y="5118275"/>
            <a:ext cx="370763" cy="305978"/>
          </a:xfrm>
          <a:prstGeom prst="ellipse">
            <a:avLst/>
          </a:pr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6" name="矩形 145"/>
          <p:cNvSpPr>
            <a:spLocks noChangeAspect="1"/>
          </p:cNvSpPr>
          <p:nvPr/>
        </p:nvSpPr>
        <p:spPr>
          <a:xfrm>
            <a:off x="7417760" y="2637359"/>
            <a:ext cx="1368000" cy="2223949"/>
          </a:xfrm>
          <a:prstGeom prst="rect">
            <a:avLst/>
          </a:prstGeom>
          <a:ln>
            <a:solidFill>
              <a:srgbClr val="0070C0">
                <a:alpha val="13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48" name="组合 147"/>
          <p:cNvGrpSpPr>
            <a:grpSpLocks noChangeAspect="1"/>
          </p:cNvGrpSpPr>
          <p:nvPr/>
        </p:nvGrpSpPr>
        <p:grpSpPr>
          <a:xfrm>
            <a:off x="7456717" y="2675794"/>
            <a:ext cx="1329210" cy="2185514"/>
            <a:chOff x="7408253" y="-68272"/>
            <a:chExt cx="1956785" cy="3217381"/>
          </a:xfrm>
          <a:effectLst/>
        </p:grpSpPr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176" y="-68272"/>
              <a:ext cx="1896049" cy="28096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/>
          </p:spPr>
        </p:pic>
        <p:sp>
          <p:nvSpPr>
            <p:cNvPr id="150" name="矩形 149"/>
            <p:cNvSpPr/>
            <p:nvPr/>
          </p:nvSpPr>
          <p:spPr>
            <a:xfrm>
              <a:off x="7408253" y="2741328"/>
              <a:ext cx="1956785" cy="40778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prstClr val="black"/>
                  </a:solidFill>
                </a:rPr>
                <a:t>Garrett </a:t>
              </a:r>
              <a:r>
                <a:rPr lang="en-US" altLang="zh-CN" sz="1200" b="1" dirty="0" err="1">
                  <a:solidFill>
                    <a:prstClr val="black"/>
                  </a:solidFill>
                </a:rPr>
                <a:t>Birkhoff</a:t>
              </a:r>
              <a:endParaRPr lang="zh-CN" altLang="en-US" sz="12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6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130" grpId="0" animBg="1"/>
      <p:bldP spid="131" grpId="0" animBg="1"/>
      <p:bldP spid="133" grpId="0" animBg="1"/>
      <p:bldP spid="134" grpId="0" animBg="1"/>
      <p:bldP spid="140" grpId="0" animBg="1"/>
      <p:bldP spid="142" grpId="0" animBg="1"/>
      <p:bldP spid="53" grpId="0" animBg="1"/>
      <p:bldP spid="1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440160"/>
          </a:xfrm>
        </p:spPr>
        <p:txBody>
          <a:bodyPr/>
          <a:lstStyle/>
          <a:p>
            <a:r>
              <a:rPr lang="en-US" altLang="zh-CN" dirty="0" err="1"/>
              <a:t>Birkhoff’s</a:t>
            </a:r>
            <a:r>
              <a:rPr lang="en-US" altLang="zh-CN" dirty="0"/>
              <a:t> </a:t>
            </a:r>
            <a:r>
              <a:rPr lang="en-US" altLang="zh-CN" dirty="0" smtClean="0"/>
              <a:t>Representation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zh-CN" dirty="0" smtClean="0"/>
                  <a:t>Isomorphism 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[Birkhoff@DMJ’37, Davey’90</a:t>
                </a:r>
                <a:r>
                  <a:rPr lang="en-US" altLang="zh-CN" sz="2000" b="0" dirty="0" smtClean="0">
                    <a:solidFill>
                      <a:srgbClr val="0070C0"/>
                    </a:solidFill>
                  </a:rPr>
                  <a:t>, Gratzer’11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𝐷𝑜𝑤𝑛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𝐽𝐼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𝐿</m:t>
                    </m:r>
                    <m:r>
                      <a:rPr lang="en-US" altLang="zh-CN" i="1" dirty="0">
                        <a:latin typeface="Cambria Math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altLang="zh-CN" i="1" dirty="0">
                        <a:latin typeface="Cambria Math"/>
                      </a:rPr>
                      <m:t>𝐽𝐼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𝐷𝑜𝑤𝑛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𝑃</m:t>
                    </m:r>
                    <m:r>
                      <a:rPr lang="en-US" altLang="zh-CN" i="1" dirty="0">
                        <a:latin typeface="Cambria Math"/>
                      </a:rPr>
                      <m:t>))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B965-3863-4F55-BEDF-282FE41913B8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-108520" y="4282795"/>
            <a:ext cx="3528392" cy="1648852"/>
            <a:chOff x="1175028" y="3815699"/>
            <a:chExt cx="6820697" cy="2205853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2258508" y="4048515"/>
              <a:ext cx="4619264" cy="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" name="直接连接符 48"/>
            <p:cNvCxnSpPr/>
            <p:nvPr/>
          </p:nvCxnSpPr>
          <p:spPr>
            <a:xfrm>
              <a:off x="2258508" y="5450068"/>
              <a:ext cx="4619264" cy="428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0" name="TextBox 49"/>
            <p:cNvSpPr txBox="1"/>
            <p:nvPr/>
          </p:nvSpPr>
          <p:spPr>
            <a:xfrm>
              <a:off x="1247065" y="3815699"/>
              <a:ext cx="1180744" cy="61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(1)</a:t>
              </a:r>
              <a:endParaRPr lang="zh-CN" altLang="en-US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75028" y="5189487"/>
              <a:ext cx="1252781" cy="61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(2)</a:t>
              </a:r>
              <a:endParaRPr lang="zh-CN" altLang="en-US" sz="2400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流程图: 联系 51"/>
            <p:cNvSpPr/>
            <p:nvPr/>
          </p:nvSpPr>
          <p:spPr>
            <a:xfrm>
              <a:off x="2824802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53" name="流程图: 联系 52"/>
            <p:cNvSpPr/>
            <p:nvPr/>
          </p:nvSpPr>
          <p:spPr>
            <a:xfrm>
              <a:off x="323936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54" name="直接箭头连接符 53"/>
            <p:cNvCxnSpPr>
              <a:stCxn id="52" idx="5"/>
              <a:endCxn id="53" idx="1"/>
            </p:cNvCxnSpPr>
            <p:nvPr/>
          </p:nvCxnSpPr>
          <p:spPr>
            <a:xfrm>
              <a:off x="2938603" y="4103474"/>
              <a:ext cx="321537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5" name="TextBox 54"/>
            <p:cNvSpPr txBox="1"/>
            <p:nvPr/>
          </p:nvSpPr>
          <p:spPr>
            <a:xfrm>
              <a:off x="6724589" y="5527455"/>
              <a:ext cx="1271136" cy="49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</a:rPr>
                <a:t>time</a:t>
              </a:r>
              <a:endParaRPr lang="zh-CN" alt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流程图: 联系 55"/>
            <p:cNvSpPr/>
            <p:nvPr/>
          </p:nvSpPr>
          <p:spPr>
            <a:xfrm>
              <a:off x="3751565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57" name="流程图: 联系 56"/>
            <p:cNvSpPr/>
            <p:nvPr/>
          </p:nvSpPr>
          <p:spPr>
            <a:xfrm>
              <a:off x="5175938" y="5383434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58" name="流程图: 联系 57"/>
            <p:cNvSpPr/>
            <p:nvPr/>
          </p:nvSpPr>
          <p:spPr>
            <a:xfrm>
              <a:off x="6234476" y="3979869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59" name="直接箭头连接符 58"/>
            <p:cNvCxnSpPr>
              <a:stCxn id="56" idx="5"/>
              <a:endCxn id="62" idx="1"/>
            </p:cNvCxnSpPr>
            <p:nvPr/>
          </p:nvCxnSpPr>
          <p:spPr>
            <a:xfrm>
              <a:off x="3865366" y="4103474"/>
              <a:ext cx="2011084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0" name="流程图: 联系 59"/>
            <p:cNvSpPr/>
            <p:nvPr/>
          </p:nvSpPr>
          <p:spPr>
            <a:xfrm>
              <a:off x="4765150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61" name="流程图: 联系 60"/>
            <p:cNvSpPr/>
            <p:nvPr/>
          </p:nvSpPr>
          <p:spPr>
            <a:xfrm>
              <a:off x="4095161" y="5381292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62" name="流程图: 联系 61"/>
            <p:cNvSpPr/>
            <p:nvPr/>
          </p:nvSpPr>
          <p:spPr>
            <a:xfrm>
              <a:off x="585567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63" name="直接箭头连接符 62"/>
            <p:cNvCxnSpPr>
              <a:stCxn id="61" idx="7"/>
              <a:endCxn id="60" idx="3"/>
            </p:cNvCxnSpPr>
            <p:nvPr/>
          </p:nvCxnSpPr>
          <p:spPr>
            <a:xfrm flipV="1">
              <a:off x="4216224" y="4103474"/>
              <a:ext cx="568451" cy="1298589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" name="直接箭头连接符 63"/>
            <p:cNvCxnSpPr>
              <a:stCxn id="57" idx="7"/>
              <a:endCxn id="58" idx="3"/>
            </p:cNvCxnSpPr>
            <p:nvPr/>
          </p:nvCxnSpPr>
          <p:spPr>
            <a:xfrm flipV="1">
              <a:off x="5297001" y="4093670"/>
              <a:ext cx="957000" cy="1310535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6" name="TextBox 65"/>
          <p:cNvSpPr txBox="1"/>
          <p:nvPr/>
        </p:nvSpPr>
        <p:spPr>
          <a:xfrm>
            <a:off x="813889" y="3941608"/>
            <a:ext cx="589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15616" y="3933056"/>
            <a:ext cx="826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63688" y="3961113"/>
            <a:ext cx="88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83768" y="3941608"/>
            <a:ext cx="72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08768" y="5504170"/>
            <a:ext cx="1207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28701" y="5504170"/>
            <a:ext cx="136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3890" y="5513932"/>
            <a:ext cx="88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35696" y="5504170"/>
            <a:ext cx="1395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529" y="3974817"/>
            <a:ext cx="569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3529" y="5504170"/>
            <a:ext cx="689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3419872" y="3395664"/>
            <a:ext cx="3620535" cy="2913656"/>
            <a:chOff x="4752479" y="2996952"/>
            <a:chExt cx="4265579" cy="343276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561953" y="5441478"/>
              <a:ext cx="2590606" cy="718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5568316" y="4914171"/>
              <a:ext cx="2584243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5568316" y="4386864"/>
              <a:ext cx="2584243" cy="3376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568316" y="3859557"/>
              <a:ext cx="2599689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6100986" y="3381439"/>
              <a:ext cx="5365" cy="259349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6612711" y="3385294"/>
              <a:ext cx="10220" cy="25541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7142279" y="3400278"/>
              <a:ext cx="2" cy="256829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>
            <a:xfrm flipH="1" flipV="1">
              <a:off x="7663752" y="3400278"/>
              <a:ext cx="8204" cy="256829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5532106" y="5968573"/>
              <a:ext cx="2635899" cy="0"/>
            </a:xfrm>
            <a:prstGeom prst="line">
              <a:avLst/>
            </a:prstGeom>
            <a:ln cmpd="sng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5561953" y="3337902"/>
              <a:ext cx="1" cy="2595384"/>
            </a:xfrm>
            <a:prstGeom prst="straightConnector1">
              <a:avLst/>
            </a:prstGeom>
            <a:ln cmpd="sng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32040" y="2996952"/>
              <a:ext cx="810729" cy="52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(2)</a:t>
              </a:r>
              <a:endParaRPr lang="zh-CN" altLang="en-US" sz="2400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52557" y="5905780"/>
              <a:ext cx="865501" cy="52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(1)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837316" y="3584736"/>
                  <a:ext cx="673581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4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7316" y="3584736"/>
                  <a:ext cx="673581" cy="51328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37316" y="5652021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0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7316" y="5652021"/>
                  <a:ext cx="673582" cy="51328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37316" y="5181288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7316" y="5181288"/>
                  <a:ext cx="673582" cy="51328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752479" y="4649104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2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479" y="4649104"/>
                  <a:ext cx="673582" cy="51328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752479" y="4116920"/>
                  <a:ext cx="673581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3</m:t>
                        </m:r>
                      </m:oMath>
                    </m:oMathPara>
                  </a14:m>
                  <a:endParaRPr lang="zh-CN" altLang="en-US" sz="16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479" y="4116920"/>
                  <a:ext cx="673581" cy="51328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79203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0</m:t>
                        </m:r>
                      </m:oMath>
                    </m:oMathPara>
                  </a14:m>
                  <a:endParaRPr lang="zh-CN" altLang="en-US" sz="16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203" y="5877272"/>
                  <a:ext cx="673582" cy="51328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783258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zh-CN" altLang="en-US" sz="16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258" y="5877272"/>
                  <a:ext cx="673582" cy="51328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116"/>
                <p:cNvSpPr txBox="1"/>
                <p:nvPr/>
              </p:nvSpPr>
              <p:spPr>
                <a:xfrm>
                  <a:off x="6291793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2</m:t>
                        </m:r>
                      </m:oMath>
                    </m:oMathPara>
                  </a14:m>
                  <a:endParaRPr lang="zh-CN" altLang="en-US" sz="16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793" y="5877272"/>
                  <a:ext cx="673582" cy="51328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788572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3</m:t>
                        </m:r>
                      </m:oMath>
                    </m:oMathPara>
                  </a14:m>
                  <a:endParaRPr lang="zh-CN" altLang="en-US" sz="16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572" y="5877272"/>
                  <a:ext cx="673582" cy="51328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346169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4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169" y="5877272"/>
                  <a:ext cx="673582" cy="51328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/>
            <p:nvPr/>
          </p:nvCxnSpPr>
          <p:spPr>
            <a:xfrm>
              <a:off x="6071685" y="5425358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>
              <a:off x="6083010" y="490582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>
              <a:off x="6061813" y="4394181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>
            <a:xfrm>
              <a:off x="6616353" y="4395625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>
              <a:off x="6602839" y="490582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>
            <a:xfrm>
              <a:off x="7145681" y="4385612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>
            <a:xfrm>
              <a:off x="6595985" y="385081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>
            <a:xfrm>
              <a:off x="7137013" y="385081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>
            <a:xfrm flipV="1">
              <a:off x="6095942" y="5442196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6632948" y="5432562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6095942" y="488782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6632034" y="487672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6095942" y="4364863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6634059" y="4351809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7141933" y="4373766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6620882" y="3830891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7154457" y="386279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7663751" y="386279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流程图: 联系 80"/>
            <p:cNvSpPr/>
            <p:nvPr/>
          </p:nvSpPr>
          <p:spPr>
            <a:xfrm>
              <a:off x="6022303" y="5360108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82" name="流程图: 联系 81"/>
            <p:cNvSpPr/>
            <p:nvPr/>
          </p:nvSpPr>
          <p:spPr>
            <a:xfrm>
              <a:off x="6012256" y="481773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83" name="流程图: 联系 82"/>
            <p:cNvSpPr/>
            <p:nvPr/>
          </p:nvSpPr>
          <p:spPr>
            <a:xfrm>
              <a:off x="6012255" y="429869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84" name="流程图: 联系 83"/>
            <p:cNvSpPr/>
            <p:nvPr/>
          </p:nvSpPr>
          <p:spPr>
            <a:xfrm>
              <a:off x="6561761" y="537847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85" name="流程图: 联系 84"/>
            <p:cNvSpPr/>
            <p:nvPr/>
          </p:nvSpPr>
          <p:spPr>
            <a:xfrm>
              <a:off x="6548987" y="481475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86" name="流程图: 联系 85"/>
            <p:cNvSpPr/>
            <p:nvPr/>
          </p:nvSpPr>
          <p:spPr>
            <a:xfrm>
              <a:off x="6552818" y="431004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87" name="流程图: 联系 86"/>
            <p:cNvSpPr/>
            <p:nvPr/>
          </p:nvSpPr>
          <p:spPr>
            <a:xfrm>
              <a:off x="6548986" y="3783152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88" name="流程图: 联系 87"/>
            <p:cNvSpPr/>
            <p:nvPr/>
          </p:nvSpPr>
          <p:spPr>
            <a:xfrm>
              <a:off x="7078558" y="481475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89" name="流程图: 联系 88"/>
            <p:cNvSpPr/>
            <p:nvPr/>
          </p:nvSpPr>
          <p:spPr>
            <a:xfrm>
              <a:off x="7078557" y="4310042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90" name="流程图: 联系 89"/>
            <p:cNvSpPr/>
            <p:nvPr/>
          </p:nvSpPr>
          <p:spPr>
            <a:xfrm>
              <a:off x="7078556" y="377550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91" name="流程图: 联系 90"/>
            <p:cNvSpPr/>
            <p:nvPr/>
          </p:nvSpPr>
          <p:spPr>
            <a:xfrm>
              <a:off x="7600029" y="4307062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92" name="流程图: 联系 91"/>
            <p:cNvSpPr/>
            <p:nvPr/>
          </p:nvSpPr>
          <p:spPr>
            <a:xfrm>
              <a:off x="7600029" y="377550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5541983" y="5961602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>
            <a:xfrm>
              <a:off x="6093672" y="595195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sp>
          <p:nvSpPr>
            <p:cNvPr id="95" name="流程图: 联系 94"/>
            <p:cNvSpPr/>
            <p:nvPr/>
          </p:nvSpPr>
          <p:spPr>
            <a:xfrm>
              <a:off x="5497594" y="5905780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96" name="流程图: 联系 95"/>
            <p:cNvSpPr/>
            <p:nvPr/>
          </p:nvSpPr>
          <p:spPr>
            <a:xfrm>
              <a:off x="6025034" y="5891966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97" name="流程图: 联系 96"/>
            <p:cNvSpPr/>
            <p:nvPr/>
          </p:nvSpPr>
          <p:spPr>
            <a:xfrm>
              <a:off x="6548988" y="5891965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319311" y="4002901"/>
            <a:ext cx="1501161" cy="1990412"/>
            <a:chOff x="3648433" y="4423762"/>
            <a:chExt cx="1558415" cy="2066326"/>
          </a:xfrm>
        </p:grpSpPr>
        <p:sp>
          <p:nvSpPr>
            <p:cNvPr id="112" name="流程图: 联系 111"/>
            <p:cNvSpPr/>
            <p:nvPr/>
          </p:nvSpPr>
          <p:spPr>
            <a:xfrm>
              <a:off x="4104106" y="629585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3" name="流程图: 联系 112"/>
            <p:cNvSpPr/>
            <p:nvPr/>
          </p:nvSpPr>
          <p:spPr>
            <a:xfrm>
              <a:off x="3650737" y="629873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4" name="流程图: 联系 113"/>
            <p:cNvSpPr/>
            <p:nvPr/>
          </p:nvSpPr>
          <p:spPr>
            <a:xfrm>
              <a:off x="3648657" y="5827174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5" name="流程图: 联系 114"/>
            <p:cNvSpPr/>
            <p:nvPr/>
          </p:nvSpPr>
          <p:spPr>
            <a:xfrm>
              <a:off x="3648656" y="5364528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6" name="流程图: 联系 115"/>
            <p:cNvSpPr/>
            <p:nvPr/>
          </p:nvSpPr>
          <p:spPr>
            <a:xfrm>
              <a:off x="3648433" y="4911904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7" name="流程图: 联系 116"/>
            <p:cNvSpPr/>
            <p:nvPr/>
          </p:nvSpPr>
          <p:spPr>
            <a:xfrm>
              <a:off x="4102995" y="4423762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8" name="流程图: 联系 117"/>
            <p:cNvSpPr/>
            <p:nvPr/>
          </p:nvSpPr>
          <p:spPr>
            <a:xfrm>
              <a:off x="5016319" y="4911060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  <p:sp>
          <p:nvSpPr>
            <p:cNvPr id="119" name="流程图: 联系 118"/>
            <p:cNvSpPr/>
            <p:nvPr/>
          </p:nvSpPr>
          <p:spPr>
            <a:xfrm>
              <a:off x="4557471" y="5364888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Lucida Sans Unicode"/>
                <a:ea typeface="黑体"/>
              </a:endParaRPr>
            </a:p>
          </p:txBody>
        </p:sp>
      </p:grpSp>
      <p:cxnSp>
        <p:nvCxnSpPr>
          <p:cNvPr id="120" name="直接连接符 119"/>
          <p:cNvCxnSpPr>
            <a:stCxn id="113" idx="0"/>
            <a:endCxn id="114" idx="4"/>
          </p:cNvCxnSpPr>
          <p:nvPr/>
        </p:nvCxnSpPr>
        <p:spPr>
          <a:xfrm flipH="1" flipV="1">
            <a:off x="7411292" y="5539075"/>
            <a:ext cx="2003" cy="269917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23" name="直接连接符 122"/>
          <p:cNvCxnSpPr>
            <a:stCxn id="114" idx="0"/>
            <a:endCxn id="115" idx="4"/>
          </p:cNvCxnSpPr>
          <p:nvPr/>
        </p:nvCxnSpPr>
        <p:spPr>
          <a:xfrm flipH="1" flipV="1">
            <a:off x="7411291" y="5093426"/>
            <a:ext cx="1" cy="261328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26" name="直接连接符 125"/>
          <p:cNvCxnSpPr>
            <a:stCxn id="115" idx="0"/>
            <a:endCxn id="116" idx="4"/>
          </p:cNvCxnSpPr>
          <p:nvPr/>
        </p:nvCxnSpPr>
        <p:spPr>
          <a:xfrm flipH="1" flipV="1">
            <a:off x="7411076" y="4657430"/>
            <a:ext cx="215" cy="251675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29" name="直接连接符 128"/>
          <p:cNvCxnSpPr>
            <a:stCxn id="113" idx="6"/>
            <a:endCxn id="112" idx="2"/>
          </p:cNvCxnSpPr>
          <p:nvPr/>
        </p:nvCxnSpPr>
        <p:spPr>
          <a:xfrm flipV="1">
            <a:off x="7505059" y="5898379"/>
            <a:ext cx="253184" cy="2774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32" name="直接连接符 131"/>
          <p:cNvCxnSpPr>
            <a:stCxn id="112" idx="7"/>
            <a:endCxn id="119" idx="3"/>
          </p:cNvCxnSpPr>
          <p:nvPr/>
        </p:nvCxnSpPr>
        <p:spPr>
          <a:xfrm flipV="1">
            <a:off x="7914895" y="5066779"/>
            <a:ext cx="306934" cy="766432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35" name="直接连接符 134"/>
          <p:cNvCxnSpPr>
            <a:stCxn id="119" idx="7"/>
            <a:endCxn id="118" idx="3"/>
          </p:cNvCxnSpPr>
          <p:nvPr/>
        </p:nvCxnSpPr>
        <p:spPr>
          <a:xfrm flipV="1">
            <a:off x="8351604" y="4629624"/>
            <a:ext cx="312216" cy="30682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38" name="直接连接符 137"/>
          <p:cNvCxnSpPr>
            <a:stCxn id="116" idx="7"/>
            <a:endCxn id="117" idx="3"/>
          </p:cNvCxnSpPr>
          <p:nvPr/>
        </p:nvCxnSpPr>
        <p:spPr>
          <a:xfrm flipV="1">
            <a:off x="7475963" y="4160229"/>
            <a:ext cx="308087" cy="339873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41" name="直接连接符 140"/>
          <p:cNvCxnSpPr>
            <a:stCxn id="112" idx="0"/>
            <a:endCxn id="117" idx="4"/>
          </p:cNvCxnSpPr>
          <p:nvPr/>
        </p:nvCxnSpPr>
        <p:spPr>
          <a:xfrm flipH="1" flipV="1">
            <a:off x="7848938" y="4187222"/>
            <a:ext cx="1070" cy="1618996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44" name="直接连接符 143"/>
          <p:cNvCxnSpPr>
            <a:stCxn id="116" idx="6"/>
            <a:endCxn id="118" idx="2"/>
          </p:cNvCxnSpPr>
          <p:nvPr/>
        </p:nvCxnSpPr>
        <p:spPr>
          <a:xfrm flipV="1">
            <a:off x="7502840" y="4564457"/>
            <a:ext cx="1134103" cy="813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47" name="直接连接符 146"/>
          <p:cNvCxnSpPr>
            <a:stCxn id="115" idx="6"/>
            <a:endCxn id="119" idx="2"/>
          </p:cNvCxnSpPr>
          <p:nvPr/>
        </p:nvCxnSpPr>
        <p:spPr>
          <a:xfrm>
            <a:off x="7503055" y="5001266"/>
            <a:ext cx="691897" cy="346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矩形 207"/>
              <p:cNvSpPr/>
              <p:nvPr/>
            </p:nvSpPr>
            <p:spPr>
              <a:xfrm>
                <a:off x="4697418" y="3275692"/>
                <a:ext cx="1170726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𝐷𝑜𝑤𝑛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8" name="矩形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418" y="3275692"/>
                <a:ext cx="1170726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矩形 208"/>
              <p:cNvSpPr/>
              <p:nvPr/>
            </p:nvSpPr>
            <p:spPr>
              <a:xfrm>
                <a:off x="7236296" y="3275692"/>
                <a:ext cx="1549720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𝐽𝐼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𝐷𝑜𝑤𝑛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9" name="矩形 2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275692"/>
                <a:ext cx="1549720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矩形 157"/>
              <p:cNvSpPr/>
              <p:nvPr/>
            </p:nvSpPr>
            <p:spPr>
              <a:xfrm>
                <a:off x="1505043" y="3275692"/>
                <a:ext cx="518761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8" name="矩形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043" y="3275692"/>
                <a:ext cx="518761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任意多边形 64"/>
          <p:cNvSpPr/>
          <p:nvPr/>
        </p:nvSpPr>
        <p:spPr>
          <a:xfrm>
            <a:off x="7114780" y="3840368"/>
            <a:ext cx="1072441" cy="1794994"/>
          </a:xfrm>
          <a:custGeom>
            <a:avLst/>
            <a:gdLst>
              <a:gd name="connsiteX0" fmla="*/ 650363 w 1072441"/>
              <a:gd name="connsiteY0" fmla="*/ 60430 h 1918330"/>
              <a:gd name="connsiteX1" fmla="*/ 84306 w 1072441"/>
              <a:gd name="connsiteY1" fmla="*/ 684544 h 1918330"/>
              <a:gd name="connsiteX2" fmla="*/ 26249 w 1072441"/>
              <a:gd name="connsiteY2" fmla="*/ 1686030 h 1918330"/>
              <a:gd name="connsiteX3" fmla="*/ 316534 w 1072441"/>
              <a:gd name="connsiteY3" fmla="*/ 1918258 h 1918330"/>
              <a:gd name="connsiteX4" fmla="*/ 563277 w 1072441"/>
              <a:gd name="connsiteY4" fmla="*/ 1700544 h 1918330"/>
              <a:gd name="connsiteX5" fmla="*/ 577791 w 1072441"/>
              <a:gd name="connsiteY5" fmla="*/ 945801 h 1918330"/>
              <a:gd name="connsiteX6" fmla="*/ 1042249 w 1072441"/>
              <a:gd name="connsiteY6" fmla="*/ 379744 h 1918330"/>
              <a:gd name="connsiteX7" fmla="*/ 984191 w 1072441"/>
              <a:gd name="connsiteY7" fmla="*/ 60430 h 1918330"/>
              <a:gd name="connsiteX8" fmla="*/ 650363 w 1072441"/>
              <a:gd name="connsiteY8" fmla="*/ 60430 h 191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2441" h="1918330">
                <a:moveTo>
                  <a:pt x="650363" y="60430"/>
                </a:moveTo>
                <a:cubicBezTo>
                  <a:pt x="500382" y="164449"/>
                  <a:pt x="188325" y="413611"/>
                  <a:pt x="84306" y="684544"/>
                </a:cubicBezTo>
                <a:cubicBezTo>
                  <a:pt x="-19713" y="955477"/>
                  <a:pt x="-12456" y="1480411"/>
                  <a:pt x="26249" y="1686030"/>
                </a:cubicBezTo>
                <a:cubicBezTo>
                  <a:pt x="64954" y="1891649"/>
                  <a:pt x="227029" y="1915839"/>
                  <a:pt x="316534" y="1918258"/>
                </a:cubicBezTo>
                <a:cubicBezTo>
                  <a:pt x="406039" y="1920677"/>
                  <a:pt x="519734" y="1862620"/>
                  <a:pt x="563277" y="1700544"/>
                </a:cubicBezTo>
                <a:cubicBezTo>
                  <a:pt x="606820" y="1538468"/>
                  <a:pt x="497962" y="1165934"/>
                  <a:pt x="577791" y="945801"/>
                </a:cubicBezTo>
                <a:cubicBezTo>
                  <a:pt x="657620" y="725668"/>
                  <a:pt x="974516" y="527306"/>
                  <a:pt x="1042249" y="379744"/>
                </a:cubicBezTo>
                <a:cubicBezTo>
                  <a:pt x="1109982" y="232182"/>
                  <a:pt x="1051924" y="113649"/>
                  <a:pt x="984191" y="60430"/>
                </a:cubicBezTo>
                <a:cubicBezTo>
                  <a:pt x="916458" y="7211"/>
                  <a:pt x="800344" y="-43589"/>
                  <a:pt x="650363" y="60430"/>
                </a:cubicBezTo>
                <a:close/>
              </a:path>
            </a:pathLst>
          </a:custGeom>
          <a:noFill/>
          <a:ln w="508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6" name="任意多边形 75"/>
          <p:cNvSpPr/>
          <p:nvPr/>
        </p:nvSpPr>
        <p:spPr>
          <a:xfrm>
            <a:off x="7169757" y="4289633"/>
            <a:ext cx="1824308" cy="1900816"/>
          </a:xfrm>
          <a:custGeom>
            <a:avLst/>
            <a:gdLst>
              <a:gd name="connsiteX0" fmla="*/ 218014 w 1824308"/>
              <a:gd name="connsiteY0" fmla="*/ 1456897 h 1900816"/>
              <a:gd name="connsiteX1" fmla="*/ 300 w 1824308"/>
              <a:gd name="connsiteY1" fmla="*/ 1631069 h 1900816"/>
              <a:gd name="connsiteX2" fmla="*/ 261557 w 1824308"/>
              <a:gd name="connsiteY2" fmla="*/ 1834269 h 1900816"/>
              <a:gd name="connsiteX3" fmla="*/ 769557 w 1824308"/>
              <a:gd name="connsiteY3" fmla="*/ 1819754 h 1900816"/>
              <a:gd name="connsiteX4" fmla="*/ 1263043 w 1824308"/>
              <a:gd name="connsiteY4" fmla="*/ 905354 h 1900816"/>
              <a:gd name="connsiteX5" fmla="*/ 1785557 w 1824308"/>
              <a:gd name="connsiteY5" fmla="*/ 411869 h 1900816"/>
              <a:gd name="connsiteX6" fmla="*/ 1742014 w 1824308"/>
              <a:gd name="connsiteY6" fmla="*/ 34497 h 1900816"/>
              <a:gd name="connsiteX7" fmla="*/ 1393672 w 1824308"/>
              <a:gd name="connsiteY7" fmla="*/ 78040 h 1900816"/>
              <a:gd name="connsiteX8" fmla="*/ 943729 w 1824308"/>
              <a:gd name="connsiteY8" fmla="*/ 571526 h 1900816"/>
              <a:gd name="connsiteX9" fmla="*/ 595386 w 1824308"/>
              <a:gd name="connsiteY9" fmla="*/ 1369812 h 1900816"/>
              <a:gd name="connsiteX10" fmla="*/ 218014 w 1824308"/>
              <a:gd name="connsiteY10" fmla="*/ 1456897 h 190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308" h="1900816">
                <a:moveTo>
                  <a:pt x="218014" y="1456897"/>
                </a:moveTo>
                <a:cubicBezTo>
                  <a:pt x="118833" y="1500440"/>
                  <a:pt x="-6957" y="1568174"/>
                  <a:pt x="300" y="1631069"/>
                </a:cubicBezTo>
                <a:cubicBezTo>
                  <a:pt x="7557" y="1693964"/>
                  <a:pt x="133347" y="1802821"/>
                  <a:pt x="261557" y="1834269"/>
                </a:cubicBezTo>
                <a:cubicBezTo>
                  <a:pt x="389767" y="1865717"/>
                  <a:pt x="602643" y="1974573"/>
                  <a:pt x="769557" y="1819754"/>
                </a:cubicBezTo>
                <a:cubicBezTo>
                  <a:pt x="936471" y="1664935"/>
                  <a:pt x="1093710" y="1140001"/>
                  <a:pt x="1263043" y="905354"/>
                </a:cubicBezTo>
                <a:cubicBezTo>
                  <a:pt x="1432376" y="670707"/>
                  <a:pt x="1705729" y="557012"/>
                  <a:pt x="1785557" y="411869"/>
                </a:cubicBezTo>
                <a:cubicBezTo>
                  <a:pt x="1865385" y="266726"/>
                  <a:pt x="1807328" y="90135"/>
                  <a:pt x="1742014" y="34497"/>
                </a:cubicBezTo>
                <a:cubicBezTo>
                  <a:pt x="1676700" y="-21141"/>
                  <a:pt x="1526719" y="-11465"/>
                  <a:pt x="1393672" y="78040"/>
                </a:cubicBezTo>
                <a:cubicBezTo>
                  <a:pt x="1260625" y="167545"/>
                  <a:pt x="1076777" y="356231"/>
                  <a:pt x="943729" y="571526"/>
                </a:cubicBezTo>
                <a:cubicBezTo>
                  <a:pt x="810681" y="786821"/>
                  <a:pt x="716338" y="1219831"/>
                  <a:pt x="595386" y="1369812"/>
                </a:cubicBezTo>
                <a:cubicBezTo>
                  <a:pt x="474434" y="1519793"/>
                  <a:pt x="317195" y="1413354"/>
                  <a:pt x="218014" y="1456897"/>
                </a:cubicBezTo>
                <a:close/>
              </a:path>
            </a:pathLst>
          </a:custGeom>
          <a:noFill/>
          <a:ln w="508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331539" y="5378439"/>
            <a:ext cx="61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b="1" i="1" kern="0" dirty="0">
                <a:solidFill>
                  <a:srgbClr val="7030A0"/>
                </a:solidFill>
              </a:rPr>
              <a:t>P</a:t>
            </a:r>
            <a:r>
              <a:rPr lang="en-US" altLang="zh-CN" sz="2400" b="1" kern="0" baseline="30000" dirty="0">
                <a:solidFill>
                  <a:srgbClr val="7030A0"/>
                </a:solidFill>
              </a:rPr>
              <a:t>(1)</a:t>
            </a:r>
            <a:endParaRPr lang="zh-CN" altLang="en-US" b="1" kern="0" baseline="30000" dirty="0">
              <a:solidFill>
                <a:srgbClr val="7030A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521685" y="4269721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b="1" i="1" kern="0" dirty="0">
                <a:solidFill>
                  <a:srgbClr val="7030A0"/>
                </a:solidFill>
              </a:rPr>
              <a:t>P</a:t>
            </a:r>
            <a:r>
              <a:rPr lang="en-US" altLang="zh-CN" sz="2400" b="1" kern="0" baseline="30000" dirty="0">
                <a:solidFill>
                  <a:srgbClr val="7030A0"/>
                </a:solidFill>
              </a:rPr>
              <a:t>(2)</a:t>
            </a:r>
            <a:endParaRPr lang="zh-CN" altLang="en-US" sz="2400" b="1" kern="0" baseline="30000" dirty="0">
              <a:solidFill>
                <a:srgbClr val="7030A0"/>
              </a:solidFill>
            </a:endParaRPr>
          </a:p>
        </p:txBody>
      </p:sp>
      <p:sp>
        <p:nvSpPr>
          <p:cNvPr id="77" name="页脚占位符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20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209" grpId="0" animBg="1"/>
      <p:bldP spid="65" grpId="0" animBg="1"/>
      <p:bldP spid="76" grpId="0" animBg="1"/>
      <p:bldP spid="124" grpId="0"/>
      <p:bldP spid="1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Specification of </a:t>
            </a:r>
            <a:r>
              <a:rPr lang="en-US" altLang="zh-CN" dirty="0" smtClean="0"/>
              <a:t>Predicates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 and semantics of predicate </a:t>
            </a:r>
            <a:r>
              <a:rPr lang="en-US" altLang="zh-CN" dirty="0" smtClean="0"/>
              <a:t>specification</a:t>
            </a:r>
            <a:endParaRPr lang="en-US" altLang="zh-CN" dirty="0"/>
          </a:p>
          <a:p>
            <a:r>
              <a:rPr lang="en-US" altLang="zh-CN" dirty="0"/>
              <a:t>Characterizing predicates by their detection </a:t>
            </a:r>
            <a:r>
              <a:rPr lang="en-US" altLang="zh-CN" dirty="0" smtClean="0"/>
              <a:t>properties</a:t>
            </a:r>
            <a:endParaRPr lang="en-US" altLang="zh-CN" dirty="0"/>
          </a:p>
          <a:p>
            <a:r>
              <a:rPr lang="en-US" altLang="zh-CN" dirty="0"/>
              <a:t>Characterizing the space of </a:t>
            </a:r>
            <a:r>
              <a:rPr lang="en-US" altLang="zh-CN" dirty="0" smtClean="0"/>
              <a:t>predicates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1E3B-07A2-4E98-B888-5E3EDB2AA1CC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16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 and </a:t>
            </a:r>
            <a:r>
              <a:rPr lang="en-US" altLang="zh-CN" dirty="0" smtClean="0"/>
              <a:t>Semantics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Specification on STD</a:t>
            </a:r>
          </a:p>
          <a:p>
            <a:pPr lvl="1"/>
            <a:r>
              <a:rPr lang="en-US" altLang="zh-CN" dirty="0" smtClean="0"/>
              <a:t>Local predicates</a:t>
            </a:r>
          </a:p>
          <a:p>
            <a:pPr lvl="1"/>
            <a:r>
              <a:rPr lang="en-US" altLang="zh-CN" dirty="0" smtClean="0"/>
              <a:t>Linked predicates</a:t>
            </a:r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Specification on Lattice</a:t>
            </a:r>
          </a:p>
          <a:p>
            <a:pPr lvl="1"/>
            <a:r>
              <a:rPr lang="en-US" altLang="zh-CN" dirty="0" smtClean="0"/>
              <a:t>Snapshot predicates</a:t>
            </a:r>
          </a:p>
          <a:p>
            <a:pPr lvl="1"/>
            <a:r>
              <a:rPr lang="en-US" altLang="zh-CN" dirty="0" smtClean="0"/>
              <a:t>Sequence predicates</a:t>
            </a:r>
          </a:p>
          <a:p>
            <a:pPr lvl="2"/>
            <a:r>
              <a:rPr lang="en-US" altLang="zh-CN" dirty="0" smtClean="0"/>
              <a:t>Regular expression predicates</a:t>
            </a:r>
          </a:p>
          <a:p>
            <a:pPr lvl="2"/>
            <a:r>
              <a:rPr lang="en-US" altLang="zh-CN" dirty="0" smtClean="0"/>
              <a:t>Temporal logic predicates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6955-9E62-42C7-AD16-0FB293D04DE3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26066" y="1862863"/>
            <a:ext cx="2278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[Babaoglu@JSS’96]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52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Specification on </a:t>
            </a:r>
            <a:r>
              <a:rPr lang="en-US" altLang="zh-CN" dirty="0" smtClean="0"/>
              <a:t>STD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 </a:t>
            </a:r>
            <a:r>
              <a:rPr lang="en-US" altLang="zh-CN" dirty="0" smtClean="0"/>
              <a:t>predicates (LP)</a:t>
            </a:r>
            <a:endParaRPr lang="en-US" altLang="zh-CN" dirty="0"/>
          </a:p>
          <a:p>
            <a:r>
              <a:rPr lang="en-US" altLang="zh-CN" dirty="0"/>
              <a:t>Linked </a:t>
            </a:r>
            <a:r>
              <a:rPr lang="en-US" altLang="zh-CN" dirty="0" smtClean="0"/>
              <a:t>predicates </a:t>
            </a:r>
            <a:r>
              <a:rPr lang="en-US" altLang="zh-CN" sz="2000" b="0" dirty="0" smtClean="0">
                <a:solidFill>
                  <a:srgbClr val="0070C0"/>
                </a:solidFill>
              </a:rPr>
              <a:t>[Miller@ICDCS’88, </a:t>
            </a:r>
            <a:r>
              <a:rPr lang="en-US" altLang="zh-CN" sz="2000" b="0" dirty="0">
                <a:solidFill>
                  <a:srgbClr val="0070C0"/>
                </a:solidFill>
              </a:rPr>
              <a:t>Garg@FSTTCS’92, @</a:t>
            </a:r>
            <a:r>
              <a:rPr lang="en-US" altLang="zh-CN" sz="2000" b="0" dirty="0" smtClean="0">
                <a:solidFill>
                  <a:srgbClr val="0070C0"/>
                </a:solidFill>
              </a:rPr>
              <a:t>TPDS’96]</a:t>
            </a:r>
            <a:endParaRPr lang="en-US" altLang="zh-CN" b="0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AB2-8851-48EB-9581-8BEBF9AA932C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82720" y="4454776"/>
            <a:ext cx="4217378" cy="1753657"/>
            <a:chOff x="1423285" y="3815699"/>
            <a:chExt cx="6411042" cy="216844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258508" y="4048515"/>
              <a:ext cx="4619264" cy="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" name="直接连接符 8"/>
            <p:cNvCxnSpPr/>
            <p:nvPr/>
          </p:nvCxnSpPr>
          <p:spPr>
            <a:xfrm>
              <a:off x="2258508" y="5450068"/>
              <a:ext cx="4619264" cy="428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" name="TextBox 9"/>
            <p:cNvSpPr txBox="1"/>
            <p:nvPr/>
          </p:nvSpPr>
          <p:spPr>
            <a:xfrm>
              <a:off x="1433218" y="3815699"/>
              <a:ext cx="861581" cy="532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2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200" kern="0" baseline="30000" dirty="0">
                  <a:solidFill>
                    <a:sysClr val="windowText" lastClr="000000"/>
                  </a:solidFill>
                </a:rPr>
                <a:t>(1)</a:t>
              </a:r>
              <a:endParaRPr lang="zh-CN" altLang="en-US" sz="2200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3285" y="5189487"/>
              <a:ext cx="861581" cy="532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2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200" kern="0" baseline="30000" dirty="0">
                  <a:solidFill>
                    <a:sysClr val="windowText" lastClr="000000"/>
                  </a:solidFill>
                </a:rPr>
                <a:t>(2)</a:t>
              </a:r>
              <a:endParaRPr lang="zh-CN" altLang="en-US" sz="2200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2824802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323936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14" name="直接箭头连接符 13"/>
            <p:cNvCxnSpPr>
              <a:stCxn id="12" idx="5"/>
              <a:endCxn id="13" idx="1"/>
            </p:cNvCxnSpPr>
            <p:nvPr/>
          </p:nvCxnSpPr>
          <p:spPr>
            <a:xfrm>
              <a:off x="2938603" y="4103474"/>
              <a:ext cx="321537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" name="TextBox 14"/>
            <p:cNvSpPr txBox="1"/>
            <p:nvPr/>
          </p:nvSpPr>
          <p:spPr>
            <a:xfrm>
              <a:off x="6724588" y="5527455"/>
              <a:ext cx="1109739" cy="45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</a:rPr>
                <a:t>time</a:t>
              </a:r>
              <a:endParaRPr lang="zh-CN" alt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3751565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5175938" y="5383434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6234476" y="3979869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19" name="直接箭头连接符 18"/>
            <p:cNvCxnSpPr>
              <a:stCxn id="16" idx="5"/>
              <a:endCxn id="22" idx="1"/>
            </p:cNvCxnSpPr>
            <p:nvPr/>
          </p:nvCxnSpPr>
          <p:spPr>
            <a:xfrm>
              <a:off x="3865366" y="4103474"/>
              <a:ext cx="2011084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" name="流程图: 联系 19"/>
            <p:cNvSpPr/>
            <p:nvPr/>
          </p:nvSpPr>
          <p:spPr>
            <a:xfrm>
              <a:off x="4765150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4095161" y="5381292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585567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23" name="直接箭头连接符 22"/>
            <p:cNvCxnSpPr>
              <a:stCxn id="21" idx="7"/>
              <a:endCxn id="20" idx="3"/>
            </p:cNvCxnSpPr>
            <p:nvPr/>
          </p:nvCxnSpPr>
          <p:spPr>
            <a:xfrm flipV="1">
              <a:off x="4216224" y="4103474"/>
              <a:ext cx="568451" cy="1298589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4" name="直接箭头连接符 23"/>
            <p:cNvCxnSpPr>
              <a:stCxn id="17" idx="7"/>
              <a:endCxn id="18" idx="3"/>
            </p:cNvCxnSpPr>
            <p:nvPr/>
          </p:nvCxnSpPr>
          <p:spPr>
            <a:xfrm flipV="1">
              <a:off x="5297001" y="4093670"/>
              <a:ext cx="957000" cy="1310535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26" name="TextBox 25"/>
          <p:cNvSpPr txBox="1"/>
          <p:nvPr/>
        </p:nvSpPr>
        <p:spPr>
          <a:xfrm>
            <a:off x="5264087" y="422669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4167" y="420751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1191" y="423556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4327" y="421606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6912" y="577862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51329" y="577862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60374" y="578838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79533" y="577862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3883" y="424927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3621" y="577862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2166" y="4928338"/>
            <a:ext cx="46519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LP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19672" y="4927761"/>
            <a:ext cx="46519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LP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82672" y="4931876"/>
            <a:ext cx="46519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LP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92727" y="48546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…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47" name="直接连接符 46"/>
          <p:cNvCxnSpPr>
            <a:stCxn id="41" idx="3"/>
            <a:endCxn id="43" idx="1"/>
          </p:cNvCxnSpPr>
          <p:nvPr/>
        </p:nvCxnSpPr>
        <p:spPr>
          <a:xfrm flipV="1">
            <a:off x="1197358" y="5112427"/>
            <a:ext cx="422314" cy="5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083619" y="5111887"/>
            <a:ext cx="256133" cy="465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672760" y="5103677"/>
            <a:ext cx="211157" cy="5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023955" y="3833489"/>
            <a:ext cx="206997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Linked predicates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436820" y="3212976"/>
                <a:ext cx="3480183" cy="64633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LP: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</a:rPr>
                      <m:t>&gt;5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</a:rPr>
                      <m:t>𝑦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</a:rPr>
                      <m:t>&gt;3</m:t>
                    </m:r>
                  </m:oMath>
                </a14:m>
                <a:endParaRPr lang="en-US" altLang="zh-CN" sz="1050" dirty="0">
                  <a:solidFill>
                    <a:prstClr val="black"/>
                  </a:solidFill>
                </a:endParaRP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Linked predicate: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</a:rPr>
                      <m:t>&gt;5→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&gt;3</m:t>
                    </m:r>
                  </m:oMath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20" y="3212976"/>
                <a:ext cx="3480183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4037060" y="44356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43070" y="5579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73621" y="47279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24046" y="4725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84168" y="47286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64206" y="4725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24328" y="4725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33579" y="53039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00028" y="5301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60150" y="53047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04248" y="5301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464370" y="5301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9" name="直接连接符 78"/>
          <p:cNvCxnSpPr>
            <a:stCxn id="41" idx="0"/>
            <a:endCxn id="65" idx="2"/>
          </p:cNvCxnSpPr>
          <p:nvPr/>
        </p:nvCxnSpPr>
        <p:spPr>
          <a:xfrm flipV="1">
            <a:off x="964762" y="4202821"/>
            <a:ext cx="1094181" cy="72551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43" idx="0"/>
            <a:endCxn id="65" idx="2"/>
          </p:cNvCxnSpPr>
          <p:nvPr/>
        </p:nvCxnSpPr>
        <p:spPr>
          <a:xfrm flipV="1">
            <a:off x="1852268" y="4202821"/>
            <a:ext cx="206675" cy="7249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44" idx="0"/>
            <a:endCxn id="65" idx="2"/>
          </p:cNvCxnSpPr>
          <p:nvPr/>
        </p:nvCxnSpPr>
        <p:spPr>
          <a:xfrm flipH="1" flipV="1">
            <a:off x="2058943" y="4202821"/>
            <a:ext cx="1056325" cy="72905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页脚占位符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47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66" grpId="0" animBg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Specification on </a:t>
            </a:r>
            <a:r>
              <a:rPr lang="en-US" altLang="zh-CN" dirty="0" smtClean="0"/>
              <a:t>STD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 </a:t>
            </a:r>
            <a:r>
              <a:rPr lang="en-US" altLang="zh-CN" dirty="0" smtClean="0"/>
              <a:t>predicates (LP)</a:t>
            </a:r>
            <a:endParaRPr lang="en-US" altLang="zh-CN" dirty="0"/>
          </a:p>
          <a:p>
            <a:r>
              <a:rPr lang="en-US" altLang="zh-CN" dirty="0"/>
              <a:t>Linked </a:t>
            </a:r>
            <a:r>
              <a:rPr lang="en-US" altLang="zh-CN" dirty="0" smtClean="0"/>
              <a:t>predicates </a:t>
            </a:r>
            <a:r>
              <a:rPr lang="en-US" altLang="zh-CN" sz="2000" b="0" dirty="0" smtClean="0">
                <a:solidFill>
                  <a:srgbClr val="0070C0"/>
                </a:solidFill>
              </a:rPr>
              <a:t>[Miller@ICDCS’88, Garg@FSTTCS’92, @TPDS’96]</a:t>
            </a:r>
            <a:endParaRPr lang="en-US" altLang="zh-CN" b="0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A40C-5E9A-4E1B-BC8A-5A001B834C63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686335" y="2966576"/>
                <a:ext cx="3480183" cy="64633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LP: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</a:rPr>
                      <m:t>&gt;5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</a:rPr>
                      <m:t>𝑦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</a:rPr>
                      <m:t>&gt;3</m:t>
                    </m:r>
                  </m:oMath>
                </a14:m>
                <a:endParaRPr lang="en-US" altLang="zh-CN" sz="1050" dirty="0">
                  <a:solidFill>
                    <a:prstClr val="black"/>
                  </a:solidFill>
                </a:endParaRP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Linked predicate: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</a:rPr>
                      <m:t>&gt;5→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&gt;3</m:t>
                    </m:r>
                  </m:oMath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35" y="2966576"/>
                <a:ext cx="3480183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2106206" y="54344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12216" y="61653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69220" y="6168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65282" y="6165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13436" y="61688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37490" y="6165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01586" y="6165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2535341" y="5399078"/>
            <a:ext cx="4619264" cy="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0" name="直接连接符 59"/>
          <p:cNvCxnSpPr/>
          <p:nvPr/>
        </p:nvCxnSpPr>
        <p:spPr>
          <a:xfrm>
            <a:off x="2535341" y="6150633"/>
            <a:ext cx="4619264" cy="428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TextBox 61"/>
          <p:cNvSpPr txBox="1"/>
          <p:nvPr/>
        </p:nvSpPr>
        <p:spPr>
          <a:xfrm>
            <a:off x="1824497" y="5190291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(1)</a:t>
            </a:r>
            <a:endParaRPr lang="zh-CN" altLang="en-US" kern="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4497" y="5931597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(2)</a:t>
            </a:r>
            <a:endParaRPr lang="zh-CN" altLang="en-US" sz="2400" kern="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64" name="流程图: 联系 63"/>
          <p:cNvSpPr/>
          <p:nvPr/>
        </p:nvSpPr>
        <p:spPr>
          <a:xfrm>
            <a:off x="3101635" y="5340236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80" name="流程图: 联系 79"/>
          <p:cNvSpPr/>
          <p:nvPr/>
        </p:nvSpPr>
        <p:spPr>
          <a:xfrm>
            <a:off x="3516202" y="6082325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cxnSp>
        <p:nvCxnSpPr>
          <p:cNvPr id="81" name="直接箭头连接符 80"/>
          <p:cNvCxnSpPr>
            <a:stCxn id="64" idx="5"/>
            <a:endCxn id="80" idx="1"/>
          </p:cNvCxnSpPr>
          <p:nvPr/>
        </p:nvCxnSpPr>
        <p:spPr>
          <a:xfrm>
            <a:off x="3215436" y="5454037"/>
            <a:ext cx="321537" cy="649059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3" name="TextBox 82"/>
          <p:cNvSpPr txBox="1"/>
          <p:nvPr/>
        </p:nvSpPr>
        <p:spPr>
          <a:xfrm>
            <a:off x="7001422" y="6228020"/>
            <a:ext cx="83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kern="0" dirty="0">
                <a:solidFill>
                  <a:sysClr val="windowText" lastClr="000000"/>
                </a:solidFill>
              </a:rPr>
              <a:t>time</a:t>
            </a: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84" name="流程图: 联系 83"/>
          <p:cNvSpPr/>
          <p:nvPr/>
        </p:nvSpPr>
        <p:spPr>
          <a:xfrm>
            <a:off x="4028398" y="5340236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86" name="流程图: 联系 85"/>
          <p:cNvSpPr/>
          <p:nvPr/>
        </p:nvSpPr>
        <p:spPr>
          <a:xfrm>
            <a:off x="5452771" y="6083999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87" name="流程图: 联系 86"/>
          <p:cNvSpPr/>
          <p:nvPr/>
        </p:nvSpPr>
        <p:spPr>
          <a:xfrm>
            <a:off x="6511309" y="5330432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cxnSp>
        <p:nvCxnSpPr>
          <p:cNvPr id="88" name="直接箭头连接符 87"/>
          <p:cNvCxnSpPr>
            <a:stCxn id="84" idx="5"/>
            <a:endCxn id="91" idx="1"/>
          </p:cNvCxnSpPr>
          <p:nvPr/>
        </p:nvCxnSpPr>
        <p:spPr>
          <a:xfrm>
            <a:off x="4142199" y="5454037"/>
            <a:ext cx="2011084" cy="649059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9" name="流程图: 联系 88"/>
          <p:cNvSpPr/>
          <p:nvPr/>
        </p:nvSpPr>
        <p:spPr>
          <a:xfrm>
            <a:off x="5041983" y="5340236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90" name="流程图: 联系 89"/>
          <p:cNvSpPr/>
          <p:nvPr/>
        </p:nvSpPr>
        <p:spPr>
          <a:xfrm>
            <a:off x="4371994" y="6081857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91" name="流程图: 联系 90"/>
          <p:cNvSpPr/>
          <p:nvPr/>
        </p:nvSpPr>
        <p:spPr>
          <a:xfrm>
            <a:off x="6132512" y="6082325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cxnSp>
        <p:nvCxnSpPr>
          <p:cNvPr id="92" name="直接箭头连接符 91"/>
          <p:cNvCxnSpPr>
            <a:stCxn id="90" idx="7"/>
            <a:endCxn id="89" idx="3"/>
          </p:cNvCxnSpPr>
          <p:nvPr/>
        </p:nvCxnSpPr>
        <p:spPr>
          <a:xfrm flipV="1">
            <a:off x="4493057" y="5454037"/>
            <a:ext cx="568451" cy="648591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3" name="直接箭头连接符 92"/>
          <p:cNvCxnSpPr>
            <a:stCxn id="86" idx="7"/>
            <a:endCxn id="87" idx="3"/>
          </p:cNvCxnSpPr>
          <p:nvPr/>
        </p:nvCxnSpPr>
        <p:spPr>
          <a:xfrm flipV="1">
            <a:off x="5573834" y="5444233"/>
            <a:ext cx="957000" cy="660537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4" name="TextBox 93"/>
          <p:cNvSpPr txBox="1"/>
          <p:nvPr/>
        </p:nvSpPr>
        <p:spPr>
          <a:xfrm>
            <a:off x="2958860" y="501237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58983" y="501237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64202" y="501237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2781" y="501237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14065" y="619724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68590" y="619724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45831" y="618801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65951" y="619724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2532536" y="4785798"/>
            <a:ext cx="4619264" cy="428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3" name="流程图: 联系 102"/>
          <p:cNvSpPr/>
          <p:nvPr/>
        </p:nvSpPr>
        <p:spPr>
          <a:xfrm>
            <a:off x="3513397" y="4718540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04" name="流程图: 联系 103"/>
          <p:cNvSpPr/>
          <p:nvPr/>
        </p:nvSpPr>
        <p:spPr>
          <a:xfrm>
            <a:off x="5449966" y="4720214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05" name="流程图: 联系 104"/>
          <p:cNvSpPr/>
          <p:nvPr/>
        </p:nvSpPr>
        <p:spPr>
          <a:xfrm>
            <a:off x="4369189" y="4718072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06" name="流程图: 联系 105"/>
          <p:cNvSpPr/>
          <p:nvPr/>
        </p:nvSpPr>
        <p:spPr>
          <a:xfrm>
            <a:off x="6129707" y="4718540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57510" y="437685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42168" y="437685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30164" y="437685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328505" y="437685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11" name="流程图: 联系 110"/>
          <p:cNvSpPr/>
          <p:nvPr/>
        </p:nvSpPr>
        <p:spPr>
          <a:xfrm>
            <a:off x="3102130" y="4728009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12" name="流程图: 联系 111"/>
          <p:cNvSpPr/>
          <p:nvPr/>
        </p:nvSpPr>
        <p:spPr>
          <a:xfrm>
            <a:off x="4028893" y="4728009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13" name="流程图: 联系 112"/>
          <p:cNvSpPr/>
          <p:nvPr/>
        </p:nvSpPr>
        <p:spPr>
          <a:xfrm>
            <a:off x="6511804" y="4718205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14" name="流程图: 联系 113"/>
          <p:cNvSpPr/>
          <p:nvPr/>
        </p:nvSpPr>
        <p:spPr>
          <a:xfrm>
            <a:off x="5042478" y="4728009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959355" y="438997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237217" y="437659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65043" y="438997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914748" y="438997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直接连接符 118"/>
          <p:cNvCxnSpPr>
            <a:stCxn id="111" idx="4"/>
            <a:endCxn id="64" idx="0"/>
          </p:cNvCxnSpPr>
          <p:nvPr/>
        </p:nvCxnSpPr>
        <p:spPr>
          <a:xfrm flipH="1">
            <a:off x="3168298" y="4861335"/>
            <a:ext cx="495" cy="4789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3" idx="4"/>
            <a:endCxn id="80" idx="0"/>
          </p:cNvCxnSpPr>
          <p:nvPr/>
        </p:nvCxnSpPr>
        <p:spPr>
          <a:xfrm>
            <a:off x="3584314" y="4860374"/>
            <a:ext cx="2805" cy="12219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5" idx="4"/>
            <a:endCxn id="84" idx="0"/>
          </p:cNvCxnSpPr>
          <p:nvPr/>
        </p:nvCxnSpPr>
        <p:spPr>
          <a:xfrm flipH="1">
            <a:off x="4095061" y="4859906"/>
            <a:ext cx="345045" cy="48033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12" idx="4"/>
            <a:endCxn id="90" idx="0"/>
          </p:cNvCxnSpPr>
          <p:nvPr/>
        </p:nvCxnSpPr>
        <p:spPr>
          <a:xfrm>
            <a:off x="4095556" y="4861335"/>
            <a:ext cx="347355" cy="122052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4" idx="4"/>
            <a:endCxn id="89" idx="0"/>
          </p:cNvCxnSpPr>
          <p:nvPr/>
        </p:nvCxnSpPr>
        <p:spPr>
          <a:xfrm flipH="1">
            <a:off x="5108646" y="4862048"/>
            <a:ext cx="412237" cy="4781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14" idx="4"/>
            <a:endCxn id="86" idx="0"/>
          </p:cNvCxnSpPr>
          <p:nvPr/>
        </p:nvCxnSpPr>
        <p:spPr>
          <a:xfrm>
            <a:off x="5109141" y="4861335"/>
            <a:ext cx="414547" cy="12226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13" idx="4"/>
            <a:endCxn id="91" idx="0"/>
          </p:cNvCxnSpPr>
          <p:nvPr/>
        </p:nvCxnSpPr>
        <p:spPr>
          <a:xfrm flipH="1">
            <a:off x="6203429" y="4851531"/>
            <a:ext cx="375038" cy="12307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06" idx="4"/>
            <a:endCxn id="87" idx="0"/>
          </p:cNvCxnSpPr>
          <p:nvPr/>
        </p:nvCxnSpPr>
        <p:spPr>
          <a:xfrm>
            <a:off x="6200624" y="4860374"/>
            <a:ext cx="377348" cy="4700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93" y="4504159"/>
            <a:ext cx="638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TextBox 127"/>
          <p:cNvSpPr txBox="1"/>
          <p:nvPr/>
        </p:nvSpPr>
        <p:spPr>
          <a:xfrm>
            <a:off x="1475656" y="5958550"/>
            <a:ext cx="46519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LP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479351" y="5175848"/>
            <a:ext cx="46519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LP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878410" y="4581128"/>
            <a:ext cx="206997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Linked predicates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97212" y="54359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77250" y="54359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13354" y="54266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65482" y="54359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85644" y="54359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495645" y="4296955"/>
            <a:ext cx="112402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Modality</a:t>
            </a:r>
          </a:p>
        </p:txBody>
      </p:sp>
      <p:cxnSp>
        <p:nvCxnSpPr>
          <p:cNvPr id="138" name="直接连接符 137"/>
          <p:cNvCxnSpPr/>
          <p:nvPr/>
        </p:nvCxnSpPr>
        <p:spPr>
          <a:xfrm>
            <a:off x="2545024" y="4126236"/>
            <a:ext cx="4619264" cy="428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9" name="流程图: 联系 138"/>
          <p:cNvSpPr/>
          <p:nvPr/>
        </p:nvSpPr>
        <p:spPr>
          <a:xfrm>
            <a:off x="3387081" y="4058978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40" name="流程图: 联系 139"/>
          <p:cNvSpPr/>
          <p:nvPr/>
        </p:nvSpPr>
        <p:spPr>
          <a:xfrm>
            <a:off x="5373893" y="4060652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41" name="流程图: 联系 140"/>
          <p:cNvSpPr/>
          <p:nvPr/>
        </p:nvSpPr>
        <p:spPr>
          <a:xfrm>
            <a:off x="4293773" y="4058510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42" name="流程图: 联系 141"/>
          <p:cNvSpPr/>
          <p:nvPr/>
        </p:nvSpPr>
        <p:spPr>
          <a:xfrm>
            <a:off x="6021965" y="4058978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139952" y="371729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155687" y="371729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203848" y="371729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228184" y="371729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7" name="流程图: 联系 146"/>
          <p:cNvSpPr/>
          <p:nvPr/>
        </p:nvSpPr>
        <p:spPr>
          <a:xfrm>
            <a:off x="3006137" y="4068447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48" name="流程图: 联系 147"/>
          <p:cNvSpPr/>
          <p:nvPr/>
        </p:nvSpPr>
        <p:spPr>
          <a:xfrm>
            <a:off x="3870233" y="4068447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49" name="流程图: 联系 148"/>
          <p:cNvSpPr/>
          <p:nvPr/>
        </p:nvSpPr>
        <p:spPr>
          <a:xfrm>
            <a:off x="6451831" y="4058643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50" name="流程图: 联系 149"/>
          <p:cNvSpPr/>
          <p:nvPr/>
        </p:nvSpPr>
        <p:spPr>
          <a:xfrm>
            <a:off x="4806337" y="4068447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843808" y="373040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707904" y="371703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644008" y="373040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868144" y="373040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93" y="3844597"/>
            <a:ext cx="638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6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74" grpId="0"/>
      <p:bldP spid="75" grpId="0"/>
      <p:bldP spid="76" grpId="0"/>
      <p:bldP spid="77" grpId="0"/>
      <p:bldP spid="78" grpId="0"/>
      <p:bldP spid="69" grpId="0"/>
      <p:bldP spid="70" grpId="0"/>
      <p:bldP spid="71" grpId="0"/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Space-Time Diagram </a:t>
            </a:r>
            <a:r>
              <a:rPr lang="en-US" altLang="zh-CN" dirty="0"/>
              <a:t>(STD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intuitive illustration of the distributed computation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317B-D225-45A3-9B81-09E75745D892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19317" y="3479082"/>
            <a:ext cx="4619264" cy="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2319317" y="4998505"/>
            <a:ext cx="4619264" cy="428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TextBox 7"/>
          <p:cNvSpPr txBox="1"/>
          <p:nvPr/>
        </p:nvSpPr>
        <p:spPr>
          <a:xfrm>
            <a:off x="1608473" y="3270295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(1)</a:t>
            </a:r>
            <a:endParaRPr lang="zh-CN" altLang="en-US" kern="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8473" y="4779469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(2)</a:t>
            </a:r>
            <a:endParaRPr lang="zh-CN" altLang="en-US" sz="2400" kern="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2885611" y="3420240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300178" y="4930197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cxnSp>
        <p:nvCxnSpPr>
          <p:cNvPr id="14" name="直接箭头连接符 13"/>
          <p:cNvCxnSpPr>
            <a:stCxn id="10" idx="5"/>
            <a:endCxn id="11" idx="1"/>
          </p:cNvCxnSpPr>
          <p:nvPr/>
        </p:nvCxnSpPr>
        <p:spPr>
          <a:xfrm>
            <a:off x="2999412" y="3534041"/>
            <a:ext cx="321537" cy="1416927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6785398" y="5075892"/>
            <a:ext cx="83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kern="0" dirty="0">
                <a:solidFill>
                  <a:sysClr val="windowText" lastClr="000000"/>
                </a:solidFill>
              </a:rPr>
              <a:t>time</a:t>
            </a: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3812374" y="3420240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5236747" y="4931871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6295285" y="3410436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8553" y="3003583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0641" y="3003583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753" y="3003583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直接箭头连接符 25"/>
          <p:cNvCxnSpPr>
            <a:stCxn id="16" idx="5"/>
            <a:endCxn id="34" idx="1"/>
          </p:cNvCxnSpPr>
          <p:nvPr/>
        </p:nvCxnSpPr>
        <p:spPr>
          <a:xfrm>
            <a:off x="3926175" y="3534041"/>
            <a:ext cx="2011084" cy="1416927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26"/>
          <p:cNvSpPr txBox="1"/>
          <p:nvPr/>
        </p:nvSpPr>
        <p:spPr>
          <a:xfrm>
            <a:off x="3552689" y="5019811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57891" y="5019811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60675" y="5019811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2889" y="3003583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流程图: 联系 31"/>
          <p:cNvSpPr/>
          <p:nvPr/>
        </p:nvSpPr>
        <p:spPr>
          <a:xfrm>
            <a:off x="4825959" y="3420240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33" name="流程图: 联系 32"/>
          <p:cNvSpPr/>
          <p:nvPr/>
        </p:nvSpPr>
        <p:spPr>
          <a:xfrm>
            <a:off x="4155970" y="4929729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5916488" y="4930197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4577" y="5019811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9784" y="3003583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接箭头连接符 36"/>
          <p:cNvCxnSpPr>
            <a:stCxn id="33" idx="7"/>
            <a:endCxn id="32" idx="3"/>
          </p:cNvCxnSpPr>
          <p:nvPr/>
        </p:nvCxnSpPr>
        <p:spPr>
          <a:xfrm flipV="1">
            <a:off x="4277033" y="3534041"/>
            <a:ext cx="568451" cy="1416459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" name="直接箭头连接符 37"/>
          <p:cNvCxnSpPr>
            <a:stCxn id="17" idx="7"/>
            <a:endCxn id="18" idx="3"/>
          </p:cNvCxnSpPr>
          <p:nvPr/>
        </p:nvCxnSpPr>
        <p:spPr>
          <a:xfrm flipV="1">
            <a:off x="5357810" y="3524237"/>
            <a:ext cx="957000" cy="1428405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TextBox 41"/>
          <p:cNvSpPr txBox="1"/>
          <p:nvPr/>
        </p:nvSpPr>
        <p:spPr>
          <a:xfrm>
            <a:off x="2742836" y="300358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42959" y="300358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48178" y="300358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06757" y="300358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07656" y="5019811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8041" y="501980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52566" y="501980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16945" y="501980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49927" y="501980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80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Specification on Lattice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Snapshot </a:t>
            </a:r>
            <a:r>
              <a:rPr lang="en-US" altLang="zh-CN" dirty="0" smtClean="0"/>
              <a:t>predicates</a:t>
            </a:r>
          </a:p>
          <a:p>
            <a:pPr lvl="1"/>
            <a:r>
              <a:rPr lang="en-US" altLang="zh-CN" dirty="0"/>
              <a:t>Conjunctive predicates </a:t>
            </a:r>
            <a:r>
              <a:rPr lang="en-US" altLang="zh-CN" sz="2000" dirty="0">
                <a:solidFill>
                  <a:srgbClr val="0070C0"/>
                </a:solidFill>
              </a:rPr>
              <a:t>[Garg@TPDS’94, TPDS’96, Huang@PerCom’09, TPDS’12]</a:t>
            </a:r>
          </a:p>
          <a:p>
            <a:pPr lvl="1"/>
            <a:r>
              <a:rPr lang="en-US" altLang="zh-CN" dirty="0"/>
              <a:t>Relational predicates </a:t>
            </a:r>
            <a:r>
              <a:rPr lang="en-US" altLang="zh-CN" sz="2000" dirty="0">
                <a:solidFill>
                  <a:srgbClr val="0070C0"/>
                </a:solidFill>
              </a:rPr>
              <a:t>[Tomlinson@JPDC’97</a:t>
            </a:r>
            <a:r>
              <a:rPr lang="en-US" altLang="zh-CN" sz="2000" dirty="0" smtClean="0">
                <a:solidFill>
                  <a:srgbClr val="0070C0"/>
                </a:solidFill>
              </a:rPr>
              <a:t>]</a:t>
            </a:r>
          </a:p>
          <a:p>
            <a:pPr lvl="3"/>
            <a:endParaRPr lang="en-US" altLang="zh-CN" dirty="0"/>
          </a:p>
          <a:p>
            <a:r>
              <a:rPr lang="en-US" altLang="zh-CN" dirty="0"/>
              <a:t>Sequence predicates</a:t>
            </a:r>
          </a:p>
          <a:p>
            <a:pPr lvl="1"/>
            <a:r>
              <a:rPr lang="en-US" altLang="zh-CN" dirty="0" smtClean="0"/>
              <a:t>Regular </a:t>
            </a:r>
            <a:r>
              <a:rPr lang="en-US" altLang="zh-CN" dirty="0"/>
              <a:t>expression predicates </a:t>
            </a:r>
            <a:r>
              <a:rPr lang="en-US" altLang="zh-CN" sz="2000" dirty="0">
                <a:solidFill>
                  <a:srgbClr val="0070C0"/>
                </a:solidFill>
              </a:rPr>
              <a:t>[Babaoglu@JPDC’95, JSS’96, Huang@ICPADS’10, Hurfin@WPDD’93, Fromentin@ICPP’94, Jard@ICDCS’94]</a:t>
            </a:r>
          </a:p>
          <a:p>
            <a:pPr lvl="1"/>
            <a:r>
              <a:rPr lang="en-US" altLang="zh-CN" dirty="0"/>
              <a:t>Temporal logic predicates </a:t>
            </a:r>
            <a:r>
              <a:rPr lang="en-US" altLang="zh-CN" sz="2000" dirty="0" smtClean="0">
                <a:solidFill>
                  <a:srgbClr val="0070C0"/>
                </a:solidFill>
              </a:rPr>
              <a:t>[</a:t>
            </a:r>
            <a:r>
              <a:rPr lang="en-US" altLang="zh-CN" sz="2000" dirty="0">
                <a:solidFill>
                  <a:srgbClr val="0070C0"/>
                </a:solidFill>
              </a:rPr>
              <a:t>Garg@ICDCS’01</a:t>
            </a:r>
            <a:r>
              <a:rPr lang="en-US" altLang="zh-CN" sz="2000" dirty="0" smtClean="0">
                <a:solidFill>
                  <a:srgbClr val="0070C0"/>
                </a:solidFill>
              </a:rPr>
              <a:t>, Sen@TC’07, Mittal@TPDS’07, Genon@FM’06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smtClean="0">
                <a:solidFill>
                  <a:srgbClr val="0070C0"/>
                </a:solidFill>
              </a:rPr>
              <a:t>Kalyon@FORTE’07, Massart@IPL’08</a:t>
            </a:r>
            <a:r>
              <a:rPr lang="en-US" altLang="zh-CN" sz="20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3E9E-17D6-48D3-979D-3521B4584E48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189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Specification on Lattice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FA6B-75C4-4BF0-9EE6-2460AE2BDF59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31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  <p:cxnSp>
        <p:nvCxnSpPr>
          <p:cNvPr id="286" name="直接连接符 285"/>
          <p:cNvCxnSpPr/>
          <p:nvPr/>
        </p:nvCxnSpPr>
        <p:spPr>
          <a:xfrm>
            <a:off x="3581327" y="5160206"/>
            <a:ext cx="2410024" cy="671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287" name="直接连接符 286"/>
          <p:cNvCxnSpPr/>
          <p:nvPr/>
        </p:nvCxnSpPr>
        <p:spPr>
          <a:xfrm>
            <a:off x="3587246" y="4667538"/>
            <a:ext cx="2404104" cy="0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288" name="直接连接符 287"/>
          <p:cNvCxnSpPr/>
          <p:nvPr/>
        </p:nvCxnSpPr>
        <p:spPr>
          <a:xfrm>
            <a:off x="3587246" y="4174869"/>
            <a:ext cx="2404104" cy="3154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289" name="直接连接符 288"/>
          <p:cNvCxnSpPr/>
          <p:nvPr/>
        </p:nvCxnSpPr>
        <p:spPr>
          <a:xfrm>
            <a:off x="3587246" y="3682200"/>
            <a:ext cx="2418473" cy="0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290" name="直接箭头连接符 289"/>
          <p:cNvCxnSpPr/>
          <p:nvPr/>
        </p:nvCxnSpPr>
        <p:spPr>
          <a:xfrm flipH="1" flipV="1">
            <a:off x="4082786" y="3235489"/>
            <a:ext cx="4991" cy="242313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291" name="直接箭头连接符 290"/>
          <p:cNvCxnSpPr/>
          <p:nvPr/>
        </p:nvCxnSpPr>
        <p:spPr>
          <a:xfrm flipH="1" flipV="1">
            <a:off x="4558840" y="3239091"/>
            <a:ext cx="9508" cy="238638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292" name="直接箭头连接符 291"/>
          <p:cNvCxnSpPr/>
          <p:nvPr/>
        </p:nvCxnSpPr>
        <p:spPr>
          <a:xfrm flipH="1" flipV="1">
            <a:off x="5051494" y="3253091"/>
            <a:ext cx="2" cy="239958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293" name="直接箭头连接符 292"/>
          <p:cNvCxnSpPr/>
          <p:nvPr/>
        </p:nvCxnSpPr>
        <p:spPr>
          <a:xfrm flipH="1" flipV="1">
            <a:off x="5536616" y="3253091"/>
            <a:ext cx="7632" cy="239958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none"/>
          </a:ln>
          <a:effectLst/>
        </p:spPr>
      </p:cxnSp>
      <p:cxnSp>
        <p:nvCxnSpPr>
          <p:cNvPr id="294" name="直接连接符 293"/>
          <p:cNvCxnSpPr/>
          <p:nvPr/>
        </p:nvCxnSpPr>
        <p:spPr>
          <a:xfrm>
            <a:off x="3553560" y="5652677"/>
            <a:ext cx="2452159" cy="0"/>
          </a:xfrm>
          <a:prstGeom prst="line">
            <a:avLst/>
          </a:prstGeom>
          <a:noFill/>
          <a:ln w="508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95" name="直接箭头连接符 294"/>
          <p:cNvCxnSpPr/>
          <p:nvPr/>
        </p:nvCxnSpPr>
        <p:spPr>
          <a:xfrm flipH="1" flipV="1">
            <a:off x="3581327" y="3194812"/>
            <a:ext cx="1" cy="2424895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96" name="TextBox 57"/>
          <p:cNvSpPr txBox="1"/>
          <p:nvPr/>
        </p:nvSpPr>
        <p:spPr>
          <a:xfrm>
            <a:off x="3024829" y="2876259"/>
            <a:ext cx="724712" cy="486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  <a:latin typeface="Palatino Linotype"/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  <a:latin typeface="Palatino Linotype"/>
              </a:rPr>
              <a:t>(2)</a:t>
            </a:r>
            <a:endParaRPr lang="zh-CN" altLang="en-US" sz="2400" kern="0" baseline="30000" dirty="0">
              <a:solidFill>
                <a:sysClr val="windowText" lastClr="000000"/>
              </a:solidFill>
              <a:latin typeface="Palatino Linotype"/>
            </a:endParaRPr>
          </a:p>
        </p:txBody>
      </p:sp>
      <p:sp>
        <p:nvSpPr>
          <p:cNvPr id="297" name="TextBox 58"/>
          <p:cNvSpPr txBox="1"/>
          <p:nvPr/>
        </p:nvSpPr>
        <p:spPr>
          <a:xfrm>
            <a:off x="5991349" y="5594009"/>
            <a:ext cx="639457" cy="48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  <a:latin typeface="Palatino Linotype"/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  <a:latin typeface="Palatino Linotype"/>
              </a:rPr>
              <a:t>(1)</a:t>
            </a:r>
            <a:endParaRPr lang="zh-CN" altLang="en-US" sz="2000" kern="0" dirty="0">
              <a:solidFill>
                <a:sysClr val="windowText" lastClr="000000"/>
              </a:solidFill>
              <a:latin typeface="Palatino Linotype"/>
            </a:endParaRPr>
          </a:p>
        </p:txBody>
      </p:sp>
      <p:cxnSp>
        <p:nvCxnSpPr>
          <p:cNvPr id="298" name="直接连接符 297"/>
          <p:cNvCxnSpPr/>
          <p:nvPr/>
        </p:nvCxnSpPr>
        <p:spPr>
          <a:xfrm>
            <a:off x="4055527" y="5157495"/>
            <a:ext cx="503313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299" name="直接连接符 298"/>
          <p:cNvCxnSpPr/>
          <p:nvPr/>
        </p:nvCxnSpPr>
        <p:spPr>
          <a:xfrm>
            <a:off x="4066063" y="4659741"/>
            <a:ext cx="503313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300" name="直接连接符 299"/>
          <p:cNvCxnSpPr/>
          <p:nvPr/>
        </p:nvCxnSpPr>
        <p:spPr>
          <a:xfrm>
            <a:off x="4046343" y="4181705"/>
            <a:ext cx="503313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301" name="直接连接符 300"/>
          <p:cNvCxnSpPr/>
          <p:nvPr/>
        </p:nvCxnSpPr>
        <p:spPr>
          <a:xfrm>
            <a:off x="4562228" y="4183054"/>
            <a:ext cx="503313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302" name="直接连接符 301"/>
          <p:cNvCxnSpPr/>
          <p:nvPr/>
        </p:nvCxnSpPr>
        <p:spPr>
          <a:xfrm>
            <a:off x="4562007" y="4659741"/>
            <a:ext cx="503313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303" name="直接连接符 302"/>
          <p:cNvCxnSpPr/>
          <p:nvPr/>
        </p:nvCxnSpPr>
        <p:spPr>
          <a:xfrm>
            <a:off x="5054658" y="4173699"/>
            <a:ext cx="503313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304" name="直接连接符 303"/>
          <p:cNvCxnSpPr/>
          <p:nvPr/>
        </p:nvCxnSpPr>
        <p:spPr>
          <a:xfrm>
            <a:off x="4543280" y="3674033"/>
            <a:ext cx="503313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305" name="直接连接符 304"/>
          <p:cNvCxnSpPr/>
          <p:nvPr/>
        </p:nvCxnSpPr>
        <p:spPr>
          <a:xfrm>
            <a:off x="5046595" y="3674033"/>
            <a:ext cx="503313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306" name="直接箭头连接符 305"/>
          <p:cNvCxnSpPr/>
          <p:nvPr/>
        </p:nvCxnSpPr>
        <p:spPr>
          <a:xfrm flipV="1">
            <a:off x="4078093" y="5160877"/>
            <a:ext cx="0" cy="500801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07" name="直接箭头连接符 306"/>
          <p:cNvCxnSpPr/>
          <p:nvPr/>
        </p:nvCxnSpPr>
        <p:spPr>
          <a:xfrm flipV="1">
            <a:off x="4565317" y="5151876"/>
            <a:ext cx="0" cy="500801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08" name="直接箭头连接符 307"/>
          <p:cNvCxnSpPr/>
          <p:nvPr/>
        </p:nvCxnSpPr>
        <p:spPr>
          <a:xfrm flipV="1">
            <a:off x="4078093" y="4642918"/>
            <a:ext cx="0" cy="500801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09" name="直接箭头连接符 308"/>
          <p:cNvCxnSpPr/>
          <p:nvPr/>
        </p:nvCxnSpPr>
        <p:spPr>
          <a:xfrm flipV="1">
            <a:off x="4564466" y="4632547"/>
            <a:ext cx="0" cy="500801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0" name="直接箭头连接符 309"/>
          <p:cNvCxnSpPr/>
          <p:nvPr/>
        </p:nvCxnSpPr>
        <p:spPr>
          <a:xfrm flipV="1">
            <a:off x="4078093" y="4154313"/>
            <a:ext cx="0" cy="500801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1" name="直接箭头连接符 310"/>
          <p:cNvCxnSpPr/>
          <p:nvPr/>
        </p:nvCxnSpPr>
        <p:spPr>
          <a:xfrm flipV="1">
            <a:off x="4566350" y="4154466"/>
            <a:ext cx="0" cy="500801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2" name="直接箭头连接符 311"/>
          <p:cNvCxnSpPr/>
          <p:nvPr/>
        </p:nvCxnSpPr>
        <p:spPr>
          <a:xfrm flipV="1">
            <a:off x="5051172" y="4162631"/>
            <a:ext cx="0" cy="500801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3" name="直接箭头连接符 312"/>
          <p:cNvCxnSpPr/>
          <p:nvPr/>
        </p:nvCxnSpPr>
        <p:spPr>
          <a:xfrm flipV="1">
            <a:off x="4554092" y="3655417"/>
            <a:ext cx="0" cy="500801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4" name="直接箭头连接符 313"/>
          <p:cNvCxnSpPr/>
          <p:nvPr/>
        </p:nvCxnSpPr>
        <p:spPr>
          <a:xfrm flipV="1">
            <a:off x="5050472" y="3685221"/>
            <a:ext cx="0" cy="500801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5" name="直接箭头连接符 314"/>
          <p:cNvCxnSpPr/>
          <p:nvPr/>
        </p:nvCxnSpPr>
        <p:spPr>
          <a:xfrm flipV="1">
            <a:off x="5536615" y="3685221"/>
            <a:ext cx="0" cy="500801"/>
          </a:xfrm>
          <a:prstGeom prst="straightConnector1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16" name="流程图: 联系 315"/>
          <p:cNvSpPr/>
          <p:nvPr/>
        </p:nvSpPr>
        <p:spPr>
          <a:xfrm>
            <a:off x="4009587" y="5084181"/>
            <a:ext cx="118562" cy="119074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17" name="流程图: 联系 316"/>
          <p:cNvSpPr/>
          <p:nvPr/>
        </p:nvSpPr>
        <p:spPr>
          <a:xfrm>
            <a:off x="4000241" y="4577434"/>
            <a:ext cx="118562" cy="119074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18" name="流程图: 联系 317"/>
          <p:cNvSpPr/>
          <p:nvPr/>
        </p:nvSpPr>
        <p:spPr>
          <a:xfrm>
            <a:off x="4000240" y="4092490"/>
            <a:ext cx="118562" cy="119074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19" name="流程图: 联系 318"/>
          <p:cNvSpPr/>
          <p:nvPr/>
        </p:nvSpPr>
        <p:spPr>
          <a:xfrm>
            <a:off x="4511441" y="5101340"/>
            <a:ext cx="118562" cy="119074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20" name="流程图: 联系 319"/>
          <p:cNvSpPr/>
          <p:nvPr/>
        </p:nvSpPr>
        <p:spPr>
          <a:xfrm>
            <a:off x="4499558" y="4574650"/>
            <a:ext cx="118562" cy="119074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21" name="流程图: 联系 320"/>
          <p:cNvSpPr/>
          <p:nvPr/>
        </p:nvSpPr>
        <p:spPr>
          <a:xfrm>
            <a:off x="4503122" y="4103094"/>
            <a:ext cx="118562" cy="119074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22" name="流程图: 联系 321"/>
          <p:cNvSpPr/>
          <p:nvPr/>
        </p:nvSpPr>
        <p:spPr>
          <a:xfrm>
            <a:off x="4499557" y="3610814"/>
            <a:ext cx="118562" cy="119074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23" name="流程图: 联系 322"/>
          <p:cNvSpPr/>
          <p:nvPr/>
        </p:nvSpPr>
        <p:spPr>
          <a:xfrm>
            <a:off x="4992214" y="4574650"/>
            <a:ext cx="118562" cy="119074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24" name="流程图: 联系 323"/>
          <p:cNvSpPr/>
          <p:nvPr/>
        </p:nvSpPr>
        <p:spPr>
          <a:xfrm>
            <a:off x="4992213" y="4103093"/>
            <a:ext cx="118562" cy="119074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25" name="流程图: 联系 324"/>
          <p:cNvSpPr/>
          <p:nvPr/>
        </p:nvSpPr>
        <p:spPr>
          <a:xfrm>
            <a:off x="4992212" y="3603671"/>
            <a:ext cx="118562" cy="119074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26" name="流程图: 联系 325"/>
          <p:cNvSpPr/>
          <p:nvPr/>
        </p:nvSpPr>
        <p:spPr>
          <a:xfrm>
            <a:off x="5477335" y="4100309"/>
            <a:ext cx="118562" cy="119074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27" name="流程图: 联系 326"/>
          <p:cNvSpPr/>
          <p:nvPr/>
        </p:nvSpPr>
        <p:spPr>
          <a:xfrm>
            <a:off x="5477335" y="3603671"/>
            <a:ext cx="118562" cy="119074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cxnSp>
        <p:nvCxnSpPr>
          <p:cNvPr id="328" name="直接连接符 327"/>
          <p:cNvCxnSpPr/>
          <p:nvPr/>
        </p:nvCxnSpPr>
        <p:spPr>
          <a:xfrm>
            <a:off x="3562750" y="5641745"/>
            <a:ext cx="503313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cxnSp>
        <p:nvCxnSpPr>
          <p:cNvPr id="329" name="直接连接符 328"/>
          <p:cNvCxnSpPr/>
          <p:nvPr/>
        </p:nvCxnSpPr>
        <p:spPr>
          <a:xfrm>
            <a:off x="4075981" y="5649502"/>
            <a:ext cx="503313" cy="0"/>
          </a:xfrm>
          <a:prstGeom prst="line">
            <a:avLst/>
          </a:prstGeom>
          <a:noFill/>
          <a:ln w="50800" cap="flat" cmpd="sng" algn="ctr">
            <a:solidFill>
              <a:srgbClr val="E4E9EF">
                <a:lumMod val="50000"/>
              </a:srgbClr>
            </a:solidFill>
            <a:prstDash val="solid"/>
          </a:ln>
          <a:effectLst/>
        </p:spPr>
      </p:cxnSp>
      <p:sp>
        <p:nvSpPr>
          <p:cNvPr id="330" name="流程图: 联系 329"/>
          <p:cNvSpPr/>
          <p:nvPr/>
        </p:nvSpPr>
        <p:spPr>
          <a:xfrm>
            <a:off x="3521454" y="5594009"/>
            <a:ext cx="118562" cy="119074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31" name="流程图: 联系 330"/>
          <p:cNvSpPr/>
          <p:nvPr/>
        </p:nvSpPr>
        <p:spPr>
          <a:xfrm>
            <a:off x="4012128" y="5581102"/>
            <a:ext cx="118562" cy="119074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sp>
        <p:nvSpPr>
          <p:cNvPr id="332" name="流程图: 联系 331"/>
          <p:cNvSpPr/>
          <p:nvPr/>
        </p:nvSpPr>
        <p:spPr>
          <a:xfrm>
            <a:off x="4499559" y="5581101"/>
            <a:ext cx="118562" cy="119074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99"/>
              <p:cNvSpPr txBox="1"/>
              <p:nvPr/>
            </p:nvSpPr>
            <p:spPr>
              <a:xfrm>
                <a:off x="2991299" y="3416170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4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333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299" y="3416170"/>
                <a:ext cx="649522" cy="361094"/>
              </a:xfrm>
              <a:prstGeom prst="rect">
                <a:avLst/>
              </a:prstGeom>
              <a:blipFill rotWithShape="0">
                <a:blip r:embed="rId3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100"/>
              <p:cNvSpPr txBox="1"/>
              <p:nvPr/>
            </p:nvSpPr>
            <p:spPr>
              <a:xfrm>
                <a:off x="2981331" y="5406917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0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334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31" y="5406917"/>
                <a:ext cx="649522" cy="361094"/>
              </a:xfrm>
              <a:prstGeom prst="rect">
                <a:avLst/>
              </a:prstGeom>
              <a:blipFill rotWithShape="0">
                <a:blip r:embed="rId4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101"/>
              <p:cNvSpPr txBox="1"/>
              <p:nvPr/>
            </p:nvSpPr>
            <p:spPr>
              <a:xfrm>
                <a:off x="2981540" y="4928338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1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335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40" y="4928338"/>
                <a:ext cx="649522" cy="361094"/>
              </a:xfrm>
              <a:prstGeom prst="rect">
                <a:avLst/>
              </a:prstGeom>
              <a:blipFill rotWithShape="0">
                <a:blip r:embed="rId5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102"/>
              <p:cNvSpPr txBox="1"/>
              <p:nvPr/>
            </p:nvSpPr>
            <p:spPr>
              <a:xfrm>
                <a:off x="2966660" y="4424282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2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336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660" y="4424282"/>
                <a:ext cx="649522" cy="361094"/>
              </a:xfrm>
              <a:prstGeom prst="rect">
                <a:avLst/>
              </a:prstGeom>
              <a:blipFill rotWithShape="0">
                <a:blip r:embed="rId6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103"/>
              <p:cNvSpPr txBox="1"/>
              <p:nvPr/>
            </p:nvSpPr>
            <p:spPr>
              <a:xfrm>
                <a:off x="2958398" y="3920226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3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337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98" y="3920226"/>
                <a:ext cx="649522" cy="361094"/>
              </a:xfrm>
              <a:prstGeom prst="rect">
                <a:avLst/>
              </a:prstGeom>
              <a:blipFill rotWithShape="0">
                <a:blip r:embed="rId7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104"/>
              <p:cNvSpPr txBox="1"/>
              <p:nvPr/>
            </p:nvSpPr>
            <p:spPr>
              <a:xfrm>
                <a:off x="3263469" y="5719372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0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338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469" y="5719372"/>
                <a:ext cx="649522" cy="361094"/>
              </a:xfrm>
              <a:prstGeom prst="rect">
                <a:avLst/>
              </a:prstGeom>
              <a:blipFill rotWithShape="0">
                <a:blip r:embed="rId8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105"/>
              <p:cNvSpPr txBox="1"/>
              <p:nvPr/>
            </p:nvSpPr>
            <p:spPr>
              <a:xfrm>
                <a:off x="3743411" y="5719372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1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339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411" y="5719372"/>
                <a:ext cx="649522" cy="361094"/>
              </a:xfrm>
              <a:prstGeom prst="rect">
                <a:avLst/>
              </a:prstGeom>
              <a:blipFill rotWithShape="0">
                <a:blip r:embed="rId9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116"/>
              <p:cNvSpPr txBox="1"/>
              <p:nvPr/>
            </p:nvSpPr>
            <p:spPr>
              <a:xfrm>
                <a:off x="4259843" y="5719372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2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340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843" y="5719372"/>
                <a:ext cx="649522" cy="361094"/>
              </a:xfrm>
              <a:prstGeom prst="rect">
                <a:avLst/>
              </a:prstGeom>
              <a:blipFill rotWithShape="0">
                <a:blip r:embed="rId10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107"/>
              <p:cNvSpPr txBox="1"/>
              <p:nvPr/>
            </p:nvSpPr>
            <p:spPr>
              <a:xfrm>
                <a:off x="4737221" y="5719372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3</m:t>
                      </m:r>
                    </m:oMath>
                  </m:oMathPara>
                </a14:m>
                <a:endParaRPr lang="zh-CN" altLang="en-US" sz="1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341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221" y="5719372"/>
                <a:ext cx="649522" cy="361094"/>
              </a:xfrm>
              <a:prstGeom prst="rect">
                <a:avLst/>
              </a:prstGeom>
              <a:blipFill rotWithShape="0">
                <a:blip r:embed="rId11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108"/>
              <p:cNvSpPr txBox="1"/>
              <p:nvPr/>
            </p:nvSpPr>
            <p:spPr>
              <a:xfrm>
                <a:off x="5235326" y="5719372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  <a:latin typeface="Palatino Linotype"/>
                        </a:rPr>
                        <m:t>4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342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326" y="5719372"/>
                <a:ext cx="649522" cy="361094"/>
              </a:xfrm>
              <a:prstGeom prst="rect">
                <a:avLst/>
              </a:prstGeom>
              <a:blipFill rotWithShape="0">
                <a:blip r:embed="rId12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TextBox 127"/>
          <p:cNvSpPr txBox="1"/>
          <p:nvPr/>
        </p:nvSpPr>
        <p:spPr>
          <a:xfrm>
            <a:off x="1452539" y="3884318"/>
            <a:ext cx="1138453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Palatino Linotype"/>
              </a:rPr>
              <a:t>Snapshot</a:t>
            </a:r>
          </a:p>
          <a:p>
            <a:pPr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Palatino Linotype"/>
              </a:rPr>
              <a:t>predicate</a:t>
            </a:r>
            <a:endParaRPr lang="zh-CN" altLang="en-US" kern="0" dirty="0">
              <a:solidFill>
                <a:prstClr val="black"/>
              </a:solidFill>
              <a:latin typeface="Palatino Linotype"/>
            </a:endParaRPr>
          </a:p>
        </p:txBody>
      </p:sp>
      <p:sp>
        <p:nvSpPr>
          <p:cNvPr id="344" name="矩形 343"/>
          <p:cNvSpPr/>
          <p:nvPr/>
        </p:nvSpPr>
        <p:spPr>
          <a:xfrm>
            <a:off x="6501917" y="3958154"/>
            <a:ext cx="1236236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Palatino Linotype"/>
              </a:rPr>
              <a:t>Sequence</a:t>
            </a:r>
          </a:p>
          <a:p>
            <a:pPr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Palatino Linotype"/>
              </a:rPr>
              <a:t>predicates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129"/>
              <p:cNvSpPr txBox="1"/>
              <p:nvPr/>
            </p:nvSpPr>
            <p:spPr>
              <a:xfrm>
                <a:off x="2051720" y="1844824"/>
                <a:ext cx="5686432" cy="64633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kern="0" dirty="0">
                    <a:solidFill>
                      <a:prstClr val="black"/>
                    </a:solidFill>
                    <a:latin typeface="Palatino Linotype"/>
                  </a:rPr>
                  <a:t>Snapshot predicates: 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</a:rPr>
                      <m:t>𝑦</m:t>
                    </m:r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</a:rPr>
                      <m:t>&gt;5</m:t>
                    </m:r>
                  </m:oMath>
                </a14:m>
                <a:r>
                  <a:rPr lang="en-US" altLang="zh-CN" kern="0" dirty="0">
                    <a:solidFill>
                      <a:prstClr val="black"/>
                    </a:solidFill>
                    <a:latin typeface="Palatino Linotype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</a:rPr>
                      <m:t>𝑦</m:t>
                    </m:r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</a:rPr>
                      <m:t>8</m:t>
                    </m:r>
                  </m:oMath>
                </a14:m>
                <a:endParaRPr lang="en-US" altLang="zh-CN" sz="1050" kern="0" dirty="0">
                  <a:solidFill>
                    <a:prstClr val="black"/>
                  </a:solidFill>
                  <a:latin typeface="Palatino Linotype"/>
                </a:endParaRPr>
              </a:p>
              <a:p>
                <a:pPr>
                  <a:defRPr/>
                </a:pPr>
                <a:r>
                  <a:rPr lang="en-US" altLang="zh-CN" kern="0" dirty="0">
                    <a:solidFill>
                      <a:prstClr val="black"/>
                    </a:solidFill>
                    <a:latin typeface="Palatino Linotype"/>
                  </a:rPr>
                  <a:t>Sequence predicate: 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</a:rPr>
                      <m:t>𝑦</m:t>
                    </m:r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</a:rPr>
                      <m:t>&gt;5)⇝(</m:t>
                    </m:r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</a:rPr>
                      <m:t>𝑦</m:t>
                    </m:r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kern="0" dirty="0">
                        <a:solidFill>
                          <a:prstClr val="black"/>
                        </a:solidFill>
                        <a:latin typeface="Cambria Math"/>
                      </a:rPr>
                      <m:t>8)</m:t>
                    </m:r>
                  </m:oMath>
                </a14:m>
                <a:endParaRPr lang="en-US" altLang="zh-CN" sz="1050" kern="0" dirty="0">
                  <a:solidFill>
                    <a:prstClr val="black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345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844824"/>
                <a:ext cx="5686432" cy="64633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6" name="直接箭头连接符 345"/>
          <p:cNvCxnSpPr/>
          <p:nvPr/>
        </p:nvCxnSpPr>
        <p:spPr>
          <a:xfrm>
            <a:off x="2687174" y="4253650"/>
            <a:ext cx="1313066" cy="830531"/>
          </a:xfrm>
          <a:prstGeom prst="straightConnector1">
            <a:avLst/>
          </a:prstGeom>
          <a:noFill/>
          <a:ln w="50800" cap="flat" cmpd="sng" algn="ctr">
            <a:solidFill>
              <a:srgbClr val="E68422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47" name="流程图: 联系 346"/>
          <p:cNvSpPr/>
          <p:nvPr/>
        </p:nvSpPr>
        <p:spPr>
          <a:xfrm>
            <a:off x="3978755" y="5083939"/>
            <a:ext cx="183529" cy="184321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Lucida Sans Unicode"/>
              <a:ea typeface="黑体"/>
            </a:endParaRPr>
          </a:p>
        </p:txBody>
      </p:sp>
      <p:cxnSp>
        <p:nvCxnSpPr>
          <p:cNvPr id="348" name="直接箭头连接符 347"/>
          <p:cNvCxnSpPr/>
          <p:nvPr/>
        </p:nvCxnSpPr>
        <p:spPr>
          <a:xfrm flipH="1" flipV="1">
            <a:off x="5683570" y="4077072"/>
            <a:ext cx="755559" cy="204248"/>
          </a:xfrm>
          <a:prstGeom prst="straightConnector1">
            <a:avLst/>
          </a:prstGeom>
          <a:noFill/>
          <a:ln w="50800" cap="flat" cmpd="sng" algn="ctr">
            <a:solidFill>
              <a:srgbClr val="E68422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pSp>
        <p:nvGrpSpPr>
          <p:cNvPr id="349" name="组合 348"/>
          <p:cNvGrpSpPr/>
          <p:nvPr/>
        </p:nvGrpSpPr>
        <p:grpSpPr>
          <a:xfrm>
            <a:off x="3551270" y="3685359"/>
            <a:ext cx="1995221" cy="1964281"/>
            <a:chOff x="3419872" y="3770197"/>
            <a:chExt cx="1995221" cy="1964281"/>
          </a:xfrm>
        </p:grpSpPr>
        <p:cxnSp>
          <p:nvCxnSpPr>
            <p:cNvPr id="350" name="直接连接符 349"/>
            <p:cNvCxnSpPr/>
            <p:nvPr/>
          </p:nvCxnSpPr>
          <p:spPr>
            <a:xfrm>
              <a:off x="4419350" y="4268030"/>
              <a:ext cx="503313" cy="0"/>
            </a:xfrm>
            <a:prstGeom prst="line">
              <a:avLst/>
            </a:prstGeom>
            <a:noFill/>
            <a:ln w="69850" cap="flat" cmpd="sng" algn="ctr">
              <a:solidFill>
                <a:srgbClr val="C64847"/>
              </a:solidFill>
              <a:prstDash val="solid"/>
            </a:ln>
            <a:effectLst/>
          </p:spPr>
        </p:cxnSp>
        <p:cxnSp>
          <p:nvCxnSpPr>
            <p:cNvPr id="351" name="直接箭头连接符 350"/>
            <p:cNvCxnSpPr/>
            <p:nvPr/>
          </p:nvCxnSpPr>
          <p:spPr>
            <a:xfrm flipV="1">
              <a:off x="4422439" y="5226219"/>
              <a:ext cx="0" cy="500801"/>
            </a:xfrm>
            <a:prstGeom prst="straightConnector1">
              <a:avLst/>
            </a:prstGeom>
            <a:noFill/>
            <a:ln w="69850" cap="flat" cmpd="sng" algn="ctr">
              <a:solidFill>
                <a:srgbClr val="C64847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52" name="直接箭头连接符 351"/>
            <p:cNvCxnSpPr/>
            <p:nvPr/>
          </p:nvCxnSpPr>
          <p:spPr>
            <a:xfrm flipV="1">
              <a:off x="4421588" y="4728156"/>
              <a:ext cx="0" cy="500801"/>
            </a:xfrm>
            <a:prstGeom prst="straightConnector1">
              <a:avLst/>
            </a:prstGeom>
            <a:noFill/>
            <a:ln w="69850" cap="flat" cmpd="sng" algn="ctr">
              <a:solidFill>
                <a:srgbClr val="C64847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53" name="直接箭头连接符 352"/>
            <p:cNvCxnSpPr/>
            <p:nvPr/>
          </p:nvCxnSpPr>
          <p:spPr>
            <a:xfrm flipV="1">
              <a:off x="4423472" y="4239442"/>
              <a:ext cx="0" cy="500801"/>
            </a:xfrm>
            <a:prstGeom prst="straightConnector1">
              <a:avLst/>
            </a:prstGeom>
            <a:noFill/>
            <a:ln w="69850" cap="flat" cmpd="sng" algn="ctr">
              <a:solidFill>
                <a:srgbClr val="C64847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54" name="直接箭头连接符 353"/>
            <p:cNvCxnSpPr/>
            <p:nvPr/>
          </p:nvCxnSpPr>
          <p:spPr>
            <a:xfrm flipV="1">
              <a:off x="5393737" y="3770197"/>
              <a:ext cx="0" cy="500801"/>
            </a:xfrm>
            <a:prstGeom prst="straightConnector1">
              <a:avLst/>
            </a:prstGeom>
            <a:noFill/>
            <a:ln w="69850" cap="flat" cmpd="sng" algn="ctr">
              <a:solidFill>
                <a:srgbClr val="C64847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55" name="直接连接符 354"/>
            <p:cNvCxnSpPr/>
            <p:nvPr/>
          </p:nvCxnSpPr>
          <p:spPr>
            <a:xfrm>
              <a:off x="3419872" y="5726721"/>
              <a:ext cx="503313" cy="0"/>
            </a:xfrm>
            <a:prstGeom prst="line">
              <a:avLst/>
            </a:prstGeom>
            <a:noFill/>
            <a:ln w="69850" cap="flat" cmpd="sng" algn="ctr">
              <a:solidFill>
                <a:srgbClr val="C64847"/>
              </a:solidFill>
              <a:prstDash val="soli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>
            <a:xfrm>
              <a:off x="3922470" y="5734478"/>
              <a:ext cx="503313" cy="0"/>
            </a:xfrm>
            <a:prstGeom prst="line">
              <a:avLst/>
            </a:prstGeom>
            <a:noFill/>
            <a:ln w="69850" cap="flat" cmpd="sng" algn="ctr">
              <a:solidFill>
                <a:srgbClr val="C64847"/>
              </a:solidFill>
              <a:prstDash val="solid"/>
            </a:ln>
            <a:effectLst/>
          </p:spPr>
        </p:cxnSp>
        <p:cxnSp>
          <p:nvCxnSpPr>
            <p:cNvPr id="357" name="直接连接符 356"/>
            <p:cNvCxnSpPr/>
            <p:nvPr/>
          </p:nvCxnSpPr>
          <p:spPr>
            <a:xfrm>
              <a:off x="4911780" y="4258675"/>
              <a:ext cx="503313" cy="0"/>
            </a:xfrm>
            <a:prstGeom prst="line">
              <a:avLst/>
            </a:prstGeom>
            <a:noFill/>
            <a:ln w="69850" cap="flat" cmpd="sng" algn="ctr">
              <a:solidFill>
                <a:srgbClr val="C64847"/>
              </a:solidFill>
              <a:prstDash val="solid"/>
            </a:ln>
            <a:effectLst/>
          </p:spPr>
        </p:cxnSp>
      </p:grpSp>
      <p:grpSp>
        <p:nvGrpSpPr>
          <p:cNvPr id="358" name="组合 357"/>
          <p:cNvGrpSpPr/>
          <p:nvPr/>
        </p:nvGrpSpPr>
        <p:grpSpPr>
          <a:xfrm>
            <a:off x="2808357" y="2740364"/>
            <a:ext cx="3889992" cy="3640964"/>
            <a:chOff x="2808357" y="2740364"/>
            <a:chExt cx="3889992" cy="3640964"/>
          </a:xfrm>
        </p:grpSpPr>
        <p:sp>
          <p:nvSpPr>
            <p:cNvPr id="359" name="TextBox 130"/>
            <p:cNvSpPr txBox="1"/>
            <p:nvPr/>
          </p:nvSpPr>
          <p:spPr>
            <a:xfrm>
              <a:off x="6395061" y="588251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Palatino Linotype"/>
                </a:rPr>
                <a:t>x</a:t>
              </a:r>
              <a:endParaRPr lang="zh-CN" altLang="en-US" dirty="0">
                <a:solidFill>
                  <a:srgbClr val="FF0000"/>
                </a:solidFill>
                <a:latin typeface="Palatino Linotype"/>
              </a:endParaRPr>
            </a:p>
          </p:txBody>
        </p:sp>
        <p:sp>
          <p:nvSpPr>
            <p:cNvPr id="360" name="TextBox 131"/>
            <p:cNvSpPr txBox="1"/>
            <p:nvPr/>
          </p:nvSpPr>
          <p:spPr>
            <a:xfrm>
              <a:off x="2901572" y="27403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Palatino Linotype"/>
                </a:rPr>
                <a:t>y</a:t>
              </a:r>
              <a:endParaRPr lang="zh-CN" altLang="en-US" dirty="0">
                <a:solidFill>
                  <a:srgbClr val="FF0000"/>
                </a:solidFill>
                <a:latin typeface="Palatino Linotype"/>
              </a:endParaRPr>
            </a:p>
          </p:txBody>
        </p:sp>
        <p:sp>
          <p:nvSpPr>
            <p:cNvPr id="361" name="TextBox 143"/>
            <p:cNvSpPr txBox="1"/>
            <p:nvPr/>
          </p:nvSpPr>
          <p:spPr>
            <a:xfrm>
              <a:off x="3407254" y="60112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Palatino Linotype"/>
                </a:rPr>
                <a:t>6</a:t>
              </a:r>
              <a:endParaRPr lang="zh-CN" altLang="en-US" dirty="0">
                <a:solidFill>
                  <a:srgbClr val="FF0000"/>
                </a:solidFill>
                <a:latin typeface="Palatino Linotype"/>
              </a:endParaRPr>
            </a:p>
          </p:txBody>
        </p:sp>
        <p:sp>
          <p:nvSpPr>
            <p:cNvPr id="362" name="TextBox 144"/>
            <p:cNvSpPr txBox="1"/>
            <p:nvPr/>
          </p:nvSpPr>
          <p:spPr>
            <a:xfrm>
              <a:off x="3885671" y="60084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Palatino Linotype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Palatino Linotype"/>
              </a:endParaRPr>
            </a:p>
          </p:txBody>
        </p:sp>
        <p:sp>
          <p:nvSpPr>
            <p:cNvPr id="363" name="TextBox 145"/>
            <p:cNvSpPr txBox="1"/>
            <p:nvPr/>
          </p:nvSpPr>
          <p:spPr>
            <a:xfrm>
              <a:off x="4415366" y="60119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Palatino Linotype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Palatino Linotype"/>
              </a:endParaRPr>
            </a:p>
          </p:txBody>
        </p:sp>
        <p:sp>
          <p:nvSpPr>
            <p:cNvPr id="364" name="TextBox 146"/>
            <p:cNvSpPr txBox="1"/>
            <p:nvPr/>
          </p:nvSpPr>
          <p:spPr>
            <a:xfrm>
              <a:off x="4895322" y="60084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Palatino Linotype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Palatino Linotype"/>
              </a:endParaRPr>
            </a:p>
          </p:txBody>
        </p:sp>
        <p:sp>
          <p:nvSpPr>
            <p:cNvPr id="365" name="TextBox 147"/>
            <p:cNvSpPr txBox="1"/>
            <p:nvPr/>
          </p:nvSpPr>
          <p:spPr>
            <a:xfrm>
              <a:off x="5351470" y="60084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Palatino Linotype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Palatino Linotype"/>
              </a:endParaRPr>
            </a:p>
          </p:txBody>
        </p:sp>
        <p:sp>
          <p:nvSpPr>
            <p:cNvPr id="366" name="TextBox 148"/>
            <p:cNvSpPr txBox="1"/>
            <p:nvPr/>
          </p:nvSpPr>
          <p:spPr>
            <a:xfrm>
              <a:off x="2808357" y="5477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Palatino Linotype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Palatino Linotype"/>
              </a:endParaRPr>
            </a:p>
          </p:txBody>
        </p:sp>
        <p:sp>
          <p:nvSpPr>
            <p:cNvPr id="367" name="TextBox 149"/>
            <p:cNvSpPr txBox="1"/>
            <p:nvPr/>
          </p:nvSpPr>
          <p:spPr>
            <a:xfrm>
              <a:off x="2808357" y="50185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Palatino Linotype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Palatino Linotype"/>
              </a:endParaRPr>
            </a:p>
          </p:txBody>
        </p:sp>
        <p:sp>
          <p:nvSpPr>
            <p:cNvPr id="368" name="TextBox 150"/>
            <p:cNvSpPr txBox="1"/>
            <p:nvPr/>
          </p:nvSpPr>
          <p:spPr>
            <a:xfrm>
              <a:off x="2808357" y="44962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Palatino Linotype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Palatino Linotype"/>
              </a:endParaRPr>
            </a:p>
          </p:txBody>
        </p:sp>
        <p:sp>
          <p:nvSpPr>
            <p:cNvPr id="369" name="TextBox 151"/>
            <p:cNvSpPr txBox="1"/>
            <p:nvPr/>
          </p:nvSpPr>
          <p:spPr>
            <a:xfrm>
              <a:off x="2808357" y="39970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Palatino Linotype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Palatino Linotype"/>
              </a:endParaRPr>
            </a:p>
          </p:txBody>
        </p:sp>
        <p:sp>
          <p:nvSpPr>
            <p:cNvPr id="370" name="TextBox 152"/>
            <p:cNvSpPr txBox="1"/>
            <p:nvPr/>
          </p:nvSpPr>
          <p:spPr>
            <a:xfrm>
              <a:off x="2808357" y="34881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Palatino Linotype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Palatino Linotype"/>
              </a:endParaRPr>
            </a:p>
          </p:txBody>
        </p:sp>
      </p:grpSp>
      <p:sp>
        <p:nvSpPr>
          <p:cNvPr id="371" name="矩形 370"/>
          <p:cNvSpPr/>
          <p:nvPr/>
        </p:nvSpPr>
        <p:spPr>
          <a:xfrm>
            <a:off x="6444209" y="2924944"/>
            <a:ext cx="1293944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Palatino Linotype"/>
              </a:rPr>
              <a:t>Modality</a:t>
            </a:r>
          </a:p>
        </p:txBody>
      </p:sp>
      <p:cxnSp>
        <p:nvCxnSpPr>
          <p:cNvPr id="372" name="直接箭头连接符 371"/>
          <p:cNvCxnSpPr/>
          <p:nvPr/>
        </p:nvCxnSpPr>
        <p:spPr>
          <a:xfrm flipH="1">
            <a:off x="5651552" y="3239091"/>
            <a:ext cx="743509" cy="335666"/>
          </a:xfrm>
          <a:prstGeom prst="straightConnector1">
            <a:avLst/>
          </a:prstGeom>
          <a:noFill/>
          <a:ln w="50800" cap="flat" cmpd="sng" algn="ctr">
            <a:solidFill>
              <a:srgbClr val="E68422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pSp>
        <p:nvGrpSpPr>
          <p:cNvPr id="373" name="组合 372"/>
          <p:cNvGrpSpPr/>
          <p:nvPr/>
        </p:nvGrpSpPr>
        <p:grpSpPr>
          <a:xfrm>
            <a:off x="3537950" y="3666290"/>
            <a:ext cx="1998638" cy="1987645"/>
            <a:chOff x="3537950" y="3666290"/>
            <a:chExt cx="1998638" cy="1987645"/>
          </a:xfrm>
        </p:grpSpPr>
        <p:cxnSp>
          <p:nvCxnSpPr>
            <p:cNvPr id="374" name="直接连接符 373"/>
            <p:cNvCxnSpPr/>
            <p:nvPr/>
          </p:nvCxnSpPr>
          <p:spPr>
            <a:xfrm>
              <a:off x="3537950" y="5634140"/>
              <a:ext cx="503313" cy="0"/>
            </a:xfrm>
            <a:prstGeom prst="line">
              <a:avLst/>
            </a:prstGeom>
            <a:noFill/>
            <a:ln w="698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375" name="直接箭头连接符 374"/>
            <p:cNvCxnSpPr/>
            <p:nvPr/>
          </p:nvCxnSpPr>
          <p:spPr>
            <a:xfrm flipV="1">
              <a:off x="4064773" y="5153134"/>
              <a:ext cx="0" cy="500801"/>
            </a:xfrm>
            <a:prstGeom prst="straightConnector1">
              <a:avLst/>
            </a:prstGeom>
            <a:noFill/>
            <a:ln w="69850" cap="flat" cmpd="sng" algn="ctr">
              <a:solidFill>
                <a:srgbClr val="00B050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76" name="直接箭头连接符 375"/>
            <p:cNvCxnSpPr/>
            <p:nvPr/>
          </p:nvCxnSpPr>
          <p:spPr>
            <a:xfrm flipV="1">
              <a:off x="4064773" y="4631637"/>
              <a:ext cx="0" cy="500801"/>
            </a:xfrm>
            <a:prstGeom prst="straightConnector1">
              <a:avLst/>
            </a:prstGeom>
            <a:noFill/>
            <a:ln w="69850" cap="flat" cmpd="sng" algn="ctr">
              <a:solidFill>
                <a:srgbClr val="00B050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77" name="直接连接符 376"/>
            <p:cNvCxnSpPr/>
            <p:nvPr/>
          </p:nvCxnSpPr>
          <p:spPr>
            <a:xfrm>
              <a:off x="4069601" y="4656203"/>
              <a:ext cx="503313" cy="0"/>
            </a:xfrm>
            <a:prstGeom prst="line">
              <a:avLst/>
            </a:prstGeom>
            <a:noFill/>
            <a:ln w="698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378" name="直接连接符 377"/>
            <p:cNvCxnSpPr/>
            <p:nvPr/>
          </p:nvCxnSpPr>
          <p:spPr>
            <a:xfrm>
              <a:off x="4554286" y="4179654"/>
              <a:ext cx="503313" cy="0"/>
            </a:xfrm>
            <a:prstGeom prst="line">
              <a:avLst/>
            </a:prstGeom>
            <a:noFill/>
            <a:ln w="698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379" name="直接箭头连接符 378"/>
            <p:cNvCxnSpPr/>
            <p:nvPr/>
          </p:nvCxnSpPr>
          <p:spPr>
            <a:xfrm flipV="1">
              <a:off x="4558408" y="4151066"/>
              <a:ext cx="0" cy="500801"/>
            </a:xfrm>
            <a:prstGeom prst="straightConnector1">
              <a:avLst/>
            </a:prstGeom>
            <a:noFill/>
            <a:ln w="69850" cap="flat" cmpd="sng" algn="ctr">
              <a:solidFill>
                <a:srgbClr val="00B050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80" name="直接箭头连接符 379"/>
            <p:cNvCxnSpPr/>
            <p:nvPr/>
          </p:nvCxnSpPr>
          <p:spPr>
            <a:xfrm flipV="1">
              <a:off x="5054010" y="3685221"/>
              <a:ext cx="0" cy="500801"/>
            </a:xfrm>
            <a:prstGeom prst="straightConnector1">
              <a:avLst/>
            </a:prstGeom>
            <a:noFill/>
            <a:ln w="69850" cap="flat" cmpd="sng" algn="ctr">
              <a:solidFill>
                <a:srgbClr val="00B050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81" name="直接连接符 380"/>
            <p:cNvCxnSpPr/>
            <p:nvPr/>
          </p:nvCxnSpPr>
          <p:spPr>
            <a:xfrm>
              <a:off x="5033275" y="3666290"/>
              <a:ext cx="503313" cy="0"/>
            </a:xfrm>
            <a:prstGeom prst="line">
              <a:avLst/>
            </a:prstGeom>
            <a:noFill/>
            <a:ln w="69850" cap="flat" cmpd="sng" algn="ctr">
              <a:solidFill>
                <a:srgbClr val="00B050"/>
              </a:solidFill>
              <a:prstDash val="solid"/>
            </a:ln>
            <a:effectLst/>
          </p:spPr>
        </p:cxnSp>
      </p:grpSp>
      <p:grpSp>
        <p:nvGrpSpPr>
          <p:cNvPr id="382" name="组合 381"/>
          <p:cNvGrpSpPr/>
          <p:nvPr/>
        </p:nvGrpSpPr>
        <p:grpSpPr>
          <a:xfrm>
            <a:off x="3534412" y="3645024"/>
            <a:ext cx="1998638" cy="1987645"/>
            <a:chOff x="3686812" y="3808057"/>
            <a:chExt cx="1998638" cy="1987645"/>
          </a:xfrm>
        </p:grpSpPr>
        <p:cxnSp>
          <p:nvCxnSpPr>
            <p:cNvPr id="383" name="直接连接符 382"/>
            <p:cNvCxnSpPr/>
            <p:nvPr/>
          </p:nvCxnSpPr>
          <p:spPr>
            <a:xfrm>
              <a:off x="3686812" y="5775907"/>
              <a:ext cx="503313" cy="0"/>
            </a:xfrm>
            <a:prstGeom prst="line">
              <a:avLst/>
            </a:prstGeom>
            <a:noFill/>
            <a:ln w="69850" cap="flat" cmpd="sng" algn="ctr">
              <a:solidFill>
                <a:srgbClr val="00B0F0"/>
              </a:solidFill>
              <a:prstDash val="solid"/>
            </a:ln>
            <a:effectLst/>
          </p:spPr>
        </p:cxnSp>
        <p:cxnSp>
          <p:nvCxnSpPr>
            <p:cNvPr id="384" name="直接箭头连接符 383"/>
            <p:cNvCxnSpPr/>
            <p:nvPr/>
          </p:nvCxnSpPr>
          <p:spPr>
            <a:xfrm flipV="1">
              <a:off x="4213635" y="5294901"/>
              <a:ext cx="0" cy="500801"/>
            </a:xfrm>
            <a:prstGeom prst="straightConnector1">
              <a:avLst/>
            </a:prstGeom>
            <a:noFill/>
            <a:ln w="69850" cap="flat" cmpd="sng" algn="ctr">
              <a:solidFill>
                <a:srgbClr val="00B0F0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85" name="直接连接符 384"/>
            <p:cNvCxnSpPr/>
            <p:nvPr/>
          </p:nvCxnSpPr>
          <p:spPr>
            <a:xfrm>
              <a:off x="4207927" y="5309895"/>
              <a:ext cx="503313" cy="0"/>
            </a:xfrm>
            <a:prstGeom prst="line">
              <a:avLst/>
            </a:prstGeom>
            <a:noFill/>
            <a:ln w="69850" cap="flat" cmpd="sng" algn="ctr">
              <a:solidFill>
                <a:srgbClr val="00B0F0"/>
              </a:solidFill>
              <a:prstDash val="solid"/>
            </a:ln>
            <a:effectLst/>
          </p:spPr>
        </p:cxnSp>
        <p:cxnSp>
          <p:nvCxnSpPr>
            <p:cNvPr id="386" name="直接箭头连接符 385"/>
            <p:cNvCxnSpPr/>
            <p:nvPr/>
          </p:nvCxnSpPr>
          <p:spPr>
            <a:xfrm flipV="1">
              <a:off x="4705386" y="4795718"/>
              <a:ext cx="0" cy="500801"/>
            </a:xfrm>
            <a:prstGeom prst="straightConnector1">
              <a:avLst/>
            </a:prstGeom>
            <a:noFill/>
            <a:ln w="69850" cap="flat" cmpd="sng" algn="ctr">
              <a:solidFill>
                <a:srgbClr val="00B0F0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87" name="直接连接符 386"/>
            <p:cNvCxnSpPr/>
            <p:nvPr/>
          </p:nvCxnSpPr>
          <p:spPr>
            <a:xfrm>
              <a:off x="4714407" y="4812141"/>
              <a:ext cx="503313" cy="0"/>
            </a:xfrm>
            <a:prstGeom prst="line">
              <a:avLst/>
            </a:prstGeom>
            <a:noFill/>
            <a:ln w="69850" cap="flat" cmpd="sng" algn="ctr">
              <a:solidFill>
                <a:srgbClr val="00B0F0"/>
              </a:solidFill>
              <a:prstDash val="solid"/>
            </a:ln>
            <a:effectLst/>
          </p:spPr>
        </p:cxnSp>
        <p:cxnSp>
          <p:nvCxnSpPr>
            <p:cNvPr id="388" name="直接箭头连接符 387"/>
            <p:cNvCxnSpPr/>
            <p:nvPr/>
          </p:nvCxnSpPr>
          <p:spPr>
            <a:xfrm flipV="1">
              <a:off x="5203572" y="4315031"/>
              <a:ext cx="0" cy="500801"/>
            </a:xfrm>
            <a:prstGeom prst="straightConnector1">
              <a:avLst/>
            </a:prstGeom>
            <a:noFill/>
            <a:ln w="69850" cap="flat" cmpd="sng" algn="ctr">
              <a:solidFill>
                <a:srgbClr val="00B0F0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89" name="直接箭头连接符 388"/>
            <p:cNvCxnSpPr/>
            <p:nvPr/>
          </p:nvCxnSpPr>
          <p:spPr>
            <a:xfrm flipV="1">
              <a:off x="5202872" y="3826988"/>
              <a:ext cx="0" cy="500801"/>
            </a:xfrm>
            <a:prstGeom prst="straightConnector1">
              <a:avLst/>
            </a:prstGeom>
            <a:noFill/>
            <a:ln w="69850" cap="flat" cmpd="sng" algn="ctr">
              <a:solidFill>
                <a:srgbClr val="00B0F0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90" name="直接连接符 389"/>
            <p:cNvCxnSpPr/>
            <p:nvPr/>
          </p:nvCxnSpPr>
          <p:spPr>
            <a:xfrm>
              <a:off x="5182137" y="3808057"/>
              <a:ext cx="503313" cy="0"/>
            </a:xfrm>
            <a:prstGeom prst="line">
              <a:avLst/>
            </a:prstGeom>
            <a:noFill/>
            <a:ln w="69850" cap="flat" cmpd="sng" algn="ctr">
              <a:solidFill>
                <a:srgbClr val="00B0F0"/>
              </a:solidFill>
              <a:prstDash val="solid"/>
            </a:ln>
            <a:effectLst/>
          </p:spPr>
        </p:cxnSp>
      </p:grpSp>
      <p:grpSp>
        <p:nvGrpSpPr>
          <p:cNvPr id="391" name="组合 390"/>
          <p:cNvGrpSpPr/>
          <p:nvPr/>
        </p:nvGrpSpPr>
        <p:grpSpPr>
          <a:xfrm>
            <a:off x="3534412" y="3655657"/>
            <a:ext cx="1998638" cy="1987645"/>
            <a:chOff x="3703670" y="3826433"/>
            <a:chExt cx="1998638" cy="1987645"/>
          </a:xfrm>
        </p:grpSpPr>
        <p:cxnSp>
          <p:nvCxnSpPr>
            <p:cNvPr id="392" name="直接连接符 391"/>
            <p:cNvCxnSpPr/>
            <p:nvPr/>
          </p:nvCxnSpPr>
          <p:spPr>
            <a:xfrm>
              <a:off x="4198743" y="4334105"/>
              <a:ext cx="503313" cy="0"/>
            </a:xfrm>
            <a:prstGeom prst="line">
              <a:avLst/>
            </a:prstGeom>
            <a:noFill/>
            <a:ln w="69850" cap="flat" cmpd="sng" algn="ctr">
              <a:solidFill>
                <a:srgbClr val="FFC000"/>
              </a:solidFill>
              <a:prstDash val="solid"/>
            </a:ln>
            <a:effectLst/>
          </p:spPr>
        </p:cxnSp>
        <p:cxnSp>
          <p:nvCxnSpPr>
            <p:cNvPr id="393" name="直接连接符 392"/>
            <p:cNvCxnSpPr/>
            <p:nvPr/>
          </p:nvCxnSpPr>
          <p:spPr>
            <a:xfrm>
              <a:off x="4695680" y="3826433"/>
              <a:ext cx="503313" cy="0"/>
            </a:xfrm>
            <a:prstGeom prst="line">
              <a:avLst/>
            </a:prstGeom>
            <a:noFill/>
            <a:ln w="69850" cap="flat" cmpd="sng" algn="ctr">
              <a:solidFill>
                <a:srgbClr val="FFC000"/>
              </a:solidFill>
              <a:prstDash val="solid"/>
            </a:ln>
            <a:effectLst/>
          </p:spPr>
        </p:cxnSp>
        <p:cxnSp>
          <p:nvCxnSpPr>
            <p:cNvPr id="394" name="直接连接符 393"/>
            <p:cNvCxnSpPr/>
            <p:nvPr/>
          </p:nvCxnSpPr>
          <p:spPr>
            <a:xfrm>
              <a:off x="5198995" y="3826433"/>
              <a:ext cx="503313" cy="0"/>
            </a:xfrm>
            <a:prstGeom prst="line">
              <a:avLst/>
            </a:prstGeom>
            <a:noFill/>
            <a:ln w="69850" cap="flat" cmpd="sng" algn="ctr">
              <a:solidFill>
                <a:srgbClr val="FFC000"/>
              </a:solidFill>
              <a:prstDash val="solid"/>
            </a:ln>
            <a:effectLst/>
          </p:spPr>
        </p:cxnSp>
        <p:cxnSp>
          <p:nvCxnSpPr>
            <p:cNvPr id="395" name="直接箭头连接符 394"/>
            <p:cNvCxnSpPr/>
            <p:nvPr/>
          </p:nvCxnSpPr>
          <p:spPr>
            <a:xfrm flipV="1">
              <a:off x="4230493" y="4318588"/>
              <a:ext cx="0" cy="500801"/>
            </a:xfrm>
            <a:prstGeom prst="straightConnector1">
              <a:avLst/>
            </a:prstGeom>
            <a:noFill/>
            <a:ln w="69850" cap="flat" cmpd="sng" algn="ctr">
              <a:solidFill>
                <a:srgbClr val="FFC000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96" name="直接箭头连接符 395"/>
            <p:cNvCxnSpPr/>
            <p:nvPr/>
          </p:nvCxnSpPr>
          <p:spPr>
            <a:xfrm flipV="1">
              <a:off x="4706492" y="3829083"/>
              <a:ext cx="0" cy="500801"/>
            </a:xfrm>
            <a:prstGeom prst="straightConnector1">
              <a:avLst/>
            </a:prstGeom>
            <a:noFill/>
            <a:ln w="69850" cap="flat" cmpd="sng" algn="ctr">
              <a:solidFill>
                <a:srgbClr val="FFC000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97" name="直接箭头连接符 396"/>
            <p:cNvCxnSpPr/>
            <p:nvPr/>
          </p:nvCxnSpPr>
          <p:spPr>
            <a:xfrm flipV="1">
              <a:off x="4230493" y="4817826"/>
              <a:ext cx="0" cy="500801"/>
            </a:xfrm>
            <a:prstGeom prst="straightConnector1">
              <a:avLst/>
            </a:prstGeom>
            <a:noFill/>
            <a:ln w="69850" cap="flat" cmpd="sng" algn="ctr">
              <a:solidFill>
                <a:srgbClr val="FFC000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98" name="直接连接符 397"/>
            <p:cNvCxnSpPr/>
            <p:nvPr/>
          </p:nvCxnSpPr>
          <p:spPr>
            <a:xfrm>
              <a:off x="3703670" y="5794283"/>
              <a:ext cx="503313" cy="0"/>
            </a:xfrm>
            <a:prstGeom prst="line">
              <a:avLst/>
            </a:prstGeom>
            <a:noFill/>
            <a:ln w="69850" cap="flat" cmpd="sng" algn="ctr">
              <a:solidFill>
                <a:srgbClr val="FFC000"/>
              </a:solidFill>
              <a:prstDash val="solid"/>
            </a:ln>
            <a:effectLst/>
          </p:spPr>
        </p:cxnSp>
        <p:cxnSp>
          <p:nvCxnSpPr>
            <p:cNvPr id="399" name="直接箭头连接符 398"/>
            <p:cNvCxnSpPr/>
            <p:nvPr/>
          </p:nvCxnSpPr>
          <p:spPr>
            <a:xfrm flipV="1">
              <a:off x="4230493" y="5313277"/>
              <a:ext cx="0" cy="500801"/>
            </a:xfrm>
            <a:prstGeom prst="straightConnector1">
              <a:avLst/>
            </a:prstGeom>
            <a:noFill/>
            <a:ln w="69850" cap="flat" cmpd="sng" algn="ctr">
              <a:solidFill>
                <a:srgbClr val="FFC000"/>
              </a:solidFill>
              <a:prstDash val="soli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87308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 animBg="1"/>
      <p:bldP spid="347" grpId="0" animBg="1"/>
      <p:bldP spid="37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Specification on Lattice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232D-EC1D-4CC6-BEF3-71D5CDC7D335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39552" y="5149197"/>
            <a:ext cx="2530913" cy="446537"/>
            <a:chOff x="755576" y="4422623"/>
            <a:chExt cx="2530913" cy="446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4496290"/>
              <a:ext cx="465192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30544" y="4495713"/>
              <a:ext cx="465192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21297" y="4499828"/>
              <a:ext cx="465192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4294" y="44226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…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1600" y="4077072"/>
            <a:ext cx="214193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Snapshot predicate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39826" y="3006244"/>
            <a:ext cx="22541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Sequence predicates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5930" y="4077072"/>
            <a:ext cx="214193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Snapshot predicate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6176" y="4077072"/>
            <a:ext cx="214193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Snapshot predicate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6928" y="4045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…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19" name="直接连接符 18"/>
          <p:cNvCxnSpPr>
            <a:stCxn id="6" idx="0"/>
            <a:endCxn id="13" idx="2"/>
          </p:cNvCxnSpPr>
          <p:nvPr/>
        </p:nvCxnSpPr>
        <p:spPr>
          <a:xfrm flipV="1">
            <a:off x="772148" y="4446404"/>
            <a:ext cx="1270419" cy="7764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0"/>
            <a:endCxn id="13" idx="2"/>
          </p:cNvCxnSpPr>
          <p:nvPr/>
        </p:nvCxnSpPr>
        <p:spPr>
          <a:xfrm flipV="1">
            <a:off x="1747116" y="4446404"/>
            <a:ext cx="295451" cy="77588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0"/>
            <a:endCxn id="13" idx="2"/>
          </p:cNvCxnSpPr>
          <p:nvPr/>
        </p:nvCxnSpPr>
        <p:spPr>
          <a:xfrm flipH="1" flipV="1">
            <a:off x="2042567" y="4446404"/>
            <a:ext cx="795302" cy="77999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3220238" y="5151995"/>
            <a:ext cx="2530913" cy="446537"/>
            <a:chOff x="755576" y="4422623"/>
            <a:chExt cx="2530913" cy="446537"/>
          </a:xfrm>
        </p:grpSpPr>
        <p:sp>
          <p:nvSpPr>
            <p:cNvPr id="29" name="TextBox 28"/>
            <p:cNvSpPr txBox="1"/>
            <p:nvPr/>
          </p:nvSpPr>
          <p:spPr>
            <a:xfrm>
              <a:off x="755576" y="4496290"/>
              <a:ext cx="465192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69638" y="4495713"/>
              <a:ext cx="465192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21297" y="4499828"/>
              <a:ext cx="465192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39912" y="44226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…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36" name="直接连接符 35"/>
          <p:cNvCxnSpPr>
            <a:stCxn id="29" idx="0"/>
            <a:endCxn id="15" idx="2"/>
          </p:cNvCxnSpPr>
          <p:nvPr/>
        </p:nvCxnSpPr>
        <p:spPr>
          <a:xfrm flipV="1">
            <a:off x="3452834" y="4446404"/>
            <a:ext cx="1014063" cy="7792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0" idx="0"/>
            <a:endCxn id="15" idx="2"/>
          </p:cNvCxnSpPr>
          <p:nvPr/>
        </p:nvCxnSpPr>
        <p:spPr>
          <a:xfrm flipV="1">
            <a:off x="4466896" y="4446404"/>
            <a:ext cx="1" cy="77868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0"/>
            <a:endCxn id="15" idx="2"/>
          </p:cNvCxnSpPr>
          <p:nvPr/>
        </p:nvCxnSpPr>
        <p:spPr>
          <a:xfrm flipH="1" flipV="1">
            <a:off x="4466897" y="4446404"/>
            <a:ext cx="1051658" cy="78279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002876" y="5151995"/>
            <a:ext cx="2530913" cy="446537"/>
            <a:chOff x="755576" y="4422623"/>
            <a:chExt cx="2530913" cy="446537"/>
          </a:xfrm>
        </p:grpSpPr>
        <p:sp>
          <p:nvSpPr>
            <p:cNvPr id="40" name="TextBox 39"/>
            <p:cNvSpPr txBox="1"/>
            <p:nvPr/>
          </p:nvSpPr>
          <p:spPr>
            <a:xfrm>
              <a:off x="755576" y="4496290"/>
              <a:ext cx="465192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39828" y="4495713"/>
              <a:ext cx="465192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1297" y="4499828"/>
              <a:ext cx="465192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93578" y="44226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…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47" name="直接连接符 46"/>
          <p:cNvCxnSpPr>
            <a:stCxn id="40" idx="0"/>
            <a:endCxn id="16" idx="2"/>
          </p:cNvCxnSpPr>
          <p:nvPr/>
        </p:nvCxnSpPr>
        <p:spPr>
          <a:xfrm flipV="1">
            <a:off x="6235472" y="4446404"/>
            <a:ext cx="991671" cy="7792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0"/>
            <a:endCxn id="16" idx="2"/>
          </p:cNvCxnSpPr>
          <p:nvPr/>
        </p:nvCxnSpPr>
        <p:spPr>
          <a:xfrm flipV="1">
            <a:off x="7219724" y="4446404"/>
            <a:ext cx="7419" cy="77868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2" idx="0"/>
            <a:endCxn id="16" idx="2"/>
          </p:cNvCxnSpPr>
          <p:nvPr/>
        </p:nvCxnSpPr>
        <p:spPr>
          <a:xfrm flipH="1" flipV="1">
            <a:off x="7227143" y="4446404"/>
            <a:ext cx="1074050" cy="78279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5" idx="0"/>
            <a:endCxn id="14" idx="2"/>
          </p:cNvCxnSpPr>
          <p:nvPr/>
        </p:nvCxnSpPr>
        <p:spPr>
          <a:xfrm flipV="1">
            <a:off x="4466897" y="3375576"/>
            <a:ext cx="1" cy="70149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3" idx="0"/>
            <a:endCxn id="14" idx="2"/>
          </p:cNvCxnSpPr>
          <p:nvPr/>
        </p:nvCxnSpPr>
        <p:spPr>
          <a:xfrm flipV="1">
            <a:off x="2042567" y="3375576"/>
            <a:ext cx="2424331" cy="70149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6" idx="0"/>
            <a:endCxn id="14" idx="2"/>
          </p:cNvCxnSpPr>
          <p:nvPr/>
        </p:nvCxnSpPr>
        <p:spPr>
          <a:xfrm flipH="1" flipV="1">
            <a:off x="4466898" y="3375576"/>
            <a:ext cx="2760245" cy="70149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906257" y="2204864"/>
            <a:ext cx="112402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Modality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77" name="直接连接符 76"/>
          <p:cNvCxnSpPr>
            <a:stCxn id="14" idx="0"/>
            <a:endCxn id="76" idx="2"/>
          </p:cNvCxnSpPr>
          <p:nvPr/>
        </p:nvCxnSpPr>
        <p:spPr>
          <a:xfrm flipV="1">
            <a:off x="4466898" y="2574196"/>
            <a:ext cx="1373" cy="43204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8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Extension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total order of events </a:t>
            </a:r>
            <a:r>
              <a:rPr lang="en-US" altLang="zh-CN" sz="2000" b="0" dirty="0" smtClean="0">
                <a:solidFill>
                  <a:srgbClr val="0070C0"/>
                </a:solidFill>
              </a:rPr>
              <a:t>[Schwarz@DC’94]</a:t>
            </a:r>
            <a:endParaRPr lang="zh-CN" altLang="en-US" b="0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76D0-3D39-4629-9271-1B9B61675C2C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19317" y="3886816"/>
            <a:ext cx="4619264" cy="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2319317" y="5142521"/>
            <a:ext cx="4619264" cy="428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TextBox 7"/>
          <p:cNvSpPr txBox="1"/>
          <p:nvPr/>
        </p:nvSpPr>
        <p:spPr>
          <a:xfrm>
            <a:off x="1608473" y="3678029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(1)</a:t>
            </a:r>
            <a:endParaRPr lang="zh-CN" altLang="en-US" kern="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8473" y="4923485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(2)</a:t>
            </a:r>
            <a:endParaRPr lang="zh-CN" altLang="en-US" sz="2400" kern="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2885611" y="3827974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300178" y="5074213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cxnSp>
        <p:nvCxnSpPr>
          <p:cNvPr id="12" name="直接箭头连接符 11"/>
          <p:cNvCxnSpPr>
            <a:stCxn id="10" idx="5"/>
            <a:endCxn id="11" idx="1"/>
          </p:cNvCxnSpPr>
          <p:nvPr/>
        </p:nvCxnSpPr>
        <p:spPr>
          <a:xfrm>
            <a:off x="2999412" y="3941775"/>
            <a:ext cx="321537" cy="1153209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TextBox 12"/>
          <p:cNvSpPr txBox="1"/>
          <p:nvPr/>
        </p:nvSpPr>
        <p:spPr>
          <a:xfrm>
            <a:off x="6785398" y="5219908"/>
            <a:ext cx="83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kern="0" dirty="0">
                <a:solidFill>
                  <a:sysClr val="windowText" lastClr="000000"/>
                </a:solidFill>
              </a:rPr>
              <a:t>time</a:t>
            </a: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3812374" y="3827974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5236747" y="5075887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6295285" y="3818170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cxnSp>
        <p:nvCxnSpPr>
          <p:cNvPr id="20" name="直接箭头连接符 19"/>
          <p:cNvCxnSpPr>
            <a:stCxn id="14" idx="5"/>
            <a:endCxn id="27" idx="1"/>
          </p:cNvCxnSpPr>
          <p:nvPr/>
        </p:nvCxnSpPr>
        <p:spPr>
          <a:xfrm>
            <a:off x="3926175" y="3941775"/>
            <a:ext cx="2011084" cy="1153209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流程图: 联系 24"/>
          <p:cNvSpPr/>
          <p:nvPr/>
        </p:nvSpPr>
        <p:spPr>
          <a:xfrm>
            <a:off x="4825959" y="3827974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4155970" y="5073745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27" name="流程图: 联系 26"/>
          <p:cNvSpPr/>
          <p:nvPr/>
        </p:nvSpPr>
        <p:spPr>
          <a:xfrm>
            <a:off x="5916488" y="5074213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cxnSp>
        <p:nvCxnSpPr>
          <p:cNvPr id="30" name="直接箭头连接符 29"/>
          <p:cNvCxnSpPr>
            <a:stCxn id="26" idx="7"/>
            <a:endCxn id="25" idx="3"/>
          </p:cNvCxnSpPr>
          <p:nvPr/>
        </p:nvCxnSpPr>
        <p:spPr>
          <a:xfrm flipV="1">
            <a:off x="4277033" y="3941775"/>
            <a:ext cx="568451" cy="1152741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直接箭头连接符 30"/>
          <p:cNvCxnSpPr>
            <a:stCxn id="15" idx="7"/>
            <a:endCxn id="16" idx="3"/>
          </p:cNvCxnSpPr>
          <p:nvPr/>
        </p:nvCxnSpPr>
        <p:spPr>
          <a:xfrm flipV="1">
            <a:off x="5357810" y="3931971"/>
            <a:ext cx="957000" cy="1164687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2" name="TextBox 31"/>
          <p:cNvSpPr txBox="1"/>
          <p:nvPr/>
        </p:nvSpPr>
        <p:spPr>
          <a:xfrm>
            <a:off x="2742836" y="341131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42959" y="341131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178" y="341131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06757" y="341131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98041" y="518913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52566" y="518913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29807" y="517989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49927" y="518913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21741" y="6018056"/>
            <a:ext cx="4619264" cy="428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流程图: 联系 42"/>
          <p:cNvSpPr/>
          <p:nvPr/>
        </p:nvSpPr>
        <p:spPr>
          <a:xfrm>
            <a:off x="3302602" y="5949748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45" name="流程图: 联系 44"/>
          <p:cNvSpPr/>
          <p:nvPr/>
        </p:nvSpPr>
        <p:spPr>
          <a:xfrm>
            <a:off x="5239171" y="5951422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46" name="流程图: 联系 45"/>
          <p:cNvSpPr/>
          <p:nvPr/>
        </p:nvSpPr>
        <p:spPr>
          <a:xfrm>
            <a:off x="4158394" y="5949280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47" name="流程图: 联系 46"/>
          <p:cNvSpPr/>
          <p:nvPr/>
        </p:nvSpPr>
        <p:spPr>
          <a:xfrm>
            <a:off x="5918912" y="5949748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0465" y="603935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54990" y="603935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19369" y="603935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52351" y="603935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2" name="流程图: 联系 51"/>
          <p:cNvSpPr/>
          <p:nvPr/>
        </p:nvSpPr>
        <p:spPr>
          <a:xfrm>
            <a:off x="2891335" y="5959217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53" name="流程图: 联系 52"/>
          <p:cNvSpPr/>
          <p:nvPr/>
        </p:nvSpPr>
        <p:spPr>
          <a:xfrm>
            <a:off x="3818098" y="5959217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54" name="流程图: 联系 53"/>
          <p:cNvSpPr/>
          <p:nvPr/>
        </p:nvSpPr>
        <p:spPr>
          <a:xfrm>
            <a:off x="6301009" y="5949413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55" name="流程图: 联系 54"/>
          <p:cNvSpPr/>
          <p:nvPr/>
        </p:nvSpPr>
        <p:spPr>
          <a:xfrm>
            <a:off x="4831683" y="5959217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48560" y="605247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48683" y="605247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53902" y="605247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12481" y="605247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316512" y="2920662"/>
            <a:ext cx="4619264" cy="428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1" name="流程图: 联系 60"/>
          <p:cNvSpPr/>
          <p:nvPr/>
        </p:nvSpPr>
        <p:spPr>
          <a:xfrm>
            <a:off x="3297373" y="2853404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62" name="流程图: 联系 61"/>
          <p:cNvSpPr/>
          <p:nvPr/>
        </p:nvSpPr>
        <p:spPr>
          <a:xfrm>
            <a:off x="5233942" y="2855078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63" name="流程图: 联系 62"/>
          <p:cNvSpPr/>
          <p:nvPr/>
        </p:nvSpPr>
        <p:spPr>
          <a:xfrm>
            <a:off x="4153165" y="2852936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64" name="流程图: 联系 63"/>
          <p:cNvSpPr/>
          <p:nvPr/>
        </p:nvSpPr>
        <p:spPr>
          <a:xfrm>
            <a:off x="5913683" y="2853404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41486" y="251171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26144" y="251171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14140" y="251171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12481" y="251171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69" name="流程图: 联系 68"/>
          <p:cNvSpPr/>
          <p:nvPr/>
        </p:nvSpPr>
        <p:spPr>
          <a:xfrm>
            <a:off x="2886106" y="2862873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70" name="流程图: 联系 69"/>
          <p:cNvSpPr/>
          <p:nvPr/>
        </p:nvSpPr>
        <p:spPr>
          <a:xfrm>
            <a:off x="3812869" y="2862873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71" name="流程图: 联系 70"/>
          <p:cNvSpPr/>
          <p:nvPr/>
        </p:nvSpPr>
        <p:spPr>
          <a:xfrm>
            <a:off x="6295780" y="2853069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72" name="流程图: 联系 71"/>
          <p:cNvSpPr/>
          <p:nvPr/>
        </p:nvSpPr>
        <p:spPr>
          <a:xfrm>
            <a:off x="4826454" y="2862873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43331" y="252483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21193" y="251145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49019" y="252483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98724" y="252483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直接连接符 77"/>
          <p:cNvCxnSpPr>
            <a:stCxn id="52" idx="0"/>
            <a:endCxn id="10" idx="4"/>
          </p:cNvCxnSpPr>
          <p:nvPr/>
        </p:nvCxnSpPr>
        <p:spPr>
          <a:xfrm flipH="1" flipV="1">
            <a:off x="2952274" y="3961300"/>
            <a:ext cx="5724" cy="19979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43" idx="0"/>
            <a:endCxn id="11" idx="4"/>
          </p:cNvCxnSpPr>
          <p:nvPr/>
        </p:nvCxnSpPr>
        <p:spPr>
          <a:xfrm flipH="1" flipV="1">
            <a:off x="3371095" y="5216047"/>
            <a:ext cx="2424" cy="7337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3" idx="0"/>
            <a:endCxn id="14" idx="4"/>
          </p:cNvCxnSpPr>
          <p:nvPr/>
        </p:nvCxnSpPr>
        <p:spPr>
          <a:xfrm flipH="1" flipV="1">
            <a:off x="3879037" y="3961300"/>
            <a:ext cx="5724" cy="19979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46" idx="0"/>
            <a:endCxn id="26" idx="4"/>
          </p:cNvCxnSpPr>
          <p:nvPr/>
        </p:nvCxnSpPr>
        <p:spPr>
          <a:xfrm flipH="1" flipV="1">
            <a:off x="4226887" y="5215579"/>
            <a:ext cx="2424" cy="7337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55" idx="0"/>
            <a:endCxn id="25" idx="4"/>
          </p:cNvCxnSpPr>
          <p:nvPr/>
        </p:nvCxnSpPr>
        <p:spPr>
          <a:xfrm flipH="1" flipV="1">
            <a:off x="4892622" y="3961300"/>
            <a:ext cx="5724" cy="19979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4" idx="0"/>
            <a:endCxn id="16" idx="4"/>
          </p:cNvCxnSpPr>
          <p:nvPr/>
        </p:nvCxnSpPr>
        <p:spPr>
          <a:xfrm flipH="1" flipV="1">
            <a:off x="6361948" y="3951496"/>
            <a:ext cx="5724" cy="19979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47" idx="0"/>
            <a:endCxn id="27" idx="4"/>
          </p:cNvCxnSpPr>
          <p:nvPr/>
        </p:nvCxnSpPr>
        <p:spPr>
          <a:xfrm flipH="1" flipV="1">
            <a:off x="5987405" y="5216047"/>
            <a:ext cx="2424" cy="7337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45" idx="0"/>
            <a:endCxn id="15" idx="4"/>
          </p:cNvCxnSpPr>
          <p:nvPr/>
        </p:nvCxnSpPr>
        <p:spPr>
          <a:xfrm flipH="1" flipV="1">
            <a:off x="5307664" y="5217721"/>
            <a:ext cx="2424" cy="7337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69" idx="4"/>
            <a:endCxn id="10" idx="0"/>
          </p:cNvCxnSpPr>
          <p:nvPr/>
        </p:nvCxnSpPr>
        <p:spPr>
          <a:xfrm flipH="1">
            <a:off x="2952274" y="2996199"/>
            <a:ext cx="495" cy="8317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61" idx="4"/>
            <a:endCxn id="11" idx="0"/>
          </p:cNvCxnSpPr>
          <p:nvPr/>
        </p:nvCxnSpPr>
        <p:spPr>
          <a:xfrm>
            <a:off x="3368290" y="2995238"/>
            <a:ext cx="2805" cy="20789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63" idx="4"/>
            <a:endCxn id="14" idx="0"/>
          </p:cNvCxnSpPr>
          <p:nvPr/>
        </p:nvCxnSpPr>
        <p:spPr>
          <a:xfrm flipH="1">
            <a:off x="3879037" y="2994770"/>
            <a:ext cx="345045" cy="83320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70" idx="4"/>
            <a:endCxn id="26" idx="0"/>
          </p:cNvCxnSpPr>
          <p:nvPr/>
        </p:nvCxnSpPr>
        <p:spPr>
          <a:xfrm>
            <a:off x="3879532" y="2996199"/>
            <a:ext cx="347355" cy="207754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62" idx="4"/>
            <a:endCxn id="25" idx="0"/>
          </p:cNvCxnSpPr>
          <p:nvPr/>
        </p:nvCxnSpPr>
        <p:spPr>
          <a:xfrm flipH="1">
            <a:off x="4892622" y="2996912"/>
            <a:ext cx="412237" cy="8310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2" idx="4"/>
            <a:endCxn id="15" idx="0"/>
          </p:cNvCxnSpPr>
          <p:nvPr/>
        </p:nvCxnSpPr>
        <p:spPr>
          <a:xfrm>
            <a:off x="4893117" y="2996199"/>
            <a:ext cx="414547" cy="20796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71" idx="4"/>
            <a:endCxn id="27" idx="0"/>
          </p:cNvCxnSpPr>
          <p:nvPr/>
        </p:nvCxnSpPr>
        <p:spPr>
          <a:xfrm flipH="1">
            <a:off x="5987405" y="2986395"/>
            <a:ext cx="375038" cy="208781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64" idx="4"/>
            <a:endCxn id="16" idx="0"/>
          </p:cNvCxnSpPr>
          <p:nvPr/>
        </p:nvCxnSpPr>
        <p:spPr>
          <a:xfrm>
            <a:off x="5984600" y="2995238"/>
            <a:ext cx="377348" cy="8229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85" y="2639023"/>
            <a:ext cx="638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84" y="5728295"/>
            <a:ext cx="638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77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5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Meaningful Snapshots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Snapshots over the </a:t>
                </a:r>
                <a:r>
                  <a:rPr lang="en-US" altLang="zh-CN" dirty="0" err="1"/>
                  <a:t>Poset</a:t>
                </a:r>
                <a:r>
                  <a:rPr lang="en-US" altLang="zh-CN" dirty="0"/>
                  <a:t> of events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,→&gt;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Cuts</a:t>
                </a:r>
              </a:p>
              <a:p>
                <a:pPr lvl="1"/>
                <a:r>
                  <a:rPr lang="en-US" altLang="zh-CN" dirty="0"/>
                  <a:t>Relations among </a:t>
                </a:r>
                <a:r>
                  <a:rPr lang="en-US" altLang="zh-CN" dirty="0" smtClean="0"/>
                  <a:t>cuts</a:t>
                </a:r>
              </a:p>
              <a:p>
                <a:pPr lvl="2"/>
                <a:endParaRPr lang="en-US" altLang="zh-CN" dirty="0"/>
              </a:p>
              <a:p>
                <a:r>
                  <a:rPr lang="en-US" altLang="zh-CN" dirty="0" smtClean="0"/>
                  <a:t>Snapshots over the </a:t>
                </a:r>
                <a:r>
                  <a:rPr lang="en-US" altLang="zh-CN" dirty="0" err="1"/>
                  <a:t>Poset</a:t>
                </a:r>
                <a:r>
                  <a:rPr lang="en-US" altLang="zh-CN" dirty="0"/>
                  <a:t> of </a:t>
                </a:r>
                <a:r>
                  <a:rPr lang="en-US" altLang="zh-CN" dirty="0" smtClean="0"/>
                  <a:t>states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𝑺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,→&gt;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Consistent global states (CGSs)</a:t>
                </a:r>
              </a:p>
              <a:p>
                <a:pPr lvl="1"/>
                <a:r>
                  <a:rPr lang="en-US" altLang="zh-CN" dirty="0"/>
                  <a:t>Relations among </a:t>
                </a:r>
                <a:r>
                  <a:rPr lang="en-US" altLang="zh-CN" dirty="0" smtClean="0"/>
                  <a:t>CGSs</a:t>
                </a:r>
              </a:p>
              <a:p>
                <a:pPr lvl="2"/>
                <a:endParaRPr lang="en-US" altLang="zh-CN" dirty="0"/>
              </a:p>
              <a:p>
                <a:r>
                  <a:rPr lang="en-US" altLang="zh-CN" dirty="0" smtClean="0"/>
                  <a:t>Relations among cuts and CGSs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05C6-FC64-4F48-BC08-7A2BFCF55C8E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51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Snapshots over the trace of events</a:t>
                </a:r>
              </a:p>
              <a:p>
                <a:r>
                  <a:rPr lang="en-US" altLang="zh-CN" dirty="0" smtClean="0"/>
                  <a:t>Distributed computation: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altLang="zh-C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, →</m:t>
                    </m:r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Cut 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[</a:t>
                </a:r>
                <a:r>
                  <a:rPr lang="en-US" altLang="zh-CN" sz="2000" b="0" dirty="0" smtClean="0">
                    <a:solidFill>
                      <a:srgbClr val="0070C0"/>
                    </a:solidFill>
                  </a:rPr>
                  <a:t>Schwarz@DC’94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]</a:t>
                </a:r>
                <a:endParaRPr lang="en-US" altLang="zh-CN" sz="2000" b="0" dirty="0" smtClean="0">
                  <a:solidFill>
                    <a:srgbClr val="0070C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3F97-5C20-45D8-9789-2F4BB9AF3D38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547664" y="3820978"/>
            <a:ext cx="6009823" cy="2344326"/>
            <a:chOff x="1547664" y="3573016"/>
            <a:chExt cx="6009823" cy="2344326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2258508" y="4048515"/>
              <a:ext cx="4619264" cy="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2" name="直接连接符 51"/>
            <p:cNvCxnSpPr/>
            <p:nvPr/>
          </p:nvCxnSpPr>
          <p:spPr>
            <a:xfrm>
              <a:off x="2258508" y="5450068"/>
              <a:ext cx="4619264" cy="428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3" name="TextBox 52"/>
            <p:cNvSpPr txBox="1"/>
            <p:nvPr/>
          </p:nvSpPr>
          <p:spPr>
            <a:xfrm>
              <a:off x="1547664" y="3839728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(1)</a:t>
              </a:r>
              <a:endParaRPr lang="zh-CN" altLang="en-US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47664" y="5231032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(2)</a:t>
              </a:r>
              <a:endParaRPr lang="zh-CN" altLang="en-US" sz="2400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流程图: 联系 54"/>
            <p:cNvSpPr/>
            <p:nvPr/>
          </p:nvSpPr>
          <p:spPr>
            <a:xfrm>
              <a:off x="2824802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56" name="流程图: 联系 55"/>
            <p:cNvSpPr/>
            <p:nvPr/>
          </p:nvSpPr>
          <p:spPr>
            <a:xfrm>
              <a:off x="323936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59" name="直接箭头连接符 58"/>
            <p:cNvCxnSpPr>
              <a:stCxn id="55" idx="5"/>
              <a:endCxn id="56" idx="1"/>
            </p:cNvCxnSpPr>
            <p:nvPr/>
          </p:nvCxnSpPr>
          <p:spPr>
            <a:xfrm>
              <a:off x="2938603" y="4103474"/>
              <a:ext cx="321537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0" name="TextBox 59"/>
            <p:cNvSpPr txBox="1"/>
            <p:nvPr/>
          </p:nvSpPr>
          <p:spPr>
            <a:xfrm>
              <a:off x="6724589" y="5527455"/>
              <a:ext cx="832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</a:rPr>
                <a:t>time</a:t>
              </a:r>
              <a:endParaRPr lang="zh-CN" alt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流程图: 联系 60"/>
            <p:cNvSpPr/>
            <p:nvPr/>
          </p:nvSpPr>
          <p:spPr>
            <a:xfrm>
              <a:off x="3751565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62" name="流程图: 联系 61"/>
            <p:cNvSpPr/>
            <p:nvPr/>
          </p:nvSpPr>
          <p:spPr>
            <a:xfrm>
              <a:off x="5175938" y="5383434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63" name="流程图: 联系 62"/>
            <p:cNvSpPr/>
            <p:nvPr/>
          </p:nvSpPr>
          <p:spPr>
            <a:xfrm>
              <a:off x="6234476" y="3979869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71" name="直接箭头连接符 70"/>
            <p:cNvCxnSpPr>
              <a:stCxn id="61" idx="5"/>
              <a:endCxn id="79" idx="1"/>
            </p:cNvCxnSpPr>
            <p:nvPr/>
          </p:nvCxnSpPr>
          <p:spPr>
            <a:xfrm>
              <a:off x="3865366" y="4103474"/>
              <a:ext cx="2011084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7" name="流程图: 联系 76"/>
            <p:cNvSpPr/>
            <p:nvPr/>
          </p:nvSpPr>
          <p:spPr>
            <a:xfrm>
              <a:off x="4765150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78" name="流程图: 联系 77"/>
            <p:cNvSpPr/>
            <p:nvPr/>
          </p:nvSpPr>
          <p:spPr>
            <a:xfrm>
              <a:off x="4095161" y="5381292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79" name="流程图: 联系 78"/>
            <p:cNvSpPr/>
            <p:nvPr/>
          </p:nvSpPr>
          <p:spPr>
            <a:xfrm>
              <a:off x="585567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82" name="直接箭头连接符 81"/>
            <p:cNvCxnSpPr>
              <a:stCxn id="78" idx="7"/>
              <a:endCxn id="77" idx="3"/>
            </p:cNvCxnSpPr>
            <p:nvPr/>
          </p:nvCxnSpPr>
          <p:spPr>
            <a:xfrm flipV="1">
              <a:off x="4216224" y="4103474"/>
              <a:ext cx="568451" cy="1298589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3" name="直接箭头连接符 82"/>
            <p:cNvCxnSpPr>
              <a:stCxn id="62" idx="7"/>
              <a:endCxn id="63" idx="3"/>
            </p:cNvCxnSpPr>
            <p:nvPr/>
          </p:nvCxnSpPr>
          <p:spPr>
            <a:xfrm flipV="1">
              <a:off x="5297001" y="4093670"/>
              <a:ext cx="957000" cy="1310535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7" name="TextBox 86"/>
            <p:cNvSpPr txBox="1"/>
            <p:nvPr/>
          </p:nvSpPr>
          <p:spPr>
            <a:xfrm>
              <a:off x="2682027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1</a:t>
              </a:r>
              <a:endParaRPr lang="zh-CN" altLang="en-US" sz="2000" kern="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82150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2</a:t>
              </a:r>
              <a:endParaRPr lang="zh-CN" altLang="en-US" sz="2000" kern="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87369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3</a:t>
              </a:r>
              <a:endParaRPr lang="zh-CN" altLang="en-US" sz="2000" kern="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45948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4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37232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2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91757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3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056136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1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89118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4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0" name="任意多边形 99"/>
          <p:cNvSpPr/>
          <p:nvPr/>
        </p:nvSpPr>
        <p:spPr>
          <a:xfrm>
            <a:off x="2231571" y="3731391"/>
            <a:ext cx="4604658" cy="2340428"/>
          </a:xfrm>
          <a:custGeom>
            <a:avLst/>
            <a:gdLst>
              <a:gd name="connsiteX0" fmla="*/ 0 w 4604658"/>
              <a:gd name="connsiteY0" fmla="*/ 0 h 2340428"/>
              <a:gd name="connsiteX1" fmla="*/ 10886 w 4604658"/>
              <a:gd name="connsiteY1" fmla="*/ 2340428 h 2340428"/>
              <a:gd name="connsiteX2" fmla="*/ 2307772 w 4604658"/>
              <a:gd name="connsiteY2" fmla="*/ 2340428 h 2340428"/>
              <a:gd name="connsiteX3" fmla="*/ 2656115 w 4604658"/>
              <a:gd name="connsiteY3" fmla="*/ 1926771 h 2340428"/>
              <a:gd name="connsiteX4" fmla="*/ 3004458 w 4604658"/>
              <a:gd name="connsiteY4" fmla="*/ 1578428 h 2340428"/>
              <a:gd name="connsiteX5" fmla="*/ 3298372 w 4604658"/>
              <a:gd name="connsiteY5" fmla="*/ 1360714 h 2340428"/>
              <a:gd name="connsiteX6" fmla="*/ 3537858 w 4604658"/>
              <a:gd name="connsiteY6" fmla="*/ 1197428 h 2340428"/>
              <a:gd name="connsiteX7" fmla="*/ 3820886 w 4604658"/>
              <a:gd name="connsiteY7" fmla="*/ 1012371 h 2340428"/>
              <a:gd name="connsiteX8" fmla="*/ 3962400 w 4604658"/>
              <a:gd name="connsiteY8" fmla="*/ 925285 h 2340428"/>
              <a:gd name="connsiteX9" fmla="*/ 4114800 w 4604658"/>
              <a:gd name="connsiteY9" fmla="*/ 772885 h 2340428"/>
              <a:gd name="connsiteX10" fmla="*/ 4256315 w 4604658"/>
              <a:gd name="connsiteY10" fmla="*/ 620485 h 2340428"/>
              <a:gd name="connsiteX11" fmla="*/ 4332515 w 4604658"/>
              <a:gd name="connsiteY11" fmla="*/ 500742 h 2340428"/>
              <a:gd name="connsiteX12" fmla="*/ 4452258 w 4604658"/>
              <a:gd name="connsiteY12" fmla="*/ 304800 h 2340428"/>
              <a:gd name="connsiteX13" fmla="*/ 4604658 w 4604658"/>
              <a:gd name="connsiteY13" fmla="*/ 0 h 2340428"/>
              <a:gd name="connsiteX14" fmla="*/ 0 w 4604658"/>
              <a:gd name="connsiteY14" fmla="*/ 0 h 234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04658" h="2340428">
                <a:moveTo>
                  <a:pt x="0" y="0"/>
                </a:moveTo>
                <a:cubicBezTo>
                  <a:pt x="3629" y="780143"/>
                  <a:pt x="7257" y="1560285"/>
                  <a:pt x="10886" y="2340428"/>
                </a:cubicBezTo>
                <a:lnTo>
                  <a:pt x="2307772" y="2340428"/>
                </a:lnTo>
                <a:lnTo>
                  <a:pt x="2656115" y="1926771"/>
                </a:lnTo>
                <a:lnTo>
                  <a:pt x="3004458" y="1578428"/>
                </a:lnTo>
                <a:lnTo>
                  <a:pt x="3298372" y="1360714"/>
                </a:lnTo>
                <a:lnTo>
                  <a:pt x="3537858" y="1197428"/>
                </a:lnTo>
                <a:lnTo>
                  <a:pt x="3820886" y="1012371"/>
                </a:lnTo>
                <a:lnTo>
                  <a:pt x="3962400" y="925285"/>
                </a:lnTo>
                <a:lnTo>
                  <a:pt x="4114800" y="772885"/>
                </a:lnTo>
                <a:lnTo>
                  <a:pt x="4256315" y="620485"/>
                </a:lnTo>
                <a:lnTo>
                  <a:pt x="4332515" y="500742"/>
                </a:lnTo>
                <a:lnTo>
                  <a:pt x="4452258" y="304800"/>
                </a:lnTo>
                <a:lnTo>
                  <a:pt x="460465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7" name="任意多边形 96"/>
          <p:cNvSpPr/>
          <p:nvPr/>
        </p:nvSpPr>
        <p:spPr>
          <a:xfrm>
            <a:off x="4539343" y="3720505"/>
            <a:ext cx="2307771" cy="2351314"/>
          </a:xfrm>
          <a:custGeom>
            <a:avLst/>
            <a:gdLst>
              <a:gd name="connsiteX0" fmla="*/ 2307771 w 2307771"/>
              <a:gd name="connsiteY0" fmla="*/ 0 h 2351314"/>
              <a:gd name="connsiteX1" fmla="*/ 2057400 w 2307771"/>
              <a:gd name="connsiteY1" fmla="*/ 468086 h 2351314"/>
              <a:gd name="connsiteX2" fmla="*/ 1643743 w 2307771"/>
              <a:gd name="connsiteY2" fmla="*/ 936171 h 2351314"/>
              <a:gd name="connsiteX3" fmla="*/ 718457 w 2307771"/>
              <a:gd name="connsiteY3" fmla="*/ 1578428 h 2351314"/>
              <a:gd name="connsiteX4" fmla="*/ 0 w 2307771"/>
              <a:gd name="connsiteY4" fmla="*/ 2351314 h 235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7771" h="2351314">
                <a:moveTo>
                  <a:pt x="2307771" y="0"/>
                </a:moveTo>
                <a:cubicBezTo>
                  <a:pt x="2237921" y="156029"/>
                  <a:pt x="2168071" y="312058"/>
                  <a:pt x="2057400" y="468086"/>
                </a:cubicBezTo>
                <a:cubicBezTo>
                  <a:pt x="1946729" y="624114"/>
                  <a:pt x="1866900" y="751114"/>
                  <a:pt x="1643743" y="936171"/>
                </a:cubicBezTo>
                <a:cubicBezTo>
                  <a:pt x="1420586" y="1121228"/>
                  <a:pt x="992414" y="1342571"/>
                  <a:pt x="718457" y="1578428"/>
                </a:cubicBezTo>
                <a:cubicBezTo>
                  <a:pt x="444500" y="1814285"/>
                  <a:pt x="0" y="2351314"/>
                  <a:pt x="0" y="2351314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8" name="任意多边形 97"/>
          <p:cNvSpPr/>
          <p:nvPr/>
        </p:nvSpPr>
        <p:spPr>
          <a:xfrm>
            <a:off x="2242457" y="3742276"/>
            <a:ext cx="1502229" cy="2329543"/>
          </a:xfrm>
          <a:custGeom>
            <a:avLst/>
            <a:gdLst>
              <a:gd name="connsiteX0" fmla="*/ 0 w 1502229"/>
              <a:gd name="connsiteY0" fmla="*/ 10886 h 2329543"/>
              <a:gd name="connsiteX1" fmla="*/ 10886 w 1502229"/>
              <a:gd name="connsiteY1" fmla="*/ 2329543 h 2329543"/>
              <a:gd name="connsiteX2" fmla="*/ 1502229 w 1502229"/>
              <a:gd name="connsiteY2" fmla="*/ 2329543 h 2329543"/>
              <a:gd name="connsiteX3" fmla="*/ 1426029 w 1502229"/>
              <a:gd name="connsiteY3" fmla="*/ 1730829 h 2329543"/>
              <a:gd name="connsiteX4" fmla="*/ 1338943 w 1502229"/>
              <a:gd name="connsiteY4" fmla="*/ 1197429 h 2329543"/>
              <a:gd name="connsiteX5" fmla="*/ 1143000 w 1502229"/>
              <a:gd name="connsiteY5" fmla="*/ 446315 h 2329543"/>
              <a:gd name="connsiteX6" fmla="*/ 979714 w 1502229"/>
              <a:gd name="connsiteY6" fmla="*/ 0 h 2329543"/>
              <a:gd name="connsiteX7" fmla="*/ 0 w 1502229"/>
              <a:gd name="connsiteY7" fmla="*/ 10886 h 232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229" h="2329543">
                <a:moveTo>
                  <a:pt x="0" y="10886"/>
                </a:moveTo>
                <a:cubicBezTo>
                  <a:pt x="3629" y="783772"/>
                  <a:pt x="7257" y="1556657"/>
                  <a:pt x="10886" y="2329543"/>
                </a:cubicBezTo>
                <a:lnTo>
                  <a:pt x="1502229" y="2329543"/>
                </a:lnTo>
                <a:lnTo>
                  <a:pt x="1426029" y="1730829"/>
                </a:lnTo>
                <a:lnTo>
                  <a:pt x="1338943" y="1197429"/>
                </a:lnTo>
                <a:lnTo>
                  <a:pt x="1143000" y="446315"/>
                </a:lnTo>
                <a:lnTo>
                  <a:pt x="979714" y="0"/>
                </a:lnTo>
                <a:lnTo>
                  <a:pt x="0" y="10886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任意多边形 95"/>
          <p:cNvSpPr/>
          <p:nvPr/>
        </p:nvSpPr>
        <p:spPr>
          <a:xfrm>
            <a:off x="3211286" y="3720505"/>
            <a:ext cx="522514" cy="2362200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5025820" y="5549170"/>
            <a:ext cx="437520" cy="311405"/>
          </a:xfrm>
          <a:prstGeom prst="ellipse">
            <a:avLst/>
          </a:pr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052" name="Picture 4" descr="D:\快盘\sharebox\csyuhuang@gmail.com\YilingYang\temp\draft材料\pictures\cancel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589" y="3204588"/>
            <a:ext cx="616390" cy="61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快盘\sharebox\csyuhuang@gmail.com\YilingYang\temp\draft材料\pictures\check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61" y="3204588"/>
            <a:ext cx="616390" cy="61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05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97" grpId="0" animBg="1"/>
      <p:bldP spid="97" grpId="1" animBg="1"/>
      <p:bldP spid="98" grpId="0" animBg="1"/>
      <p:bldP spid="96" grpId="0" animBg="1"/>
      <p:bldP spid="101" grpId="0" animBg="1"/>
      <p:bldP spid="10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Cut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 down set with the happen-before relation</a:t>
                </a:r>
              </a:p>
              <a:p>
                <a:pPr lvl="3"/>
                <a:endParaRPr lang="en-US" altLang="zh-CN" dirty="0" smtClean="0"/>
              </a:p>
              <a:p>
                <a:r>
                  <a:rPr lang="en-US" altLang="zh-CN" dirty="0"/>
                  <a:t>Definition 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[</a:t>
                </a:r>
                <a:r>
                  <a:rPr lang="en-US" altLang="zh-CN" sz="2000" b="0" dirty="0" smtClean="0">
                    <a:solidFill>
                      <a:srgbClr val="0070C0"/>
                    </a:solidFill>
                  </a:rPr>
                  <a:t>Schwarz@DC’94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] </a:t>
                </a:r>
                <a:endParaRPr lang="en-US" altLang="zh-CN" sz="2000" b="0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 smtClean="0"/>
                  <a:t>A finite subset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zh-CN" dirty="0" smtClean="0"/>
                  <a:t> is a </a:t>
                </a:r>
                <a:r>
                  <a:rPr lang="en-US" altLang="zh-CN" i="1" dirty="0" smtClean="0"/>
                  <a:t>consistent cut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iff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</a:rPr>
                      <m:t>𝑒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altLang="zh-CN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implies that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∀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′∈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en-US" altLang="zh-CN" b="0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A63B-5F86-488F-AB21-B0FDEE34DDB1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2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inclusion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dirty="0" smtClean="0"/>
                  <a:t> partial relation</a:t>
                </a:r>
              </a:p>
              <a:p>
                <a:r>
                  <a:rPr lang="en-US" altLang="zh-CN" dirty="0">
                    <a:ea typeface="Cambria Math"/>
                  </a:rPr>
                  <a:t>The </a:t>
                </a:r>
                <a:r>
                  <a:rPr lang="en-US" altLang="zh-CN" dirty="0" err="1" smtClean="0">
                    <a:ea typeface="Cambria Math"/>
                  </a:rPr>
                  <a:t>inf</a:t>
                </a:r>
                <a:r>
                  <a:rPr lang="en-US" altLang="zh-CN" i="1" dirty="0" smtClean="0">
                    <a:ea typeface="Cambria Math"/>
                  </a:rPr>
                  <a:t> </a:t>
                </a:r>
                <a:r>
                  <a:rPr lang="en-US" altLang="zh-CN" dirty="0" smtClean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⨅</m:t>
                    </m:r>
                  </m:oMath>
                </a14:m>
                <a:r>
                  <a:rPr lang="en-US" altLang="zh-CN" dirty="0" smtClean="0">
                    <a:ea typeface="Cambria Math"/>
                  </a:rPr>
                  <a:t>) and sup</a:t>
                </a:r>
                <a:r>
                  <a:rPr lang="en-US" altLang="zh-CN" i="1" dirty="0" smtClean="0">
                    <a:ea typeface="Cambria Math"/>
                  </a:rPr>
                  <a:t> </a:t>
                </a:r>
                <a:r>
                  <a:rPr lang="en-US" altLang="zh-CN" dirty="0" smtClean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⨆</m:t>
                    </m:r>
                  </m:oMath>
                </a14:m>
                <a:r>
                  <a:rPr lang="en-US" altLang="zh-CN" dirty="0" smtClean="0">
                    <a:ea typeface="Cambria Math"/>
                  </a:rPr>
                  <a:t>) </a:t>
                </a:r>
                <a:r>
                  <a:rPr lang="en-US" altLang="zh-CN" dirty="0" smtClean="0"/>
                  <a:t>relation </a:t>
                </a:r>
                <a:r>
                  <a:rPr lang="en-US" altLang="zh-CN" sz="2000" b="0" dirty="0" smtClean="0">
                    <a:solidFill>
                      <a:srgbClr val="0070C0"/>
                    </a:solidFill>
                  </a:rPr>
                  <a:t>[Gratzer’03, Mittal@DC’05]</a:t>
                </a:r>
                <a:endParaRPr lang="en-US" altLang="zh-CN" b="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dirty="0"/>
                  <a:t>Interval of </a:t>
                </a:r>
                <a:r>
                  <a:rPr lang="en-US" altLang="zh-CN" dirty="0" smtClean="0"/>
                  <a:t>cuts </a:t>
                </a:r>
                <a:r>
                  <a:rPr lang="en-US" altLang="zh-CN" sz="2000" b="0" dirty="0" smtClean="0">
                    <a:solidFill>
                      <a:srgbClr val="0070C0"/>
                    </a:solidFill>
                  </a:rPr>
                  <a:t>[Chase@DC’98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, Dumais@TPDS’02]</a:t>
                </a:r>
                <a:endParaRPr lang="en-US" altLang="zh-CN" b="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任意多边形 37"/>
          <p:cNvSpPr/>
          <p:nvPr/>
        </p:nvSpPr>
        <p:spPr>
          <a:xfrm>
            <a:off x="2270420" y="3980653"/>
            <a:ext cx="3309258" cy="2318657"/>
          </a:xfrm>
          <a:custGeom>
            <a:avLst/>
            <a:gdLst>
              <a:gd name="connsiteX0" fmla="*/ 0 w 3309258"/>
              <a:gd name="connsiteY0" fmla="*/ 0 h 2318657"/>
              <a:gd name="connsiteX1" fmla="*/ 3309258 w 3309258"/>
              <a:gd name="connsiteY1" fmla="*/ 0 h 2318657"/>
              <a:gd name="connsiteX2" fmla="*/ 3145972 w 3309258"/>
              <a:gd name="connsiteY2" fmla="*/ 555171 h 2318657"/>
              <a:gd name="connsiteX3" fmla="*/ 2525486 w 3309258"/>
              <a:gd name="connsiteY3" fmla="*/ 1937657 h 2318657"/>
              <a:gd name="connsiteX4" fmla="*/ 2383972 w 3309258"/>
              <a:gd name="connsiteY4" fmla="*/ 2318657 h 2318657"/>
              <a:gd name="connsiteX5" fmla="*/ 32658 w 3309258"/>
              <a:gd name="connsiteY5" fmla="*/ 2318657 h 2318657"/>
              <a:gd name="connsiteX6" fmla="*/ 0 w 3309258"/>
              <a:gd name="connsiteY6" fmla="*/ 0 h 2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9258" h="2318657">
                <a:moveTo>
                  <a:pt x="0" y="0"/>
                </a:moveTo>
                <a:lnTo>
                  <a:pt x="3309258" y="0"/>
                </a:lnTo>
                <a:lnTo>
                  <a:pt x="3145972" y="555171"/>
                </a:lnTo>
                <a:lnTo>
                  <a:pt x="2525486" y="1937657"/>
                </a:lnTo>
                <a:lnTo>
                  <a:pt x="2383972" y="2318657"/>
                </a:lnTo>
                <a:lnTo>
                  <a:pt x="32658" y="2318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Relations among Cuts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AFA8-2D85-4B51-B9CE-ABF358168B43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86513" y="4067831"/>
            <a:ext cx="6009823" cy="2344326"/>
            <a:chOff x="1547664" y="3573016"/>
            <a:chExt cx="6009823" cy="234432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258508" y="4048515"/>
              <a:ext cx="4619264" cy="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" name="直接连接符 7"/>
            <p:cNvCxnSpPr/>
            <p:nvPr/>
          </p:nvCxnSpPr>
          <p:spPr>
            <a:xfrm>
              <a:off x="2258508" y="5450068"/>
              <a:ext cx="4619264" cy="428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TextBox 8"/>
            <p:cNvSpPr txBox="1"/>
            <p:nvPr/>
          </p:nvSpPr>
          <p:spPr>
            <a:xfrm>
              <a:off x="1547664" y="3839728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(1)</a:t>
              </a:r>
              <a:endParaRPr lang="zh-CN" altLang="en-US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7664" y="5231032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(2)</a:t>
              </a:r>
              <a:endParaRPr lang="zh-CN" altLang="en-US" sz="2400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2824802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323936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13" name="直接箭头连接符 12"/>
            <p:cNvCxnSpPr>
              <a:stCxn id="11" idx="5"/>
              <a:endCxn id="12" idx="1"/>
            </p:cNvCxnSpPr>
            <p:nvPr/>
          </p:nvCxnSpPr>
          <p:spPr>
            <a:xfrm>
              <a:off x="2938603" y="4103474"/>
              <a:ext cx="321537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TextBox 13"/>
            <p:cNvSpPr txBox="1"/>
            <p:nvPr/>
          </p:nvSpPr>
          <p:spPr>
            <a:xfrm>
              <a:off x="6724589" y="5527455"/>
              <a:ext cx="832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</a:rPr>
                <a:t>time</a:t>
              </a:r>
              <a:endParaRPr lang="zh-CN" alt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3751565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5175938" y="5383434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6234476" y="3979869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18" name="直接箭头连接符 17"/>
            <p:cNvCxnSpPr>
              <a:stCxn id="15" idx="5"/>
              <a:endCxn id="21" idx="1"/>
            </p:cNvCxnSpPr>
            <p:nvPr/>
          </p:nvCxnSpPr>
          <p:spPr>
            <a:xfrm>
              <a:off x="3865366" y="4103474"/>
              <a:ext cx="2011084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9" name="流程图: 联系 18"/>
            <p:cNvSpPr/>
            <p:nvPr/>
          </p:nvSpPr>
          <p:spPr>
            <a:xfrm>
              <a:off x="4765150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4095161" y="5381292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585567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Corbel"/>
                <a:ea typeface="华文楷体"/>
              </a:endParaRPr>
            </a:p>
          </p:txBody>
        </p:sp>
        <p:cxnSp>
          <p:nvCxnSpPr>
            <p:cNvPr id="22" name="直接箭头连接符 21"/>
            <p:cNvCxnSpPr>
              <a:stCxn id="20" idx="7"/>
              <a:endCxn id="19" idx="3"/>
            </p:cNvCxnSpPr>
            <p:nvPr/>
          </p:nvCxnSpPr>
          <p:spPr>
            <a:xfrm flipV="1">
              <a:off x="4216224" y="4103474"/>
              <a:ext cx="568451" cy="1298589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3" name="直接箭头连接符 22"/>
            <p:cNvCxnSpPr>
              <a:stCxn id="16" idx="7"/>
              <a:endCxn id="17" idx="3"/>
            </p:cNvCxnSpPr>
            <p:nvPr/>
          </p:nvCxnSpPr>
          <p:spPr>
            <a:xfrm flipV="1">
              <a:off x="5297001" y="4093670"/>
              <a:ext cx="957000" cy="1310535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4" name="TextBox 23"/>
            <p:cNvSpPr txBox="1"/>
            <p:nvPr/>
          </p:nvSpPr>
          <p:spPr>
            <a:xfrm>
              <a:off x="2682027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1</a:t>
              </a:r>
              <a:endParaRPr lang="zh-CN" altLang="en-US" sz="2000" kern="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82150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2</a:t>
              </a:r>
              <a:endParaRPr lang="zh-CN" altLang="en-US" sz="2000" kern="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87369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3</a:t>
              </a:r>
              <a:endParaRPr lang="zh-CN" altLang="en-US" sz="2000" kern="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45948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4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37232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2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91757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3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56136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1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89118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4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任意多边形 33"/>
          <p:cNvSpPr/>
          <p:nvPr/>
        </p:nvSpPr>
        <p:spPr>
          <a:xfrm>
            <a:off x="2281306" y="3989129"/>
            <a:ext cx="1502229" cy="2329543"/>
          </a:xfrm>
          <a:custGeom>
            <a:avLst/>
            <a:gdLst>
              <a:gd name="connsiteX0" fmla="*/ 0 w 1502229"/>
              <a:gd name="connsiteY0" fmla="*/ 10886 h 2329543"/>
              <a:gd name="connsiteX1" fmla="*/ 10886 w 1502229"/>
              <a:gd name="connsiteY1" fmla="*/ 2329543 h 2329543"/>
              <a:gd name="connsiteX2" fmla="*/ 1502229 w 1502229"/>
              <a:gd name="connsiteY2" fmla="*/ 2329543 h 2329543"/>
              <a:gd name="connsiteX3" fmla="*/ 1426029 w 1502229"/>
              <a:gd name="connsiteY3" fmla="*/ 1730829 h 2329543"/>
              <a:gd name="connsiteX4" fmla="*/ 1338943 w 1502229"/>
              <a:gd name="connsiteY4" fmla="*/ 1197429 h 2329543"/>
              <a:gd name="connsiteX5" fmla="*/ 1143000 w 1502229"/>
              <a:gd name="connsiteY5" fmla="*/ 446315 h 2329543"/>
              <a:gd name="connsiteX6" fmla="*/ 979714 w 1502229"/>
              <a:gd name="connsiteY6" fmla="*/ 0 h 2329543"/>
              <a:gd name="connsiteX7" fmla="*/ 0 w 1502229"/>
              <a:gd name="connsiteY7" fmla="*/ 10886 h 232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229" h="2329543">
                <a:moveTo>
                  <a:pt x="0" y="10886"/>
                </a:moveTo>
                <a:cubicBezTo>
                  <a:pt x="3629" y="783772"/>
                  <a:pt x="7257" y="1556657"/>
                  <a:pt x="10886" y="2329543"/>
                </a:cubicBezTo>
                <a:lnTo>
                  <a:pt x="1502229" y="2329543"/>
                </a:lnTo>
                <a:lnTo>
                  <a:pt x="1426029" y="1730829"/>
                </a:lnTo>
                <a:lnTo>
                  <a:pt x="1338943" y="1197429"/>
                </a:lnTo>
                <a:lnTo>
                  <a:pt x="1143000" y="446315"/>
                </a:lnTo>
                <a:lnTo>
                  <a:pt x="979714" y="0"/>
                </a:lnTo>
                <a:lnTo>
                  <a:pt x="0" y="10886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57575" y="3504070"/>
                <a:ext cx="563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575" y="3504070"/>
                <a:ext cx="56342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05517" y="3527464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517" y="3527464"/>
                <a:ext cx="57054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04965" y="3513917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65" y="3513917"/>
                <a:ext cx="570541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任意多边形 46"/>
          <p:cNvSpPr/>
          <p:nvPr/>
        </p:nvSpPr>
        <p:spPr>
          <a:xfrm>
            <a:off x="2281306" y="3979101"/>
            <a:ext cx="2786743" cy="2307771"/>
          </a:xfrm>
          <a:custGeom>
            <a:avLst/>
            <a:gdLst>
              <a:gd name="connsiteX0" fmla="*/ 1828800 w 2786743"/>
              <a:gd name="connsiteY0" fmla="*/ 0 h 2307771"/>
              <a:gd name="connsiteX1" fmla="*/ 1937657 w 2786743"/>
              <a:gd name="connsiteY1" fmla="*/ 283028 h 2307771"/>
              <a:gd name="connsiteX2" fmla="*/ 2100943 w 2786743"/>
              <a:gd name="connsiteY2" fmla="*/ 609600 h 2307771"/>
              <a:gd name="connsiteX3" fmla="*/ 2351314 w 2786743"/>
              <a:gd name="connsiteY3" fmla="*/ 903514 h 2307771"/>
              <a:gd name="connsiteX4" fmla="*/ 2786743 w 2786743"/>
              <a:gd name="connsiteY4" fmla="*/ 1360714 h 2307771"/>
              <a:gd name="connsiteX5" fmla="*/ 2362200 w 2786743"/>
              <a:gd name="connsiteY5" fmla="*/ 2296885 h 2307771"/>
              <a:gd name="connsiteX6" fmla="*/ 21772 w 2786743"/>
              <a:gd name="connsiteY6" fmla="*/ 2307771 h 2307771"/>
              <a:gd name="connsiteX7" fmla="*/ 0 w 2786743"/>
              <a:gd name="connsiteY7" fmla="*/ 21771 h 2307771"/>
              <a:gd name="connsiteX8" fmla="*/ 1828800 w 2786743"/>
              <a:gd name="connsiteY8" fmla="*/ 0 h 230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743" h="2307771">
                <a:moveTo>
                  <a:pt x="1828800" y="0"/>
                </a:moveTo>
                <a:lnTo>
                  <a:pt x="1937657" y="283028"/>
                </a:lnTo>
                <a:lnTo>
                  <a:pt x="2100943" y="609600"/>
                </a:lnTo>
                <a:lnTo>
                  <a:pt x="2351314" y="903514"/>
                </a:lnTo>
                <a:lnTo>
                  <a:pt x="2786743" y="1360714"/>
                </a:lnTo>
                <a:lnTo>
                  <a:pt x="2362200" y="2296885"/>
                </a:lnTo>
                <a:lnTo>
                  <a:pt x="21772" y="2307771"/>
                </a:lnTo>
                <a:lnTo>
                  <a:pt x="0" y="21771"/>
                </a:lnTo>
                <a:lnTo>
                  <a:pt x="1828800" y="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51572" y="6423719"/>
                <a:ext cx="1722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/>
                        </a:rPr>
                        <m:t>𝐼𝑛𝑓</m:t>
                      </m:r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572" y="6423719"/>
                <a:ext cx="1722074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355" r="-355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任意多边形 48"/>
          <p:cNvSpPr/>
          <p:nvPr/>
        </p:nvSpPr>
        <p:spPr>
          <a:xfrm>
            <a:off x="2313963" y="3975582"/>
            <a:ext cx="3592286" cy="2307771"/>
          </a:xfrm>
          <a:custGeom>
            <a:avLst/>
            <a:gdLst>
              <a:gd name="connsiteX0" fmla="*/ 3298372 w 3592286"/>
              <a:gd name="connsiteY0" fmla="*/ 0 h 2307771"/>
              <a:gd name="connsiteX1" fmla="*/ 3189514 w 3592286"/>
              <a:gd name="connsiteY1" fmla="*/ 402771 h 2307771"/>
              <a:gd name="connsiteX2" fmla="*/ 2775857 w 3592286"/>
              <a:gd name="connsiteY2" fmla="*/ 1371600 h 2307771"/>
              <a:gd name="connsiteX3" fmla="*/ 3352800 w 3592286"/>
              <a:gd name="connsiteY3" fmla="*/ 1948542 h 2307771"/>
              <a:gd name="connsiteX4" fmla="*/ 3592286 w 3592286"/>
              <a:gd name="connsiteY4" fmla="*/ 2275114 h 2307771"/>
              <a:gd name="connsiteX5" fmla="*/ 21772 w 3592286"/>
              <a:gd name="connsiteY5" fmla="*/ 2307771 h 2307771"/>
              <a:gd name="connsiteX6" fmla="*/ 0 w 3592286"/>
              <a:gd name="connsiteY6" fmla="*/ 10885 h 2307771"/>
              <a:gd name="connsiteX7" fmla="*/ 3298372 w 3592286"/>
              <a:gd name="connsiteY7" fmla="*/ 0 h 230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92286" h="2307771">
                <a:moveTo>
                  <a:pt x="3298372" y="0"/>
                </a:moveTo>
                <a:lnTo>
                  <a:pt x="3189514" y="402771"/>
                </a:lnTo>
                <a:lnTo>
                  <a:pt x="2775857" y="1371600"/>
                </a:lnTo>
                <a:lnTo>
                  <a:pt x="3352800" y="1948542"/>
                </a:lnTo>
                <a:lnTo>
                  <a:pt x="3592286" y="2275114"/>
                </a:lnTo>
                <a:lnTo>
                  <a:pt x="21772" y="2307771"/>
                </a:lnTo>
                <a:lnTo>
                  <a:pt x="0" y="10885"/>
                </a:lnTo>
                <a:lnTo>
                  <a:pt x="3298372" y="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3265714" y="3975787"/>
            <a:ext cx="2318657" cy="2307772"/>
          </a:xfrm>
          <a:custGeom>
            <a:avLst/>
            <a:gdLst>
              <a:gd name="connsiteX0" fmla="*/ 2318657 w 2318657"/>
              <a:gd name="connsiteY0" fmla="*/ 0 h 2307772"/>
              <a:gd name="connsiteX1" fmla="*/ 2242457 w 2318657"/>
              <a:gd name="connsiteY1" fmla="*/ 326572 h 2307772"/>
              <a:gd name="connsiteX2" fmla="*/ 1992086 w 2318657"/>
              <a:gd name="connsiteY2" fmla="*/ 914400 h 2307772"/>
              <a:gd name="connsiteX3" fmla="*/ 1741715 w 2318657"/>
              <a:gd name="connsiteY3" fmla="*/ 1469572 h 2307772"/>
              <a:gd name="connsiteX4" fmla="*/ 1393372 w 2318657"/>
              <a:gd name="connsiteY4" fmla="*/ 2307772 h 2307772"/>
              <a:gd name="connsiteX5" fmla="*/ 522515 w 2318657"/>
              <a:gd name="connsiteY5" fmla="*/ 2307772 h 2307772"/>
              <a:gd name="connsiteX6" fmla="*/ 468086 w 2318657"/>
              <a:gd name="connsiteY6" fmla="*/ 1905000 h 2307772"/>
              <a:gd name="connsiteX7" fmla="*/ 402772 w 2318657"/>
              <a:gd name="connsiteY7" fmla="*/ 1426029 h 2307772"/>
              <a:gd name="connsiteX8" fmla="*/ 272143 w 2318657"/>
              <a:gd name="connsiteY8" fmla="*/ 870858 h 2307772"/>
              <a:gd name="connsiteX9" fmla="*/ 130629 w 2318657"/>
              <a:gd name="connsiteY9" fmla="*/ 359229 h 2307772"/>
              <a:gd name="connsiteX10" fmla="*/ 0 w 2318657"/>
              <a:gd name="connsiteY10" fmla="*/ 10886 h 2307772"/>
              <a:gd name="connsiteX11" fmla="*/ 32657 w 2318657"/>
              <a:gd name="connsiteY11" fmla="*/ 0 h 2307772"/>
              <a:gd name="connsiteX12" fmla="*/ 2318657 w 2318657"/>
              <a:gd name="connsiteY12" fmla="*/ 0 h 230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18657" h="2307772">
                <a:moveTo>
                  <a:pt x="2318657" y="0"/>
                </a:moveTo>
                <a:lnTo>
                  <a:pt x="2242457" y="326572"/>
                </a:lnTo>
                <a:lnTo>
                  <a:pt x="1992086" y="914400"/>
                </a:lnTo>
                <a:lnTo>
                  <a:pt x="1741715" y="1469572"/>
                </a:lnTo>
                <a:lnTo>
                  <a:pt x="1393372" y="2307772"/>
                </a:lnTo>
                <a:lnTo>
                  <a:pt x="522515" y="2307772"/>
                </a:lnTo>
                <a:lnTo>
                  <a:pt x="468086" y="1905000"/>
                </a:lnTo>
                <a:lnTo>
                  <a:pt x="402772" y="1426029"/>
                </a:lnTo>
                <a:lnTo>
                  <a:pt x="272143" y="870858"/>
                </a:lnTo>
                <a:lnTo>
                  <a:pt x="130629" y="359229"/>
                </a:lnTo>
                <a:lnTo>
                  <a:pt x="0" y="10886"/>
                </a:lnTo>
                <a:lnTo>
                  <a:pt x="32657" y="0"/>
                </a:lnTo>
                <a:lnTo>
                  <a:pt x="2318657" y="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857077" y="3503099"/>
                <a:ext cx="1200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77" y="3503099"/>
                <a:ext cx="120097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015" r="-508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任意多边形 34"/>
          <p:cNvSpPr/>
          <p:nvPr/>
        </p:nvSpPr>
        <p:spPr>
          <a:xfrm>
            <a:off x="3250135" y="3967358"/>
            <a:ext cx="522514" cy="2362200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4654392" y="3969767"/>
            <a:ext cx="925286" cy="2340429"/>
          </a:xfrm>
          <a:custGeom>
            <a:avLst/>
            <a:gdLst>
              <a:gd name="connsiteX0" fmla="*/ 925286 w 925286"/>
              <a:gd name="connsiteY0" fmla="*/ 0 h 2340429"/>
              <a:gd name="connsiteX1" fmla="*/ 718457 w 925286"/>
              <a:gd name="connsiteY1" fmla="*/ 664029 h 2340429"/>
              <a:gd name="connsiteX2" fmla="*/ 152400 w 925286"/>
              <a:gd name="connsiteY2" fmla="*/ 1948543 h 2340429"/>
              <a:gd name="connsiteX3" fmla="*/ 0 w 925286"/>
              <a:gd name="connsiteY3" fmla="*/ 2340429 h 234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5286" h="2340429">
                <a:moveTo>
                  <a:pt x="925286" y="0"/>
                </a:moveTo>
                <a:cubicBezTo>
                  <a:pt x="886278" y="169636"/>
                  <a:pt x="847271" y="339272"/>
                  <a:pt x="718457" y="664029"/>
                </a:cubicBezTo>
                <a:cubicBezTo>
                  <a:pt x="589643" y="988786"/>
                  <a:pt x="272143" y="1669143"/>
                  <a:pt x="152400" y="1948543"/>
                </a:cubicBezTo>
                <a:cubicBezTo>
                  <a:pt x="32657" y="2227943"/>
                  <a:pt x="16328" y="2284186"/>
                  <a:pt x="0" y="2340429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914385" y="6423719"/>
                <a:ext cx="1272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⊆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385" y="6423719"/>
                <a:ext cx="127252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任意多边形 42"/>
          <p:cNvSpPr/>
          <p:nvPr/>
        </p:nvSpPr>
        <p:spPr>
          <a:xfrm>
            <a:off x="4110106" y="3975582"/>
            <a:ext cx="1753514" cy="2296886"/>
          </a:xfrm>
          <a:custGeom>
            <a:avLst/>
            <a:gdLst>
              <a:gd name="connsiteX0" fmla="*/ 0 w 1753514"/>
              <a:gd name="connsiteY0" fmla="*/ 0 h 2296886"/>
              <a:gd name="connsiteX1" fmla="*/ 402772 w 1753514"/>
              <a:gd name="connsiteY1" fmla="*/ 762000 h 2296886"/>
              <a:gd name="connsiteX2" fmla="*/ 1534886 w 1753514"/>
              <a:gd name="connsiteY2" fmla="*/ 1959429 h 2296886"/>
              <a:gd name="connsiteX3" fmla="*/ 1752600 w 1753514"/>
              <a:gd name="connsiteY3" fmla="*/ 2296886 h 229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3514" h="2296886">
                <a:moveTo>
                  <a:pt x="0" y="0"/>
                </a:moveTo>
                <a:cubicBezTo>
                  <a:pt x="73479" y="217714"/>
                  <a:pt x="146958" y="435429"/>
                  <a:pt x="402772" y="762000"/>
                </a:cubicBezTo>
                <a:cubicBezTo>
                  <a:pt x="658586" y="1088571"/>
                  <a:pt x="1309915" y="1703615"/>
                  <a:pt x="1534886" y="1959429"/>
                </a:cubicBezTo>
                <a:cubicBezTo>
                  <a:pt x="1759857" y="2215243"/>
                  <a:pt x="1756228" y="2256064"/>
                  <a:pt x="1752600" y="2296886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914385" y="6423718"/>
                <a:ext cx="17440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/>
                        </a:rPr>
                        <m:t>𝑠𝑢𝑝</m:t>
                      </m:r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385" y="6423718"/>
                <a:ext cx="1744067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699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6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4" grpId="0" animBg="1"/>
      <p:bldP spid="34" grpId="1" animBg="1"/>
      <p:bldP spid="39" grpId="0"/>
      <p:bldP spid="39" grpId="1"/>
      <p:bldP spid="39" grpId="2"/>
      <p:bldP spid="40" grpId="0"/>
      <p:bldP spid="45" grpId="0"/>
      <p:bldP spid="45" grpId="1"/>
      <p:bldP spid="47" grpId="0" animBg="1"/>
      <p:bldP spid="47" grpId="1" animBg="1"/>
      <p:bldP spid="48" grpId="0"/>
      <p:bldP spid="48" grpId="1"/>
      <p:bldP spid="49" grpId="0" animBg="1"/>
      <p:bldP spid="49" grpId="1" animBg="1"/>
      <p:bldP spid="54" grpId="0" animBg="1"/>
      <p:bldP spid="55" grpId="0"/>
      <p:bldP spid="35" grpId="0" animBg="1"/>
      <p:bldP spid="35" grpId="1" animBg="1"/>
      <p:bldP spid="35" grpId="2" animBg="1"/>
      <p:bldP spid="37" grpId="0" animBg="1"/>
      <p:bldP spid="41" grpId="0"/>
      <p:bldP spid="41" grpId="1"/>
      <p:bldP spid="43" grpId="0" animBg="1"/>
      <p:bldP spid="43" grpId="1" animBg="1"/>
      <p:bldP spid="50" grpId="0"/>
      <p:bldP spid="5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Consistent </a:t>
            </a:r>
            <a:r>
              <a:rPr lang="en-US" altLang="zh-CN" dirty="0" smtClean="0"/>
              <a:t>Global State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Snapshots over the trace of </a:t>
                </a:r>
                <a:r>
                  <a:rPr lang="en-US" altLang="zh-CN" dirty="0" smtClean="0"/>
                  <a:t>local states</a:t>
                </a:r>
                <a:endParaRPr lang="en-US" altLang="zh-CN" dirty="0"/>
              </a:p>
              <a:p>
                <a:r>
                  <a:rPr lang="en-US" altLang="zh-CN" dirty="0" smtClean="0"/>
                  <a:t>Distributed computation: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𝑺</m:t>
                    </m:r>
                    <m:r>
                      <a:rPr lang="en-US" altLang="zh-C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, →</m:t>
                    </m:r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Consistent global state (CGS</a:t>
                </a:r>
                <a:r>
                  <a:rPr lang="en-US" altLang="zh-CN" dirty="0"/>
                  <a:t>) </a:t>
                </a:r>
                <a:r>
                  <a:rPr lang="en-US" altLang="zh-CN" sz="2000" b="0" dirty="0" smtClean="0">
                    <a:solidFill>
                      <a:srgbClr val="0070C0"/>
                    </a:solidFill>
                  </a:rPr>
                  <a:t>[Babaoglu@DS’93]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3BF4-D78F-42CE-A958-AB12650E2BCD}" type="datetime1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4/22/2016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2258508" y="4440493"/>
            <a:ext cx="4619264" cy="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直接连接符 51"/>
          <p:cNvCxnSpPr/>
          <p:nvPr/>
        </p:nvCxnSpPr>
        <p:spPr>
          <a:xfrm>
            <a:off x="2258508" y="5842046"/>
            <a:ext cx="4619264" cy="428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TextBox 52"/>
          <p:cNvSpPr txBox="1"/>
          <p:nvPr/>
        </p:nvSpPr>
        <p:spPr>
          <a:xfrm>
            <a:off x="1547664" y="4231706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(1)</a:t>
            </a:r>
            <a:endParaRPr lang="zh-CN" altLang="en-US" kern="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47664" y="5623010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(2)</a:t>
            </a:r>
            <a:endParaRPr lang="zh-CN" altLang="en-US" sz="2400" kern="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55" name="流程图: 联系 54"/>
          <p:cNvSpPr/>
          <p:nvPr/>
        </p:nvSpPr>
        <p:spPr>
          <a:xfrm>
            <a:off x="2824802" y="4381651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56" name="流程图: 联系 55"/>
          <p:cNvSpPr/>
          <p:nvPr/>
        </p:nvSpPr>
        <p:spPr>
          <a:xfrm>
            <a:off x="3239369" y="5773738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cxnSp>
        <p:nvCxnSpPr>
          <p:cNvPr id="59" name="直接箭头连接符 58"/>
          <p:cNvCxnSpPr>
            <a:stCxn id="55" idx="5"/>
            <a:endCxn id="56" idx="1"/>
          </p:cNvCxnSpPr>
          <p:nvPr/>
        </p:nvCxnSpPr>
        <p:spPr>
          <a:xfrm>
            <a:off x="2938603" y="4495452"/>
            <a:ext cx="321537" cy="1299057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TextBox 59"/>
          <p:cNvSpPr txBox="1"/>
          <p:nvPr/>
        </p:nvSpPr>
        <p:spPr>
          <a:xfrm>
            <a:off x="6724589" y="5919433"/>
            <a:ext cx="83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kern="0" dirty="0">
                <a:solidFill>
                  <a:sysClr val="windowText" lastClr="000000"/>
                </a:solidFill>
              </a:rPr>
              <a:t>time</a:t>
            </a: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61" name="流程图: 联系 60"/>
          <p:cNvSpPr/>
          <p:nvPr/>
        </p:nvSpPr>
        <p:spPr>
          <a:xfrm>
            <a:off x="3751565" y="4381651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62" name="流程图: 联系 61"/>
          <p:cNvSpPr/>
          <p:nvPr/>
        </p:nvSpPr>
        <p:spPr>
          <a:xfrm>
            <a:off x="5175938" y="5775412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63" name="流程图: 联系 62"/>
          <p:cNvSpPr/>
          <p:nvPr/>
        </p:nvSpPr>
        <p:spPr>
          <a:xfrm>
            <a:off x="6234476" y="4371847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cxnSp>
        <p:nvCxnSpPr>
          <p:cNvPr id="71" name="直接箭头连接符 70"/>
          <p:cNvCxnSpPr>
            <a:stCxn id="61" idx="5"/>
            <a:endCxn id="79" idx="1"/>
          </p:cNvCxnSpPr>
          <p:nvPr/>
        </p:nvCxnSpPr>
        <p:spPr>
          <a:xfrm>
            <a:off x="3865366" y="4495452"/>
            <a:ext cx="2011084" cy="1299057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7" name="流程图: 联系 76"/>
          <p:cNvSpPr/>
          <p:nvPr/>
        </p:nvSpPr>
        <p:spPr>
          <a:xfrm>
            <a:off x="4765150" y="4381651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78" name="流程图: 联系 77"/>
          <p:cNvSpPr/>
          <p:nvPr/>
        </p:nvSpPr>
        <p:spPr>
          <a:xfrm>
            <a:off x="4095161" y="5773270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sp>
        <p:nvSpPr>
          <p:cNvPr id="79" name="流程图: 联系 78"/>
          <p:cNvSpPr/>
          <p:nvPr/>
        </p:nvSpPr>
        <p:spPr>
          <a:xfrm>
            <a:off x="5855679" y="5773738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sz="1600" kern="0">
              <a:solidFill>
                <a:sysClr val="window" lastClr="FFFFFF"/>
              </a:solidFill>
              <a:latin typeface="Corbel"/>
              <a:ea typeface="华文楷体"/>
            </a:endParaRPr>
          </a:p>
        </p:txBody>
      </p:sp>
      <p:cxnSp>
        <p:nvCxnSpPr>
          <p:cNvPr id="82" name="直接箭头连接符 81"/>
          <p:cNvCxnSpPr>
            <a:stCxn id="78" idx="7"/>
            <a:endCxn id="77" idx="3"/>
          </p:cNvCxnSpPr>
          <p:nvPr/>
        </p:nvCxnSpPr>
        <p:spPr>
          <a:xfrm flipV="1">
            <a:off x="4216224" y="4495452"/>
            <a:ext cx="568451" cy="1298589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3" name="直接箭头连接符 82"/>
          <p:cNvCxnSpPr>
            <a:stCxn id="62" idx="7"/>
            <a:endCxn id="63" idx="3"/>
          </p:cNvCxnSpPr>
          <p:nvPr/>
        </p:nvCxnSpPr>
        <p:spPr>
          <a:xfrm flipV="1">
            <a:off x="5297001" y="4485648"/>
            <a:ext cx="957000" cy="1310535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7" name="TextBox 86"/>
          <p:cNvSpPr txBox="1"/>
          <p:nvPr/>
        </p:nvSpPr>
        <p:spPr>
          <a:xfrm>
            <a:off x="3072664" y="396499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67944" y="396499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38046" y="396499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00192" y="396499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92369" y="590921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64088" y="590921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491880" y="590921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48553" y="590921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2052" name="Picture 4" descr="D:\快盘\sharebox\csyuhuang@gmail.com\YilingYang\temp\draft材料\pictures\cancel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589" y="3348604"/>
            <a:ext cx="616390" cy="61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快盘\sharebox\csyuhuang@gmail.com\YilingYang\temp\draft材料\pictures\check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61" y="3348604"/>
            <a:ext cx="616390" cy="61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339752" y="396499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lang="zh-CN" altLang="en-US" sz="2000" kern="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3768" y="590921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91465" y="4336640"/>
            <a:ext cx="926763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305730" y="5734034"/>
            <a:ext cx="864000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301139" y="4335862"/>
            <a:ext cx="540000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194177" y="5733256"/>
            <a:ext cx="1044000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7" name="任意多边形 96"/>
          <p:cNvSpPr/>
          <p:nvPr/>
        </p:nvSpPr>
        <p:spPr>
          <a:xfrm>
            <a:off x="4539343" y="3864521"/>
            <a:ext cx="2307771" cy="2351314"/>
          </a:xfrm>
          <a:custGeom>
            <a:avLst/>
            <a:gdLst>
              <a:gd name="connsiteX0" fmla="*/ 2307771 w 2307771"/>
              <a:gd name="connsiteY0" fmla="*/ 0 h 2351314"/>
              <a:gd name="connsiteX1" fmla="*/ 2057400 w 2307771"/>
              <a:gd name="connsiteY1" fmla="*/ 468086 h 2351314"/>
              <a:gd name="connsiteX2" fmla="*/ 1643743 w 2307771"/>
              <a:gd name="connsiteY2" fmla="*/ 936171 h 2351314"/>
              <a:gd name="connsiteX3" fmla="*/ 718457 w 2307771"/>
              <a:gd name="connsiteY3" fmla="*/ 1578428 h 2351314"/>
              <a:gd name="connsiteX4" fmla="*/ 0 w 2307771"/>
              <a:gd name="connsiteY4" fmla="*/ 2351314 h 235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7771" h="2351314">
                <a:moveTo>
                  <a:pt x="2307771" y="0"/>
                </a:moveTo>
                <a:cubicBezTo>
                  <a:pt x="2237921" y="156029"/>
                  <a:pt x="2168071" y="312058"/>
                  <a:pt x="2057400" y="468086"/>
                </a:cubicBezTo>
                <a:cubicBezTo>
                  <a:pt x="1946729" y="624114"/>
                  <a:pt x="1866900" y="751114"/>
                  <a:pt x="1643743" y="936171"/>
                </a:cubicBezTo>
                <a:cubicBezTo>
                  <a:pt x="1420586" y="1121228"/>
                  <a:pt x="992414" y="1342571"/>
                  <a:pt x="718457" y="1578428"/>
                </a:cubicBezTo>
                <a:cubicBezTo>
                  <a:pt x="444500" y="1814285"/>
                  <a:pt x="0" y="2351314"/>
                  <a:pt x="0" y="2351314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任意多边形 95"/>
          <p:cNvSpPr/>
          <p:nvPr/>
        </p:nvSpPr>
        <p:spPr>
          <a:xfrm>
            <a:off x="3211286" y="3864521"/>
            <a:ext cx="522514" cy="2362200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Introduction to Distributed Algorithms,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97" grpId="0" animBg="1"/>
      <p:bldP spid="97" grpId="1" animBg="1"/>
      <p:bldP spid="96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1821</Words>
  <Application>Microsoft Office PowerPoint</Application>
  <PresentationFormat>全屏显示(4:3)</PresentationFormat>
  <Paragraphs>715</Paragraphs>
  <Slides>32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仿宋</vt:lpstr>
      <vt:lpstr>黑体</vt:lpstr>
      <vt:lpstr>华文楷体</vt:lpstr>
      <vt:lpstr>华文细黑</vt:lpstr>
      <vt:lpstr>宋体</vt:lpstr>
      <vt:lpstr>Arial</vt:lpstr>
      <vt:lpstr>Calibri</vt:lpstr>
      <vt:lpstr>Cambria Math</vt:lpstr>
      <vt:lpstr>Candara</vt:lpstr>
      <vt:lpstr>Corbel</vt:lpstr>
      <vt:lpstr>Courier New</vt:lpstr>
      <vt:lpstr>Lucida Sans Unicode</vt:lpstr>
      <vt:lpstr>Palatino Linotype</vt:lpstr>
      <vt:lpstr>Wingdings</vt:lpstr>
      <vt:lpstr>Wingdings 2</vt:lpstr>
      <vt:lpstr>2_Network</vt:lpstr>
      <vt:lpstr>mopec-2</vt:lpstr>
      <vt:lpstr>PowerPoint 演示文稿</vt:lpstr>
      <vt:lpstr>Modeling of System Behavior</vt:lpstr>
      <vt:lpstr>Space-Time Diagram (STD)</vt:lpstr>
      <vt:lpstr>Linear Extension</vt:lpstr>
      <vt:lpstr>Meaningful Snapshots</vt:lpstr>
      <vt:lpstr>Cut</vt:lpstr>
      <vt:lpstr>Definition of Cut</vt:lpstr>
      <vt:lpstr>Relations among Cuts</vt:lpstr>
      <vt:lpstr>Consistent Global State</vt:lpstr>
      <vt:lpstr>Definition of CGS</vt:lpstr>
      <vt:lpstr>Relations among CGSs</vt:lpstr>
      <vt:lpstr>Cuts and CGSs</vt:lpstr>
      <vt:lpstr>Interval of Snapshots</vt:lpstr>
      <vt:lpstr>Modeling of System Behavior</vt:lpstr>
      <vt:lpstr>For Your Reference</vt:lpstr>
      <vt:lpstr>Lattice of Snapshots</vt:lpstr>
      <vt:lpstr>Lattice as a Poset</vt:lpstr>
      <vt:lpstr>Sublattice</vt:lpstr>
      <vt:lpstr>Lattice as All Possible Evolutions of System State</vt:lpstr>
      <vt:lpstr>Lattice as a DAG</vt:lpstr>
      <vt:lpstr>Lattice as an Algebraic Structure</vt:lpstr>
      <vt:lpstr>Modeling of System Behavior</vt:lpstr>
      <vt:lpstr>Distributive Lattice</vt:lpstr>
      <vt:lpstr>Birkhoff’s Representation Theorem</vt:lpstr>
      <vt:lpstr>Birkhoff’s Representation Theorem</vt:lpstr>
      <vt:lpstr>Specification of Predicates</vt:lpstr>
      <vt:lpstr>Syntax and Semantics</vt:lpstr>
      <vt:lpstr>Specification on STD</vt:lpstr>
      <vt:lpstr>Specification on STD</vt:lpstr>
      <vt:lpstr>Specification on Lattice</vt:lpstr>
      <vt:lpstr>Specification on Lattice</vt:lpstr>
      <vt:lpstr>Specification on Lattice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alg</dc:creator>
  <cp:lastModifiedBy>alg</cp:lastModifiedBy>
  <cp:revision>4</cp:revision>
  <dcterms:created xsi:type="dcterms:W3CDTF">2016-04-22T06:59:47Z</dcterms:created>
  <dcterms:modified xsi:type="dcterms:W3CDTF">2016-04-22T07:06:14Z</dcterms:modified>
</cp:coreProperties>
</file>