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5"/>
  </p:notesMasterIdLst>
  <p:sldIdLst>
    <p:sldId id="586" r:id="rId2"/>
    <p:sldId id="674" r:id="rId3"/>
    <p:sldId id="692" r:id="rId4"/>
    <p:sldId id="672" r:id="rId5"/>
    <p:sldId id="676" r:id="rId6"/>
    <p:sldId id="710" r:id="rId7"/>
    <p:sldId id="675" r:id="rId8"/>
    <p:sldId id="677" r:id="rId9"/>
    <p:sldId id="678" r:id="rId10"/>
    <p:sldId id="679" r:id="rId11"/>
    <p:sldId id="680" r:id="rId12"/>
    <p:sldId id="681" r:id="rId13"/>
    <p:sldId id="682" r:id="rId14"/>
    <p:sldId id="683" r:id="rId15"/>
    <p:sldId id="684" r:id="rId16"/>
    <p:sldId id="686" r:id="rId17"/>
    <p:sldId id="687" r:id="rId18"/>
    <p:sldId id="688" r:id="rId19"/>
    <p:sldId id="689" r:id="rId20"/>
    <p:sldId id="685" r:id="rId21"/>
    <p:sldId id="707" r:id="rId22"/>
    <p:sldId id="690" r:id="rId23"/>
    <p:sldId id="691" r:id="rId24"/>
    <p:sldId id="704" r:id="rId25"/>
    <p:sldId id="705" r:id="rId26"/>
    <p:sldId id="723" r:id="rId27"/>
    <p:sldId id="706" r:id="rId28"/>
    <p:sldId id="708" r:id="rId29"/>
    <p:sldId id="709" r:id="rId30"/>
    <p:sldId id="703" r:id="rId31"/>
    <p:sldId id="711" r:id="rId32"/>
    <p:sldId id="693" r:id="rId33"/>
    <p:sldId id="694" r:id="rId34"/>
    <p:sldId id="695" r:id="rId35"/>
    <p:sldId id="696" r:id="rId36"/>
    <p:sldId id="697" r:id="rId37"/>
    <p:sldId id="698" r:id="rId38"/>
    <p:sldId id="699" r:id="rId39"/>
    <p:sldId id="700" r:id="rId40"/>
    <p:sldId id="701" r:id="rId41"/>
    <p:sldId id="712" r:id="rId42"/>
    <p:sldId id="713" r:id="rId43"/>
    <p:sldId id="714" r:id="rId44"/>
    <p:sldId id="715" r:id="rId45"/>
    <p:sldId id="716" r:id="rId46"/>
    <p:sldId id="717" r:id="rId47"/>
    <p:sldId id="718" r:id="rId48"/>
    <p:sldId id="719" r:id="rId49"/>
    <p:sldId id="720" r:id="rId50"/>
    <p:sldId id="721" r:id="rId51"/>
    <p:sldId id="722" r:id="rId52"/>
    <p:sldId id="724" r:id="rId53"/>
    <p:sldId id="702" r:id="rId5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9" autoAdjust="0"/>
    <p:restoredTop sz="91223" autoAdjust="0"/>
  </p:normalViewPr>
  <p:slideViewPr>
    <p:cSldViewPr>
      <p:cViewPr varScale="1">
        <p:scale>
          <a:sx n="68" d="100"/>
          <a:sy n="68" d="100"/>
        </p:scale>
        <p:origin x="12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1</a:t>
            </a:fld>
            <a:endParaRPr lang="en-US" altLang="zh-CN"/>
          </a:p>
        </p:txBody>
      </p:sp>
    </p:spTree>
    <p:extLst>
      <p:ext uri="{BB962C8B-B14F-4D97-AF65-F5344CB8AC3E}">
        <p14:creationId xmlns:p14="http://schemas.microsoft.com/office/powerpoint/2010/main" val="48208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工作流的概念和开发阶段的概念是不一样的，尽管在一些开发模型中，关键字如需求、分析、设计等都是相同的</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27</a:t>
            </a:fld>
            <a:endParaRPr lang="en-US" altLang="zh-CN"/>
          </a:p>
        </p:txBody>
      </p:sp>
    </p:spTree>
    <p:extLst>
      <p:ext uri="{BB962C8B-B14F-4D97-AF65-F5344CB8AC3E}">
        <p14:creationId xmlns:p14="http://schemas.microsoft.com/office/powerpoint/2010/main" val="154669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注意：这是一个叠加起来的模型，一些信息是将两个模型的内容重叠起来展示的，如</a:t>
            </a:r>
            <a:r>
              <a:rPr kumimoji="1" lang="en-US" sz="1200" kern="1200" dirty="0">
                <a:solidFill>
                  <a:schemeClr val="tx1"/>
                </a:solidFill>
                <a:effectLst/>
                <a:latin typeface="Times New Roman" pitchFamily="18" charset="0"/>
                <a:ea typeface="宋体" charset="-122"/>
                <a:cs typeface="+mn-cs"/>
              </a:rPr>
              <a:t>Increment A </a:t>
            </a:r>
            <a:r>
              <a:rPr kumimoji="1" lang="zh-CN" altLang="en-US" sz="1200" kern="1200" dirty="0">
                <a:solidFill>
                  <a:schemeClr val="tx1"/>
                </a:solidFill>
                <a:effectLst/>
                <a:latin typeface="Times New Roman" pitchFamily="18" charset="0"/>
                <a:ea typeface="宋体" charset="-122"/>
                <a:cs typeface="+mn-cs"/>
              </a:rPr>
              <a:t>、</a:t>
            </a:r>
            <a:r>
              <a:rPr kumimoji="1" lang="en-US" sz="1200" kern="1200" dirty="0">
                <a:solidFill>
                  <a:schemeClr val="tx1"/>
                </a:solidFill>
                <a:effectLst/>
                <a:latin typeface="Times New Roman" pitchFamily="18" charset="0"/>
                <a:ea typeface="宋体" charset="-122"/>
                <a:cs typeface="+mn-cs"/>
              </a:rPr>
              <a:t>Increment B</a:t>
            </a:r>
            <a:r>
              <a:rPr kumimoji="1" lang="zh-CN" altLang="en-US" sz="1200" kern="1200" dirty="0">
                <a:solidFill>
                  <a:schemeClr val="tx1"/>
                </a:solidFill>
                <a:effectLst/>
                <a:latin typeface="Times New Roman" pitchFamily="18" charset="0"/>
                <a:ea typeface="宋体" charset="-122"/>
                <a:cs typeface="+mn-cs"/>
              </a:rPr>
              <a:t>、</a:t>
            </a:r>
            <a:r>
              <a:rPr kumimoji="1" lang="en-US" sz="1200" kern="1200" dirty="0">
                <a:solidFill>
                  <a:schemeClr val="tx1"/>
                </a:solidFill>
                <a:effectLst/>
                <a:latin typeface="Times New Roman" pitchFamily="18" charset="0"/>
                <a:ea typeface="宋体" charset="-122"/>
                <a:cs typeface="+mn-cs"/>
              </a:rPr>
              <a:t>Increment </a:t>
            </a:r>
            <a:r>
              <a:rPr kumimoji="1" lang="en-US" altLang="zh-CN" sz="1200" kern="1200" dirty="0">
                <a:solidFill>
                  <a:schemeClr val="tx1"/>
                </a:solidFill>
                <a:effectLst/>
                <a:latin typeface="Times New Roman" pitchFamily="18" charset="0"/>
                <a:ea typeface="宋体" charset="-122"/>
                <a:cs typeface="+mn-cs"/>
              </a:rPr>
              <a:t>C</a:t>
            </a:r>
            <a:r>
              <a:rPr kumimoji="1" lang="zh-CN" altLang="en-US" sz="1200" kern="1200" dirty="0">
                <a:solidFill>
                  <a:schemeClr val="tx1"/>
                </a:solidFill>
                <a:effectLst/>
                <a:latin typeface="Times New Roman" pitchFamily="18" charset="0"/>
                <a:ea typeface="宋体" charset="-122"/>
                <a:cs typeface="+mn-cs"/>
              </a:rPr>
              <a:t>和</a:t>
            </a:r>
            <a:r>
              <a:rPr kumimoji="1" lang="en-US" sz="1200" kern="1200" dirty="0">
                <a:solidFill>
                  <a:schemeClr val="tx1"/>
                </a:solidFill>
                <a:effectLst/>
                <a:latin typeface="Times New Roman" pitchFamily="18" charset="0"/>
                <a:ea typeface="宋体" charset="-122"/>
                <a:cs typeface="+mn-cs"/>
              </a:rPr>
              <a:t>Increment </a:t>
            </a:r>
            <a:r>
              <a:rPr kumimoji="1" lang="en-US" altLang="zh-CN" sz="1200" kern="1200" dirty="0">
                <a:solidFill>
                  <a:schemeClr val="tx1"/>
                </a:solidFill>
                <a:effectLst/>
                <a:latin typeface="Times New Roman" pitchFamily="18" charset="0"/>
                <a:ea typeface="宋体" charset="-122"/>
                <a:cs typeface="+mn-cs"/>
              </a:rPr>
              <a:t>D</a:t>
            </a:r>
            <a:r>
              <a:rPr kumimoji="1" lang="zh-CN" altLang="en-US" sz="1200" kern="1200" dirty="0">
                <a:solidFill>
                  <a:schemeClr val="tx1"/>
                </a:solidFill>
                <a:effectLst/>
                <a:latin typeface="Times New Roman" pitchFamily="18" charset="0"/>
                <a:ea typeface="宋体" charset="-122"/>
                <a:cs typeface="+mn-cs"/>
              </a:rPr>
              <a:t>。</a:t>
            </a:r>
            <a:endParaRPr kumimoji="1" lang="en-US" altLang="zh-CN" sz="1200" kern="1200" dirty="0">
              <a:solidFill>
                <a:schemeClr val="tx1"/>
              </a:solidFill>
              <a:effectLst/>
              <a:latin typeface="Times New Roman" pitchFamily="18"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a:solidFill>
                  <a:schemeClr val="tx1"/>
                </a:solidFill>
                <a:effectLst/>
                <a:latin typeface="Times New Roman" pitchFamily="18" charset="0"/>
                <a:ea typeface="宋体" charset="-122"/>
                <a:cs typeface="+mn-cs"/>
              </a:rPr>
              <a:t>要从模型本身的目的来理解这些案例模型，他们的存在是为了更好地开发，而不是为了建模而建模。这个模型就比较完整地刻画出两个维度的重要信息，更容易度量和对过程的把控。</a:t>
            </a:r>
            <a:endParaRPr lang="en-US"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28</a:t>
            </a:fld>
            <a:endParaRPr lang="en-US" altLang="zh-CN"/>
          </a:p>
        </p:txBody>
      </p:sp>
    </p:spTree>
    <p:extLst>
      <p:ext uri="{BB962C8B-B14F-4D97-AF65-F5344CB8AC3E}">
        <p14:creationId xmlns:p14="http://schemas.microsoft.com/office/powerpoint/2010/main" val="254415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到这个地方要理一下思路，把几种模型串起来看看各自侧重在什么视角上展示过程，能展示哪些信息，能力侧重的特点是什么？</a:t>
            </a:r>
            <a:endParaRPr lang="en-US" altLang="zh-CN" dirty="0"/>
          </a:p>
          <a:p>
            <a:r>
              <a:rPr lang="zh-CN" altLang="en-US" dirty="0"/>
              <a:t>不要简单地给个结论说谁好谁差，要弄明白各自擅长于做什么事情。</a:t>
            </a:r>
            <a:endParaRPr lang="en-US" altLang="zh-CN"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30</a:t>
            </a:fld>
            <a:endParaRPr lang="en-US" altLang="zh-CN"/>
          </a:p>
        </p:txBody>
      </p:sp>
    </p:spTree>
    <p:extLst>
      <p:ext uri="{BB962C8B-B14F-4D97-AF65-F5344CB8AC3E}">
        <p14:creationId xmlns:p14="http://schemas.microsoft.com/office/powerpoint/2010/main" val="7531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到这个地方要理一下思路，把几种模型串起来看看各自侧重在什么视角上展示过程，能展示哪些信息，能力侧重的特点是什么？</a:t>
            </a:r>
            <a:endParaRPr lang="en-US" altLang="zh-CN" dirty="0"/>
          </a:p>
          <a:p>
            <a:r>
              <a:rPr lang="zh-CN" altLang="en-US" dirty="0"/>
              <a:t>不要简单地给个结论说谁好谁差，要弄明白各自擅长于做什么事情。</a:t>
            </a:r>
            <a:endParaRPr lang="en-US" altLang="zh-CN"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31</a:t>
            </a:fld>
            <a:endParaRPr lang="en-US" altLang="zh-CN"/>
          </a:p>
        </p:txBody>
      </p:sp>
    </p:spTree>
    <p:extLst>
      <p:ext uri="{BB962C8B-B14F-4D97-AF65-F5344CB8AC3E}">
        <p14:creationId xmlns:p14="http://schemas.microsoft.com/office/powerpoint/2010/main" val="1866652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framework activities</a:t>
            </a:r>
            <a:r>
              <a:rPr lang="zh-CN" altLang="en-US" dirty="0">
                <a:solidFill>
                  <a:srgbClr val="FF0000"/>
                </a:solidFill>
              </a:rPr>
              <a:t>：</a:t>
            </a:r>
            <a:r>
              <a:rPr lang="zh-CN" altLang="en-US" dirty="0"/>
              <a:t>这</a:t>
            </a:r>
            <a:r>
              <a:rPr lang="en-US" altLang="zh-CN" dirty="0"/>
              <a:t>5</a:t>
            </a:r>
            <a:r>
              <a:rPr lang="zh-CN" altLang="en-US" dirty="0"/>
              <a:t>个都是框架层面的活动</a:t>
            </a:r>
            <a:endParaRPr lang="en-US" altLang="zh-CN" dirty="0"/>
          </a:p>
          <a:p>
            <a:r>
              <a:rPr lang="en-US" dirty="0">
                <a:solidFill>
                  <a:srgbClr val="FF0000"/>
                </a:solidFill>
              </a:rPr>
              <a:t>umbrella activities</a:t>
            </a:r>
            <a:r>
              <a:rPr lang="zh-CN" altLang="en-US" dirty="0">
                <a:solidFill>
                  <a:srgbClr val="FF0000"/>
                </a:solidFill>
              </a:rPr>
              <a:t>：普适性活动，是所有框架性活动都会涉及到的</a:t>
            </a:r>
            <a:endParaRPr lang="en-US" altLang="zh-CN"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32</a:t>
            </a:fld>
            <a:endParaRPr lang="en-US" altLang="zh-CN"/>
          </a:p>
        </p:txBody>
      </p:sp>
    </p:spTree>
    <p:extLst>
      <p:ext uri="{BB962C8B-B14F-4D97-AF65-F5344CB8AC3E}">
        <p14:creationId xmlns:p14="http://schemas.microsoft.com/office/powerpoint/2010/main" val="66272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olidFill>
                  <a:srgbClr val="FF0000"/>
                </a:solidFill>
              </a:rPr>
              <a:t>这个章节只要知道有这些普适性活动就可以了，</a:t>
            </a:r>
            <a:r>
              <a:rPr lang="zh-CN" altLang="en-US">
                <a:solidFill>
                  <a:srgbClr val="FF0000"/>
                </a:solidFill>
              </a:rPr>
              <a:t>不需要展开</a:t>
            </a:r>
            <a:endParaRPr lang="en-US" altLang="zh-CN">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33</a:t>
            </a:fld>
            <a:endParaRPr lang="en-US" altLang="zh-CN"/>
          </a:p>
        </p:txBody>
      </p:sp>
    </p:spTree>
    <p:extLst>
      <p:ext uri="{BB962C8B-B14F-4D97-AF65-F5344CB8AC3E}">
        <p14:creationId xmlns:p14="http://schemas.microsoft.com/office/powerpoint/2010/main" val="1133487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通过这个框架图，重在理解不同部分的作用</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34</a:t>
            </a:fld>
            <a:endParaRPr lang="en-US" altLang="zh-CN"/>
          </a:p>
        </p:txBody>
      </p:sp>
    </p:spTree>
    <p:extLst>
      <p:ext uri="{BB962C8B-B14F-4D97-AF65-F5344CB8AC3E}">
        <p14:creationId xmlns:p14="http://schemas.microsoft.com/office/powerpoint/2010/main" val="125934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任务集的概念可以再展开具体介绍，一建立感性认识。</a:t>
            </a:r>
            <a:endParaRPr lang="en-US" altLang="zh-CN" dirty="0"/>
          </a:p>
          <a:p>
            <a:r>
              <a:rPr lang="zh-CN" altLang="en-US" dirty="0"/>
              <a:t>后面</a:t>
            </a:r>
            <a:r>
              <a:rPr lang="en-US" altLang="zh-CN" dirty="0"/>
              <a:t>5</a:t>
            </a:r>
            <a:r>
              <a:rPr lang="zh-CN" altLang="en-US" dirty="0"/>
              <a:t>张</a:t>
            </a:r>
            <a:r>
              <a:rPr lang="en-US" altLang="zh-CN" dirty="0"/>
              <a:t>slice</a:t>
            </a:r>
            <a:r>
              <a:rPr lang="zh-CN" altLang="en-US" dirty="0"/>
              <a:t>都是围绕这个概念具体介绍的。</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35</a:t>
            </a:fld>
            <a:endParaRPr lang="en-US" altLang="zh-CN"/>
          </a:p>
        </p:txBody>
      </p:sp>
    </p:spTree>
    <p:extLst>
      <p:ext uri="{BB962C8B-B14F-4D97-AF65-F5344CB8AC3E}">
        <p14:creationId xmlns:p14="http://schemas.microsoft.com/office/powerpoint/2010/main" val="1523571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对任务集的概念有必要稍微展开多介绍一下</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36</a:t>
            </a:fld>
            <a:endParaRPr lang="en-US" altLang="zh-CN"/>
          </a:p>
        </p:txBody>
      </p:sp>
    </p:spTree>
    <p:extLst>
      <p:ext uri="{BB962C8B-B14F-4D97-AF65-F5344CB8AC3E}">
        <p14:creationId xmlns:p14="http://schemas.microsoft.com/office/powerpoint/2010/main" val="106869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一个简单的需求获取案例</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37</a:t>
            </a:fld>
            <a:endParaRPr lang="en-US" altLang="zh-CN"/>
          </a:p>
        </p:txBody>
      </p:sp>
    </p:spTree>
    <p:extLst>
      <p:ext uri="{BB962C8B-B14F-4D97-AF65-F5344CB8AC3E}">
        <p14:creationId xmlns:p14="http://schemas.microsoft.com/office/powerpoint/2010/main" val="27356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prescriptive process models</a:t>
            </a:r>
            <a:r>
              <a:rPr lang="zh-CN" altLang="en-US" sz="1200" dirty="0"/>
              <a:t>：一些常用的模型，如瀑布模型等</a:t>
            </a:r>
            <a:endParaRPr lang="en-US" altLang="zh-CN" sz="1200" dirty="0"/>
          </a:p>
          <a:p>
            <a:r>
              <a:rPr lang="zh-CN" altLang="en-US" sz="1200" dirty="0"/>
              <a:t>讲解过程模型和生命周期模型的方式：</a:t>
            </a:r>
            <a:endParaRPr lang="en-US" altLang="zh-CN" sz="1200" dirty="0"/>
          </a:p>
          <a:p>
            <a:pPr marL="228600" indent="-228600">
              <a:buFont typeface="+mj-lt"/>
              <a:buAutoNum type="arabicPeriod"/>
            </a:pPr>
            <a:r>
              <a:rPr lang="zh-CN" altLang="en-US" sz="1200" dirty="0"/>
              <a:t>先简单介绍一下两个概念，不要深入展开，只是建立一个基本概念，然后简单比较一下</a:t>
            </a:r>
            <a:endParaRPr lang="en-US" altLang="zh-CN" sz="1200" dirty="0"/>
          </a:p>
          <a:p>
            <a:pPr marL="228600" indent="-228600">
              <a:buFont typeface="+mj-lt"/>
              <a:buAutoNum type="arabicPeriod"/>
            </a:pPr>
            <a:r>
              <a:rPr lang="zh-CN" altLang="en-US" sz="1200" dirty="0"/>
              <a:t>使用</a:t>
            </a:r>
            <a:r>
              <a:rPr lang="en-US" altLang="zh-CN" sz="1200" dirty="0" err="1"/>
              <a:t>Winburg</a:t>
            </a:r>
            <a:r>
              <a:rPr lang="zh-CN" altLang="en-US" sz="1200" dirty="0"/>
              <a:t>案例给出对软件开发过程的一个感性认识</a:t>
            </a:r>
            <a:endParaRPr lang="en-US" altLang="zh-CN" sz="1200" dirty="0"/>
          </a:p>
          <a:p>
            <a:pPr marL="228600" indent="-228600">
              <a:buFont typeface="+mj-lt"/>
              <a:buAutoNum type="arabicPeriod"/>
            </a:pPr>
            <a:r>
              <a:rPr lang="zh-CN" altLang="en-US" sz="1200" dirty="0"/>
              <a:t>基于案例再深入对比两者的差异性，解释为什么它们会混用，以及如何准确地运用两种不同的模型</a:t>
            </a:r>
            <a:endParaRPr lang="en-US" sz="1200"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a:t>
            </a:fld>
            <a:endParaRPr lang="en-US" altLang="zh-CN"/>
          </a:p>
        </p:txBody>
      </p:sp>
    </p:spTree>
    <p:extLst>
      <p:ext uri="{BB962C8B-B14F-4D97-AF65-F5344CB8AC3E}">
        <p14:creationId xmlns:p14="http://schemas.microsoft.com/office/powerpoint/2010/main" val="170986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一个复杂一点儿的需求获取案例</a:t>
            </a:r>
            <a:endParaRPr lang="en-US"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38</a:t>
            </a:fld>
            <a:endParaRPr lang="en-US" altLang="zh-CN"/>
          </a:p>
        </p:txBody>
      </p:sp>
    </p:spTree>
    <p:extLst>
      <p:ext uri="{BB962C8B-B14F-4D97-AF65-F5344CB8AC3E}">
        <p14:creationId xmlns:p14="http://schemas.microsoft.com/office/powerpoint/2010/main" val="108837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depth and formality</a:t>
            </a:r>
            <a:r>
              <a:rPr lang="zh-CN" altLang="en-US" dirty="0"/>
              <a:t>，在深度和形式化方面的差别其实是非常重要的，</a:t>
            </a:r>
            <a:r>
              <a:rPr lang="en-US" altLang="zh-CN" dirty="0"/>
              <a:t>UML</a:t>
            </a:r>
            <a:r>
              <a:rPr lang="zh-CN" altLang="en-US" dirty="0"/>
              <a:t>书中曾用搭建狗窝和构建摩天大楼的区别来说明</a:t>
            </a:r>
            <a:r>
              <a:rPr lang="en-US" altLang="zh-CN" dirty="0"/>
              <a:t>UML</a:t>
            </a:r>
            <a:r>
              <a:rPr lang="zh-CN" altLang="en-US" dirty="0"/>
              <a:t>规约的重要性</a:t>
            </a:r>
            <a:endParaRPr lang="en-US"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40</a:t>
            </a:fld>
            <a:endParaRPr lang="en-US" altLang="zh-CN"/>
          </a:p>
        </p:txBody>
      </p:sp>
    </p:spTree>
    <p:extLst>
      <p:ext uri="{BB962C8B-B14F-4D97-AF65-F5344CB8AC3E}">
        <p14:creationId xmlns:p14="http://schemas.microsoft.com/office/powerpoint/2010/main" val="1384563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一些常见的生命周期模型</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41</a:t>
            </a:fld>
            <a:endParaRPr lang="en-US" altLang="zh-CN"/>
          </a:p>
        </p:txBody>
      </p:sp>
    </p:spTree>
    <p:extLst>
      <p:ext uri="{BB962C8B-B14F-4D97-AF65-F5344CB8AC3E}">
        <p14:creationId xmlns:p14="http://schemas.microsoft.com/office/powerpoint/2010/main" val="1707047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44</a:t>
            </a:fld>
            <a:endParaRPr lang="en-US" altLang="zh-CN"/>
          </a:p>
        </p:txBody>
      </p:sp>
    </p:spTree>
    <p:extLst>
      <p:ext uri="{BB962C8B-B14F-4D97-AF65-F5344CB8AC3E}">
        <p14:creationId xmlns:p14="http://schemas.microsoft.com/office/powerpoint/2010/main" val="649761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反馈环在这里就不是那么必要了，因为原型可以获得较为正确的需求</a:t>
            </a:r>
            <a:endParaRPr lang="en-US" altLang="zh-CN" dirty="0"/>
          </a:p>
          <a:p>
            <a:r>
              <a:rPr lang="zh-CN" altLang="en-US" dirty="0"/>
              <a:t>快速原型强调的是一个“快”字</a:t>
            </a:r>
            <a:endParaRPr lang="en-US" altLang="zh-CN"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47</a:t>
            </a:fld>
            <a:endParaRPr lang="en-US" altLang="zh-CN"/>
          </a:p>
        </p:txBody>
      </p:sp>
    </p:spTree>
    <p:extLst>
      <p:ext uri="{BB962C8B-B14F-4D97-AF65-F5344CB8AC3E}">
        <p14:creationId xmlns:p14="http://schemas.microsoft.com/office/powerpoint/2010/main" val="1668971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核心思想就是利用阶段性瀑布模型，再控制每个阶段瀑布开始时的风险（用原型）</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50</a:t>
            </a:fld>
            <a:endParaRPr lang="en-US" altLang="zh-CN"/>
          </a:p>
        </p:txBody>
      </p:sp>
    </p:spTree>
    <p:extLst>
      <p:ext uri="{BB962C8B-B14F-4D97-AF65-F5344CB8AC3E}">
        <p14:creationId xmlns:p14="http://schemas.microsoft.com/office/powerpoint/2010/main" val="1101776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这本质上是为了将迭代和增量都体现在同一个平面图上而采用的图形设计技巧</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51</a:t>
            </a:fld>
            <a:endParaRPr lang="en-US" altLang="zh-CN"/>
          </a:p>
        </p:txBody>
      </p:sp>
    </p:spTree>
    <p:extLst>
      <p:ext uri="{BB962C8B-B14F-4D97-AF65-F5344CB8AC3E}">
        <p14:creationId xmlns:p14="http://schemas.microsoft.com/office/powerpoint/2010/main" val="1711782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螺旋模型其实是一种将两个维度巧妙展示在同一个平面图上的技巧，其实将这两个维度展开之后，就跟前面提到的 “进化树</a:t>
            </a:r>
            <a:r>
              <a:rPr lang="en-US" altLang="zh-CN" dirty="0"/>
              <a:t>+</a:t>
            </a:r>
            <a:r>
              <a:rPr lang="zh-CN" altLang="en-US" dirty="0"/>
              <a:t>迭代</a:t>
            </a:r>
            <a:r>
              <a:rPr lang="en-US" altLang="zh-CN" dirty="0"/>
              <a:t>-</a:t>
            </a:r>
            <a:r>
              <a:rPr lang="zh-CN" altLang="en-US" dirty="0"/>
              <a:t>增量模型” 非常相似了</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52</a:t>
            </a:fld>
            <a:endParaRPr lang="en-US" altLang="zh-CN"/>
          </a:p>
        </p:txBody>
      </p:sp>
    </p:spTree>
    <p:extLst>
      <p:ext uri="{BB962C8B-B14F-4D97-AF65-F5344CB8AC3E}">
        <p14:creationId xmlns:p14="http://schemas.microsoft.com/office/powerpoint/2010/main" val="194082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软件过程的基本概念，这里涉及到“软件生命周期”概念</a:t>
            </a:r>
            <a:endParaRPr lang="en-US" altLang="zh-CN" dirty="0"/>
          </a:p>
          <a:p>
            <a:r>
              <a:rPr lang="zh-CN" altLang="en-US" dirty="0"/>
              <a:t>注：一开始先不要强求理解过程模型和声明周期模型的区别，先建立一个基本概念，然后用实例给出具体感性认识，然后回头再讨论从过程模型和生命周期模型两个不同的视角理解“软件开发”这个目标的时候，两种模型的本质是什么、特点是什么、差异在哪里？</a:t>
            </a:r>
            <a:endParaRPr lang="en-US" altLang="zh-CN"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4</a:t>
            </a:fld>
            <a:endParaRPr lang="en-US" altLang="zh-CN"/>
          </a:p>
        </p:txBody>
      </p:sp>
    </p:spTree>
    <p:extLst>
      <p:ext uri="{BB962C8B-B14F-4D97-AF65-F5344CB8AC3E}">
        <p14:creationId xmlns:p14="http://schemas.microsoft.com/office/powerpoint/2010/main" val="173867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过程模型和生命周期模型是初学者特别容易混淆的概念，两者都是为了对软件过程进行更好地理解和把握，但两者的侧重点不同：前者以人为主体，从开发过程来看，后者则从软件自身来看。</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7</a:t>
            </a:fld>
            <a:endParaRPr lang="en-US" altLang="zh-CN"/>
          </a:p>
        </p:txBody>
      </p:sp>
    </p:spTree>
    <p:extLst>
      <p:ext uri="{BB962C8B-B14F-4D97-AF65-F5344CB8AC3E}">
        <p14:creationId xmlns:p14="http://schemas.microsoft.com/office/powerpoint/2010/main" val="83812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这是很多软工书中出现的混用现象，那么背后的差异到底何在呢？</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8</a:t>
            </a:fld>
            <a:endParaRPr lang="en-US" altLang="zh-CN"/>
          </a:p>
        </p:txBody>
      </p:sp>
    </p:spTree>
    <p:extLst>
      <p:ext uri="{BB962C8B-B14F-4D97-AF65-F5344CB8AC3E}">
        <p14:creationId xmlns:p14="http://schemas.microsoft.com/office/powerpoint/2010/main" val="131764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贯穿这部分课程内容的小案例：在印第安纳州的</a:t>
            </a:r>
            <a:r>
              <a:rPr lang="en-US" altLang="zh-CN" dirty="0" err="1"/>
              <a:t>Winburg</a:t>
            </a:r>
            <a:r>
              <a:rPr lang="zh-CN" altLang="en-US" dirty="0"/>
              <a:t>市区建立一个公共交通系统。</a:t>
            </a:r>
            <a:endParaRPr lang="en-US" altLang="zh-CN" dirty="0"/>
          </a:p>
          <a:p>
            <a:r>
              <a:rPr lang="zh-CN" altLang="en-US" dirty="0"/>
              <a:t>以上这些需求都是经过一些裁剪之后的精简版</a:t>
            </a:r>
            <a:endParaRPr lang="en-US" altLang="zh-CN" dirty="0"/>
          </a:p>
          <a:p>
            <a:r>
              <a:rPr lang="zh-CN" altLang="en-US" dirty="0"/>
              <a:t>注：最好将该案例打印出来，上课时分发到人手一份！</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9</a:t>
            </a:fld>
            <a:endParaRPr lang="en-US" altLang="zh-CN"/>
          </a:p>
        </p:txBody>
      </p:sp>
    </p:spTree>
    <p:extLst>
      <p:ext uri="{BB962C8B-B14F-4D97-AF65-F5344CB8AC3E}">
        <p14:creationId xmlns:p14="http://schemas.microsoft.com/office/powerpoint/2010/main" val="33471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到目前为止，已经将</a:t>
            </a:r>
            <a:r>
              <a:rPr lang="en-US" altLang="zh-CN" dirty="0" err="1"/>
              <a:t>Winbug</a:t>
            </a:r>
            <a:r>
              <a:rPr lang="zh-CN" altLang="en-US" dirty="0"/>
              <a:t>小型案例的进化树生命周期模型讲完了，但其它模型也可以展示该开发过程，尽管未必严格遵循其生命周期模型</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20</a:t>
            </a:fld>
            <a:endParaRPr lang="en-US" altLang="zh-CN"/>
          </a:p>
        </p:txBody>
      </p:sp>
    </p:spTree>
    <p:extLst>
      <p:ext uri="{BB962C8B-B14F-4D97-AF65-F5344CB8AC3E}">
        <p14:creationId xmlns:p14="http://schemas.microsoft.com/office/powerpoint/2010/main" val="169201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增量和迭代模型是非常重要的基本模型，对很多现在正在使用的过程和生命周期模型都产生巨大影响</a:t>
            </a:r>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21</a:t>
            </a:fld>
            <a:endParaRPr lang="en-US" altLang="zh-CN"/>
          </a:p>
        </p:txBody>
      </p:sp>
    </p:spTree>
    <p:extLst>
      <p:ext uri="{BB962C8B-B14F-4D97-AF65-F5344CB8AC3E}">
        <p14:creationId xmlns:p14="http://schemas.microsoft.com/office/powerpoint/2010/main" val="108376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这个图重点要理解横向和纵向两个维度上划分的具体含义，增量指增加了需求或功能模块等，工作流方向上对应不同的活动和对应的任务。</a:t>
            </a:r>
            <a:endParaRPr lang="en-US" altLang="zh-CN" dirty="0"/>
          </a:p>
          <a:p>
            <a:r>
              <a:rPr lang="zh-CN" altLang="en-US" dirty="0"/>
              <a:t>其中虚线尤其要强调，基线是每一个增量版本的结尾，要产生出一套完整的软件制品</a:t>
            </a:r>
            <a:endParaRPr lang="en-US" altLang="zh-CN" dirty="0"/>
          </a:p>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25</a:t>
            </a:fld>
            <a:endParaRPr lang="en-US" altLang="zh-CN"/>
          </a:p>
        </p:txBody>
      </p:sp>
    </p:spTree>
    <p:extLst>
      <p:ext uri="{BB962C8B-B14F-4D97-AF65-F5344CB8AC3E}">
        <p14:creationId xmlns:p14="http://schemas.microsoft.com/office/powerpoint/2010/main" val="1969499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2</a:t>
            </a:r>
            <a:r>
              <a:rPr lang="zh-CN" altLang="en-US"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、软件</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过程及过程模型</a:t>
            </a:r>
            <a:b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br>
            <a:r>
              <a:rPr lang="en-US" sz="2800" i="1" dirty="0"/>
              <a:t>Software Process </a:t>
            </a:r>
            <a:r>
              <a:rPr lang="en-US" altLang="zh-CN" sz="2800" i="1" dirty="0"/>
              <a:t>and</a:t>
            </a:r>
            <a:r>
              <a:rPr lang="zh-CN" altLang="en-US" sz="2800" i="1" dirty="0"/>
              <a:t> </a:t>
            </a:r>
            <a:r>
              <a:rPr lang="en-US" altLang="zh-CN" sz="2800" i="1" dirty="0"/>
              <a:t>Process</a:t>
            </a:r>
            <a:r>
              <a:rPr lang="zh-CN" altLang="en-US" sz="2800" i="1" dirty="0"/>
              <a:t> </a:t>
            </a:r>
            <a:r>
              <a:rPr lang="en-US" altLang="zh-CN" sz="2800" i="1" dirty="0"/>
              <a:t>Model</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a:latin typeface="幼圆" panose="02010509060101010101" pitchFamily="49" charset="-122"/>
                <a:ea typeface="幼圆" panose="02010509060101010101" pitchFamily="49" charset="-122"/>
              </a:rPr>
              <a:t>2017</a:t>
            </a:r>
            <a:r>
              <a:rPr lang="zh-CN" altLang="en-US" sz="2400" b="1">
                <a:latin typeface="幼圆" panose="02010509060101010101" pitchFamily="49" charset="-122"/>
                <a:ea typeface="幼圆" panose="02010509060101010101" pitchFamily="49" charset="-122"/>
              </a:rPr>
              <a:t>年秋</a:t>
            </a:r>
            <a:r>
              <a:rPr lang="zh-CN" altLang="en-US" sz="2400" b="1" dirty="0">
                <a:latin typeface="幼圆" panose="02010509060101010101" pitchFamily="49" charset="-122"/>
                <a:ea typeface="幼圆" panose="02010509060101010101" pitchFamily="49" charset="-122"/>
              </a:rPr>
              <a:t>季</a:t>
            </a:r>
            <a:endParaRPr lang="en-US" altLang="zh-CN" sz="2400" b="1" dirty="0">
              <a:latin typeface="幼圆" panose="02010509060101010101" pitchFamily="49" charset="-122"/>
              <a:ea typeface="幼圆"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Development</a:t>
            </a:r>
            <a:r>
              <a:rPr lang="zh-CN" altLang="en-US" dirty="0"/>
              <a:t> </a:t>
            </a:r>
            <a:r>
              <a:rPr lang="en-US" altLang="zh-CN" dirty="0"/>
              <a:t>and Evolution</a:t>
            </a:r>
            <a:endParaRPr lang="en-US" dirty="0"/>
          </a:p>
        </p:txBody>
      </p:sp>
      <p:sp>
        <p:nvSpPr>
          <p:cNvPr id="3" name="Content Placeholder 2"/>
          <p:cNvSpPr>
            <a:spLocks noGrp="1"/>
          </p:cNvSpPr>
          <p:nvPr>
            <p:ph idx="1"/>
          </p:nvPr>
        </p:nvSpPr>
        <p:spPr/>
        <p:txBody>
          <a:bodyPr/>
          <a:lstStyle/>
          <a:p>
            <a:r>
              <a:rPr lang="en-US" dirty="0"/>
              <a:t>Software development and evolution in 6 episodes:</a:t>
            </a:r>
          </a:p>
          <a:p>
            <a:pPr lvl="1"/>
            <a:r>
              <a:rPr lang="en-US" b="1" dirty="0"/>
              <a:t>Episode 1 </a:t>
            </a:r>
            <a:r>
              <a:rPr lang="en-US" dirty="0"/>
              <a:t>The first version of the software is implemented.</a:t>
            </a:r>
          </a:p>
          <a:p>
            <a:pPr lvl="1"/>
            <a:r>
              <a:rPr lang="en-US" b="1" dirty="0"/>
              <a:t>Episode 2 </a:t>
            </a:r>
            <a:r>
              <a:rPr lang="en-US" dirty="0"/>
              <a:t>Tests show that the required constraint of an average response time of 1 second for deciding on the validity of a dollar bill is not achieved. </a:t>
            </a:r>
          </a:p>
          <a:p>
            <a:pPr lvl="1"/>
            <a:r>
              <a:rPr lang="en-US" b="1" dirty="0"/>
              <a:t>Episode 3 </a:t>
            </a:r>
            <a:r>
              <a:rPr lang="is-IS" b="1" dirty="0"/>
              <a:t>…</a:t>
            </a:r>
            <a:endParaRPr lang="en-US" dirty="0"/>
          </a:p>
          <a:p>
            <a:pPr lvl="1"/>
            <a:r>
              <a:rPr lang="en-US" b="1" dirty="0"/>
              <a:t>Episode 4 </a:t>
            </a:r>
            <a:r>
              <a:rPr lang="is-IS" b="1" dirty="0"/>
              <a:t>…</a:t>
            </a:r>
            <a:endParaRPr lang="en-US" dirty="0"/>
          </a:p>
          <a:p>
            <a:pPr lvl="1"/>
            <a:r>
              <a:rPr lang="en-US" b="1" dirty="0"/>
              <a:t>Epilogue </a:t>
            </a:r>
            <a:r>
              <a:rPr lang="is-IS" b="1" dirty="0"/>
              <a:t>…</a:t>
            </a:r>
            <a:endParaRPr lang="en-US" dirty="0"/>
          </a:p>
          <a:p>
            <a:pPr lvl="1"/>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10</a:t>
            </a:fld>
            <a:endParaRPr lang="en-US" altLang="zh-CN"/>
          </a:p>
        </p:txBody>
      </p:sp>
    </p:spTree>
    <p:extLst>
      <p:ext uri="{BB962C8B-B14F-4D97-AF65-F5344CB8AC3E}">
        <p14:creationId xmlns:p14="http://schemas.microsoft.com/office/powerpoint/2010/main" val="127455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Episode 2 (</a:t>
            </a:r>
            <a:r>
              <a:rPr lang="en-US" i="1" dirty="0"/>
              <a:t>in detail) </a:t>
            </a:r>
          </a:p>
        </p:txBody>
      </p:sp>
      <p:sp>
        <p:nvSpPr>
          <p:cNvPr id="3" name="Content Placeholder 2"/>
          <p:cNvSpPr>
            <a:spLocks noGrp="1"/>
          </p:cNvSpPr>
          <p:nvPr>
            <p:ph idx="1"/>
          </p:nvPr>
        </p:nvSpPr>
        <p:spPr>
          <a:xfrm>
            <a:off x="468313" y="1196752"/>
            <a:ext cx="8142287" cy="4968552"/>
          </a:xfrm>
        </p:spPr>
        <p:txBody>
          <a:bodyPr/>
          <a:lstStyle/>
          <a:p>
            <a:r>
              <a:rPr lang="en-US" sz="2400" dirty="0"/>
              <a:t>In fact, on average, it takes 10 seconds to get a response. </a:t>
            </a:r>
          </a:p>
          <a:p>
            <a:r>
              <a:rPr lang="en-US" sz="2400" dirty="0"/>
              <a:t>Senior management discovers the cause. </a:t>
            </a:r>
          </a:p>
          <a:p>
            <a:pPr lvl="1"/>
            <a:r>
              <a:rPr lang="en-US" sz="2000" dirty="0"/>
              <a:t>It seems that, to get the required 98 percent accuracy, a programmer has been instructed by her manager to use </a:t>
            </a:r>
            <a:r>
              <a:rPr lang="en-US" sz="2000" b="1" dirty="0"/>
              <a:t>double-precision</a:t>
            </a:r>
            <a:r>
              <a:rPr lang="en-US" sz="2000" dirty="0"/>
              <a:t> numbers for all mathematical calculations. </a:t>
            </a:r>
          </a:p>
          <a:p>
            <a:r>
              <a:rPr lang="en-US" sz="2400" dirty="0"/>
              <a:t>As a result, every operation takes at least </a:t>
            </a:r>
            <a:r>
              <a:rPr lang="en-US" sz="2400" b="1" dirty="0"/>
              <a:t>twice</a:t>
            </a:r>
            <a:r>
              <a:rPr lang="en-US" sz="2400" dirty="0"/>
              <a:t> as long as it would with the usual single-precision numbers. </a:t>
            </a:r>
          </a:p>
          <a:p>
            <a:r>
              <a:rPr lang="en-US" sz="2400" dirty="0">
                <a:solidFill>
                  <a:srgbClr val="0066FF"/>
                </a:solidFill>
              </a:rPr>
              <a:t>Calculations then show that the stipulated 98 percent accuracy can be attained even if single-precision numbers are used. </a:t>
            </a:r>
          </a:p>
          <a:p>
            <a:r>
              <a:rPr lang="en-US" sz="2400" dirty="0"/>
              <a:t>The programmer starts to make the necessary changes to the implementation. </a:t>
            </a:r>
          </a:p>
          <a:p>
            <a:endParaRPr lang="en-US" dirty="0"/>
          </a:p>
          <a:p>
            <a:pPr lvl="1"/>
            <a:endParaRPr lang="en-US" sz="2000"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11</a:t>
            </a:fld>
            <a:endParaRPr lang="en-US" altLang="zh-CN"/>
          </a:p>
        </p:txBody>
      </p:sp>
    </p:spTree>
    <p:extLst>
      <p:ext uri="{BB962C8B-B14F-4D97-AF65-F5344CB8AC3E}">
        <p14:creationId xmlns:p14="http://schemas.microsoft.com/office/powerpoint/2010/main" val="16215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Episode 3 </a:t>
            </a:r>
            <a:endParaRPr lang="en-US" dirty="0"/>
          </a:p>
        </p:txBody>
      </p:sp>
      <p:sp>
        <p:nvSpPr>
          <p:cNvPr id="3" name="Content Placeholder 2"/>
          <p:cNvSpPr>
            <a:spLocks noGrp="1"/>
          </p:cNvSpPr>
          <p:nvPr>
            <p:ph idx="1"/>
          </p:nvPr>
        </p:nvSpPr>
        <p:spPr/>
        <p:txBody>
          <a:bodyPr/>
          <a:lstStyle/>
          <a:p>
            <a:r>
              <a:rPr lang="en-US" sz="2400" dirty="0"/>
              <a:t>Before the programmer can complete her work, further tests of the system show that, even if the indicated changes to the implementation were made, the system would still have an average response time of over 4.5 seconds, nowhere near the stipulated 1 second. </a:t>
            </a:r>
          </a:p>
          <a:p>
            <a:r>
              <a:rPr lang="en-US" sz="2400" dirty="0"/>
              <a:t>The problem is the complex image recognition algorithm. </a:t>
            </a:r>
          </a:p>
          <a:p>
            <a:pPr lvl="1"/>
            <a:r>
              <a:rPr lang="en-US" sz="2200" dirty="0"/>
              <a:t>Fortunately, a faster algorithm has just been discovered, so the fare machine software is redesigned and reimplemented using the new algorithm. </a:t>
            </a:r>
          </a:p>
          <a:p>
            <a:pPr lvl="1"/>
            <a:r>
              <a:rPr lang="en-US" sz="2200" dirty="0"/>
              <a:t>This results in the average response time being successfully achieved.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12</a:t>
            </a:fld>
            <a:endParaRPr lang="en-US" altLang="zh-CN"/>
          </a:p>
        </p:txBody>
      </p:sp>
    </p:spTree>
    <p:extLst>
      <p:ext uri="{BB962C8B-B14F-4D97-AF65-F5344CB8AC3E}">
        <p14:creationId xmlns:p14="http://schemas.microsoft.com/office/powerpoint/2010/main" val="125483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Episode 4 </a:t>
            </a:r>
            <a:endParaRPr lang="en-US" dirty="0"/>
          </a:p>
        </p:txBody>
      </p:sp>
      <p:sp>
        <p:nvSpPr>
          <p:cNvPr id="3" name="Content Placeholder 2"/>
          <p:cNvSpPr>
            <a:spLocks noGrp="1"/>
          </p:cNvSpPr>
          <p:nvPr>
            <p:ph idx="1"/>
          </p:nvPr>
        </p:nvSpPr>
        <p:spPr/>
        <p:txBody>
          <a:bodyPr/>
          <a:lstStyle/>
          <a:p>
            <a:r>
              <a:rPr lang="en-US" sz="2400" dirty="0"/>
              <a:t>By now, the project is considerably behind schedule and way over budget. </a:t>
            </a:r>
            <a:endParaRPr lang="en-US" dirty="0"/>
          </a:p>
          <a:p>
            <a:r>
              <a:rPr lang="en-US" sz="2400" dirty="0"/>
              <a:t>The mayor asks the software development team to try to increase the accuracy of the dollar bill recognition component of the system as much as possible</a:t>
            </a:r>
          </a:p>
          <a:p>
            <a:r>
              <a:rPr lang="en-US" sz="2400" dirty="0"/>
              <a:t>To meet this new requirement, a new design is adopted that improves the average accuracy to over 99.5 percent. </a:t>
            </a:r>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13</a:t>
            </a:fld>
            <a:endParaRPr lang="en-US" altLang="zh-CN"/>
          </a:p>
        </p:txBody>
      </p:sp>
    </p:spTree>
    <p:extLst>
      <p:ext uri="{BB962C8B-B14F-4D97-AF65-F5344CB8AC3E}">
        <p14:creationId xmlns:p14="http://schemas.microsoft.com/office/powerpoint/2010/main" val="145235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Epilogue </a:t>
            </a:r>
            <a:endParaRPr lang="en-US" dirty="0"/>
          </a:p>
        </p:txBody>
      </p:sp>
      <p:sp>
        <p:nvSpPr>
          <p:cNvPr id="3" name="Content Placeholder 2"/>
          <p:cNvSpPr>
            <a:spLocks noGrp="1"/>
          </p:cNvSpPr>
          <p:nvPr>
            <p:ph idx="1"/>
          </p:nvPr>
        </p:nvSpPr>
        <p:spPr/>
        <p:txBody>
          <a:bodyPr/>
          <a:lstStyle/>
          <a:p>
            <a:r>
              <a:rPr lang="en-US" dirty="0"/>
              <a:t>A few years later, the sensors inside the fare machine become obsolete and need to be replaced by a newer model.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14</a:t>
            </a:fld>
            <a:endParaRPr lang="en-US" altLang="zh-CN"/>
          </a:p>
        </p:txBody>
      </p:sp>
    </p:spTree>
    <p:extLst>
      <p:ext uri="{BB962C8B-B14F-4D97-AF65-F5344CB8AC3E}">
        <p14:creationId xmlns:p14="http://schemas.microsoft.com/office/powerpoint/2010/main" val="39228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553348" cy="720080"/>
          </a:xfrm>
        </p:spPr>
        <p:txBody>
          <a:bodyPr/>
          <a:lstStyle/>
          <a:p>
            <a:pPr algn="l"/>
            <a:r>
              <a:rPr lang="en-US" sz="2400" dirty="0"/>
              <a:t>The evolution-tree life-cycle model for the </a:t>
            </a:r>
            <a:r>
              <a:rPr lang="en-US" sz="2400" dirty="0" err="1"/>
              <a:t>Winburg</a:t>
            </a:r>
            <a:r>
              <a:rPr lang="en-US" sz="2400" dirty="0"/>
              <a:t> mini case study</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6285" y="1268761"/>
            <a:ext cx="8332179" cy="4505144"/>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15</a:t>
            </a:fld>
            <a:endParaRPr lang="en-US" altLang="zh-CN"/>
          </a:p>
        </p:txBody>
      </p:sp>
    </p:spTree>
    <p:extLst>
      <p:ext uri="{BB962C8B-B14F-4D97-AF65-F5344CB8AC3E}">
        <p14:creationId xmlns:p14="http://schemas.microsoft.com/office/powerpoint/2010/main" val="34778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553348" cy="720080"/>
          </a:xfrm>
        </p:spPr>
        <p:txBody>
          <a:bodyPr/>
          <a:lstStyle/>
          <a:p>
            <a:pPr algn="l"/>
            <a:r>
              <a:rPr lang="en-US" sz="2400" dirty="0"/>
              <a:t>The evolution-tree life-cycle model for the </a:t>
            </a:r>
            <a:r>
              <a:rPr lang="en-US" sz="2400" dirty="0" err="1"/>
              <a:t>Winburg</a:t>
            </a:r>
            <a:r>
              <a:rPr lang="en-US" sz="2400" dirty="0"/>
              <a:t> mini case study</a:t>
            </a: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77780"/>
          <a:stretch/>
        </p:blipFill>
        <p:spPr>
          <a:xfrm>
            <a:off x="416285" y="1268761"/>
            <a:ext cx="1851459" cy="4505144"/>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16</a:t>
            </a:fld>
            <a:endParaRPr lang="en-US" altLang="zh-CN"/>
          </a:p>
        </p:txBody>
      </p:sp>
      <p:sp>
        <p:nvSpPr>
          <p:cNvPr id="7" name="Content Placeholder 2"/>
          <p:cNvSpPr txBox="1">
            <a:spLocks/>
          </p:cNvSpPr>
          <p:nvPr/>
        </p:nvSpPr>
        <p:spPr bwMode="auto">
          <a:xfrm>
            <a:off x="2771800" y="1268760"/>
            <a:ext cx="5838800"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0" lang="en-US" sz="2200" kern="0" dirty="0"/>
              <a:t>The leftmost boxes represent Episode 1. </a:t>
            </a:r>
          </a:p>
          <a:p>
            <a:pPr lvl="1"/>
            <a:r>
              <a:rPr lang="en-US" sz="2000" dirty="0"/>
              <a:t>the system was developed from scratch </a:t>
            </a:r>
          </a:p>
          <a:p>
            <a:pPr lvl="1"/>
            <a:r>
              <a:rPr lang="en-US" sz="2000" dirty="0"/>
              <a:t>The requirements (Requirements1), analysis (Analysis1), design (Design1), and implementation (Implementation1) followed in turn. </a:t>
            </a:r>
          </a:p>
          <a:p>
            <a:pPr lvl="1"/>
            <a:r>
              <a:rPr lang="en-US" sz="2000" dirty="0"/>
              <a:t>Next, as previously described, trials of the first version of the software showed that the average response time of 1 second could not be achieved and the implementation had to be modified. </a:t>
            </a:r>
          </a:p>
          <a:p>
            <a:pPr lvl="1"/>
            <a:r>
              <a:rPr lang="en-US" sz="2000" dirty="0"/>
              <a:t>The modified implementation appears as Implementation2. </a:t>
            </a:r>
          </a:p>
          <a:p>
            <a:pPr lvl="1"/>
            <a:endParaRPr lang="en-US" sz="2000" dirty="0"/>
          </a:p>
        </p:txBody>
      </p:sp>
    </p:spTree>
    <p:extLst>
      <p:ext uri="{BB962C8B-B14F-4D97-AF65-F5344CB8AC3E}">
        <p14:creationId xmlns:p14="http://schemas.microsoft.com/office/powerpoint/2010/main" val="82593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553348" cy="720080"/>
          </a:xfrm>
        </p:spPr>
        <p:txBody>
          <a:bodyPr/>
          <a:lstStyle/>
          <a:p>
            <a:pPr algn="l"/>
            <a:r>
              <a:rPr lang="en-US" sz="2400" dirty="0"/>
              <a:t>The evolution-tree life-cycle model for the </a:t>
            </a:r>
            <a:r>
              <a:rPr lang="en-US" sz="2400" dirty="0" err="1"/>
              <a:t>Winburg</a:t>
            </a:r>
            <a:r>
              <a:rPr lang="en-US" sz="2400" dirty="0"/>
              <a:t> mini case study</a:t>
            </a: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51853"/>
          <a:stretch/>
        </p:blipFill>
        <p:spPr>
          <a:xfrm>
            <a:off x="416285" y="1268761"/>
            <a:ext cx="4011699" cy="4505144"/>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17</a:t>
            </a:fld>
            <a:endParaRPr lang="en-US" altLang="zh-CN"/>
          </a:p>
        </p:txBody>
      </p:sp>
      <p:sp>
        <p:nvSpPr>
          <p:cNvPr id="7" name="Content Placeholder 2"/>
          <p:cNvSpPr txBox="1">
            <a:spLocks/>
          </p:cNvSpPr>
          <p:nvPr/>
        </p:nvSpPr>
        <p:spPr bwMode="auto">
          <a:xfrm>
            <a:off x="3923928" y="1268760"/>
            <a:ext cx="4686672"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0" lang="en-US" sz="2200" kern="0" dirty="0"/>
              <a:t>The Episode 2:</a:t>
            </a:r>
          </a:p>
          <a:p>
            <a:pPr lvl="1"/>
            <a:r>
              <a:rPr lang="en-US" sz="2000" dirty="0"/>
              <a:t>The modified implementation appears as Implementation2. </a:t>
            </a:r>
          </a:p>
          <a:p>
            <a:pPr lvl="1"/>
            <a:r>
              <a:rPr lang="en-US" sz="2000" dirty="0"/>
              <a:t>However, Implementation2 was never completed. </a:t>
            </a:r>
          </a:p>
          <a:p>
            <a:pPr lvl="1"/>
            <a:r>
              <a:rPr lang="en-US" sz="2000" dirty="0"/>
              <a:t>That is why the rectangle representing Implementation2 is drawn with a dotted line. </a:t>
            </a:r>
          </a:p>
          <a:p>
            <a:pPr lvl="1"/>
            <a:endParaRPr lang="en-US" sz="2000" dirty="0"/>
          </a:p>
        </p:txBody>
      </p:sp>
    </p:spTree>
    <p:extLst>
      <p:ext uri="{BB962C8B-B14F-4D97-AF65-F5344CB8AC3E}">
        <p14:creationId xmlns:p14="http://schemas.microsoft.com/office/powerpoint/2010/main" val="141827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553348" cy="720080"/>
          </a:xfrm>
        </p:spPr>
        <p:txBody>
          <a:bodyPr/>
          <a:lstStyle/>
          <a:p>
            <a:pPr algn="l"/>
            <a:r>
              <a:rPr lang="en-US" sz="2400" dirty="0"/>
              <a:t>The evolution-tree life-cycle model for the </a:t>
            </a:r>
            <a:r>
              <a:rPr lang="en-US" sz="2400" dirty="0" err="1"/>
              <a:t>Winburg</a:t>
            </a:r>
            <a:r>
              <a:rPr lang="en-US" sz="2400" dirty="0"/>
              <a:t> mini case study</a:t>
            </a: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5926"/>
          <a:stretch/>
        </p:blipFill>
        <p:spPr>
          <a:xfrm>
            <a:off x="416285" y="1268761"/>
            <a:ext cx="6171939" cy="4505144"/>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18</a:t>
            </a:fld>
            <a:endParaRPr lang="en-US" altLang="zh-CN"/>
          </a:p>
        </p:txBody>
      </p:sp>
      <p:sp>
        <p:nvSpPr>
          <p:cNvPr id="7" name="Content Placeholder 2"/>
          <p:cNvSpPr txBox="1">
            <a:spLocks/>
          </p:cNvSpPr>
          <p:nvPr/>
        </p:nvSpPr>
        <p:spPr bwMode="auto">
          <a:xfrm>
            <a:off x="2333600" y="1196752"/>
            <a:ext cx="6270848" cy="208823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0" lang="en-US" sz="2200" kern="0" dirty="0"/>
              <a:t>The Episode 3:</a:t>
            </a:r>
          </a:p>
          <a:p>
            <a:pPr lvl="1"/>
            <a:r>
              <a:rPr lang="en-US" sz="2000" dirty="0"/>
              <a:t>the design had to be changed.  </a:t>
            </a:r>
          </a:p>
          <a:p>
            <a:pPr lvl="1"/>
            <a:r>
              <a:rPr lang="en-US" sz="2000" dirty="0"/>
              <a:t>Specifically, a faster image recognition algorithm was used. </a:t>
            </a:r>
          </a:p>
          <a:p>
            <a:pPr lvl="1"/>
            <a:r>
              <a:rPr lang="en-US" sz="2000" dirty="0"/>
              <a:t>The modified design (Design3) resulted in a modified implementation (Implementation3). </a:t>
            </a:r>
          </a:p>
          <a:p>
            <a:pPr lvl="1"/>
            <a:endParaRPr lang="en-US" sz="2000" dirty="0"/>
          </a:p>
        </p:txBody>
      </p:sp>
    </p:spTree>
    <p:extLst>
      <p:ext uri="{BB962C8B-B14F-4D97-AF65-F5344CB8AC3E}">
        <p14:creationId xmlns:p14="http://schemas.microsoft.com/office/powerpoint/2010/main" val="196148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553348" cy="720080"/>
          </a:xfrm>
        </p:spPr>
        <p:txBody>
          <a:bodyPr/>
          <a:lstStyle/>
          <a:p>
            <a:pPr algn="l"/>
            <a:r>
              <a:rPr lang="en-US" sz="2400" dirty="0"/>
              <a:t>The evolution-tree life-cycle model for the </a:t>
            </a:r>
            <a:r>
              <a:rPr lang="en-US" sz="2400" dirty="0" err="1"/>
              <a:t>Winburg</a:t>
            </a:r>
            <a:r>
              <a:rPr lang="en-US" sz="2400" dirty="0"/>
              <a:t> mini case study</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6285" y="1268761"/>
            <a:ext cx="8332179" cy="4505144"/>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19</a:t>
            </a:fld>
            <a:endParaRPr lang="en-US" altLang="zh-CN"/>
          </a:p>
        </p:txBody>
      </p:sp>
      <p:sp>
        <p:nvSpPr>
          <p:cNvPr id="7" name="Content Placeholder 2"/>
          <p:cNvSpPr txBox="1">
            <a:spLocks/>
          </p:cNvSpPr>
          <p:nvPr/>
        </p:nvSpPr>
        <p:spPr bwMode="auto">
          <a:xfrm>
            <a:off x="251520" y="2204864"/>
            <a:ext cx="6336704" cy="356904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0" lang="en-US" sz="2200" kern="0" dirty="0"/>
              <a:t>The Episode 4:</a:t>
            </a:r>
          </a:p>
          <a:p>
            <a:pPr lvl="1"/>
            <a:r>
              <a:rPr lang="en-US" sz="2000" dirty="0"/>
              <a:t>Finally, the requirements were changed (Requirements4) to increase the accuracy. </a:t>
            </a:r>
          </a:p>
          <a:p>
            <a:pPr lvl="1"/>
            <a:r>
              <a:rPr lang="en-US" sz="2000" dirty="0"/>
              <a:t>This resulted in modified specifications (Analysis4), modified design (Design4), and modified implementation (Implementation4). </a:t>
            </a:r>
          </a:p>
          <a:p>
            <a:pPr lvl="1"/>
            <a:endParaRPr lang="en-US" sz="2000" dirty="0"/>
          </a:p>
        </p:txBody>
      </p:sp>
    </p:spTree>
    <p:extLst>
      <p:ext uri="{BB962C8B-B14F-4D97-AF65-F5344CB8AC3E}">
        <p14:creationId xmlns:p14="http://schemas.microsoft.com/office/powerpoint/2010/main" val="105416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解释软件过程和过程模型</a:t>
            </a:r>
            <a:endParaRPr lang="en-US" altLang="zh-CN" dirty="0"/>
          </a:p>
          <a:p>
            <a:r>
              <a:rPr lang="zh-CN" altLang="en-US" dirty="0"/>
              <a:t>用一个案例来介绍，给出感性认识</a:t>
            </a:r>
            <a:endParaRPr lang="en-US" altLang="zh-CN" dirty="0"/>
          </a:p>
          <a:p>
            <a:r>
              <a:rPr lang="zh-CN" altLang="en-US" dirty="0"/>
              <a:t>进一步解释案例中所涉及到的过程和模型</a:t>
            </a:r>
            <a:endParaRPr lang="en-US" altLang="zh-CN" dirty="0"/>
          </a:p>
          <a:p>
            <a:r>
              <a:rPr lang="zh-CN" altLang="en-US" dirty="0"/>
              <a:t>再展开介绍其他的过程和模型</a:t>
            </a:r>
            <a:endParaRPr lang="en-US" altLang="zh-CN"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a:t>
            </a:fld>
            <a:endParaRPr lang="en-US" altLang="zh-CN"/>
          </a:p>
        </p:txBody>
      </p:sp>
    </p:spTree>
    <p:extLst>
      <p:ext uri="{BB962C8B-B14F-4D97-AF65-F5344CB8AC3E}">
        <p14:creationId xmlns:p14="http://schemas.microsoft.com/office/powerpoint/2010/main" val="997003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20</a:t>
            </a:fld>
            <a:endParaRPr lang="en-US" altLang="zh-CN"/>
          </a:p>
        </p:txBody>
      </p:sp>
      <p:sp>
        <p:nvSpPr>
          <p:cNvPr id="6" name="Content Placeholder 5"/>
          <p:cNvSpPr>
            <a:spLocks noGrp="1"/>
          </p:cNvSpPr>
          <p:nvPr>
            <p:ph idx="1"/>
          </p:nvPr>
        </p:nvSpPr>
        <p:spPr/>
        <p:txBody>
          <a:bodyPr/>
          <a:lstStyle/>
          <a:p>
            <a:r>
              <a:rPr lang="en-US" dirty="0"/>
              <a:t>In the figure, the solid arrows denote </a:t>
            </a:r>
            <a:r>
              <a:rPr lang="en-US" b="1" dirty="0"/>
              <a:t>development</a:t>
            </a:r>
            <a:r>
              <a:rPr lang="en-US" dirty="0"/>
              <a:t> and the dashed arrows denote </a:t>
            </a:r>
            <a:r>
              <a:rPr lang="en-US" b="1" dirty="0"/>
              <a:t>maintenance</a:t>
            </a:r>
            <a:r>
              <a:rPr lang="en-US" dirty="0"/>
              <a:t>. </a:t>
            </a:r>
          </a:p>
          <a:p>
            <a:endParaRPr lang="en-US" dirty="0"/>
          </a:p>
          <a:p>
            <a:r>
              <a:rPr lang="en-US" dirty="0"/>
              <a:t>For example, when the design is changed in Episode 3, Design3 replaced Design1 as the design of Analysis1. </a:t>
            </a:r>
          </a:p>
          <a:p>
            <a:endParaRPr lang="en-US" dirty="0"/>
          </a:p>
        </p:txBody>
      </p:sp>
    </p:spTree>
    <p:extLst>
      <p:ext uri="{BB962C8B-B14F-4D97-AF65-F5344CB8AC3E}">
        <p14:creationId xmlns:p14="http://schemas.microsoft.com/office/powerpoint/2010/main" val="205981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Baseline</a:t>
            </a:r>
            <a:endParaRPr lang="en-US" dirty="0"/>
          </a:p>
        </p:txBody>
      </p:sp>
      <p:sp>
        <p:nvSpPr>
          <p:cNvPr id="3" name="Content Placeholder 2"/>
          <p:cNvSpPr>
            <a:spLocks noGrp="1"/>
          </p:cNvSpPr>
          <p:nvPr>
            <p:ph idx="1"/>
          </p:nvPr>
        </p:nvSpPr>
        <p:spPr/>
        <p:txBody>
          <a:bodyPr/>
          <a:lstStyle/>
          <a:p>
            <a:r>
              <a:rPr lang="en-US" sz="2400" dirty="0"/>
              <a:t>At the end of each episode we have a </a:t>
            </a:r>
            <a:r>
              <a:rPr lang="en-US" sz="2400" i="1" dirty="0"/>
              <a:t>baseline</a:t>
            </a:r>
            <a:r>
              <a:rPr lang="en-US" sz="2400" dirty="0"/>
              <a:t>, that is, </a:t>
            </a:r>
            <a:r>
              <a:rPr lang="en-US" sz="2400" dirty="0">
                <a:solidFill>
                  <a:srgbClr val="0066FF"/>
                </a:solidFill>
              </a:rPr>
              <a:t>a complete set of </a:t>
            </a:r>
            <a:r>
              <a:rPr lang="en-US" sz="2400" i="1" dirty="0">
                <a:solidFill>
                  <a:srgbClr val="0066FF"/>
                </a:solidFill>
              </a:rPr>
              <a:t>artifacts</a:t>
            </a:r>
          </a:p>
          <a:p>
            <a:pPr lvl="1"/>
            <a:r>
              <a:rPr lang="en-US" sz="2200" dirty="0"/>
              <a:t>An </a:t>
            </a:r>
            <a:r>
              <a:rPr lang="en-US" sz="2200" b="1" dirty="0"/>
              <a:t>artifact </a:t>
            </a:r>
            <a:r>
              <a:rPr lang="en-US" sz="2200" dirty="0"/>
              <a:t>is a constituent component of a software product. </a:t>
            </a:r>
          </a:p>
          <a:p>
            <a:pPr>
              <a:lnSpc>
                <a:spcPct val="150000"/>
              </a:lnSpc>
            </a:pPr>
            <a:r>
              <a:rPr lang="en-US" sz="2400" dirty="0"/>
              <a:t>There are four baselines in</a:t>
            </a:r>
            <a:r>
              <a:rPr lang="zh-CN" altLang="en-US" sz="2400" dirty="0"/>
              <a:t> </a:t>
            </a:r>
            <a:r>
              <a:rPr lang="en-US" altLang="zh-CN" sz="2400" dirty="0"/>
              <a:t>the case:</a:t>
            </a:r>
            <a:br>
              <a:rPr lang="en-US" altLang="zh-CN" sz="2400" dirty="0"/>
            </a:br>
            <a:r>
              <a:rPr lang="en-US" sz="1600" dirty="0"/>
              <a:t>At the end of Episode 1: Requirements1, Analysis1, Design1, Implementation1</a:t>
            </a:r>
            <a:br>
              <a:rPr lang="en-US" sz="1600" dirty="0"/>
            </a:br>
            <a:r>
              <a:rPr lang="en-US" sz="1600" dirty="0"/>
              <a:t>At the end of Episode 2: Requirements1, Analysis1, Design1, Implementation2 </a:t>
            </a:r>
            <a:br>
              <a:rPr lang="en-US" sz="1600" dirty="0"/>
            </a:br>
            <a:r>
              <a:rPr lang="en-US" sz="1600" dirty="0"/>
              <a:t>At the end of Episode 3: Requirements1, Analysis1, Design3, Implementation3 </a:t>
            </a:r>
            <a:br>
              <a:rPr lang="en-US" sz="1600" dirty="0"/>
            </a:br>
            <a:r>
              <a:rPr lang="en-US" sz="1600" dirty="0"/>
              <a:t>At the end of Episode 4: Requirements4, Analysis4, Design4, Implementation4 </a:t>
            </a:r>
          </a:p>
          <a:p>
            <a:pPr lvl="1"/>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21</a:t>
            </a:fld>
            <a:endParaRPr lang="en-US" altLang="zh-CN"/>
          </a:p>
        </p:txBody>
      </p:sp>
    </p:spTree>
    <p:extLst>
      <p:ext uri="{BB962C8B-B14F-4D97-AF65-F5344CB8AC3E}">
        <p14:creationId xmlns:p14="http://schemas.microsoft.com/office/powerpoint/2010/main" val="94172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sz="2400" dirty="0" err="1"/>
              <a:t>Winburg</a:t>
            </a:r>
            <a:r>
              <a:rPr lang="en-US" altLang="zh-CN" sz="2400" dirty="0"/>
              <a:t> in </a:t>
            </a:r>
            <a:r>
              <a:rPr lang="en-US" sz="2400" dirty="0"/>
              <a:t>waterfall life-cycle model</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093523"/>
            <a:ext cx="2304256" cy="5108037"/>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22</a:t>
            </a:fld>
            <a:endParaRPr lang="en-US" altLang="zh-CN"/>
          </a:p>
        </p:txBody>
      </p:sp>
      <p:sp>
        <p:nvSpPr>
          <p:cNvPr id="7" name="Content Placeholder 2"/>
          <p:cNvSpPr txBox="1">
            <a:spLocks/>
          </p:cNvSpPr>
          <p:nvPr/>
        </p:nvSpPr>
        <p:spPr bwMode="auto">
          <a:xfrm>
            <a:off x="2771800" y="1268760"/>
            <a:ext cx="5838800"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sz="2400" dirty="0"/>
              <a:t>A simplified version of the waterfall life-cycle model</a:t>
            </a:r>
            <a:endParaRPr kumimoji="0" lang="en-US" sz="2200" kern="0" dirty="0"/>
          </a:p>
          <a:p>
            <a:pPr lvl="1"/>
            <a:r>
              <a:rPr lang="en-US" sz="2000" dirty="0"/>
              <a:t>This classical life-cycle model can be viewed as the linear model with </a:t>
            </a:r>
            <a:r>
              <a:rPr lang="en-US" sz="2000" b="1" dirty="0"/>
              <a:t>feedback loops</a:t>
            </a:r>
            <a:r>
              <a:rPr lang="en-US" sz="2000" dirty="0"/>
              <a:t>. </a:t>
            </a:r>
          </a:p>
          <a:p>
            <a:pPr lvl="1"/>
            <a:r>
              <a:rPr lang="en-US" sz="2000" dirty="0"/>
              <a:t>If a fault is found during the design that was caused by a fault in the requirements, following the dashed upward arrows, the software developers can backtrack from the design up to the analysis and hence to the requirements and make the necessary corrections there. </a:t>
            </a:r>
          </a:p>
          <a:p>
            <a:pPr lvl="1"/>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200979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waterfall</a:t>
            </a:r>
          </a:p>
        </p:txBody>
      </p:sp>
      <p:sp>
        <p:nvSpPr>
          <p:cNvPr id="3" name="Content Placeholder 2"/>
          <p:cNvSpPr>
            <a:spLocks noGrp="1"/>
          </p:cNvSpPr>
          <p:nvPr>
            <p:ph idx="1"/>
          </p:nvPr>
        </p:nvSpPr>
        <p:spPr/>
        <p:txBody>
          <a:bodyPr/>
          <a:lstStyle/>
          <a:p>
            <a:r>
              <a:rPr lang="en-US" dirty="0"/>
              <a:t>The waterfall model can certainly be used to represent the </a:t>
            </a:r>
            <a:r>
              <a:rPr lang="en-US" dirty="0" err="1"/>
              <a:t>Winburg</a:t>
            </a:r>
            <a:r>
              <a:rPr lang="en-US" dirty="0"/>
              <a:t> mini case study</a:t>
            </a:r>
          </a:p>
          <a:p>
            <a:endParaRPr lang="en-US" dirty="0"/>
          </a:p>
          <a:p>
            <a:r>
              <a:rPr lang="en-US" dirty="0"/>
              <a:t>But, unlike the evolution-tree model, it cannot show </a:t>
            </a:r>
            <a:r>
              <a:rPr lang="en-US" b="1" dirty="0"/>
              <a:t>the order of events</a:t>
            </a:r>
            <a:r>
              <a:rPr lang="en-US" dirty="0"/>
              <a:t>. </a:t>
            </a:r>
          </a:p>
          <a:p>
            <a:endParaRPr lang="en-US" dirty="0"/>
          </a:p>
          <a:p>
            <a:r>
              <a:rPr lang="en-US" altLang="zh-CN" sz="2400" i="1" dirty="0"/>
              <a:t>Note</a:t>
            </a:r>
            <a:r>
              <a:rPr lang="zh-CN" altLang="en-US" sz="2400" i="1" dirty="0"/>
              <a:t>：</a:t>
            </a:r>
            <a:r>
              <a:rPr lang="en-US" altLang="zh-CN" sz="2400" i="1" dirty="0"/>
              <a:t>Simplified</a:t>
            </a:r>
            <a:r>
              <a:rPr lang="zh-CN" altLang="en-US" sz="2400" i="1" dirty="0"/>
              <a:t> </a:t>
            </a:r>
            <a:r>
              <a:rPr lang="en-US" altLang="zh-CN" sz="2400" i="1" dirty="0"/>
              <a:t>discussion</a:t>
            </a:r>
            <a:r>
              <a:rPr lang="zh-CN" altLang="en-US" sz="2400" i="1" dirty="0"/>
              <a:t> </a:t>
            </a:r>
            <a:r>
              <a:rPr lang="en-US" altLang="zh-CN" sz="2400" i="1" dirty="0"/>
              <a:t>only</a:t>
            </a:r>
          </a:p>
          <a:p>
            <a:endParaRPr lang="en-US" altLang="zh-CN" i="1" dirty="0"/>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23</a:t>
            </a:fld>
            <a:endParaRPr lang="en-US" altLang="zh-CN"/>
          </a:p>
        </p:txBody>
      </p:sp>
    </p:spTree>
    <p:extLst>
      <p:ext uri="{BB962C8B-B14F-4D97-AF65-F5344CB8AC3E}">
        <p14:creationId xmlns:p14="http://schemas.microsoft.com/office/powerpoint/2010/main" val="4497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and </a:t>
            </a:r>
            <a:r>
              <a:rPr lang="en-US" dirty="0" err="1"/>
              <a:t>Incrementation</a:t>
            </a:r>
            <a:r>
              <a:rPr lang="en-US" dirty="0"/>
              <a:t> </a:t>
            </a:r>
          </a:p>
        </p:txBody>
      </p:sp>
      <p:sp>
        <p:nvSpPr>
          <p:cNvPr id="3" name="Content Placeholder 2"/>
          <p:cNvSpPr>
            <a:spLocks noGrp="1"/>
          </p:cNvSpPr>
          <p:nvPr>
            <p:ph idx="1"/>
          </p:nvPr>
        </p:nvSpPr>
        <p:spPr>
          <a:xfrm>
            <a:off x="468313" y="1268760"/>
            <a:ext cx="6623967" cy="4608165"/>
          </a:xfrm>
        </p:spPr>
        <p:txBody>
          <a:bodyPr/>
          <a:lstStyle/>
          <a:p>
            <a:r>
              <a:rPr lang="en-US" altLang="zh-CN" dirty="0"/>
              <a:t>Why</a:t>
            </a:r>
          </a:p>
          <a:p>
            <a:pPr lvl="1"/>
            <a:r>
              <a:rPr lang="en-US" b="1" dirty="0"/>
              <a:t>Miller’s Law </a:t>
            </a:r>
            <a:r>
              <a:rPr lang="zh-CN" altLang="en-US" b="1" dirty="0"/>
              <a:t>（米勒法则）：</a:t>
            </a:r>
            <a:r>
              <a:rPr lang="en-US" altLang="zh-CN" dirty="0"/>
              <a:t>A</a:t>
            </a:r>
            <a:r>
              <a:rPr lang="en-US" dirty="0"/>
              <a:t>t any one time, we humans are capable of concentrating on only approximately seven chunks.</a:t>
            </a:r>
            <a:br>
              <a:rPr lang="en-US" dirty="0"/>
            </a:br>
            <a:r>
              <a:rPr lang="zh-CN" altLang="en-US" sz="1800" i="1" dirty="0"/>
              <a:t>在任何时候，人类最多可以将注意力集中在</a:t>
            </a:r>
            <a:r>
              <a:rPr lang="en-US" altLang="zh-CN" sz="1800" i="1" dirty="0"/>
              <a:t>7</a:t>
            </a:r>
            <a:r>
              <a:rPr lang="zh-CN" altLang="en-US" sz="1800" i="1" dirty="0"/>
              <a:t>件事情上</a:t>
            </a:r>
            <a:endParaRPr lang="en-US" sz="1800" i="1" dirty="0"/>
          </a:p>
          <a:p>
            <a:pPr lvl="1"/>
            <a:r>
              <a:rPr lang="en-US" dirty="0"/>
              <a:t>One way we humans handle this restriction on the amount of information we can handle at any one time is to use </a:t>
            </a:r>
            <a:r>
              <a:rPr lang="en-US" b="1" dirty="0">
                <a:solidFill>
                  <a:srgbClr val="FF0000"/>
                </a:solidFill>
              </a:rPr>
              <a:t>stepwise refinement</a:t>
            </a:r>
            <a:r>
              <a:rPr lang="zh-CN" altLang="en-US" b="1" dirty="0">
                <a:solidFill>
                  <a:srgbClr val="FF0000"/>
                </a:solidFill>
              </a:rPr>
              <a:t>（逐步求精）</a:t>
            </a:r>
            <a:r>
              <a:rPr lang="en-US" dirty="0"/>
              <a:t>. </a:t>
            </a:r>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24</a:t>
            </a:fld>
            <a:endParaRPr lang="en-US" altLang="zh-CN"/>
          </a:p>
        </p:txBody>
      </p:sp>
      <p:pic>
        <p:nvPicPr>
          <p:cNvPr id="6" name="Picture 5"/>
          <p:cNvPicPr>
            <a:picLocks noChangeAspect="1"/>
          </p:cNvPicPr>
          <p:nvPr/>
        </p:nvPicPr>
        <p:blipFill>
          <a:blip r:embed="rId2"/>
          <a:stretch>
            <a:fillRect/>
          </a:stretch>
        </p:blipFill>
        <p:spPr>
          <a:xfrm>
            <a:off x="7155698" y="1412776"/>
            <a:ext cx="1592765" cy="2191644"/>
          </a:xfrm>
          <a:prstGeom prst="rect">
            <a:avLst/>
          </a:prstGeom>
        </p:spPr>
      </p:pic>
      <p:sp>
        <p:nvSpPr>
          <p:cNvPr id="7" name="Rectangle 6"/>
          <p:cNvSpPr/>
          <p:nvPr/>
        </p:nvSpPr>
        <p:spPr>
          <a:xfrm>
            <a:off x="7171304" y="4069062"/>
            <a:ext cx="1798007" cy="707886"/>
          </a:xfrm>
          <a:prstGeom prst="rect">
            <a:avLst/>
          </a:prstGeom>
        </p:spPr>
        <p:txBody>
          <a:bodyPr wrap="square">
            <a:spAutoFit/>
          </a:bodyPr>
          <a:lstStyle/>
          <a:p>
            <a:r>
              <a:rPr lang="en-US" sz="2000" i="1"/>
              <a:t>The Magical Number Seven</a:t>
            </a:r>
          </a:p>
        </p:txBody>
      </p:sp>
      <p:sp>
        <p:nvSpPr>
          <p:cNvPr id="8" name="Rectangle 7"/>
          <p:cNvSpPr/>
          <p:nvPr/>
        </p:nvSpPr>
        <p:spPr>
          <a:xfrm>
            <a:off x="7146031" y="3666938"/>
            <a:ext cx="1629613" cy="369332"/>
          </a:xfrm>
          <a:prstGeom prst="rect">
            <a:avLst/>
          </a:prstGeom>
        </p:spPr>
        <p:txBody>
          <a:bodyPr wrap="none">
            <a:spAutoFit/>
          </a:bodyPr>
          <a:lstStyle/>
          <a:p>
            <a:r>
              <a:rPr lang="en-US" sz="1800" b="1" dirty="0">
                <a:latin typeface="TimesNewRomanPS" charset="0"/>
              </a:rPr>
              <a:t>George Miller </a:t>
            </a:r>
            <a:endParaRPr lang="en-US" sz="1800" b="1" dirty="0"/>
          </a:p>
        </p:txBody>
      </p:sp>
    </p:spTree>
    <p:extLst>
      <p:ext uri="{BB962C8B-B14F-4D97-AF65-F5344CB8AC3E}">
        <p14:creationId xmlns:p14="http://schemas.microsoft.com/office/powerpoint/2010/main" val="465036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5905276" cy="576262"/>
          </a:xfrm>
        </p:spPr>
        <p:txBody>
          <a:bodyPr/>
          <a:lstStyle/>
          <a:p>
            <a:r>
              <a:rPr lang="en-US" sz="2400" dirty="0"/>
              <a:t>Iterative-and-incremental Life-cycle Model </a:t>
            </a:r>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305" b="3125"/>
          <a:stretch/>
        </p:blipFill>
        <p:spPr>
          <a:xfrm>
            <a:off x="467544" y="1556791"/>
            <a:ext cx="7632848" cy="4529409"/>
          </a:xfrm>
        </p:spPr>
      </p:pic>
      <p:sp>
        <p:nvSpPr>
          <p:cNvPr id="4" name="Footer Placeholder 3"/>
          <p:cNvSpPr>
            <a:spLocks noGrp="1"/>
          </p:cNvSpPr>
          <p:nvPr>
            <p:ph type="ftr" sz="quarter" idx="11"/>
          </p:nvPr>
        </p:nvSpPr>
        <p:spPr/>
        <p:txBody>
          <a:bodyPr/>
          <a:lstStyle/>
          <a:p>
            <a:pPr>
              <a:defRPr/>
            </a:pPr>
            <a:r>
              <a:rPr lang="en-US" altLang="zh-CN" dirty="0"/>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25</a:t>
            </a:fld>
            <a:endParaRPr lang="en-US" altLang="zh-CN"/>
          </a:p>
        </p:txBody>
      </p:sp>
      <p:sp>
        <p:nvSpPr>
          <p:cNvPr id="7" name="Rectangle 6"/>
          <p:cNvSpPr/>
          <p:nvPr/>
        </p:nvSpPr>
        <p:spPr>
          <a:xfrm>
            <a:off x="395536" y="1196752"/>
            <a:ext cx="7310030" cy="461665"/>
          </a:xfrm>
          <a:prstGeom prst="rect">
            <a:avLst/>
          </a:prstGeom>
        </p:spPr>
        <p:txBody>
          <a:bodyPr wrap="square">
            <a:spAutoFit/>
          </a:bodyPr>
          <a:lstStyle/>
          <a:p>
            <a:r>
              <a:rPr lang="en-US" dirty="0"/>
              <a:t>The construction of a software product in four increments </a:t>
            </a:r>
          </a:p>
        </p:txBody>
      </p:sp>
      <p:sp>
        <p:nvSpPr>
          <p:cNvPr id="8" name="Line Callout 1 (No Border) 7"/>
          <p:cNvSpPr/>
          <p:nvPr/>
        </p:nvSpPr>
        <p:spPr bwMode="auto">
          <a:xfrm>
            <a:off x="2555776" y="5877272"/>
            <a:ext cx="504726" cy="356491"/>
          </a:xfrm>
          <a:prstGeom prst="callout1">
            <a:avLst>
              <a:gd name="adj1" fmla="val 10863"/>
              <a:gd name="adj2" fmla="val 58620"/>
              <a:gd name="adj3" fmla="val -116232"/>
              <a:gd name="adj4" fmla="val 183531"/>
            </a:avLst>
          </a:prstGeom>
          <a:noFill/>
          <a:ln w="15875" cap="flat" cmpd="sng" algn="ctr">
            <a:solidFill>
              <a:srgbClr val="0066FF"/>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Times New Roman" charset="0"/>
                <a:ea typeface="宋体" pitchFamily="2" charset="-122"/>
              </a:rPr>
              <a:t>baseline</a:t>
            </a:r>
            <a:endParaRPr kumimoji="0" lang="en-US" sz="1800" b="1" i="0" u="none" strike="noStrike" cap="none" normalizeH="0" baseline="0" dirty="0">
              <a:ln>
                <a:noFill/>
              </a:ln>
              <a:solidFill>
                <a:srgbClr val="FF0000"/>
              </a:solidFill>
              <a:effectLst/>
              <a:latin typeface="Times New Roman" charset="0"/>
              <a:ea typeface="宋体" pitchFamily="2" charset="-122"/>
            </a:endParaRPr>
          </a:p>
        </p:txBody>
      </p:sp>
    </p:spTree>
    <p:extLst>
      <p:ext uri="{BB962C8B-B14F-4D97-AF65-F5344CB8AC3E}">
        <p14:creationId xmlns:p14="http://schemas.microsoft.com/office/powerpoint/2010/main" val="71320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i="1" dirty="0"/>
              <a:t>Note</a:t>
            </a:r>
            <a:r>
              <a:rPr lang="zh-CN" altLang="en-US" i="1" dirty="0"/>
              <a:t> </a:t>
            </a:r>
            <a:r>
              <a:rPr lang="en-US" altLang="zh-CN" i="1" dirty="0"/>
              <a:t>that</a:t>
            </a:r>
            <a:endParaRPr lang="en-US" i="1" dirty="0"/>
          </a:p>
        </p:txBody>
      </p:sp>
      <p:sp>
        <p:nvSpPr>
          <p:cNvPr id="3" name="Content Placeholder 2"/>
          <p:cNvSpPr>
            <a:spLocks noGrp="1"/>
          </p:cNvSpPr>
          <p:nvPr>
            <p:ph idx="1"/>
          </p:nvPr>
        </p:nvSpPr>
        <p:spPr/>
        <p:txBody>
          <a:bodyPr/>
          <a:lstStyle/>
          <a:p>
            <a:pPr>
              <a:lnSpc>
                <a:spcPct val="150000"/>
              </a:lnSpc>
            </a:pPr>
            <a:r>
              <a:rPr lang="zh-CN" altLang="en-US" dirty="0"/>
              <a:t>这里的迭代和增量的概念跟目前软件开发中所使用的概念略微有些出入，直观上讲</a:t>
            </a:r>
            <a:endParaRPr lang="en-US" altLang="zh-CN" dirty="0"/>
          </a:p>
          <a:p>
            <a:pPr lvl="1">
              <a:lnSpc>
                <a:spcPct val="150000"/>
              </a:lnSpc>
            </a:pPr>
            <a:r>
              <a:rPr lang="zh-CN" altLang="en-US" dirty="0"/>
              <a:t>增量（</a:t>
            </a:r>
            <a:r>
              <a:rPr lang="en-US" altLang="zh-CN" dirty="0" err="1"/>
              <a:t>Incrementation</a:t>
            </a:r>
            <a:r>
              <a:rPr lang="zh-CN" altLang="en-US" dirty="0"/>
              <a:t>）：指对于产品的功能上、模块上的增加</a:t>
            </a:r>
            <a:endParaRPr lang="en-US" altLang="zh-CN" dirty="0"/>
          </a:p>
          <a:p>
            <a:pPr lvl="1">
              <a:lnSpc>
                <a:spcPct val="150000"/>
              </a:lnSpc>
            </a:pPr>
            <a:r>
              <a:rPr lang="zh-CN" altLang="en-US" dirty="0"/>
              <a:t>迭代（</a:t>
            </a:r>
            <a:r>
              <a:rPr lang="en-US" altLang="zh-CN" dirty="0"/>
              <a:t>Iteration</a:t>
            </a:r>
            <a:r>
              <a:rPr lang="zh-CN" altLang="en-US" dirty="0"/>
              <a:t>）：指增量部分仍然使用相同的流程来开发</a:t>
            </a:r>
            <a:endParaRPr lang="en-US" altLang="zh-CN" dirty="0"/>
          </a:p>
          <a:p>
            <a:pPr lvl="1">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26</a:t>
            </a:fld>
            <a:endParaRPr lang="en-US" altLang="zh-CN"/>
          </a:p>
        </p:txBody>
      </p:sp>
    </p:spTree>
    <p:extLst>
      <p:ext uri="{BB962C8B-B14F-4D97-AF65-F5344CB8AC3E}">
        <p14:creationId xmlns:p14="http://schemas.microsoft.com/office/powerpoint/2010/main" val="37619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Core Workflows </a:t>
            </a:r>
          </a:p>
        </p:txBody>
      </p:sp>
      <p:sp>
        <p:nvSpPr>
          <p:cNvPr id="3" name="Content Placeholder 2"/>
          <p:cNvSpPr>
            <a:spLocks noGrp="1"/>
          </p:cNvSpPr>
          <p:nvPr>
            <p:ph idx="1"/>
          </p:nvPr>
        </p:nvSpPr>
        <p:spPr/>
        <p:txBody>
          <a:bodyPr/>
          <a:lstStyle/>
          <a:p>
            <a:r>
              <a:rPr lang="en-US" dirty="0"/>
              <a:t>There are five </a:t>
            </a:r>
            <a:r>
              <a:rPr lang="en-US" b="1" dirty="0"/>
              <a:t>core workflows </a:t>
            </a:r>
            <a:r>
              <a:rPr lang="en-US" dirty="0"/>
              <a:t>(activities) performed over the entire life cycle. </a:t>
            </a:r>
          </a:p>
          <a:p>
            <a:pPr lvl="1"/>
            <a:r>
              <a:rPr lang="en-US" dirty="0"/>
              <a:t>Requirements workflow</a:t>
            </a:r>
          </a:p>
          <a:p>
            <a:pPr lvl="1"/>
            <a:r>
              <a:rPr lang="en-US" dirty="0"/>
              <a:t>Analysis workflow</a:t>
            </a:r>
          </a:p>
          <a:p>
            <a:pPr lvl="1"/>
            <a:r>
              <a:rPr lang="en-US" dirty="0"/>
              <a:t>Design workflow</a:t>
            </a:r>
          </a:p>
          <a:p>
            <a:pPr lvl="1"/>
            <a:r>
              <a:rPr lang="en-US" dirty="0"/>
              <a:t>Implementation workflow</a:t>
            </a:r>
          </a:p>
          <a:p>
            <a:pPr lvl="1"/>
            <a:r>
              <a:rPr lang="en-US" dirty="0"/>
              <a:t>Test workflow</a:t>
            </a:r>
          </a:p>
          <a:p>
            <a:endParaRPr lang="en-US" altLang="zh-CN" sz="2000" i="1" dirty="0"/>
          </a:p>
          <a:p>
            <a:r>
              <a:rPr lang="zh-CN" altLang="en-US" sz="2000" i="1" dirty="0"/>
              <a:t>注：在后面的过程框架部分还要再细讲</a:t>
            </a:r>
            <a:endParaRPr lang="en-US" sz="2000" i="1"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27</a:t>
            </a:fld>
            <a:endParaRPr lang="en-US" altLang="zh-CN"/>
          </a:p>
        </p:txBody>
      </p:sp>
    </p:spTree>
    <p:extLst>
      <p:ext uri="{BB962C8B-B14F-4D97-AF65-F5344CB8AC3E}">
        <p14:creationId xmlns:p14="http://schemas.microsoft.com/office/powerpoint/2010/main" val="584744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9603"/>
            <a:ext cx="7488832" cy="852302"/>
          </a:xfrm>
          <a:solidFill>
            <a:schemeClr val="bg1"/>
          </a:solidFill>
        </p:spPr>
        <p:txBody>
          <a:bodyPr/>
          <a:lstStyle/>
          <a:p>
            <a:pPr algn="l"/>
            <a:r>
              <a:rPr lang="en-US" sz="1800" b="1" dirty="0"/>
              <a:t>The </a:t>
            </a:r>
            <a:r>
              <a:rPr lang="en-US" sz="1800" b="1" dirty="0">
                <a:solidFill>
                  <a:srgbClr val="0066FF"/>
                </a:solidFill>
              </a:rPr>
              <a:t>evolution-tree life-cycle model </a:t>
            </a:r>
            <a:r>
              <a:rPr lang="en-US" sz="1800" b="1" dirty="0"/>
              <a:t>for the </a:t>
            </a:r>
            <a:r>
              <a:rPr lang="en-US" sz="1800" b="1" dirty="0" err="1"/>
              <a:t>Winburg</a:t>
            </a:r>
            <a:r>
              <a:rPr lang="en-US" sz="1800" b="1" dirty="0"/>
              <a:t> mini case study superimposed on the </a:t>
            </a:r>
            <a:r>
              <a:rPr lang="en-US" sz="1800" b="1" dirty="0">
                <a:solidFill>
                  <a:srgbClr val="0066FF"/>
                </a:solidFill>
              </a:rPr>
              <a:t>iterative-and-incremental life-cycle model</a:t>
            </a:r>
            <a:r>
              <a:rPr lang="en-US" sz="1800" b="1" dirty="0"/>
              <a:t>. </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512" y="1112950"/>
            <a:ext cx="8682663" cy="5052353"/>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28</a:t>
            </a:fld>
            <a:endParaRPr lang="en-US" altLang="zh-CN"/>
          </a:p>
        </p:txBody>
      </p:sp>
    </p:spTree>
    <p:extLst>
      <p:ext uri="{BB962C8B-B14F-4D97-AF65-F5344CB8AC3E}">
        <p14:creationId xmlns:p14="http://schemas.microsoft.com/office/powerpoint/2010/main" val="208748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sz="2400" dirty="0"/>
              <a:t>The above model </a:t>
            </a:r>
            <a:r>
              <a:rPr lang="en-US" sz="2400" dirty="0"/>
              <a:t>shows </a:t>
            </a:r>
            <a:r>
              <a:rPr lang="en-US" sz="2400" dirty="0">
                <a:solidFill>
                  <a:srgbClr val="0066FF"/>
                </a:solidFill>
              </a:rPr>
              <a:t>the</a:t>
            </a:r>
            <a:r>
              <a:rPr lang="en-US" sz="2400" dirty="0"/>
              <a:t> </a:t>
            </a:r>
            <a:r>
              <a:rPr lang="en-US" sz="2400" dirty="0">
                <a:solidFill>
                  <a:srgbClr val="0066FF"/>
                </a:solidFill>
              </a:rPr>
              <a:t>evolution-tree model</a:t>
            </a:r>
            <a:r>
              <a:rPr lang="en-US" sz="2400" dirty="0"/>
              <a:t> of the </a:t>
            </a:r>
            <a:r>
              <a:rPr lang="en-US" sz="2400" dirty="0" err="1"/>
              <a:t>Winburg</a:t>
            </a:r>
            <a:r>
              <a:rPr lang="en-US" sz="2400" dirty="0"/>
              <a:t> mini case study superimposed on </a:t>
            </a:r>
            <a:r>
              <a:rPr lang="en-US" sz="2400" dirty="0">
                <a:solidFill>
                  <a:srgbClr val="0066FF"/>
                </a:solidFill>
              </a:rPr>
              <a:t>the iterative-and-incremental model</a:t>
            </a:r>
            <a:r>
              <a:rPr lang="en-US" sz="2400" dirty="0"/>
              <a:t> </a:t>
            </a:r>
          </a:p>
          <a:p>
            <a:pPr lvl="1"/>
            <a:r>
              <a:rPr lang="en-US" sz="2000" dirty="0"/>
              <a:t>Increment A corresponds to Episode 1, Increment B corresponds to Episode 2, and so on. </a:t>
            </a:r>
          </a:p>
          <a:p>
            <a:pPr lvl="1"/>
            <a:r>
              <a:rPr lang="en-US" sz="2000" dirty="0"/>
              <a:t>The three dashed arrows of the evolution-tree model show that each increment constitutes maintenance of the previous increment. </a:t>
            </a:r>
          </a:p>
          <a:p>
            <a:pPr lvl="1"/>
            <a:endParaRPr lang="en-US" sz="2000" dirty="0"/>
          </a:p>
          <a:p>
            <a:endParaRPr lang="en-US" sz="2400"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29</a:t>
            </a:fld>
            <a:endParaRPr lang="en-US" altLang="zh-CN"/>
          </a:p>
        </p:txBody>
      </p:sp>
    </p:spTree>
    <p:extLst>
      <p:ext uri="{BB962C8B-B14F-4D97-AF65-F5344CB8AC3E}">
        <p14:creationId xmlns:p14="http://schemas.microsoft.com/office/powerpoint/2010/main" val="166617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t>Q</a:t>
            </a:r>
            <a:r>
              <a:rPr lang="en-US" dirty="0"/>
              <a:t>uestions</a:t>
            </a:r>
            <a:r>
              <a:rPr lang="zh-CN" altLang="en-US" dirty="0"/>
              <a:t>：</a:t>
            </a:r>
            <a:r>
              <a:rPr lang="en-US" dirty="0"/>
              <a:t> </a:t>
            </a:r>
          </a:p>
        </p:txBody>
      </p:sp>
      <p:sp>
        <p:nvSpPr>
          <p:cNvPr id="3" name="Content Placeholder 2"/>
          <p:cNvSpPr>
            <a:spLocks noGrp="1"/>
          </p:cNvSpPr>
          <p:nvPr>
            <p:ph idx="1"/>
          </p:nvPr>
        </p:nvSpPr>
        <p:spPr/>
        <p:txBody>
          <a:bodyPr/>
          <a:lstStyle/>
          <a:p>
            <a:r>
              <a:rPr lang="en-US" sz="2400" dirty="0"/>
              <a:t>What is a </a:t>
            </a:r>
            <a:r>
              <a:rPr lang="en-US" sz="2400" i="1" dirty="0">
                <a:solidFill>
                  <a:srgbClr val="FF0000"/>
                </a:solidFill>
              </a:rPr>
              <a:t>software process</a:t>
            </a:r>
            <a:r>
              <a:rPr lang="en-US" sz="2400" dirty="0"/>
              <a:t>? </a:t>
            </a:r>
          </a:p>
          <a:p>
            <a:r>
              <a:rPr lang="en-US" sz="2400" dirty="0"/>
              <a:t>What is a </a:t>
            </a:r>
            <a:r>
              <a:rPr lang="en-US" sz="2400" i="1" dirty="0">
                <a:solidFill>
                  <a:srgbClr val="FF0000"/>
                </a:solidFill>
              </a:rPr>
              <a:t>software life-cycle model</a:t>
            </a:r>
            <a:r>
              <a:rPr lang="en-US" sz="2400" dirty="0"/>
              <a:t>?</a:t>
            </a:r>
          </a:p>
          <a:p>
            <a:r>
              <a:rPr lang="en-US" sz="2400" dirty="0"/>
              <a:t>What are the </a:t>
            </a:r>
            <a:r>
              <a:rPr lang="en-US" sz="2400" i="1" dirty="0">
                <a:solidFill>
                  <a:srgbClr val="FF0000"/>
                </a:solidFill>
              </a:rPr>
              <a:t>generic framework activities </a:t>
            </a:r>
            <a:r>
              <a:rPr lang="en-US" sz="2400" dirty="0"/>
              <a:t>that are present in every software process? </a:t>
            </a:r>
          </a:p>
          <a:p>
            <a:r>
              <a:rPr lang="en-US" sz="2400" dirty="0"/>
              <a:t>What are the </a:t>
            </a:r>
            <a:r>
              <a:rPr lang="en-US" sz="2400" i="1" dirty="0">
                <a:solidFill>
                  <a:srgbClr val="FF0000"/>
                </a:solidFill>
              </a:rPr>
              <a:t>prescriptive process </a:t>
            </a:r>
            <a:r>
              <a:rPr lang="en-US" sz="2400" i="1" dirty="0"/>
              <a:t>models</a:t>
            </a:r>
            <a:r>
              <a:rPr lang="en-US" sz="2400" dirty="0"/>
              <a:t> and what are their strengths and weaknesses? </a:t>
            </a:r>
          </a:p>
          <a:p>
            <a:endParaRPr lang="en-US" altLang="zh-CN" sz="1800" dirty="0"/>
          </a:p>
          <a:p>
            <a:r>
              <a:rPr lang="zh-CN" altLang="en-US" sz="1800" i="1" dirty="0"/>
              <a:t>注：这里有一个难点，就是理解</a:t>
            </a:r>
            <a:r>
              <a:rPr lang="zh-CN" altLang="en-US" sz="1800" b="1" i="1" dirty="0"/>
              <a:t>过程模型</a:t>
            </a:r>
            <a:r>
              <a:rPr lang="zh-CN" altLang="en-US" sz="1800" i="1" dirty="0"/>
              <a:t>和</a:t>
            </a:r>
            <a:r>
              <a:rPr lang="zh-CN" altLang="en-US" sz="1800" b="1" i="1" dirty="0"/>
              <a:t>生命周期模型</a:t>
            </a:r>
            <a:r>
              <a:rPr lang="zh-CN" altLang="en-US" sz="1800" i="1" dirty="0"/>
              <a:t>两个概念的区别</a:t>
            </a:r>
            <a:endParaRPr lang="en-US" sz="1800" i="1"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a:t>
            </a:fld>
            <a:endParaRPr lang="en-US" altLang="zh-CN"/>
          </a:p>
        </p:txBody>
      </p:sp>
    </p:spTree>
    <p:extLst>
      <p:ext uri="{BB962C8B-B14F-4D97-AF65-F5344CB8AC3E}">
        <p14:creationId xmlns:p14="http://schemas.microsoft.com/office/powerpoint/2010/main" val="107901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t>Discussion</a:t>
            </a:r>
            <a:r>
              <a:rPr lang="zh-CN" altLang="en-US" dirty="0"/>
              <a:t> </a:t>
            </a:r>
            <a:r>
              <a:rPr lang="en-US" altLang="zh-CN" dirty="0"/>
              <a:t>1</a:t>
            </a:r>
            <a:endParaRPr lang="en-US" dirty="0"/>
          </a:p>
        </p:txBody>
      </p:sp>
      <p:sp>
        <p:nvSpPr>
          <p:cNvPr id="3" name="Content Placeholder 2"/>
          <p:cNvSpPr>
            <a:spLocks noGrp="1"/>
          </p:cNvSpPr>
          <p:nvPr>
            <p:ph idx="1"/>
          </p:nvPr>
        </p:nvSpPr>
        <p:spPr/>
        <p:txBody>
          <a:bodyPr/>
          <a:lstStyle/>
          <a:p>
            <a:r>
              <a:rPr lang="zh-CN" altLang="en-US" dirty="0"/>
              <a:t>根据上面的</a:t>
            </a:r>
            <a:r>
              <a:rPr lang="en-US" altLang="zh-CN" dirty="0" err="1"/>
              <a:t>Winburg</a:t>
            </a:r>
            <a:r>
              <a:rPr lang="zh-CN" altLang="en-US" dirty="0"/>
              <a:t>小案例，讨论一下软件过程和模型</a:t>
            </a:r>
            <a:endParaRPr lang="en-US" altLang="zh-CN" dirty="0"/>
          </a:p>
          <a:p>
            <a:pPr lvl="1"/>
            <a:r>
              <a:rPr lang="zh-CN" altLang="en-US" dirty="0"/>
              <a:t>关于模型的维度问题</a:t>
            </a:r>
            <a:endParaRPr lang="en-US" altLang="zh-CN" dirty="0"/>
          </a:p>
          <a:p>
            <a:pPr lvl="1"/>
            <a:r>
              <a:rPr lang="zh-CN" altLang="en-US" dirty="0"/>
              <a:t>关于不同模型的易用性</a:t>
            </a:r>
            <a:endParaRPr lang="en-US" altLang="zh-CN" dirty="0"/>
          </a:p>
          <a:p>
            <a:pPr lvl="1"/>
            <a:r>
              <a:rPr lang="zh-CN" altLang="en-US" dirty="0"/>
              <a:t>模型对问题进行刻画的能力</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30</a:t>
            </a:fld>
            <a:endParaRPr lang="en-US" altLang="zh-CN"/>
          </a:p>
        </p:txBody>
      </p:sp>
    </p:spTree>
    <p:extLst>
      <p:ext uri="{BB962C8B-B14F-4D97-AF65-F5344CB8AC3E}">
        <p14:creationId xmlns:p14="http://schemas.microsoft.com/office/powerpoint/2010/main" val="1489826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t>Discussion</a:t>
            </a:r>
            <a:r>
              <a:rPr lang="zh-CN" altLang="en-US" dirty="0"/>
              <a:t> </a:t>
            </a:r>
            <a:r>
              <a:rPr lang="en-US" altLang="zh-CN" dirty="0"/>
              <a:t>2</a:t>
            </a:r>
            <a:endParaRPr lang="en-US" dirty="0"/>
          </a:p>
        </p:txBody>
      </p:sp>
      <p:sp>
        <p:nvSpPr>
          <p:cNvPr id="3" name="Content Placeholder 2"/>
          <p:cNvSpPr>
            <a:spLocks noGrp="1"/>
          </p:cNvSpPr>
          <p:nvPr>
            <p:ph idx="1"/>
          </p:nvPr>
        </p:nvSpPr>
        <p:spPr/>
        <p:txBody>
          <a:bodyPr/>
          <a:lstStyle/>
          <a:p>
            <a:r>
              <a:rPr lang="zh-CN" altLang="en-US" dirty="0"/>
              <a:t>根据上面的</a:t>
            </a:r>
            <a:r>
              <a:rPr lang="en-US" altLang="zh-CN" dirty="0" err="1"/>
              <a:t>Winburg</a:t>
            </a:r>
            <a:r>
              <a:rPr lang="zh-CN" altLang="en-US" dirty="0"/>
              <a:t>小案例，讨论一下软件过程和模型</a:t>
            </a:r>
            <a:endParaRPr lang="en-US" altLang="zh-CN" dirty="0"/>
          </a:p>
          <a:p>
            <a:pPr lvl="1"/>
            <a:r>
              <a:rPr lang="zh-CN" altLang="en-US" dirty="0"/>
              <a:t>关于模型的维度问题</a:t>
            </a:r>
            <a:endParaRPr lang="en-US" altLang="zh-CN" dirty="0"/>
          </a:p>
          <a:p>
            <a:pPr lvl="1"/>
            <a:r>
              <a:rPr lang="zh-CN" altLang="en-US" dirty="0"/>
              <a:t>关于不同模型的易用性</a:t>
            </a:r>
            <a:endParaRPr lang="en-US" altLang="zh-CN" dirty="0"/>
          </a:p>
          <a:p>
            <a:pPr lvl="1"/>
            <a:r>
              <a:rPr lang="zh-CN" altLang="en-US" dirty="0"/>
              <a:t>模型对问题进行刻画的能力</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31</a:t>
            </a:fld>
            <a:endParaRPr lang="en-US" altLang="zh-CN"/>
          </a:p>
        </p:txBody>
      </p:sp>
    </p:spTree>
    <p:extLst>
      <p:ext uri="{BB962C8B-B14F-4D97-AF65-F5344CB8AC3E}">
        <p14:creationId xmlns:p14="http://schemas.microsoft.com/office/powerpoint/2010/main" val="1416859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generic process model </a:t>
            </a:r>
            <a:endParaRPr lang="en-US" dirty="0"/>
          </a:p>
        </p:txBody>
      </p:sp>
      <p:sp>
        <p:nvSpPr>
          <p:cNvPr id="3" name="Content Placeholder 2"/>
          <p:cNvSpPr>
            <a:spLocks noGrp="1"/>
          </p:cNvSpPr>
          <p:nvPr>
            <p:ph idx="1"/>
          </p:nvPr>
        </p:nvSpPr>
        <p:spPr/>
        <p:txBody>
          <a:bodyPr/>
          <a:lstStyle/>
          <a:p>
            <a:r>
              <a:rPr lang="en-US" altLang="zh-CN" dirty="0"/>
              <a:t>A</a:t>
            </a:r>
            <a:r>
              <a:rPr lang="en-US" dirty="0"/>
              <a:t> generic process framework for software engineering defines </a:t>
            </a:r>
            <a:r>
              <a:rPr lang="en-US" b="1" dirty="0"/>
              <a:t>five </a:t>
            </a:r>
            <a:r>
              <a:rPr lang="en-US" dirty="0">
                <a:solidFill>
                  <a:srgbClr val="FF0000"/>
                </a:solidFill>
              </a:rPr>
              <a:t>framework activities</a:t>
            </a:r>
            <a:r>
              <a:rPr lang="en-US" dirty="0"/>
              <a:t>:</a:t>
            </a:r>
          </a:p>
          <a:p>
            <a:pPr lvl="1"/>
            <a:r>
              <a:rPr lang="en-US" dirty="0"/>
              <a:t>Communication</a:t>
            </a:r>
          </a:p>
          <a:p>
            <a:pPr lvl="1"/>
            <a:r>
              <a:rPr lang="en-US" dirty="0"/>
              <a:t>Planning</a:t>
            </a:r>
          </a:p>
          <a:p>
            <a:pPr lvl="1"/>
            <a:r>
              <a:rPr lang="en-US" dirty="0"/>
              <a:t>Modeling</a:t>
            </a:r>
          </a:p>
          <a:p>
            <a:pPr lvl="1"/>
            <a:r>
              <a:rPr lang="en-US" dirty="0"/>
              <a:t>Construction</a:t>
            </a:r>
          </a:p>
          <a:p>
            <a:pPr lvl="1"/>
            <a:r>
              <a:rPr lang="en-US" dirty="0"/>
              <a:t>Deployment</a:t>
            </a:r>
          </a:p>
          <a:p>
            <a:r>
              <a:rPr lang="en-US" dirty="0"/>
              <a:t>In addition, a set of </a:t>
            </a:r>
            <a:r>
              <a:rPr lang="en-US" dirty="0">
                <a:solidFill>
                  <a:srgbClr val="FF0000"/>
                </a:solidFill>
              </a:rPr>
              <a:t>umbrella activities </a:t>
            </a:r>
            <a:r>
              <a:rPr lang="en-US" dirty="0"/>
              <a:t>are applied throughout the process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32</a:t>
            </a:fld>
            <a:endParaRPr lang="en-US" altLang="zh-CN"/>
          </a:p>
        </p:txBody>
      </p:sp>
    </p:spTree>
    <p:extLst>
      <p:ext uri="{BB962C8B-B14F-4D97-AF65-F5344CB8AC3E}">
        <p14:creationId xmlns:p14="http://schemas.microsoft.com/office/powerpoint/2010/main" val="2040193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a:t>
            </a:r>
          </a:p>
        </p:txBody>
      </p:sp>
      <p:sp>
        <p:nvSpPr>
          <p:cNvPr id="3" name="Content Placeholder 2"/>
          <p:cNvSpPr>
            <a:spLocks noGrp="1"/>
          </p:cNvSpPr>
          <p:nvPr>
            <p:ph idx="1"/>
          </p:nvPr>
        </p:nvSpPr>
        <p:spPr/>
        <p:txBody>
          <a:bodyPr/>
          <a:lstStyle/>
          <a:p>
            <a:r>
              <a:rPr lang="en-US" dirty="0"/>
              <a:t>Typical umbrella activities:</a:t>
            </a:r>
          </a:p>
          <a:p>
            <a:pPr lvl="1"/>
            <a:r>
              <a:rPr lang="en-US" dirty="0"/>
              <a:t>project tracking and control</a:t>
            </a:r>
          </a:p>
          <a:p>
            <a:pPr lvl="1"/>
            <a:r>
              <a:rPr lang="en-US" dirty="0"/>
              <a:t>risk management</a:t>
            </a:r>
          </a:p>
          <a:p>
            <a:pPr lvl="1"/>
            <a:r>
              <a:rPr lang="en-US" dirty="0"/>
              <a:t>quality assurance</a:t>
            </a:r>
          </a:p>
          <a:p>
            <a:pPr lvl="1"/>
            <a:r>
              <a:rPr lang="en-US" dirty="0"/>
              <a:t>configuration management</a:t>
            </a:r>
          </a:p>
          <a:p>
            <a:pPr lvl="1"/>
            <a:r>
              <a:rPr lang="en-US" dirty="0"/>
              <a:t>technical reviews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33</a:t>
            </a:fld>
            <a:endParaRPr lang="en-US" altLang="zh-CN"/>
          </a:p>
        </p:txBody>
      </p:sp>
    </p:spTree>
    <p:extLst>
      <p:ext uri="{BB962C8B-B14F-4D97-AF65-F5344CB8AC3E}">
        <p14:creationId xmlns:p14="http://schemas.microsoft.com/office/powerpoint/2010/main" val="1640647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 software process framework </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34</a:t>
            </a:fld>
            <a:endParaRPr lang="en-US" altLang="zh-CN"/>
          </a:p>
        </p:txBody>
      </p:sp>
      <p:sp>
        <p:nvSpPr>
          <p:cNvPr id="8" name="Content Placeholder 2"/>
          <p:cNvSpPr txBox="1">
            <a:spLocks/>
          </p:cNvSpPr>
          <p:nvPr/>
        </p:nvSpPr>
        <p:spPr bwMode="auto">
          <a:xfrm>
            <a:off x="3707904" y="1268760"/>
            <a:ext cx="4902696"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0" lang="en-US" sz="2400" kern="0" dirty="0"/>
              <a:t>Key concepts:</a:t>
            </a:r>
          </a:p>
          <a:p>
            <a:pPr lvl="1"/>
            <a:r>
              <a:rPr kumimoji="0" lang="en-US" sz="2200" kern="0" dirty="0"/>
              <a:t>framework activity</a:t>
            </a:r>
          </a:p>
          <a:p>
            <a:pPr lvl="1"/>
            <a:r>
              <a:rPr lang="en-US" sz="2200" dirty="0"/>
              <a:t>software engineering action </a:t>
            </a:r>
          </a:p>
          <a:p>
            <a:pPr lvl="1"/>
            <a:r>
              <a:rPr lang="en-US" sz="2200" dirty="0"/>
              <a:t>task sets </a:t>
            </a:r>
          </a:p>
          <a:p>
            <a:pPr lvl="2"/>
            <a:r>
              <a:rPr lang="en-US" sz="1800" dirty="0"/>
              <a:t>software engineering work tasks </a:t>
            </a:r>
          </a:p>
          <a:p>
            <a:pPr lvl="2"/>
            <a:r>
              <a:rPr lang="en-US" sz="1800" dirty="0"/>
              <a:t>work products </a:t>
            </a:r>
          </a:p>
          <a:p>
            <a:pPr lvl="2"/>
            <a:r>
              <a:rPr lang="en-US" sz="1800" dirty="0"/>
              <a:t>quality assurance points </a:t>
            </a:r>
          </a:p>
          <a:p>
            <a:pPr lvl="2"/>
            <a:r>
              <a:rPr lang="en-US" sz="1800" dirty="0"/>
              <a:t>project milestones </a:t>
            </a:r>
          </a:p>
          <a:p>
            <a:pPr lvl="2"/>
            <a:endParaRPr lang="en-US" sz="1600" dirty="0"/>
          </a:p>
          <a:p>
            <a:pPr lvl="1"/>
            <a:endParaRPr kumimoji="0" lang="en-US" sz="1800" kern="0"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3958" y="758590"/>
            <a:ext cx="3322384" cy="5833489"/>
          </a:xfrm>
        </p:spPr>
      </p:pic>
    </p:spTree>
    <p:extLst>
      <p:ext uri="{BB962C8B-B14F-4D97-AF65-F5344CB8AC3E}">
        <p14:creationId xmlns:p14="http://schemas.microsoft.com/office/powerpoint/2010/main" val="673311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p>
        </p:txBody>
      </p:sp>
      <p:sp>
        <p:nvSpPr>
          <p:cNvPr id="3" name="Content Placeholder 2"/>
          <p:cNvSpPr>
            <a:spLocks noGrp="1"/>
          </p:cNvSpPr>
          <p:nvPr>
            <p:ph idx="1"/>
          </p:nvPr>
        </p:nvSpPr>
        <p:spPr/>
        <p:txBody>
          <a:bodyPr/>
          <a:lstStyle/>
          <a:p>
            <a:r>
              <a:rPr lang="en-US" dirty="0"/>
              <a:t>Relationships between them are:</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35</a:t>
            </a:fld>
            <a:endParaRPr lang="en-US" altLang="zh-CN"/>
          </a:p>
        </p:txBody>
      </p:sp>
      <p:pic>
        <p:nvPicPr>
          <p:cNvPr id="6" name="Picture 5"/>
          <p:cNvPicPr>
            <a:picLocks noChangeAspect="1"/>
          </p:cNvPicPr>
          <p:nvPr/>
        </p:nvPicPr>
        <p:blipFill>
          <a:blip r:embed="rId3"/>
          <a:stretch>
            <a:fillRect/>
          </a:stretch>
        </p:blipFill>
        <p:spPr>
          <a:xfrm>
            <a:off x="539552" y="2204864"/>
            <a:ext cx="7751312" cy="3384376"/>
          </a:xfrm>
          <a:prstGeom prst="rect">
            <a:avLst/>
          </a:prstGeom>
        </p:spPr>
      </p:pic>
    </p:spTree>
    <p:extLst>
      <p:ext uri="{BB962C8B-B14F-4D97-AF65-F5344CB8AC3E}">
        <p14:creationId xmlns:p14="http://schemas.microsoft.com/office/powerpoint/2010/main" val="1507234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Set </a:t>
            </a:r>
          </a:p>
        </p:txBody>
      </p:sp>
      <p:sp>
        <p:nvSpPr>
          <p:cNvPr id="3" name="Content Placeholder 2"/>
          <p:cNvSpPr>
            <a:spLocks noGrp="1"/>
          </p:cNvSpPr>
          <p:nvPr>
            <p:ph idx="1"/>
          </p:nvPr>
        </p:nvSpPr>
        <p:spPr/>
        <p:txBody>
          <a:bodyPr/>
          <a:lstStyle/>
          <a:p>
            <a:r>
              <a:rPr lang="en-US" dirty="0"/>
              <a:t>A task set defines the actual work to be done to accomplish the objectives of a software  engineering action. </a:t>
            </a:r>
          </a:p>
          <a:p>
            <a:endParaRPr lang="en-US" dirty="0"/>
          </a:p>
          <a:p>
            <a:r>
              <a:rPr lang="en-US" dirty="0"/>
              <a:t>For example</a:t>
            </a:r>
          </a:p>
          <a:p>
            <a:pPr lvl="1"/>
            <a:r>
              <a:rPr lang="en-US" dirty="0"/>
              <a:t>Requirements gathering is an important software engineering action that occurs during the communication activity. </a:t>
            </a:r>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36</a:t>
            </a:fld>
            <a:endParaRPr lang="en-US" altLang="zh-CN"/>
          </a:p>
        </p:txBody>
      </p:sp>
    </p:spTree>
    <p:extLst>
      <p:ext uri="{BB962C8B-B14F-4D97-AF65-F5344CB8AC3E}">
        <p14:creationId xmlns:p14="http://schemas.microsoft.com/office/powerpoint/2010/main" val="1320980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 </a:t>
            </a:r>
            <a:r>
              <a:rPr lang="en-US" sz="2800" i="1" dirty="0"/>
              <a:t>small</a:t>
            </a:r>
            <a:r>
              <a:rPr lang="en-US" sz="2800" dirty="0"/>
              <a:t>, relatively </a:t>
            </a:r>
            <a:r>
              <a:rPr lang="en-US" sz="2800" i="1" dirty="0"/>
              <a:t>simple</a:t>
            </a:r>
            <a:r>
              <a:rPr lang="en-US" sz="2800" dirty="0"/>
              <a:t> project </a:t>
            </a:r>
          </a:p>
        </p:txBody>
      </p:sp>
      <p:sp>
        <p:nvSpPr>
          <p:cNvPr id="3" name="Content Placeholder 2"/>
          <p:cNvSpPr>
            <a:spLocks noGrp="1"/>
          </p:cNvSpPr>
          <p:nvPr>
            <p:ph idx="1"/>
          </p:nvPr>
        </p:nvSpPr>
        <p:spPr/>
        <p:txBody>
          <a:bodyPr/>
          <a:lstStyle/>
          <a:p>
            <a:r>
              <a:rPr lang="en-US" dirty="0"/>
              <a:t>The </a:t>
            </a:r>
            <a:r>
              <a:rPr lang="en-US" i="1" dirty="0"/>
              <a:t>task set </a:t>
            </a:r>
            <a:r>
              <a:rPr lang="en-US" dirty="0"/>
              <a:t>for requirements gathering might look like this: </a:t>
            </a:r>
          </a:p>
          <a:p>
            <a:pPr marL="906462" lvl="1" indent="-457200">
              <a:buFont typeface="+mj-lt"/>
              <a:buAutoNum type="arabicPeriod"/>
            </a:pPr>
            <a:r>
              <a:rPr lang="en-US" dirty="0"/>
              <a:t>Make a list of stakeholders for the project. </a:t>
            </a:r>
          </a:p>
          <a:p>
            <a:pPr marL="906462" lvl="1" indent="-457200">
              <a:buFont typeface="+mj-lt"/>
              <a:buAutoNum type="arabicPeriod"/>
            </a:pPr>
            <a:r>
              <a:rPr lang="en-US" dirty="0"/>
              <a:t>Invite all stakeholders to an informal meeting. </a:t>
            </a:r>
          </a:p>
          <a:p>
            <a:pPr marL="906462" lvl="1" indent="-457200">
              <a:buFont typeface="+mj-lt"/>
              <a:buAutoNum type="arabicPeriod"/>
            </a:pPr>
            <a:r>
              <a:rPr lang="en-US" dirty="0"/>
              <a:t>Ask each stakeholder to make a list of features and functions required. </a:t>
            </a:r>
          </a:p>
          <a:p>
            <a:pPr marL="906462" lvl="1" indent="-457200">
              <a:buFont typeface="+mj-lt"/>
              <a:buAutoNum type="arabicPeriod"/>
            </a:pPr>
            <a:r>
              <a:rPr lang="en-US" dirty="0"/>
              <a:t>Discuss requirements and build a final list. </a:t>
            </a:r>
          </a:p>
          <a:p>
            <a:pPr marL="906462" lvl="1" indent="-457200">
              <a:buFont typeface="+mj-lt"/>
              <a:buAutoNum type="arabicPeriod"/>
            </a:pPr>
            <a:r>
              <a:rPr lang="en-US" dirty="0"/>
              <a:t>Prioritize requirements. </a:t>
            </a:r>
          </a:p>
          <a:p>
            <a:pPr marL="906462" lvl="1" indent="-457200">
              <a:buFont typeface="+mj-lt"/>
              <a:buAutoNum type="arabicPeriod"/>
            </a:pPr>
            <a:r>
              <a:rPr lang="en-US" dirty="0"/>
              <a:t>Note areas of uncertainty.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37</a:t>
            </a:fld>
            <a:endParaRPr lang="en-US" altLang="zh-CN"/>
          </a:p>
        </p:txBody>
      </p:sp>
    </p:spTree>
    <p:extLst>
      <p:ext uri="{BB962C8B-B14F-4D97-AF65-F5344CB8AC3E}">
        <p14:creationId xmlns:p14="http://schemas.microsoft.com/office/powerpoint/2010/main" val="1399970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481762" cy="576262"/>
          </a:xfrm>
        </p:spPr>
        <p:txBody>
          <a:bodyPr/>
          <a:lstStyle/>
          <a:p>
            <a:r>
              <a:rPr lang="en-US" sz="2800" dirty="0"/>
              <a:t>A </a:t>
            </a:r>
            <a:r>
              <a:rPr lang="en-US" sz="2800" i="1" dirty="0"/>
              <a:t>larger</a:t>
            </a:r>
            <a:r>
              <a:rPr lang="en-US" sz="2800" dirty="0"/>
              <a:t>, more </a:t>
            </a:r>
            <a:r>
              <a:rPr lang="en-US" sz="2800" i="1" dirty="0"/>
              <a:t>complex</a:t>
            </a:r>
            <a:r>
              <a:rPr lang="en-US" sz="2800" dirty="0"/>
              <a:t> software project </a:t>
            </a:r>
          </a:p>
        </p:txBody>
      </p:sp>
      <p:sp>
        <p:nvSpPr>
          <p:cNvPr id="3" name="Content Placeholder 2"/>
          <p:cNvSpPr>
            <a:spLocks noGrp="1"/>
          </p:cNvSpPr>
          <p:nvPr>
            <p:ph idx="1"/>
          </p:nvPr>
        </p:nvSpPr>
        <p:spPr/>
        <p:txBody>
          <a:bodyPr/>
          <a:lstStyle/>
          <a:p>
            <a:r>
              <a:rPr lang="en-US" dirty="0"/>
              <a:t>It might encompass the following </a:t>
            </a:r>
            <a:r>
              <a:rPr lang="en-US" i="1" dirty="0"/>
              <a:t>work tasks</a:t>
            </a:r>
            <a:r>
              <a:rPr lang="en-US" dirty="0"/>
              <a:t>: </a:t>
            </a:r>
          </a:p>
          <a:p>
            <a:pPr marL="906462" lvl="1" indent="-457200">
              <a:buFont typeface="+mj-lt"/>
              <a:buAutoNum type="arabicPeriod"/>
            </a:pPr>
            <a:r>
              <a:rPr lang="en-US" dirty="0"/>
              <a:t>Make a list of stakeholders for the project. </a:t>
            </a:r>
          </a:p>
          <a:p>
            <a:pPr marL="906462" lvl="1" indent="-457200">
              <a:buFont typeface="+mj-lt"/>
              <a:buAutoNum type="arabicPeriod"/>
            </a:pPr>
            <a:r>
              <a:rPr lang="en-US" dirty="0"/>
              <a:t>Interview each stakeholder separately to determine overall wants and needs. </a:t>
            </a:r>
          </a:p>
          <a:p>
            <a:pPr marL="906462" lvl="1" indent="-457200">
              <a:buFont typeface="+mj-lt"/>
              <a:buAutoNum type="arabicPeriod"/>
            </a:pPr>
            <a:r>
              <a:rPr lang="en-US" dirty="0"/>
              <a:t>Build a preliminary list of functions and features based on stakeholder input. </a:t>
            </a:r>
          </a:p>
          <a:p>
            <a:pPr marL="906462" lvl="1" indent="-457200">
              <a:buFont typeface="+mj-lt"/>
              <a:buAutoNum type="arabicPeriod"/>
            </a:pPr>
            <a:r>
              <a:rPr lang="en-US" dirty="0"/>
              <a:t>Schedule a series of facilitated application specification meetings. </a:t>
            </a:r>
          </a:p>
          <a:p>
            <a:pPr marL="906462" lvl="1" indent="-457200">
              <a:buFont typeface="+mj-lt"/>
              <a:buAutoNum type="arabicPeriod"/>
            </a:pPr>
            <a:r>
              <a:rPr lang="en-US" dirty="0"/>
              <a:t>Conduct meetings.</a:t>
            </a:r>
          </a:p>
          <a:p>
            <a:pPr marL="906462" lvl="1" indent="-457200">
              <a:buFont typeface="+mj-lt"/>
              <a:buAutoNum type="arabicPeriod"/>
            </a:pPr>
            <a:r>
              <a:rPr lang="en-US" dirty="0"/>
              <a:t>Produce informal user scenarios as part of each meeting</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38</a:t>
            </a:fld>
            <a:endParaRPr lang="en-US" altLang="zh-CN"/>
          </a:p>
        </p:txBody>
      </p:sp>
    </p:spTree>
    <p:extLst>
      <p:ext uri="{BB962C8B-B14F-4D97-AF65-F5344CB8AC3E}">
        <p14:creationId xmlns:p14="http://schemas.microsoft.com/office/powerpoint/2010/main" val="1056974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06462" lvl="1" indent="-457200">
              <a:buFont typeface="+mj-lt"/>
              <a:buAutoNum type="arabicPeriod" startAt="7"/>
            </a:pPr>
            <a:r>
              <a:rPr lang="en-US" dirty="0"/>
              <a:t>Refine user scenarios based on stakeholder feedback.</a:t>
            </a:r>
          </a:p>
          <a:p>
            <a:pPr marL="906462" lvl="1" indent="-457200">
              <a:buFont typeface="+mj-lt"/>
              <a:buAutoNum type="arabicPeriod" startAt="7"/>
            </a:pPr>
            <a:r>
              <a:rPr lang="en-US" dirty="0"/>
              <a:t>Build a revised list of stakeholder requirements. </a:t>
            </a:r>
          </a:p>
          <a:p>
            <a:pPr marL="906462" lvl="1" indent="-457200">
              <a:buFont typeface="+mj-lt"/>
              <a:buAutoNum type="arabicPeriod" startAt="7"/>
            </a:pPr>
            <a:r>
              <a:rPr lang="en-US" dirty="0"/>
              <a:t>Use quality function deployment techniques to prioritize requirements.</a:t>
            </a:r>
          </a:p>
          <a:p>
            <a:pPr marL="906462" lvl="1" indent="-457200">
              <a:buFont typeface="+mj-lt"/>
              <a:buAutoNum type="arabicPeriod" startAt="7"/>
            </a:pPr>
            <a:r>
              <a:rPr lang="en-US" dirty="0"/>
              <a:t>Package requirements so that they can be delivered incrementally.</a:t>
            </a:r>
          </a:p>
          <a:p>
            <a:pPr marL="906462" lvl="1" indent="-457200">
              <a:buFont typeface="+mj-lt"/>
              <a:buAutoNum type="arabicPeriod" startAt="7"/>
            </a:pPr>
            <a:r>
              <a:rPr lang="en-US" dirty="0"/>
              <a:t>Note constraints and restrictions that will be placed on the system.</a:t>
            </a:r>
          </a:p>
          <a:p>
            <a:pPr marL="906462" lvl="1" indent="-457200">
              <a:buFont typeface="+mj-lt"/>
              <a:buAutoNum type="arabicPeriod" startAt="7"/>
            </a:pPr>
            <a:r>
              <a:rPr lang="en-US" dirty="0"/>
              <a:t>Discuss methods for validating the system. </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39</a:t>
            </a:fld>
            <a:endParaRPr lang="en-US" altLang="zh-CN"/>
          </a:p>
        </p:txBody>
      </p:sp>
    </p:spTree>
    <p:extLst>
      <p:ext uri="{BB962C8B-B14F-4D97-AF65-F5344CB8AC3E}">
        <p14:creationId xmlns:p14="http://schemas.microsoft.com/office/powerpoint/2010/main" val="87923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a:t>
            </a:r>
          </a:p>
        </p:txBody>
      </p:sp>
      <p:sp>
        <p:nvSpPr>
          <p:cNvPr id="3" name="Content Placeholder 2"/>
          <p:cNvSpPr>
            <a:spLocks noGrp="1"/>
          </p:cNvSpPr>
          <p:nvPr>
            <p:ph idx="1"/>
          </p:nvPr>
        </p:nvSpPr>
        <p:spPr/>
        <p:txBody>
          <a:bodyPr/>
          <a:lstStyle/>
          <a:p>
            <a:r>
              <a:rPr lang="en-US" dirty="0"/>
              <a:t>What is </a:t>
            </a:r>
            <a:r>
              <a:rPr lang="en-US" i="1" dirty="0"/>
              <a:t>Software Process</a:t>
            </a:r>
          </a:p>
          <a:p>
            <a:pPr lvl="1"/>
            <a:r>
              <a:rPr lang="en-US" dirty="0"/>
              <a:t>The software process is the way we produce software. </a:t>
            </a:r>
          </a:p>
          <a:p>
            <a:pPr lvl="1"/>
            <a:r>
              <a:rPr lang="en-US" dirty="0"/>
              <a:t>Software engineering practice is a broad array of </a:t>
            </a:r>
            <a:r>
              <a:rPr lang="en-US" b="1" dirty="0"/>
              <a:t>principles</a:t>
            </a:r>
            <a:r>
              <a:rPr lang="en-US" dirty="0"/>
              <a:t>, </a:t>
            </a:r>
            <a:r>
              <a:rPr lang="en-US" b="1" dirty="0"/>
              <a:t>concepts</a:t>
            </a:r>
            <a:r>
              <a:rPr lang="en-US" dirty="0"/>
              <a:t>, </a:t>
            </a:r>
            <a:r>
              <a:rPr lang="en-US" b="1" dirty="0"/>
              <a:t>methods</a:t>
            </a:r>
            <a:r>
              <a:rPr lang="en-US" dirty="0"/>
              <a:t>, and </a:t>
            </a:r>
            <a:r>
              <a:rPr lang="en-US" b="1" dirty="0"/>
              <a:t>tools</a:t>
            </a:r>
            <a:r>
              <a:rPr lang="en-US" dirty="0"/>
              <a:t> that you must consider as software is </a:t>
            </a:r>
            <a:r>
              <a:rPr lang="en-US" i="1" dirty="0"/>
              <a:t>planned</a:t>
            </a:r>
            <a:r>
              <a:rPr lang="en-US" dirty="0"/>
              <a:t> and </a:t>
            </a:r>
            <a:r>
              <a:rPr lang="en-US" i="1" dirty="0"/>
              <a:t>developed</a:t>
            </a:r>
            <a:r>
              <a:rPr lang="en-US" dirty="0"/>
              <a:t>. </a:t>
            </a:r>
          </a:p>
          <a:p>
            <a:pPr lvl="1"/>
            <a:endParaRPr lang="en-US" altLang="zh-CN" i="1" dirty="0"/>
          </a:p>
          <a:p>
            <a:pPr lvl="1"/>
            <a:r>
              <a:rPr lang="zh-CN" altLang="en-US" i="1" dirty="0"/>
              <a:t>注：各种书中给出的定义都不尽相同，但意思是一致的</a:t>
            </a:r>
            <a:endParaRPr lang="en-US" i="1" dirty="0"/>
          </a:p>
          <a:p>
            <a:pPr lvl="1"/>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a:t>
            </a:fld>
            <a:endParaRPr lang="en-US" altLang="zh-CN"/>
          </a:p>
        </p:txBody>
      </p:sp>
    </p:spTree>
    <p:extLst>
      <p:ext uri="{BB962C8B-B14F-4D97-AF65-F5344CB8AC3E}">
        <p14:creationId xmlns:p14="http://schemas.microsoft.com/office/powerpoint/2010/main" val="1953917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above</a:t>
            </a:r>
          </a:p>
        </p:txBody>
      </p:sp>
      <p:sp>
        <p:nvSpPr>
          <p:cNvPr id="3" name="Content Placeholder 2"/>
          <p:cNvSpPr>
            <a:spLocks noGrp="1"/>
          </p:cNvSpPr>
          <p:nvPr>
            <p:ph idx="1"/>
          </p:nvPr>
        </p:nvSpPr>
        <p:spPr/>
        <p:txBody>
          <a:bodyPr/>
          <a:lstStyle/>
          <a:p>
            <a:r>
              <a:rPr lang="en-US" dirty="0"/>
              <a:t>Both of these task sets achieve “requirements gathering” </a:t>
            </a:r>
          </a:p>
          <a:p>
            <a:r>
              <a:rPr lang="en-US" dirty="0"/>
              <a:t>they are quite different in their </a:t>
            </a:r>
            <a:r>
              <a:rPr lang="en-US" i="1" dirty="0"/>
              <a:t>depth</a:t>
            </a:r>
            <a:r>
              <a:rPr lang="en-US" dirty="0"/>
              <a:t> and </a:t>
            </a:r>
            <a:r>
              <a:rPr lang="en-US" i="1" dirty="0"/>
              <a:t>formality </a:t>
            </a:r>
          </a:p>
          <a:p>
            <a:r>
              <a:rPr lang="en-US" dirty="0"/>
              <a:t>The software team chooses the task set that will allow it to achieve the </a:t>
            </a:r>
            <a:r>
              <a:rPr lang="en-US" dirty="0">
                <a:solidFill>
                  <a:srgbClr val="FF0000"/>
                </a:solidFill>
              </a:rPr>
              <a:t>goal of each action </a:t>
            </a:r>
            <a:r>
              <a:rPr lang="en-US" dirty="0"/>
              <a:t>and still </a:t>
            </a:r>
            <a:r>
              <a:rPr lang="en-US" i="1" dirty="0"/>
              <a:t>maintain quality and agility</a:t>
            </a:r>
            <a:r>
              <a:rPr lang="en-US" dirty="0"/>
              <a:t>. </a:t>
            </a:r>
          </a:p>
          <a:p>
            <a:endParaRPr lang="en-US" dirty="0"/>
          </a:p>
          <a:p>
            <a:endParaRPr lang="en-US" altLang="zh-CN"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40</a:t>
            </a:fld>
            <a:endParaRPr lang="en-US" altLang="zh-CN"/>
          </a:p>
        </p:txBody>
      </p:sp>
    </p:spTree>
    <p:extLst>
      <p:ext uri="{BB962C8B-B14F-4D97-AF65-F5344CB8AC3E}">
        <p14:creationId xmlns:p14="http://schemas.microsoft.com/office/powerpoint/2010/main" val="1435067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6049292" cy="576262"/>
          </a:xfrm>
        </p:spPr>
        <p:txBody>
          <a:bodyPr/>
          <a:lstStyle/>
          <a:p>
            <a:r>
              <a:rPr lang="en-US" dirty="0"/>
              <a:t>Prescriptive</a:t>
            </a:r>
            <a:r>
              <a:rPr lang="zh-CN" altLang="en-US" dirty="0"/>
              <a:t> </a:t>
            </a:r>
            <a:r>
              <a:rPr lang="en-US" altLang="zh-CN" dirty="0"/>
              <a:t>Life-Cycle</a:t>
            </a:r>
            <a:r>
              <a:rPr lang="en-US" dirty="0"/>
              <a:t> Models </a:t>
            </a:r>
          </a:p>
        </p:txBody>
      </p:sp>
      <p:sp>
        <p:nvSpPr>
          <p:cNvPr id="3" name="Content Placeholder 2"/>
          <p:cNvSpPr>
            <a:spLocks noGrp="1"/>
          </p:cNvSpPr>
          <p:nvPr>
            <p:ph idx="1"/>
          </p:nvPr>
        </p:nvSpPr>
        <p:spPr/>
        <p:txBody>
          <a:bodyPr/>
          <a:lstStyle/>
          <a:p>
            <a:pPr>
              <a:lnSpc>
                <a:spcPct val="150000"/>
              </a:lnSpc>
            </a:pPr>
            <a:r>
              <a:rPr lang="en-US" dirty="0"/>
              <a:t>Code-and-Fix Life-Cycle Model</a:t>
            </a:r>
          </a:p>
          <a:p>
            <a:pPr>
              <a:lnSpc>
                <a:spcPct val="150000"/>
              </a:lnSpc>
            </a:pPr>
            <a:r>
              <a:rPr lang="en-US" dirty="0"/>
              <a:t>Waterfall Life-Cycle Model</a:t>
            </a:r>
          </a:p>
          <a:p>
            <a:pPr>
              <a:lnSpc>
                <a:spcPct val="150000"/>
              </a:lnSpc>
            </a:pPr>
            <a:r>
              <a:rPr lang="en-US" dirty="0"/>
              <a:t>Rapid-Prototyping Life-Cycle Model</a:t>
            </a:r>
          </a:p>
          <a:p>
            <a:pPr>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41</a:t>
            </a:fld>
            <a:endParaRPr lang="en-US" altLang="zh-CN"/>
          </a:p>
        </p:txBody>
      </p:sp>
    </p:spTree>
    <p:extLst>
      <p:ext uri="{BB962C8B-B14F-4D97-AF65-F5344CB8AC3E}">
        <p14:creationId xmlns:p14="http://schemas.microsoft.com/office/powerpoint/2010/main" val="1377546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Code-and-Fix Life-Cycle Model</a:t>
            </a:r>
          </a:p>
        </p:txBody>
      </p:sp>
      <p:sp>
        <p:nvSpPr>
          <p:cNvPr id="3" name="Content Placeholder 2"/>
          <p:cNvSpPr>
            <a:spLocks noGrp="1"/>
          </p:cNvSpPr>
          <p:nvPr>
            <p:ph idx="1"/>
          </p:nvPr>
        </p:nvSpPr>
        <p:spPr/>
        <p:txBody>
          <a:bodyPr/>
          <a:lstStyle/>
          <a:p>
            <a:r>
              <a:rPr lang="en-US" dirty="0"/>
              <a:t>The product is implemented without requirements or specifications, or any attempt at design. </a:t>
            </a:r>
          </a:p>
          <a:p>
            <a:endParaRPr lang="en-US" dirty="0"/>
          </a:p>
          <a:p>
            <a:r>
              <a:rPr lang="en-US" dirty="0"/>
              <a:t>Instead, the developers simply throw code together and rework it as many times as necessary to satisfy the client.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42</a:t>
            </a:fld>
            <a:endParaRPr lang="en-US" altLang="zh-CN"/>
          </a:p>
        </p:txBody>
      </p:sp>
    </p:spTree>
    <p:extLst>
      <p:ext uri="{BB962C8B-B14F-4D97-AF65-F5344CB8AC3E}">
        <p14:creationId xmlns:p14="http://schemas.microsoft.com/office/powerpoint/2010/main" val="533990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8387" y="1406887"/>
            <a:ext cx="5184576" cy="3793593"/>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43</a:t>
            </a:fld>
            <a:endParaRPr lang="en-US" altLang="zh-CN"/>
          </a:p>
        </p:txBody>
      </p:sp>
      <p:sp>
        <p:nvSpPr>
          <p:cNvPr id="7" name="Rectangle 6"/>
          <p:cNvSpPr/>
          <p:nvPr/>
        </p:nvSpPr>
        <p:spPr>
          <a:xfrm>
            <a:off x="3419872" y="1112247"/>
            <a:ext cx="1003801" cy="461665"/>
          </a:xfrm>
          <a:prstGeom prst="rect">
            <a:avLst/>
          </a:prstGeom>
        </p:spPr>
        <p:txBody>
          <a:bodyPr wrap="none">
            <a:spAutoFit/>
          </a:bodyPr>
          <a:lstStyle/>
          <a:p>
            <a:r>
              <a:rPr lang="en-US" altLang="zh-CN" i="1" dirty="0">
                <a:solidFill>
                  <a:srgbClr val="0066FF"/>
                </a:solidFill>
              </a:rPr>
              <a:t>simple</a:t>
            </a:r>
            <a:endParaRPr lang="en-US" i="1" dirty="0">
              <a:solidFill>
                <a:srgbClr val="0066FF"/>
              </a:solidFill>
            </a:endParaRPr>
          </a:p>
        </p:txBody>
      </p:sp>
      <p:sp>
        <p:nvSpPr>
          <p:cNvPr id="8" name="Rectangle 7"/>
          <p:cNvSpPr/>
          <p:nvPr/>
        </p:nvSpPr>
        <p:spPr>
          <a:xfrm>
            <a:off x="4711979" y="1406887"/>
            <a:ext cx="3521969" cy="830997"/>
          </a:xfrm>
          <a:prstGeom prst="rect">
            <a:avLst/>
          </a:prstGeom>
        </p:spPr>
        <p:txBody>
          <a:bodyPr wrap="square">
            <a:spAutoFit/>
          </a:bodyPr>
          <a:lstStyle/>
          <a:p>
            <a:r>
              <a:rPr lang="en-US" i="1" dirty="0">
                <a:solidFill>
                  <a:srgbClr val="0066FF"/>
                </a:solidFill>
                <a:latin typeface="TimesNewRomanPS" charset="0"/>
              </a:rPr>
              <a:t>absence of requirements, specifications, and design </a:t>
            </a:r>
            <a:endParaRPr lang="en-US" i="1" dirty="0">
              <a:solidFill>
                <a:srgbClr val="0066FF"/>
              </a:solidFill>
            </a:endParaRPr>
          </a:p>
        </p:txBody>
      </p:sp>
      <p:sp>
        <p:nvSpPr>
          <p:cNvPr id="9" name="Rectangle 8"/>
          <p:cNvSpPr/>
          <p:nvPr/>
        </p:nvSpPr>
        <p:spPr>
          <a:xfrm>
            <a:off x="1187624" y="5359237"/>
            <a:ext cx="6894512" cy="830997"/>
          </a:xfrm>
          <a:prstGeom prst="rect">
            <a:avLst/>
          </a:prstGeom>
        </p:spPr>
        <p:txBody>
          <a:bodyPr wrap="square">
            <a:spAutoFit/>
          </a:bodyPr>
          <a:lstStyle/>
          <a:p>
            <a:r>
              <a:rPr lang="en-US" dirty="0">
                <a:solidFill>
                  <a:srgbClr val="FF0000"/>
                </a:solidFill>
                <a:latin typeface="TimesNewRomanPS" charset="0"/>
              </a:rPr>
              <a:t>The code-and-fix model is the </a:t>
            </a:r>
            <a:r>
              <a:rPr lang="en-US" i="1" dirty="0">
                <a:solidFill>
                  <a:srgbClr val="FF0000"/>
                </a:solidFill>
                <a:latin typeface="TimesNewRomanPS" charset="0"/>
              </a:rPr>
              <a:t>easiest</a:t>
            </a:r>
            <a:r>
              <a:rPr lang="en-US" dirty="0">
                <a:solidFill>
                  <a:srgbClr val="FF0000"/>
                </a:solidFill>
                <a:latin typeface="TimesNewRomanPS" charset="0"/>
              </a:rPr>
              <a:t> way to develop software—and by far the </a:t>
            </a:r>
            <a:r>
              <a:rPr lang="en-US" i="1" dirty="0">
                <a:solidFill>
                  <a:srgbClr val="FF0000"/>
                </a:solidFill>
                <a:latin typeface="TimesNewRomanPS" charset="0"/>
              </a:rPr>
              <a:t>worst</a:t>
            </a:r>
            <a:r>
              <a:rPr lang="en-US" dirty="0">
                <a:solidFill>
                  <a:srgbClr val="FF0000"/>
                </a:solidFill>
                <a:latin typeface="TimesNewRomanPS" charset="0"/>
              </a:rPr>
              <a:t> way. </a:t>
            </a:r>
            <a:endParaRPr lang="en-US" dirty="0">
              <a:solidFill>
                <a:srgbClr val="FF0000"/>
              </a:solidFill>
            </a:endParaRPr>
          </a:p>
        </p:txBody>
      </p:sp>
      <p:sp>
        <p:nvSpPr>
          <p:cNvPr id="10" name="Rectangle 9"/>
          <p:cNvSpPr/>
          <p:nvPr/>
        </p:nvSpPr>
        <p:spPr>
          <a:xfrm>
            <a:off x="6500779" y="2636408"/>
            <a:ext cx="1303562" cy="461665"/>
          </a:xfrm>
          <a:prstGeom prst="rect">
            <a:avLst/>
          </a:prstGeom>
        </p:spPr>
        <p:txBody>
          <a:bodyPr wrap="none">
            <a:spAutoFit/>
          </a:bodyPr>
          <a:lstStyle/>
          <a:p>
            <a:r>
              <a:rPr lang="en-US" altLang="zh-CN" i="1" dirty="0">
                <a:solidFill>
                  <a:srgbClr val="0066FF"/>
                </a:solidFill>
              </a:rPr>
              <a:t>high</a:t>
            </a:r>
            <a:r>
              <a:rPr lang="zh-CN" altLang="en-US" i="1" dirty="0">
                <a:solidFill>
                  <a:srgbClr val="0066FF"/>
                </a:solidFill>
              </a:rPr>
              <a:t> </a:t>
            </a:r>
            <a:r>
              <a:rPr lang="en-US" altLang="zh-CN" i="1" dirty="0">
                <a:solidFill>
                  <a:srgbClr val="0066FF"/>
                </a:solidFill>
              </a:rPr>
              <a:t>cost</a:t>
            </a:r>
            <a:endParaRPr lang="en-US" i="1" dirty="0">
              <a:solidFill>
                <a:srgbClr val="0066FF"/>
              </a:solidFill>
            </a:endParaRPr>
          </a:p>
        </p:txBody>
      </p:sp>
    </p:spTree>
    <p:extLst>
      <p:ext uri="{BB962C8B-B14F-4D97-AF65-F5344CB8AC3E}">
        <p14:creationId xmlns:p14="http://schemas.microsoft.com/office/powerpoint/2010/main" val="1931074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Waterfall Life-Cycle Model</a:t>
            </a:r>
            <a:br>
              <a:rPr lang="en-US" b="1" dirty="0"/>
            </a:br>
            <a:br>
              <a:rPr lang="en-US" dirty="0"/>
            </a:br>
            <a:r>
              <a:rPr lang="en-US" dirty="0"/>
              <a:t>Waterfall Life-Cycle Model</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8304" y="1268413"/>
            <a:ext cx="5702304" cy="4608512"/>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44</a:t>
            </a:fld>
            <a:endParaRPr lang="en-US" altLang="zh-CN"/>
          </a:p>
        </p:txBody>
      </p:sp>
      <p:sp>
        <p:nvSpPr>
          <p:cNvPr id="7" name="Rectangle 6"/>
          <p:cNvSpPr/>
          <p:nvPr/>
        </p:nvSpPr>
        <p:spPr>
          <a:xfrm>
            <a:off x="467544" y="4509120"/>
            <a:ext cx="3781090" cy="400110"/>
          </a:xfrm>
          <a:prstGeom prst="rect">
            <a:avLst/>
          </a:prstGeom>
        </p:spPr>
        <p:txBody>
          <a:bodyPr wrap="square">
            <a:spAutoFit/>
          </a:bodyPr>
          <a:lstStyle/>
          <a:p>
            <a:pPr eaLnBrk="0" hangingPunct="0">
              <a:spcBef>
                <a:spcPct val="30000"/>
              </a:spcBef>
              <a:defRPr/>
            </a:pPr>
            <a:r>
              <a:rPr lang="en-US" altLang="zh-CN" sz="2000" dirty="0"/>
              <a:t>P</a:t>
            </a:r>
            <a:r>
              <a:rPr lang="en-US" sz="2000" dirty="0"/>
              <a:t>ut forward by Royce [1970] </a:t>
            </a:r>
          </a:p>
        </p:txBody>
      </p:sp>
    </p:spTree>
    <p:extLst>
      <p:ext uri="{BB962C8B-B14F-4D97-AF65-F5344CB8AC3E}">
        <p14:creationId xmlns:p14="http://schemas.microsoft.com/office/powerpoint/2010/main" val="1555516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a:t>
            </a:r>
            <a:r>
              <a:rPr lang="en-US" altLang="zh-CN" dirty="0"/>
              <a:t>Process</a:t>
            </a:r>
            <a:r>
              <a:rPr lang="zh-CN" altLang="en-US" dirty="0"/>
              <a:t> </a:t>
            </a:r>
            <a:r>
              <a:rPr lang="en-US" dirty="0"/>
              <a:t>Model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0" y="1228274"/>
            <a:ext cx="8697728" cy="1624315"/>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45</a:t>
            </a:fld>
            <a:endParaRPr lang="en-US" altLang="zh-CN"/>
          </a:p>
        </p:txBody>
      </p:sp>
      <p:sp>
        <p:nvSpPr>
          <p:cNvPr id="7" name="Content Placeholder 2"/>
          <p:cNvSpPr txBox="1">
            <a:spLocks/>
          </p:cNvSpPr>
          <p:nvPr/>
        </p:nvSpPr>
        <p:spPr bwMode="auto">
          <a:xfrm>
            <a:off x="468313" y="3356992"/>
            <a:ext cx="8142287" cy="251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sz="2400" dirty="0"/>
              <a:t>The </a:t>
            </a:r>
            <a:r>
              <a:rPr lang="en-US" sz="2400" i="1" dirty="0"/>
              <a:t>waterfall model, </a:t>
            </a:r>
            <a:r>
              <a:rPr lang="en-US" sz="2400" dirty="0"/>
              <a:t>sometimes called the </a:t>
            </a:r>
            <a:r>
              <a:rPr lang="en-US" sz="2400" i="1" dirty="0"/>
              <a:t>classic life cycle</a:t>
            </a:r>
            <a:r>
              <a:rPr lang="en-US" sz="2400" dirty="0"/>
              <a:t>, suggests a systematic, </a:t>
            </a:r>
            <a:r>
              <a:rPr lang="en-US" sz="2400" i="1" dirty="0">
                <a:solidFill>
                  <a:srgbClr val="FF0000"/>
                </a:solidFill>
              </a:rPr>
              <a:t>sequential</a:t>
            </a:r>
            <a:r>
              <a:rPr lang="en-US" sz="2400" dirty="0">
                <a:solidFill>
                  <a:srgbClr val="FF0000"/>
                </a:solidFill>
              </a:rPr>
              <a:t> </a:t>
            </a:r>
            <a:r>
              <a:rPr lang="en-US" sz="2400" dirty="0"/>
              <a:t>approach </a:t>
            </a:r>
          </a:p>
          <a:p>
            <a:r>
              <a:rPr lang="en-US" sz="2400" dirty="0"/>
              <a:t>begins with </a:t>
            </a:r>
            <a:r>
              <a:rPr lang="en-US" sz="2400" i="1" dirty="0"/>
              <a:t>customer specification of requirements </a:t>
            </a:r>
            <a:r>
              <a:rPr lang="en-US" sz="2400" dirty="0"/>
              <a:t>and progresses through </a:t>
            </a:r>
            <a:r>
              <a:rPr lang="en-US" sz="2400" i="1" dirty="0"/>
              <a:t>planning</a:t>
            </a:r>
            <a:r>
              <a:rPr lang="en-US" sz="2400" dirty="0"/>
              <a:t>, </a:t>
            </a:r>
            <a:r>
              <a:rPr lang="en-US" sz="2400" i="1" dirty="0"/>
              <a:t>modeling</a:t>
            </a:r>
            <a:r>
              <a:rPr lang="en-US" sz="2400" dirty="0"/>
              <a:t>, </a:t>
            </a:r>
            <a:r>
              <a:rPr lang="en-US" sz="2400" i="1" dirty="0"/>
              <a:t>construction</a:t>
            </a:r>
            <a:r>
              <a:rPr lang="en-US" sz="2400" dirty="0"/>
              <a:t>, and </a:t>
            </a:r>
            <a:r>
              <a:rPr lang="en-US" sz="2400" i="1" dirty="0"/>
              <a:t>deployment</a:t>
            </a:r>
            <a:endParaRPr lang="en-US" sz="2400" dirty="0"/>
          </a:p>
          <a:p>
            <a:endParaRPr lang="en-US" sz="2400" dirty="0"/>
          </a:p>
        </p:txBody>
      </p:sp>
    </p:spTree>
    <p:extLst>
      <p:ext uri="{BB962C8B-B14F-4D97-AF65-F5344CB8AC3E}">
        <p14:creationId xmlns:p14="http://schemas.microsoft.com/office/powerpoint/2010/main" val="1778755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V-model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173" y="1124744"/>
            <a:ext cx="4679851" cy="5052727"/>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46</a:t>
            </a:fld>
            <a:endParaRPr lang="en-US" altLang="zh-CN"/>
          </a:p>
        </p:txBody>
      </p:sp>
      <p:sp>
        <p:nvSpPr>
          <p:cNvPr id="7" name="Rectangle 6"/>
          <p:cNvSpPr/>
          <p:nvPr/>
        </p:nvSpPr>
        <p:spPr>
          <a:xfrm>
            <a:off x="5004048" y="1628800"/>
            <a:ext cx="3888432" cy="707886"/>
          </a:xfrm>
          <a:prstGeom prst="rect">
            <a:avLst/>
          </a:prstGeom>
        </p:spPr>
        <p:txBody>
          <a:bodyPr wrap="square">
            <a:spAutoFit/>
          </a:bodyPr>
          <a:lstStyle/>
          <a:p>
            <a:r>
              <a:rPr lang="en-US" sz="2000" dirty="0">
                <a:latin typeface="Leawood" charset="0"/>
              </a:rPr>
              <a:t>A variation of the waterfall model is called the </a:t>
            </a:r>
            <a:r>
              <a:rPr lang="en-US" sz="2000" i="1" dirty="0">
                <a:latin typeface="Leawood" charset="0"/>
              </a:rPr>
              <a:t>V-model</a:t>
            </a:r>
            <a:r>
              <a:rPr lang="zh-CN" altLang="en-US" sz="2000" i="1" dirty="0">
                <a:latin typeface="Leawood" charset="0"/>
              </a:rPr>
              <a:t> </a:t>
            </a:r>
            <a:r>
              <a:rPr lang="pt-BR" sz="2000" dirty="0"/>
              <a:t>[Buc99]</a:t>
            </a:r>
            <a:r>
              <a:rPr lang="en-US" sz="2000" dirty="0">
                <a:latin typeface="Leawood" charset="0"/>
              </a:rPr>
              <a:t>. </a:t>
            </a:r>
            <a:endParaRPr lang="en-US" sz="2000" dirty="0"/>
          </a:p>
        </p:txBody>
      </p:sp>
      <p:sp>
        <p:nvSpPr>
          <p:cNvPr id="8" name="Rectangle 7"/>
          <p:cNvSpPr/>
          <p:nvPr/>
        </p:nvSpPr>
        <p:spPr>
          <a:xfrm>
            <a:off x="4590703" y="2954145"/>
            <a:ext cx="4137720" cy="1323439"/>
          </a:xfrm>
          <a:prstGeom prst="rect">
            <a:avLst/>
          </a:prstGeom>
        </p:spPr>
        <p:txBody>
          <a:bodyPr wrap="square">
            <a:spAutoFit/>
          </a:bodyPr>
          <a:lstStyle/>
          <a:p>
            <a:r>
              <a:rPr lang="en-US" altLang="zh-CN" sz="2000">
                <a:latin typeface="Leawood" charset="0"/>
              </a:rPr>
              <a:t>P</a:t>
            </a:r>
            <a:r>
              <a:rPr lang="en-US" sz="2000">
                <a:latin typeface="Leawood" charset="0"/>
              </a:rPr>
              <a:t>erforming </a:t>
            </a:r>
            <a:r>
              <a:rPr lang="en-US" sz="2000" dirty="0">
                <a:latin typeface="Leawood" charset="0"/>
              </a:rPr>
              <a:t>a series of tests (quality assurance actions) that validate each of the models created as the team moved down the left side. </a:t>
            </a:r>
            <a:endParaRPr lang="en-US" sz="2000" dirty="0"/>
          </a:p>
        </p:txBody>
      </p:sp>
      <p:sp>
        <p:nvSpPr>
          <p:cNvPr id="9" name="Rectangle 8"/>
          <p:cNvSpPr/>
          <p:nvPr/>
        </p:nvSpPr>
        <p:spPr>
          <a:xfrm>
            <a:off x="4067944" y="4481441"/>
            <a:ext cx="4320480" cy="400110"/>
          </a:xfrm>
          <a:prstGeom prst="rect">
            <a:avLst/>
          </a:prstGeom>
        </p:spPr>
        <p:txBody>
          <a:bodyPr wrap="square">
            <a:spAutoFit/>
          </a:bodyPr>
          <a:lstStyle/>
          <a:p>
            <a:r>
              <a:rPr lang="en-US" altLang="zh-CN" sz="2000" dirty="0">
                <a:latin typeface="Leawood" charset="0"/>
              </a:rPr>
              <a:t>No</a:t>
            </a:r>
            <a:r>
              <a:rPr lang="zh-CN" altLang="en-US" sz="2000" dirty="0">
                <a:latin typeface="Leawood" charset="0"/>
              </a:rPr>
              <a:t> </a:t>
            </a:r>
            <a:r>
              <a:rPr lang="en-US" sz="2000" dirty="0">
                <a:latin typeface="Leawood" charset="0"/>
              </a:rPr>
              <a:t>fundamental difference</a:t>
            </a:r>
            <a:endParaRPr lang="en-US" sz="2000" dirty="0"/>
          </a:p>
        </p:txBody>
      </p:sp>
      <p:sp>
        <p:nvSpPr>
          <p:cNvPr id="3" name="Rectangle 2"/>
          <p:cNvSpPr/>
          <p:nvPr/>
        </p:nvSpPr>
        <p:spPr>
          <a:xfrm>
            <a:off x="3347864" y="5277496"/>
            <a:ext cx="5184974" cy="707886"/>
          </a:xfrm>
          <a:prstGeom prst="rect">
            <a:avLst/>
          </a:prstGeom>
        </p:spPr>
        <p:txBody>
          <a:bodyPr wrap="square">
            <a:spAutoFit/>
          </a:bodyPr>
          <a:lstStyle/>
          <a:p>
            <a:r>
              <a:rPr lang="en-US" sz="2000" dirty="0">
                <a:latin typeface="Leawood" charset="0"/>
              </a:rPr>
              <a:t>The V-model provides a way of visualizing how </a:t>
            </a:r>
            <a:r>
              <a:rPr lang="en-US" sz="2000" i="1" dirty="0">
                <a:solidFill>
                  <a:srgbClr val="FF0000"/>
                </a:solidFill>
                <a:latin typeface="Leawood" charset="0"/>
              </a:rPr>
              <a:t>verification</a:t>
            </a:r>
            <a:r>
              <a:rPr lang="en-US" sz="2000" dirty="0">
                <a:solidFill>
                  <a:srgbClr val="FF0000"/>
                </a:solidFill>
                <a:latin typeface="Leawood" charset="0"/>
              </a:rPr>
              <a:t> </a:t>
            </a:r>
            <a:r>
              <a:rPr lang="en-US" sz="2000" dirty="0">
                <a:latin typeface="Leawood" charset="0"/>
              </a:rPr>
              <a:t>and </a:t>
            </a:r>
            <a:r>
              <a:rPr lang="en-US" sz="2000" i="1" dirty="0">
                <a:solidFill>
                  <a:srgbClr val="FF0000"/>
                </a:solidFill>
                <a:latin typeface="Leawood" charset="0"/>
              </a:rPr>
              <a:t>validation</a:t>
            </a:r>
            <a:r>
              <a:rPr lang="en-US" sz="2000" dirty="0">
                <a:solidFill>
                  <a:srgbClr val="FF0000"/>
                </a:solidFill>
                <a:latin typeface="Leawood" charset="0"/>
              </a:rPr>
              <a:t> </a:t>
            </a:r>
            <a:r>
              <a:rPr lang="en-US" sz="2000" dirty="0">
                <a:latin typeface="Leawood" charset="0"/>
              </a:rPr>
              <a:t>actions are applied. </a:t>
            </a:r>
            <a:endParaRPr lang="en-US" sz="2000" dirty="0"/>
          </a:p>
        </p:txBody>
      </p:sp>
    </p:spTree>
    <p:extLst>
      <p:ext uri="{BB962C8B-B14F-4D97-AF65-F5344CB8AC3E}">
        <p14:creationId xmlns:p14="http://schemas.microsoft.com/office/powerpoint/2010/main" val="1732299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260648"/>
            <a:ext cx="5977284" cy="576262"/>
          </a:xfrm>
        </p:spPr>
        <p:txBody>
          <a:bodyPr/>
          <a:lstStyle/>
          <a:p>
            <a:r>
              <a:rPr lang="en-US" sz="2800" dirty="0"/>
              <a:t>Rapid-prototyping Life-cycle Model </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69415" y="1304863"/>
            <a:ext cx="5739435" cy="4608512"/>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47</a:t>
            </a:fld>
            <a:endParaRPr lang="en-US" altLang="zh-CN"/>
          </a:p>
        </p:txBody>
      </p:sp>
      <p:sp>
        <p:nvSpPr>
          <p:cNvPr id="7" name="Rectangle 6"/>
          <p:cNvSpPr/>
          <p:nvPr/>
        </p:nvSpPr>
        <p:spPr>
          <a:xfrm>
            <a:off x="6660232" y="1340768"/>
            <a:ext cx="2252194" cy="707886"/>
          </a:xfrm>
          <a:prstGeom prst="rect">
            <a:avLst/>
          </a:prstGeom>
        </p:spPr>
        <p:txBody>
          <a:bodyPr wrap="square">
            <a:spAutoFit/>
          </a:bodyPr>
          <a:lstStyle/>
          <a:p>
            <a:r>
              <a:rPr lang="en-US" altLang="zh-CN" sz="2000" dirty="0">
                <a:solidFill>
                  <a:srgbClr val="0066FF"/>
                </a:solidFill>
                <a:latin typeface="TimesNewRomanPS" charset="0"/>
              </a:rPr>
              <a:t>T</a:t>
            </a:r>
            <a:r>
              <a:rPr lang="en-US" sz="2000" dirty="0">
                <a:solidFill>
                  <a:srgbClr val="0066FF"/>
                </a:solidFill>
                <a:latin typeface="TimesNewRomanPS" charset="0"/>
              </a:rPr>
              <a:t>he </a:t>
            </a:r>
            <a:r>
              <a:rPr lang="en-US" sz="2000" b="1" dirty="0">
                <a:solidFill>
                  <a:srgbClr val="0066FF"/>
                </a:solidFill>
                <a:latin typeface="TimesNewRomanPS" charset="0"/>
              </a:rPr>
              <a:t>feedback loops </a:t>
            </a:r>
            <a:r>
              <a:rPr lang="en-US" sz="2000" dirty="0">
                <a:solidFill>
                  <a:srgbClr val="0066FF"/>
                </a:solidFill>
                <a:latin typeface="TimesNewRomanPS" charset="0"/>
              </a:rPr>
              <a:t>are less needed </a:t>
            </a:r>
            <a:endParaRPr lang="en-US" sz="2000" dirty="0">
              <a:solidFill>
                <a:srgbClr val="0066FF"/>
              </a:solidFill>
            </a:endParaRPr>
          </a:p>
        </p:txBody>
      </p:sp>
      <p:sp>
        <p:nvSpPr>
          <p:cNvPr id="8" name="Rectangle 7"/>
          <p:cNvSpPr/>
          <p:nvPr/>
        </p:nvSpPr>
        <p:spPr>
          <a:xfrm>
            <a:off x="323528" y="4365104"/>
            <a:ext cx="4572000" cy="707886"/>
          </a:xfrm>
          <a:prstGeom prst="rect">
            <a:avLst/>
          </a:prstGeom>
        </p:spPr>
        <p:txBody>
          <a:bodyPr>
            <a:spAutoFit/>
          </a:bodyPr>
          <a:lstStyle/>
          <a:p>
            <a:r>
              <a:rPr lang="en-US" sz="2000" dirty="0">
                <a:solidFill>
                  <a:srgbClr val="0066FF"/>
                </a:solidFill>
                <a:latin typeface="TimesNewRomanPS" charset="0"/>
              </a:rPr>
              <a:t>An </a:t>
            </a:r>
            <a:r>
              <a:rPr lang="en-US" sz="2000" b="1" dirty="0">
                <a:solidFill>
                  <a:srgbClr val="0066FF"/>
                </a:solidFill>
                <a:latin typeface="TimesNewRomanPS" charset="0"/>
              </a:rPr>
              <a:t>essential aspect </a:t>
            </a:r>
            <a:r>
              <a:rPr lang="en-US" sz="2000" dirty="0">
                <a:solidFill>
                  <a:srgbClr val="0066FF"/>
                </a:solidFill>
                <a:latin typeface="TimesNewRomanPS" charset="0"/>
              </a:rPr>
              <a:t>of a rapid prototype is embodied in the word </a:t>
            </a:r>
            <a:r>
              <a:rPr lang="en-US" sz="2000" i="1" dirty="0">
                <a:solidFill>
                  <a:srgbClr val="0066FF"/>
                </a:solidFill>
                <a:latin typeface="TimesNewRomanPS" charset="0"/>
              </a:rPr>
              <a:t>rapid</a:t>
            </a:r>
            <a:r>
              <a:rPr lang="en-US" sz="2000" dirty="0">
                <a:solidFill>
                  <a:srgbClr val="0066FF"/>
                </a:solidFill>
                <a:latin typeface="TimesNewRomanPS" charset="0"/>
              </a:rPr>
              <a:t>. </a:t>
            </a:r>
            <a:endParaRPr lang="en-US" sz="2000" dirty="0">
              <a:solidFill>
                <a:srgbClr val="0066FF"/>
              </a:solidFill>
            </a:endParaRPr>
          </a:p>
        </p:txBody>
      </p:sp>
    </p:spTree>
    <p:extLst>
      <p:ext uri="{BB962C8B-B14F-4D97-AF65-F5344CB8AC3E}">
        <p14:creationId xmlns:p14="http://schemas.microsoft.com/office/powerpoint/2010/main" val="1357592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a:t>The first step is to build a </a:t>
            </a:r>
            <a:r>
              <a:rPr lang="en-US" sz="2400" i="1" dirty="0"/>
              <a:t>rapid prototype </a:t>
            </a:r>
            <a:r>
              <a:rPr lang="en-US" sz="2400" dirty="0"/>
              <a:t>and let the client and future users </a:t>
            </a:r>
            <a:r>
              <a:rPr lang="en-US" sz="2400" i="1" dirty="0"/>
              <a:t>interact</a:t>
            </a:r>
            <a:r>
              <a:rPr lang="en-US" sz="2400" dirty="0"/>
              <a:t> and </a:t>
            </a:r>
            <a:r>
              <a:rPr lang="en-US" sz="2400" i="1" dirty="0"/>
              <a:t>experiment</a:t>
            </a:r>
            <a:r>
              <a:rPr lang="en-US" sz="2400" dirty="0"/>
              <a:t> with the rapid prototype. </a:t>
            </a:r>
          </a:p>
          <a:p>
            <a:endParaRPr lang="en-US" sz="2400" dirty="0"/>
          </a:p>
          <a:p>
            <a:r>
              <a:rPr lang="en-US" sz="2400" dirty="0"/>
              <a:t>Once the client is satisfied, the developers can draw up the </a:t>
            </a:r>
            <a:r>
              <a:rPr lang="en-US" sz="2400" b="1" i="1" dirty="0"/>
              <a:t>specification document </a:t>
            </a:r>
            <a:r>
              <a:rPr lang="en-US" sz="2400" dirty="0"/>
              <a:t>with some assurance that the product meets the client’s real needs. </a:t>
            </a:r>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48</a:t>
            </a:fld>
            <a:endParaRPr lang="en-US" altLang="zh-CN"/>
          </a:p>
        </p:txBody>
      </p:sp>
    </p:spTree>
    <p:extLst>
      <p:ext uri="{BB962C8B-B14F-4D97-AF65-F5344CB8AC3E}">
        <p14:creationId xmlns:p14="http://schemas.microsoft.com/office/powerpoint/2010/main" val="1828192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Life-Cycle Model</a:t>
            </a:r>
          </a:p>
        </p:txBody>
      </p:sp>
      <p:sp>
        <p:nvSpPr>
          <p:cNvPr id="3" name="Content Placeholder 2"/>
          <p:cNvSpPr>
            <a:spLocks noGrp="1"/>
          </p:cNvSpPr>
          <p:nvPr>
            <p:ph idx="1"/>
          </p:nvPr>
        </p:nvSpPr>
        <p:spPr/>
        <p:txBody>
          <a:bodyPr/>
          <a:lstStyle/>
          <a:p>
            <a:r>
              <a:rPr lang="en-US" sz="2400" dirty="0"/>
              <a:t>The idea of </a:t>
            </a:r>
            <a:r>
              <a:rPr lang="en-US" sz="2400" b="1" i="1" dirty="0"/>
              <a:t>minimizing risk </a:t>
            </a:r>
            <a:r>
              <a:rPr lang="en-US" sz="2400" dirty="0"/>
              <a:t>via the use of </a:t>
            </a:r>
            <a:r>
              <a:rPr lang="en-US" sz="2400" b="1" i="1" dirty="0"/>
              <a:t>prototypes</a:t>
            </a:r>
            <a:r>
              <a:rPr lang="en-US" sz="2400" dirty="0"/>
              <a:t> and other means is the idea underlying the spiral life-cycle model [Boehm, 1988]. </a:t>
            </a:r>
          </a:p>
          <a:p>
            <a:endParaRPr lang="en-US" sz="2400" dirty="0"/>
          </a:p>
          <a:p>
            <a:r>
              <a:rPr lang="en-US" sz="2400" dirty="0"/>
              <a:t>A </a:t>
            </a:r>
            <a:r>
              <a:rPr lang="en-US" sz="2400" i="1" dirty="0"/>
              <a:t>simplified</a:t>
            </a:r>
            <a:r>
              <a:rPr lang="en-US" sz="2400" dirty="0"/>
              <a:t> way of looking at this life-cycle model is as a </a:t>
            </a:r>
            <a:r>
              <a:rPr lang="en-US" sz="2400" i="1" dirty="0"/>
              <a:t>waterfall</a:t>
            </a:r>
            <a:r>
              <a:rPr lang="en-US" sz="2400" dirty="0"/>
              <a:t> model with each phase preceded by risk analysis </a:t>
            </a:r>
          </a:p>
          <a:p>
            <a:endParaRPr lang="en-US" sz="2400" dirty="0"/>
          </a:p>
          <a:p>
            <a:r>
              <a:rPr lang="en-US" sz="2400" dirty="0"/>
              <a:t>Spiral Model</a:t>
            </a:r>
            <a:r>
              <a:rPr lang="zh-CN" altLang="en-US" sz="2400" dirty="0"/>
              <a:t> </a:t>
            </a:r>
            <a:r>
              <a:rPr lang="en-US" altLang="zh-CN" sz="2400" dirty="0"/>
              <a:t>≈</a:t>
            </a:r>
            <a:r>
              <a:rPr lang="zh-CN" altLang="en-US" sz="2400" dirty="0"/>
              <a:t> </a:t>
            </a:r>
            <a:r>
              <a:rPr lang="en-US" altLang="zh-CN" sz="2400" dirty="0"/>
              <a:t>Prototyping Model + Waterfall Model</a:t>
            </a:r>
            <a:br>
              <a:rPr lang="en-US" altLang="zh-CN" sz="2400" dirty="0"/>
            </a:br>
            <a:endParaRPr lang="en-US" altLang="zh-CN" sz="2400" dirty="0"/>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49</a:t>
            </a:fld>
            <a:endParaRPr lang="en-US" altLang="zh-CN"/>
          </a:p>
        </p:txBody>
      </p:sp>
    </p:spTree>
    <p:extLst>
      <p:ext uri="{BB962C8B-B14F-4D97-AF65-F5344CB8AC3E}">
        <p14:creationId xmlns:p14="http://schemas.microsoft.com/office/powerpoint/2010/main" val="151595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Definition</a:t>
            </a:r>
            <a:r>
              <a:rPr lang="zh-CN" altLang="en-US" dirty="0"/>
              <a:t> </a:t>
            </a:r>
            <a:r>
              <a:rPr lang="en-US" altLang="zh-CN" dirty="0"/>
              <a:t>using</a:t>
            </a:r>
            <a:r>
              <a:rPr lang="zh-CN" altLang="en-US" dirty="0"/>
              <a:t> </a:t>
            </a:r>
            <a:r>
              <a:rPr lang="en-US" altLang="zh-CN" dirty="0"/>
              <a:t>SLCM</a:t>
            </a:r>
            <a:endParaRPr lang="en-US" dirty="0"/>
          </a:p>
        </p:txBody>
      </p:sp>
      <p:sp>
        <p:nvSpPr>
          <p:cNvPr id="3" name="Content Placeholder 2"/>
          <p:cNvSpPr>
            <a:spLocks noGrp="1"/>
          </p:cNvSpPr>
          <p:nvPr>
            <p:ph idx="1"/>
          </p:nvPr>
        </p:nvSpPr>
        <p:spPr/>
        <p:txBody>
          <a:bodyPr/>
          <a:lstStyle/>
          <a:p>
            <a:pPr marL="447675" lvl="1" indent="-447675">
              <a:lnSpc>
                <a:spcPct val="150000"/>
              </a:lnSpc>
              <a:buClr>
                <a:schemeClr val="accent1"/>
              </a:buClr>
              <a:buSzPct val="70000"/>
              <a:buFont typeface="Wingdings" panose="05000000000000000000" pitchFamily="2" charset="2"/>
              <a:buChar char="n"/>
            </a:pPr>
            <a:r>
              <a:rPr lang="en-US" dirty="0"/>
              <a:t>It incorporates the methodology with its underlying </a:t>
            </a:r>
            <a:r>
              <a:rPr lang="en-US" b="1" i="1" dirty="0">
                <a:solidFill>
                  <a:srgbClr val="FF0000"/>
                </a:solidFill>
              </a:rPr>
              <a:t>software life-cycle model</a:t>
            </a:r>
            <a:r>
              <a:rPr lang="en-US" b="1" i="1" dirty="0"/>
              <a:t> </a:t>
            </a:r>
            <a:r>
              <a:rPr lang="en-US" dirty="0"/>
              <a:t>and </a:t>
            </a:r>
            <a:r>
              <a:rPr lang="en-US" b="1" dirty="0"/>
              <a:t>techniques</a:t>
            </a:r>
            <a:r>
              <a:rPr lang="en-US" dirty="0"/>
              <a:t>, the </a:t>
            </a:r>
            <a:r>
              <a:rPr lang="en-US" b="1" dirty="0"/>
              <a:t>tools</a:t>
            </a:r>
            <a:r>
              <a:rPr lang="en-US" dirty="0"/>
              <a:t> we use, and most important of all, the </a:t>
            </a:r>
            <a:r>
              <a:rPr lang="en-US" b="1" dirty="0"/>
              <a:t>individuals</a:t>
            </a:r>
            <a:r>
              <a:rPr lang="en-US" dirty="0"/>
              <a:t> building the software. </a:t>
            </a:r>
          </a:p>
          <a:p>
            <a:endParaRPr lang="en-US" dirty="0"/>
          </a:p>
          <a:p>
            <a:r>
              <a:rPr lang="zh-CN" altLang="en-US" sz="2000" i="1" dirty="0"/>
              <a:t>注：也有专家通过软件生命周期的概念来解释过程，此时生命周期模型的概念是更基本的概念，但也有很多地方是两者混用的。</a:t>
            </a:r>
            <a:endParaRPr lang="en-US" sz="2000" i="1"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5</a:t>
            </a:fld>
            <a:endParaRPr lang="en-US" altLang="zh-CN"/>
          </a:p>
        </p:txBody>
      </p:sp>
    </p:spTree>
    <p:extLst>
      <p:ext uri="{BB962C8B-B14F-4D97-AF65-F5344CB8AC3E}">
        <p14:creationId xmlns:p14="http://schemas.microsoft.com/office/powerpoint/2010/main" val="99272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50</a:t>
            </a:fld>
            <a:endParaRPr lang="en-US" altLang="zh-CN"/>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16632"/>
            <a:ext cx="5688632" cy="6054733"/>
          </a:xfrm>
        </p:spPr>
      </p:pic>
      <p:sp>
        <p:nvSpPr>
          <p:cNvPr id="9" name="Rectangle 8"/>
          <p:cNvSpPr/>
          <p:nvPr/>
        </p:nvSpPr>
        <p:spPr>
          <a:xfrm>
            <a:off x="6022001" y="1833946"/>
            <a:ext cx="2573697" cy="1323439"/>
          </a:xfrm>
          <a:prstGeom prst="rect">
            <a:avLst/>
          </a:prstGeom>
        </p:spPr>
        <p:txBody>
          <a:bodyPr wrap="square">
            <a:spAutoFit/>
          </a:bodyPr>
          <a:lstStyle/>
          <a:p>
            <a:r>
              <a:rPr lang="zh-CN" altLang="en-US" sz="2000" i="1" dirty="0">
                <a:solidFill>
                  <a:srgbClr val="0066FF"/>
                </a:solidFill>
              </a:rPr>
              <a:t>核心思想就是利用阶段性瀑布模型，再控制每个阶段瀑布开始时的风险（用原型）</a:t>
            </a:r>
            <a:endParaRPr lang="en-US" sz="2000" i="1" dirty="0">
              <a:solidFill>
                <a:srgbClr val="0066FF"/>
              </a:solidFill>
            </a:endParaRPr>
          </a:p>
        </p:txBody>
      </p:sp>
    </p:spTree>
    <p:extLst>
      <p:ext uri="{BB962C8B-B14F-4D97-AF65-F5344CB8AC3E}">
        <p14:creationId xmlns:p14="http://schemas.microsoft.com/office/powerpoint/2010/main" val="1774353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spiral life-cycle model </a:t>
            </a:r>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3572"/>
          <a:stretch/>
        </p:blipFill>
        <p:spPr>
          <a:xfrm>
            <a:off x="1403102" y="1124743"/>
            <a:ext cx="5977210" cy="5039173"/>
          </a:xfrm>
        </p:spPr>
      </p:pic>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51</a:t>
            </a:fld>
            <a:endParaRPr lang="en-US" altLang="zh-CN"/>
          </a:p>
        </p:txBody>
      </p:sp>
      <p:sp>
        <p:nvSpPr>
          <p:cNvPr id="7" name="Rectangle 6"/>
          <p:cNvSpPr/>
          <p:nvPr/>
        </p:nvSpPr>
        <p:spPr>
          <a:xfrm>
            <a:off x="6659563" y="1276663"/>
            <a:ext cx="1980029" cy="584775"/>
          </a:xfrm>
          <a:prstGeom prst="rect">
            <a:avLst/>
          </a:prstGeom>
        </p:spPr>
        <p:txBody>
          <a:bodyPr wrap="none">
            <a:spAutoFit/>
          </a:bodyPr>
          <a:lstStyle/>
          <a:p>
            <a:pPr algn="ctr"/>
            <a:r>
              <a:rPr lang="en-US" sz="1800" b="1" dirty="0" err="1">
                <a:solidFill>
                  <a:srgbClr val="FF00FF"/>
                </a:solidFill>
                <a:latin typeface="StoneSans" charset="0"/>
              </a:rPr>
              <a:t>Incrementation</a:t>
            </a:r>
            <a:r>
              <a:rPr lang="en-US" sz="1800" b="1" dirty="0">
                <a:solidFill>
                  <a:srgbClr val="FF00FF"/>
                </a:solidFill>
                <a:latin typeface="StoneSans" charset="0"/>
              </a:rPr>
              <a:t> </a:t>
            </a:r>
          </a:p>
          <a:p>
            <a:pPr algn="ctr"/>
            <a:r>
              <a:rPr lang="zh-CN" altLang="en-US" sz="1400" b="1" i="1" dirty="0">
                <a:solidFill>
                  <a:srgbClr val="FF00FF"/>
                </a:solidFill>
                <a:latin typeface="StoneSans" charset="0"/>
              </a:rPr>
              <a:t>旋转的半径代表了增量</a:t>
            </a:r>
            <a:endParaRPr lang="en-US" sz="1400" i="1" dirty="0"/>
          </a:p>
        </p:txBody>
      </p:sp>
      <p:cxnSp>
        <p:nvCxnSpPr>
          <p:cNvPr id="11" name="Straight Arrow Connector 10"/>
          <p:cNvCxnSpPr/>
          <p:nvPr/>
        </p:nvCxnSpPr>
        <p:spPr bwMode="auto">
          <a:xfrm flipV="1">
            <a:off x="4224270" y="1494075"/>
            <a:ext cx="2507970" cy="2179625"/>
          </a:xfrm>
          <a:prstGeom prst="straightConnector1">
            <a:avLst/>
          </a:prstGeom>
          <a:solidFill>
            <a:schemeClr val="bg1"/>
          </a:solidFill>
          <a:ln w="15875" cap="flat" cmpd="sng" algn="ctr">
            <a:solidFill>
              <a:srgbClr val="FF01FF"/>
            </a:solidFill>
            <a:prstDash val="dash"/>
            <a:round/>
            <a:headEnd type="none" w="med" len="med"/>
            <a:tailEnd type="triangle"/>
          </a:ln>
          <a:effectLst/>
        </p:spPr>
      </p:cxnSp>
      <p:sp>
        <p:nvSpPr>
          <p:cNvPr id="22" name="Rectangle 21"/>
          <p:cNvSpPr/>
          <p:nvPr/>
        </p:nvSpPr>
        <p:spPr>
          <a:xfrm>
            <a:off x="179512" y="5487792"/>
            <a:ext cx="2880320" cy="523220"/>
          </a:xfrm>
          <a:prstGeom prst="rect">
            <a:avLst/>
          </a:prstGeom>
        </p:spPr>
        <p:txBody>
          <a:bodyPr wrap="square">
            <a:spAutoFit/>
          </a:bodyPr>
          <a:lstStyle/>
          <a:p>
            <a:r>
              <a:rPr lang="zh-CN" altLang="en-US" sz="1400" b="1" i="1" dirty="0">
                <a:solidFill>
                  <a:srgbClr val="FF00FF"/>
                </a:solidFill>
                <a:latin typeface="StoneSans" charset="0"/>
              </a:rPr>
              <a:t>思考：</a:t>
            </a:r>
            <a:endParaRPr lang="en-US" altLang="zh-CN" sz="1400" b="1" i="1" dirty="0">
              <a:solidFill>
                <a:srgbClr val="FF00FF"/>
              </a:solidFill>
              <a:latin typeface="StoneSans" charset="0"/>
            </a:endParaRPr>
          </a:p>
          <a:p>
            <a:r>
              <a:rPr lang="zh-CN" altLang="en-US" sz="1400" b="1" i="1" dirty="0">
                <a:solidFill>
                  <a:srgbClr val="FF00FF"/>
                </a:solidFill>
                <a:latin typeface="StoneSans" charset="0"/>
              </a:rPr>
              <a:t>将这个螺旋拉平之后会是什么样子？</a:t>
            </a:r>
            <a:endParaRPr lang="en-US" sz="1400" b="1" i="1" dirty="0" err="1">
              <a:solidFill>
                <a:srgbClr val="FF00FF"/>
              </a:solidFill>
              <a:latin typeface="StoneSans" charset="0"/>
            </a:endParaRPr>
          </a:p>
        </p:txBody>
      </p:sp>
    </p:spTree>
    <p:extLst>
      <p:ext uri="{BB962C8B-B14F-4D97-AF65-F5344CB8AC3E}">
        <p14:creationId xmlns:p14="http://schemas.microsoft.com/office/powerpoint/2010/main" val="1173787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Understanding</a:t>
            </a:r>
            <a:r>
              <a:rPr lang="zh-CN" altLang="en-US" dirty="0"/>
              <a:t> </a:t>
            </a:r>
            <a:r>
              <a:rPr lang="en-US" altLang="zh-CN" dirty="0"/>
              <a:t>Spiral</a:t>
            </a:r>
            <a:r>
              <a:rPr lang="zh-CN" altLang="en-US" dirty="0"/>
              <a:t> </a:t>
            </a:r>
            <a:r>
              <a:rPr lang="en-US" altLang="zh-CN" dirty="0"/>
              <a:t>Model</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52</a:t>
            </a:fld>
            <a:endParaRPr lang="en-US" altLang="zh-CN"/>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333967" y="3471059"/>
            <a:ext cx="4651191" cy="270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5"/>
          <p:cNvPicPr>
            <a:picLocks noChangeAspect="1"/>
          </p:cNvPicPr>
          <p:nvPr/>
        </p:nvPicPr>
        <p:blipFill rotWithShape="1">
          <a:blip r:embed="rId4" cstate="print">
            <a:extLst>
              <a:ext uri="{28A0092B-C50C-407E-A947-70E740481C1C}">
                <a14:useLocalDpi xmlns:a14="http://schemas.microsoft.com/office/drawing/2010/main" val="0"/>
              </a:ext>
            </a:extLst>
          </a:blip>
          <a:srcRect r="3572"/>
          <a:stretch/>
        </p:blipFill>
        <p:spPr bwMode="auto">
          <a:xfrm>
            <a:off x="115256" y="1144171"/>
            <a:ext cx="4256724" cy="358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Bent-Up Arrow 10"/>
          <p:cNvSpPr/>
          <p:nvPr/>
        </p:nvSpPr>
        <p:spPr bwMode="auto">
          <a:xfrm rot="10800000">
            <a:off x="5227274" y="2520044"/>
            <a:ext cx="1296144" cy="836947"/>
          </a:xfrm>
          <a:prstGeom prst="bentUpArrow">
            <a:avLst/>
          </a:prstGeom>
          <a:solidFill>
            <a:schemeClr val="bg1"/>
          </a:solidFill>
          <a:ln w="9525" cap="flat" cmpd="sng" algn="ctr">
            <a:solidFill>
              <a:srgbClr val="FF0000"/>
            </a:solidFill>
            <a:prstDash val="solid"/>
            <a:round/>
            <a:headEnd type="none" w="med" len="med"/>
            <a:tailEnd type="none" w="med" len="med"/>
          </a:ln>
          <a:effectLst/>
          <a:scene3d>
            <a:camera prst="orthographicFront">
              <a:rot lat="0" lon="10800000" rev="0"/>
            </a:camera>
            <a:lightRig rig="threePt" dir="t"/>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charset="0"/>
              <a:ea typeface="宋体" pitchFamily="2" charset="-122"/>
            </a:endParaRPr>
          </a:p>
        </p:txBody>
      </p:sp>
      <p:sp>
        <p:nvSpPr>
          <p:cNvPr id="12" name="Rectangle 11"/>
          <p:cNvSpPr/>
          <p:nvPr/>
        </p:nvSpPr>
        <p:spPr>
          <a:xfrm>
            <a:off x="4858727" y="1774557"/>
            <a:ext cx="3108543" cy="646331"/>
          </a:xfrm>
          <a:prstGeom prst="rect">
            <a:avLst/>
          </a:prstGeom>
        </p:spPr>
        <p:txBody>
          <a:bodyPr wrap="none">
            <a:spAutoFit/>
          </a:bodyPr>
          <a:lstStyle/>
          <a:p>
            <a:r>
              <a:rPr lang="en-US" altLang="zh-CN" sz="1800" b="1" i="1" dirty="0">
                <a:solidFill>
                  <a:srgbClr val="FF00FF"/>
                </a:solidFill>
                <a:latin typeface="+mn-lt"/>
              </a:rPr>
              <a:t>Two</a:t>
            </a:r>
            <a:r>
              <a:rPr lang="zh-CN" altLang="en-US" sz="1800" b="1" i="1" dirty="0">
                <a:solidFill>
                  <a:srgbClr val="FF00FF"/>
                </a:solidFill>
                <a:latin typeface="+mn-lt"/>
              </a:rPr>
              <a:t> </a:t>
            </a:r>
            <a:r>
              <a:rPr lang="en-US" altLang="zh-CN" sz="1800" b="1" i="1" dirty="0">
                <a:solidFill>
                  <a:srgbClr val="FF00FF"/>
                </a:solidFill>
                <a:latin typeface="+mn-lt"/>
              </a:rPr>
              <a:t>dimensions</a:t>
            </a:r>
            <a:r>
              <a:rPr lang="zh-CN" altLang="en-US" sz="1800" b="1" i="1" dirty="0">
                <a:solidFill>
                  <a:srgbClr val="FF00FF"/>
                </a:solidFill>
                <a:latin typeface="+mn-lt"/>
              </a:rPr>
              <a:t>：</a:t>
            </a:r>
            <a:endParaRPr lang="en-US" altLang="zh-CN" sz="1800" b="1" i="1" dirty="0">
              <a:solidFill>
                <a:srgbClr val="FF00FF"/>
              </a:solidFill>
              <a:latin typeface="+mn-lt"/>
            </a:endParaRPr>
          </a:p>
          <a:p>
            <a:r>
              <a:rPr lang="en-US" sz="1800" b="1" i="1" dirty="0" err="1">
                <a:solidFill>
                  <a:srgbClr val="FF00FF"/>
                </a:solidFill>
                <a:latin typeface="+mn-lt"/>
              </a:rPr>
              <a:t>Incrementation</a:t>
            </a:r>
            <a:r>
              <a:rPr lang="en-US" sz="1800" b="1" i="1" dirty="0">
                <a:solidFill>
                  <a:srgbClr val="FF00FF"/>
                </a:solidFill>
                <a:latin typeface="+mn-lt"/>
              </a:rPr>
              <a:t> &amp; Iteration </a:t>
            </a:r>
          </a:p>
        </p:txBody>
      </p:sp>
    </p:spTree>
    <p:extLst>
      <p:ext uri="{BB962C8B-B14F-4D97-AF65-F5344CB8AC3E}">
        <p14:creationId xmlns:p14="http://schemas.microsoft.com/office/powerpoint/2010/main" val="1042994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t>Reference</a:t>
            </a:r>
            <a:endParaRPr lang="en-US" dirty="0"/>
          </a:p>
        </p:txBody>
      </p:sp>
      <p:sp>
        <p:nvSpPr>
          <p:cNvPr id="3" name="Content Placeholder 2"/>
          <p:cNvSpPr>
            <a:spLocks noGrp="1"/>
          </p:cNvSpPr>
          <p:nvPr>
            <p:ph idx="1"/>
          </p:nvPr>
        </p:nvSpPr>
        <p:spPr/>
        <p:txBody>
          <a:bodyPr/>
          <a:lstStyle/>
          <a:p>
            <a:r>
              <a:rPr lang="en-US" dirty="0"/>
              <a:t>Object-Oriented and Classical Software Engineering (8 edition), Stephen </a:t>
            </a:r>
            <a:r>
              <a:rPr lang="en-US" dirty="0" err="1"/>
              <a:t>Schach</a:t>
            </a:r>
            <a:r>
              <a:rPr lang="en-US" dirty="0"/>
              <a:t>, McGraw-Hill Education, 2010</a:t>
            </a:r>
          </a:p>
          <a:p>
            <a:r>
              <a:rPr lang="en-US" dirty="0"/>
              <a:t>Software Engineering: A Practitioner's Approach (8 edition), Roger S. Pressman, McGraw-Hill Education, 2014</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53</a:t>
            </a:fld>
            <a:endParaRPr lang="en-US" altLang="zh-CN"/>
          </a:p>
        </p:txBody>
      </p:sp>
    </p:spTree>
    <p:extLst>
      <p:ext uri="{BB962C8B-B14F-4D97-AF65-F5344CB8AC3E}">
        <p14:creationId xmlns:p14="http://schemas.microsoft.com/office/powerpoint/2010/main" val="22499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Life-cycle Model</a:t>
            </a:r>
          </a:p>
        </p:txBody>
      </p:sp>
      <p:sp>
        <p:nvSpPr>
          <p:cNvPr id="3" name="Content Placeholder 2"/>
          <p:cNvSpPr>
            <a:spLocks noGrp="1"/>
          </p:cNvSpPr>
          <p:nvPr>
            <p:ph idx="1"/>
          </p:nvPr>
        </p:nvSpPr>
        <p:spPr>
          <a:xfrm>
            <a:off x="468313" y="1268760"/>
            <a:ext cx="8142287" cy="4752528"/>
          </a:xfrm>
        </p:spPr>
        <p:txBody>
          <a:bodyPr/>
          <a:lstStyle/>
          <a:p>
            <a:r>
              <a:rPr lang="en-US" dirty="0"/>
              <a:t>A </a:t>
            </a:r>
            <a:r>
              <a:rPr lang="en-US" i="1" dirty="0"/>
              <a:t>life-cycle model </a:t>
            </a:r>
            <a:r>
              <a:rPr lang="en-US" dirty="0"/>
              <a:t>is a description of the </a:t>
            </a:r>
            <a:r>
              <a:rPr lang="en-US" i="1" dirty="0">
                <a:solidFill>
                  <a:srgbClr val="FF0000"/>
                </a:solidFill>
              </a:rPr>
              <a:t>steps</a:t>
            </a:r>
            <a:r>
              <a:rPr lang="en-US" dirty="0">
                <a:solidFill>
                  <a:srgbClr val="FF0000"/>
                </a:solidFill>
              </a:rPr>
              <a:t> </a:t>
            </a:r>
            <a:r>
              <a:rPr lang="en-US" dirty="0"/>
              <a:t>that should be performed when </a:t>
            </a:r>
            <a:r>
              <a:rPr lang="en-US" i="1" dirty="0"/>
              <a:t>building</a:t>
            </a:r>
            <a:r>
              <a:rPr lang="en-US" dirty="0"/>
              <a:t> a software product. </a:t>
            </a:r>
          </a:p>
          <a:p>
            <a:pPr lvl="1"/>
            <a:r>
              <a:rPr lang="en-US" dirty="0"/>
              <a:t>the series of </a:t>
            </a:r>
            <a:r>
              <a:rPr lang="en-US" i="1" dirty="0"/>
              <a:t>steps</a:t>
            </a:r>
            <a:r>
              <a:rPr lang="en-US" dirty="0"/>
              <a:t> performed on a specific software product, from concept exploration through final retirement, is termed the </a:t>
            </a:r>
            <a:r>
              <a:rPr lang="en-US" b="1" dirty="0"/>
              <a:t>life cycle </a:t>
            </a:r>
            <a:r>
              <a:rPr lang="en-US" dirty="0"/>
              <a:t>of that product. </a:t>
            </a:r>
          </a:p>
          <a:p>
            <a:pPr lvl="1"/>
            <a:endParaRPr lang="en-US" dirty="0"/>
          </a:p>
          <a:p>
            <a:r>
              <a:rPr lang="zh-CN" altLang="en-US" sz="2000" i="1" dirty="0"/>
              <a:t>注意：这里的概念也是将开发过程和软件自身演化阶段都混在一起看待了，说明过程模型和生命周期模型确实在概念上有很大的交叉</a:t>
            </a:r>
            <a:endParaRPr lang="en-US" sz="2000" i="1" dirty="0"/>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6</a:t>
            </a:fld>
            <a:endParaRPr lang="en-US" altLang="zh-CN"/>
          </a:p>
        </p:txBody>
      </p:sp>
    </p:spTree>
    <p:extLst>
      <p:ext uri="{BB962C8B-B14F-4D97-AF65-F5344CB8AC3E}">
        <p14:creationId xmlns:p14="http://schemas.microsoft.com/office/powerpoint/2010/main" val="132219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a:t>
            </a:r>
            <a:r>
              <a:rPr lang="zh-CN" altLang="en-US" dirty="0"/>
              <a:t> </a:t>
            </a:r>
            <a:r>
              <a:rPr lang="en-US" altLang="zh-CN" dirty="0"/>
              <a:t>vs</a:t>
            </a:r>
            <a:r>
              <a:rPr lang="zh-CN" altLang="en-US" dirty="0"/>
              <a:t> </a:t>
            </a:r>
            <a:r>
              <a:rPr lang="en-US" altLang="zh-CN" dirty="0"/>
              <a:t>SLCM</a:t>
            </a:r>
            <a:endParaRPr lang="en-US" dirty="0"/>
          </a:p>
        </p:txBody>
      </p:sp>
      <p:sp>
        <p:nvSpPr>
          <p:cNvPr id="3" name="Content Placeholder 2"/>
          <p:cNvSpPr>
            <a:spLocks noGrp="1"/>
          </p:cNvSpPr>
          <p:nvPr>
            <p:ph idx="1"/>
          </p:nvPr>
        </p:nvSpPr>
        <p:spPr>
          <a:xfrm>
            <a:off x="468313" y="1268760"/>
            <a:ext cx="8352159" cy="4608165"/>
          </a:xfrm>
        </p:spPr>
        <p:txBody>
          <a:bodyPr/>
          <a:lstStyle/>
          <a:p>
            <a:r>
              <a:rPr lang="en-US" altLang="zh-CN" b="1" dirty="0"/>
              <a:t>Process</a:t>
            </a:r>
            <a:r>
              <a:rPr lang="zh-CN" altLang="en-US" b="1" dirty="0"/>
              <a:t> </a:t>
            </a:r>
            <a:r>
              <a:rPr lang="en-US" altLang="zh-CN" b="1" dirty="0"/>
              <a:t>Model</a:t>
            </a:r>
            <a:r>
              <a:rPr lang="zh-CN" altLang="en-US" dirty="0"/>
              <a:t> </a:t>
            </a:r>
            <a:r>
              <a:rPr lang="en-US" altLang="zh-CN" dirty="0"/>
              <a:t>vs</a:t>
            </a:r>
            <a:r>
              <a:rPr lang="zh-CN" altLang="en-US" dirty="0"/>
              <a:t> </a:t>
            </a:r>
            <a:r>
              <a:rPr lang="en-US" altLang="zh-CN" b="1" dirty="0"/>
              <a:t>Software Life-Cycle Models </a:t>
            </a:r>
          </a:p>
          <a:p>
            <a:endParaRPr lang="en-US" altLang="zh-CN" dirty="0"/>
          </a:p>
          <a:p>
            <a:r>
              <a:rPr lang="en-US" altLang="zh-CN" dirty="0"/>
              <a:t>Also</a:t>
            </a:r>
            <a:r>
              <a:rPr lang="zh-CN" altLang="en-US" dirty="0"/>
              <a:t> </a:t>
            </a:r>
            <a:r>
              <a:rPr lang="en-US" altLang="zh-CN" dirty="0"/>
              <a:t>known</a:t>
            </a:r>
            <a:r>
              <a:rPr lang="zh-CN" altLang="en-US" dirty="0"/>
              <a:t> </a:t>
            </a:r>
            <a:r>
              <a:rPr lang="en-US" altLang="zh-CN" dirty="0"/>
              <a:t>as </a:t>
            </a:r>
            <a:r>
              <a:rPr lang="en-US" i="1" dirty="0"/>
              <a:t>Software Life-Cycle Models</a:t>
            </a:r>
            <a:r>
              <a:rPr lang="en-US" dirty="0"/>
              <a:t> </a:t>
            </a:r>
          </a:p>
          <a:p>
            <a:pPr lvl="1"/>
            <a:r>
              <a:rPr lang="en-US" dirty="0"/>
              <a:t>Describe how software products are developed in practice </a:t>
            </a:r>
          </a:p>
          <a:p>
            <a:r>
              <a:rPr lang="en-US" dirty="0"/>
              <a:t>Such as</a:t>
            </a:r>
          </a:p>
          <a:p>
            <a:pPr lvl="1"/>
            <a:r>
              <a:rPr lang="en-US" dirty="0"/>
              <a:t>waterfall life-cycle model </a:t>
            </a:r>
          </a:p>
          <a:p>
            <a:pPr lvl="1"/>
            <a:r>
              <a:rPr lang="en-US" dirty="0"/>
              <a:t>evolution-tree life-cycle model </a:t>
            </a:r>
          </a:p>
          <a:p>
            <a:pPr lvl="1"/>
            <a:r>
              <a:rPr lang="en-US" dirty="0"/>
              <a:t>Incremental Process Models </a:t>
            </a:r>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7</a:t>
            </a:fld>
            <a:endParaRPr lang="en-US" altLang="zh-CN"/>
          </a:p>
        </p:txBody>
      </p:sp>
    </p:spTree>
    <p:extLst>
      <p:ext uri="{BB962C8B-B14F-4D97-AF65-F5344CB8AC3E}">
        <p14:creationId xmlns:p14="http://schemas.microsoft.com/office/powerpoint/2010/main" val="205989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L</a:t>
            </a:r>
            <a:r>
              <a:rPr lang="en-US" dirty="0"/>
              <a:t>ife-cycle model</a:t>
            </a:r>
          </a:p>
          <a:p>
            <a:pPr lvl="1"/>
            <a:r>
              <a:rPr lang="en-US" dirty="0"/>
              <a:t>waterfall life-cycle model </a:t>
            </a:r>
          </a:p>
          <a:p>
            <a:pPr lvl="1"/>
            <a:r>
              <a:rPr lang="en-US" dirty="0"/>
              <a:t>evolution-tree life-cycle model </a:t>
            </a:r>
          </a:p>
          <a:p>
            <a:pPr lvl="1"/>
            <a:r>
              <a:rPr lang="en-US" altLang="zh-CN" dirty="0"/>
              <a:t>i</a:t>
            </a:r>
            <a:r>
              <a:rPr lang="en-US" dirty="0"/>
              <a:t>ncremental </a:t>
            </a:r>
            <a:r>
              <a:rPr lang="en-US" altLang="zh-CN" dirty="0"/>
              <a:t>l</a:t>
            </a:r>
            <a:r>
              <a:rPr lang="en-US" dirty="0"/>
              <a:t>ife-cycle</a:t>
            </a:r>
            <a:r>
              <a:rPr lang="zh-CN" altLang="en-US" dirty="0"/>
              <a:t> </a:t>
            </a:r>
            <a:r>
              <a:rPr lang="en-US" altLang="zh-CN" dirty="0"/>
              <a:t>m</a:t>
            </a:r>
            <a:r>
              <a:rPr lang="en-US" dirty="0"/>
              <a:t>odels </a:t>
            </a:r>
          </a:p>
          <a:p>
            <a:endParaRPr lang="en-US" dirty="0"/>
          </a:p>
          <a:p>
            <a:r>
              <a:rPr lang="en-US" altLang="zh-CN" dirty="0"/>
              <a:t>Also</a:t>
            </a:r>
            <a:r>
              <a:rPr lang="zh-CN" altLang="en-US" dirty="0"/>
              <a:t> </a:t>
            </a:r>
            <a:r>
              <a:rPr lang="en-US" altLang="zh-CN" dirty="0"/>
              <a:t>known</a:t>
            </a:r>
            <a:r>
              <a:rPr lang="zh-CN" altLang="en-US" dirty="0"/>
              <a:t> </a:t>
            </a:r>
            <a:r>
              <a:rPr lang="en-US" altLang="zh-CN" dirty="0"/>
              <a:t>as</a:t>
            </a:r>
            <a:r>
              <a:rPr lang="zh-CN" altLang="en-US" dirty="0"/>
              <a:t> </a:t>
            </a:r>
            <a:r>
              <a:rPr lang="en-US" altLang="zh-CN" i="1" dirty="0"/>
              <a:t>Process</a:t>
            </a:r>
            <a:r>
              <a:rPr lang="zh-CN" altLang="en-US" i="1" dirty="0"/>
              <a:t> </a:t>
            </a:r>
            <a:r>
              <a:rPr lang="en-US" altLang="zh-CN" i="1" dirty="0"/>
              <a:t>Model</a:t>
            </a:r>
          </a:p>
          <a:p>
            <a:pPr lvl="1"/>
            <a:r>
              <a:rPr lang="en-US" dirty="0"/>
              <a:t>waterfall model </a:t>
            </a:r>
          </a:p>
          <a:p>
            <a:pPr lvl="1"/>
            <a:r>
              <a:rPr lang="en-US" dirty="0"/>
              <a:t>evolution</a:t>
            </a:r>
            <a:r>
              <a:rPr lang="en-US" altLang="zh-CN" dirty="0"/>
              <a:t>(</a:t>
            </a:r>
            <a:r>
              <a:rPr lang="en-US" dirty="0"/>
              <a:t>-tree</a:t>
            </a:r>
            <a:r>
              <a:rPr lang="en-US" altLang="zh-CN" dirty="0"/>
              <a:t>)</a:t>
            </a:r>
            <a:r>
              <a:rPr lang="en-US" dirty="0"/>
              <a:t> model </a:t>
            </a:r>
          </a:p>
          <a:p>
            <a:pPr lvl="1"/>
            <a:r>
              <a:rPr lang="en-US" altLang="zh-CN" dirty="0"/>
              <a:t>i</a:t>
            </a:r>
            <a:r>
              <a:rPr lang="en-US" dirty="0"/>
              <a:t>ncremental </a:t>
            </a:r>
            <a:r>
              <a:rPr lang="en-US" altLang="zh-CN" dirty="0"/>
              <a:t>m</a:t>
            </a:r>
            <a:r>
              <a:rPr lang="en-US" dirty="0"/>
              <a:t>odels </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8</a:t>
            </a:fld>
            <a:endParaRPr lang="en-US" altLang="zh-CN"/>
          </a:p>
        </p:txBody>
      </p:sp>
    </p:spTree>
    <p:extLst>
      <p:ext uri="{BB962C8B-B14F-4D97-AF65-F5344CB8AC3E}">
        <p14:creationId xmlns:p14="http://schemas.microsoft.com/office/powerpoint/2010/main" val="65268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Winburg</a:t>
            </a:r>
            <a:r>
              <a:rPr lang="en-US" i="1" dirty="0"/>
              <a:t> Mini Case Study </a:t>
            </a:r>
            <a:endParaRPr lang="en-US" dirty="0"/>
          </a:p>
        </p:txBody>
      </p:sp>
      <p:sp>
        <p:nvSpPr>
          <p:cNvPr id="3" name="Content Placeholder 2"/>
          <p:cNvSpPr>
            <a:spLocks noGrp="1"/>
          </p:cNvSpPr>
          <p:nvPr>
            <p:ph idx="1"/>
          </p:nvPr>
        </p:nvSpPr>
        <p:spPr/>
        <p:txBody>
          <a:bodyPr/>
          <a:lstStyle/>
          <a:p>
            <a:r>
              <a:rPr lang="en-US" dirty="0" err="1"/>
              <a:t>Winburg</a:t>
            </a:r>
            <a:r>
              <a:rPr lang="zh-CN" altLang="en-US" dirty="0"/>
              <a:t> </a:t>
            </a:r>
            <a:r>
              <a:rPr lang="en-US" dirty="0"/>
              <a:t>public transportation system</a:t>
            </a:r>
            <a:r>
              <a:rPr lang="zh-CN" altLang="en-US" dirty="0"/>
              <a:t> </a:t>
            </a:r>
            <a:endParaRPr lang="en-US" altLang="zh-CN" dirty="0"/>
          </a:p>
          <a:p>
            <a:pPr lvl="1"/>
            <a:r>
              <a:rPr lang="en-US" dirty="0"/>
              <a:t>Each bus is to have a fare machine that accepts only dollar bills. </a:t>
            </a:r>
          </a:p>
          <a:p>
            <a:pPr lvl="1"/>
            <a:r>
              <a:rPr lang="en-US" dirty="0"/>
              <a:t>Passengers insert a bill into the slot as they enter the bus. </a:t>
            </a:r>
          </a:p>
          <a:p>
            <a:pPr lvl="1"/>
            <a:r>
              <a:rPr lang="en-US" dirty="0"/>
              <a:t>Sensors inside the fare machine scan the bill, and the software in the machine uses an image recognition algorithm </a:t>
            </a:r>
          </a:p>
          <a:p>
            <a:pPr lvl="1"/>
            <a:r>
              <a:rPr lang="en-US" altLang="zh-CN" dirty="0"/>
              <a:t>A</a:t>
            </a:r>
            <a:r>
              <a:rPr lang="en-US" dirty="0"/>
              <a:t>n average response time of less than 1 second and an average accuracy of at least 98 percent. </a:t>
            </a:r>
          </a:p>
          <a:p>
            <a:pPr lvl="1"/>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9</a:t>
            </a:fld>
            <a:endParaRPr lang="en-US" altLang="zh-CN"/>
          </a:p>
        </p:txBody>
      </p:sp>
    </p:spTree>
    <p:extLst>
      <p:ext uri="{BB962C8B-B14F-4D97-AF65-F5344CB8AC3E}">
        <p14:creationId xmlns:p14="http://schemas.microsoft.com/office/powerpoint/2010/main" val="1969943006"/>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8230</TotalTime>
  <Words>3624</Words>
  <Application>Microsoft Office PowerPoint</Application>
  <PresentationFormat>全屏显示(4:3)</PresentationFormat>
  <Paragraphs>433</Paragraphs>
  <Slides>53</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Leawood</vt:lpstr>
      <vt:lpstr>StoneSans</vt:lpstr>
      <vt:lpstr>TimesNewRomanPS</vt:lpstr>
      <vt:lpstr>幼圆</vt:lpstr>
      <vt:lpstr>Arial</vt:lpstr>
      <vt:lpstr>Times New Roman</vt:lpstr>
      <vt:lpstr>Wingdings</vt:lpstr>
      <vt:lpstr>Axis</vt:lpstr>
      <vt:lpstr>2、软件过程及过程模型 Software Process and Process Model</vt:lpstr>
      <vt:lpstr>PowerPoint 演示文稿</vt:lpstr>
      <vt:lpstr>Questions： </vt:lpstr>
      <vt:lpstr>Software Process</vt:lpstr>
      <vt:lpstr>Definition using SLCM</vt:lpstr>
      <vt:lpstr>Software Life-cycle Model</vt:lpstr>
      <vt:lpstr>PM vs SLCM</vt:lpstr>
      <vt:lpstr>PowerPoint 演示文稿</vt:lpstr>
      <vt:lpstr>Winburg Mini Case Study </vt:lpstr>
      <vt:lpstr>Development and Evolution</vt:lpstr>
      <vt:lpstr>Episode 2 (in detail) </vt:lpstr>
      <vt:lpstr>Episode 3 </vt:lpstr>
      <vt:lpstr>Episode 4 </vt:lpstr>
      <vt:lpstr>Epilogue </vt:lpstr>
      <vt:lpstr>The evolution-tree life-cycle model for the Winburg mini case study</vt:lpstr>
      <vt:lpstr>The evolution-tree life-cycle model for the Winburg mini case study</vt:lpstr>
      <vt:lpstr>The evolution-tree life-cycle model for the Winburg mini case study</vt:lpstr>
      <vt:lpstr>The evolution-tree life-cycle model for the Winburg mini case study</vt:lpstr>
      <vt:lpstr>The evolution-tree life-cycle model for the Winburg mini case study</vt:lpstr>
      <vt:lpstr>PowerPoint 演示文稿</vt:lpstr>
      <vt:lpstr>Baseline</vt:lpstr>
      <vt:lpstr>Winburg in waterfall life-cycle model</vt:lpstr>
      <vt:lpstr>Limitation of waterfall</vt:lpstr>
      <vt:lpstr>Iteration and Incrementation </vt:lpstr>
      <vt:lpstr>Iterative-and-incremental Life-cycle Model </vt:lpstr>
      <vt:lpstr>Note that</vt:lpstr>
      <vt:lpstr>Five Core Workflows </vt:lpstr>
      <vt:lpstr>The evolution-tree life-cycle model for the Winburg mini case study superimposed on the iterative-and-incremental life-cycle model. </vt:lpstr>
      <vt:lpstr>PowerPoint 演示文稿</vt:lpstr>
      <vt:lpstr>Discussion 1</vt:lpstr>
      <vt:lpstr>Discussion 2</vt:lpstr>
      <vt:lpstr>A generic process model </vt:lpstr>
      <vt:lpstr>Umbrella Activities</vt:lpstr>
      <vt:lpstr>A software process framework </vt:lpstr>
      <vt:lpstr>Relationship</vt:lpstr>
      <vt:lpstr>Task Set </vt:lpstr>
      <vt:lpstr>A small, relatively simple project </vt:lpstr>
      <vt:lpstr>A larger, more complex software project </vt:lpstr>
      <vt:lpstr>PowerPoint 演示文稿</vt:lpstr>
      <vt:lpstr>Comparing two above</vt:lpstr>
      <vt:lpstr>Prescriptive Life-Cycle Models </vt:lpstr>
      <vt:lpstr>Code-and-Fix Life-Cycle Model</vt:lpstr>
      <vt:lpstr>PowerPoint 演示文稿</vt:lpstr>
      <vt:lpstr>Waterfall Life-Cycle Model  Waterfall Life-Cycle Model</vt:lpstr>
      <vt:lpstr>Waterfall Process Model </vt:lpstr>
      <vt:lpstr>The V-model </vt:lpstr>
      <vt:lpstr>Rapid-prototyping Life-cycle Model </vt:lpstr>
      <vt:lpstr>PowerPoint 演示文稿</vt:lpstr>
      <vt:lpstr>Spiral Life-Cycle Model</vt:lpstr>
      <vt:lpstr>PowerPoint 演示文稿</vt:lpstr>
      <vt:lpstr>Full spiral life-cycle model </vt:lpstr>
      <vt:lpstr>Understanding Spiral Model</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张天</dc:creator>
  <cp:lastModifiedBy>王 立敏</cp:lastModifiedBy>
  <cp:revision>1608</cp:revision>
  <dcterms:created xsi:type="dcterms:W3CDTF">2000-07-21T01:37:02Z</dcterms:created>
  <dcterms:modified xsi:type="dcterms:W3CDTF">2019-12-16T15:06:44Z</dcterms:modified>
</cp:coreProperties>
</file>