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2"/>
  </p:notesMasterIdLst>
  <p:sldIdLst>
    <p:sldId id="586" r:id="rId2"/>
    <p:sldId id="751" r:id="rId3"/>
    <p:sldId id="752" r:id="rId4"/>
    <p:sldId id="753" r:id="rId5"/>
    <p:sldId id="786" r:id="rId6"/>
    <p:sldId id="754" r:id="rId7"/>
    <p:sldId id="755" r:id="rId8"/>
    <p:sldId id="787" r:id="rId9"/>
    <p:sldId id="756" r:id="rId10"/>
    <p:sldId id="757" r:id="rId11"/>
    <p:sldId id="758" r:id="rId12"/>
    <p:sldId id="759" r:id="rId13"/>
    <p:sldId id="760" r:id="rId14"/>
    <p:sldId id="761" r:id="rId15"/>
    <p:sldId id="762" r:id="rId16"/>
    <p:sldId id="763" r:id="rId17"/>
    <p:sldId id="764" r:id="rId18"/>
    <p:sldId id="765" r:id="rId19"/>
    <p:sldId id="766" r:id="rId20"/>
    <p:sldId id="767" r:id="rId21"/>
    <p:sldId id="768" r:id="rId22"/>
    <p:sldId id="769" r:id="rId23"/>
    <p:sldId id="770" r:id="rId24"/>
    <p:sldId id="771" r:id="rId25"/>
    <p:sldId id="772" r:id="rId26"/>
    <p:sldId id="773" r:id="rId27"/>
    <p:sldId id="774" r:id="rId28"/>
    <p:sldId id="788" r:id="rId29"/>
    <p:sldId id="789" r:id="rId30"/>
    <p:sldId id="776" r:id="rId31"/>
    <p:sldId id="777" r:id="rId32"/>
    <p:sldId id="778" r:id="rId33"/>
    <p:sldId id="779" r:id="rId34"/>
    <p:sldId id="780" r:id="rId35"/>
    <p:sldId id="781" r:id="rId36"/>
    <p:sldId id="782" r:id="rId37"/>
    <p:sldId id="783" r:id="rId38"/>
    <p:sldId id="784" r:id="rId39"/>
    <p:sldId id="785" r:id="rId40"/>
    <p:sldId id="790" r:id="rId4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12" autoAdjust="0"/>
    <p:restoredTop sz="93336" autoAdjust="0"/>
  </p:normalViewPr>
  <p:slideViewPr>
    <p:cSldViewPr>
      <p:cViewPr varScale="1">
        <p:scale>
          <a:sx n="152" d="100"/>
          <a:sy n="152" d="100"/>
        </p:scale>
        <p:origin x="1980"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4B5F7C-D45B-409C-8823-8C2928E4CCA1}"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zh-CN" altLang="en-US"/>
        </a:p>
      </dgm:t>
    </dgm:pt>
    <dgm:pt modelId="{96D8EC05-BA6E-494D-96D7-0FFF798290DC}">
      <dgm:prSet phldrT="[文本]"/>
      <dgm:spPr/>
      <dgm:t>
        <a:bodyPr/>
        <a:lstStyle/>
        <a:p>
          <a:r>
            <a:rPr lang="zh-CN" altLang="en-US" dirty="0">
              <a:solidFill>
                <a:schemeClr val="tx1"/>
              </a:solidFill>
            </a:rPr>
            <a:t>根本原因</a:t>
          </a:r>
        </a:p>
      </dgm:t>
    </dgm:pt>
    <dgm:pt modelId="{51E7267E-0262-4634-BDFA-DF086075852C}" type="parTrans" cxnId="{8A91816F-C6FE-4D8C-9BBD-3A403629B5B8}">
      <dgm:prSet/>
      <dgm:spPr/>
      <dgm:t>
        <a:bodyPr/>
        <a:lstStyle/>
        <a:p>
          <a:endParaRPr lang="zh-CN" altLang="en-US"/>
        </a:p>
      </dgm:t>
    </dgm:pt>
    <dgm:pt modelId="{59AE99DE-67A1-4225-B62F-335316926FC3}" type="sibTrans" cxnId="{8A91816F-C6FE-4D8C-9BBD-3A403629B5B8}">
      <dgm:prSet/>
      <dgm:spPr/>
      <dgm:t>
        <a:bodyPr/>
        <a:lstStyle/>
        <a:p>
          <a:endParaRPr lang="zh-CN" altLang="en-US"/>
        </a:p>
      </dgm:t>
    </dgm:pt>
    <dgm:pt modelId="{292FA773-2998-4C49-8C81-291FF5435859}">
      <dgm:prSet phldrT="[文本]"/>
      <dgm:spPr/>
      <dgm:t>
        <a:bodyPr/>
        <a:lstStyle/>
        <a:p>
          <a:r>
            <a:rPr lang="zh-CN" altLang="en-US" dirty="0">
              <a:solidFill>
                <a:schemeClr val="tx1"/>
              </a:solidFill>
              <a:latin typeface="Arial Narrow" pitchFamily="34" charset="0"/>
              <a:ea typeface="宋体" pitchFamily="2" charset="-122"/>
            </a:rPr>
            <a:t>需求不正确</a:t>
          </a:r>
          <a:endParaRPr lang="zh-CN" altLang="en-US" dirty="0">
            <a:solidFill>
              <a:schemeClr val="tx1"/>
            </a:solidFill>
          </a:endParaRPr>
        </a:p>
      </dgm:t>
    </dgm:pt>
    <dgm:pt modelId="{ADB9F2F2-2016-4B1E-8EA0-4410EBD4FC6A}" type="parTrans" cxnId="{9CFD2AF2-2AED-4B6E-A1BE-4FC9075791F8}">
      <dgm:prSet/>
      <dgm:spPr/>
      <dgm:t>
        <a:bodyPr/>
        <a:lstStyle/>
        <a:p>
          <a:endParaRPr lang="zh-CN" altLang="en-US"/>
        </a:p>
      </dgm:t>
    </dgm:pt>
    <dgm:pt modelId="{7B594FD3-9572-464E-8F84-EEEF21911264}" type="sibTrans" cxnId="{9CFD2AF2-2AED-4B6E-A1BE-4FC9075791F8}">
      <dgm:prSet/>
      <dgm:spPr/>
      <dgm:t>
        <a:bodyPr/>
        <a:lstStyle/>
        <a:p>
          <a:endParaRPr lang="zh-CN" altLang="en-US"/>
        </a:p>
      </dgm:t>
    </dgm:pt>
    <dgm:pt modelId="{DFB5E01F-8509-468F-BF07-9183E129A99E}">
      <dgm:prSet phldrT="[文本]"/>
      <dgm:spPr>
        <a:solidFill>
          <a:srgbClr val="CCFFFF"/>
        </a:solidFill>
        <a:ln>
          <a:solidFill>
            <a:schemeClr val="tx1"/>
          </a:solidFill>
        </a:ln>
      </dgm:spPr>
      <dgm:t>
        <a:bodyPr/>
        <a:lstStyle/>
        <a:p>
          <a:r>
            <a:rPr lang="zh-CN" altLang="en-US" dirty="0">
              <a:solidFill>
                <a:schemeClr val="tx1"/>
              </a:solidFill>
            </a:rPr>
            <a:t>解决办法</a:t>
          </a:r>
        </a:p>
      </dgm:t>
    </dgm:pt>
    <dgm:pt modelId="{E56279C7-8EC7-447F-8239-C5F2660CC3D5}" type="parTrans" cxnId="{5AB7572A-1139-4788-8E11-6A779ECDC6D8}">
      <dgm:prSet/>
      <dgm:spPr/>
      <dgm:t>
        <a:bodyPr/>
        <a:lstStyle/>
        <a:p>
          <a:endParaRPr lang="zh-CN" altLang="en-US"/>
        </a:p>
      </dgm:t>
    </dgm:pt>
    <dgm:pt modelId="{99700DF4-75F5-4884-9F69-F5C8AE0BB1D2}" type="sibTrans" cxnId="{5AB7572A-1139-4788-8E11-6A779ECDC6D8}">
      <dgm:prSet/>
      <dgm:spPr/>
      <dgm:t>
        <a:bodyPr/>
        <a:lstStyle/>
        <a:p>
          <a:endParaRPr lang="zh-CN" altLang="en-US"/>
        </a:p>
      </dgm:t>
    </dgm:pt>
    <dgm:pt modelId="{31AD9B61-D53F-45FF-B8C8-38698A38D7C2}">
      <dgm:prSet phldrT="[文本]"/>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迭代式开发</a:t>
          </a:r>
          <a:endParaRPr lang="zh-CN" altLang="en-US" dirty="0">
            <a:solidFill>
              <a:schemeClr val="tx1"/>
            </a:solidFill>
          </a:endParaRPr>
        </a:p>
      </dgm:t>
    </dgm:pt>
    <dgm:pt modelId="{0E78FEC9-FE49-4243-97CF-E53915EEDD2D}" type="parTrans" cxnId="{D2B44469-4784-4F8D-851E-3E2758B0157E}">
      <dgm:prSet/>
      <dgm:spPr/>
      <dgm:t>
        <a:bodyPr/>
        <a:lstStyle/>
        <a:p>
          <a:endParaRPr lang="zh-CN" altLang="en-US"/>
        </a:p>
      </dgm:t>
    </dgm:pt>
    <dgm:pt modelId="{37352183-2C55-476F-A63F-C087A166058B}" type="sibTrans" cxnId="{D2B44469-4784-4F8D-851E-3E2758B0157E}">
      <dgm:prSet/>
      <dgm:spPr/>
      <dgm:t>
        <a:bodyPr/>
        <a:lstStyle/>
        <a:p>
          <a:endParaRPr lang="zh-CN" altLang="en-US"/>
        </a:p>
      </dgm:t>
    </dgm:pt>
    <dgm:pt modelId="{498FC7BE-C193-4890-9167-696130DE7495}">
      <dgm:prSet phldrT="[文本]"/>
      <dgm:spPr>
        <a:solidFill>
          <a:schemeClr val="accent2"/>
        </a:solidFill>
        <a:ln>
          <a:solidFill>
            <a:schemeClr val="accent1"/>
          </a:solidFill>
        </a:ln>
      </dgm:spPr>
      <dgm:t>
        <a:bodyPr/>
        <a:lstStyle/>
        <a:p>
          <a:r>
            <a:rPr lang="zh-CN" altLang="en-US" dirty="0">
              <a:solidFill>
                <a:schemeClr val="tx1"/>
              </a:solidFill>
            </a:rPr>
            <a:t>问题</a:t>
          </a:r>
        </a:p>
      </dgm:t>
    </dgm:pt>
    <dgm:pt modelId="{7488F8FD-43FB-4E98-B4B6-83F062EFE9EB}" type="parTrans" cxnId="{83BC4E51-F1F6-488B-A2E0-C4E2C8000007}">
      <dgm:prSet/>
      <dgm:spPr/>
      <dgm:t>
        <a:bodyPr/>
        <a:lstStyle/>
        <a:p>
          <a:endParaRPr lang="zh-CN" altLang="en-US"/>
        </a:p>
      </dgm:t>
    </dgm:pt>
    <dgm:pt modelId="{2222FBBE-5751-47B9-9B4D-C213D5D75922}" type="sibTrans" cxnId="{83BC4E51-F1F6-488B-A2E0-C4E2C8000007}">
      <dgm:prSet/>
      <dgm:spPr/>
      <dgm:t>
        <a:bodyPr/>
        <a:lstStyle/>
        <a:p>
          <a:endParaRPr lang="zh-CN" altLang="en-US"/>
        </a:p>
      </dgm:t>
    </dgm:pt>
    <dgm:pt modelId="{86BAF8AD-ED6A-4762-99E0-650CAAACF64C}">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不能满足用户或业务需要</a:t>
          </a:r>
          <a:endParaRPr lang="en-US" altLang="zh-CN" dirty="0">
            <a:solidFill>
              <a:schemeClr val="tx1"/>
            </a:solidFill>
            <a:ea typeface="宋体" pitchFamily="2" charset="-122"/>
          </a:endParaRPr>
        </a:p>
      </dgm:t>
    </dgm:pt>
    <dgm:pt modelId="{202E3360-130E-4632-A057-373BA80C724B}" type="parTrans" cxnId="{413291E4-AA35-4267-B751-5B765337544C}">
      <dgm:prSet/>
      <dgm:spPr/>
      <dgm:t>
        <a:bodyPr/>
        <a:lstStyle/>
        <a:p>
          <a:endParaRPr lang="zh-CN" altLang="en-US"/>
        </a:p>
      </dgm:t>
    </dgm:pt>
    <dgm:pt modelId="{2212A053-1038-4563-B53F-D9D958423590}" type="sibTrans" cxnId="{413291E4-AA35-4267-B751-5B765337544C}">
      <dgm:prSet/>
      <dgm:spPr/>
      <dgm:t>
        <a:bodyPr/>
        <a:lstStyle/>
        <a:p>
          <a:endParaRPr lang="zh-CN" altLang="en-US"/>
        </a:p>
      </dgm:t>
    </dgm:pt>
    <dgm:pt modelId="{EB65F826-655F-4AD0-803F-A016BAA45C8F}">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需求混乱</a:t>
          </a:r>
          <a:endParaRPr lang="en-US" altLang="zh-CN" dirty="0">
            <a:solidFill>
              <a:schemeClr val="tx1"/>
            </a:solidFill>
            <a:ea typeface="宋体" pitchFamily="2" charset="-122"/>
          </a:endParaRPr>
        </a:p>
      </dgm:t>
    </dgm:pt>
    <dgm:pt modelId="{5AB54CC5-A8CF-48B0-AD19-0AAB217B6FB2}" type="parTrans" cxnId="{7EC5F7BC-678D-4CB2-B143-7A4297936D5C}">
      <dgm:prSet/>
      <dgm:spPr/>
      <dgm:t>
        <a:bodyPr/>
        <a:lstStyle/>
        <a:p>
          <a:endParaRPr lang="zh-CN" altLang="en-US"/>
        </a:p>
      </dgm:t>
    </dgm:pt>
    <dgm:pt modelId="{60FFDB41-02E9-4C13-B504-E3D366213272}" type="sibTrans" cxnId="{7EC5F7BC-678D-4CB2-B143-7A4297936D5C}">
      <dgm:prSet/>
      <dgm:spPr/>
      <dgm:t>
        <a:bodyPr/>
        <a:lstStyle/>
        <a:p>
          <a:endParaRPr lang="zh-CN" altLang="en-US"/>
        </a:p>
      </dgm:t>
    </dgm:pt>
    <dgm:pt modelId="{ACB0AA4C-B244-4ED9-B3DA-4DB64F313569}">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模块集成困难</a:t>
          </a:r>
          <a:endParaRPr lang="en-US" altLang="zh-CN" dirty="0">
            <a:solidFill>
              <a:schemeClr val="tx1"/>
            </a:solidFill>
            <a:ea typeface="宋体" pitchFamily="2" charset="-122"/>
          </a:endParaRPr>
        </a:p>
      </dgm:t>
    </dgm:pt>
    <dgm:pt modelId="{9E97D1A1-F99C-475D-9E76-7D2E6AE7B04A}" type="parTrans" cxnId="{F01D26D6-2613-4C88-BA16-0C0B949BB7ED}">
      <dgm:prSet/>
      <dgm:spPr/>
      <dgm:t>
        <a:bodyPr/>
        <a:lstStyle/>
        <a:p>
          <a:endParaRPr lang="zh-CN" altLang="en-US"/>
        </a:p>
      </dgm:t>
    </dgm:pt>
    <dgm:pt modelId="{08B0BCAD-1DA8-4ED5-9AA9-610EAF2AB3B9}" type="sibTrans" cxnId="{F01D26D6-2613-4C88-BA16-0C0B949BB7ED}">
      <dgm:prSet/>
      <dgm:spPr/>
      <dgm:t>
        <a:bodyPr/>
        <a:lstStyle/>
        <a:p>
          <a:endParaRPr lang="zh-CN" altLang="en-US"/>
        </a:p>
      </dgm:t>
    </dgm:pt>
    <dgm:pt modelId="{EFD8A68A-8C9C-43DC-9A07-6EEFDC81815E}">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系统难以维护</a:t>
          </a:r>
          <a:endParaRPr lang="en-US" altLang="zh-CN" dirty="0">
            <a:solidFill>
              <a:schemeClr val="tx1"/>
            </a:solidFill>
            <a:ea typeface="宋体" pitchFamily="2" charset="-122"/>
          </a:endParaRPr>
        </a:p>
      </dgm:t>
    </dgm:pt>
    <dgm:pt modelId="{00C84924-6364-43EB-929F-A7D592384FB0}" type="parTrans" cxnId="{C46CB71F-72EC-44C7-820C-FA12CEFDBB93}">
      <dgm:prSet/>
      <dgm:spPr/>
      <dgm:t>
        <a:bodyPr/>
        <a:lstStyle/>
        <a:p>
          <a:endParaRPr lang="zh-CN" altLang="en-US"/>
        </a:p>
      </dgm:t>
    </dgm:pt>
    <dgm:pt modelId="{10819A3E-E67B-40B5-AF71-435B31969FA4}" type="sibTrans" cxnId="{C46CB71F-72EC-44C7-820C-FA12CEFDBB93}">
      <dgm:prSet/>
      <dgm:spPr/>
      <dgm:t>
        <a:bodyPr/>
        <a:lstStyle/>
        <a:p>
          <a:endParaRPr lang="zh-CN" altLang="en-US"/>
        </a:p>
      </dgm:t>
    </dgm:pt>
    <dgm:pt modelId="{31BE4BC5-6D37-4E4C-BA2F-C54E7B3B3E31}">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缺陷发现太迟</a:t>
          </a:r>
          <a:endParaRPr lang="en-US" altLang="zh-CN" dirty="0">
            <a:solidFill>
              <a:schemeClr val="tx1"/>
            </a:solidFill>
            <a:ea typeface="宋体" pitchFamily="2" charset="-122"/>
          </a:endParaRPr>
        </a:p>
      </dgm:t>
    </dgm:pt>
    <dgm:pt modelId="{4E2450A3-767E-4463-B44B-FABA2E177620}" type="parTrans" cxnId="{E9B53F5C-7916-43C0-9D30-C9183E1A3FE8}">
      <dgm:prSet/>
      <dgm:spPr/>
      <dgm:t>
        <a:bodyPr/>
        <a:lstStyle/>
        <a:p>
          <a:endParaRPr lang="zh-CN" altLang="en-US"/>
        </a:p>
      </dgm:t>
    </dgm:pt>
    <dgm:pt modelId="{2C517447-5C1A-42A6-847B-89DB6CDC5B6C}" type="sibTrans" cxnId="{E9B53F5C-7916-43C0-9D30-C9183E1A3FE8}">
      <dgm:prSet/>
      <dgm:spPr/>
      <dgm:t>
        <a:bodyPr/>
        <a:lstStyle/>
        <a:p>
          <a:endParaRPr lang="zh-CN" altLang="en-US"/>
        </a:p>
      </dgm:t>
    </dgm:pt>
    <dgm:pt modelId="{C293653F-DEF7-4225-8BFE-336F26A64779}">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低质量、难使用</a:t>
          </a:r>
          <a:endParaRPr lang="en-US" altLang="zh-CN" dirty="0">
            <a:solidFill>
              <a:schemeClr val="tx1"/>
            </a:solidFill>
            <a:ea typeface="宋体" pitchFamily="2" charset="-122"/>
          </a:endParaRPr>
        </a:p>
      </dgm:t>
    </dgm:pt>
    <dgm:pt modelId="{38E63C05-D789-4D0F-AEE4-6EAFBF3EA089}" type="parTrans" cxnId="{A29877EB-F1E0-4DBE-A3B4-32E6EDFE3B18}">
      <dgm:prSet/>
      <dgm:spPr/>
      <dgm:t>
        <a:bodyPr/>
        <a:lstStyle/>
        <a:p>
          <a:endParaRPr lang="zh-CN" altLang="en-US"/>
        </a:p>
      </dgm:t>
    </dgm:pt>
    <dgm:pt modelId="{488572C4-B186-4B27-A2A2-6A69A723A49A}" type="sibTrans" cxnId="{A29877EB-F1E0-4DBE-A3B4-32E6EDFE3B18}">
      <dgm:prSet/>
      <dgm:spPr/>
      <dgm:t>
        <a:bodyPr/>
        <a:lstStyle/>
        <a:p>
          <a:endParaRPr lang="zh-CN" altLang="en-US"/>
        </a:p>
      </dgm:t>
    </dgm:pt>
    <dgm:pt modelId="{A86B5B9D-5FDD-4213-9A5A-46F76D4BBE2E}">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性能问题</a:t>
          </a:r>
          <a:endParaRPr lang="en-US" altLang="zh-CN" dirty="0">
            <a:solidFill>
              <a:schemeClr val="tx1"/>
            </a:solidFill>
            <a:ea typeface="宋体" pitchFamily="2" charset="-122"/>
          </a:endParaRPr>
        </a:p>
      </dgm:t>
    </dgm:pt>
    <dgm:pt modelId="{5AB0CE7B-B334-43A7-99C0-C010DDFE07A5}" type="parTrans" cxnId="{6B0416A7-63D1-49F2-BB79-3BB82C52C022}">
      <dgm:prSet/>
      <dgm:spPr/>
      <dgm:t>
        <a:bodyPr/>
        <a:lstStyle/>
        <a:p>
          <a:endParaRPr lang="zh-CN" altLang="en-US"/>
        </a:p>
      </dgm:t>
    </dgm:pt>
    <dgm:pt modelId="{C69129B5-2CF7-4621-ADD7-25AFC8E5C078}" type="sibTrans" cxnId="{6B0416A7-63D1-49F2-BB79-3BB82C52C022}">
      <dgm:prSet/>
      <dgm:spPr/>
      <dgm:t>
        <a:bodyPr/>
        <a:lstStyle/>
        <a:p>
          <a:endParaRPr lang="zh-CN" altLang="en-US"/>
        </a:p>
      </dgm:t>
    </dgm:pt>
    <dgm:pt modelId="{26A50E7F-0A4F-4A77-9DD7-BEF38BD73C43}">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小组人力部署不协调</a:t>
          </a:r>
          <a:endParaRPr lang="en-US" altLang="zh-CN" dirty="0">
            <a:solidFill>
              <a:schemeClr val="tx1"/>
            </a:solidFill>
            <a:ea typeface="宋体" pitchFamily="2" charset="-122"/>
          </a:endParaRPr>
        </a:p>
      </dgm:t>
    </dgm:pt>
    <dgm:pt modelId="{F72BE853-8A97-4851-878D-AA8214AC87AA}" type="parTrans" cxnId="{685F273B-9F00-4E49-9797-33C766EE5C27}">
      <dgm:prSet/>
      <dgm:spPr/>
      <dgm:t>
        <a:bodyPr/>
        <a:lstStyle/>
        <a:p>
          <a:endParaRPr lang="zh-CN" altLang="en-US"/>
        </a:p>
      </dgm:t>
    </dgm:pt>
    <dgm:pt modelId="{637F1123-313E-4891-9430-AC8806271CB5}" type="sibTrans" cxnId="{685F273B-9F00-4E49-9797-33C766EE5C27}">
      <dgm:prSet/>
      <dgm:spPr/>
      <dgm:t>
        <a:bodyPr/>
        <a:lstStyle/>
        <a:p>
          <a:endParaRPr lang="zh-CN" altLang="en-US"/>
        </a:p>
      </dgm:t>
    </dgm:pt>
    <dgm:pt modelId="{8D1A6645-564D-4C6C-936F-75E39862A874}">
      <dgm:prSet phldrT="[文本]"/>
      <dgm:spPr>
        <a:solidFill>
          <a:schemeClr val="accent2"/>
        </a:solidFill>
        <a:ln>
          <a:solidFill>
            <a:schemeClr val="accent1"/>
          </a:solidFill>
        </a:ln>
      </dgm:spPr>
      <dgm:t>
        <a:bodyPr/>
        <a:lstStyle/>
        <a:p>
          <a:r>
            <a:rPr lang="zh-CN" altLang="en-US" dirty="0">
              <a:solidFill>
                <a:schemeClr val="tx1"/>
              </a:solidFill>
              <a:ea typeface="宋体" pitchFamily="2" charset="-122"/>
            </a:rPr>
            <a:t>提交问题</a:t>
          </a:r>
          <a:endParaRPr lang="zh-CN" altLang="en-US" dirty="0">
            <a:solidFill>
              <a:schemeClr val="tx1"/>
            </a:solidFill>
          </a:endParaRPr>
        </a:p>
      </dgm:t>
    </dgm:pt>
    <dgm:pt modelId="{26A1F6D8-62FB-461F-89CB-502B0EE0B3A8}" type="parTrans" cxnId="{0FF8D13C-4765-4EBF-8706-BAB8F0E394A1}">
      <dgm:prSet/>
      <dgm:spPr/>
      <dgm:t>
        <a:bodyPr/>
        <a:lstStyle/>
        <a:p>
          <a:endParaRPr lang="zh-CN" altLang="en-US"/>
        </a:p>
      </dgm:t>
    </dgm:pt>
    <dgm:pt modelId="{55C87540-7E20-4E08-8464-0EC45810ED4A}" type="sibTrans" cxnId="{0FF8D13C-4765-4EBF-8706-BAB8F0E394A1}">
      <dgm:prSet/>
      <dgm:spPr/>
      <dgm:t>
        <a:bodyPr/>
        <a:lstStyle/>
        <a:p>
          <a:endParaRPr lang="zh-CN" altLang="en-US"/>
        </a:p>
      </dgm:t>
    </dgm:pt>
    <dgm:pt modelId="{7B8E3390-9F96-4574-BD0C-DF6868656415}">
      <dgm:prSet/>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管理需求</a:t>
          </a:r>
          <a:endParaRPr lang="en-US" altLang="zh-CN" dirty="0">
            <a:solidFill>
              <a:schemeClr val="tx1"/>
            </a:solidFill>
            <a:latin typeface="Arial Narrow" pitchFamily="34" charset="0"/>
            <a:ea typeface="宋体" pitchFamily="2" charset="-122"/>
          </a:endParaRPr>
        </a:p>
      </dgm:t>
    </dgm:pt>
    <dgm:pt modelId="{CD1A84F1-9AEF-497D-A98D-468534DD65C8}" type="parTrans" cxnId="{80A7444C-89A5-42C4-8617-230063B0D926}">
      <dgm:prSet/>
      <dgm:spPr/>
      <dgm:t>
        <a:bodyPr/>
        <a:lstStyle/>
        <a:p>
          <a:endParaRPr lang="zh-CN" altLang="en-US"/>
        </a:p>
      </dgm:t>
    </dgm:pt>
    <dgm:pt modelId="{81D01479-F598-4167-A77A-29063DFC8843}" type="sibTrans" cxnId="{80A7444C-89A5-42C4-8617-230063B0D926}">
      <dgm:prSet/>
      <dgm:spPr/>
      <dgm:t>
        <a:bodyPr/>
        <a:lstStyle/>
        <a:p>
          <a:endParaRPr lang="zh-CN" altLang="en-US"/>
        </a:p>
      </dgm:t>
    </dgm:pt>
    <dgm:pt modelId="{9CD3F6A6-3A9C-4A4C-BC56-0BB379F07783}">
      <dgm:prSet/>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基于组件的架构</a:t>
          </a:r>
          <a:endParaRPr lang="en-US" altLang="zh-CN" dirty="0">
            <a:solidFill>
              <a:schemeClr val="tx1"/>
            </a:solidFill>
            <a:latin typeface="Arial Narrow" pitchFamily="34" charset="0"/>
            <a:ea typeface="宋体" pitchFamily="2" charset="-122"/>
          </a:endParaRPr>
        </a:p>
      </dgm:t>
    </dgm:pt>
    <dgm:pt modelId="{654A9DCC-CCC1-4729-A34B-47E8041D1A80}" type="parTrans" cxnId="{FD65DE9A-8207-4591-96EA-E82A25704DB6}">
      <dgm:prSet/>
      <dgm:spPr/>
      <dgm:t>
        <a:bodyPr/>
        <a:lstStyle/>
        <a:p>
          <a:endParaRPr lang="zh-CN" altLang="en-US"/>
        </a:p>
      </dgm:t>
    </dgm:pt>
    <dgm:pt modelId="{615C71F1-E852-46B0-A90B-90E20C1F9970}" type="sibTrans" cxnId="{FD65DE9A-8207-4591-96EA-E82A25704DB6}">
      <dgm:prSet/>
      <dgm:spPr/>
      <dgm:t>
        <a:bodyPr/>
        <a:lstStyle/>
        <a:p>
          <a:endParaRPr lang="zh-CN" altLang="en-US"/>
        </a:p>
      </dgm:t>
    </dgm:pt>
    <dgm:pt modelId="{2530D6EF-D6C3-43E2-B2EC-BBBFB7DE4BF8}">
      <dgm:prSet/>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可视化建模</a:t>
          </a:r>
          <a:endParaRPr lang="en-US" altLang="zh-CN" dirty="0">
            <a:solidFill>
              <a:schemeClr val="tx1"/>
            </a:solidFill>
            <a:latin typeface="Arial Narrow" pitchFamily="34" charset="0"/>
            <a:ea typeface="宋体" pitchFamily="2" charset="-122"/>
          </a:endParaRPr>
        </a:p>
      </dgm:t>
    </dgm:pt>
    <dgm:pt modelId="{FC46A412-2D8E-4E34-9089-EB6E6F5F2556}" type="parTrans" cxnId="{510EBB46-1C81-4E78-8883-7A5C69374C06}">
      <dgm:prSet/>
      <dgm:spPr/>
      <dgm:t>
        <a:bodyPr/>
        <a:lstStyle/>
        <a:p>
          <a:endParaRPr lang="zh-CN" altLang="en-US"/>
        </a:p>
      </dgm:t>
    </dgm:pt>
    <dgm:pt modelId="{8537C229-117C-46A7-A50E-BF4A536CC845}" type="sibTrans" cxnId="{510EBB46-1C81-4E78-8883-7A5C69374C06}">
      <dgm:prSet/>
      <dgm:spPr/>
      <dgm:t>
        <a:bodyPr/>
        <a:lstStyle/>
        <a:p>
          <a:endParaRPr lang="zh-CN" altLang="en-US"/>
        </a:p>
      </dgm:t>
    </dgm:pt>
    <dgm:pt modelId="{620DDAFC-8BC7-4802-8872-58E37E2B2857}">
      <dgm:prSet/>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连续验证质量</a:t>
          </a:r>
          <a:endParaRPr lang="en-US" altLang="zh-CN" dirty="0">
            <a:solidFill>
              <a:schemeClr val="tx1"/>
            </a:solidFill>
            <a:latin typeface="Arial Narrow" pitchFamily="34" charset="0"/>
            <a:ea typeface="宋体" pitchFamily="2" charset="-122"/>
          </a:endParaRPr>
        </a:p>
      </dgm:t>
    </dgm:pt>
    <dgm:pt modelId="{C585ED68-770E-495F-A0F8-2FBD1BDA2AC2}" type="parTrans" cxnId="{8455E680-1EA7-41E4-B3E5-1A07F3308671}">
      <dgm:prSet/>
      <dgm:spPr/>
      <dgm:t>
        <a:bodyPr/>
        <a:lstStyle/>
        <a:p>
          <a:endParaRPr lang="zh-CN" altLang="en-US"/>
        </a:p>
      </dgm:t>
    </dgm:pt>
    <dgm:pt modelId="{73CECE0D-1CD0-48CF-AB9D-DB52340B9DBF}" type="sibTrans" cxnId="{8455E680-1EA7-41E4-B3E5-1A07F3308671}">
      <dgm:prSet/>
      <dgm:spPr/>
      <dgm:t>
        <a:bodyPr/>
        <a:lstStyle/>
        <a:p>
          <a:endParaRPr lang="zh-CN" altLang="en-US"/>
        </a:p>
      </dgm:t>
    </dgm:pt>
    <dgm:pt modelId="{80D8364D-C028-4274-9AD2-28E25EAF5E14}">
      <dgm:prSet/>
      <dgm:spPr>
        <a:solidFill>
          <a:srgbClr val="CCFFFF"/>
        </a:solidFill>
        <a:ln>
          <a:solidFill>
            <a:schemeClr val="tx1"/>
          </a:solidFill>
        </a:ln>
      </dgm:spPr>
      <dgm:t>
        <a:bodyPr/>
        <a:lstStyle/>
        <a:p>
          <a:r>
            <a:rPr lang="zh-CN" altLang="en-US" dirty="0">
              <a:solidFill>
                <a:schemeClr val="tx1"/>
              </a:solidFill>
              <a:latin typeface="Arial Narrow" pitchFamily="34" charset="0"/>
              <a:ea typeface="宋体" pitchFamily="2" charset="-122"/>
            </a:rPr>
            <a:t>管理变更</a:t>
          </a:r>
          <a:endParaRPr lang="zh-CN" altLang="en-US" dirty="0">
            <a:solidFill>
              <a:schemeClr val="tx1"/>
            </a:solidFill>
          </a:endParaRPr>
        </a:p>
      </dgm:t>
    </dgm:pt>
    <dgm:pt modelId="{0A57BEFA-DBAD-405C-8A46-AFDB1152204F}" type="parTrans" cxnId="{54D6AA11-ED7D-4E62-A22A-88A43F4CCA5F}">
      <dgm:prSet/>
      <dgm:spPr/>
      <dgm:t>
        <a:bodyPr/>
        <a:lstStyle/>
        <a:p>
          <a:endParaRPr lang="zh-CN" altLang="en-US"/>
        </a:p>
      </dgm:t>
    </dgm:pt>
    <dgm:pt modelId="{D1675378-79D2-4D5E-B7C3-8E6B4AEB614B}" type="sibTrans" cxnId="{54D6AA11-ED7D-4E62-A22A-88A43F4CCA5F}">
      <dgm:prSet/>
      <dgm:spPr/>
      <dgm:t>
        <a:bodyPr/>
        <a:lstStyle/>
        <a:p>
          <a:endParaRPr lang="zh-CN" altLang="en-US"/>
        </a:p>
      </dgm:t>
    </dgm:pt>
    <dgm:pt modelId="{529E5A71-D499-4818-9AF9-59CF1C19DD7C}">
      <dgm:prSet/>
      <dgm:spPr/>
      <dgm:t>
        <a:bodyPr/>
        <a:lstStyle/>
        <a:p>
          <a:r>
            <a:rPr lang="zh-CN" altLang="en-US" dirty="0">
              <a:solidFill>
                <a:schemeClr val="tx1"/>
              </a:solidFill>
              <a:latin typeface="Arial Narrow" pitchFamily="34" charset="0"/>
              <a:ea typeface="宋体" pitchFamily="2" charset="-122"/>
            </a:rPr>
            <a:t>交流不明确</a:t>
          </a:r>
          <a:endParaRPr lang="en-US" altLang="zh-CN" dirty="0">
            <a:solidFill>
              <a:schemeClr val="tx1"/>
            </a:solidFill>
            <a:latin typeface="Arial Narrow" pitchFamily="34" charset="0"/>
            <a:ea typeface="宋体" pitchFamily="2" charset="-122"/>
          </a:endParaRPr>
        </a:p>
      </dgm:t>
    </dgm:pt>
    <dgm:pt modelId="{6E782618-B6D0-49EB-BC8D-E2B81B2D76D6}" type="parTrans" cxnId="{7829EED0-BCB9-4140-B066-3FCB8A574140}">
      <dgm:prSet/>
      <dgm:spPr/>
      <dgm:t>
        <a:bodyPr/>
        <a:lstStyle/>
        <a:p>
          <a:endParaRPr lang="zh-CN" altLang="en-US"/>
        </a:p>
      </dgm:t>
    </dgm:pt>
    <dgm:pt modelId="{F9E4EAC6-751F-4A8A-B911-5E60D9DC85A1}" type="sibTrans" cxnId="{7829EED0-BCB9-4140-B066-3FCB8A574140}">
      <dgm:prSet/>
      <dgm:spPr/>
      <dgm:t>
        <a:bodyPr/>
        <a:lstStyle/>
        <a:p>
          <a:endParaRPr lang="zh-CN" altLang="en-US"/>
        </a:p>
      </dgm:t>
    </dgm:pt>
    <dgm:pt modelId="{12613489-03AD-4E7A-8123-5DDF3D75621C}">
      <dgm:prSet/>
      <dgm:spPr/>
      <dgm:t>
        <a:bodyPr/>
        <a:lstStyle/>
        <a:p>
          <a:r>
            <a:rPr lang="zh-CN" altLang="en-US">
              <a:solidFill>
                <a:schemeClr val="tx1"/>
              </a:solidFill>
              <a:latin typeface="Arial Narrow" pitchFamily="34" charset="0"/>
              <a:ea typeface="宋体" pitchFamily="2" charset="-122"/>
            </a:rPr>
            <a:t>架构不合理</a:t>
          </a:r>
          <a:endParaRPr lang="en-US" altLang="zh-CN" dirty="0">
            <a:solidFill>
              <a:schemeClr val="tx1"/>
            </a:solidFill>
            <a:latin typeface="Arial Narrow" pitchFamily="34" charset="0"/>
            <a:ea typeface="宋体" pitchFamily="2" charset="-122"/>
          </a:endParaRPr>
        </a:p>
      </dgm:t>
    </dgm:pt>
    <dgm:pt modelId="{AA62A5D0-67B3-42A7-83A0-B1099DD2ADD9}" type="parTrans" cxnId="{7B467CCC-914F-4541-B3F6-FD3639F6B756}">
      <dgm:prSet/>
      <dgm:spPr/>
      <dgm:t>
        <a:bodyPr/>
        <a:lstStyle/>
        <a:p>
          <a:endParaRPr lang="zh-CN" altLang="en-US"/>
        </a:p>
      </dgm:t>
    </dgm:pt>
    <dgm:pt modelId="{41E4821F-7E22-4685-BF1A-4DDD7C9942F3}" type="sibTrans" cxnId="{7B467CCC-914F-4541-B3F6-FD3639F6B756}">
      <dgm:prSet/>
      <dgm:spPr/>
      <dgm:t>
        <a:bodyPr/>
        <a:lstStyle/>
        <a:p>
          <a:endParaRPr lang="zh-CN" altLang="en-US"/>
        </a:p>
      </dgm:t>
    </dgm:pt>
    <dgm:pt modelId="{A8C51E5C-E9A9-4354-9516-D9C3DF137283}">
      <dgm:prSet/>
      <dgm:spPr/>
      <dgm:t>
        <a:bodyPr/>
        <a:lstStyle/>
        <a:p>
          <a:r>
            <a:rPr lang="zh-CN" altLang="en-US">
              <a:solidFill>
                <a:schemeClr val="tx1"/>
              </a:solidFill>
              <a:latin typeface="Arial Narrow" pitchFamily="34" charset="0"/>
              <a:ea typeface="宋体" pitchFamily="2" charset="-122"/>
            </a:rPr>
            <a:t>软件太复杂</a:t>
          </a:r>
          <a:endParaRPr lang="en-US" altLang="zh-CN" dirty="0">
            <a:solidFill>
              <a:schemeClr val="tx1"/>
            </a:solidFill>
            <a:latin typeface="Arial Narrow" pitchFamily="34" charset="0"/>
            <a:ea typeface="宋体" pitchFamily="2" charset="-122"/>
          </a:endParaRPr>
        </a:p>
      </dgm:t>
    </dgm:pt>
    <dgm:pt modelId="{0E42B62E-5288-4018-A31E-90AAB84A0631}" type="parTrans" cxnId="{814E83E2-DF10-4134-B0E8-2B3F75A3DFAF}">
      <dgm:prSet/>
      <dgm:spPr/>
      <dgm:t>
        <a:bodyPr/>
        <a:lstStyle/>
        <a:p>
          <a:endParaRPr lang="zh-CN" altLang="en-US"/>
        </a:p>
      </dgm:t>
    </dgm:pt>
    <dgm:pt modelId="{5A1EEAF8-D8D3-46CE-B53F-50DCCD937CBF}" type="sibTrans" cxnId="{814E83E2-DF10-4134-B0E8-2B3F75A3DFAF}">
      <dgm:prSet/>
      <dgm:spPr/>
      <dgm:t>
        <a:bodyPr/>
        <a:lstStyle/>
        <a:p>
          <a:endParaRPr lang="zh-CN" altLang="en-US"/>
        </a:p>
      </dgm:t>
    </dgm:pt>
    <dgm:pt modelId="{CAAEFEE0-A4B6-4DC5-8EDB-9472E1392BBD}">
      <dgm:prSet/>
      <dgm:spPr/>
      <dgm:t>
        <a:bodyPr/>
        <a:lstStyle/>
        <a:p>
          <a:r>
            <a:rPr lang="zh-CN" altLang="en-US">
              <a:solidFill>
                <a:schemeClr val="tx1"/>
              </a:solidFill>
              <a:latin typeface="Arial Narrow" pitchFamily="34" charset="0"/>
              <a:ea typeface="宋体" pitchFamily="2" charset="-122"/>
            </a:rPr>
            <a:t>未检不一致</a:t>
          </a:r>
          <a:endParaRPr lang="en-US" altLang="zh-CN" dirty="0">
            <a:solidFill>
              <a:schemeClr val="tx1"/>
            </a:solidFill>
            <a:latin typeface="Arial Narrow" pitchFamily="34" charset="0"/>
            <a:ea typeface="宋体" pitchFamily="2" charset="-122"/>
          </a:endParaRPr>
        </a:p>
      </dgm:t>
    </dgm:pt>
    <dgm:pt modelId="{4C6F6FC8-4353-44A2-8DC0-87600DA0891B}" type="parTrans" cxnId="{E6D3A021-ED65-4536-BBFD-D95573F5ADF5}">
      <dgm:prSet/>
      <dgm:spPr/>
      <dgm:t>
        <a:bodyPr/>
        <a:lstStyle/>
        <a:p>
          <a:endParaRPr lang="zh-CN" altLang="en-US"/>
        </a:p>
      </dgm:t>
    </dgm:pt>
    <dgm:pt modelId="{EA0D1259-4415-45B8-8B91-3D179B2D71E5}" type="sibTrans" cxnId="{E6D3A021-ED65-4536-BBFD-D95573F5ADF5}">
      <dgm:prSet/>
      <dgm:spPr/>
      <dgm:t>
        <a:bodyPr/>
        <a:lstStyle/>
        <a:p>
          <a:endParaRPr lang="zh-CN" altLang="en-US"/>
        </a:p>
      </dgm:t>
    </dgm:pt>
    <dgm:pt modelId="{032418F6-F58C-434F-81EF-184169ADDEE5}">
      <dgm:prSet/>
      <dgm:spPr/>
      <dgm:t>
        <a:bodyPr/>
        <a:lstStyle/>
        <a:p>
          <a:r>
            <a:rPr lang="zh-CN" altLang="en-US" dirty="0">
              <a:solidFill>
                <a:schemeClr val="tx1"/>
              </a:solidFill>
              <a:latin typeface="Arial Narrow" pitchFamily="34" charset="0"/>
              <a:ea typeface="宋体" pitchFamily="2" charset="-122"/>
            </a:rPr>
            <a:t>测试不充分</a:t>
          </a:r>
          <a:endParaRPr lang="en-US" altLang="zh-CN" dirty="0">
            <a:solidFill>
              <a:schemeClr val="tx1"/>
            </a:solidFill>
            <a:latin typeface="Arial Narrow" pitchFamily="34" charset="0"/>
            <a:ea typeface="宋体" pitchFamily="2" charset="-122"/>
          </a:endParaRPr>
        </a:p>
      </dgm:t>
    </dgm:pt>
    <dgm:pt modelId="{A9D66DE8-715D-4895-BE9A-59961FF5550A}" type="parTrans" cxnId="{0D20216D-AC23-4572-B74D-A79DABD5C0A1}">
      <dgm:prSet/>
      <dgm:spPr/>
      <dgm:t>
        <a:bodyPr/>
        <a:lstStyle/>
        <a:p>
          <a:endParaRPr lang="zh-CN" altLang="en-US"/>
        </a:p>
      </dgm:t>
    </dgm:pt>
    <dgm:pt modelId="{DEEFAB9D-5739-4A2D-B304-2D5381F0A988}" type="sibTrans" cxnId="{0D20216D-AC23-4572-B74D-A79DABD5C0A1}">
      <dgm:prSet/>
      <dgm:spPr/>
      <dgm:t>
        <a:bodyPr/>
        <a:lstStyle/>
        <a:p>
          <a:endParaRPr lang="zh-CN" altLang="en-US"/>
        </a:p>
      </dgm:t>
    </dgm:pt>
    <dgm:pt modelId="{AC7F17BD-37CB-470D-8D5F-A6452B27DB4D}">
      <dgm:prSet/>
      <dgm:spPr/>
      <dgm:t>
        <a:bodyPr/>
        <a:lstStyle/>
        <a:p>
          <a:r>
            <a:rPr lang="zh-CN" altLang="en-US">
              <a:solidFill>
                <a:schemeClr val="tx1"/>
              </a:solidFill>
              <a:latin typeface="Arial Narrow" pitchFamily="34" charset="0"/>
              <a:ea typeface="宋体" pitchFamily="2" charset="-122"/>
            </a:rPr>
            <a:t>评估太主观</a:t>
          </a:r>
          <a:endParaRPr lang="en-US" altLang="zh-CN" dirty="0">
            <a:solidFill>
              <a:schemeClr val="tx1"/>
            </a:solidFill>
            <a:latin typeface="Arial Narrow" pitchFamily="34" charset="0"/>
            <a:ea typeface="宋体" pitchFamily="2" charset="-122"/>
          </a:endParaRPr>
        </a:p>
      </dgm:t>
    </dgm:pt>
    <dgm:pt modelId="{6BB8731C-B047-40B6-A733-5D97A111E5F2}" type="parTrans" cxnId="{2003CAF3-A956-4AF1-AB5C-9A03D9F2C8E8}">
      <dgm:prSet/>
      <dgm:spPr/>
      <dgm:t>
        <a:bodyPr/>
        <a:lstStyle/>
        <a:p>
          <a:endParaRPr lang="zh-CN" altLang="en-US"/>
        </a:p>
      </dgm:t>
    </dgm:pt>
    <dgm:pt modelId="{431A6F22-E1B3-4670-A595-2F497CD953DF}" type="sibTrans" cxnId="{2003CAF3-A956-4AF1-AB5C-9A03D9F2C8E8}">
      <dgm:prSet/>
      <dgm:spPr/>
      <dgm:t>
        <a:bodyPr/>
        <a:lstStyle/>
        <a:p>
          <a:endParaRPr lang="zh-CN" altLang="en-US"/>
        </a:p>
      </dgm:t>
    </dgm:pt>
    <dgm:pt modelId="{8B336BA8-3EF2-4746-A780-2CFD656159B9}">
      <dgm:prSet/>
      <dgm:spPr/>
      <dgm:t>
        <a:bodyPr/>
        <a:lstStyle/>
        <a:p>
          <a:r>
            <a:rPr lang="zh-CN" altLang="en-US">
              <a:solidFill>
                <a:schemeClr val="tx1"/>
              </a:solidFill>
              <a:latin typeface="Arial Narrow" pitchFamily="34" charset="0"/>
              <a:ea typeface="宋体" pitchFamily="2" charset="-122"/>
            </a:rPr>
            <a:t>方法太原始 </a:t>
          </a:r>
          <a:endParaRPr lang="en-US" altLang="zh-CN" dirty="0">
            <a:solidFill>
              <a:schemeClr val="tx1"/>
            </a:solidFill>
            <a:latin typeface="Arial Narrow" pitchFamily="34" charset="0"/>
            <a:ea typeface="宋体" pitchFamily="2" charset="-122"/>
          </a:endParaRPr>
        </a:p>
      </dgm:t>
    </dgm:pt>
    <dgm:pt modelId="{D661AD10-D7F2-4911-8E10-D0351A6292C2}" type="parTrans" cxnId="{3E5CEA4E-94CF-47EB-83FD-C7FD251D5B4D}">
      <dgm:prSet/>
      <dgm:spPr/>
      <dgm:t>
        <a:bodyPr/>
        <a:lstStyle/>
        <a:p>
          <a:endParaRPr lang="zh-CN" altLang="en-US"/>
        </a:p>
      </dgm:t>
    </dgm:pt>
    <dgm:pt modelId="{9A9A8007-1F6C-4A39-9641-CB3DE73A2E9F}" type="sibTrans" cxnId="{3E5CEA4E-94CF-47EB-83FD-C7FD251D5B4D}">
      <dgm:prSet/>
      <dgm:spPr/>
      <dgm:t>
        <a:bodyPr/>
        <a:lstStyle/>
        <a:p>
          <a:endParaRPr lang="zh-CN" altLang="en-US"/>
        </a:p>
      </dgm:t>
    </dgm:pt>
    <dgm:pt modelId="{41AB6137-720B-47B3-AF34-B04C73182534}">
      <dgm:prSet/>
      <dgm:spPr/>
      <dgm:t>
        <a:bodyPr/>
        <a:lstStyle/>
        <a:p>
          <a:r>
            <a:rPr lang="zh-CN" altLang="en-US" dirty="0">
              <a:solidFill>
                <a:schemeClr val="tx1"/>
              </a:solidFill>
              <a:latin typeface="Arial Narrow" pitchFamily="34" charset="0"/>
              <a:ea typeface="宋体" pitchFamily="2" charset="-122"/>
            </a:rPr>
            <a:t>变更未控制</a:t>
          </a:r>
          <a:endParaRPr lang="en-US" altLang="zh-CN" dirty="0">
            <a:solidFill>
              <a:schemeClr val="tx1"/>
            </a:solidFill>
            <a:latin typeface="Arial Narrow" pitchFamily="34" charset="0"/>
            <a:ea typeface="宋体" pitchFamily="2" charset="-122"/>
          </a:endParaRPr>
        </a:p>
      </dgm:t>
    </dgm:pt>
    <dgm:pt modelId="{82AE0B1F-7DC8-4FDA-9011-58D4A81C59EC}" type="parTrans" cxnId="{D5DCA03A-6660-4E33-AB22-ACA4C2E18FFA}">
      <dgm:prSet/>
      <dgm:spPr/>
      <dgm:t>
        <a:bodyPr/>
        <a:lstStyle/>
        <a:p>
          <a:endParaRPr lang="zh-CN" altLang="en-US"/>
        </a:p>
      </dgm:t>
    </dgm:pt>
    <dgm:pt modelId="{4AC113BD-0BF3-4BAD-B77A-2B0257BB8081}" type="sibTrans" cxnId="{D5DCA03A-6660-4E33-AB22-ACA4C2E18FFA}">
      <dgm:prSet/>
      <dgm:spPr/>
      <dgm:t>
        <a:bodyPr/>
        <a:lstStyle/>
        <a:p>
          <a:endParaRPr lang="zh-CN" altLang="en-US"/>
        </a:p>
      </dgm:t>
    </dgm:pt>
    <dgm:pt modelId="{5401EA90-51BF-4744-82A3-1E9D91807D1C}">
      <dgm:prSet/>
      <dgm:spPr/>
      <dgm:t>
        <a:bodyPr/>
        <a:lstStyle/>
        <a:p>
          <a:r>
            <a:rPr lang="zh-CN" altLang="en-US" dirty="0">
              <a:solidFill>
                <a:schemeClr val="tx1"/>
              </a:solidFill>
              <a:latin typeface="Arial Narrow" pitchFamily="34" charset="0"/>
              <a:ea typeface="宋体" pitchFamily="2" charset="-122"/>
            </a:rPr>
            <a:t>不够自动化</a:t>
          </a:r>
          <a:endParaRPr lang="zh-CN" altLang="en-US" dirty="0">
            <a:solidFill>
              <a:schemeClr val="tx1"/>
            </a:solidFill>
          </a:endParaRPr>
        </a:p>
      </dgm:t>
    </dgm:pt>
    <dgm:pt modelId="{295204B2-2214-4847-BE4E-8909853A786A}" type="parTrans" cxnId="{5F791468-7679-4619-8045-E455BEC0B61A}">
      <dgm:prSet/>
      <dgm:spPr/>
      <dgm:t>
        <a:bodyPr/>
        <a:lstStyle/>
        <a:p>
          <a:endParaRPr lang="zh-CN" altLang="en-US"/>
        </a:p>
      </dgm:t>
    </dgm:pt>
    <dgm:pt modelId="{794FFA85-C6E2-402F-A458-446FE4E1DC2D}" type="sibTrans" cxnId="{5F791468-7679-4619-8045-E455BEC0B61A}">
      <dgm:prSet/>
      <dgm:spPr/>
      <dgm:t>
        <a:bodyPr/>
        <a:lstStyle/>
        <a:p>
          <a:endParaRPr lang="zh-CN" altLang="en-US"/>
        </a:p>
      </dgm:t>
    </dgm:pt>
    <dgm:pt modelId="{61533D5B-53D8-41BC-AF42-7B5A0E5C31F5}" type="pres">
      <dgm:prSet presAssocID="{2D4B5F7C-D45B-409C-8823-8C2928E4CCA1}" presName="Name0" presStyleCnt="0">
        <dgm:presLayoutVars>
          <dgm:dir/>
          <dgm:resizeHandles val="exact"/>
        </dgm:presLayoutVars>
      </dgm:prSet>
      <dgm:spPr/>
    </dgm:pt>
    <dgm:pt modelId="{3340BC7D-5E10-47C2-A05C-613047406320}" type="pres">
      <dgm:prSet presAssocID="{498FC7BE-C193-4890-9167-696130DE7495}" presName="node" presStyleLbl="node1" presStyleIdx="0" presStyleCnt="3">
        <dgm:presLayoutVars>
          <dgm:bulletEnabled val="1"/>
        </dgm:presLayoutVars>
      </dgm:prSet>
      <dgm:spPr/>
    </dgm:pt>
    <dgm:pt modelId="{8DA8501F-9DD0-45AC-9251-29B6B9E70186}" type="pres">
      <dgm:prSet presAssocID="{2222FBBE-5751-47B9-9B4D-C213D5D75922}" presName="sibTrans" presStyleCnt="0"/>
      <dgm:spPr/>
    </dgm:pt>
    <dgm:pt modelId="{EEAB408C-210E-4881-90B5-D74E3EB38F47}" type="pres">
      <dgm:prSet presAssocID="{96D8EC05-BA6E-494D-96D7-0FFF798290DC}" presName="node" presStyleLbl="node1" presStyleIdx="1" presStyleCnt="3" custLinFactNeighborX="20004" custLinFactNeighborY="-1265">
        <dgm:presLayoutVars>
          <dgm:bulletEnabled val="1"/>
        </dgm:presLayoutVars>
      </dgm:prSet>
      <dgm:spPr/>
    </dgm:pt>
    <dgm:pt modelId="{BF2C120E-8C5C-497D-A84F-D9B5A1404314}" type="pres">
      <dgm:prSet presAssocID="{59AE99DE-67A1-4225-B62F-335316926FC3}" presName="sibTrans" presStyleCnt="0"/>
      <dgm:spPr/>
    </dgm:pt>
    <dgm:pt modelId="{D7F4F384-948B-45AC-848A-70268D049453}" type="pres">
      <dgm:prSet presAssocID="{DFB5E01F-8509-468F-BF07-9183E129A99E}" presName="node" presStyleLbl="node1" presStyleIdx="2" presStyleCnt="3">
        <dgm:presLayoutVars>
          <dgm:bulletEnabled val="1"/>
        </dgm:presLayoutVars>
      </dgm:prSet>
      <dgm:spPr/>
    </dgm:pt>
  </dgm:ptLst>
  <dgm:cxnLst>
    <dgm:cxn modelId="{AC7A0503-D1DC-AA45-8C69-411DB6BA2628}" type="presOf" srcId="{A8C51E5C-E9A9-4354-9516-D9C3DF137283}" destId="{EEAB408C-210E-4881-90B5-D74E3EB38F47}" srcOrd="0" destOrd="4" presId="urn:microsoft.com/office/officeart/2005/8/layout/hList6"/>
    <dgm:cxn modelId="{2F864D04-88E9-9C46-9DB2-9454F6223AE0}" type="presOf" srcId="{12613489-03AD-4E7A-8123-5DDF3D75621C}" destId="{EEAB408C-210E-4881-90B5-D74E3EB38F47}" srcOrd="0" destOrd="3" presId="urn:microsoft.com/office/officeart/2005/8/layout/hList6"/>
    <dgm:cxn modelId="{00B74D07-E730-0245-8FCE-F6A356487261}" type="presOf" srcId="{80D8364D-C028-4274-9AD2-28E25EAF5E14}" destId="{D7F4F384-948B-45AC-848A-70268D049453}" srcOrd="0" destOrd="6" presId="urn:microsoft.com/office/officeart/2005/8/layout/hList6"/>
    <dgm:cxn modelId="{54D6AA11-ED7D-4E62-A22A-88A43F4CCA5F}" srcId="{DFB5E01F-8509-468F-BF07-9183E129A99E}" destId="{80D8364D-C028-4274-9AD2-28E25EAF5E14}" srcOrd="5" destOrd="0" parTransId="{0A57BEFA-DBAD-405C-8A46-AFDB1152204F}" sibTransId="{D1675378-79D2-4D5E-B7C3-8E6B4AEB614B}"/>
    <dgm:cxn modelId="{5764EE13-68B8-AA47-89BF-585C098D48C1}" type="presOf" srcId="{31AD9B61-D53F-45FF-B8C8-38698A38D7C2}" destId="{D7F4F384-948B-45AC-848A-70268D049453}" srcOrd="0" destOrd="1" presId="urn:microsoft.com/office/officeart/2005/8/layout/hList6"/>
    <dgm:cxn modelId="{B0E75814-D5DC-7E4D-8AC2-BB0451253C7C}" type="presOf" srcId="{8B336BA8-3EF2-4746-A780-2CFD656159B9}" destId="{EEAB408C-210E-4881-90B5-D74E3EB38F47}" srcOrd="0" destOrd="8" presId="urn:microsoft.com/office/officeart/2005/8/layout/hList6"/>
    <dgm:cxn modelId="{C46CB71F-72EC-44C7-820C-FA12CEFDBB93}" srcId="{498FC7BE-C193-4890-9167-696130DE7495}" destId="{EFD8A68A-8C9C-43DC-9A07-6EEFDC81815E}" srcOrd="3" destOrd="0" parTransId="{00C84924-6364-43EB-929F-A7D592384FB0}" sibTransId="{10819A3E-E67B-40B5-AF71-435B31969FA4}"/>
    <dgm:cxn modelId="{E6D3A021-ED65-4536-BBFD-D95573F5ADF5}" srcId="{96D8EC05-BA6E-494D-96D7-0FFF798290DC}" destId="{CAAEFEE0-A4B6-4DC5-8EDB-9472E1392BBD}" srcOrd="4" destOrd="0" parTransId="{4C6F6FC8-4353-44A2-8DC0-87600DA0891B}" sibTransId="{EA0D1259-4415-45B8-8B91-3D179B2D71E5}"/>
    <dgm:cxn modelId="{5AB7572A-1139-4788-8E11-6A779ECDC6D8}" srcId="{2D4B5F7C-D45B-409C-8823-8C2928E4CCA1}" destId="{DFB5E01F-8509-468F-BF07-9183E129A99E}" srcOrd="2" destOrd="0" parTransId="{E56279C7-8EC7-447F-8239-C5F2660CC3D5}" sibTransId="{99700DF4-75F5-4884-9F69-F5C8AE0BB1D2}"/>
    <dgm:cxn modelId="{D5DCA03A-6660-4E33-AB22-ACA4C2E18FFA}" srcId="{96D8EC05-BA6E-494D-96D7-0FFF798290DC}" destId="{41AB6137-720B-47B3-AF34-B04C73182534}" srcOrd="8" destOrd="0" parTransId="{82AE0B1F-7DC8-4FDA-9011-58D4A81C59EC}" sibTransId="{4AC113BD-0BF3-4BAD-B77A-2B0257BB8081}"/>
    <dgm:cxn modelId="{685F273B-9F00-4E49-9797-33C766EE5C27}" srcId="{498FC7BE-C193-4890-9167-696130DE7495}" destId="{26A50E7F-0A4F-4A77-9DD7-BEF38BD73C43}" srcOrd="7" destOrd="0" parTransId="{F72BE853-8A97-4851-878D-AA8214AC87AA}" sibTransId="{637F1123-313E-4891-9430-AC8806271CB5}"/>
    <dgm:cxn modelId="{5AD6773B-C366-F94B-9855-6A9B909C3294}" type="presOf" srcId="{AC7F17BD-37CB-470D-8D5F-A6452B27DB4D}" destId="{EEAB408C-210E-4881-90B5-D74E3EB38F47}" srcOrd="0" destOrd="7" presId="urn:microsoft.com/office/officeart/2005/8/layout/hList6"/>
    <dgm:cxn modelId="{0FF8D13C-4765-4EBF-8706-BAB8F0E394A1}" srcId="{498FC7BE-C193-4890-9167-696130DE7495}" destId="{8D1A6645-564D-4C6C-936F-75E39862A874}" srcOrd="8" destOrd="0" parTransId="{26A1F6D8-62FB-461F-89CB-502B0EE0B3A8}" sibTransId="{55C87540-7E20-4E08-8464-0EC45810ED4A}"/>
    <dgm:cxn modelId="{4EA3703D-D993-6B40-91E6-CFC82A9810DD}" type="presOf" srcId="{EB65F826-655F-4AD0-803F-A016BAA45C8F}" destId="{3340BC7D-5E10-47C2-A05C-613047406320}" srcOrd="0" destOrd="2" presId="urn:microsoft.com/office/officeart/2005/8/layout/hList6"/>
    <dgm:cxn modelId="{DB3DC340-69AB-D44D-BA38-88A49BFB667A}" type="presOf" srcId="{ACB0AA4C-B244-4ED9-B3DA-4DB64F313569}" destId="{3340BC7D-5E10-47C2-A05C-613047406320}" srcOrd="0" destOrd="3" presId="urn:microsoft.com/office/officeart/2005/8/layout/hList6"/>
    <dgm:cxn modelId="{05000E5C-7F5B-F848-BA12-F1AD1117350F}" type="presOf" srcId="{26A50E7F-0A4F-4A77-9DD7-BEF38BD73C43}" destId="{3340BC7D-5E10-47C2-A05C-613047406320}" srcOrd="0" destOrd="8" presId="urn:microsoft.com/office/officeart/2005/8/layout/hList6"/>
    <dgm:cxn modelId="{E9B53F5C-7916-43C0-9D30-C9183E1A3FE8}" srcId="{498FC7BE-C193-4890-9167-696130DE7495}" destId="{31BE4BC5-6D37-4E4C-BA2F-C54E7B3B3E31}" srcOrd="4" destOrd="0" parTransId="{4E2450A3-767E-4463-B44B-FABA2E177620}" sibTransId="{2C517447-5C1A-42A6-847B-89DB6CDC5B6C}"/>
    <dgm:cxn modelId="{107FE564-C887-1642-B68C-568EC7A2A35A}" type="presOf" srcId="{31BE4BC5-6D37-4E4C-BA2F-C54E7B3B3E31}" destId="{3340BC7D-5E10-47C2-A05C-613047406320}" srcOrd="0" destOrd="5" presId="urn:microsoft.com/office/officeart/2005/8/layout/hList6"/>
    <dgm:cxn modelId="{80E90565-D4F3-804D-A667-8D51F568364F}" type="presOf" srcId="{8D1A6645-564D-4C6C-936F-75E39862A874}" destId="{3340BC7D-5E10-47C2-A05C-613047406320}" srcOrd="0" destOrd="9" presId="urn:microsoft.com/office/officeart/2005/8/layout/hList6"/>
    <dgm:cxn modelId="{510EBB46-1C81-4E78-8883-7A5C69374C06}" srcId="{DFB5E01F-8509-468F-BF07-9183E129A99E}" destId="{2530D6EF-D6C3-43E2-B2EC-BBBFB7DE4BF8}" srcOrd="3" destOrd="0" parTransId="{FC46A412-2D8E-4E34-9089-EB6E6F5F2556}" sibTransId="{8537C229-117C-46A7-A50E-BF4A536CC845}"/>
    <dgm:cxn modelId="{5F791468-7679-4619-8045-E455BEC0B61A}" srcId="{96D8EC05-BA6E-494D-96D7-0FFF798290DC}" destId="{5401EA90-51BF-4744-82A3-1E9D91807D1C}" srcOrd="9" destOrd="0" parTransId="{295204B2-2214-4847-BE4E-8909853A786A}" sibTransId="{794FFA85-C6E2-402F-A458-446FE4E1DC2D}"/>
    <dgm:cxn modelId="{D2B44469-4784-4F8D-851E-3E2758B0157E}" srcId="{DFB5E01F-8509-468F-BF07-9183E129A99E}" destId="{31AD9B61-D53F-45FF-B8C8-38698A38D7C2}" srcOrd="0" destOrd="0" parTransId="{0E78FEC9-FE49-4243-97CF-E53915EEDD2D}" sibTransId="{37352183-2C55-476F-A63F-C087A166058B}"/>
    <dgm:cxn modelId="{B4EC8669-E962-F942-BFB3-B99631A3EBF7}" type="presOf" srcId="{2D4B5F7C-D45B-409C-8823-8C2928E4CCA1}" destId="{61533D5B-53D8-41BC-AF42-7B5A0E5C31F5}" srcOrd="0" destOrd="0" presId="urn:microsoft.com/office/officeart/2005/8/layout/hList6"/>
    <dgm:cxn modelId="{80A7444C-89A5-42C4-8617-230063B0D926}" srcId="{DFB5E01F-8509-468F-BF07-9183E129A99E}" destId="{7B8E3390-9F96-4574-BD0C-DF6868656415}" srcOrd="1" destOrd="0" parTransId="{CD1A84F1-9AEF-497D-A98D-468534DD65C8}" sibTransId="{81D01479-F598-4167-A77A-29063DFC8843}"/>
    <dgm:cxn modelId="{0D20216D-AC23-4572-B74D-A79DABD5C0A1}" srcId="{96D8EC05-BA6E-494D-96D7-0FFF798290DC}" destId="{032418F6-F58C-434F-81EF-184169ADDEE5}" srcOrd="5" destOrd="0" parTransId="{A9D66DE8-715D-4895-BE9A-59961FF5550A}" sibTransId="{DEEFAB9D-5739-4A2D-B304-2D5381F0A988}"/>
    <dgm:cxn modelId="{3E5CEA4E-94CF-47EB-83FD-C7FD251D5B4D}" srcId="{96D8EC05-BA6E-494D-96D7-0FFF798290DC}" destId="{8B336BA8-3EF2-4746-A780-2CFD656159B9}" srcOrd="7" destOrd="0" parTransId="{D661AD10-D7F2-4911-8E10-D0351A6292C2}" sibTransId="{9A9A8007-1F6C-4A39-9641-CB3DE73A2E9F}"/>
    <dgm:cxn modelId="{8A91816F-C6FE-4D8C-9BBD-3A403629B5B8}" srcId="{2D4B5F7C-D45B-409C-8823-8C2928E4CCA1}" destId="{96D8EC05-BA6E-494D-96D7-0FFF798290DC}" srcOrd="1" destOrd="0" parTransId="{51E7267E-0262-4634-BDFA-DF086075852C}" sibTransId="{59AE99DE-67A1-4225-B62F-335316926FC3}"/>
    <dgm:cxn modelId="{83BC4E51-F1F6-488B-A2E0-C4E2C8000007}" srcId="{2D4B5F7C-D45B-409C-8823-8C2928E4CCA1}" destId="{498FC7BE-C193-4890-9167-696130DE7495}" srcOrd="0" destOrd="0" parTransId="{7488F8FD-43FB-4E98-B4B6-83F062EFE9EB}" sibTransId="{2222FBBE-5751-47B9-9B4D-C213D5D75922}"/>
    <dgm:cxn modelId="{5A6B4B73-EC5F-0143-8A48-1BBB4E20FD57}" type="presOf" srcId="{C293653F-DEF7-4225-8BFE-336F26A64779}" destId="{3340BC7D-5E10-47C2-A05C-613047406320}" srcOrd="0" destOrd="6" presId="urn:microsoft.com/office/officeart/2005/8/layout/hList6"/>
    <dgm:cxn modelId="{68BAB078-B436-7F4C-8103-B4ABEC01073C}" type="presOf" srcId="{96D8EC05-BA6E-494D-96D7-0FFF798290DC}" destId="{EEAB408C-210E-4881-90B5-D74E3EB38F47}" srcOrd="0" destOrd="0" presId="urn:microsoft.com/office/officeart/2005/8/layout/hList6"/>
    <dgm:cxn modelId="{8455E680-1EA7-41E4-B3E5-1A07F3308671}" srcId="{DFB5E01F-8509-468F-BF07-9183E129A99E}" destId="{620DDAFC-8BC7-4802-8872-58E37E2B2857}" srcOrd="4" destOrd="0" parTransId="{C585ED68-770E-495F-A0F8-2FBD1BDA2AC2}" sibTransId="{73CECE0D-1CD0-48CF-AB9D-DB52340B9DBF}"/>
    <dgm:cxn modelId="{DBF47583-0BB1-1147-82A5-79FF9D2FB80A}" type="presOf" srcId="{292FA773-2998-4C49-8C81-291FF5435859}" destId="{EEAB408C-210E-4881-90B5-D74E3EB38F47}" srcOrd="0" destOrd="1" presId="urn:microsoft.com/office/officeart/2005/8/layout/hList6"/>
    <dgm:cxn modelId="{15254485-D02D-4F44-8020-2547CB60F65C}" type="presOf" srcId="{5401EA90-51BF-4744-82A3-1E9D91807D1C}" destId="{EEAB408C-210E-4881-90B5-D74E3EB38F47}" srcOrd="0" destOrd="10" presId="urn:microsoft.com/office/officeart/2005/8/layout/hList6"/>
    <dgm:cxn modelId="{FD65DE9A-8207-4591-96EA-E82A25704DB6}" srcId="{DFB5E01F-8509-468F-BF07-9183E129A99E}" destId="{9CD3F6A6-3A9C-4A4C-BC56-0BB379F07783}" srcOrd="2" destOrd="0" parTransId="{654A9DCC-CCC1-4729-A34B-47E8041D1A80}" sibTransId="{615C71F1-E852-46B0-A90B-90E20C1F9970}"/>
    <dgm:cxn modelId="{4CE28DA0-7679-544B-A430-E4F266936958}" type="presOf" srcId="{EFD8A68A-8C9C-43DC-9A07-6EEFDC81815E}" destId="{3340BC7D-5E10-47C2-A05C-613047406320}" srcOrd="0" destOrd="4" presId="urn:microsoft.com/office/officeart/2005/8/layout/hList6"/>
    <dgm:cxn modelId="{FF3B89A3-B3A5-014E-B70D-D8C9C48C362D}" type="presOf" srcId="{A86B5B9D-5FDD-4213-9A5A-46F76D4BBE2E}" destId="{3340BC7D-5E10-47C2-A05C-613047406320}" srcOrd="0" destOrd="7" presId="urn:microsoft.com/office/officeart/2005/8/layout/hList6"/>
    <dgm:cxn modelId="{9D50F9A3-E25A-D34C-AFBE-DB4CAFD8A370}" type="presOf" srcId="{41AB6137-720B-47B3-AF34-B04C73182534}" destId="{EEAB408C-210E-4881-90B5-D74E3EB38F47}" srcOrd="0" destOrd="9" presId="urn:microsoft.com/office/officeart/2005/8/layout/hList6"/>
    <dgm:cxn modelId="{6B0416A7-63D1-49F2-BB79-3BB82C52C022}" srcId="{498FC7BE-C193-4890-9167-696130DE7495}" destId="{A86B5B9D-5FDD-4213-9A5A-46F76D4BBE2E}" srcOrd="6" destOrd="0" parTransId="{5AB0CE7B-B334-43A7-99C0-C010DDFE07A5}" sibTransId="{C69129B5-2CF7-4621-ADD7-25AFC8E5C078}"/>
    <dgm:cxn modelId="{7EC5F7BC-678D-4CB2-B143-7A4297936D5C}" srcId="{498FC7BE-C193-4890-9167-696130DE7495}" destId="{EB65F826-655F-4AD0-803F-A016BAA45C8F}" srcOrd="1" destOrd="0" parTransId="{5AB54CC5-A8CF-48B0-AD19-0AAB217B6FB2}" sibTransId="{60FFDB41-02E9-4C13-B504-E3D366213272}"/>
    <dgm:cxn modelId="{7B467CCC-914F-4541-B3F6-FD3639F6B756}" srcId="{96D8EC05-BA6E-494D-96D7-0FFF798290DC}" destId="{12613489-03AD-4E7A-8123-5DDF3D75621C}" srcOrd="2" destOrd="0" parTransId="{AA62A5D0-67B3-42A7-83A0-B1099DD2ADD9}" sibTransId="{41E4821F-7E22-4685-BF1A-4DDD7C9942F3}"/>
    <dgm:cxn modelId="{7A7F6CCE-ECC2-D64B-BF18-B9CDB6D0CE7C}" type="presOf" srcId="{498FC7BE-C193-4890-9167-696130DE7495}" destId="{3340BC7D-5E10-47C2-A05C-613047406320}" srcOrd="0" destOrd="0" presId="urn:microsoft.com/office/officeart/2005/8/layout/hList6"/>
    <dgm:cxn modelId="{37626BD0-A0CC-B94D-8A15-93840301755D}" type="presOf" srcId="{9CD3F6A6-3A9C-4A4C-BC56-0BB379F07783}" destId="{D7F4F384-948B-45AC-848A-70268D049453}" srcOrd="0" destOrd="3" presId="urn:microsoft.com/office/officeart/2005/8/layout/hList6"/>
    <dgm:cxn modelId="{DB2380D0-933C-9948-A947-B7F99F91144A}" type="presOf" srcId="{86BAF8AD-ED6A-4762-99E0-650CAAACF64C}" destId="{3340BC7D-5E10-47C2-A05C-613047406320}" srcOrd="0" destOrd="1" presId="urn:microsoft.com/office/officeart/2005/8/layout/hList6"/>
    <dgm:cxn modelId="{7829EED0-BCB9-4140-B066-3FCB8A574140}" srcId="{96D8EC05-BA6E-494D-96D7-0FFF798290DC}" destId="{529E5A71-D499-4818-9AF9-59CF1C19DD7C}" srcOrd="1" destOrd="0" parTransId="{6E782618-B6D0-49EB-BC8D-E2B81B2D76D6}" sibTransId="{F9E4EAC6-751F-4A8A-B911-5E60D9DC85A1}"/>
    <dgm:cxn modelId="{F01D26D6-2613-4C88-BA16-0C0B949BB7ED}" srcId="{498FC7BE-C193-4890-9167-696130DE7495}" destId="{ACB0AA4C-B244-4ED9-B3DA-4DB64F313569}" srcOrd="2" destOrd="0" parTransId="{9E97D1A1-F99C-475D-9E76-7D2E6AE7B04A}" sibTransId="{08B0BCAD-1DA8-4ED5-9AA9-610EAF2AB3B9}"/>
    <dgm:cxn modelId="{D57F70D8-4177-E341-B80D-3691682D369B}" type="presOf" srcId="{620DDAFC-8BC7-4802-8872-58E37E2B2857}" destId="{D7F4F384-948B-45AC-848A-70268D049453}" srcOrd="0" destOrd="5" presId="urn:microsoft.com/office/officeart/2005/8/layout/hList6"/>
    <dgm:cxn modelId="{778348DB-CEBC-D04F-8B0B-A46B165A4DB0}" type="presOf" srcId="{CAAEFEE0-A4B6-4DC5-8EDB-9472E1392BBD}" destId="{EEAB408C-210E-4881-90B5-D74E3EB38F47}" srcOrd="0" destOrd="5" presId="urn:microsoft.com/office/officeart/2005/8/layout/hList6"/>
    <dgm:cxn modelId="{B8DB03DE-0906-0F4D-AD92-DC556FBDE939}" type="presOf" srcId="{2530D6EF-D6C3-43E2-B2EC-BBBFB7DE4BF8}" destId="{D7F4F384-948B-45AC-848A-70268D049453}" srcOrd="0" destOrd="4" presId="urn:microsoft.com/office/officeart/2005/8/layout/hList6"/>
    <dgm:cxn modelId="{3818F5E1-92EA-AD4F-A9A2-015C36C1ED1F}" type="presOf" srcId="{7B8E3390-9F96-4574-BD0C-DF6868656415}" destId="{D7F4F384-948B-45AC-848A-70268D049453}" srcOrd="0" destOrd="2" presId="urn:microsoft.com/office/officeart/2005/8/layout/hList6"/>
    <dgm:cxn modelId="{814E83E2-DF10-4134-B0E8-2B3F75A3DFAF}" srcId="{96D8EC05-BA6E-494D-96D7-0FFF798290DC}" destId="{A8C51E5C-E9A9-4354-9516-D9C3DF137283}" srcOrd="3" destOrd="0" parTransId="{0E42B62E-5288-4018-A31E-90AAB84A0631}" sibTransId="{5A1EEAF8-D8D3-46CE-B53F-50DCCD937CBF}"/>
    <dgm:cxn modelId="{6F026FE4-7309-0B41-B2FC-F036EB8E139A}" type="presOf" srcId="{032418F6-F58C-434F-81EF-184169ADDEE5}" destId="{EEAB408C-210E-4881-90B5-D74E3EB38F47}" srcOrd="0" destOrd="6" presId="urn:microsoft.com/office/officeart/2005/8/layout/hList6"/>
    <dgm:cxn modelId="{413291E4-AA35-4267-B751-5B765337544C}" srcId="{498FC7BE-C193-4890-9167-696130DE7495}" destId="{86BAF8AD-ED6A-4762-99E0-650CAAACF64C}" srcOrd="0" destOrd="0" parTransId="{202E3360-130E-4632-A057-373BA80C724B}" sibTransId="{2212A053-1038-4563-B53F-D9D958423590}"/>
    <dgm:cxn modelId="{A29877EB-F1E0-4DBE-A3B4-32E6EDFE3B18}" srcId="{498FC7BE-C193-4890-9167-696130DE7495}" destId="{C293653F-DEF7-4225-8BFE-336F26A64779}" srcOrd="5" destOrd="0" parTransId="{38E63C05-D789-4D0F-AEE4-6EAFBF3EA089}" sibTransId="{488572C4-B186-4B27-A2A2-6A69A723A49A}"/>
    <dgm:cxn modelId="{9CFD2AF2-2AED-4B6E-A1BE-4FC9075791F8}" srcId="{96D8EC05-BA6E-494D-96D7-0FFF798290DC}" destId="{292FA773-2998-4C49-8C81-291FF5435859}" srcOrd="0" destOrd="0" parTransId="{ADB9F2F2-2016-4B1E-8EA0-4410EBD4FC6A}" sibTransId="{7B594FD3-9572-464E-8F84-EEEF21911264}"/>
    <dgm:cxn modelId="{2003CAF3-A956-4AF1-AB5C-9A03D9F2C8E8}" srcId="{96D8EC05-BA6E-494D-96D7-0FFF798290DC}" destId="{AC7F17BD-37CB-470D-8D5F-A6452B27DB4D}" srcOrd="6" destOrd="0" parTransId="{6BB8731C-B047-40B6-A733-5D97A111E5F2}" sibTransId="{431A6F22-E1B3-4670-A595-2F497CD953DF}"/>
    <dgm:cxn modelId="{4C50D2F3-C7D5-D34B-8570-27A81B7BD361}" type="presOf" srcId="{529E5A71-D499-4818-9AF9-59CF1C19DD7C}" destId="{EEAB408C-210E-4881-90B5-D74E3EB38F47}" srcOrd="0" destOrd="2" presId="urn:microsoft.com/office/officeart/2005/8/layout/hList6"/>
    <dgm:cxn modelId="{449685FD-60A2-9B49-A9F2-0016422C4C8E}" type="presOf" srcId="{DFB5E01F-8509-468F-BF07-9183E129A99E}" destId="{D7F4F384-948B-45AC-848A-70268D049453}" srcOrd="0" destOrd="0" presId="urn:microsoft.com/office/officeart/2005/8/layout/hList6"/>
    <dgm:cxn modelId="{08F91CAF-2D4B-0849-A3D4-3F9C7ADC63C7}" type="presParOf" srcId="{61533D5B-53D8-41BC-AF42-7B5A0E5C31F5}" destId="{3340BC7D-5E10-47C2-A05C-613047406320}" srcOrd="0" destOrd="0" presId="urn:microsoft.com/office/officeart/2005/8/layout/hList6"/>
    <dgm:cxn modelId="{4BB96E1A-71D1-3447-9D55-F4F74DC34684}" type="presParOf" srcId="{61533D5B-53D8-41BC-AF42-7B5A0E5C31F5}" destId="{8DA8501F-9DD0-45AC-9251-29B6B9E70186}" srcOrd="1" destOrd="0" presId="urn:microsoft.com/office/officeart/2005/8/layout/hList6"/>
    <dgm:cxn modelId="{072EEABE-C8BC-8342-AEB9-F0B5D8060BC4}" type="presParOf" srcId="{61533D5B-53D8-41BC-AF42-7B5A0E5C31F5}" destId="{EEAB408C-210E-4881-90B5-D74E3EB38F47}" srcOrd="2" destOrd="0" presId="urn:microsoft.com/office/officeart/2005/8/layout/hList6"/>
    <dgm:cxn modelId="{AC05ED97-D7E9-D64F-AD57-3FC3E3753DF7}" type="presParOf" srcId="{61533D5B-53D8-41BC-AF42-7B5A0E5C31F5}" destId="{BF2C120E-8C5C-497D-A84F-D9B5A1404314}" srcOrd="3" destOrd="0" presId="urn:microsoft.com/office/officeart/2005/8/layout/hList6"/>
    <dgm:cxn modelId="{EF135575-F5D9-C041-88E5-6B8A816E6287}" type="presParOf" srcId="{61533D5B-53D8-41BC-AF42-7B5A0E5C31F5}" destId="{D7F4F384-948B-45AC-848A-70268D049453}"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0BC7D-5E10-47C2-A05C-613047406320}">
      <dsp:nvSpPr>
        <dsp:cNvPr id="0" name=""/>
        <dsp:cNvSpPr/>
      </dsp:nvSpPr>
      <dsp:spPr>
        <a:xfrm rot="16200000">
          <a:off x="-903201" y="904195"/>
          <a:ext cx="4392612" cy="2584221"/>
        </a:xfrm>
        <a:prstGeom prst="flowChartManualOperation">
          <a:avLst/>
        </a:prstGeom>
        <a:solidFill>
          <a:schemeClr val="accent2"/>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885" bIns="0" numCol="1" spcCol="1270" anchor="t" anchorCtr="0">
          <a:noAutofit/>
        </a:bodyPr>
        <a:lstStyle/>
        <a:p>
          <a:pPr marL="0" lvl="0" indent="0" algn="l" defTabSz="755650">
            <a:lnSpc>
              <a:spcPct val="90000"/>
            </a:lnSpc>
            <a:spcBef>
              <a:spcPct val="0"/>
            </a:spcBef>
            <a:spcAft>
              <a:spcPct val="35000"/>
            </a:spcAft>
            <a:buNone/>
          </a:pPr>
          <a:r>
            <a:rPr lang="zh-CN" altLang="en-US" sz="1700" kern="1200" dirty="0">
              <a:solidFill>
                <a:schemeClr val="tx1"/>
              </a:solidFill>
            </a:rPr>
            <a:t>问题</a:t>
          </a: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不能满足用户或业务需要</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需求混乱</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模块集成困难</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系统难以维护</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缺陷发现太迟</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低质量、难使用</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性能问题</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小组人力部署不协调</a:t>
          </a:r>
          <a:endParaRPr lang="en-US" altLang="zh-CN" sz="1300" kern="1200" dirty="0">
            <a:solidFill>
              <a:schemeClr val="tx1"/>
            </a:solidFill>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ea typeface="宋体" pitchFamily="2" charset="-122"/>
            </a:rPr>
            <a:t>提交问题</a:t>
          </a:r>
          <a:endParaRPr lang="zh-CN" altLang="en-US" sz="1300" kern="1200" dirty="0">
            <a:solidFill>
              <a:schemeClr val="tx1"/>
            </a:solidFill>
          </a:endParaRPr>
        </a:p>
      </dsp:txBody>
      <dsp:txXfrm rot="5400000">
        <a:off x="994" y="878522"/>
        <a:ext cx="2584221" cy="2635568"/>
      </dsp:txXfrm>
    </dsp:sp>
    <dsp:sp modelId="{EEAB408C-210E-4881-90B5-D74E3EB38F47}">
      <dsp:nvSpPr>
        <dsp:cNvPr id="0" name=""/>
        <dsp:cNvSpPr/>
      </dsp:nvSpPr>
      <dsp:spPr>
        <a:xfrm rot="16200000">
          <a:off x="1913608" y="904195"/>
          <a:ext cx="4392612" cy="2584221"/>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885" bIns="0" numCol="1" spcCol="1270" anchor="t" anchorCtr="0">
          <a:noAutofit/>
        </a:bodyPr>
        <a:lstStyle/>
        <a:p>
          <a:pPr marL="0" lvl="0" indent="0" algn="l" defTabSz="755650">
            <a:lnSpc>
              <a:spcPct val="90000"/>
            </a:lnSpc>
            <a:spcBef>
              <a:spcPct val="0"/>
            </a:spcBef>
            <a:spcAft>
              <a:spcPct val="35000"/>
            </a:spcAft>
            <a:buNone/>
          </a:pPr>
          <a:r>
            <a:rPr lang="zh-CN" altLang="en-US" sz="1700" kern="1200" dirty="0">
              <a:solidFill>
                <a:schemeClr val="tx1"/>
              </a:solidFill>
            </a:rPr>
            <a:t>根本原因</a:t>
          </a: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需求不正确</a:t>
          </a:r>
          <a:endParaRPr lang="zh-CN" altLang="en-US" sz="1300" kern="1200" dirty="0">
            <a:solidFill>
              <a:schemeClr val="tx1"/>
            </a:solidFill>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交流不明确</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a:solidFill>
                <a:schemeClr val="tx1"/>
              </a:solidFill>
              <a:latin typeface="Arial Narrow" pitchFamily="34" charset="0"/>
              <a:ea typeface="宋体" pitchFamily="2" charset="-122"/>
            </a:rPr>
            <a:t>架构不合理</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a:solidFill>
                <a:schemeClr val="tx1"/>
              </a:solidFill>
              <a:latin typeface="Arial Narrow" pitchFamily="34" charset="0"/>
              <a:ea typeface="宋体" pitchFamily="2" charset="-122"/>
            </a:rPr>
            <a:t>软件太复杂</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a:solidFill>
                <a:schemeClr val="tx1"/>
              </a:solidFill>
              <a:latin typeface="Arial Narrow" pitchFamily="34" charset="0"/>
              <a:ea typeface="宋体" pitchFamily="2" charset="-122"/>
            </a:rPr>
            <a:t>未检不一致</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测试不充分</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a:solidFill>
                <a:schemeClr val="tx1"/>
              </a:solidFill>
              <a:latin typeface="Arial Narrow" pitchFamily="34" charset="0"/>
              <a:ea typeface="宋体" pitchFamily="2" charset="-122"/>
            </a:rPr>
            <a:t>评估太主观</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a:solidFill>
                <a:schemeClr val="tx1"/>
              </a:solidFill>
              <a:latin typeface="Arial Narrow" pitchFamily="34" charset="0"/>
              <a:ea typeface="宋体" pitchFamily="2" charset="-122"/>
            </a:rPr>
            <a:t>方法太原始 </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变更未控制</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不够自动化</a:t>
          </a:r>
          <a:endParaRPr lang="zh-CN" altLang="en-US" sz="1300" kern="1200" dirty="0">
            <a:solidFill>
              <a:schemeClr val="tx1"/>
            </a:solidFill>
          </a:endParaRPr>
        </a:p>
      </dsp:txBody>
      <dsp:txXfrm rot="5400000">
        <a:off x="2817803" y="878522"/>
        <a:ext cx="2584221" cy="2635568"/>
      </dsp:txXfrm>
    </dsp:sp>
    <dsp:sp modelId="{D7F4F384-948B-45AC-848A-70268D049453}">
      <dsp:nvSpPr>
        <dsp:cNvPr id="0" name=""/>
        <dsp:cNvSpPr/>
      </dsp:nvSpPr>
      <dsp:spPr>
        <a:xfrm rot="16200000">
          <a:off x="4652876" y="904195"/>
          <a:ext cx="4392612" cy="2584221"/>
        </a:xfrm>
        <a:prstGeom prst="flowChartManualOperation">
          <a:avLst/>
        </a:prstGeom>
        <a:solidFill>
          <a:srgbClr val="CCFFFF"/>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9885" bIns="0" numCol="1" spcCol="1270" anchor="t" anchorCtr="0">
          <a:noAutofit/>
        </a:bodyPr>
        <a:lstStyle/>
        <a:p>
          <a:pPr marL="0" lvl="0" indent="0" algn="l" defTabSz="755650">
            <a:lnSpc>
              <a:spcPct val="90000"/>
            </a:lnSpc>
            <a:spcBef>
              <a:spcPct val="0"/>
            </a:spcBef>
            <a:spcAft>
              <a:spcPct val="35000"/>
            </a:spcAft>
            <a:buNone/>
          </a:pPr>
          <a:r>
            <a:rPr lang="zh-CN" altLang="en-US" sz="1700" kern="1200" dirty="0">
              <a:solidFill>
                <a:schemeClr val="tx1"/>
              </a:solidFill>
            </a:rPr>
            <a:t>解决办法</a:t>
          </a: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迭代式开发</a:t>
          </a:r>
          <a:endParaRPr lang="zh-CN" altLang="en-US" sz="1300" kern="1200" dirty="0">
            <a:solidFill>
              <a:schemeClr val="tx1"/>
            </a:solidFill>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管理需求</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基于组件的架构</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可视化建模</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连续验证质量</a:t>
          </a:r>
          <a:endParaRPr lang="en-US" altLang="zh-CN" sz="1300" kern="1200" dirty="0">
            <a:solidFill>
              <a:schemeClr val="tx1"/>
            </a:solidFill>
            <a:latin typeface="Arial Narrow" pitchFamily="34" charset="0"/>
            <a:ea typeface="宋体" pitchFamily="2" charset="-122"/>
          </a:endParaRPr>
        </a:p>
        <a:p>
          <a:pPr marL="114300" lvl="1" indent="-114300" algn="l" defTabSz="577850">
            <a:lnSpc>
              <a:spcPct val="90000"/>
            </a:lnSpc>
            <a:spcBef>
              <a:spcPct val="0"/>
            </a:spcBef>
            <a:spcAft>
              <a:spcPct val="15000"/>
            </a:spcAft>
            <a:buChar char="•"/>
          </a:pPr>
          <a:r>
            <a:rPr lang="zh-CN" altLang="en-US" sz="1300" kern="1200" dirty="0">
              <a:solidFill>
                <a:schemeClr val="tx1"/>
              </a:solidFill>
              <a:latin typeface="Arial Narrow" pitchFamily="34" charset="0"/>
              <a:ea typeface="宋体" pitchFamily="2" charset="-122"/>
            </a:rPr>
            <a:t>管理变更</a:t>
          </a:r>
          <a:endParaRPr lang="zh-CN" altLang="en-US" sz="1300" kern="1200" dirty="0">
            <a:solidFill>
              <a:schemeClr val="tx1"/>
            </a:solidFill>
          </a:endParaRPr>
        </a:p>
      </dsp:txBody>
      <dsp:txXfrm rot="5400000">
        <a:off x="5557071" y="878522"/>
        <a:ext cx="2584221" cy="263556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0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280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0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280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DC1DDB-27B0-4395-8949-9450598708D1}" type="slidenum">
              <a:rPr lang="en-US" altLang="zh-CN"/>
              <a:pPr/>
              <a:t>‹#›</a:t>
            </a:fld>
            <a:endParaRPr lang="en-US" altLang="zh-CN"/>
          </a:p>
        </p:txBody>
      </p:sp>
    </p:spTree>
    <p:extLst>
      <p:ext uri="{BB962C8B-B14F-4D97-AF65-F5344CB8AC3E}">
        <p14:creationId xmlns:p14="http://schemas.microsoft.com/office/powerpoint/2010/main" val="31195516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5DC1DDB-27B0-4395-8949-9450598708D1}" type="slidenum">
              <a:rPr lang="en-US" altLang="zh-CN" smtClean="0"/>
              <a:pPr/>
              <a:t>1</a:t>
            </a:fld>
            <a:endParaRPr lang="en-US" altLang="zh-CN"/>
          </a:p>
        </p:txBody>
      </p:sp>
    </p:spTree>
    <p:extLst>
      <p:ext uri="{BB962C8B-B14F-4D97-AF65-F5344CB8AC3E}">
        <p14:creationId xmlns:p14="http://schemas.microsoft.com/office/powerpoint/2010/main" val="297353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p:cNvSpPr>
            <a:spLocks noGrp="1" noRot="1" noChangeAspect="1" noTextEdit="1"/>
          </p:cNvSpPr>
          <p:nvPr>
            <p:ph type="sldImg"/>
          </p:nvPr>
        </p:nvSpPr>
        <p:spPr>
          <a:ln/>
        </p:spPr>
      </p:sp>
      <p:sp>
        <p:nvSpPr>
          <p:cNvPr id="1229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
        <p:nvSpPr>
          <p:cNvPr id="1229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B5C7A4D6-B259-DB45-B6CD-740E50B1CB7C}" type="slidenum">
              <a:rPr lang="en-US" altLang="zh-CN" sz="1200" b="0">
                <a:latin typeface="Times New Roman" charset="0"/>
                <a:ea typeface="宋体" charset="-122"/>
              </a:rPr>
              <a:pPr/>
              <a:t>2</a:t>
            </a:fld>
            <a:endParaRPr lang="en-US" altLang="zh-CN" sz="1200" b="0">
              <a:latin typeface="Times New Roman" charset="0"/>
              <a:ea typeface="宋体" charset="-122"/>
            </a:endParaRPr>
          </a:p>
        </p:txBody>
      </p:sp>
    </p:spTree>
    <p:extLst>
      <p:ext uri="{BB962C8B-B14F-4D97-AF65-F5344CB8AC3E}">
        <p14:creationId xmlns:p14="http://schemas.microsoft.com/office/powerpoint/2010/main" val="26613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DC1DDB-27B0-4395-8949-9450598708D1}" type="slidenum">
              <a:rPr lang="en-US" altLang="zh-CN" smtClean="0"/>
              <a:pPr/>
              <a:t>4</a:t>
            </a:fld>
            <a:endParaRPr lang="en-US" altLang="zh-CN"/>
          </a:p>
        </p:txBody>
      </p:sp>
    </p:spTree>
    <p:extLst>
      <p:ext uri="{BB962C8B-B14F-4D97-AF65-F5344CB8AC3E}">
        <p14:creationId xmlns:p14="http://schemas.microsoft.com/office/powerpoint/2010/main" val="1430718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p:spPr>
      </p:sp>
      <p:sp>
        <p:nvSpPr>
          <p:cNvPr id="17410"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zh-CN" altLang="en-US">
              <a:latin typeface="Times New Roman" charset="0"/>
              <a:ea typeface="宋体" charset="-122"/>
            </a:endParaRPr>
          </a:p>
        </p:txBody>
      </p:sp>
      <p:sp>
        <p:nvSpPr>
          <p:cNvPr id="17411"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4741A17E-41DB-234D-88A3-A56F2D29E0B9}" type="slidenum">
              <a:rPr lang="en-US" altLang="zh-CN" sz="1200" b="0">
                <a:latin typeface="Times New Roman" charset="0"/>
                <a:ea typeface="宋体" charset="-122"/>
              </a:rPr>
              <a:pPr/>
              <a:t>7</a:t>
            </a:fld>
            <a:endParaRPr lang="en-US" altLang="zh-CN" sz="1200" b="0">
              <a:latin typeface="Times New Roman" charset="0"/>
              <a:ea typeface="宋体" charset="-122"/>
            </a:endParaRPr>
          </a:p>
        </p:txBody>
      </p:sp>
    </p:spTree>
    <p:extLst>
      <p:ext uri="{BB962C8B-B14F-4D97-AF65-F5344CB8AC3E}">
        <p14:creationId xmlns:p14="http://schemas.microsoft.com/office/powerpoint/2010/main" val="124699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DC1DDB-27B0-4395-8949-9450598708D1}" type="slidenum">
              <a:rPr lang="en-US" altLang="zh-CN" smtClean="0"/>
              <a:pPr/>
              <a:t>15</a:t>
            </a:fld>
            <a:endParaRPr lang="en-US" altLang="zh-CN"/>
          </a:p>
        </p:txBody>
      </p:sp>
    </p:spTree>
    <p:extLst>
      <p:ext uri="{BB962C8B-B14F-4D97-AF65-F5344CB8AC3E}">
        <p14:creationId xmlns:p14="http://schemas.microsoft.com/office/powerpoint/2010/main" val="1176326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Oval 6"/>
          <p:cNvSpPr>
            <a:spLocks noChangeArrowheads="1"/>
          </p:cNvSpPr>
          <p:nvPr/>
        </p:nvSpPr>
        <p:spPr bwMode="auto">
          <a:xfrm>
            <a:off x="228600" y="1635125"/>
            <a:ext cx="2514600" cy="2514600"/>
          </a:xfrm>
          <a:prstGeom prst="ellipse">
            <a:avLst/>
          </a:prstGeom>
          <a:noFill/>
          <a:ln w="127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latin typeface="Arial" panose="020B0604020202020204" pitchFamily="34" charset="0"/>
            </a:endParaRPr>
          </a:p>
        </p:txBody>
      </p:sp>
      <p:sp>
        <p:nvSpPr>
          <p:cNvPr id="5" name="Rectangle 7"/>
          <p:cNvSpPr>
            <a:spLocks noChangeArrowheads="1"/>
          </p:cNvSpPr>
          <p:nvPr/>
        </p:nvSpPr>
        <p:spPr bwMode="hidden">
          <a:xfrm>
            <a:off x="0" y="2397125"/>
            <a:ext cx="4724400" cy="1143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6" name="Rectangle 8"/>
          <p:cNvSpPr>
            <a:spLocks noChangeArrowheads="1"/>
          </p:cNvSpPr>
          <p:nvPr/>
        </p:nvSpPr>
        <p:spPr bwMode="hidden">
          <a:xfrm>
            <a:off x="3962400" y="2397125"/>
            <a:ext cx="4724400" cy="11430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pic>
        <p:nvPicPr>
          <p:cNvPr id="7" name="Picture 10" descr="towe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542088" y="188913"/>
            <a:ext cx="199072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1" descr="NJU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2413" y="260350"/>
            <a:ext cx="2303462"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4288" y="6092825"/>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0" y="1268413"/>
            <a:ext cx="9117013"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2" name="Rectangle 2"/>
          <p:cNvSpPr>
            <a:spLocks noGrp="1" noChangeArrowheads="1"/>
          </p:cNvSpPr>
          <p:nvPr>
            <p:ph type="subTitle" idx="1"/>
          </p:nvPr>
        </p:nvSpPr>
        <p:spPr>
          <a:xfrm>
            <a:off x="3059113" y="4149725"/>
            <a:ext cx="5184775" cy="1336675"/>
          </a:xfrm>
        </p:spPr>
        <p:txBody>
          <a:bodyPr/>
          <a:lstStyle>
            <a:lvl1pPr marL="0" indent="0">
              <a:buFont typeface="Wingdings" pitchFamily="2" charset="2"/>
              <a:buNone/>
              <a:defRPr/>
            </a:lvl1pPr>
          </a:lstStyle>
          <a:p>
            <a:r>
              <a:rPr lang="zh-CN" altLang="en-US"/>
              <a:t>单击此处编辑母版副标题样式</a:t>
            </a:r>
          </a:p>
        </p:txBody>
      </p:sp>
      <p:sp>
        <p:nvSpPr>
          <p:cNvPr id="189449" name="Rectangle 9"/>
          <p:cNvSpPr>
            <a:spLocks noGrp="1" noChangeArrowheads="1"/>
          </p:cNvSpPr>
          <p:nvPr>
            <p:ph type="ctrTitle"/>
          </p:nvPr>
        </p:nvSpPr>
        <p:spPr>
          <a:xfrm>
            <a:off x="838200" y="2163763"/>
            <a:ext cx="7405688" cy="1600200"/>
          </a:xfrm>
        </p:spPr>
        <p:txBody>
          <a:bodyPr anchor="ctr"/>
          <a:lstStyle>
            <a:lvl1pPr>
              <a:defRPr/>
            </a:lvl1pPr>
          </a:lstStyle>
          <a:p>
            <a:r>
              <a:rPr lang="zh-CN" altLang="en-US"/>
              <a:t>单击此处编辑母版标题样式</a:t>
            </a:r>
          </a:p>
        </p:txBody>
      </p:sp>
      <p:sp>
        <p:nvSpPr>
          <p:cNvPr id="11" name="Rectangle 3"/>
          <p:cNvSpPr>
            <a:spLocks noGrp="1" noChangeArrowheads="1"/>
          </p:cNvSpPr>
          <p:nvPr>
            <p:ph type="dt" sz="half" idx="10"/>
          </p:nvPr>
        </p:nvSpPr>
        <p:spPr>
          <a:xfrm>
            <a:off x="685800" y="6284913"/>
            <a:ext cx="1293813" cy="457200"/>
          </a:xfrm>
        </p:spPr>
        <p:txBody>
          <a:bodyPr/>
          <a:lstStyle>
            <a:lvl1pPr>
              <a:defRPr/>
            </a:lvl1pPr>
          </a:lstStyle>
          <a:p>
            <a:pPr>
              <a:defRPr/>
            </a:pPr>
            <a:endParaRPr lang="en-US" altLang="zh-CN"/>
          </a:p>
        </p:txBody>
      </p:sp>
      <p:sp>
        <p:nvSpPr>
          <p:cNvPr id="12" name="Rectangle 4"/>
          <p:cNvSpPr>
            <a:spLocks noGrp="1" noChangeArrowheads="1"/>
          </p:cNvSpPr>
          <p:nvPr>
            <p:ph type="ftr" sz="quarter" idx="11"/>
          </p:nvPr>
        </p:nvSpPr>
        <p:spPr>
          <a:xfrm>
            <a:off x="2195513" y="6202363"/>
            <a:ext cx="5113337" cy="539750"/>
          </a:xfrm>
        </p:spPr>
        <p:txBody>
          <a:bodyPr/>
          <a:lstStyle>
            <a:lvl1pPr>
              <a:defRPr/>
            </a:lvl1pPr>
          </a:lstStyle>
          <a:p>
            <a:pPr>
              <a:defRPr/>
            </a:pPr>
            <a:r>
              <a:rPr lang="en-US" altLang="zh-CN"/>
              <a:t>SEG - Software Engineering Group</a:t>
            </a:r>
          </a:p>
        </p:txBody>
      </p:sp>
      <p:sp>
        <p:nvSpPr>
          <p:cNvPr id="13" name="Rectangle 5"/>
          <p:cNvSpPr>
            <a:spLocks noGrp="1" noChangeArrowheads="1"/>
          </p:cNvSpPr>
          <p:nvPr>
            <p:ph type="sldNum" sz="quarter" idx="12"/>
          </p:nvPr>
        </p:nvSpPr>
        <p:spPr/>
        <p:txBody>
          <a:bodyPr/>
          <a:lstStyle>
            <a:lvl1pPr>
              <a:defRPr/>
            </a:lvl1pPr>
          </a:lstStyle>
          <a:p>
            <a:fld id="{B747B739-2FA8-4339-9B32-AA240B542562}" type="slidenum">
              <a:rPr lang="en-US" altLang="zh-CN"/>
              <a:pPr/>
              <a:t>‹#›</a:t>
            </a:fld>
            <a:endParaRPr lang="en-US" altLang="zh-CN"/>
          </a:p>
        </p:txBody>
      </p:sp>
    </p:spTree>
    <p:extLst>
      <p:ext uri="{BB962C8B-B14F-4D97-AF65-F5344CB8AC3E}">
        <p14:creationId xmlns:p14="http://schemas.microsoft.com/office/powerpoint/2010/main" val="3929381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DEBBD651-55F9-4EAF-9B6C-88D8E657F7D5}" type="slidenum">
              <a:rPr lang="en-US" altLang="zh-CN"/>
              <a:pPr/>
              <a:t>‹#›</a:t>
            </a:fld>
            <a:endParaRPr lang="en-US" altLang="zh-CN"/>
          </a:p>
        </p:txBody>
      </p:sp>
    </p:spTree>
    <p:extLst>
      <p:ext uri="{BB962C8B-B14F-4D97-AF65-F5344CB8AC3E}">
        <p14:creationId xmlns:p14="http://schemas.microsoft.com/office/powerpoint/2010/main" val="403268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5425" y="404813"/>
            <a:ext cx="2035175" cy="5472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04813"/>
            <a:ext cx="5954712" cy="5472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9B499023-84BB-48B8-9F3B-121516CD48C5}" type="slidenum">
              <a:rPr lang="en-US" altLang="zh-CN"/>
              <a:pPr/>
              <a:t>‹#›</a:t>
            </a:fld>
            <a:endParaRPr lang="en-US" altLang="zh-CN"/>
          </a:p>
        </p:txBody>
      </p:sp>
    </p:spTree>
    <p:extLst>
      <p:ext uri="{BB962C8B-B14F-4D97-AF65-F5344CB8AC3E}">
        <p14:creationId xmlns:p14="http://schemas.microsoft.com/office/powerpoint/2010/main" val="386095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01BC1ADD-3F8F-4B26-BB0D-3825DD5F96B8}" type="slidenum">
              <a:rPr lang="en-US" altLang="zh-CN"/>
              <a:pPr/>
              <a:t>‹#›</a:t>
            </a:fld>
            <a:endParaRPr lang="en-US" altLang="zh-CN"/>
          </a:p>
        </p:txBody>
      </p:sp>
    </p:spTree>
    <p:extLst>
      <p:ext uri="{BB962C8B-B14F-4D97-AF65-F5344CB8AC3E}">
        <p14:creationId xmlns:p14="http://schemas.microsoft.com/office/powerpoint/2010/main" val="41543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6" name="Rectangle 9"/>
          <p:cNvSpPr>
            <a:spLocks noGrp="1" noChangeArrowheads="1"/>
          </p:cNvSpPr>
          <p:nvPr>
            <p:ph type="sldNum" sz="quarter" idx="12"/>
          </p:nvPr>
        </p:nvSpPr>
        <p:spPr>
          <a:ln/>
        </p:spPr>
        <p:txBody>
          <a:bodyPr/>
          <a:lstStyle>
            <a:lvl1pPr>
              <a:defRPr/>
            </a:lvl1pPr>
          </a:lstStyle>
          <a:p>
            <a:fld id="{FCF08B21-F325-4E5E-A659-1B50EF8EF35F}" type="slidenum">
              <a:rPr lang="en-US" altLang="zh-CN"/>
              <a:pPr/>
              <a:t>‹#›</a:t>
            </a:fld>
            <a:endParaRPr lang="en-US" altLang="zh-CN"/>
          </a:p>
        </p:txBody>
      </p:sp>
    </p:spTree>
    <p:extLst>
      <p:ext uri="{BB962C8B-B14F-4D97-AF65-F5344CB8AC3E}">
        <p14:creationId xmlns:p14="http://schemas.microsoft.com/office/powerpoint/2010/main" val="115666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84313"/>
            <a:ext cx="3994150"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4863" y="1484313"/>
            <a:ext cx="3995737"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05ADD6D6-D478-4C57-A2AD-447A54A8F8CD}" type="slidenum">
              <a:rPr lang="en-US" altLang="zh-CN"/>
              <a:pPr/>
              <a:t>‹#›</a:t>
            </a:fld>
            <a:endParaRPr lang="en-US" altLang="zh-CN"/>
          </a:p>
        </p:txBody>
      </p:sp>
    </p:spTree>
    <p:extLst>
      <p:ext uri="{BB962C8B-B14F-4D97-AF65-F5344CB8AC3E}">
        <p14:creationId xmlns:p14="http://schemas.microsoft.com/office/powerpoint/2010/main" val="428015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9" name="Rectangle 9"/>
          <p:cNvSpPr>
            <a:spLocks noGrp="1" noChangeArrowheads="1"/>
          </p:cNvSpPr>
          <p:nvPr>
            <p:ph type="sldNum" sz="quarter" idx="12"/>
          </p:nvPr>
        </p:nvSpPr>
        <p:spPr>
          <a:ln/>
        </p:spPr>
        <p:txBody>
          <a:bodyPr/>
          <a:lstStyle>
            <a:lvl1pPr>
              <a:defRPr/>
            </a:lvl1pPr>
          </a:lstStyle>
          <a:p>
            <a:fld id="{D773C1A1-203B-4B33-88B9-157CE1AFADAA}" type="slidenum">
              <a:rPr lang="en-US" altLang="zh-CN"/>
              <a:pPr/>
              <a:t>‹#›</a:t>
            </a:fld>
            <a:endParaRPr lang="en-US" altLang="zh-CN"/>
          </a:p>
        </p:txBody>
      </p:sp>
    </p:spTree>
    <p:extLst>
      <p:ext uri="{BB962C8B-B14F-4D97-AF65-F5344CB8AC3E}">
        <p14:creationId xmlns:p14="http://schemas.microsoft.com/office/powerpoint/2010/main" val="829883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5" name="Rectangle 9"/>
          <p:cNvSpPr>
            <a:spLocks noGrp="1" noChangeArrowheads="1"/>
          </p:cNvSpPr>
          <p:nvPr>
            <p:ph type="sldNum" sz="quarter" idx="12"/>
          </p:nvPr>
        </p:nvSpPr>
        <p:spPr>
          <a:ln/>
        </p:spPr>
        <p:txBody>
          <a:bodyPr/>
          <a:lstStyle>
            <a:lvl1pPr>
              <a:defRPr/>
            </a:lvl1pPr>
          </a:lstStyle>
          <a:p>
            <a:fld id="{C447559C-2A79-4D84-901F-1AAAD1F4947E}" type="slidenum">
              <a:rPr lang="en-US" altLang="zh-CN"/>
              <a:pPr/>
              <a:t>‹#›</a:t>
            </a:fld>
            <a:endParaRPr lang="en-US" altLang="zh-CN"/>
          </a:p>
        </p:txBody>
      </p:sp>
    </p:spTree>
    <p:extLst>
      <p:ext uri="{BB962C8B-B14F-4D97-AF65-F5344CB8AC3E}">
        <p14:creationId xmlns:p14="http://schemas.microsoft.com/office/powerpoint/2010/main" val="15565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4" name="Rectangle 9"/>
          <p:cNvSpPr>
            <a:spLocks noGrp="1" noChangeArrowheads="1"/>
          </p:cNvSpPr>
          <p:nvPr>
            <p:ph type="sldNum" sz="quarter" idx="12"/>
          </p:nvPr>
        </p:nvSpPr>
        <p:spPr>
          <a:ln/>
        </p:spPr>
        <p:txBody>
          <a:bodyPr/>
          <a:lstStyle>
            <a:lvl1pPr>
              <a:defRPr/>
            </a:lvl1pPr>
          </a:lstStyle>
          <a:p>
            <a:fld id="{35BC1551-8690-4C94-AC0E-6D6512450D56}" type="slidenum">
              <a:rPr lang="en-US" altLang="zh-CN"/>
              <a:pPr/>
              <a:t>‹#›</a:t>
            </a:fld>
            <a:endParaRPr lang="en-US" altLang="zh-CN"/>
          </a:p>
        </p:txBody>
      </p:sp>
    </p:spTree>
    <p:extLst>
      <p:ext uri="{BB962C8B-B14F-4D97-AF65-F5344CB8AC3E}">
        <p14:creationId xmlns:p14="http://schemas.microsoft.com/office/powerpoint/2010/main" val="189600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5F9678B0-57C5-4E11-8947-BFAC9ACD333D}" type="slidenum">
              <a:rPr lang="en-US" altLang="zh-CN"/>
              <a:pPr/>
              <a:t>‹#›</a:t>
            </a:fld>
            <a:endParaRPr lang="en-US" altLang="zh-CN"/>
          </a:p>
        </p:txBody>
      </p:sp>
    </p:spTree>
    <p:extLst>
      <p:ext uri="{BB962C8B-B14F-4D97-AF65-F5344CB8AC3E}">
        <p14:creationId xmlns:p14="http://schemas.microsoft.com/office/powerpoint/2010/main" val="3616597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r>
              <a:rPr lang="en-US" altLang="zh-CN"/>
              <a:t>SEG - Software Engineering Group</a:t>
            </a:r>
          </a:p>
        </p:txBody>
      </p:sp>
      <p:sp>
        <p:nvSpPr>
          <p:cNvPr id="7" name="Rectangle 9"/>
          <p:cNvSpPr>
            <a:spLocks noGrp="1" noChangeArrowheads="1"/>
          </p:cNvSpPr>
          <p:nvPr>
            <p:ph type="sldNum" sz="quarter" idx="12"/>
          </p:nvPr>
        </p:nvSpPr>
        <p:spPr>
          <a:ln/>
        </p:spPr>
        <p:txBody>
          <a:bodyPr/>
          <a:lstStyle>
            <a:lvl1pPr>
              <a:defRPr/>
            </a:lvl1pPr>
          </a:lstStyle>
          <a:p>
            <a:fld id="{B32B5919-80E7-4197-8C23-D5DCA7629AF7}" type="slidenum">
              <a:rPr lang="en-US" altLang="zh-CN"/>
              <a:pPr/>
              <a:t>‹#›</a:t>
            </a:fld>
            <a:endParaRPr lang="en-US" altLang="zh-CN"/>
          </a:p>
        </p:txBody>
      </p:sp>
    </p:spTree>
    <p:extLst>
      <p:ext uri="{BB962C8B-B14F-4D97-AF65-F5344CB8AC3E}">
        <p14:creationId xmlns:p14="http://schemas.microsoft.com/office/powerpoint/2010/main" val="219782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980728"/>
            <a:ext cx="2133600" cy="1016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7" name="Rectangle 3"/>
          <p:cNvSpPr>
            <a:spLocks noChangeArrowheads="1"/>
          </p:cNvSpPr>
          <p:nvPr/>
        </p:nvSpPr>
        <p:spPr bwMode="auto">
          <a:xfrm>
            <a:off x="1447800" y="980728"/>
            <a:ext cx="7239000" cy="101600"/>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28" name="Rectangle 4"/>
          <p:cNvSpPr>
            <a:spLocks noGrp="1" noChangeArrowheads="1"/>
          </p:cNvSpPr>
          <p:nvPr>
            <p:ph type="title"/>
          </p:nvPr>
        </p:nvSpPr>
        <p:spPr bwMode="auto">
          <a:xfrm>
            <a:off x="1042988" y="260648"/>
            <a:ext cx="56165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9" name="Rectangle 5"/>
          <p:cNvSpPr>
            <a:spLocks noGrp="1" noChangeArrowheads="1"/>
          </p:cNvSpPr>
          <p:nvPr>
            <p:ph type="body" idx="1"/>
          </p:nvPr>
        </p:nvSpPr>
        <p:spPr bwMode="auto">
          <a:xfrm>
            <a:off x="468313" y="1268760"/>
            <a:ext cx="8142287" cy="460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0" name="Picture 6" descr="tower"/>
          <p:cNvPicPr>
            <a:picLocks noChangeAspect="1" noChangeArrowheads="1"/>
          </p:cNvPicPr>
          <p:nvPr/>
        </p:nvPicPr>
        <p:blipFill>
          <a:blip r:embed="rId13">
            <a:extLst>
              <a:ext uri="{28A0092B-C50C-407E-A947-70E740481C1C}">
                <a14:useLocalDpi xmlns:a14="http://schemas.microsoft.com/office/drawing/2010/main"/>
              </a:ext>
            </a:extLst>
          </a:blip>
          <a:srcRect/>
          <a:stretch>
            <a:fillRect/>
          </a:stretch>
        </p:blipFill>
        <p:spPr bwMode="auto">
          <a:xfrm>
            <a:off x="7236296" y="170825"/>
            <a:ext cx="1656557" cy="91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3" name="Rectangle 7"/>
          <p:cNvSpPr>
            <a:spLocks noGrp="1" noChangeArrowheads="1"/>
          </p:cNvSpPr>
          <p:nvPr>
            <p:ph type="dt" sz="half" idx="2"/>
          </p:nvPr>
        </p:nvSpPr>
        <p:spPr bwMode="auto">
          <a:xfrm>
            <a:off x="611188" y="6381327"/>
            <a:ext cx="1293812" cy="36078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ea typeface="宋体" pitchFamily="2" charset="-122"/>
              </a:defRPr>
            </a:lvl1pPr>
          </a:lstStyle>
          <a:p>
            <a:pPr>
              <a:defRPr/>
            </a:pPr>
            <a:endParaRPr lang="en-US" altLang="zh-CN" dirty="0"/>
          </a:p>
        </p:txBody>
      </p:sp>
      <p:sp>
        <p:nvSpPr>
          <p:cNvPr id="188424" name="Rectangle 8"/>
          <p:cNvSpPr>
            <a:spLocks noGrp="1" noChangeArrowheads="1"/>
          </p:cNvSpPr>
          <p:nvPr>
            <p:ph type="ftr" sz="quarter" idx="3"/>
          </p:nvPr>
        </p:nvSpPr>
        <p:spPr bwMode="auto">
          <a:xfrm>
            <a:off x="2051050" y="6381328"/>
            <a:ext cx="5257800" cy="360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i="1">
                <a:latin typeface="+mn-lt"/>
                <a:ea typeface="宋体" pitchFamily="2" charset="-122"/>
              </a:defRPr>
            </a:lvl1pPr>
          </a:lstStyle>
          <a:p>
            <a:pPr>
              <a:defRPr/>
            </a:pPr>
            <a:r>
              <a:rPr lang="en-US" altLang="zh-CN" dirty="0"/>
              <a:t>SEG - Software Engineering Group</a:t>
            </a:r>
          </a:p>
        </p:txBody>
      </p:sp>
      <p:sp>
        <p:nvSpPr>
          <p:cNvPr id="188425" name="Rectangle 9"/>
          <p:cNvSpPr>
            <a:spLocks noGrp="1" noChangeArrowheads="1"/>
          </p:cNvSpPr>
          <p:nvPr>
            <p:ph type="sldNum" sz="quarter" idx="4"/>
          </p:nvPr>
        </p:nvSpPr>
        <p:spPr bwMode="auto">
          <a:xfrm>
            <a:off x="7524750" y="6381327"/>
            <a:ext cx="933450" cy="36078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8C00E446-F19D-4F24-B393-80FCF15835D0}" type="slidenum">
              <a:rPr lang="en-US" altLang="zh-CN" smtClean="0"/>
              <a:pPr/>
              <a:t>‹#›</a:t>
            </a:fld>
            <a:endParaRPr lang="en-US" altLang="zh-CN"/>
          </a:p>
        </p:txBody>
      </p:sp>
      <p:pic>
        <p:nvPicPr>
          <p:cNvPr id="1034" name="Picture 10"/>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14288" y="6208737"/>
            <a:ext cx="9117012" cy="2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1" descr="校徽"/>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251520" y="220663"/>
            <a:ext cx="54495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5"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p:hf hdr="0" dt="0"/>
  <p:txStyles>
    <p:titleStyle>
      <a:lvl1pPr algn="ctr" rtl="0" eaLnBrk="0" fontAlgn="base" hangingPunct="0">
        <a:spcBef>
          <a:spcPct val="0"/>
        </a:spcBef>
        <a:spcAft>
          <a:spcPct val="0"/>
        </a:spcAft>
        <a:defRPr sz="3200">
          <a:solidFill>
            <a:schemeClr val="tx1"/>
          </a:solidFill>
          <a:latin typeface="+mj-lt"/>
          <a:ea typeface="+mj-ea"/>
          <a:cs typeface="+mj-cs"/>
        </a:defRPr>
      </a:lvl1pPr>
      <a:lvl2pPr algn="ctr" rtl="0" eaLnBrk="0" fontAlgn="base" hangingPunct="0">
        <a:spcBef>
          <a:spcPct val="0"/>
        </a:spcBef>
        <a:spcAft>
          <a:spcPct val="0"/>
        </a:spcAft>
        <a:defRPr sz="3200">
          <a:solidFill>
            <a:schemeClr val="tx1"/>
          </a:solidFill>
          <a:latin typeface="Arial" charset="0"/>
          <a:ea typeface="宋体" pitchFamily="2" charset="-122"/>
        </a:defRPr>
      </a:lvl2pPr>
      <a:lvl3pPr algn="ctr" rtl="0" eaLnBrk="0" fontAlgn="base" hangingPunct="0">
        <a:spcBef>
          <a:spcPct val="0"/>
        </a:spcBef>
        <a:spcAft>
          <a:spcPct val="0"/>
        </a:spcAft>
        <a:defRPr sz="3200">
          <a:solidFill>
            <a:schemeClr val="tx1"/>
          </a:solidFill>
          <a:latin typeface="Arial" charset="0"/>
          <a:ea typeface="宋体" pitchFamily="2" charset="-122"/>
        </a:defRPr>
      </a:lvl3pPr>
      <a:lvl4pPr algn="ctr" rtl="0" eaLnBrk="0" fontAlgn="base" hangingPunct="0">
        <a:spcBef>
          <a:spcPct val="0"/>
        </a:spcBef>
        <a:spcAft>
          <a:spcPct val="0"/>
        </a:spcAft>
        <a:defRPr sz="3200">
          <a:solidFill>
            <a:schemeClr val="tx1"/>
          </a:solidFill>
          <a:latin typeface="Arial" charset="0"/>
          <a:ea typeface="宋体" pitchFamily="2" charset="-122"/>
        </a:defRPr>
      </a:lvl4pPr>
      <a:lvl5pPr algn="ctr" rtl="0" eaLnBrk="0" fontAlgn="base" hangingPunct="0">
        <a:spcBef>
          <a:spcPct val="0"/>
        </a:spcBef>
        <a:spcAft>
          <a:spcPct val="0"/>
        </a:spcAft>
        <a:defRPr sz="3200">
          <a:solidFill>
            <a:schemeClr val="tx1"/>
          </a:solidFill>
          <a:latin typeface="Arial" charset="0"/>
          <a:ea typeface="宋体" pitchFamily="2" charset="-122"/>
        </a:defRPr>
      </a:lvl5pPr>
      <a:lvl6pPr marL="457200" algn="ctr" rtl="0" eaLnBrk="1" fontAlgn="base" hangingPunct="1">
        <a:spcBef>
          <a:spcPct val="0"/>
        </a:spcBef>
        <a:spcAft>
          <a:spcPct val="0"/>
        </a:spcAft>
        <a:defRPr sz="3200">
          <a:solidFill>
            <a:schemeClr val="tx1"/>
          </a:solidFill>
          <a:latin typeface="Arial" charset="0"/>
          <a:ea typeface="宋体" pitchFamily="2" charset="-122"/>
        </a:defRPr>
      </a:lvl6pPr>
      <a:lvl7pPr marL="914400" algn="ctr" rtl="0" eaLnBrk="1" fontAlgn="base" hangingPunct="1">
        <a:spcBef>
          <a:spcPct val="0"/>
        </a:spcBef>
        <a:spcAft>
          <a:spcPct val="0"/>
        </a:spcAft>
        <a:defRPr sz="3200">
          <a:solidFill>
            <a:schemeClr val="tx1"/>
          </a:solidFill>
          <a:latin typeface="Arial" charset="0"/>
          <a:ea typeface="宋体" pitchFamily="2" charset="-122"/>
        </a:defRPr>
      </a:lvl7pPr>
      <a:lvl8pPr marL="1371600" algn="ctr" rtl="0" eaLnBrk="1" fontAlgn="base" hangingPunct="1">
        <a:spcBef>
          <a:spcPct val="0"/>
        </a:spcBef>
        <a:spcAft>
          <a:spcPct val="0"/>
        </a:spcAft>
        <a:defRPr sz="3200">
          <a:solidFill>
            <a:schemeClr val="tx1"/>
          </a:solidFill>
          <a:latin typeface="Arial" charset="0"/>
          <a:ea typeface="宋体" pitchFamily="2" charset="-122"/>
        </a:defRPr>
      </a:lvl8pPr>
      <a:lvl9pPr marL="1828800" algn="ctr" rtl="0" eaLnBrk="1" fontAlgn="base" hangingPunct="1">
        <a:spcBef>
          <a:spcPct val="0"/>
        </a:spcBef>
        <a:spcAft>
          <a:spcPct val="0"/>
        </a:spcAft>
        <a:defRPr sz="3200">
          <a:solidFill>
            <a:schemeClr val="tx1"/>
          </a:solidFill>
          <a:latin typeface="Arial" charset="0"/>
          <a:ea typeface="宋体" pitchFamily="2" charset="-122"/>
        </a:defRPr>
      </a:lvl9pPr>
    </p:titleStyle>
    <p:bodyStyle>
      <a:lvl1pPr marL="447675" indent="-447675" algn="l" rtl="0" eaLnBrk="0" fontAlgn="base" hangingPunct="0">
        <a:spcBef>
          <a:spcPct val="20000"/>
        </a:spcBef>
        <a:spcAft>
          <a:spcPts val="600"/>
        </a:spcAft>
        <a:buClr>
          <a:schemeClr val="accent1"/>
        </a:buClr>
        <a:buSzPct val="70000"/>
        <a:buFont typeface="Wingdings" panose="05000000000000000000" pitchFamily="2" charset="2"/>
        <a:buChar char="n"/>
        <a:defRPr sz="2800">
          <a:solidFill>
            <a:schemeClr val="tx1"/>
          </a:solidFill>
          <a:latin typeface="+mn-lt"/>
          <a:ea typeface="+mn-ea"/>
          <a:cs typeface="+mn-cs"/>
        </a:defRPr>
      </a:lvl1pPr>
      <a:lvl2pPr marL="889000" indent="-439738" algn="l" rtl="0" eaLnBrk="0" fontAlgn="base" hangingPunct="0">
        <a:spcBef>
          <a:spcPct val="20000"/>
        </a:spcBef>
        <a:spcAft>
          <a:spcPts val="600"/>
        </a:spcAft>
        <a:buClr>
          <a:schemeClr val="hlink"/>
        </a:buClr>
        <a:buSzPct val="65000"/>
        <a:buFont typeface="Wingdings" panose="05000000000000000000" pitchFamily="2" charset="2"/>
        <a:buChar char="¡"/>
        <a:defRPr sz="2400">
          <a:solidFill>
            <a:schemeClr val="tx1"/>
          </a:solidFill>
          <a:latin typeface="+mn-lt"/>
          <a:ea typeface="+mn-ea"/>
        </a:defRPr>
      </a:lvl2pPr>
      <a:lvl3pPr marL="1293813" indent="-403225" algn="l" rtl="0" eaLnBrk="0" fontAlgn="base" hangingPunct="0">
        <a:spcBef>
          <a:spcPct val="20000"/>
        </a:spcBef>
        <a:spcAft>
          <a:spcPts val="600"/>
        </a:spcAft>
        <a:buClr>
          <a:schemeClr val="accent1"/>
        </a:buClr>
        <a:buSzPct val="70000"/>
        <a:buFont typeface="Wingdings" panose="05000000000000000000" pitchFamily="2" charset="2"/>
        <a:buChar char="n"/>
        <a:defRPr sz="2000">
          <a:solidFill>
            <a:schemeClr val="tx1"/>
          </a:solidFill>
          <a:latin typeface="+mn-lt"/>
          <a:ea typeface="+mn-ea"/>
        </a:defRPr>
      </a:lvl3pPr>
      <a:lvl4pPr marL="1681163" indent="-385763" algn="l" rtl="0" eaLnBrk="0" fontAlgn="base" hangingPunct="0">
        <a:spcBef>
          <a:spcPct val="20000"/>
        </a:spcBef>
        <a:spcAft>
          <a:spcPts val="600"/>
        </a:spcAft>
        <a:buClr>
          <a:schemeClr val="hlink"/>
        </a:buClr>
        <a:buSzPct val="75000"/>
        <a:buFont typeface="Wingdings" panose="05000000000000000000" pitchFamily="2" charset="2"/>
        <a:buChar char="¡"/>
        <a:defRPr sz="2000">
          <a:solidFill>
            <a:schemeClr val="tx1"/>
          </a:solidFill>
          <a:latin typeface="+mn-lt"/>
          <a:ea typeface="+mn-ea"/>
        </a:defRPr>
      </a:lvl4pPr>
      <a:lvl5pPr marL="2070100" indent="-387350" algn="l" rtl="0" eaLnBrk="0" fontAlgn="base" hangingPunct="0">
        <a:spcBef>
          <a:spcPct val="20000"/>
        </a:spcBef>
        <a:spcAft>
          <a:spcPts val="600"/>
        </a:spcAft>
        <a:buClr>
          <a:schemeClr val="accent1"/>
        </a:buClr>
        <a:buSzPct val="70000"/>
        <a:buFont typeface="Wingdings" panose="05000000000000000000" pitchFamily="2" charset="2"/>
        <a:buChar char="n"/>
        <a:defRPr sz="16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pitchFamily="2" charset="2"/>
        <a:buChar char="n"/>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amazon.cn/%E5%9B%BE%E4%B9%A6/dp/B00MQKRLAE/ref=sr_1_1?ie=UTF8&amp;qid=1443531115&amp;sr=8-1&amp;keywords=%E8%BD%AF%E4%BB%B6%E5%BB%BA%E6%A8%A1%E4%B8%8E%E8%AE%BE%E8%AE%A1%EF%BC%9AUML%E3%80%81%E7%94%A8%E4%BE%8B%E3%80%81%E6%A8%A1%E5%BC%8F%E5%92%8C%E8%BD%AF%E4%BB%B6%E4%BD%93%E7%B3%BB%E7%BB%93%E6%9E%84" TargetMode="External"/><Relationship Id="rId7"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hyperlink" Target="http://www.amazon.cn/UML%E7%B2%BE%E7%B2%B9-%E6%A0%87%E5%87%86%E5%AF%B9%E8%B1%A1%E5%BB%BA%E6%A8%A1%E8%AF%AD%E8%A8%80%E7%AE%80%E6%98%8E%E6%8C%87%E5%8D%97-%E7%A6%8F%E5%8B%92/dp/B008DIRO96/ref=sr_1_14?ie=UTF8&amp;qid=1443531333&amp;sr=8-14&amp;keywords=UML" TargetMode="External"/><Relationship Id="rId5" Type="http://schemas.openxmlformats.org/officeDocument/2006/relationships/image" Target="../media/image13.jpg"/><Relationship Id="rId4" Type="http://schemas.openxmlformats.org/officeDocument/2006/relationships/hyperlink" Target="http://www.amazon.cn/UML%E7%94%A8%E6%88%B7%E6%8C%87%E5%8D%97-%E5%B8%83%E5%A5%87/dp/B00AYRLVH0/ref=sr_1_3?ie=UTF8&amp;qid=1443531333&amp;sr=8-3&amp;keywords=U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ctrTitle"/>
          </p:nvPr>
        </p:nvSpPr>
        <p:spPr>
          <a:xfrm>
            <a:off x="539750" y="2143125"/>
            <a:ext cx="8064500" cy="1600200"/>
          </a:xfrm>
        </p:spPr>
        <p:txBody>
          <a:bodyPr/>
          <a:lstStyle/>
          <a:p>
            <a:pPr eaLnBrk="1" hangingPunct="1"/>
            <a:r>
              <a:rPr lang="en-US" altLang="zh-CN"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3.1</a:t>
            </a:r>
            <a:r>
              <a:rPr lang="zh-CN" altLang="en-US" sz="4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、软件需求与需求工程</a:t>
            </a:r>
            <a:endParaRPr lang="zh-CN" altLang="en-US" sz="28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9" name="副标题 2"/>
          <p:cNvSpPr>
            <a:spLocks noGrp="1"/>
          </p:cNvSpPr>
          <p:nvPr>
            <p:ph type="subTitle" idx="1"/>
          </p:nvPr>
        </p:nvSpPr>
        <p:spPr>
          <a:xfrm>
            <a:off x="467544" y="4077072"/>
            <a:ext cx="8358187" cy="1845916"/>
          </a:xfrm>
        </p:spPr>
        <p:txBody>
          <a:bodyPr/>
          <a:lstStyle/>
          <a:p>
            <a:pPr algn="ctr" eaLnBrk="1" hangingPunct="1">
              <a:lnSpc>
                <a:spcPct val="90000"/>
              </a:lnSpc>
            </a:pPr>
            <a:r>
              <a:rPr lang="zh-CN" altLang="en-US" sz="2400" b="1" dirty="0">
                <a:latin typeface="幼圆" panose="02010509060101010101" pitchFamily="49" charset="-122"/>
                <a:ea typeface="幼圆" panose="02010509060101010101" pitchFamily="49" charset="-122"/>
              </a:rPr>
              <a:t>张天</a:t>
            </a:r>
            <a:endParaRPr lang="en-US" altLang="zh-CN" sz="2400" b="1" dirty="0">
              <a:latin typeface="幼圆" panose="02010509060101010101" pitchFamily="49" charset="-122"/>
              <a:ea typeface="幼圆" panose="02010509060101010101" pitchFamily="49" charset="-122"/>
            </a:endParaRPr>
          </a:p>
          <a:p>
            <a:pPr algn="ctr" eaLnBrk="1" hangingPunct="1">
              <a:lnSpc>
                <a:spcPct val="90000"/>
              </a:lnSpc>
            </a:pPr>
            <a:r>
              <a:rPr lang="en-US" altLang="zh-CN" sz="2400" b="1" dirty="0">
                <a:latin typeface="幼圆" panose="02010509060101010101" pitchFamily="49" charset="-122"/>
                <a:ea typeface="幼圆" panose="02010509060101010101" pitchFamily="49" charset="-122"/>
              </a:rPr>
              <a:t>SEG</a:t>
            </a:r>
            <a:r>
              <a:rPr lang="zh-CN" altLang="en-US" sz="2400" b="1" dirty="0">
                <a:latin typeface="幼圆" panose="02010509060101010101" pitchFamily="49" charset="-122"/>
                <a:ea typeface="幼圆" panose="02010509060101010101" pitchFamily="49" charset="-122"/>
              </a:rPr>
              <a:t> </a:t>
            </a:r>
            <a:r>
              <a:rPr lang="en-US" altLang="zh-CN" sz="2400" b="1" dirty="0">
                <a:latin typeface="幼圆" panose="02010509060101010101" pitchFamily="49" charset="-122"/>
                <a:ea typeface="幼圆" panose="02010509060101010101" pitchFamily="49" charset="-122"/>
              </a:rPr>
              <a:t>-</a:t>
            </a:r>
            <a:r>
              <a:rPr lang="zh-CN" altLang="en-US" sz="2400" b="1" dirty="0">
                <a:latin typeface="幼圆" panose="02010509060101010101" pitchFamily="49" charset="-122"/>
                <a:ea typeface="幼圆" panose="02010509060101010101" pitchFamily="49" charset="-122"/>
              </a:rPr>
              <a:t> </a:t>
            </a:r>
            <a:r>
              <a:rPr lang="en-US" altLang="zh-CN" sz="2400" b="1" dirty="0">
                <a:latin typeface="幼圆" panose="02010509060101010101" pitchFamily="49" charset="-122"/>
                <a:ea typeface="幼圆" panose="02010509060101010101" pitchFamily="49" charset="-122"/>
              </a:rPr>
              <a:t>Software</a:t>
            </a:r>
            <a:r>
              <a:rPr lang="zh-CN" altLang="en-US" sz="2400" b="1" dirty="0">
                <a:latin typeface="幼圆" panose="02010509060101010101" pitchFamily="49" charset="-122"/>
                <a:ea typeface="幼圆" panose="02010509060101010101" pitchFamily="49" charset="-122"/>
              </a:rPr>
              <a:t> </a:t>
            </a:r>
            <a:r>
              <a:rPr lang="en-US" altLang="zh-CN" sz="2400" b="1" dirty="0">
                <a:latin typeface="幼圆" panose="02010509060101010101" pitchFamily="49" charset="-122"/>
                <a:ea typeface="幼圆" panose="02010509060101010101" pitchFamily="49" charset="-122"/>
              </a:rPr>
              <a:t>Engineering</a:t>
            </a:r>
            <a:r>
              <a:rPr lang="zh-CN" altLang="en-US" sz="2400" b="1" dirty="0">
                <a:latin typeface="幼圆" panose="02010509060101010101" pitchFamily="49" charset="-122"/>
                <a:ea typeface="幼圆" panose="02010509060101010101" pitchFamily="49" charset="-122"/>
              </a:rPr>
              <a:t> </a:t>
            </a:r>
            <a:r>
              <a:rPr lang="en-US" altLang="zh-CN" sz="2400" b="1" dirty="0">
                <a:latin typeface="幼圆" panose="02010509060101010101" pitchFamily="49" charset="-122"/>
                <a:ea typeface="幼圆" panose="02010509060101010101" pitchFamily="49" charset="-122"/>
              </a:rPr>
              <a:t>Group</a:t>
            </a:r>
          </a:p>
          <a:p>
            <a:pPr algn="ctr" eaLnBrk="1" hangingPunct="1">
              <a:lnSpc>
                <a:spcPct val="90000"/>
              </a:lnSpc>
            </a:pPr>
            <a:r>
              <a:rPr lang="en-US" altLang="zh-CN" sz="2400" b="1" dirty="0">
                <a:latin typeface="幼圆" panose="02010509060101010101" pitchFamily="49" charset="-122"/>
                <a:ea typeface="幼圆" panose="02010509060101010101" pitchFamily="49" charset="-122"/>
              </a:rPr>
              <a:t>2017</a:t>
            </a:r>
            <a:r>
              <a:rPr lang="zh-CN" altLang="en-US" sz="2400" b="1" dirty="0">
                <a:latin typeface="幼圆" panose="02010509060101010101" pitchFamily="49" charset="-122"/>
                <a:ea typeface="幼圆" panose="02010509060101010101" pitchFamily="49" charset="-122"/>
              </a:rPr>
              <a:t>年</a:t>
            </a:r>
            <a:r>
              <a:rPr lang="en-US" altLang="zh-CN" sz="2400" b="1" dirty="0">
                <a:latin typeface="幼圆" panose="02010509060101010101" pitchFamily="49" charset="-122"/>
                <a:ea typeface="幼圆" panose="02010509060101010101" pitchFamily="49" charset="-122"/>
              </a:rPr>
              <a:t>9</a:t>
            </a:r>
            <a:r>
              <a:rPr lang="zh-CN" altLang="en-US" sz="2400" b="1" dirty="0">
                <a:latin typeface="幼圆" panose="02010509060101010101" pitchFamily="49" charset="-122"/>
                <a:ea typeface="幼圆" panose="02010509060101010101" pitchFamily="49" charset="-122"/>
              </a:rPr>
              <a:t>月</a:t>
            </a:r>
            <a:endParaRPr lang="en-US" altLang="zh-CN" sz="2400" b="1" dirty="0">
              <a:latin typeface="幼圆" panose="02010509060101010101" pitchFamily="49" charset="-122"/>
              <a:ea typeface="幼圆" panose="02010509060101010101" pitchFamily="49" charset="-122"/>
            </a:endParaRPr>
          </a:p>
          <a:p>
            <a:pPr eaLnBrk="1" hangingPunct="1">
              <a:lnSpc>
                <a:spcPct val="90000"/>
              </a:lnSpc>
            </a:pPr>
            <a:r>
              <a:rPr lang="zh-CN" altLang="en-US" b="1" dirty="0"/>
              <a:t>               </a:t>
            </a:r>
            <a:endParaRPr lang="zh-CN"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a:lstStyle/>
          <a:p>
            <a:r>
              <a:rPr kumimoji="0" lang="zh-CN" altLang="en-US">
                <a:ea typeface="宋体" charset="-122"/>
              </a:rPr>
              <a:t>常见的软件开发问题</a:t>
            </a:r>
          </a:p>
        </p:txBody>
      </p:sp>
      <p:sp>
        <p:nvSpPr>
          <p:cNvPr id="19458" name="内容占位符 2"/>
          <p:cNvSpPr>
            <a:spLocks noGrp="1"/>
          </p:cNvSpPr>
          <p:nvPr>
            <p:ph idx="1"/>
          </p:nvPr>
        </p:nvSpPr>
        <p:spPr/>
        <p:txBody>
          <a:bodyPr/>
          <a:lstStyle/>
          <a:p>
            <a:r>
              <a:rPr kumimoji="0" lang="zh-CN" altLang="en-US" sz="2400">
                <a:solidFill>
                  <a:srgbClr val="FF0000"/>
                </a:solidFill>
                <a:ea typeface="宋体" charset="-122"/>
              </a:rPr>
              <a:t>不能满足用户或业务需要</a:t>
            </a:r>
            <a:endParaRPr kumimoji="0" lang="en-US" altLang="zh-CN" sz="2400" dirty="0">
              <a:solidFill>
                <a:srgbClr val="FF0000"/>
              </a:solidFill>
              <a:ea typeface="宋体" charset="-122"/>
            </a:endParaRPr>
          </a:p>
          <a:p>
            <a:r>
              <a:rPr kumimoji="0" lang="zh-CN" altLang="en-US" sz="2400" dirty="0">
                <a:solidFill>
                  <a:srgbClr val="FF0000"/>
                </a:solidFill>
                <a:ea typeface="宋体" charset="-122"/>
              </a:rPr>
              <a:t>需求混乱</a:t>
            </a:r>
            <a:endParaRPr kumimoji="0" lang="en-US" altLang="zh-CN" sz="2400" dirty="0">
              <a:solidFill>
                <a:srgbClr val="FF0000"/>
              </a:solidFill>
              <a:ea typeface="宋体" charset="-122"/>
            </a:endParaRPr>
          </a:p>
          <a:p>
            <a:r>
              <a:rPr kumimoji="0" lang="zh-CN" altLang="en-US" sz="2400" dirty="0">
                <a:ea typeface="宋体" charset="-122"/>
              </a:rPr>
              <a:t>模块集成困难</a:t>
            </a:r>
            <a:endParaRPr kumimoji="0" lang="en-US" altLang="zh-CN" sz="2400" dirty="0">
              <a:ea typeface="宋体" charset="-122"/>
            </a:endParaRPr>
          </a:p>
          <a:p>
            <a:r>
              <a:rPr kumimoji="0" lang="zh-CN" altLang="en-US" sz="2400" dirty="0">
                <a:ea typeface="宋体" charset="-122"/>
              </a:rPr>
              <a:t>系统难以维护</a:t>
            </a:r>
            <a:endParaRPr kumimoji="0" lang="en-US" altLang="zh-CN" sz="2400" dirty="0">
              <a:ea typeface="宋体" charset="-122"/>
            </a:endParaRPr>
          </a:p>
          <a:p>
            <a:r>
              <a:rPr kumimoji="0" lang="zh-CN" altLang="en-US" sz="2400" dirty="0">
                <a:ea typeface="宋体" charset="-122"/>
              </a:rPr>
              <a:t>缺陷发现太迟</a:t>
            </a:r>
            <a:endParaRPr kumimoji="0" lang="en-US" altLang="zh-CN" sz="2400" dirty="0">
              <a:ea typeface="宋体" charset="-122"/>
            </a:endParaRPr>
          </a:p>
          <a:p>
            <a:r>
              <a:rPr kumimoji="0" lang="zh-CN" altLang="en-US" sz="2400" dirty="0">
                <a:ea typeface="宋体" charset="-122"/>
              </a:rPr>
              <a:t>低质量、难使用</a:t>
            </a:r>
            <a:endParaRPr kumimoji="0" lang="en-US" altLang="zh-CN" sz="2400" dirty="0">
              <a:ea typeface="宋体" charset="-122"/>
            </a:endParaRPr>
          </a:p>
          <a:p>
            <a:r>
              <a:rPr kumimoji="0" lang="zh-CN" altLang="en-US" sz="2400" dirty="0">
                <a:solidFill>
                  <a:srgbClr val="FF0000"/>
                </a:solidFill>
                <a:ea typeface="宋体" charset="-122"/>
              </a:rPr>
              <a:t>性能问题</a:t>
            </a:r>
            <a:endParaRPr kumimoji="0" lang="en-US" altLang="zh-CN" sz="2400" dirty="0">
              <a:solidFill>
                <a:srgbClr val="FF0000"/>
              </a:solidFill>
              <a:ea typeface="宋体" charset="-122"/>
            </a:endParaRPr>
          </a:p>
          <a:p>
            <a:r>
              <a:rPr kumimoji="0" lang="zh-CN" altLang="en-US" sz="2400" dirty="0">
                <a:ea typeface="宋体" charset="-122"/>
              </a:rPr>
              <a:t>小组人力部署不协调</a:t>
            </a:r>
            <a:endParaRPr kumimoji="0" lang="en-US" altLang="zh-CN" sz="2400" dirty="0">
              <a:ea typeface="宋体" charset="-122"/>
            </a:endParaRPr>
          </a:p>
          <a:p>
            <a:r>
              <a:rPr kumimoji="0" lang="zh-CN" altLang="en-US" sz="2400" dirty="0">
                <a:ea typeface="宋体" charset="-122"/>
              </a:rPr>
              <a:t>提交问题</a:t>
            </a:r>
          </a:p>
        </p:txBody>
      </p:sp>
      <p:sp>
        <p:nvSpPr>
          <p:cNvPr id="1945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F048D79D-B0E1-3449-9919-F154CDD7742C}" type="datetime1">
              <a:rPr lang="zh-CN" altLang="en-US" sz="1600" b="0">
                <a:ea typeface="宋体" charset="-122"/>
              </a:rPr>
              <a:pPr/>
              <a:t>2019/12/16</a:t>
            </a:fld>
            <a:endParaRPr lang="en-US" altLang="zh-CN" sz="1600" b="0">
              <a:ea typeface="宋体" charset="-122"/>
            </a:endParaRPr>
          </a:p>
        </p:txBody>
      </p:sp>
      <p:sp>
        <p:nvSpPr>
          <p:cNvPr id="1946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fontAlgn="base">
              <a:spcBef>
                <a:spcPct val="0"/>
              </a:spcBef>
              <a:spcAft>
                <a:spcPct val="0"/>
              </a:spcAft>
            </a:pPr>
            <a:r>
              <a:rPr lang="en-US" altLang="zh-CN" sz="1600" b="0">
                <a:ea typeface="宋体" charset="-122"/>
              </a:rPr>
              <a:t>Software Engineering Group</a:t>
            </a:r>
          </a:p>
        </p:txBody>
      </p:sp>
    </p:spTree>
    <p:extLst>
      <p:ext uri="{BB962C8B-B14F-4D97-AF65-F5344CB8AC3E}">
        <p14:creationId xmlns:p14="http://schemas.microsoft.com/office/powerpoint/2010/main" val="963954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p:txBody>
          <a:bodyPr/>
          <a:lstStyle/>
          <a:p>
            <a:r>
              <a:rPr kumimoji="0" lang="zh-CN" altLang="en-US">
                <a:ea typeface="宋体" charset="-122"/>
              </a:rPr>
              <a:t>根本原因分析</a:t>
            </a:r>
          </a:p>
        </p:txBody>
      </p:sp>
      <p:sp>
        <p:nvSpPr>
          <p:cNvPr id="20482" name="内容占位符 2"/>
          <p:cNvSpPr>
            <a:spLocks noGrp="1"/>
          </p:cNvSpPr>
          <p:nvPr>
            <p:ph idx="1"/>
          </p:nvPr>
        </p:nvSpPr>
        <p:spPr>
          <a:xfrm>
            <a:off x="500063" y="1124744"/>
            <a:ext cx="8142287" cy="4896543"/>
          </a:xfrm>
        </p:spPr>
        <p:txBody>
          <a:bodyPr/>
          <a:lstStyle/>
          <a:p>
            <a:pPr>
              <a:lnSpc>
                <a:spcPct val="85000"/>
              </a:lnSpc>
              <a:spcBef>
                <a:spcPct val="50000"/>
              </a:spcBef>
            </a:pPr>
            <a:r>
              <a:rPr kumimoji="0" lang="zh-CN" altLang="en-US" sz="2000" dirty="0">
                <a:solidFill>
                  <a:srgbClr val="FF0000"/>
                </a:solidFill>
                <a:latin typeface="Arial Narrow" charset="0"/>
                <a:ea typeface="宋体" charset="-122"/>
              </a:rPr>
              <a:t>需求不正确</a:t>
            </a:r>
            <a:endParaRPr kumimoji="0" lang="en-US" altLang="zh-CN" sz="2000" dirty="0">
              <a:solidFill>
                <a:srgbClr val="FF0000"/>
              </a:solidFill>
              <a:latin typeface="Arial Narrow" charset="0"/>
              <a:ea typeface="宋体" charset="-122"/>
            </a:endParaRPr>
          </a:p>
          <a:p>
            <a:pPr>
              <a:lnSpc>
                <a:spcPct val="85000"/>
              </a:lnSpc>
              <a:spcBef>
                <a:spcPct val="50000"/>
              </a:spcBef>
            </a:pPr>
            <a:r>
              <a:rPr kumimoji="0" lang="zh-CN" altLang="en-US" sz="2000" dirty="0">
                <a:solidFill>
                  <a:srgbClr val="FF0000"/>
                </a:solidFill>
                <a:latin typeface="Arial Narrow" charset="0"/>
                <a:ea typeface="宋体" charset="-122"/>
              </a:rPr>
              <a:t>交流不明确</a:t>
            </a:r>
            <a:endParaRPr kumimoji="0" lang="en-US" altLang="zh-CN" sz="2000" dirty="0">
              <a:solidFill>
                <a:srgbClr val="FF0000"/>
              </a:solidFill>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架构不合理</a:t>
            </a:r>
            <a:endParaRPr kumimoji="0" lang="en-US" altLang="zh-CN" sz="2000" dirty="0">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软件太复杂</a:t>
            </a:r>
            <a:endParaRPr kumimoji="0" lang="en-US" altLang="zh-CN" sz="2000" dirty="0">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未检不一致</a:t>
            </a:r>
            <a:endParaRPr kumimoji="0" lang="en-US" altLang="zh-CN" sz="2000" dirty="0">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测试不充分</a:t>
            </a:r>
            <a:endParaRPr kumimoji="0" lang="en-US" altLang="zh-CN" sz="2000" dirty="0">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评估太主观</a:t>
            </a:r>
            <a:endParaRPr kumimoji="0" lang="en-US" altLang="zh-CN" sz="2000" dirty="0">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方法太原始 </a:t>
            </a:r>
            <a:endParaRPr kumimoji="0" lang="en-US" altLang="zh-CN" sz="2000" dirty="0">
              <a:latin typeface="Arial Narrow" charset="0"/>
              <a:ea typeface="宋体" charset="-122"/>
            </a:endParaRPr>
          </a:p>
          <a:p>
            <a:pPr>
              <a:lnSpc>
                <a:spcPct val="85000"/>
              </a:lnSpc>
              <a:spcBef>
                <a:spcPct val="50000"/>
              </a:spcBef>
            </a:pPr>
            <a:r>
              <a:rPr kumimoji="0" lang="zh-CN" altLang="en-US" sz="2000" dirty="0">
                <a:solidFill>
                  <a:srgbClr val="FF0000"/>
                </a:solidFill>
                <a:latin typeface="Arial Narrow" charset="0"/>
                <a:ea typeface="宋体" charset="-122"/>
              </a:rPr>
              <a:t>变更未控制</a:t>
            </a:r>
            <a:endParaRPr kumimoji="0" lang="en-US" altLang="zh-CN" sz="2000" dirty="0">
              <a:solidFill>
                <a:srgbClr val="FF0000"/>
              </a:solidFill>
              <a:latin typeface="Arial Narrow" charset="0"/>
              <a:ea typeface="宋体" charset="-122"/>
            </a:endParaRPr>
          </a:p>
          <a:p>
            <a:pPr>
              <a:lnSpc>
                <a:spcPct val="85000"/>
              </a:lnSpc>
              <a:spcBef>
                <a:spcPct val="50000"/>
              </a:spcBef>
            </a:pPr>
            <a:r>
              <a:rPr kumimoji="0" lang="zh-CN" altLang="en-US" sz="2000" dirty="0">
                <a:latin typeface="Arial Narrow" charset="0"/>
                <a:ea typeface="宋体" charset="-122"/>
              </a:rPr>
              <a:t>不够自动化</a:t>
            </a:r>
            <a:endParaRPr kumimoji="0" lang="zh-CN" altLang="en-US" sz="2000" dirty="0">
              <a:ea typeface="宋体" charset="-122"/>
            </a:endParaRPr>
          </a:p>
        </p:txBody>
      </p:sp>
      <p:sp>
        <p:nvSpPr>
          <p:cNvPr id="2048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4BF25751-9AEB-D847-948D-599774270756}" type="datetime1">
              <a:rPr lang="zh-CN" altLang="en-US" sz="1600" b="0">
                <a:ea typeface="宋体" charset="-122"/>
              </a:rPr>
              <a:pPr/>
              <a:t>2019/12/16</a:t>
            </a:fld>
            <a:endParaRPr lang="en-US" altLang="zh-CN" sz="1600" b="0">
              <a:ea typeface="宋体" charset="-122"/>
            </a:endParaRPr>
          </a:p>
        </p:txBody>
      </p:sp>
      <p:sp>
        <p:nvSpPr>
          <p:cNvPr id="2048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fontAlgn="base">
              <a:spcBef>
                <a:spcPct val="0"/>
              </a:spcBef>
              <a:spcAft>
                <a:spcPct val="0"/>
              </a:spcAft>
            </a:pPr>
            <a:r>
              <a:rPr lang="en-US" altLang="zh-CN" sz="1600" b="0">
                <a:ea typeface="宋体" charset="-122"/>
              </a:rPr>
              <a:t>Software Engineering Group</a:t>
            </a:r>
          </a:p>
        </p:txBody>
      </p:sp>
    </p:spTree>
    <p:extLst>
      <p:ext uri="{BB962C8B-B14F-4D97-AF65-F5344CB8AC3E}">
        <p14:creationId xmlns:p14="http://schemas.microsoft.com/office/powerpoint/2010/main" val="56471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p:txBody>
          <a:bodyPr/>
          <a:lstStyle/>
          <a:p>
            <a:r>
              <a:rPr kumimoji="0" lang="zh-CN" altLang="en-US">
                <a:ea typeface="宋体" charset="-122"/>
              </a:rPr>
              <a:t>解决办法</a:t>
            </a:r>
          </a:p>
        </p:txBody>
      </p:sp>
      <p:sp>
        <p:nvSpPr>
          <p:cNvPr id="21506" name="内容占位符 2"/>
          <p:cNvSpPr>
            <a:spLocks noGrp="1"/>
          </p:cNvSpPr>
          <p:nvPr>
            <p:ph idx="1"/>
          </p:nvPr>
        </p:nvSpPr>
        <p:spPr/>
        <p:txBody>
          <a:bodyPr/>
          <a:lstStyle/>
          <a:p>
            <a:r>
              <a:rPr kumimoji="0" lang="zh-CN" altLang="en-US">
                <a:latin typeface="Arial Narrow" charset="0"/>
                <a:ea typeface="宋体" charset="-122"/>
              </a:rPr>
              <a:t>迭代式开发</a:t>
            </a:r>
            <a:endParaRPr kumimoji="0" lang="en-US" altLang="zh-CN">
              <a:latin typeface="Arial Narrow" charset="0"/>
              <a:ea typeface="宋体" charset="-122"/>
            </a:endParaRPr>
          </a:p>
          <a:p>
            <a:r>
              <a:rPr kumimoji="0" lang="zh-CN" altLang="en-US">
                <a:solidFill>
                  <a:srgbClr val="FF0000"/>
                </a:solidFill>
                <a:latin typeface="Arial Narrow" charset="0"/>
                <a:ea typeface="宋体" charset="-122"/>
              </a:rPr>
              <a:t>管理需求</a:t>
            </a:r>
            <a:endParaRPr kumimoji="0" lang="en-US" altLang="zh-CN">
              <a:solidFill>
                <a:srgbClr val="FF0000"/>
              </a:solidFill>
              <a:latin typeface="Arial Narrow" charset="0"/>
              <a:ea typeface="宋体" charset="-122"/>
            </a:endParaRPr>
          </a:p>
          <a:p>
            <a:r>
              <a:rPr kumimoji="0" lang="zh-CN" altLang="en-US">
                <a:latin typeface="Arial Narrow" charset="0"/>
                <a:ea typeface="宋体" charset="-122"/>
              </a:rPr>
              <a:t>基于组件的架构</a:t>
            </a:r>
            <a:endParaRPr kumimoji="0" lang="en-US" altLang="zh-CN">
              <a:latin typeface="Arial Narrow" charset="0"/>
              <a:ea typeface="宋体" charset="-122"/>
            </a:endParaRPr>
          </a:p>
          <a:p>
            <a:r>
              <a:rPr kumimoji="0" lang="zh-CN" altLang="en-US">
                <a:latin typeface="Arial Narrow" charset="0"/>
                <a:ea typeface="宋体" charset="-122"/>
              </a:rPr>
              <a:t>可视化建模</a:t>
            </a:r>
            <a:endParaRPr kumimoji="0" lang="en-US" altLang="zh-CN">
              <a:latin typeface="Arial Narrow" charset="0"/>
              <a:ea typeface="宋体" charset="-122"/>
            </a:endParaRPr>
          </a:p>
          <a:p>
            <a:r>
              <a:rPr kumimoji="0" lang="zh-CN" altLang="en-US">
                <a:latin typeface="Arial Narrow" charset="0"/>
                <a:ea typeface="宋体" charset="-122"/>
              </a:rPr>
              <a:t>连续验证质量</a:t>
            </a:r>
            <a:endParaRPr kumimoji="0" lang="en-US" altLang="zh-CN">
              <a:latin typeface="Arial Narrow" charset="0"/>
              <a:ea typeface="宋体" charset="-122"/>
            </a:endParaRPr>
          </a:p>
          <a:p>
            <a:r>
              <a:rPr kumimoji="0" lang="zh-CN" altLang="en-US">
                <a:solidFill>
                  <a:srgbClr val="FF0000"/>
                </a:solidFill>
                <a:latin typeface="Arial Narrow" charset="0"/>
                <a:ea typeface="宋体" charset="-122"/>
              </a:rPr>
              <a:t>管理变更</a:t>
            </a:r>
            <a:endParaRPr kumimoji="0" lang="zh-CN" altLang="en-US">
              <a:solidFill>
                <a:srgbClr val="FF0000"/>
              </a:solidFill>
              <a:ea typeface="宋体" charset="-122"/>
            </a:endParaRPr>
          </a:p>
          <a:p>
            <a:endParaRPr kumimoji="0" lang="zh-CN" altLang="en-US">
              <a:ea typeface="宋体" charset="-122"/>
            </a:endParaRPr>
          </a:p>
        </p:txBody>
      </p:sp>
      <p:sp>
        <p:nvSpPr>
          <p:cNvPr id="2150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95D88E5E-4317-CE4F-A77A-E2D38FADB8F9}" type="datetime1">
              <a:rPr lang="zh-CN" altLang="en-US" sz="1600" b="0">
                <a:ea typeface="宋体" charset="-122"/>
              </a:rPr>
              <a:pPr/>
              <a:t>2019/12/16</a:t>
            </a:fld>
            <a:endParaRPr lang="en-US" altLang="zh-CN" sz="1600" b="0">
              <a:ea typeface="宋体" charset="-122"/>
            </a:endParaRPr>
          </a:p>
        </p:txBody>
      </p:sp>
      <p:sp>
        <p:nvSpPr>
          <p:cNvPr id="21508"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fontAlgn="base">
              <a:spcBef>
                <a:spcPct val="0"/>
              </a:spcBef>
              <a:spcAft>
                <a:spcPct val="0"/>
              </a:spcAft>
            </a:pPr>
            <a:r>
              <a:rPr lang="en-US" altLang="zh-CN" sz="1600" b="0">
                <a:ea typeface="宋体" charset="-122"/>
              </a:rPr>
              <a:t>Software Engineering Group</a:t>
            </a:r>
          </a:p>
        </p:txBody>
      </p:sp>
    </p:spTree>
    <p:extLst>
      <p:ext uri="{BB962C8B-B14F-4D97-AF65-F5344CB8AC3E}">
        <p14:creationId xmlns:p14="http://schemas.microsoft.com/office/powerpoint/2010/main" val="144698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a:lstStyle/>
          <a:p>
            <a:r>
              <a:rPr kumimoji="0" lang="zh-CN" altLang="en-US">
                <a:ea typeface="宋体" charset="-122"/>
              </a:rPr>
              <a:t>解决问题的思路</a:t>
            </a:r>
          </a:p>
        </p:txBody>
      </p:sp>
      <p:graphicFrame>
        <p:nvGraphicFramePr>
          <p:cNvPr id="6" name="内容占位符 5"/>
          <p:cNvGraphicFramePr>
            <a:graphicFrameLocks noGrp="1"/>
          </p:cNvGraphicFramePr>
          <p:nvPr>
            <p:ph idx="1"/>
          </p:nvPr>
        </p:nvGraphicFramePr>
        <p:xfrm>
          <a:off x="468313" y="1484313"/>
          <a:ext cx="8142287" cy="4392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53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6509FD6A-3431-614F-916E-60616EF541BE}" type="datetime1">
              <a:rPr lang="zh-CN" altLang="en-US" sz="1600" b="0">
                <a:ea typeface="宋体" charset="-122"/>
              </a:rPr>
              <a:pPr/>
              <a:t>2019/12/16</a:t>
            </a:fld>
            <a:endParaRPr lang="en-US" altLang="zh-CN" sz="1600" b="0">
              <a:ea typeface="宋体" charset="-122"/>
            </a:endParaRPr>
          </a:p>
        </p:txBody>
      </p:sp>
      <p:sp>
        <p:nvSpPr>
          <p:cNvPr id="7" name="圆角矩形 6"/>
          <p:cNvSpPr/>
          <p:nvPr/>
        </p:nvSpPr>
        <p:spPr bwMode="auto">
          <a:xfrm>
            <a:off x="539750" y="2636838"/>
            <a:ext cx="2286000" cy="504825"/>
          </a:xfrm>
          <a:prstGeom prst="roundRect">
            <a:avLst/>
          </a:prstGeom>
          <a:solidFill>
            <a:schemeClr val="bg1">
              <a:alpha val="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a:defRPr/>
            </a:pPr>
            <a:endParaRPr lang="zh-CN" altLang="en-US" sz="1800">
              <a:solidFill>
                <a:schemeClr val="tx1"/>
              </a:solidFill>
              <a:latin typeface="Times New Roman" charset="0"/>
              <a:ea typeface="宋体" charset="0"/>
              <a:cs typeface="宋体" charset="0"/>
            </a:endParaRPr>
          </a:p>
        </p:txBody>
      </p:sp>
      <p:sp>
        <p:nvSpPr>
          <p:cNvPr id="2253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fontAlgn="base">
              <a:spcBef>
                <a:spcPct val="0"/>
              </a:spcBef>
              <a:spcAft>
                <a:spcPct val="0"/>
              </a:spcAft>
            </a:pPr>
            <a:r>
              <a:rPr lang="en-US" altLang="zh-CN" sz="1600" b="0">
                <a:ea typeface="宋体" charset="-122"/>
              </a:rPr>
              <a:t>Software Engineering Group</a:t>
            </a:r>
          </a:p>
        </p:txBody>
      </p:sp>
      <p:sp>
        <p:nvSpPr>
          <p:cNvPr id="8" name="圆角矩形 7"/>
          <p:cNvSpPr>
            <a:spLocks noChangeArrowheads="1"/>
          </p:cNvSpPr>
          <p:nvPr/>
        </p:nvSpPr>
        <p:spPr bwMode="auto">
          <a:xfrm>
            <a:off x="3203575" y="2636838"/>
            <a:ext cx="2214563" cy="287337"/>
          </a:xfrm>
          <a:prstGeom prst="roundRect">
            <a:avLst>
              <a:gd name="adj" fmla="val 16667"/>
            </a:avLst>
          </a:prstGeom>
          <a:solidFill>
            <a:schemeClr val="bg1">
              <a:alpha val="0"/>
            </a:schemeClr>
          </a:solidFill>
          <a:ln w="25400">
            <a:solidFill>
              <a:srgbClr val="FF0000"/>
            </a:solidFill>
            <a:round/>
            <a:headEnd/>
            <a:tailEnd/>
          </a:ln>
          <a:effectLst>
            <a:outerShdw blurRad="63500" sy="23000" kx="1199993" algn="br" rotWithShape="0">
              <a:srgbClr val="000000">
                <a:alpha val="20000"/>
              </a:srgbClr>
            </a:outerShdw>
          </a:effectLst>
        </p:spPr>
        <p:txBody>
          <a:bodyPr wrap="none" anchor="ctr"/>
          <a:lstStyle/>
          <a:p>
            <a:pPr>
              <a:defRPr/>
            </a:pPr>
            <a:endParaRPr lang="zh-CN" altLang="en-US" sz="1800">
              <a:cs typeface="楷体_GB2312" charset="0"/>
            </a:endParaRPr>
          </a:p>
        </p:txBody>
      </p:sp>
      <p:sp>
        <p:nvSpPr>
          <p:cNvPr id="9" name="圆角矩形 8"/>
          <p:cNvSpPr/>
          <p:nvPr/>
        </p:nvSpPr>
        <p:spPr bwMode="auto">
          <a:xfrm>
            <a:off x="5867400" y="2924175"/>
            <a:ext cx="2357438" cy="285750"/>
          </a:xfrm>
          <a:prstGeom prst="roundRect">
            <a:avLst/>
          </a:prstGeom>
          <a:solidFill>
            <a:schemeClr val="lt1">
              <a:alpha val="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defRPr/>
            </a:pPr>
            <a:endParaRPr lang="zh-CN" altLang="en-US" sz="1800">
              <a:solidFill>
                <a:schemeClr val="tx1"/>
              </a:solidFill>
              <a:latin typeface="Times New Roman" charset="0"/>
              <a:ea typeface="宋体" charset="0"/>
              <a:cs typeface="宋体" charset="0"/>
            </a:endParaRPr>
          </a:p>
        </p:txBody>
      </p:sp>
    </p:spTree>
    <p:extLst>
      <p:ext uri="{BB962C8B-B14F-4D97-AF65-F5344CB8AC3E}">
        <p14:creationId xmlns:p14="http://schemas.microsoft.com/office/powerpoint/2010/main" val="141570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p:txBody>
          <a:bodyPr/>
          <a:lstStyle/>
          <a:p>
            <a:r>
              <a:rPr lang="zh-CN" altLang="en-US">
                <a:ea typeface="宋体" charset="-122"/>
              </a:rPr>
              <a:t>讨论</a:t>
            </a:r>
          </a:p>
        </p:txBody>
      </p:sp>
      <p:sp>
        <p:nvSpPr>
          <p:cNvPr id="3" name="内容占位符 2"/>
          <p:cNvSpPr>
            <a:spLocks noGrp="1"/>
          </p:cNvSpPr>
          <p:nvPr>
            <p:ph idx="1"/>
          </p:nvPr>
        </p:nvSpPr>
        <p:spPr/>
        <p:txBody>
          <a:bodyPr/>
          <a:lstStyle/>
          <a:p>
            <a:pPr>
              <a:buFont typeface="Wingdings" charset="0"/>
              <a:buChar char="n"/>
              <a:defRPr/>
            </a:pPr>
            <a:r>
              <a:rPr kumimoji="0" lang="zh-CN" altLang="en-US" dirty="0">
                <a:cs typeface="+mn-cs"/>
              </a:rPr>
              <a:t>软件需求关注用户的期望、要求和需要，不是解决方案</a:t>
            </a:r>
            <a:endParaRPr kumimoji="0" lang="en-US" altLang="zh-CN" dirty="0">
              <a:cs typeface="+mn-cs"/>
            </a:endParaRPr>
          </a:p>
          <a:p>
            <a:pPr>
              <a:buFont typeface="Wingdings" charset="0"/>
              <a:buChar char="n"/>
              <a:defRPr/>
            </a:pPr>
            <a:r>
              <a:rPr kumimoji="0" lang="zh-CN" altLang="en-US" dirty="0">
                <a:cs typeface="+mn-cs"/>
              </a:rPr>
              <a:t>并不是所有方面的要求都是软件需求</a:t>
            </a:r>
          </a:p>
          <a:p>
            <a:pPr lvl="2">
              <a:buFont typeface="Wingdings" charset="0"/>
              <a:buChar char="n"/>
              <a:defRPr/>
            </a:pPr>
            <a:r>
              <a:rPr kumimoji="0" lang="zh-CN" altLang="en-US" dirty="0"/>
              <a:t>功能、性能、设计约束、时间进度等</a:t>
            </a:r>
          </a:p>
          <a:p>
            <a:pPr lvl="2">
              <a:buFont typeface="Wingdings" charset="0"/>
              <a:buChar char="n"/>
              <a:defRPr/>
            </a:pPr>
            <a:r>
              <a:rPr kumimoji="0" lang="zh-CN" altLang="en-US" dirty="0"/>
              <a:t>例如，重量、软件大小等不是用户需求</a:t>
            </a:r>
          </a:p>
          <a:p>
            <a:pPr>
              <a:buFont typeface="Wingdings" charset="0"/>
              <a:buChar char="n"/>
              <a:defRPr/>
            </a:pPr>
            <a:r>
              <a:rPr kumimoji="0" lang="zh-CN" altLang="en-US" dirty="0">
                <a:cs typeface="+mn-cs"/>
              </a:rPr>
              <a:t>并不是所有用户的期望和要求都是软件需求</a:t>
            </a:r>
          </a:p>
          <a:p>
            <a:pPr lvl="2">
              <a:buFont typeface="Wingdings" charset="0"/>
              <a:buChar char="n"/>
              <a:defRPr/>
            </a:pPr>
            <a:r>
              <a:rPr kumimoji="0" lang="zh-CN" altLang="en-US" dirty="0"/>
              <a:t>用户需求必须中肯，有意义、可实现</a:t>
            </a:r>
          </a:p>
          <a:p>
            <a:pPr marL="0" indent="0">
              <a:buFont typeface="Wingdings" charset="0"/>
              <a:buNone/>
              <a:defRPr/>
            </a:pPr>
            <a:endParaRPr lang="zh-CN" altLang="en-US" dirty="0">
              <a:cs typeface="+mn-cs"/>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5AF1D94D-A996-9644-A5B1-4D1ED6595A4B}"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822005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lang="zh-CN" altLang="en-US">
                <a:ea typeface="宋体" charset="-122"/>
              </a:rPr>
              <a:t>需求的重要性</a:t>
            </a:r>
          </a:p>
        </p:txBody>
      </p:sp>
      <p:sp>
        <p:nvSpPr>
          <p:cNvPr id="3" name="内容占位符 2"/>
          <p:cNvSpPr>
            <a:spLocks noGrp="1"/>
          </p:cNvSpPr>
          <p:nvPr>
            <p:ph idx="1"/>
          </p:nvPr>
        </p:nvSpPr>
        <p:spPr>
          <a:xfrm>
            <a:off x="468313" y="1125538"/>
            <a:ext cx="8496300" cy="5183782"/>
          </a:xfrm>
        </p:spPr>
        <p:txBody>
          <a:bodyPr/>
          <a:lstStyle/>
          <a:p>
            <a:pPr marL="184150" lvl="1" indent="0" algn="just">
              <a:buFont typeface="Wingdings" charset="2"/>
              <a:buNone/>
            </a:pPr>
            <a:r>
              <a:rPr kumimoji="0" lang="en-US" altLang="zh-CN" sz="2000" dirty="0">
                <a:latin typeface="宋体" charset="-122"/>
                <a:ea typeface="宋体" charset="-122"/>
              </a:rPr>
              <a:t>Frederick Brooks</a:t>
            </a:r>
            <a:r>
              <a:rPr kumimoji="0" lang="zh-CN" altLang="en-US" sz="2000" dirty="0">
                <a:latin typeface="宋体" charset="-122"/>
                <a:ea typeface="宋体" charset="-122"/>
              </a:rPr>
              <a:t>在他1987年经典文章“</a:t>
            </a:r>
            <a:r>
              <a:rPr kumimoji="0" lang="en-US" altLang="zh-CN" sz="2000" dirty="0">
                <a:latin typeface="宋体" charset="-122"/>
                <a:ea typeface="宋体" charset="-122"/>
              </a:rPr>
              <a:t>No Silver Bullet”</a:t>
            </a:r>
            <a:r>
              <a:rPr kumimoji="0" lang="zh-CN" altLang="en-US" sz="2000" dirty="0">
                <a:latin typeface="宋体" charset="-122"/>
                <a:ea typeface="宋体" charset="-122"/>
              </a:rPr>
              <a:t>中阐述了需求的重要性：</a:t>
            </a:r>
          </a:p>
          <a:p>
            <a:pPr marL="447675" lvl="1" indent="0"/>
            <a:r>
              <a:rPr kumimoji="0" lang="zh-CN" altLang="en-US" sz="1800" dirty="0">
                <a:latin typeface="宋体" charset="-122"/>
                <a:ea typeface="宋体" charset="-122"/>
              </a:rPr>
              <a:t>开发软件系统最困难的部分就是准确说明开发什么。最困难的概念性工作是编写出详细的需求，包括所有面向用户、面向机器和其它软件系统的接口。此工作一旦做错，将会给系统带来极大的损害，并且以后对它修改也极为困难。 </a:t>
            </a:r>
            <a:endParaRPr kumimoji="0" lang="en-US" altLang="zh-CN" sz="2000" dirty="0">
              <a:latin typeface="宋体" charset="-122"/>
              <a:ea typeface="宋体" charset="-122"/>
            </a:endParaRPr>
          </a:p>
          <a:p>
            <a:pPr>
              <a:lnSpc>
                <a:spcPct val="80000"/>
              </a:lnSpc>
            </a:pPr>
            <a:r>
              <a:rPr kumimoji="0" lang="zh-CN" altLang="en-US" sz="2000" dirty="0">
                <a:latin typeface="宋体" charset="-122"/>
                <a:ea typeface="宋体" charset="-122"/>
              </a:rPr>
              <a:t>软件开发的基础和前提</a:t>
            </a:r>
          </a:p>
          <a:p>
            <a:pPr marL="447675" lvl="1" indent="0">
              <a:lnSpc>
                <a:spcPct val="80000"/>
              </a:lnSpc>
            </a:pPr>
            <a:r>
              <a:rPr kumimoji="0" lang="zh-CN" altLang="en-US" sz="1800" dirty="0">
                <a:latin typeface="宋体" charset="-122"/>
                <a:ea typeface="宋体" charset="-122"/>
              </a:rPr>
              <a:t>只有在明确了软件需求之后才能开展有针对性的软件开发工作</a:t>
            </a:r>
          </a:p>
          <a:p>
            <a:pPr marL="447675" lvl="1" indent="0">
              <a:lnSpc>
                <a:spcPct val="80000"/>
              </a:lnSpc>
            </a:pPr>
            <a:r>
              <a:rPr kumimoji="0" lang="zh-CN" altLang="en-US" sz="1800" dirty="0">
                <a:latin typeface="宋体" charset="-122"/>
                <a:ea typeface="宋体" charset="-122"/>
              </a:rPr>
              <a:t>没有需求无法进行设计和编码</a:t>
            </a:r>
          </a:p>
          <a:p>
            <a:pPr>
              <a:lnSpc>
                <a:spcPct val="80000"/>
              </a:lnSpc>
            </a:pPr>
            <a:r>
              <a:rPr kumimoji="0" lang="zh-CN" altLang="en-US" sz="2000" dirty="0">
                <a:latin typeface="宋体" charset="-122"/>
                <a:ea typeface="宋体" charset="-122"/>
              </a:rPr>
              <a:t>制定软件开发计划的基础</a:t>
            </a:r>
          </a:p>
          <a:p>
            <a:pPr marL="447675" lvl="1" indent="0">
              <a:lnSpc>
                <a:spcPct val="80000"/>
              </a:lnSpc>
            </a:pPr>
            <a:r>
              <a:rPr kumimoji="0" lang="zh-CN" altLang="en-US" sz="1800" dirty="0">
                <a:latin typeface="宋体" charset="-122"/>
                <a:ea typeface="宋体" charset="-122"/>
              </a:rPr>
              <a:t>只有知道你想做什么，才能知道做这些东西需要多少工作量？</a:t>
            </a:r>
          </a:p>
          <a:p>
            <a:pPr marL="447675" lvl="1" indent="0">
              <a:lnSpc>
                <a:spcPct val="80000"/>
              </a:lnSpc>
            </a:pPr>
            <a:r>
              <a:rPr kumimoji="0" lang="zh-CN" altLang="en-US" sz="1800" dirty="0">
                <a:latin typeface="宋体" charset="-122"/>
                <a:ea typeface="宋体" charset="-122"/>
              </a:rPr>
              <a:t>不知道软件需求也就不知道工作量的大小，因而不能制定计划</a:t>
            </a:r>
          </a:p>
          <a:p>
            <a:pPr>
              <a:lnSpc>
                <a:spcPct val="80000"/>
              </a:lnSpc>
            </a:pPr>
            <a:r>
              <a:rPr kumimoji="0" lang="zh-CN" altLang="en-US" sz="2000" dirty="0">
                <a:latin typeface="宋体" charset="-122"/>
                <a:ea typeface="宋体" charset="-122"/>
              </a:rPr>
              <a:t>最终目标软件系统验收的标准</a:t>
            </a:r>
          </a:p>
          <a:p>
            <a:pPr marL="447675" lvl="1" indent="0">
              <a:lnSpc>
                <a:spcPct val="80000"/>
              </a:lnSpc>
            </a:pPr>
            <a:r>
              <a:rPr kumimoji="0" lang="zh-CN" altLang="en-US" sz="1800" dirty="0">
                <a:latin typeface="宋体" charset="-122"/>
                <a:ea typeface="宋体" charset="-122"/>
              </a:rPr>
              <a:t>只有知道你想做什么，才能知道你最终是否做好了</a:t>
            </a:r>
          </a:p>
          <a:p>
            <a:pPr marL="447675" lvl="1" indent="0">
              <a:lnSpc>
                <a:spcPct val="80000"/>
              </a:lnSpc>
            </a:pPr>
            <a:r>
              <a:rPr kumimoji="0" lang="zh-CN" altLang="en-US" sz="1800" dirty="0">
                <a:latin typeface="宋体" charset="-122"/>
                <a:ea typeface="宋体" charset="-122"/>
              </a:rPr>
              <a:t>没有定义明确的需求，就不知道最终基于什么进行验收</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5219BA5F-6F84-4B43-B4AB-4910AE0E768F}"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4770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p:txBody>
          <a:bodyPr/>
          <a:lstStyle/>
          <a:p>
            <a:r>
              <a:rPr lang="zh-CN" altLang="en-US">
                <a:ea typeface="宋体" charset="-122"/>
              </a:rPr>
              <a:t>获取需求的复杂性</a:t>
            </a:r>
          </a:p>
        </p:txBody>
      </p:sp>
      <p:sp>
        <p:nvSpPr>
          <p:cNvPr id="25602" name="内容占位符 2"/>
          <p:cNvSpPr>
            <a:spLocks noGrp="1"/>
          </p:cNvSpPr>
          <p:nvPr>
            <p:ph idx="1"/>
          </p:nvPr>
        </p:nvSpPr>
        <p:spPr>
          <a:xfrm>
            <a:off x="468313" y="1125538"/>
            <a:ext cx="8142287" cy="5111774"/>
          </a:xfrm>
        </p:spPr>
        <p:txBody>
          <a:bodyPr/>
          <a:lstStyle/>
          <a:p>
            <a:pPr>
              <a:lnSpc>
                <a:spcPct val="90000"/>
              </a:lnSpc>
            </a:pPr>
            <a:r>
              <a:rPr kumimoji="0" lang="zh-CN" altLang="en-US" sz="2000" dirty="0">
                <a:ea typeface="宋体" charset="-122"/>
              </a:rPr>
              <a:t>系统复杂和庞大</a:t>
            </a:r>
          </a:p>
          <a:p>
            <a:pPr lvl="1">
              <a:lnSpc>
                <a:spcPct val="90000"/>
              </a:lnSpc>
            </a:pPr>
            <a:r>
              <a:rPr kumimoji="0" lang="zh-CN" altLang="en-US" sz="1800" dirty="0">
                <a:ea typeface="宋体" charset="-122"/>
              </a:rPr>
              <a:t>如何将软件需求得到？描述清楚？</a:t>
            </a:r>
          </a:p>
          <a:p>
            <a:pPr>
              <a:lnSpc>
                <a:spcPct val="90000"/>
              </a:lnSpc>
            </a:pPr>
            <a:r>
              <a:rPr kumimoji="0" lang="zh-CN" altLang="en-US" sz="2000" dirty="0">
                <a:ea typeface="宋体" charset="-122"/>
              </a:rPr>
              <a:t>片面, 不完全</a:t>
            </a:r>
          </a:p>
          <a:p>
            <a:pPr lvl="1">
              <a:lnSpc>
                <a:spcPct val="90000"/>
              </a:lnSpc>
            </a:pPr>
            <a:r>
              <a:rPr kumimoji="0" lang="zh-CN" altLang="en-US" sz="1800" dirty="0">
                <a:ea typeface="宋体" charset="-122"/>
              </a:rPr>
              <a:t>如何保证得到了所有的软件需求？</a:t>
            </a:r>
          </a:p>
          <a:p>
            <a:pPr>
              <a:lnSpc>
                <a:spcPct val="90000"/>
              </a:lnSpc>
            </a:pPr>
            <a:r>
              <a:rPr kumimoji="0" lang="zh-CN" altLang="en-US" sz="2000" dirty="0">
                <a:ea typeface="宋体" charset="-122"/>
              </a:rPr>
              <a:t>模糊, 不准确</a:t>
            </a:r>
          </a:p>
          <a:p>
            <a:pPr lvl="1">
              <a:lnSpc>
                <a:spcPct val="90000"/>
              </a:lnSpc>
            </a:pPr>
            <a:r>
              <a:rPr kumimoji="0" lang="zh-CN" altLang="en-US" sz="1800" dirty="0">
                <a:ea typeface="宋体" charset="-122"/>
              </a:rPr>
              <a:t>如何保证把需求说清楚和准确？</a:t>
            </a:r>
          </a:p>
          <a:p>
            <a:pPr>
              <a:lnSpc>
                <a:spcPct val="90000"/>
              </a:lnSpc>
            </a:pPr>
            <a:r>
              <a:rPr kumimoji="0" lang="zh-CN" altLang="en-US" sz="2000" dirty="0">
                <a:ea typeface="宋体" charset="-122"/>
              </a:rPr>
              <a:t>不一致, 歧义</a:t>
            </a:r>
          </a:p>
          <a:p>
            <a:pPr lvl="1">
              <a:lnSpc>
                <a:spcPct val="90000"/>
              </a:lnSpc>
            </a:pPr>
            <a:r>
              <a:rPr kumimoji="0" lang="zh-CN" altLang="en-US" sz="1800" dirty="0">
                <a:ea typeface="宋体" charset="-122"/>
              </a:rPr>
              <a:t>如何保证所描述的需求是不矛盾的？</a:t>
            </a:r>
          </a:p>
          <a:p>
            <a:pPr>
              <a:lnSpc>
                <a:spcPct val="90000"/>
              </a:lnSpc>
            </a:pPr>
            <a:r>
              <a:rPr kumimoji="0" lang="zh-CN" altLang="en-US" sz="2000" dirty="0">
                <a:ea typeface="宋体" charset="-122"/>
              </a:rPr>
              <a:t>及时性</a:t>
            </a:r>
          </a:p>
          <a:p>
            <a:pPr lvl="1">
              <a:lnSpc>
                <a:spcPct val="90000"/>
              </a:lnSpc>
            </a:pPr>
            <a:r>
              <a:rPr kumimoji="0" lang="zh-CN" altLang="en-US" sz="1800" dirty="0">
                <a:ea typeface="宋体" charset="-122"/>
              </a:rPr>
              <a:t>当需求变更时，如何让相关人员都知道需求已经变更？</a:t>
            </a:r>
          </a:p>
          <a:p>
            <a:r>
              <a:rPr kumimoji="0" lang="zh-CN" altLang="en-US" sz="2000" dirty="0">
                <a:ea typeface="宋体" charset="-122"/>
              </a:rPr>
              <a:t>软件需求变动带来的问题</a:t>
            </a:r>
          </a:p>
          <a:p>
            <a:pPr lvl="1"/>
            <a:r>
              <a:rPr kumimoji="0" lang="zh-CN" altLang="en-US" sz="1800" dirty="0">
                <a:ea typeface="宋体" charset="-122"/>
              </a:rPr>
              <a:t>波动性</a:t>
            </a:r>
          </a:p>
          <a:p>
            <a:pPr lvl="1"/>
            <a:r>
              <a:rPr kumimoji="0" lang="zh-CN" altLang="en-US" sz="1800" dirty="0">
                <a:ea typeface="宋体" charset="-122"/>
              </a:rPr>
              <a:t>放大性</a:t>
            </a:r>
          </a:p>
          <a:p>
            <a:endParaRPr lang="zh-CN" altLang="en-US" sz="2000"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E4DE9A33-3A45-3C4D-9C9A-0FF73102068B}"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dirty="0"/>
              <a:t>Software Engineering Group</a:t>
            </a:r>
          </a:p>
        </p:txBody>
      </p:sp>
    </p:spTree>
    <p:extLst>
      <p:ext uri="{BB962C8B-B14F-4D97-AF65-F5344CB8AC3E}">
        <p14:creationId xmlns:p14="http://schemas.microsoft.com/office/powerpoint/2010/main" val="1711533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a:lstStyle/>
          <a:p>
            <a:r>
              <a:rPr lang="zh-CN" altLang="en-US">
                <a:ea typeface="宋体" charset="-122"/>
              </a:rPr>
              <a:t>需求的发展趋势</a:t>
            </a:r>
          </a:p>
        </p:txBody>
      </p:sp>
      <p:sp>
        <p:nvSpPr>
          <p:cNvPr id="26626" name="内容占位符 2"/>
          <p:cNvSpPr>
            <a:spLocks noGrp="1"/>
          </p:cNvSpPr>
          <p:nvPr>
            <p:ph idx="1"/>
          </p:nvPr>
        </p:nvSpPr>
        <p:spPr/>
        <p:txBody>
          <a:bodyPr/>
          <a:lstStyle/>
          <a:p>
            <a:r>
              <a:rPr kumimoji="0" lang="zh-CN" altLang="en-US">
                <a:ea typeface="宋体" charset="-122"/>
              </a:rPr>
              <a:t>技术层面</a:t>
            </a:r>
          </a:p>
          <a:p>
            <a:pPr lvl="1"/>
            <a:r>
              <a:rPr kumimoji="0" lang="zh-CN" altLang="en-US">
                <a:ea typeface="宋体" charset="-122"/>
              </a:rPr>
              <a:t>需求分析方法、技术和工具</a:t>
            </a:r>
          </a:p>
          <a:p>
            <a:pPr lvl="2"/>
            <a:r>
              <a:rPr kumimoji="0" lang="zh-CN" altLang="en-US">
                <a:ea typeface="宋体" charset="-122"/>
              </a:rPr>
              <a:t>方法：数据流、结构化方法、面向对象方法</a:t>
            </a:r>
          </a:p>
          <a:p>
            <a:pPr lvl="2"/>
            <a:r>
              <a:rPr kumimoji="0" lang="zh-CN" altLang="en-US">
                <a:ea typeface="宋体" charset="-122"/>
              </a:rPr>
              <a:t>技术：抽象、建模、多视点、原型、……</a:t>
            </a:r>
            <a:endParaRPr kumimoji="0" lang="en-US" altLang="zh-CN">
              <a:ea typeface="宋体" charset="-122"/>
            </a:endParaRPr>
          </a:p>
          <a:p>
            <a:pPr lvl="2"/>
            <a:r>
              <a:rPr kumimoji="0" lang="zh-CN" altLang="en-US">
                <a:ea typeface="宋体" charset="-122"/>
              </a:rPr>
              <a:t>工具：</a:t>
            </a:r>
            <a:r>
              <a:rPr kumimoji="0" lang="en-US" altLang="zh-CN">
                <a:ea typeface="宋体" charset="-122"/>
              </a:rPr>
              <a:t>UML，Rose，Word，Excel，RequisitePro</a:t>
            </a:r>
            <a:r>
              <a:rPr kumimoji="0" lang="zh-CN" altLang="en-US">
                <a:ea typeface="宋体" charset="-122"/>
              </a:rPr>
              <a:t>，</a:t>
            </a:r>
            <a:r>
              <a:rPr kumimoji="0" lang="en-US" altLang="zh-CN">
                <a:ea typeface="宋体" charset="-122"/>
              </a:rPr>
              <a:t> RRC</a:t>
            </a:r>
          </a:p>
          <a:p>
            <a:r>
              <a:rPr kumimoji="0" lang="zh-CN" altLang="en-US">
                <a:ea typeface="宋体" charset="-122"/>
              </a:rPr>
              <a:t>管理层面</a:t>
            </a:r>
          </a:p>
          <a:p>
            <a:pPr lvl="1"/>
            <a:r>
              <a:rPr kumimoji="0" lang="zh-CN" altLang="en-US">
                <a:ea typeface="宋体" charset="-122"/>
              </a:rPr>
              <a:t>对需求分析中的人、活动和产品进行管理</a:t>
            </a:r>
          </a:p>
          <a:p>
            <a:r>
              <a:rPr kumimoji="0" lang="zh-CN" altLang="en-US">
                <a:ea typeface="宋体" charset="-122"/>
              </a:rPr>
              <a:t>形成新的研究领域：需求工程</a:t>
            </a:r>
          </a:p>
          <a:p>
            <a:endParaRPr lang="zh-CN" altLang="en-US">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E2F6885D-A18D-4D4E-AE01-17FB104CCA87}"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94553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a:lstStyle/>
          <a:p>
            <a:r>
              <a:rPr kumimoji="0" lang="zh-CN" altLang="en-US">
                <a:ea typeface="宋体" charset="-122"/>
              </a:rPr>
              <a:t>需求工程过程</a:t>
            </a:r>
            <a:endParaRPr lang="zh-CN" altLang="en-US">
              <a:ea typeface="宋体" charset="-122"/>
            </a:endParaRPr>
          </a:p>
        </p:txBody>
      </p:sp>
      <p:sp>
        <p:nvSpPr>
          <p:cNvPr id="27650" name="内容占位符 2"/>
          <p:cNvSpPr>
            <a:spLocks noGrp="1"/>
          </p:cNvSpPr>
          <p:nvPr>
            <p:ph idx="1"/>
          </p:nvPr>
        </p:nvSpPr>
        <p:spPr>
          <a:xfrm>
            <a:off x="468313" y="1268760"/>
            <a:ext cx="8142287" cy="4824536"/>
          </a:xfrm>
        </p:spPr>
        <p:txBody>
          <a:bodyPr/>
          <a:lstStyle/>
          <a:p>
            <a:r>
              <a:rPr kumimoji="0" lang="zh-TW" altLang="en-US" sz="2400">
                <a:ea typeface="宋体" charset="-122"/>
              </a:rPr>
              <a:t>软件工程子领域</a:t>
            </a:r>
            <a:r>
              <a:rPr kumimoji="0" lang="en-US" altLang="zh-TW" sz="2400" dirty="0">
                <a:ea typeface="宋体" charset="-122"/>
              </a:rPr>
              <a:t>——</a:t>
            </a:r>
            <a:r>
              <a:rPr kumimoji="0" lang="zh-TW" altLang="en-US" sz="2400" dirty="0">
                <a:ea typeface="宋体" charset="-122"/>
              </a:rPr>
              <a:t>需求工程</a:t>
            </a:r>
            <a:r>
              <a:rPr kumimoji="0" lang="en-US" altLang="zh-TW" sz="2400" dirty="0">
                <a:ea typeface="宋体" charset="-122"/>
              </a:rPr>
              <a:t>(requirement engineering, RE)</a:t>
            </a:r>
          </a:p>
          <a:p>
            <a:r>
              <a:rPr kumimoji="0" lang="zh-CN" altLang="en-US" sz="2400" dirty="0">
                <a:ea typeface="宋体" charset="-122"/>
              </a:rPr>
              <a:t>目标：创建和维护系统的需求文档</a:t>
            </a:r>
            <a:endParaRPr kumimoji="0" lang="en-US" altLang="zh-CN" sz="2400" dirty="0">
              <a:ea typeface="宋体" charset="-122"/>
            </a:endParaRPr>
          </a:p>
          <a:p>
            <a:pPr lvl="1"/>
            <a:r>
              <a:rPr kumimoji="0" lang="zh-CN" altLang="en-US" sz="2000" dirty="0">
                <a:latin typeface="楷体_GB2312" charset="0"/>
                <a:ea typeface="楷体_GB2312" charset="0"/>
              </a:rPr>
              <a:t>确切地定义用户要求解决的问题，也就是确定问题的性质、工程的目标和规模</a:t>
            </a:r>
            <a:endParaRPr kumimoji="0" lang="en-US" altLang="zh-CN" sz="2000" dirty="0">
              <a:ea typeface="宋体" charset="-122"/>
            </a:endParaRPr>
          </a:p>
          <a:p>
            <a:r>
              <a:rPr kumimoji="0" lang="zh-CN" altLang="en-US" sz="2400" dirty="0">
                <a:ea typeface="宋体" charset="-122"/>
              </a:rPr>
              <a:t>需求工程过程</a:t>
            </a:r>
            <a:endParaRPr kumimoji="0" lang="en-US" altLang="zh-CN" sz="2400" dirty="0">
              <a:ea typeface="宋体" charset="-122"/>
            </a:endParaRPr>
          </a:p>
          <a:p>
            <a:pPr lvl="1"/>
            <a:r>
              <a:rPr kumimoji="0" lang="zh-CN" altLang="en-US" sz="2000" dirty="0">
                <a:ea typeface="宋体" charset="-122"/>
              </a:rPr>
              <a:t>可行性研究</a:t>
            </a:r>
            <a:endParaRPr kumimoji="0" lang="en-US" altLang="zh-CN" sz="2000" dirty="0">
              <a:ea typeface="宋体" charset="-122"/>
            </a:endParaRPr>
          </a:p>
          <a:p>
            <a:pPr lvl="1"/>
            <a:r>
              <a:rPr kumimoji="0" lang="zh-CN" altLang="en-US" sz="2000" dirty="0">
                <a:ea typeface="宋体" charset="-122"/>
              </a:rPr>
              <a:t>需求获取与分析</a:t>
            </a:r>
            <a:endParaRPr kumimoji="0" lang="en-US" altLang="zh-CN" sz="2000" dirty="0">
              <a:ea typeface="宋体" charset="-122"/>
            </a:endParaRPr>
          </a:p>
          <a:p>
            <a:pPr lvl="1"/>
            <a:r>
              <a:rPr kumimoji="0" lang="zh-CN" altLang="en-US" sz="2000" dirty="0">
                <a:ea typeface="宋体" charset="-122"/>
              </a:rPr>
              <a:t>需求描述</a:t>
            </a:r>
            <a:endParaRPr kumimoji="0" lang="en-US" altLang="zh-CN" sz="2000" dirty="0">
              <a:ea typeface="宋体" charset="-122"/>
            </a:endParaRPr>
          </a:p>
          <a:p>
            <a:pPr lvl="1"/>
            <a:r>
              <a:rPr kumimoji="0" lang="zh-CN" altLang="en-US" sz="2000" dirty="0">
                <a:ea typeface="宋体" charset="-122"/>
              </a:rPr>
              <a:t>需求验证</a:t>
            </a:r>
            <a:endParaRPr kumimoji="0" lang="en-US" altLang="zh-CN" sz="2000" dirty="0">
              <a:ea typeface="宋体" charset="-122"/>
            </a:endParaRPr>
          </a:p>
          <a:p>
            <a:pPr lvl="1"/>
            <a:r>
              <a:rPr kumimoji="0" lang="zh-CN" altLang="en-US" sz="2000" dirty="0">
                <a:ea typeface="宋体" charset="-122"/>
              </a:rPr>
              <a:t>需求管理</a:t>
            </a:r>
            <a:endParaRPr kumimoji="0" lang="en-US" altLang="zh-CN" sz="2000" dirty="0">
              <a:ea typeface="宋体" charset="-122"/>
            </a:endParaRPr>
          </a:p>
          <a:p>
            <a:pPr lvl="1"/>
            <a:endParaRPr kumimoji="0" lang="zh-CN" altLang="en-US" sz="2000"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B3BD2F68-9762-5A42-8B89-D035E190622C}"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389420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p:txBody>
          <a:bodyPr/>
          <a:lstStyle/>
          <a:p>
            <a:r>
              <a:rPr lang="zh-CN" altLang="en-US">
                <a:ea typeface="宋体" charset="-122"/>
              </a:rPr>
              <a:t>需求工程活动组织框架</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7C0CC26A-2B24-094A-B1DF-885A0D068785}"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graphicFrame>
        <p:nvGraphicFramePr>
          <p:cNvPr id="28677" name="Object 5"/>
          <p:cNvGraphicFramePr>
            <a:graphicFrameLocks noChangeAspect="1"/>
          </p:cNvGraphicFramePr>
          <p:nvPr/>
        </p:nvGraphicFramePr>
        <p:xfrm>
          <a:off x="900113" y="1557338"/>
          <a:ext cx="7632700" cy="4189412"/>
        </p:xfrm>
        <a:graphic>
          <a:graphicData uri="http://schemas.openxmlformats.org/presentationml/2006/ole">
            <mc:AlternateContent xmlns:mc="http://schemas.openxmlformats.org/markup-compatibility/2006">
              <mc:Choice xmlns:v="urn:schemas-microsoft-com:vml" Requires="v">
                <p:oleObj spid="_x0000_s18626" name="位图图像" r:id="rId3" imgW="3990476" imgH="2152951" progId="Paint.Picture">
                  <p:embed/>
                </p:oleObj>
              </mc:Choice>
              <mc:Fallback>
                <p:oleObj name="位图图像" r:id="rId3" imgW="3990476" imgH="215295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557338"/>
                        <a:ext cx="7632700" cy="418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72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3"/>
          <p:cNvSpPr>
            <a:spLocks noGrp="1" noChangeArrowheads="1"/>
          </p:cNvSpPr>
          <p:nvPr>
            <p:ph idx="1"/>
          </p:nvPr>
        </p:nvSpPr>
        <p:spPr>
          <a:xfrm>
            <a:off x="440669" y="3378695"/>
            <a:ext cx="4032250" cy="2739767"/>
          </a:xfrm>
        </p:spPr>
        <p:txBody>
          <a:bodyPr/>
          <a:lstStyle/>
          <a:p>
            <a:pPr eaLnBrk="1" hangingPunct="1">
              <a:lnSpc>
                <a:spcPct val="80000"/>
              </a:lnSpc>
            </a:pPr>
            <a:r>
              <a:rPr lang="zh-CN" altLang="en-US" sz="2400" b="1" dirty="0">
                <a:solidFill>
                  <a:srgbClr val="FF0000"/>
                </a:solidFill>
                <a:latin typeface="+mn-ea"/>
              </a:rPr>
              <a:t>需求：问题定义</a:t>
            </a:r>
          </a:p>
          <a:p>
            <a:pPr eaLnBrk="1" hangingPunct="1">
              <a:lnSpc>
                <a:spcPct val="80000"/>
              </a:lnSpc>
            </a:pPr>
            <a:r>
              <a:rPr lang="zh-CN" altLang="en-US" sz="2400" b="1" dirty="0">
                <a:latin typeface="+mn-ea"/>
              </a:rPr>
              <a:t>分析</a:t>
            </a:r>
          </a:p>
          <a:p>
            <a:pPr eaLnBrk="1" hangingPunct="1">
              <a:lnSpc>
                <a:spcPct val="80000"/>
              </a:lnSpc>
            </a:pPr>
            <a:r>
              <a:rPr lang="zh-CN" altLang="en-US" sz="2400" b="1" dirty="0">
                <a:latin typeface="+mn-ea"/>
              </a:rPr>
              <a:t>设计</a:t>
            </a:r>
          </a:p>
          <a:p>
            <a:pPr eaLnBrk="1" hangingPunct="1">
              <a:lnSpc>
                <a:spcPct val="80000"/>
              </a:lnSpc>
            </a:pPr>
            <a:r>
              <a:rPr lang="zh-CN" altLang="en-US" sz="2400" b="1" dirty="0">
                <a:latin typeface="+mn-ea"/>
              </a:rPr>
              <a:t>编码</a:t>
            </a:r>
          </a:p>
          <a:p>
            <a:pPr eaLnBrk="1" hangingPunct="1">
              <a:lnSpc>
                <a:spcPct val="80000"/>
              </a:lnSpc>
            </a:pPr>
            <a:r>
              <a:rPr lang="zh-CN" altLang="en-US" sz="2400" b="1" dirty="0">
                <a:latin typeface="+mn-ea"/>
              </a:rPr>
              <a:t>测试</a:t>
            </a:r>
          </a:p>
          <a:p>
            <a:pPr eaLnBrk="1" hangingPunct="1">
              <a:lnSpc>
                <a:spcPct val="80000"/>
              </a:lnSpc>
            </a:pPr>
            <a:r>
              <a:rPr lang="zh-CN" altLang="en-US" sz="2400" b="1" dirty="0">
                <a:latin typeface="+mn-ea"/>
              </a:rPr>
              <a:t>维护</a:t>
            </a:r>
          </a:p>
          <a:p>
            <a:pPr eaLnBrk="1" hangingPunct="1">
              <a:lnSpc>
                <a:spcPct val="80000"/>
              </a:lnSpc>
            </a:pPr>
            <a:endParaRPr lang="en-US" altLang="zh-CN" sz="2000" dirty="0">
              <a:latin typeface="+mn-ea"/>
            </a:endParaRPr>
          </a:p>
        </p:txBody>
      </p:sp>
      <p:grpSp>
        <p:nvGrpSpPr>
          <p:cNvPr id="11266" name="Group 25"/>
          <p:cNvGrpSpPr>
            <a:grpSpLocks/>
          </p:cNvGrpSpPr>
          <p:nvPr/>
        </p:nvGrpSpPr>
        <p:grpSpPr bwMode="auto">
          <a:xfrm>
            <a:off x="997024" y="1930896"/>
            <a:ext cx="7391400" cy="2362200"/>
            <a:chOff x="720" y="1162"/>
            <a:chExt cx="4656" cy="1488"/>
          </a:xfrm>
        </p:grpSpPr>
        <p:sp>
          <p:nvSpPr>
            <p:cNvPr id="11271" name="Rectangle 20"/>
            <p:cNvSpPr>
              <a:spLocks noChangeArrowheads="1"/>
            </p:cNvSpPr>
            <p:nvPr/>
          </p:nvSpPr>
          <p:spPr bwMode="auto">
            <a:xfrm>
              <a:off x="720" y="1162"/>
              <a:ext cx="576" cy="336"/>
            </a:xfrm>
            <a:prstGeom prst="rect">
              <a:avLst/>
            </a:prstGeom>
            <a:solidFill>
              <a:schemeClr val="accent1">
                <a:alpha val="20000"/>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dirty="0">
                  <a:solidFill>
                    <a:srgbClr val="FF0000"/>
                  </a:solidFill>
                  <a:latin typeface="+mn-ea"/>
                  <a:ea typeface="+mn-ea"/>
                </a:rPr>
                <a:t>需求</a:t>
              </a:r>
            </a:p>
          </p:txBody>
        </p:sp>
        <p:sp>
          <p:nvSpPr>
            <p:cNvPr id="11272" name="Rectangle 21"/>
            <p:cNvSpPr>
              <a:spLocks noChangeArrowheads="1"/>
            </p:cNvSpPr>
            <p:nvPr/>
          </p:nvSpPr>
          <p:spPr bwMode="auto">
            <a:xfrm>
              <a:off x="1584" y="1402"/>
              <a:ext cx="576" cy="336"/>
            </a:xfrm>
            <a:prstGeom prst="rect">
              <a:avLst/>
            </a:prstGeom>
            <a:solidFill>
              <a:schemeClr val="accent1">
                <a:alpha val="30196"/>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dirty="0">
                  <a:latin typeface="+mn-ea"/>
                  <a:ea typeface="+mn-ea"/>
                </a:rPr>
                <a:t>分析</a:t>
              </a:r>
            </a:p>
          </p:txBody>
        </p:sp>
        <p:sp>
          <p:nvSpPr>
            <p:cNvPr id="11273" name="Rectangle 22"/>
            <p:cNvSpPr>
              <a:spLocks noChangeArrowheads="1"/>
            </p:cNvSpPr>
            <p:nvPr/>
          </p:nvSpPr>
          <p:spPr bwMode="auto">
            <a:xfrm>
              <a:off x="2400" y="1642"/>
              <a:ext cx="576" cy="336"/>
            </a:xfrm>
            <a:prstGeom prst="rect">
              <a:avLst/>
            </a:prstGeom>
            <a:solidFill>
              <a:schemeClr val="accent1">
                <a:alpha val="39999"/>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设计</a:t>
              </a:r>
            </a:p>
          </p:txBody>
        </p:sp>
        <p:sp>
          <p:nvSpPr>
            <p:cNvPr id="11274" name="Rectangle 23"/>
            <p:cNvSpPr>
              <a:spLocks noChangeArrowheads="1"/>
            </p:cNvSpPr>
            <p:nvPr/>
          </p:nvSpPr>
          <p:spPr bwMode="auto">
            <a:xfrm>
              <a:off x="3216" y="1882"/>
              <a:ext cx="576" cy="336"/>
            </a:xfrm>
            <a:prstGeom prst="rect">
              <a:avLst/>
            </a:prstGeom>
            <a:solidFill>
              <a:schemeClr val="accent1">
                <a:alpha val="50195"/>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编码</a:t>
              </a:r>
            </a:p>
          </p:txBody>
        </p:sp>
        <p:sp>
          <p:nvSpPr>
            <p:cNvPr id="11275" name="Rectangle 24"/>
            <p:cNvSpPr>
              <a:spLocks noChangeArrowheads="1"/>
            </p:cNvSpPr>
            <p:nvPr/>
          </p:nvSpPr>
          <p:spPr bwMode="auto">
            <a:xfrm>
              <a:off x="3984" y="2074"/>
              <a:ext cx="576" cy="336"/>
            </a:xfrm>
            <a:prstGeom prst="rect">
              <a:avLst/>
            </a:prstGeom>
            <a:solidFill>
              <a:schemeClr val="accent1">
                <a:alpha val="70195"/>
              </a:schemeClr>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测试</a:t>
              </a:r>
            </a:p>
          </p:txBody>
        </p:sp>
        <p:sp>
          <p:nvSpPr>
            <p:cNvPr id="11276" name="Rectangle 25"/>
            <p:cNvSpPr>
              <a:spLocks noChangeArrowheads="1"/>
            </p:cNvSpPr>
            <p:nvPr/>
          </p:nvSpPr>
          <p:spPr bwMode="auto">
            <a:xfrm>
              <a:off x="4800" y="2314"/>
              <a:ext cx="576" cy="336"/>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ctr"/>
              <a:r>
                <a:rPr kumimoji="1" lang="zh-CN" altLang="en-US" sz="2400">
                  <a:latin typeface="+mn-ea"/>
                  <a:ea typeface="+mn-ea"/>
                </a:rPr>
                <a:t>维护</a:t>
              </a:r>
            </a:p>
          </p:txBody>
        </p:sp>
        <p:sp>
          <p:nvSpPr>
            <p:cNvPr id="11277" name="Line 26"/>
            <p:cNvSpPr>
              <a:spLocks noChangeShapeType="1"/>
            </p:cNvSpPr>
            <p:nvPr/>
          </p:nvSpPr>
          <p:spPr bwMode="auto">
            <a:xfrm>
              <a:off x="1008" y="149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78" name="Line 27"/>
            <p:cNvSpPr>
              <a:spLocks noChangeShapeType="1"/>
            </p:cNvSpPr>
            <p:nvPr/>
          </p:nvSpPr>
          <p:spPr bwMode="auto">
            <a:xfrm>
              <a:off x="1008" y="1642"/>
              <a:ext cx="576"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79" name="Line 28"/>
            <p:cNvSpPr>
              <a:spLocks noChangeShapeType="1"/>
            </p:cNvSpPr>
            <p:nvPr/>
          </p:nvSpPr>
          <p:spPr bwMode="auto">
            <a:xfrm>
              <a:off x="1872" y="1738"/>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0" name="Line 29"/>
            <p:cNvSpPr>
              <a:spLocks noChangeShapeType="1"/>
            </p:cNvSpPr>
            <p:nvPr/>
          </p:nvSpPr>
          <p:spPr bwMode="auto">
            <a:xfrm>
              <a:off x="1872" y="1882"/>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1" name="Line 30"/>
            <p:cNvSpPr>
              <a:spLocks noChangeShapeType="1"/>
            </p:cNvSpPr>
            <p:nvPr/>
          </p:nvSpPr>
          <p:spPr bwMode="auto">
            <a:xfrm>
              <a:off x="2688" y="1978"/>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2" name="Line 31"/>
            <p:cNvSpPr>
              <a:spLocks noChangeShapeType="1"/>
            </p:cNvSpPr>
            <p:nvPr/>
          </p:nvSpPr>
          <p:spPr bwMode="auto">
            <a:xfrm>
              <a:off x="2688" y="2074"/>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3" name="Line 32"/>
            <p:cNvSpPr>
              <a:spLocks noChangeShapeType="1"/>
            </p:cNvSpPr>
            <p:nvPr/>
          </p:nvSpPr>
          <p:spPr bwMode="auto">
            <a:xfrm>
              <a:off x="3504" y="2218"/>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4" name="Line 33"/>
            <p:cNvSpPr>
              <a:spLocks noChangeShapeType="1"/>
            </p:cNvSpPr>
            <p:nvPr/>
          </p:nvSpPr>
          <p:spPr bwMode="auto">
            <a:xfrm>
              <a:off x="3504" y="2314"/>
              <a:ext cx="480"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5" name="Line 34"/>
            <p:cNvSpPr>
              <a:spLocks noChangeShapeType="1"/>
            </p:cNvSpPr>
            <p:nvPr/>
          </p:nvSpPr>
          <p:spPr bwMode="auto">
            <a:xfrm>
              <a:off x="4272" y="2410"/>
              <a:ext cx="0"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sp>
          <p:nvSpPr>
            <p:cNvPr id="11286" name="Line 35"/>
            <p:cNvSpPr>
              <a:spLocks noChangeShapeType="1"/>
            </p:cNvSpPr>
            <p:nvPr/>
          </p:nvSpPr>
          <p:spPr bwMode="auto">
            <a:xfrm>
              <a:off x="4272" y="2554"/>
              <a:ext cx="528"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latin typeface="+mn-ea"/>
                <a:ea typeface="+mn-ea"/>
              </a:endParaRPr>
            </a:p>
          </p:txBody>
        </p:sp>
      </p:grpSp>
      <p:sp>
        <p:nvSpPr>
          <p:cNvPr id="22" name="日期占位符 21"/>
          <p:cNvSpPr>
            <a:spLocks noGrp="1"/>
          </p:cNvSpPr>
          <p:nvPr>
            <p:ph type="dt" sz="quarter" idx="10"/>
          </p:nvPr>
        </p:nvSpPr>
        <p:spPr/>
        <p:txBody>
          <a:bodyPr/>
          <a:lstStyle/>
          <a:p>
            <a:pPr fontAlgn="auto">
              <a:spcBef>
                <a:spcPts val="0"/>
              </a:spcBef>
              <a:spcAft>
                <a:spcPts val="0"/>
              </a:spcAft>
              <a:defRPr/>
            </a:pPr>
            <a:r>
              <a:rPr lang="en-US" altLang="zh-CN">
                <a:latin typeface="+mn-lt"/>
                <a:ea typeface="宋体" pitchFamily="2" charset="-122"/>
              </a:rPr>
              <a:t>2009</a:t>
            </a:r>
          </a:p>
        </p:txBody>
      </p:sp>
      <p:sp>
        <p:nvSpPr>
          <p:cNvPr id="11268" name="灯片编号占位符 22"/>
          <p:cNvSpPr>
            <a:spLocks noGrp="1"/>
          </p:cNvSpPr>
          <p:nvPr>
            <p:ph type="sldNum" sz="quarter" idx="4294967295"/>
          </p:nvPr>
        </p:nvSpPr>
        <p:spPr bwMode="auto">
          <a:xfrm>
            <a:off x="8001000" y="6215063"/>
            <a:ext cx="93345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r"/>
            <a:fld id="{7A179397-5101-5043-946D-3DA5FEE6E63F}" type="slidenum">
              <a:rPr kumimoji="1" lang="en-US" altLang="zh-CN" sz="1600" b="0">
                <a:ea typeface="宋体" charset="-122"/>
              </a:rPr>
              <a:pPr algn="r"/>
              <a:t>2</a:t>
            </a:fld>
            <a:endParaRPr kumimoji="1" lang="en-US" altLang="zh-CN" sz="1600" b="0">
              <a:ea typeface="宋体" charset="-122"/>
            </a:endParaRPr>
          </a:p>
        </p:txBody>
      </p:sp>
      <p:sp>
        <p:nvSpPr>
          <p:cNvPr id="24" name="页脚占位符 23"/>
          <p:cNvSpPr>
            <a:spLocks noGrp="1"/>
          </p:cNvSpPr>
          <p:nvPr>
            <p:ph type="ftr" sz="quarter" idx="11"/>
          </p:nvPr>
        </p:nvSpPr>
        <p:spPr/>
        <p:txBody>
          <a:bodyPr/>
          <a:lstStyle/>
          <a:p>
            <a:pPr>
              <a:defRPr/>
            </a:pPr>
            <a:r>
              <a:rPr lang="en-US" altLang="zh-CN"/>
              <a:t>Software Engineering Group</a:t>
            </a:r>
          </a:p>
        </p:txBody>
      </p:sp>
      <p:sp>
        <p:nvSpPr>
          <p:cNvPr id="25" name="Title 1"/>
          <p:cNvSpPr>
            <a:spLocks noGrp="1"/>
          </p:cNvSpPr>
          <p:nvPr>
            <p:ph type="title"/>
          </p:nvPr>
        </p:nvSpPr>
        <p:spPr>
          <a:xfrm>
            <a:off x="1042988" y="260648"/>
            <a:ext cx="5616575" cy="576262"/>
          </a:xfrm>
        </p:spPr>
        <p:txBody>
          <a:bodyPr/>
          <a:lstStyle/>
          <a:p>
            <a:r>
              <a:rPr lang="zh-CN" altLang="en-US" b="1" dirty="0"/>
              <a:t>需求的位置</a:t>
            </a:r>
            <a:endParaRPr lang="en-US" b="1" dirty="0"/>
          </a:p>
        </p:txBody>
      </p:sp>
      <p:cxnSp>
        <p:nvCxnSpPr>
          <p:cNvPr id="3" name="Straight Arrow Connector 2"/>
          <p:cNvCxnSpPr/>
          <p:nvPr/>
        </p:nvCxnSpPr>
        <p:spPr bwMode="auto">
          <a:xfrm>
            <a:off x="1124547" y="1700808"/>
            <a:ext cx="6696744" cy="0"/>
          </a:xfrm>
          <a:prstGeom prst="straightConnector1">
            <a:avLst/>
          </a:prstGeom>
          <a:solidFill>
            <a:schemeClr val="bg1"/>
          </a:solidFill>
          <a:ln w="28575" cap="flat" cmpd="sng" algn="ctr">
            <a:solidFill>
              <a:srgbClr val="FF0000"/>
            </a:solidFill>
            <a:prstDash val="solid"/>
            <a:round/>
            <a:headEnd type="arrow" w="med" len="med"/>
            <a:tailEnd type="arrow"/>
          </a:ln>
          <a:effectLst/>
        </p:spPr>
      </p:cxnSp>
      <p:sp>
        <p:nvSpPr>
          <p:cNvPr id="6" name="Rectangle 5"/>
          <p:cNvSpPr/>
          <p:nvPr/>
        </p:nvSpPr>
        <p:spPr>
          <a:xfrm>
            <a:off x="897821" y="1173856"/>
            <a:ext cx="1112805" cy="461665"/>
          </a:xfrm>
          <a:prstGeom prst="rect">
            <a:avLst/>
          </a:prstGeom>
        </p:spPr>
        <p:txBody>
          <a:bodyPr wrap="none">
            <a:spAutoFit/>
          </a:bodyPr>
          <a:lstStyle/>
          <a:p>
            <a:r>
              <a:rPr lang="zh-CN" altLang="en-US" b="1" dirty="0">
                <a:solidFill>
                  <a:srgbClr val="FF0000"/>
                </a:solidFill>
                <a:latin typeface="幼圆" panose="02010509060101010101" pitchFamily="49" charset="-122"/>
                <a:ea typeface="幼圆" panose="02010509060101010101" pitchFamily="49" charset="-122"/>
              </a:rPr>
              <a:t>问题域</a:t>
            </a:r>
            <a:endParaRPr lang="en-US" dirty="0">
              <a:solidFill>
                <a:srgbClr val="FF0000"/>
              </a:solidFill>
              <a:latin typeface="幼圆" panose="02010509060101010101" pitchFamily="49" charset="-122"/>
              <a:ea typeface="幼圆" panose="02010509060101010101" pitchFamily="49" charset="-122"/>
            </a:endParaRPr>
          </a:p>
        </p:txBody>
      </p:sp>
      <p:sp>
        <p:nvSpPr>
          <p:cNvPr id="27" name="Rectangle 5"/>
          <p:cNvSpPr/>
          <p:nvPr/>
        </p:nvSpPr>
        <p:spPr>
          <a:xfrm>
            <a:off x="6917621" y="1107710"/>
            <a:ext cx="1112805" cy="461665"/>
          </a:xfrm>
          <a:prstGeom prst="rect">
            <a:avLst/>
          </a:prstGeom>
        </p:spPr>
        <p:txBody>
          <a:bodyPr wrap="none">
            <a:spAutoFit/>
          </a:bodyPr>
          <a:lstStyle/>
          <a:p>
            <a:r>
              <a:rPr lang="zh-CN" altLang="en-US" b="1" dirty="0">
                <a:solidFill>
                  <a:srgbClr val="FF0000"/>
                </a:solidFill>
                <a:latin typeface="幼圆" panose="02010509060101010101" pitchFamily="49" charset="-122"/>
                <a:ea typeface="幼圆" panose="02010509060101010101" pitchFamily="49" charset="-122"/>
              </a:rPr>
              <a:t>求解域</a:t>
            </a:r>
            <a:endParaRPr lang="en-US" dirty="0">
              <a:solidFill>
                <a:srgbClr val="FF0000"/>
              </a:solidFill>
              <a:latin typeface="幼圆" panose="02010509060101010101" pitchFamily="49" charset="-122"/>
              <a:ea typeface="幼圆" panose="02010509060101010101" pitchFamily="49" charset="-122"/>
            </a:endParaRPr>
          </a:p>
        </p:txBody>
      </p:sp>
      <p:sp>
        <p:nvSpPr>
          <p:cNvPr id="2" name="矩形 1"/>
          <p:cNvSpPr/>
          <p:nvPr/>
        </p:nvSpPr>
        <p:spPr>
          <a:xfrm>
            <a:off x="2400741" y="4693113"/>
            <a:ext cx="6417357" cy="830997"/>
          </a:xfrm>
          <a:prstGeom prst="rect">
            <a:avLst/>
          </a:prstGeom>
        </p:spPr>
        <p:txBody>
          <a:bodyPr wrap="square">
            <a:spAutoFit/>
          </a:bodyPr>
          <a:lstStyle/>
          <a:p>
            <a:pPr eaLnBrk="1" hangingPunct="1"/>
            <a:r>
              <a:rPr lang="zh-CN" altLang="en-US" b="1"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需求工作流的目标：</a:t>
            </a:r>
            <a:endParaRPr lang="en-US" altLang="zh-CN" b="1" dirty="0">
              <a:solidFill>
                <a:srgbClr val="FF0000"/>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a:p>
            <a:pPr eaLnBrk="1" hangingPunct="1"/>
            <a:r>
              <a:rPr lang="zh-CN" altLang="en-US" b="1" dirty="0">
                <a:solidFill>
                  <a:srgbClr val="FF0000"/>
                </a:solidFill>
                <a:latin typeface="幼圆" panose="02010509060101010101" pitchFamily="49" charset="-122"/>
                <a:ea typeface="幼圆" panose="02010509060101010101" pitchFamily="49" charset="-122"/>
              </a:rPr>
              <a:t>确定客户的需要，即目标系统应有什么功能。</a:t>
            </a:r>
          </a:p>
        </p:txBody>
      </p:sp>
    </p:spTree>
    <p:extLst>
      <p:ext uri="{BB962C8B-B14F-4D97-AF65-F5344CB8AC3E}">
        <p14:creationId xmlns:p14="http://schemas.microsoft.com/office/powerpoint/2010/main" val="1075354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a:lstStyle/>
          <a:p>
            <a:r>
              <a:rPr lang="zh-CN" altLang="en-US">
                <a:ea typeface="宋体" charset="-122"/>
              </a:rPr>
              <a:t>可行性分析</a:t>
            </a:r>
          </a:p>
        </p:txBody>
      </p:sp>
      <p:sp>
        <p:nvSpPr>
          <p:cNvPr id="29698" name="内容占位符 2"/>
          <p:cNvSpPr>
            <a:spLocks noGrp="1"/>
          </p:cNvSpPr>
          <p:nvPr>
            <p:ph idx="1"/>
          </p:nvPr>
        </p:nvSpPr>
        <p:spPr/>
        <p:txBody>
          <a:bodyPr/>
          <a:lstStyle/>
          <a:p>
            <a:r>
              <a:rPr lang="zh-CN" altLang="en-US">
                <a:ea typeface="宋体" charset="-122"/>
              </a:rPr>
              <a:t>经济可行性</a:t>
            </a:r>
          </a:p>
          <a:p>
            <a:r>
              <a:rPr lang="zh-CN" altLang="en-US">
                <a:ea typeface="宋体" charset="-122"/>
              </a:rPr>
              <a:t>技术可行性</a:t>
            </a:r>
          </a:p>
          <a:p>
            <a:r>
              <a:rPr lang="zh-CN" altLang="en-US">
                <a:ea typeface="宋体" charset="-122"/>
              </a:rPr>
              <a:t>法律可行性</a:t>
            </a:r>
          </a:p>
          <a:p>
            <a:r>
              <a:rPr lang="zh-CN" altLang="en-US">
                <a:ea typeface="宋体" charset="-122"/>
              </a:rPr>
              <a:t>不同的方案</a:t>
            </a:r>
          </a:p>
          <a:p>
            <a:endParaRPr lang="zh-CN" altLang="en-US">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02C83B40-DBE9-2B46-9680-8C3E27C84343}"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43990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r>
              <a:rPr lang="zh-CN" altLang="en-US">
                <a:ea typeface="宋体" charset="-122"/>
              </a:rPr>
              <a:t>需求的获取与分析</a:t>
            </a:r>
          </a:p>
        </p:txBody>
      </p:sp>
      <p:sp>
        <p:nvSpPr>
          <p:cNvPr id="3" name="内容占位符 2"/>
          <p:cNvSpPr>
            <a:spLocks noGrp="1"/>
          </p:cNvSpPr>
          <p:nvPr>
            <p:ph idx="1"/>
          </p:nvPr>
        </p:nvSpPr>
        <p:spPr>
          <a:xfrm>
            <a:off x="468313" y="1484313"/>
            <a:ext cx="8424862" cy="4392612"/>
          </a:xfrm>
        </p:spPr>
        <p:txBody>
          <a:bodyPr/>
          <a:lstStyle/>
          <a:p>
            <a:pPr marL="447675" lvl="1" indent="-447675">
              <a:buClr>
                <a:schemeClr val="accent1"/>
              </a:buClr>
              <a:buSzPct val="70000"/>
              <a:buFont typeface="Wingdings" charset="0"/>
              <a:buChar char="n"/>
              <a:defRPr/>
            </a:pPr>
            <a:r>
              <a:rPr lang="zh-CN" altLang="en-US" sz="2800" dirty="0"/>
              <a:t>需求分析</a:t>
            </a:r>
            <a:endParaRPr lang="en-US" altLang="zh-CN" sz="2800" dirty="0"/>
          </a:p>
          <a:p>
            <a:pPr marL="852488" lvl="2" indent="-447675">
              <a:buFont typeface="Wingdings" charset="0"/>
              <a:buChar char="n"/>
              <a:defRPr/>
            </a:pPr>
            <a:r>
              <a:rPr kumimoji="0" lang="zh-CN" altLang="en-US" sz="2400" dirty="0"/>
              <a:t>是指从用户处获得需求、形成与用户需求相一致的、可供阅读的软件需求规格说明书的过程</a:t>
            </a:r>
          </a:p>
          <a:p>
            <a:pPr>
              <a:buFont typeface="Wingdings" charset="0"/>
              <a:buChar char="n"/>
              <a:defRPr/>
            </a:pPr>
            <a:r>
              <a:rPr lang="zh-CN" altLang="en-US" dirty="0">
                <a:cs typeface="+mn-cs"/>
              </a:rPr>
              <a:t>需求分析的任务</a:t>
            </a:r>
            <a:endParaRPr lang="en-US" altLang="zh-CN" dirty="0">
              <a:cs typeface="+mn-cs"/>
            </a:endParaRPr>
          </a:p>
          <a:p>
            <a:pPr lvl="1">
              <a:buFont typeface="Wingdings" charset="0"/>
              <a:buChar char="¡"/>
              <a:defRPr/>
            </a:pPr>
            <a:r>
              <a:rPr kumimoji="0" lang="zh-CN" altLang="en-US" dirty="0"/>
              <a:t>通过对应用问题及其环境的理解和分析，准确、一致和完全地刻划用户需求，并达成一致</a:t>
            </a:r>
            <a:endParaRPr lang="zh-CN" altLang="en-US" dirty="0"/>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0EB0E9A2-4FED-6D47-B7C8-0C6B01376733}"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54322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kumimoji="0" lang="zh-CN" altLang="en-US">
                <a:ea typeface="宋体" charset="-122"/>
              </a:rPr>
              <a:t>获取软件需求</a:t>
            </a:r>
            <a:endParaRPr kumimoji="0" lang="en-US" altLang="zh-CN">
              <a:ea typeface="宋体" charset="-122"/>
            </a:endParaRPr>
          </a:p>
        </p:txBody>
      </p:sp>
      <p:sp>
        <p:nvSpPr>
          <p:cNvPr id="31746" name="Rectangle 3"/>
          <p:cNvSpPr>
            <a:spLocks noGrp="1" noChangeArrowheads="1"/>
          </p:cNvSpPr>
          <p:nvPr>
            <p:ph type="body" idx="1"/>
          </p:nvPr>
        </p:nvSpPr>
        <p:spPr/>
        <p:txBody>
          <a:bodyPr/>
          <a:lstStyle/>
          <a:p>
            <a:r>
              <a:rPr kumimoji="0" lang="zh-CN" altLang="en-US">
                <a:ea typeface="宋体" charset="-122"/>
              </a:rPr>
              <a:t>任务</a:t>
            </a:r>
          </a:p>
          <a:p>
            <a:pPr lvl="1"/>
            <a:r>
              <a:rPr kumimoji="0" lang="zh-CN" altLang="en-US">
                <a:ea typeface="宋体" charset="-122"/>
              </a:rPr>
              <a:t>从用户处收集、获取软件需求, 帮助用户发现潜在的软件需求</a:t>
            </a:r>
          </a:p>
          <a:p>
            <a:r>
              <a:rPr kumimoji="0" lang="zh-CN" altLang="en-US">
                <a:ea typeface="宋体" charset="-122"/>
              </a:rPr>
              <a:t>来源</a:t>
            </a:r>
          </a:p>
          <a:p>
            <a:pPr lvl="1"/>
            <a:r>
              <a:rPr kumimoji="0" lang="zh-CN" altLang="en-US">
                <a:ea typeface="宋体" charset="-122"/>
              </a:rPr>
              <a:t>软件用户／客户</a:t>
            </a:r>
          </a:p>
          <a:p>
            <a:r>
              <a:rPr kumimoji="0" lang="zh-CN" altLang="en-US">
                <a:ea typeface="宋体" charset="-122"/>
              </a:rPr>
              <a:t>成果</a:t>
            </a:r>
          </a:p>
          <a:p>
            <a:pPr lvl="1"/>
            <a:r>
              <a:rPr kumimoji="0" lang="zh-CN" altLang="en-US">
                <a:ea typeface="宋体" charset="-122"/>
              </a:rPr>
              <a:t>需求描述</a:t>
            </a:r>
          </a:p>
          <a:p>
            <a:endParaRPr kumimoji="0" lang="zh-CN" altLang="en-US">
              <a:ea typeface="宋体" charset="-122"/>
            </a:endParaRPr>
          </a:p>
        </p:txBody>
      </p:sp>
      <p:sp>
        <p:nvSpPr>
          <p:cNvPr id="2" name="日期占位符 1"/>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9AF0A4C1-AFAC-3941-B345-4528A37167D7}" type="datetime1">
              <a:rPr lang="zh-CN" altLang="en-US" sz="1600" b="0">
                <a:ea typeface="宋体" charset="-122"/>
              </a:rPr>
              <a:pPr/>
              <a:t>2019/12/16</a:t>
            </a:fld>
            <a:endParaRPr lang="en-US" altLang="zh-CN" sz="1600" b="0">
              <a:ea typeface="宋体" charset="-122"/>
            </a:endParaRPr>
          </a:p>
        </p:txBody>
      </p:sp>
      <p:sp>
        <p:nvSpPr>
          <p:cNvPr id="3" name="页脚占位符 2"/>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064499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kumimoji="0" lang="zh-CN" altLang="en-US">
                <a:ea typeface="宋体" charset="-122"/>
              </a:rPr>
              <a:t>获取软件需求</a:t>
            </a:r>
          </a:p>
        </p:txBody>
      </p:sp>
      <p:graphicFrame>
        <p:nvGraphicFramePr>
          <p:cNvPr id="32770" name="Object 3"/>
          <p:cNvGraphicFramePr>
            <a:graphicFrameLocks noGrp="1" noChangeAspect="1"/>
          </p:cNvGraphicFramePr>
          <p:nvPr>
            <p:ph type="body" idx="1"/>
          </p:nvPr>
        </p:nvGraphicFramePr>
        <p:xfrm>
          <a:off x="3563938" y="1700213"/>
          <a:ext cx="4738687" cy="3505200"/>
        </p:xfrm>
        <a:graphic>
          <a:graphicData uri="http://schemas.openxmlformats.org/presentationml/2006/ole">
            <mc:AlternateContent xmlns:mc="http://schemas.openxmlformats.org/markup-compatibility/2006">
              <mc:Choice xmlns:v="urn:schemas-microsoft-com:vml" Requires="v">
                <p:oleObj spid="_x0000_s22722" name="图片" r:id="rId3" imgW="2146300" imgH="1587500" progId="Word.Picture.8">
                  <p:embed/>
                </p:oleObj>
              </mc:Choice>
              <mc:Fallback>
                <p:oleObj name="图片" r:id="rId3" imgW="2146300" imgH="15875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1700213"/>
                        <a:ext cx="473868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Text Box 4"/>
          <p:cNvSpPr txBox="1">
            <a:spLocks noChangeArrowheads="1"/>
          </p:cNvSpPr>
          <p:nvPr/>
        </p:nvSpPr>
        <p:spPr bwMode="auto">
          <a:xfrm>
            <a:off x="684213" y="1557338"/>
            <a:ext cx="274320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spcBef>
                <a:spcPct val="20000"/>
              </a:spcBef>
              <a:buClr>
                <a:schemeClr val="tx1"/>
              </a:buClr>
              <a:buSzPct val="75000"/>
              <a:buFont typeface="Wingdings" charset="2"/>
              <a:buChar char="l"/>
            </a:pPr>
            <a:r>
              <a:rPr kumimoji="1" lang="zh-CN" altLang="en-US">
                <a:solidFill>
                  <a:srgbClr val="292929"/>
                </a:solidFill>
                <a:ea typeface="隶书" charset="0"/>
              </a:rPr>
              <a:t>技术手段</a:t>
            </a:r>
          </a:p>
          <a:p>
            <a:pPr lvl="1">
              <a:spcBef>
                <a:spcPct val="20000"/>
              </a:spcBef>
              <a:buClr>
                <a:schemeClr val="tx1"/>
              </a:buClr>
              <a:buSzPct val="75000"/>
              <a:buFontTx/>
              <a:buChar char="–"/>
            </a:pPr>
            <a:r>
              <a:rPr kumimoji="1" lang="zh-CN" altLang="en-US" sz="2400">
                <a:solidFill>
                  <a:srgbClr val="292929"/>
                </a:solidFill>
                <a:ea typeface="隶书" charset="0"/>
              </a:rPr>
              <a:t>访谈</a:t>
            </a:r>
          </a:p>
          <a:p>
            <a:pPr lvl="1">
              <a:spcBef>
                <a:spcPct val="20000"/>
              </a:spcBef>
              <a:buClr>
                <a:schemeClr val="tx1"/>
              </a:buClr>
              <a:buSzPct val="75000"/>
              <a:buFontTx/>
              <a:buChar char="–"/>
            </a:pPr>
            <a:r>
              <a:rPr kumimoji="1" lang="zh-CN" altLang="en-US" sz="2400">
                <a:solidFill>
                  <a:srgbClr val="292929"/>
                </a:solidFill>
                <a:ea typeface="隶书" charset="0"/>
              </a:rPr>
              <a:t>会议</a:t>
            </a:r>
          </a:p>
          <a:p>
            <a:pPr lvl="1">
              <a:spcBef>
                <a:spcPct val="20000"/>
              </a:spcBef>
              <a:buClr>
                <a:schemeClr val="tx1"/>
              </a:buClr>
              <a:buSzPct val="75000"/>
              <a:buFontTx/>
              <a:buChar char="–"/>
            </a:pPr>
            <a:r>
              <a:rPr kumimoji="1" lang="zh-CN" altLang="en-US" sz="2400">
                <a:solidFill>
                  <a:srgbClr val="292929"/>
                </a:solidFill>
                <a:ea typeface="隶书" charset="0"/>
              </a:rPr>
              <a:t>参观</a:t>
            </a:r>
          </a:p>
          <a:p>
            <a:pPr lvl="1">
              <a:spcBef>
                <a:spcPct val="20000"/>
              </a:spcBef>
              <a:buClr>
                <a:schemeClr val="tx1"/>
              </a:buClr>
              <a:buSzPct val="75000"/>
              <a:buFontTx/>
              <a:buChar char="–"/>
            </a:pPr>
            <a:r>
              <a:rPr kumimoji="1" lang="zh-CN" altLang="en-US" sz="2400">
                <a:solidFill>
                  <a:srgbClr val="292929"/>
                </a:solidFill>
                <a:ea typeface="隶书" charset="0"/>
              </a:rPr>
              <a:t>实践</a:t>
            </a:r>
          </a:p>
          <a:p>
            <a:pPr lvl="1">
              <a:spcBef>
                <a:spcPct val="20000"/>
              </a:spcBef>
              <a:buClr>
                <a:schemeClr val="tx1"/>
              </a:buClr>
              <a:buSzPct val="75000"/>
              <a:buFontTx/>
              <a:buChar char="–"/>
            </a:pPr>
            <a:r>
              <a:rPr kumimoji="1" lang="zh-CN" altLang="en-US" sz="2400">
                <a:solidFill>
                  <a:srgbClr val="292929"/>
                </a:solidFill>
                <a:latin typeface="Times New Roman" charset="0"/>
                <a:ea typeface="隶书" charset="0"/>
              </a:rPr>
              <a:t>……</a:t>
            </a:r>
            <a:endParaRPr kumimoji="1" lang="zh-CN" altLang="en-US" sz="2400">
              <a:solidFill>
                <a:srgbClr val="292929"/>
              </a:solidFill>
              <a:ea typeface="隶书" charset="0"/>
            </a:endParaRPr>
          </a:p>
        </p:txBody>
      </p:sp>
      <p:sp>
        <p:nvSpPr>
          <p:cNvPr id="2" name="日期占位符 1"/>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E885A14F-0969-2549-A1BD-5F4628808C46}" type="datetime1">
              <a:rPr lang="zh-CN" altLang="en-US" sz="1600" b="0">
                <a:ea typeface="宋体" charset="-122"/>
              </a:rPr>
              <a:pPr/>
              <a:t>2019/12/16</a:t>
            </a:fld>
            <a:endParaRPr lang="en-US" altLang="zh-CN" sz="1600" b="0">
              <a:ea typeface="宋体" charset="-122"/>
            </a:endParaRPr>
          </a:p>
        </p:txBody>
      </p:sp>
      <p:sp>
        <p:nvSpPr>
          <p:cNvPr id="3" name="页脚占位符 2"/>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60900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a:lstStyle/>
          <a:p>
            <a:r>
              <a:rPr lang="zh-CN" altLang="en-US">
                <a:ea typeface="宋体" charset="-122"/>
              </a:rPr>
              <a:t>客户／用户权利</a:t>
            </a:r>
          </a:p>
        </p:txBody>
      </p:sp>
      <p:sp>
        <p:nvSpPr>
          <p:cNvPr id="33794" name="内容占位符 2"/>
          <p:cNvSpPr>
            <a:spLocks noGrp="1"/>
          </p:cNvSpPr>
          <p:nvPr>
            <p:ph idx="1"/>
          </p:nvPr>
        </p:nvSpPr>
        <p:spPr/>
        <p:txBody>
          <a:bodyPr/>
          <a:lstStyle/>
          <a:p>
            <a:r>
              <a:rPr lang="zh-CN" altLang="en-US" sz="1800">
                <a:ea typeface="宋体" charset="-122"/>
              </a:rPr>
              <a:t>要求分析人员使用符合客户语言习惯的表达。</a:t>
            </a:r>
            <a:endParaRPr lang="zh-CN" altLang="zh-CN" sz="1800">
              <a:ea typeface="宋体" charset="-122"/>
            </a:endParaRPr>
          </a:p>
          <a:p>
            <a:r>
              <a:rPr lang="zh-CN" altLang="en-US" sz="1800">
                <a:ea typeface="宋体" charset="-122"/>
              </a:rPr>
              <a:t>要求分析人员了解客户系统的业务及目标。</a:t>
            </a:r>
            <a:endParaRPr lang="zh-CN" altLang="zh-CN" sz="1800">
              <a:ea typeface="宋体" charset="-122"/>
            </a:endParaRPr>
          </a:p>
          <a:p>
            <a:r>
              <a:rPr lang="zh-CN" altLang="en-US" sz="1800">
                <a:ea typeface="宋体" charset="-122"/>
              </a:rPr>
              <a:t>要求分析人员组织需求获取期间所介绍的信息，并编写软件需求规格说明。</a:t>
            </a:r>
            <a:endParaRPr lang="zh-CN" altLang="zh-CN" sz="1800">
              <a:ea typeface="宋体" charset="-122"/>
            </a:endParaRPr>
          </a:p>
          <a:p>
            <a:r>
              <a:rPr lang="zh-CN" altLang="en-US" sz="1800">
                <a:ea typeface="宋体" charset="-122"/>
              </a:rPr>
              <a:t>要求开发人员对需求过程中所产生的工作结果进行解释说明。</a:t>
            </a:r>
            <a:endParaRPr lang="zh-CN" altLang="zh-CN" sz="1800">
              <a:ea typeface="宋体" charset="-122"/>
            </a:endParaRPr>
          </a:p>
          <a:p>
            <a:r>
              <a:rPr lang="zh-CN" altLang="en-US" sz="1800">
                <a:ea typeface="宋体" charset="-122"/>
              </a:rPr>
              <a:t>要求开发人员在整个交流过程中保持和维护一种合作的职业态度。</a:t>
            </a:r>
            <a:endParaRPr lang="zh-CN" altLang="zh-CN" sz="1800">
              <a:ea typeface="宋体" charset="-122"/>
            </a:endParaRPr>
          </a:p>
          <a:p>
            <a:r>
              <a:rPr lang="zh-CN" altLang="en-US" sz="1800">
                <a:ea typeface="宋体" charset="-122"/>
              </a:rPr>
              <a:t>要求开发人员对产品的实现及需求都要提供建议，拿出主意。</a:t>
            </a:r>
            <a:endParaRPr lang="zh-CN" altLang="zh-CN" sz="1800">
              <a:ea typeface="宋体" charset="-122"/>
            </a:endParaRPr>
          </a:p>
          <a:p>
            <a:r>
              <a:rPr lang="zh-CN" altLang="en-US" sz="1800">
                <a:ea typeface="宋体" charset="-122"/>
              </a:rPr>
              <a:t>描述产品使其具有易用、好用的特性。</a:t>
            </a:r>
            <a:endParaRPr lang="zh-CN" altLang="zh-CN" sz="1800">
              <a:ea typeface="宋体" charset="-122"/>
            </a:endParaRPr>
          </a:p>
          <a:p>
            <a:r>
              <a:rPr lang="zh-CN" altLang="en-US" sz="1800">
                <a:ea typeface="宋体" charset="-122"/>
              </a:rPr>
              <a:t>可以调整需求，允许重用已有的软件组件。</a:t>
            </a:r>
            <a:endParaRPr lang="zh-CN" altLang="zh-CN" sz="1800">
              <a:ea typeface="宋体" charset="-122"/>
            </a:endParaRPr>
          </a:p>
          <a:p>
            <a:r>
              <a:rPr lang="zh-CN" altLang="en-US" sz="1800">
                <a:ea typeface="宋体" charset="-122"/>
              </a:rPr>
              <a:t>当需要对需求进行变更时，对成本、影响、得失（</a:t>
            </a:r>
            <a:r>
              <a:rPr lang="en-US" altLang="zh-CN" sz="1800">
                <a:ea typeface="宋体" charset="-122"/>
              </a:rPr>
              <a:t>trade-off</a:t>
            </a:r>
            <a:r>
              <a:rPr lang="zh-CN" altLang="en-US" sz="1800">
                <a:ea typeface="宋体" charset="-122"/>
              </a:rPr>
              <a:t>）有个真实可信的评估。</a:t>
            </a:r>
            <a:endParaRPr lang="zh-CN" altLang="zh-CN" sz="1800">
              <a:ea typeface="宋体" charset="-122"/>
            </a:endParaRPr>
          </a:p>
          <a:p>
            <a:r>
              <a:rPr lang="zh-CN" altLang="en-US" sz="1800">
                <a:ea typeface="宋体" charset="-122"/>
              </a:rPr>
              <a:t>获得满足客户功能和质量要求的系统，并且这些要求是得到开发人员同意的</a:t>
            </a:r>
            <a:r>
              <a:rPr lang="zh-CN" altLang="zh-CN" sz="1800">
                <a:ea typeface="宋体" charset="-122"/>
              </a:rPr>
              <a:t> </a:t>
            </a:r>
            <a:endParaRPr lang="zh-CN" altLang="en-US" sz="180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E1914881-5076-6D49-AE70-509881D9AC55}"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163186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p:txBody>
          <a:bodyPr/>
          <a:lstStyle/>
          <a:p>
            <a:r>
              <a:rPr lang="zh-CN" altLang="en-US">
                <a:ea typeface="宋体" charset="-122"/>
              </a:rPr>
              <a:t>客户／用户义务</a:t>
            </a:r>
          </a:p>
        </p:txBody>
      </p:sp>
      <p:sp>
        <p:nvSpPr>
          <p:cNvPr id="34818" name="内容占位符 2"/>
          <p:cNvSpPr>
            <a:spLocks noGrp="1"/>
          </p:cNvSpPr>
          <p:nvPr>
            <p:ph idx="1"/>
          </p:nvPr>
        </p:nvSpPr>
        <p:spPr/>
        <p:txBody>
          <a:bodyPr/>
          <a:lstStyle/>
          <a:p>
            <a:r>
              <a:rPr lang="zh-CN" altLang="en-US" sz="2000">
                <a:ea typeface="宋体" charset="-122"/>
              </a:rPr>
              <a:t>给分析人员讲解业务及说明业务方面的术语等专业问题。</a:t>
            </a:r>
            <a:endParaRPr lang="zh-CN" altLang="zh-CN" sz="2000">
              <a:ea typeface="宋体" charset="-122"/>
            </a:endParaRPr>
          </a:p>
          <a:p>
            <a:r>
              <a:rPr lang="zh-CN" altLang="en-US" sz="2000">
                <a:ea typeface="宋体" charset="-122"/>
              </a:rPr>
              <a:t>抽出时间清楚地说明需求并不断完善。</a:t>
            </a:r>
            <a:endParaRPr lang="zh-CN" altLang="zh-CN" sz="2000">
              <a:ea typeface="宋体" charset="-122"/>
            </a:endParaRPr>
          </a:p>
          <a:p>
            <a:r>
              <a:rPr lang="zh-CN" altLang="en-US" sz="2000">
                <a:ea typeface="宋体" charset="-122"/>
              </a:rPr>
              <a:t>当说明系统需求时，力求准确详细。</a:t>
            </a:r>
            <a:endParaRPr lang="zh-CN" altLang="zh-CN" sz="2000">
              <a:ea typeface="宋体" charset="-122"/>
            </a:endParaRPr>
          </a:p>
          <a:p>
            <a:r>
              <a:rPr lang="zh-CN" altLang="en-US" sz="2000">
                <a:ea typeface="宋体" charset="-122"/>
              </a:rPr>
              <a:t>需要时要及时对需求做出决策。</a:t>
            </a:r>
            <a:endParaRPr lang="zh-CN" altLang="zh-CN" sz="2000">
              <a:ea typeface="宋体" charset="-122"/>
            </a:endParaRPr>
          </a:p>
          <a:p>
            <a:r>
              <a:rPr lang="zh-CN" altLang="en-US" sz="2000">
                <a:ea typeface="宋体" charset="-122"/>
              </a:rPr>
              <a:t>要尊重开发人员的成本估算和对需求的可行性分析。</a:t>
            </a:r>
            <a:endParaRPr lang="zh-CN" altLang="zh-CN" sz="2000">
              <a:ea typeface="宋体" charset="-122"/>
            </a:endParaRPr>
          </a:p>
          <a:p>
            <a:r>
              <a:rPr lang="zh-CN" altLang="en-US" sz="2000">
                <a:ea typeface="宋体" charset="-122"/>
              </a:rPr>
              <a:t>对单项需求、系统特性或使用实例划分优先级。</a:t>
            </a:r>
            <a:endParaRPr lang="zh-CN" altLang="zh-CN" sz="2000">
              <a:ea typeface="宋体" charset="-122"/>
            </a:endParaRPr>
          </a:p>
          <a:p>
            <a:r>
              <a:rPr lang="zh-CN" altLang="en-US" sz="2000">
                <a:ea typeface="宋体" charset="-122"/>
              </a:rPr>
              <a:t>评审需求文档和原型。</a:t>
            </a:r>
            <a:endParaRPr lang="zh-CN" altLang="zh-CN" sz="2000">
              <a:ea typeface="宋体" charset="-122"/>
            </a:endParaRPr>
          </a:p>
          <a:p>
            <a:r>
              <a:rPr lang="zh-CN" altLang="en-US" sz="2000">
                <a:ea typeface="宋体" charset="-122"/>
              </a:rPr>
              <a:t>一旦知道要对项目需求进行变更，要马上与开发人员联系。</a:t>
            </a:r>
            <a:endParaRPr lang="zh-CN" altLang="zh-CN" sz="2000">
              <a:ea typeface="宋体" charset="-122"/>
            </a:endParaRPr>
          </a:p>
          <a:p>
            <a:r>
              <a:rPr lang="zh-CN" altLang="en-US" sz="2000">
                <a:ea typeface="宋体" charset="-122"/>
              </a:rPr>
              <a:t>在要求需求变更时，应遵照开发组织确定的工作过程来处理。</a:t>
            </a:r>
            <a:endParaRPr lang="zh-CN" altLang="zh-CN" sz="2000">
              <a:ea typeface="宋体" charset="-122"/>
            </a:endParaRPr>
          </a:p>
          <a:p>
            <a:r>
              <a:rPr lang="zh-CN" altLang="en-US" sz="2000">
                <a:ea typeface="宋体" charset="-122"/>
              </a:rPr>
              <a:t>尊重需求工程中开发人员采用的流程（过程）。</a:t>
            </a:r>
            <a:endParaRPr lang="zh-CN" altLang="zh-CN" sz="2000">
              <a:ea typeface="宋体" charset="-122"/>
            </a:endParaRPr>
          </a:p>
          <a:p>
            <a:endParaRPr lang="zh-CN" altLang="en-US" sz="200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38048640-8C0D-614C-92B8-625007E4D942}"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139110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a:lstStyle/>
          <a:p>
            <a:r>
              <a:rPr lang="zh-CN" altLang="en-US">
                <a:ea typeface="宋体" charset="-122"/>
              </a:rPr>
              <a:t>需求分析</a:t>
            </a:r>
          </a:p>
        </p:txBody>
      </p:sp>
      <p:sp>
        <p:nvSpPr>
          <p:cNvPr id="3" name="内容占位符 2"/>
          <p:cNvSpPr>
            <a:spLocks noGrp="1"/>
          </p:cNvSpPr>
          <p:nvPr>
            <p:ph idx="1"/>
          </p:nvPr>
        </p:nvSpPr>
        <p:spPr/>
        <p:txBody>
          <a:bodyPr/>
          <a:lstStyle/>
          <a:p>
            <a:pPr marL="447675" lvl="1" indent="-447675">
              <a:buClr>
                <a:schemeClr val="accent1"/>
              </a:buClr>
              <a:buSzPct val="70000"/>
              <a:buFont typeface="Wingdings" charset="0"/>
              <a:buChar char="n"/>
              <a:defRPr/>
            </a:pPr>
            <a:r>
              <a:rPr kumimoji="0" lang="zh-CN" altLang="en-US" dirty="0"/>
              <a:t>对收集的用户软件需求，进行建模、分析，发现并纠正不一致、不准确和不全面的软件需求，形成准确的需求描述与需求模型</a:t>
            </a:r>
          </a:p>
          <a:p>
            <a:pPr>
              <a:buFont typeface="Wingdings" charset="0"/>
              <a:buChar char="n"/>
              <a:defRPr/>
            </a:pPr>
            <a:r>
              <a:rPr kumimoji="0" lang="zh-CN" altLang="en-US" dirty="0">
                <a:cs typeface="+mn-cs"/>
              </a:rPr>
              <a:t>需求分析与建模方法</a:t>
            </a:r>
          </a:p>
          <a:p>
            <a:pPr lvl="1">
              <a:buFont typeface="Wingdings" charset="0"/>
              <a:buChar char="¡"/>
              <a:defRPr/>
            </a:pPr>
            <a:r>
              <a:rPr kumimoji="0" lang="zh-CN" altLang="en-US" dirty="0"/>
              <a:t>结构化分析方法</a:t>
            </a:r>
            <a:endParaRPr kumimoji="0" lang="en-US" altLang="zh-CN" dirty="0"/>
          </a:p>
          <a:p>
            <a:pPr lvl="2">
              <a:buFont typeface="Wingdings" charset="0"/>
              <a:buChar char="n"/>
              <a:defRPr/>
            </a:pPr>
            <a:r>
              <a:rPr kumimoji="0" lang="zh-CN" altLang="en-US" dirty="0"/>
              <a:t>数据流模型</a:t>
            </a:r>
          </a:p>
          <a:p>
            <a:pPr lvl="1">
              <a:buFont typeface="Wingdings" charset="0"/>
              <a:buChar char="¡"/>
              <a:defRPr/>
            </a:pPr>
            <a:r>
              <a:rPr kumimoji="0" lang="zh-CN" altLang="en-US" dirty="0"/>
              <a:t>面向对象分析方法</a:t>
            </a:r>
          </a:p>
          <a:p>
            <a:pPr lvl="2">
              <a:buFont typeface="Wingdings" charset="0"/>
              <a:buChar char="n"/>
              <a:defRPr/>
            </a:pPr>
            <a:r>
              <a:rPr kumimoji="0" lang="zh-CN" altLang="en-US" dirty="0"/>
              <a:t>面向对象模型</a:t>
            </a:r>
            <a:endParaRPr kumimoji="0" lang="en-US" altLang="zh-CN" dirty="0"/>
          </a:p>
          <a:p>
            <a:pPr lvl="1">
              <a:buFont typeface="Wingdings" charset="0"/>
              <a:buChar char="¡"/>
              <a:defRPr/>
            </a:pPr>
            <a:r>
              <a:rPr kumimoji="0" lang="zh-CN" altLang="en-US" dirty="0"/>
              <a:t>原型方法</a:t>
            </a:r>
            <a:endParaRPr kumimoji="0" lang="en-US" altLang="zh-CN" dirty="0"/>
          </a:p>
          <a:p>
            <a:pPr lvl="1">
              <a:buFont typeface="Wingdings" charset="0"/>
              <a:buChar char="¡"/>
              <a:defRPr/>
            </a:pPr>
            <a:r>
              <a:rPr kumimoji="0" lang="zh-CN" altLang="en-US" dirty="0"/>
              <a:t>其他。。。</a:t>
            </a:r>
          </a:p>
          <a:p>
            <a:pPr>
              <a:buFont typeface="Wingdings" charset="0"/>
              <a:buChar char="n"/>
              <a:defRPr/>
            </a:pPr>
            <a:endParaRPr lang="zh-CN" altLang="en-US" dirty="0">
              <a:cs typeface="+mn-cs"/>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4D2F06A4-B3BE-9E48-95D7-CC794F7CDC34}"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16418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a:lstStyle/>
          <a:p>
            <a:r>
              <a:rPr lang="zh-CN" altLang="en-US">
                <a:ea typeface="宋体" charset="-122"/>
              </a:rPr>
              <a:t>需求分析的原则</a:t>
            </a:r>
          </a:p>
        </p:txBody>
      </p:sp>
      <p:sp>
        <p:nvSpPr>
          <p:cNvPr id="36866" name="内容占位符 2"/>
          <p:cNvSpPr>
            <a:spLocks noGrp="1"/>
          </p:cNvSpPr>
          <p:nvPr>
            <p:ph idx="1"/>
          </p:nvPr>
        </p:nvSpPr>
        <p:spPr/>
        <p:txBody>
          <a:bodyPr/>
          <a:lstStyle/>
          <a:p>
            <a:pPr eaLnBrk="1" hangingPunct="1"/>
            <a:r>
              <a:rPr lang="zh-CN" altLang="en-US" dirty="0">
                <a:latin typeface="宋体" charset="-122"/>
                <a:ea typeface="宋体" charset="-122"/>
              </a:rPr>
              <a:t>必须要理解和描述问题域</a:t>
            </a:r>
          </a:p>
          <a:p>
            <a:pPr eaLnBrk="1" hangingPunct="1"/>
            <a:r>
              <a:rPr lang="zh-CN" altLang="en-US" dirty="0">
                <a:latin typeface="宋体" charset="-122"/>
                <a:ea typeface="宋体" charset="-122"/>
              </a:rPr>
              <a:t>必须确定软件所要实现的功能</a:t>
            </a:r>
            <a:endParaRPr lang="en-US" altLang="zh-CN" dirty="0">
              <a:latin typeface="宋体" charset="-122"/>
              <a:ea typeface="宋体" charset="-122"/>
            </a:endParaRPr>
          </a:p>
          <a:p>
            <a:pPr eaLnBrk="1" hangingPunct="1"/>
            <a:r>
              <a:rPr lang="zh-CN" altLang="en-US" dirty="0">
                <a:latin typeface="宋体" charset="-122"/>
                <a:ea typeface="宋体" charset="-122"/>
              </a:rPr>
              <a:t>必须描述软件应具有的行为</a:t>
            </a:r>
          </a:p>
          <a:p>
            <a:pPr eaLnBrk="1" hangingPunct="1"/>
            <a:r>
              <a:rPr lang="zh-CN" altLang="en-US" dirty="0">
                <a:latin typeface="宋体" charset="-122"/>
                <a:ea typeface="宋体" charset="-122"/>
              </a:rPr>
              <a:t>必须明确软件实现功能时需要满足的约束（非功能属性）</a:t>
            </a:r>
          </a:p>
          <a:p>
            <a:pPr eaLnBrk="1" hangingPunct="1"/>
            <a:r>
              <a:rPr lang="zh-CN" altLang="en-US" dirty="0">
                <a:latin typeface="宋体" charset="-122"/>
                <a:ea typeface="宋体" charset="-122"/>
              </a:rPr>
              <a:t>必须要以一种分层的方式来对软件需求进行分析和建模</a:t>
            </a:r>
          </a:p>
          <a:p>
            <a:endParaRPr lang="zh-CN" altLang="en-US"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6CF90D30-6D48-E94B-9C86-EE9BEB2B4D1A}"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656368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charset="-122"/>
              </a:rPr>
              <a:t>需求规约</a:t>
            </a:r>
            <a:endParaRPr lang="en-US" dirty="0"/>
          </a:p>
        </p:txBody>
      </p:sp>
      <p:sp>
        <p:nvSpPr>
          <p:cNvPr id="3" name="Content Placeholder 2"/>
          <p:cNvSpPr>
            <a:spLocks noGrp="1"/>
          </p:cNvSpPr>
          <p:nvPr>
            <p:ph idx="1"/>
          </p:nvPr>
        </p:nvSpPr>
        <p:spPr/>
        <p:txBody>
          <a:bodyPr/>
          <a:lstStyle/>
          <a:p>
            <a:r>
              <a:rPr lang="zh-CN" altLang="en-US" sz="2400" dirty="0"/>
              <a:t>根据软件需求描述和软件需求模型，撰写软件需求规约（规格说明书）</a:t>
            </a:r>
          </a:p>
          <a:p>
            <a:pPr lvl="1"/>
            <a:r>
              <a:rPr lang="zh-CN" altLang="en-US" sz="2000" dirty="0"/>
              <a:t>功能与行为需求</a:t>
            </a:r>
          </a:p>
          <a:p>
            <a:pPr lvl="1"/>
            <a:r>
              <a:rPr lang="zh-CN" altLang="en-US" sz="2000" dirty="0"/>
              <a:t>非功能需求</a:t>
            </a:r>
          </a:p>
          <a:p>
            <a:pPr lvl="1"/>
            <a:r>
              <a:rPr lang="zh-CN" altLang="en-US" sz="2000" dirty="0"/>
              <a:t>设计约束（如硬件、软件、网络等环境）</a:t>
            </a:r>
          </a:p>
          <a:p>
            <a:pPr lvl="1"/>
            <a:r>
              <a:rPr lang="zh-CN" altLang="en-US" sz="2000" dirty="0"/>
              <a:t>其他（如开发周期）</a:t>
            </a:r>
          </a:p>
          <a:p>
            <a:r>
              <a:rPr lang="zh-CN" altLang="en-US" sz="2400" dirty="0"/>
              <a:t>需求规约编制规范（模板）</a:t>
            </a:r>
          </a:p>
          <a:p>
            <a:pPr lvl="1"/>
            <a:r>
              <a:rPr lang="en-US" altLang="zh-CN" sz="2000" dirty="0"/>
              <a:t>IEEE</a:t>
            </a:r>
            <a:r>
              <a:rPr lang="zh-CN" altLang="en-US" sz="2000" dirty="0"/>
              <a:t>／</a:t>
            </a:r>
            <a:r>
              <a:rPr lang="en-US" altLang="zh-CN" sz="2000" dirty="0"/>
              <a:t>ANSI 830</a:t>
            </a:r>
            <a:r>
              <a:rPr lang="zh-CN" altLang="en-US" sz="2000" dirty="0"/>
              <a:t>－</a:t>
            </a:r>
            <a:r>
              <a:rPr lang="en-US" altLang="zh-CN" sz="2000" dirty="0"/>
              <a:t>1998</a:t>
            </a:r>
          </a:p>
          <a:p>
            <a:pPr lvl="1"/>
            <a:r>
              <a:rPr lang="en-US" altLang="zh-CN" sz="2000" dirty="0"/>
              <a:t>GB</a:t>
            </a:r>
            <a:r>
              <a:rPr lang="zh-CN" altLang="en-US" sz="2000" dirty="0"/>
              <a:t>／</a:t>
            </a:r>
            <a:r>
              <a:rPr lang="en-US" altLang="zh-CN" sz="2000" dirty="0"/>
              <a:t>T 8586</a:t>
            </a:r>
            <a:r>
              <a:rPr lang="zh-CN" altLang="en-US" sz="2000" dirty="0"/>
              <a:t>－</a:t>
            </a:r>
            <a:r>
              <a:rPr lang="en-US" altLang="zh-CN" sz="2000" dirty="0"/>
              <a:t>2008</a:t>
            </a:r>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28</a:t>
            </a:fld>
            <a:endParaRPr lang="en-US" altLang="zh-CN"/>
          </a:p>
        </p:txBody>
      </p:sp>
    </p:spTree>
    <p:extLst>
      <p:ext uri="{BB962C8B-B14F-4D97-AF65-F5344CB8AC3E}">
        <p14:creationId xmlns:p14="http://schemas.microsoft.com/office/powerpoint/2010/main" val="1435937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ea typeface="宋体" charset="-122"/>
              </a:rPr>
              <a:t>描述语言</a:t>
            </a:r>
            <a:endParaRPr lang="en-US" dirty="0"/>
          </a:p>
        </p:txBody>
      </p:sp>
      <p:sp>
        <p:nvSpPr>
          <p:cNvPr id="3" name="Content Placeholder 2"/>
          <p:cNvSpPr>
            <a:spLocks noGrp="1"/>
          </p:cNvSpPr>
          <p:nvPr>
            <p:ph idx="1"/>
          </p:nvPr>
        </p:nvSpPr>
        <p:spPr/>
        <p:txBody>
          <a:bodyPr/>
          <a:lstStyle/>
          <a:p>
            <a:r>
              <a:rPr lang="zh-CN" altLang="en-US" sz="2400" dirty="0"/>
              <a:t>需求规约描述语言</a:t>
            </a:r>
          </a:p>
          <a:p>
            <a:pPr lvl="1"/>
            <a:r>
              <a:rPr lang="zh-CN" altLang="en-US" sz="2000" dirty="0"/>
              <a:t>自然语言</a:t>
            </a:r>
          </a:p>
          <a:p>
            <a:pPr lvl="1"/>
            <a:r>
              <a:rPr lang="zh-CN" altLang="en-US" sz="2000" dirty="0"/>
              <a:t>伪代码语言</a:t>
            </a:r>
          </a:p>
          <a:p>
            <a:pPr lvl="1"/>
            <a:r>
              <a:rPr lang="zh-CN" altLang="en-US" sz="2000" dirty="0"/>
              <a:t>形式语言－形式规约</a:t>
            </a:r>
          </a:p>
          <a:p>
            <a:pPr lvl="2"/>
            <a:r>
              <a:rPr lang="zh-CN" altLang="en-US" sz="1800" dirty="0"/>
              <a:t>需求描述：形式化语言，</a:t>
            </a:r>
            <a:r>
              <a:rPr lang="en-US" altLang="zh-CN" sz="1800" dirty="0"/>
              <a:t>Z</a:t>
            </a:r>
            <a:r>
              <a:rPr lang="zh-CN" altLang="en-US" sz="1800" dirty="0"/>
              <a:t>，</a:t>
            </a:r>
            <a:r>
              <a:rPr lang="en-US" altLang="zh-CN" sz="1800" dirty="0"/>
              <a:t>CSP</a:t>
            </a:r>
            <a:r>
              <a:rPr lang="zh-CN" altLang="en-US" sz="1800" dirty="0"/>
              <a:t>，</a:t>
            </a:r>
            <a:r>
              <a:rPr lang="en-US" altLang="zh-CN" sz="1800" dirty="0"/>
              <a:t>T</a:t>
            </a:r>
            <a:r>
              <a:rPr lang="zh-CN" altLang="en-US" sz="1800" dirty="0"/>
              <a:t>／</a:t>
            </a:r>
            <a:r>
              <a:rPr lang="en-US" altLang="zh-CN" sz="1800" dirty="0"/>
              <a:t>I</a:t>
            </a:r>
            <a:r>
              <a:rPr lang="zh-CN" altLang="en-US" sz="1800" dirty="0"/>
              <a:t>／</a:t>
            </a:r>
            <a:r>
              <a:rPr lang="en-US" altLang="zh-CN" sz="1800" dirty="0"/>
              <a:t>H Automata</a:t>
            </a:r>
          </a:p>
          <a:p>
            <a:pPr lvl="2"/>
            <a:r>
              <a:rPr lang="zh-CN" altLang="en-US" sz="1800" dirty="0"/>
              <a:t>需求模型：半形式化语言，</a:t>
            </a:r>
            <a:r>
              <a:rPr lang="en-US" altLang="zh-CN" sz="1800" dirty="0"/>
              <a:t>UML</a:t>
            </a:r>
          </a:p>
          <a:p>
            <a:endParaRPr lang="en-US" sz="2400" dirty="0"/>
          </a:p>
          <a:p>
            <a:endParaRPr lang="en-US" dirty="0"/>
          </a:p>
        </p:txBody>
      </p:sp>
      <p:sp>
        <p:nvSpPr>
          <p:cNvPr id="4" name="Footer Placeholder 3"/>
          <p:cNvSpPr>
            <a:spLocks noGrp="1"/>
          </p:cNvSpPr>
          <p:nvPr>
            <p:ph type="ftr" sz="quarter" idx="11"/>
          </p:nvPr>
        </p:nvSpPr>
        <p:spPr/>
        <p:txBody>
          <a:bodyPr/>
          <a:lstStyle/>
          <a:p>
            <a:pPr>
              <a:defRPr/>
            </a:pPr>
            <a:r>
              <a:rPr lang="en-US" altLang="zh-CN"/>
              <a:t>SEG - Software Engineering Group</a:t>
            </a:r>
          </a:p>
        </p:txBody>
      </p:sp>
      <p:sp>
        <p:nvSpPr>
          <p:cNvPr id="5" name="Slide Number Placeholder 4"/>
          <p:cNvSpPr>
            <a:spLocks noGrp="1"/>
          </p:cNvSpPr>
          <p:nvPr>
            <p:ph type="sldNum" sz="quarter" idx="12"/>
          </p:nvPr>
        </p:nvSpPr>
        <p:spPr/>
        <p:txBody>
          <a:bodyPr/>
          <a:lstStyle/>
          <a:p>
            <a:fld id="{01BC1ADD-3F8F-4B26-BB0D-3825DD5F96B8}" type="slidenum">
              <a:rPr lang="en-US" altLang="zh-CN" smtClean="0"/>
              <a:pPr/>
              <a:t>29</a:t>
            </a:fld>
            <a:endParaRPr lang="en-US" altLang="zh-CN"/>
          </a:p>
        </p:txBody>
      </p:sp>
    </p:spTree>
    <p:extLst>
      <p:ext uri="{BB962C8B-B14F-4D97-AF65-F5344CB8AC3E}">
        <p14:creationId xmlns:p14="http://schemas.microsoft.com/office/powerpoint/2010/main" val="129114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a:lstStyle/>
          <a:p>
            <a:r>
              <a:rPr lang="zh-CN" altLang="en-US" dirty="0">
                <a:ea typeface="宋体" charset="-122"/>
              </a:rPr>
              <a:t>提纲</a:t>
            </a:r>
          </a:p>
        </p:txBody>
      </p:sp>
      <p:sp>
        <p:nvSpPr>
          <p:cNvPr id="13314" name="内容占位符 2"/>
          <p:cNvSpPr>
            <a:spLocks noGrp="1"/>
          </p:cNvSpPr>
          <p:nvPr>
            <p:ph idx="1"/>
          </p:nvPr>
        </p:nvSpPr>
        <p:spPr/>
        <p:txBody>
          <a:bodyPr/>
          <a:lstStyle/>
          <a:p>
            <a:r>
              <a:rPr kumimoji="0" lang="zh-CN" altLang="en-US" dirty="0">
                <a:ea typeface="宋体" charset="-122"/>
              </a:rPr>
              <a:t>软件需求</a:t>
            </a:r>
            <a:endParaRPr kumimoji="0" lang="en-US" altLang="zh-CN" dirty="0">
              <a:ea typeface="宋体" charset="-122"/>
            </a:endParaRPr>
          </a:p>
          <a:p>
            <a:r>
              <a:rPr kumimoji="0" lang="zh-CN" altLang="en-US" dirty="0">
                <a:ea typeface="宋体" charset="-122"/>
              </a:rPr>
              <a:t>需求工程过程</a:t>
            </a:r>
            <a:endParaRPr kumimoji="0" lang="zh-CN" altLang="zh-CN" dirty="0">
              <a:ea typeface="宋体" charset="-122"/>
            </a:endParaRPr>
          </a:p>
          <a:p>
            <a:pPr lvl="1"/>
            <a:r>
              <a:rPr kumimoji="0" lang="zh-CN" altLang="en-US" dirty="0">
                <a:ea typeface="宋体" charset="-122"/>
              </a:rPr>
              <a:t>需求获取</a:t>
            </a:r>
            <a:endParaRPr kumimoji="0" lang="zh-CN" altLang="zh-CN" dirty="0">
              <a:ea typeface="宋体" charset="-122"/>
            </a:endParaRPr>
          </a:p>
          <a:p>
            <a:pPr lvl="1"/>
            <a:r>
              <a:rPr kumimoji="0" lang="zh-CN" altLang="en-US" dirty="0">
                <a:ea typeface="宋体" charset="-122"/>
              </a:rPr>
              <a:t>需求分析</a:t>
            </a:r>
            <a:endParaRPr kumimoji="0" lang="en-US" altLang="zh-CN" dirty="0">
              <a:ea typeface="宋体" charset="-122"/>
            </a:endParaRPr>
          </a:p>
          <a:p>
            <a:pPr lvl="1"/>
            <a:r>
              <a:rPr kumimoji="0" lang="zh-CN" altLang="en-US" dirty="0">
                <a:ea typeface="宋体" charset="-122"/>
              </a:rPr>
              <a:t>需求规约与文档化</a:t>
            </a:r>
            <a:endParaRPr kumimoji="0" lang="zh-CN" altLang="zh-CN" dirty="0">
              <a:ea typeface="宋体" charset="-122"/>
            </a:endParaRPr>
          </a:p>
          <a:p>
            <a:pPr lvl="1"/>
            <a:r>
              <a:rPr kumimoji="0" lang="zh-CN" altLang="en-US" dirty="0">
                <a:ea typeface="宋体" charset="-122"/>
              </a:rPr>
              <a:t>需求验证：需求评审</a:t>
            </a:r>
            <a:endParaRPr kumimoji="0" lang="zh-CN" altLang="zh-CN" dirty="0">
              <a:ea typeface="宋体" charset="-122"/>
            </a:endParaRPr>
          </a:p>
          <a:p>
            <a:pPr lvl="1"/>
            <a:r>
              <a:rPr kumimoji="0" lang="zh-CN" altLang="en-US" dirty="0">
                <a:ea typeface="宋体" charset="-122"/>
              </a:rPr>
              <a:t>需求管理技术与工具</a:t>
            </a:r>
            <a:endParaRPr kumimoji="0" lang="zh-CN" altLang="zh-CN" dirty="0">
              <a:ea typeface="宋体" charset="-122"/>
            </a:endParaRPr>
          </a:p>
          <a:p>
            <a:endParaRPr lang="zh-CN" altLang="en-US" dirty="0">
              <a:ea typeface="宋体" charset="-122"/>
            </a:endParaRPr>
          </a:p>
        </p:txBody>
      </p:sp>
      <p:sp>
        <p:nvSpPr>
          <p:cNvPr id="2" name="日期占位符 1"/>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6E3858C1-03F1-C242-9B22-AA8EBB330144}" type="datetime1">
              <a:rPr lang="zh-CN" altLang="en-US" sz="1600" b="0">
                <a:ea typeface="宋体" charset="-122"/>
              </a:rPr>
              <a:pPr/>
              <a:t>2019/12/16</a:t>
            </a:fld>
            <a:endParaRPr lang="en-US" altLang="zh-CN" sz="1600" b="0">
              <a:ea typeface="宋体" charset="-122"/>
            </a:endParaRPr>
          </a:p>
        </p:txBody>
      </p:sp>
      <p:sp>
        <p:nvSpPr>
          <p:cNvPr id="3" name="页脚占位符 2"/>
          <p:cNvSpPr>
            <a:spLocks noGrp="1"/>
          </p:cNvSpPr>
          <p:nvPr>
            <p:ph type="ftr" sz="quarter" idx="11"/>
          </p:nvPr>
        </p:nvSpPr>
        <p:spPr>
          <a:xfrm>
            <a:off x="1908175" y="6237288"/>
            <a:ext cx="5257800" cy="455612"/>
          </a:xfrm>
        </p:spPr>
        <p:txBody>
          <a:bodyPr/>
          <a:lstStyle/>
          <a:p>
            <a:pPr>
              <a:defRPr/>
            </a:pPr>
            <a:r>
              <a:rPr lang="en-US" altLang="zh-CN"/>
              <a:t>Software Engineering Group</a:t>
            </a:r>
          </a:p>
        </p:txBody>
      </p:sp>
    </p:spTree>
    <p:extLst>
      <p:ext uri="{BB962C8B-B14F-4D97-AF65-F5344CB8AC3E}">
        <p14:creationId xmlns:p14="http://schemas.microsoft.com/office/powerpoint/2010/main" val="1903757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p:txBody>
          <a:bodyPr/>
          <a:lstStyle/>
          <a:p>
            <a:r>
              <a:rPr lang="zh-CN" altLang="en-US">
                <a:ea typeface="宋体" charset="-122"/>
              </a:rPr>
              <a:t>软件需求规约</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8569922C-6E58-5643-9F9F-2358CEFA43DD}"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
        <p:nvSpPr>
          <p:cNvPr id="38917" name="AutoShape 14"/>
          <p:cNvSpPr>
            <a:spLocks noChangeArrowheads="1"/>
          </p:cNvSpPr>
          <p:nvPr/>
        </p:nvSpPr>
        <p:spPr bwMode="auto">
          <a:xfrm>
            <a:off x="395288" y="1484313"/>
            <a:ext cx="8280400" cy="4464050"/>
          </a:xfrm>
          <a:prstGeom prst="flowChartProcess">
            <a:avLst/>
          </a:prstGeom>
          <a:noFill/>
          <a:ln w="76200" cmpd="tri">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spcBef>
                <a:spcPct val="20000"/>
              </a:spcBef>
              <a:buClr>
                <a:schemeClr val="accent1"/>
              </a:buClr>
              <a:buSzPct val="70000"/>
              <a:buFontTx/>
              <a:buChar char="•"/>
            </a:pPr>
            <a:endParaRPr lang="zh-CN" altLang="en-US"/>
          </a:p>
        </p:txBody>
      </p:sp>
      <p:sp>
        <p:nvSpPr>
          <p:cNvPr id="38918" name="Rectangle 8"/>
          <p:cNvSpPr>
            <a:spLocks noChangeArrowheads="1"/>
          </p:cNvSpPr>
          <p:nvPr/>
        </p:nvSpPr>
        <p:spPr bwMode="auto">
          <a:xfrm>
            <a:off x="323850" y="1916113"/>
            <a:ext cx="288131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spcBef>
                <a:spcPct val="20000"/>
              </a:spcBef>
              <a:buClr>
                <a:schemeClr val="accent1"/>
              </a:buClr>
              <a:buSzPct val="70000"/>
            </a:pPr>
            <a:r>
              <a:rPr lang="en-US" altLang="zh-CN" sz="2400" b="0">
                <a:latin typeface="楷体_GB2312" charset="0"/>
              </a:rPr>
              <a:t>1. </a:t>
            </a:r>
            <a:r>
              <a:rPr lang="zh-CN" altLang="en-US" sz="2400" b="0">
                <a:latin typeface="楷体_GB2312" charset="0"/>
              </a:rPr>
              <a:t>概述</a:t>
            </a:r>
          </a:p>
          <a:p>
            <a:pPr>
              <a:spcBef>
                <a:spcPct val="20000"/>
              </a:spcBef>
              <a:buClr>
                <a:schemeClr val="accent1"/>
              </a:buClr>
              <a:buSzPct val="70000"/>
            </a:pPr>
            <a:r>
              <a:rPr lang="en-US" altLang="zh-CN" sz="2400" b="0">
                <a:latin typeface="楷体_GB2312" charset="0"/>
              </a:rPr>
              <a:t>2. </a:t>
            </a:r>
            <a:r>
              <a:rPr lang="zh-CN" altLang="en-US" sz="2400" b="0">
                <a:latin typeface="楷体_GB2312" charset="0"/>
              </a:rPr>
              <a:t>信息描述</a:t>
            </a:r>
          </a:p>
          <a:p>
            <a:pPr>
              <a:spcBef>
                <a:spcPct val="20000"/>
              </a:spcBef>
              <a:buClr>
                <a:schemeClr val="accent1"/>
              </a:buClr>
              <a:buSzPct val="70000"/>
            </a:pPr>
            <a:r>
              <a:rPr lang="en-US" altLang="zh-CN" sz="2400" b="0">
                <a:latin typeface="楷体_GB2312" charset="0"/>
              </a:rPr>
              <a:t>(1) </a:t>
            </a:r>
            <a:r>
              <a:rPr lang="zh-CN" altLang="en-US" sz="2400" b="0">
                <a:latin typeface="楷体_GB2312" charset="0"/>
              </a:rPr>
              <a:t>数据流程图</a:t>
            </a:r>
          </a:p>
          <a:p>
            <a:pPr>
              <a:spcBef>
                <a:spcPct val="20000"/>
              </a:spcBef>
              <a:buClr>
                <a:schemeClr val="accent1"/>
              </a:buClr>
              <a:buSzPct val="70000"/>
            </a:pPr>
            <a:r>
              <a:rPr lang="en-US" altLang="zh-CN" sz="2400" b="0">
                <a:latin typeface="楷体_GB2312" charset="0"/>
              </a:rPr>
              <a:t>(2) </a:t>
            </a:r>
            <a:r>
              <a:rPr lang="zh-CN" altLang="en-US" sz="2400" b="0">
                <a:latin typeface="楷体_GB2312" charset="0"/>
              </a:rPr>
              <a:t>数据字典</a:t>
            </a:r>
          </a:p>
          <a:p>
            <a:pPr>
              <a:spcBef>
                <a:spcPct val="20000"/>
              </a:spcBef>
              <a:buClr>
                <a:schemeClr val="accent1"/>
              </a:buClr>
              <a:buSzPct val="70000"/>
            </a:pPr>
            <a:r>
              <a:rPr lang="en-US" altLang="zh-CN" sz="2400" b="0">
                <a:latin typeface="楷体_GB2312" charset="0"/>
              </a:rPr>
              <a:t>(3) </a:t>
            </a:r>
            <a:r>
              <a:rPr lang="zh-CN" altLang="en-US" sz="2400" b="0">
                <a:latin typeface="楷体_GB2312" charset="0"/>
              </a:rPr>
              <a:t>数据结构</a:t>
            </a:r>
          </a:p>
          <a:p>
            <a:pPr>
              <a:spcBef>
                <a:spcPct val="20000"/>
              </a:spcBef>
              <a:buClr>
                <a:schemeClr val="accent1"/>
              </a:buClr>
              <a:buSzPct val="70000"/>
            </a:pPr>
            <a:r>
              <a:rPr lang="en-US" altLang="zh-CN" sz="2400" b="0">
                <a:latin typeface="楷体_GB2312" charset="0"/>
              </a:rPr>
              <a:t>(4) </a:t>
            </a:r>
            <a:r>
              <a:rPr lang="zh-CN" altLang="en-US" sz="2400" b="0">
                <a:latin typeface="楷体_GB2312" charset="0"/>
              </a:rPr>
              <a:t>系统接口说明</a:t>
            </a:r>
          </a:p>
          <a:p>
            <a:pPr>
              <a:spcBef>
                <a:spcPct val="20000"/>
              </a:spcBef>
              <a:buClr>
                <a:schemeClr val="accent1"/>
              </a:buClr>
              <a:buSzPct val="70000"/>
            </a:pPr>
            <a:r>
              <a:rPr lang="en-US" altLang="zh-CN" sz="2400" b="0">
                <a:latin typeface="楷体_GB2312" charset="0"/>
              </a:rPr>
              <a:t>(5) </a:t>
            </a:r>
            <a:r>
              <a:rPr lang="zh-CN" altLang="en-US" sz="2400" b="0">
                <a:latin typeface="楷体_GB2312" charset="0"/>
              </a:rPr>
              <a:t>内部接口</a:t>
            </a:r>
            <a:endParaRPr lang="zh-CN" altLang="en-US" b="0"/>
          </a:p>
        </p:txBody>
      </p:sp>
      <p:sp>
        <p:nvSpPr>
          <p:cNvPr id="38919" name="Rectangle 3"/>
          <p:cNvSpPr>
            <a:spLocks noChangeArrowheads="1"/>
          </p:cNvSpPr>
          <p:nvPr/>
        </p:nvSpPr>
        <p:spPr bwMode="auto">
          <a:xfrm>
            <a:off x="6948488" y="1844675"/>
            <a:ext cx="1873250"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spcBef>
                <a:spcPct val="20000"/>
              </a:spcBef>
              <a:buClr>
                <a:schemeClr val="accent1"/>
              </a:buClr>
              <a:buSzPct val="70000"/>
            </a:pPr>
            <a:r>
              <a:rPr lang="en-US" altLang="zh-CN" sz="2400" b="0">
                <a:latin typeface="楷体_GB2312" charset="0"/>
              </a:rPr>
              <a:t>5. </a:t>
            </a:r>
            <a:r>
              <a:rPr lang="zh-CN" altLang="en-US" sz="2400" b="0">
                <a:latin typeface="楷体_GB2312" charset="0"/>
              </a:rPr>
              <a:t>参考文献</a:t>
            </a:r>
          </a:p>
          <a:p>
            <a:pPr>
              <a:spcBef>
                <a:spcPct val="20000"/>
              </a:spcBef>
              <a:buClr>
                <a:schemeClr val="accent1"/>
              </a:buClr>
              <a:buSzPct val="70000"/>
            </a:pPr>
            <a:r>
              <a:rPr lang="en-US" altLang="zh-CN" sz="2400" b="0">
                <a:latin typeface="楷体_GB2312" charset="0"/>
              </a:rPr>
              <a:t>6. </a:t>
            </a:r>
            <a:r>
              <a:rPr lang="zh-CN" altLang="en-US" sz="2400" b="0">
                <a:latin typeface="楷体_GB2312" charset="0"/>
              </a:rPr>
              <a:t>附录</a:t>
            </a:r>
          </a:p>
        </p:txBody>
      </p:sp>
      <p:sp>
        <p:nvSpPr>
          <p:cNvPr id="38920" name="Rectangle 12"/>
          <p:cNvSpPr>
            <a:spLocks noChangeArrowheads="1"/>
          </p:cNvSpPr>
          <p:nvPr/>
        </p:nvSpPr>
        <p:spPr bwMode="auto">
          <a:xfrm>
            <a:off x="2916238" y="1914525"/>
            <a:ext cx="424815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7675" indent="-447675">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spcBef>
                <a:spcPct val="20000"/>
              </a:spcBef>
              <a:buClr>
                <a:schemeClr val="accent1"/>
              </a:buClr>
              <a:buSzPct val="70000"/>
            </a:pPr>
            <a:r>
              <a:rPr lang="en-US" altLang="zh-CN" sz="2400" b="0">
                <a:latin typeface="楷体_GB2312" charset="0"/>
              </a:rPr>
              <a:t>3. </a:t>
            </a:r>
            <a:r>
              <a:rPr lang="zh-CN" altLang="en-US" sz="2400" b="0">
                <a:latin typeface="楷体_GB2312" charset="0"/>
              </a:rPr>
              <a:t>功能说明</a:t>
            </a:r>
          </a:p>
          <a:p>
            <a:pPr>
              <a:spcBef>
                <a:spcPct val="20000"/>
              </a:spcBef>
              <a:buClr>
                <a:schemeClr val="accent1"/>
              </a:buClr>
              <a:buSzPct val="70000"/>
            </a:pPr>
            <a:r>
              <a:rPr lang="en-US" altLang="zh-CN" sz="2400" b="0">
                <a:latin typeface="楷体_GB2312" charset="0"/>
              </a:rPr>
              <a:t>      (1) </a:t>
            </a:r>
            <a:r>
              <a:rPr lang="zh-CN" altLang="en-US" sz="2400" b="0">
                <a:latin typeface="楷体_GB2312" charset="0"/>
              </a:rPr>
              <a:t>功能</a:t>
            </a:r>
          </a:p>
          <a:p>
            <a:pPr>
              <a:spcBef>
                <a:spcPct val="20000"/>
              </a:spcBef>
              <a:buClr>
                <a:schemeClr val="accent1"/>
              </a:buClr>
              <a:buSzPct val="70000"/>
            </a:pPr>
            <a:r>
              <a:rPr lang="en-US" altLang="zh-CN" sz="2400" b="0">
                <a:latin typeface="楷体_GB2312" charset="0"/>
              </a:rPr>
              <a:t>      (2) </a:t>
            </a:r>
            <a:r>
              <a:rPr lang="zh-CN" altLang="en-US" sz="2400" b="0">
                <a:latin typeface="楷体_GB2312" charset="0"/>
              </a:rPr>
              <a:t>处理说明</a:t>
            </a:r>
          </a:p>
          <a:p>
            <a:pPr>
              <a:spcBef>
                <a:spcPct val="20000"/>
              </a:spcBef>
              <a:buClr>
                <a:schemeClr val="accent1"/>
              </a:buClr>
              <a:buSzPct val="70000"/>
            </a:pPr>
            <a:r>
              <a:rPr lang="en-US" altLang="zh-CN" sz="2400" b="0">
                <a:latin typeface="楷体_GB2312" charset="0"/>
              </a:rPr>
              <a:t>       (3) </a:t>
            </a:r>
            <a:r>
              <a:rPr lang="zh-CN" altLang="en-US" sz="2400" b="0">
                <a:latin typeface="楷体_GB2312" charset="0"/>
              </a:rPr>
              <a:t>设计的限制</a:t>
            </a:r>
          </a:p>
          <a:p>
            <a:pPr>
              <a:spcBef>
                <a:spcPct val="20000"/>
              </a:spcBef>
              <a:buClr>
                <a:schemeClr val="accent1"/>
              </a:buClr>
              <a:buSzPct val="70000"/>
            </a:pPr>
            <a:r>
              <a:rPr lang="en-US" altLang="zh-CN" sz="2400" b="0">
                <a:latin typeface="楷体_GB2312" charset="0"/>
              </a:rPr>
              <a:t>4. </a:t>
            </a:r>
            <a:r>
              <a:rPr lang="zh-CN" altLang="en-US" sz="2400" b="0">
                <a:latin typeface="楷体_GB2312" charset="0"/>
              </a:rPr>
              <a:t>检验标准</a:t>
            </a:r>
          </a:p>
          <a:p>
            <a:pPr>
              <a:spcBef>
                <a:spcPct val="20000"/>
              </a:spcBef>
              <a:buClr>
                <a:schemeClr val="accent1"/>
              </a:buClr>
              <a:buSzPct val="70000"/>
            </a:pPr>
            <a:r>
              <a:rPr lang="en-US" altLang="zh-CN" sz="2400" b="0">
                <a:latin typeface="楷体_GB2312" charset="0"/>
              </a:rPr>
              <a:t>      (1) </a:t>
            </a:r>
            <a:r>
              <a:rPr lang="zh-CN" altLang="en-US" sz="2400" b="0">
                <a:latin typeface="楷体_GB2312" charset="0"/>
              </a:rPr>
              <a:t>性能界限</a:t>
            </a:r>
          </a:p>
          <a:p>
            <a:pPr>
              <a:spcBef>
                <a:spcPct val="20000"/>
              </a:spcBef>
              <a:buClr>
                <a:schemeClr val="accent1"/>
              </a:buClr>
              <a:buSzPct val="70000"/>
            </a:pPr>
            <a:r>
              <a:rPr lang="en-US" altLang="zh-CN" sz="2400" b="0">
                <a:latin typeface="楷体_GB2312" charset="0"/>
              </a:rPr>
              <a:t>      (2) </a:t>
            </a:r>
            <a:r>
              <a:rPr lang="zh-CN" altLang="en-US" sz="2400" b="0">
                <a:latin typeface="楷体_GB2312" charset="0"/>
              </a:rPr>
              <a:t>测试种类</a:t>
            </a:r>
          </a:p>
          <a:p>
            <a:pPr>
              <a:spcBef>
                <a:spcPct val="20000"/>
              </a:spcBef>
              <a:buClr>
                <a:schemeClr val="accent1"/>
              </a:buClr>
              <a:buSzPct val="70000"/>
            </a:pPr>
            <a:r>
              <a:rPr lang="en-US" altLang="zh-CN" sz="2400" b="0">
                <a:latin typeface="楷体_GB2312" charset="0"/>
              </a:rPr>
              <a:t>      (3) </a:t>
            </a:r>
            <a:r>
              <a:rPr lang="zh-CN" altLang="en-US" sz="2400" b="0">
                <a:latin typeface="楷体_GB2312" charset="0"/>
              </a:rPr>
              <a:t>预期的软件响应</a:t>
            </a:r>
          </a:p>
          <a:p>
            <a:pPr>
              <a:spcBef>
                <a:spcPct val="20000"/>
              </a:spcBef>
              <a:buClr>
                <a:schemeClr val="accent1"/>
              </a:buClr>
              <a:buSzPct val="70000"/>
            </a:pPr>
            <a:r>
              <a:rPr lang="en-US" altLang="zh-CN" sz="2400" b="0">
                <a:latin typeface="楷体_GB2312" charset="0"/>
              </a:rPr>
              <a:t>      (4) </a:t>
            </a:r>
            <a:r>
              <a:rPr lang="zh-CN" altLang="en-US" sz="2400" b="0">
                <a:latin typeface="楷体_GB2312" charset="0"/>
              </a:rPr>
              <a:t>应考虑的特殊问题</a:t>
            </a:r>
          </a:p>
        </p:txBody>
      </p:sp>
    </p:spTree>
    <p:extLst>
      <p:ext uri="{BB962C8B-B14F-4D97-AF65-F5344CB8AC3E}">
        <p14:creationId xmlns:p14="http://schemas.microsoft.com/office/powerpoint/2010/main" val="1766969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p:txBody>
          <a:bodyPr/>
          <a:lstStyle/>
          <a:p>
            <a:r>
              <a:rPr lang="zh-CN" altLang="en-US">
                <a:ea typeface="宋体" charset="-122"/>
              </a:rPr>
              <a:t>需求验证</a:t>
            </a:r>
          </a:p>
        </p:txBody>
      </p:sp>
      <p:sp>
        <p:nvSpPr>
          <p:cNvPr id="39938" name="内容占位符 2"/>
          <p:cNvSpPr>
            <a:spLocks noGrp="1"/>
          </p:cNvSpPr>
          <p:nvPr>
            <p:ph idx="1"/>
          </p:nvPr>
        </p:nvSpPr>
        <p:spPr>
          <a:xfrm>
            <a:off x="468313" y="1124744"/>
            <a:ext cx="8142287" cy="5040560"/>
          </a:xfrm>
        </p:spPr>
        <p:txBody>
          <a:bodyPr/>
          <a:lstStyle/>
          <a:p>
            <a:pPr eaLnBrk="1" hangingPunct="1">
              <a:spcAft>
                <a:spcPts val="0"/>
              </a:spcAft>
            </a:pPr>
            <a:r>
              <a:rPr lang="zh-CN" altLang="en-US" sz="2400" b="1" dirty="0">
                <a:latin typeface="宋体" charset="-122"/>
                <a:ea typeface="宋体" charset="-122"/>
              </a:rPr>
              <a:t>目标：</a:t>
            </a:r>
            <a:r>
              <a:rPr kumimoji="0" lang="zh-CN" altLang="en-US" sz="2400" dirty="0">
                <a:ea typeface="宋体" charset="-122"/>
              </a:rPr>
              <a:t>确保需求规约（描述／模型）满足下列质量属性</a:t>
            </a:r>
            <a:endParaRPr lang="en-US" altLang="zh-CN" sz="2400" b="1" dirty="0">
              <a:latin typeface="宋体" charset="-122"/>
              <a:ea typeface="宋体" charset="-122"/>
            </a:endParaRPr>
          </a:p>
          <a:p>
            <a:pPr lvl="1" eaLnBrk="1" hangingPunct="1">
              <a:spcAft>
                <a:spcPts val="0"/>
              </a:spcAft>
            </a:pPr>
            <a:r>
              <a:rPr lang="zh-CN" altLang="en-US" sz="2000" b="1" dirty="0">
                <a:latin typeface="宋体" charset="-122"/>
                <a:ea typeface="宋体" charset="-122"/>
              </a:rPr>
              <a:t>正确性、准确性</a:t>
            </a:r>
          </a:p>
          <a:p>
            <a:pPr lvl="1">
              <a:lnSpc>
                <a:spcPct val="90000"/>
              </a:lnSpc>
              <a:spcAft>
                <a:spcPts val="0"/>
              </a:spcAft>
            </a:pPr>
            <a:r>
              <a:rPr kumimoji="0" lang="zh-CN" altLang="en-US" sz="2000" dirty="0">
                <a:ea typeface="宋体" charset="-122"/>
              </a:rPr>
              <a:t>有效性、现实性</a:t>
            </a:r>
            <a:endParaRPr kumimoji="0" lang="en-US" altLang="zh-CN" sz="2000" dirty="0">
              <a:ea typeface="宋体" charset="-122"/>
            </a:endParaRPr>
          </a:p>
          <a:p>
            <a:pPr lvl="2">
              <a:lnSpc>
                <a:spcPct val="90000"/>
              </a:lnSpc>
              <a:spcAft>
                <a:spcPts val="0"/>
              </a:spcAft>
            </a:pPr>
            <a:r>
              <a:rPr kumimoji="0" lang="zh-CN" altLang="en-US" sz="1800" dirty="0">
                <a:ea typeface="宋体" charset="-122"/>
              </a:rPr>
              <a:t>是否合理、可实现</a:t>
            </a:r>
            <a:endParaRPr kumimoji="0" lang="en-US" altLang="zh-CN" sz="1800" dirty="0">
              <a:ea typeface="宋体" charset="-122"/>
            </a:endParaRPr>
          </a:p>
          <a:p>
            <a:pPr lvl="1" eaLnBrk="1" hangingPunct="1">
              <a:spcAft>
                <a:spcPts val="0"/>
              </a:spcAft>
            </a:pPr>
            <a:r>
              <a:rPr lang="zh-CN" altLang="en-US" sz="2000" b="1" dirty="0">
                <a:latin typeface="宋体" charset="-122"/>
                <a:ea typeface="宋体" charset="-122"/>
              </a:rPr>
              <a:t>无歧义性</a:t>
            </a:r>
          </a:p>
          <a:p>
            <a:pPr lvl="1" eaLnBrk="1" hangingPunct="1">
              <a:spcAft>
                <a:spcPts val="0"/>
              </a:spcAft>
            </a:pPr>
            <a:r>
              <a:rPr lang="zh-CN" altLang="en-US" sz="2000" b="1" dirty="0">
                <a:latin typeface="宋体" charset="-122"/>
                <a:ea typeface="宋体" charset="-122"/>
              </a:rPr>
              <a:t>一致性</a:t>
            </a:r>
          </a:p>
          <a:p>
            <a:pPr lvl="1" eaLnBrk="1" hangingPunct="1">
              <a:spcAft>
                <a:spcPts val="0"/>
              </a:spcAft>
            </a:pPr>
            <a:r>
              <a:rPr lang="zh-CN" altLang="en-US" sz="2000" b="1" dirty="0">
                <a:latin typeface="宋体" charset="-122"/>
                <a:ea typeface="宋体" charset="-122"/>
              </a:rPr>
              <a:t>完全性（</a:t>
            </a:r>
            <a:r>
              <a:rPr kumimoji="0" lang="zh-CN" altLang="en-US" sz="2000" dirty="0">
                <a:ea typeface="宋体" charset="-122"/>
              </a:rPr>
              <a:t>全面性、完整性</a:t>
            </a:r>
            <a:r>
              <a:rPr lang="zh-CN" altLang="en-US" sz="2000" b="1" dirty="0">
                <a:latin typeface="宋体" charset="-122"/>
                <a:ea typeface="宋体" charset="-122"/>
              </a:rPr>
              <a:t>）：</a:t>
            </a:r>
            <a:r>
              <a:rPr kumimoji="0" lang="zh-CN" altLang="en-US" sz="2000" dirty="0">
                <a:ea typeface="宋体" charset="-122"/>
              </a:rPr>
              <a:t>没有遗漏</a:t>
            </a:r>
            <a:endParaRPr lang="zh-CN" altLang="en-US" sz="2000" b="1" dirty="0">
              <a:latin typeface="宋体" charset="-122"/>
              <a:ea typeface="宋体" charset="-122"/>
            </a:endParaRPr>
          </a:p>
          <a:p>
            <a:pPr lvl="1" eaLnBrk="1" hangingPunct="1">
              <a:spcAft>
                <a:spcPts val="0"/>
              </a:spcAft>
            </a:pPr>
            <a:r>
              <a:rPr lang="zh-CN" altLang="en-US" sz="2000" b="1" dirty="0">
                <a:latin typeface="宋体" charset="-122"/>
                <a:ea typeface="宋体" charset="-122"/>
              </a:rPr>
              <a:t>可验证性</a:t>
            </a:r>
          </a:p>
          <a:p>
            <a:pPr lvl="1" eaLnBrk="1" hangingPunct="1">
              <a:spcAft>
                <a:spcPts val="0"/>
              </a:spcAft>
            </a:pPr>
            <a:r>
              <a:rPr lang="zh-CN" altLang="en-US" sz="2000" b="1" dirty="0">
                <a:latin typeface="宋体" charset="-122"/>
                <a:ea typeface="宋体" charset="-122"/>
              </a:rPr>
              <a:t>可理解和可修改性</a:t>
            </a:r>
          </a:p>
          <a:p>
            <a:pPr lvl="1" eaLnBrk="1" hangingPunct="1">
              <a:spcAft>
                <a:spcPts val="0"/>
              </a:spcAft>
            </a:pPr>
            <a:r>
              <a:rPr lang="zh-CN" altLang="en-US" sz="2000" b="1" dirty="0">
                <a:latin typeface="宋体" charset="-122"/>
                <a:ea typeface="宋体" charset="-122"/>
              </a:rPr>
              <a:t>可追踪性</a:t>
            </a:r>
            <a:endParaRPr lang="en-US" altLang="zh-CN" sz="2000" b="1" dirty="0">
              <a:latin typeface="宋体" charset="-122"/>
              <a:ea typeface="宋体" charset="-122"/>
            </a:endParaRPr>
          </a:p>
          <a:p>
            <a:pPr lvl="1">
              <a:lnSpc>
                <a:spcPct val="90000"/>
              </a:lnSpc>
              <a:spcAft>
                <a:spcPts val="0"/>
              </a:spcAft>
            </a:pPr>
            <a:r>
              <a:rPr kumimoji="0" lang="zh-CN" altLang="en-US" sz="2000" dirty="0">
                <a:ea typeface="宋体" charset="-122"/>
              </a:rPr>
              <a:t>认同</a:t>
            </a:r>
          </a:p>
          <a:p>
            <a:pPr lvl="2">
              <a:lnSpc>
                <a:spcPct val="90000"/>
              </a:lnSpc>
              <a:spcAft>
                <a:spcPts val="0"/>
              </a:spcAft>
            </a:pPr>
            <a:r>
              <a:rPr kumimoji="0" lang="zh-CN" altLang="en-US" sz="1800" dirty="0">
                <a:ea typeface="宋体" charset="-122"/>
              </a:rPr>
              <a:t>共同、相互认可</a:t>
            </a:r>
            <a:endParaRPr kumimoji="0" lang="en-US" altLang="zh-CN" sz="1800" dirty="0">
              <a:ea typeface="宋体" charset="-122"/>
            </a:endParaRPr>
          </a:p>
          <a:p>
            <a:pPr lvl="2">
              <a:lnSpc>
                <a:spcPct val="90000"/>
              </a:lnSpc>
              <a:spcAft>
                <a:spcPts val="0"/>
              </a:spcAft>
            </a:pPr>
            <a:r>
              <a:rPr kumimoji="0" lang="zh-CN" altLang="en-US" sz="1800" dirty="0">
                <a:ea typeface="宋体" charset="-122"/>
              </a:rPr>
              <a:t>符合为过程、项目和产品建立的标准</a:t>
            </a:r>
          </a:p>
          <a:p>
            <a:pPr lvl="1" eaLnBrk="1" hangingPunct="1">
              <a:spcAft>
                <a:spcPts val="0"/>
              </a:spcAft>
            </a:pPr>
            <a:endParaRPr lang="zh-CN" altLang="en-US" sz="1600" b="1" dirty="0">
              <a:latin typeface="宋体" charset="-122"/>
              <a:ea typeface="宋体" charset="-122"/>
            </a:endParaRPr>
          </a:p>
          <a:p>
            <a:pPr>
              <a:spcAft>
                <a:spcPts val="0"/>
              </a:spcAft>
            </a:pPr>
            <a:endParaRPr lang="zh-CN" altLang="en-US"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5703643E-00B3-AE46-A32B-79A0C98E93E3}"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059927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r>
              <a:rPr lang="zh-CN" altLang="en-US">
                <a:ea typeface="宋体" charset="-122"/>
              </a:rPr>
              <a:t>需求验证</a:t>
            </a:r>
          </a:p>
        </p:txBody>
      </p:sp>
      <p:sp>
        <p:nvSpPr>
          <p:cNvPr id="40962" name="内容占位符 2"/>
          <p:cNvSpPr>
            <a:spLocks noGrp="1"/>
          </p:cNvSpPr>
          <p:nvPr>
            <p:ph idx="1"/>
          </p:nvPr>
        </p:nvSpPr>
        <p:spPr>
          <a:xfrm>
            <a:off x="468313" y="1557338"/>
            <a:ext cx="8142287" cy="4319587"/>
          </a:xfrm>
        </p:spPr>
        <p:txBody>
          <a:bodyPr/>
          <a:lstStyle/>
          <a:p>
            <a:r>
              <a:rPr lang="zh-CN" altLang="en-US" sz="2400">
                <a:ea typeface="宋体" charset="-122"/>
              </a:rPr>
              <a:t>手段：</a:t>
            </a:r>
            <a:endParaRPr lang="en-US" altLang="zh-CN" sz="2400">
              <a:ea typeface="宋体" charset="-122"/>
            </a:endParaRPr>
          </a:p>
          <a:p>
            <a:pPr lvl="1"/>
            <a:r>
              <a:rPr lang="zh-CN" altLang="en-US" sz="2000">
                <a:ea typeface="宋体" charset="-122"/>
              </a:rPr>
              <a:t>评审</a:t>
            </a:r>
            <a:endParaRPr lang="en-US" altLang="zh-CN" sz="2000">
              <a:ea typeface="宋体" charset="-122"/>
            </a:endParaRPr>
          </a:p>
          <a:p>
            <a:pPr lvl="2"/>
            <a:r>
              <a:rPr lang="zh-CN" altLang="en-US" sz="1800">
                <a:ea typeface="宋体" charset="-122"/>
              </a:rPr>
              <a:t>评审检查单</a:t>
            </a:r>
            <a:endParaRPr lang="en-US" altLang="zh-CN" sz="1800">
              <a:ea typeface="宋体" charset="-122"/>
            </a:endParaRPr>
          </a:p>
          <a:p>
            <a:pPr lvl="2"/>
            <a:r>
              <a:rPr lang="zh-CN" altLang="en-US" sz="1800">
                <a:ea typeface="宋体" charset="-122"/>
              </a:rPr>
              <a:t>评审组织：工程师、客户、用户、其他相关人员</a:t>
            </a:r>
            <a:endParaRPr lang="en-US" altLang="zh-CN" sz="1800">
              <a:ea typeface="宋体" charset="-122"/>
            </a:endParaRPr>
          </a:p>
          <a:p>
            <a:pPr lvl="1"/>
            <a:r>
              <a:rPr lang="zh-CN" altLang="en-US" sz="2200">
                <a:ea typeface="宋体" charset="-122"/>
              </a:rPr>
              <a:t>自动验证</a:t>
            </a:r>
            <a:endParaRPr lang="en-US" altLang="zh-CN" sz="2200">
              <a:ea typeface="宋体" charset="-122"/>
            </a:endParaRPr>
          </a:p>
          <a:p>
            <a:pPr lvl="2"/>
            <a:r>
              <a:rPr lang="zh-CN" altLang="en-US" sz="1800">
                <a:ea typeface="宋体" charset="-122"/>
              </a:rPr>
              <a:t>形式化需求规格说明</a:t>
            </a:r>
            <a:endParaRPr lang="en-US" altLang="zh-CN" sz="1800">
              <a:ea typeface="宋体" charset="-122"/>
            </a:endParaRPr>
          </a:p>
          <a:p>
            <a:pPr lvl="2"/>
            <a:r>
              <a:rPr lang="zh-CN" altLang="en-US" sz="1800">
                <a:ea typeface="宋体" charset="-122"/>
              </a:rPr>
              <a:t>形式化属性</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F10B0D81-802D-9E4E-BFA2-64646B151980}"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dirty="0"/>
              <a:t>Software Engineering Group</a:t>
            </a:r>
          </a:p>
        </p:txBody>
      </p:sp>
    </p:spTree>
    <p:extLst>
      <p:ext uri="{BB962C8B-B14F-4D97-AF65-F5344CB8AC3E}">
        <p14:creationId xmlns:p14="http://schemas.microsoft.com/office/powerpoint/2010/main" val="1620493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p:txBody>
          <a:bodyPr/>
          <a:lstStyle/>
          <a:p>
            <a:r>
              <a:rPr lang="zh-CN" altLang="en-US">
                <a:ea typeface="宋体" charset="-122"/>
              </a:rPr>
              <a:t>需求评审检查单</a:t>
            </a:r>
          </a:p>
        </p:txBody>
      </p:sp>
      <p:sp>
        <p:nvSpPr>
          <p:cNvPr id="41986" name="内容占位符 2"/>
          <p:cNvSpPr>
            <a:spLocks noGrp="1"/>
          </p:cNvSpPr>
          <p:nvPr>
            <p:ph idx="1"/>
          </p:nvPr>
        </p:nvSpPr>
        <p:spPr/>
        <p:txBody>
          <a:bodyPr/>
          <a:lstStyle/>
          <a:p>
            <a:r>
              <a:rPr lang="zh-CN" altLang="en-US">
                <a:ea typeface="宋体" charset="-122"/>
              </a:rPr>
              <a:t>所规定的软件目标和任务与系统的目标和任务相符合吗？</a:t>
            </a:r>
          </a:p>
          <a:p>
            <a:r>
              <a:rPr lang="zh-CN" altLang="en-US">
                <a:ea typeface="宋体" charset="-122"/>
              </a:rPr>
              <a:t>与所有系统成分的重要接口都已被描述了吗？</a:t>
            </a:r>
          </a:p>
          <a:p>
            <a:r>
              <a:rPr lang="zh-CN" altLang="en-US">
                <a:ea typeface="宋体" charset="-122"/>
              </a:rPr>
              <a:t>研制项目的数据流程图、数据字典、数据结构充分确定了吗？</a:t>
            </a:r>
          </a:p>
          <a:p>
            <a:r>
              <a:rPr lang="zh-CN" altLang="en-US">
                <a:ea typeface="宋体" charset="-122"/>
              </a:rPr>
              <a:t>图表都清楚吗？每个图表在不加补充说明的情况下能被理解吗？</a:t>
            </a:r>
          </a:p>
          <a:p>
            <a:r>
              <a:rPr lang="zh-CN" altLang="en-US">
                <a:ea typeface="宋体" charset="-122"/>
              </a:rPr>
              <a:t>主要功能在规定的范围之内吗？每一种功能被充分说明了吗？</a:t>
            </a:r>
          </a:p>
          <a:p>
            <a:endParaRPr lang="zh-CN" altLang="en-US">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CE939D30-7920-CF48-9741-AF1D9CF98D74}"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241769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p:txBody>
          <a:bodyPr/>
          <a:lstStyle/>
          <a:p>
            <a:r>
              <a:rPr lang="zh-CN" altLang="en-US">
                <a:ea typeface="宋体" charset="-122"/>
              </a:rPr>
              <a:t>需求管理</a:t>
            </a:r>
          </a:p>
        </p:txBody>
      </p:sp>
      <p:sp>
        <p:nvSpPr>
          <p:cNvPr id="43010" name="内容占位符 2"/>
          <p:cNvSpPr>
            <a:spLocks noGrp="1"/>
          </p:cNvSpPr>
          <p:nvPr>
            <p:ph idx="1"/>
          </p:nvPr>
        </p:nvSpPr>
        <p:spPr/>
        <p:txBody>
          <a:bodyPr/>
          <a:lstStyle/>
          <a:p>
            <a:r>
              <a:rPr lang="zh-CN" altLang="en-US">
                <a:ea typeface="宋体" charset="-122"/>
              </a:rPr>
              <a:t>需求管理</a:t>
            </a:r>
            <a:endParaRPr lang="en-US" altLang="zh-CN">
              <a:ea typeface="宋体" charset="-122"/>
            </a:endParaRPr>
          </a:p>
          <a:p>
            <a:pPr lvl="1"/>
            <a:r>
              <a:rPr lang="zh-CN" altLang="en-US">
                <a:ea typeface="宋体" charset="-122"/>
              </a:rPr>
              <a:t>帮助项目组在项目进展中标识、控制和跟踪需求以及变更需求的一组活动。</a:t>
            </a:r>
            <a:endParaRPr lang="en-US" altLang="zh-CN">
              <a:ea typeface="宋体" charset="-122"/>
            </a:endParaRPr>
          </a:p>
          <a:p>
            <a:r>
              <a:rPr lang="zh-CN" altLang="en-US">
                <a:ea typeface="宋体" charset="-122"/>
              </a:rPr>
              <a:t>需求的配置管理</a:t>
            </a:r>
            <a:endParaRPr lang="en-US" altLang="zh-CN">
              <a:ea typeface="宋体" charset="-122"/>
            </a:endParaRPr>
          </a:p>
          <a:p>
            <a:pPr lvl="1"/>
            <a:r>
              <a:rPr lang="zh-CN" altLang="en-US">
                <a:ea typeface="宋体" charset="-122"/>
              </a:rPr>
              <a:t>标识需求</a:t>
            </a:r>
            <a:endParaRPr lang="en-US" altLang="zh-CN">
              <a:ea typeface="宋体" charset="-122"/>
            </a:endParaRPr>
          </a:p>
          <a:p>
            <a:pPr lvl="1"/>
            <a:r>
              <a:rPr lang="zh-CN" altLang="en-US">
                <a:ea typeface="宋体" charset="-122"/>
              </a:rPr>
              <a:t>需求追踪</a:t>
            </a:r>
            <a:endParaRPr lang="en-US" altLang="zh-CN">
              <a:ea typeface="宋体" charset="-122"/>
            </a:endParaRPr>
          </a:p>
          <a:p>
            <a:pPr lvl="1"/>
            <a:r>
              <a:rPr lang="zh-CN" altLang="en-US">
                <a:ea typeface="宋体" charset="-122"/>
              </a:rPr>
              <a:t>变更控制</a:t>
            </a:r>
            <a:endParaRPr lang="en-US" altLang="zh-CN">
              <a:ea typeface="宋体" charset="-122"/>
            </a:endParaRPr>
          </a:p>
          <a:p>
            <a:r>
              <a:rPr lang="zh-CN" altLang="en-US">
                <a:ea typeface="宋体" charset="-122"/>
              </a:rPr>
              <a:t>辅助工具</a:t>
            </a:r>
            <a:endParaRPr lang="en-US" altLang="zh-CN">
              <a:ea typeface="宋体" charset="-122"/>
            </a:endParaRPr>
          </a:p>
          <a:p>
            <a:pPr lvl="1"/>
            <a:r>
              <a:rPr lang="en-US" altLang="zh-CN">
                <a:solidFill>
                  <a:srgbClr val="FF0000"/>
                </a:solidFill>
                <a:ea typeface="宋体" charset="-122"/>
              </a:rPr>
              <a:t>RRC</a:t>
            </a:r>
            <a:r>
              <a:rPr lang="zh-CN" altLang="en-US">
                <a:solidFill>
                  <a:srgbClr val="FF0000"/>
                </a:solidFill>
                <a:ea typeface="宋体" charset="-122"/>
              </a:rPr>
              <a:t>（</a:t>
            </a:r>
            <a:r>
              <a:rPr lang="en-US" altLang="zh-CN">
                <a:solidFill>
                  <a:srgbClr val="FF0000"/>
                </a:solidFill>
                <a:ea typeface="宋体" charset="-122"/>
              </a:rPr>
              <a:t>Rational Requirement Composer</a:t>
            </a:r>
            <a:r>
              <a:rPr lang="zh-CN" altLang="en-US">
                <a:solidFill>
                  <a:srgbClr val="FF0000"/>
                </a:solidFill>
                <a:ea typeface="宋体" charset="-122"/>
              </a:rPr>
              <a:t>）</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925D59AB-F668-A44E-BA3E-5B1E33D1DBCE}"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169131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a:lstStyle/>
          <a:p>
            <a:r>
              <a:rPr lang="zh-CN" altLang="en-US">
                <a:ea typeface="宋体" charset="-122"/>
              </a:rPr>
              <a:t>需求跟踪</a:t>
            </a:r>
          </a:p>
        </p:txBody>
      </p:sp>
      <p:sp>
        <p:nvSpPr>
          <p:cNvPr id="3" name="内容占位符 2"/>
          <p:cNvSpPr>
            <a:spLocks noGrp="1"/>
          </p:cNvSpPr>
          <p:nvPr>
            <p:ph idx="1"/>
          </p:nvPr>
        </p:nvSpPr>
        <p:spPr>
          <a:xfrm>
            <a:off x="468313" y="1268760"/>
            <a:ext cx="8142287" cy="4896544"/>
          </a:xfrm>
        </p:spPr>
        <p:txBody>
          <a:bodyPr/>
          <a:lstStyle/>
          <a:p>
            <a:pPr marL="447675" lvl="1" indent="-447675">
              <a:buClr>
                <a:schemeClr val="accent1"/>
              </a:buClr>
              <a:buSzPct val="70000"/>
              <a:buFont typeface="Wingdings" charset="2"/>
              <a:buChar char="n"/>
            </a:pPr>
            <a:r>
              <a:rPr lang="zh-CN" altLang="en-US" sz="2200" dirty="0">
                <a:ea typeface="宋体" charset="-122"/>
              </a:rPr>
              <a:t>需求跟踪的目的是建立与维护“需求－设计－编程－测试</a:t>
            </a:r>
            <a:r>
              <a:rPr lang="zh-CN" altLang="zh-CN" sz="2200" dirty="0">
                <a:ea typeface="宋体" charset="-122"/>
              </a:rPr>
              <a:t>－</a:t>
            </a:r>
            <a:r>
              <a:rPr lang="zh-CN" altLang="en-US" sz="2200" dirty="0">
                <a:ea typeface="宋体" charset="-122"/>
              </a:rPr>
              <a:t>维护”之间的一致性，确保所有的工作成果符合用户需求。 </a:t>
            </a:r>
          </a:p>
          <a:p>
            <a:pPr marL="447675" lvl="1" indent="-447675">
              <a:buClr>
                <a:schemeClr val="accent1"/>
              </a:buClr>
              <a:buSzPct val="70000"/>
              <a:buFont typeface="Wingdings" charset="2"/>
              <a:buChar char="n"/>
            </a:pPr>
            <a:r>
              <a:rPr lang="zh-CN" altLang="en-US" sz="2200" dirty="0">
                <a:ea typeface="宋体" charset="-122"/>
              </a:rPr>
              <a:t>需求跟踪有两种方式： </a:t>
            </a:r>
          </a:p>
          <a:p>
            <a:pPr marL="835025" lvl="3" indent="-447675"/>
            <a:r>
              <a:rPr lang="zh-CN" altLang="en-US" dirty="0">
                <a:ea typeface="宋体" charset="-122"/>
              </a:rPr>
              <a:t>正向跟踪。检查软件需求规约中的每个需求是否都能在后继工作成果中找到对应点。 </a:t>
            </a:r>
          </a:p>
          <a:p>
            <a:pPr marL="835025" lvl="3" indent="-447675"/>
            <a:r>
              <a:rPr lang="zh-CN" altLang="en-US" dirty="0">
                <a:ea typeface="宋体" charset="-122"/>
              </a:rPr>
              <a:t>逆向跟踪。检查设计文档、代码、测试用例等工作成果是否都能在软件需求规约中找到出处。 </a:t>
            </a:r>
          </a:p>
          <a:p>
            <a:pPr marL="447675" lvl="1" indent="-447675">
              <a:buClr>
                <a:schemeClr val="accent1"/>
              </a:buClr>
              <a:buSzPct val="70000"/>
              <a:buFont typeface="Wingdings" charset="2"/>
              <a:buChar char="n"/>
            </a:pPr>
            <a:r>
              <a:rPr lang="zh-CN" altLang="en-US" sz="2200" dirty="0">
                <a:ea typeface="宋体" charset="-122"/>
              </a:rPr>
              <a:t>正向跟踪和逆向跟踪合称为“双向跟踪”。不论采用何种跟踪方式，都要建立与维护</a:t>
            </a:r>
            <a:r>
              <a:rPr lang="zh-CN" altLang="en-US" sz="2200" dirty="0">
                <a:solidFill>
                  <a:srgbClr val="FF0000"/>
                </a:solidFill>
                <a:ea typeface="宋体" charset="-122"/>
              </a:rPr>
              <a:t>需求跟踪矩阵</a:t>
            </a:r>
            <a:r>
              <a:rPr lang="zh-CN" altLang="en-US" sz="2200" dirty="0">
                <a:ea typeface="宋体" charset="-122"/>
              </a:rPr>
              <a:t>（即表格）。需求跟踪矩阵保存了需求与后继工作成果的对应关系。 </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891DE3EB-AD0B-6C49-BA3B-26E877EFB282}"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dirty="0"/>
              <a:t>Software Engineering Group</a:t>
            </a:r>
          </a:p>
        </p:txBody>
      </p:sp>
    </p:spTree>
    <p:extLst>
      <p:ext uri="{BB962C8B-B14F-4D97-AF65-F5344CB8AC3E}">
        <p14:creationId xmlns:p14="http://schemas.microsoft.com/office/powerpoint/2010/main" val="1222211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p:txBody>
          <a:bodyPr/>
          <a:lstStyle/>
          <a:p>
            <a:r>
              <a:rPr lang="zh-CN" altLang="en-US">
                <a:ea typeface="宋体" charset="-122"/>
              </a:rPr>
              <a:t>需求变更</a:t>
            </a:r>
          </a:p>
        </p:txBody>
      </p:sp>
      <p:sp>
        <p:nvSpPr>
          <p:cNvPr id="45058" name="内容占位符 2"/>
          <p:cNvSpPr>
            <a:spLocks noGrp="1"/>
          </p:cNvSpPr>
          <p:nvPr>
            <p:ph idx="1"/>
          </p:nvPr>
        </p:nvSpPr>
        <p:spPr>
          <a:xfrm>
            <a:off x="468313" y="1341438"/>
            <a:ext cx="8142287" cy="4535487"/>
          </a:xfrm>
        </p:spPr>
        <p:txBody>
          <a:bodyPr/>
          <a:lstStyle/>
          <a:p>
            <a:r>
              <a:rPr kumimoji="0" lang="zh-CN" altLang="en-US" sz="2400" dirty="0">
                <a:latin typeface="Times New Roman" charset="0"/>
                <a:ea typeface="宋体" charset="-122"/>
              </a:rPr>
              <a:t>需求变更控制</a:t>
            </a:r>
            <a:r>
              <a:rPr kumimoji="0" lang="zh-CN" altLang="en-US" sz="2400" dirty="0">
                <a:ea typeface="宋体" charset="-122"/>
              </a:rPr>
              <a:t> </a:t>
            </a:r>
          </a:p>
          <a:p>
            <a:pPr lvl="1"/>
            <a:r>
              <a:rPr kumimoji="0" lang="zh-CN" altLang="en-US" sz="2000" dirty="0">
                <a:latin typeface="Times New Roman" charset="0"/>
                <a:ea typeface="宋体" charset="-122"/>
              </a:rPr>
              <a:t>变更目的：</a:t>
            </a:r>
            <a:r>
              <a:rPr kumimoji="0" lang="en-US" altLang="zh-CN" sz="2000" dirty="0">
                <a:latin typeface="Times New Roman" charset="0"/>
                <a:ea typeface="宋体" charset="-122"/>
              </a:rPr>
              <a:t> </a:t>
            </a:r>
            <a:r>
              <a:rPr kumimoji="0" lang="zh-CN" altLang="en-US" sz="2000" dirty="0">
                <a:latin typeface="Times New Roman" charset="0"/>
                <a:ea typeface="宋体" charset="-122"/>
              </a:rPr>
              <a:t>产品更加符合用户的需求</a:t>
            </a:r>
            <a:endParaRPr kumimoji="0" lang="en-US" altLang="zh-CN" sz="2000" dirty="0">
              <a:latin typeface="Times New Roman" charset="0"/>
              <a:ea typeface="宋体" charset="-122"/>
            </a:endParaRPr>
          </a:p>
          <a:p>
            <a:pPr lvl="1"/>
            <a:r>
              <a:rPr kumimoji="0" lang="zh-CN" altLang="en-US" sz="2000" dirty="0">
                <a:latin typeface="Times New Roman" charset="0"/>
                <a:ea typeface="宋体" charset="-122"/>
              </a:rPr>
              <a:t>需求发生变更的起因主要有： </a:t>
            </a:r>
          </a:p>
          <a:p>
            <a:pPr lvl="2"/>
            <a:r>
              <a:rPr kumimoji="0" lang="zh-CN" altLang="en-US" sz="1800" dirty="0">
                <a:latin typeface="Times New Roman" charset="0"/>
                <a:ea typeface="宋体" charset="-122"/>
              </a:rPr>
              <a:t>原先的需求不足或错误</a:t>
            </a:r>
          </a:p>
          <a:p>
            <a:pPr lvl="2"/>
            <a:r>
              <a:rPr kumimoji="0" lang="zh-CN" altLang="en-US" sz="1800" dirty="0">
                <a:latin typeface="Times New Roman" charset="0"/>
                <a:ea typeface="宋体" charset="-122"/>
              </a:rPr>
              <a:t>市场发生了变化</a:t>
            </a:r>
            <a:endParaRPr kumimoji="0" lang="zh-CN" altLang="en-US" sz="1800" dirty="0">
              <a:latin typeface="宋体" charset="-122"/>
              <a:ea typeface="宋体" charset="-122"/>
            </a:endParaRPr>
          </a:p>
          <a:p>
            <a:pPr lvl="1"/>
            <a:r>
              <a:rPr kumimoji="0" lang="zh-CN" altLang="en-US" sz="2000" dirty="0">
                <a:latin typeface="Times New Roman" charset="0"/>
                <a:ea typeface="宋体" charset="-122"/>
              </a:rPr>
              <a:t>问题：对项目开发小组而言，</a:t>
            </a:r>
            <a:r>
              <a:rPr kumimoji="0" lang="zh-CN" altLang="en-US" sz="2000" dirty="0">
                <a:solidFill>
                  <a:srgbClr val="FF0000"/>
                </a:solidFill>
                <a:latin typeface="Times New Roman" charset="0"/>
                <a:ea typeface="宋体" charset="-122"/>
              </a:rPr>
              <a:t>变更需求意味着要调整资源、重新分配任务、修改前期工作成果等，开发小组要为此付出较重的代价</a:t>
            </a:r>
            <a:r>
              <a:rPr kumimoji="0" lang="zh-CN" altLang="en-US" sz="2000" dirty="0">
                <a:latin typeface="Times New Roman" charset="0"/>
                <a:ea typeface="宋体" charset="-122"/>
              </a:rPr>
              <a:t>。如果每次需求变更请求都被采纳的话，这个项目也许永远不能按时完成。 </a:t>
            </a:r>
            <a:endParaRPr kumimoji="0" lang="zh-CN" altLang="en-US" sz="2000" dirty="0">
              <a:latin typeface="宋体" charset="-122"/>
              <a:ea typeface="宋体" charset="-122"/>
            </a:endParaRPr>
          </a:p>
          <a:p>
            <a:pPr lvl="1"/>
            <a:r>
              <a:rPr kumimoji="0" lang="zh-CN" altLang="en-US" sz="2000" dirty="0">
                <a:latin typeface="Times New Roman" charset="0"/>
                <a:ea typeface="宋体" charset="-122"/>
              </a:rPr>
              <a:t>解决办法：对变更进行控制</a:t>
            </a:r>
            <a:endParaRPr kumimoji="0" lang="en-US" altLang="zh-CN" sz="2000" dirty="0">
              <a:latin typeface="Times New Roman" charset="0"/>
              <a:ea typeface="宋体" charset="-122"/>
            </a:endParaRPr>
          </a:p>
          <a:p>
            <a:pPr lvl="2"/>
            <a:r>
              <a:rPr kumimoji="0" lang="zh-CN" altLang="en-US" sz="1800" dirty="0">
                <a:latin typeface="Times New Roman" charset="0"/>
                <a:ea typeface="宋体" charset="-122"/>
              </a:rPr>
              <a:t>原则：建立需求变更控制规则</a:t>
            </a:r>
            <a:endParaRPr lang="zh-CN" altLang="en-US" sz="2400"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B99513C9-BC53-B040-9D75-3FB0FBFCA6B8}"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175862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lang="zh-CN" altLang="en-US">
                <a:ea typeface="宋体" charset="-122"/>
              </a:rPr>
              <a:t>讨论</a:t>
            </a:r>
          </a:p>
        </p:txBody>
      </p:sp>
      <p:sp>
        <p:nvSpPr>
          <p:cNvPr id="46082" name="内容占位符 2"/>
          <p:cNvSpPr>
            <a:spLocks noGrp="1"/>
          </p:cNvSpPr>
          <p:nvPr>
            <p:ph idx="1"/>
          </p:nvPr>
        </p:nvSpPr>
        <p:spPr/>
        <p:txBody>
          <a:bodyPr/>
          <a:lstStyle/>
          <a:p>
            <a:r>
              <a:rPr lang="zh-CN" altLang="en-US" sz="2400">
                <a:ea typeface="宋体" charset="-122"/>
              </a:rPr>
              <a:t>软件需求分析是软件生存期的一个重要阶段，是软件开发项目得以成功的基础。其最根本的任务是确定为了满足用户的需要软件系统必须做什么。</a:t>
            </a:r>
          </a:p>
          <a:p>
            <a:r>
              <a:rPr lang="zh-CN" altLang="en-US" sz="2400">
                <a:ea typeface="宋体" charset="-122"/>
              </a:rPr>
              <a:t>软件需求分析是一个不断发现和决定的过程，在此过程中，软件开发者和用户同样起着重要的作用。</a:t>
            </a:r>
          </a:p>
          <a:p>
            <a:r>
              <a:rPr lang="zh-CN" altLang="en-US" sz="2400">
                <a:ea typeface="宋体" charset="-122"/>
              </a:rPr>
              <a:t>在需求分析与说明过程中，需要大量交换意见，其间充满着传错信息和发生误解的可能性：</a:t>
            </a:r>
          </a:p>
          <a:p>
            <a:r>
              <a:rPr lang="zh-CN" altLang="en-US" sz="2400">
                <a:ea typeface="宋体" charset="-122"/>
              </a:rPr>
              <a:t>“我知道你相信你明白了你认为我所说的是什么，但是我不能肯定你是否意识到你听到的并不是我所指的意思 </a:t>
            </a:r>
            <a:r>
              <a:rPr lang="en-US" altLang="zh-CN" sz="2400">
                <a:ea typeface="宋体" charset="-122"/>
              </a:rPr>
              <a:t>......”</a:t>
            </a:r>
            <a:r>
              <a:rPr lang="zh-CN" altLang="en-US" sz="2400">
                <a:ea typeface="宋体" charset="-122"/>
              </a:rPr>
              <a:t>。</a:t>
            </a:r>
          </a:p>
          <a:p>
            <a:endParaRPr lang="en-US" altLang="zh-CN" sz="2400">
              <a:ea typeface="宋体" charset="-122"/>
            </a:endParaRPr>
          </a:p>
          <a:p>
            <a:endParaRPr lang="zh-CN" altLang="en-US" sz="240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FE35FE79-889E-D942-9FC8-B162643B97CF}"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582433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r>
              <a:rPr lang="zh-CN" altLang="en-US">
                <a:ea typeface="宋体" charset="-122"/>
              </a:rPr>
              <a:t>讨论</a:t>
            </a:r>
          </a:p>
        </p:txBody>
      </p:sp>
      <p:sp>
        <p:nvSpPr>
          <p:cNvPr id="47106" name="内容占位符 2"/>
          <p:cNvSpPr>
            <a:spLocks noGrp="1"/>
          </p:cNvSpPr>
          <p:nvPr>
            <p:ph idx="1"/>
          </p:nvPr>
        </p:nvSpPr>
        <p:spPr>
          <a:xfrm>
            <a:off x="468313" y="1484313"/>
            <a:ext cx="7776095" cy="4392612"/>
          </a:xfrm>
        </p:spPr>
        <p:txBody>
          <a:bodyPr/>
          <a:lstStyle/>
          <a:p>
            <a:r>
              <a:rPr lang="zh-CN" altLang="en-US" sz="2400" dirty="0">
                <a:ea typeface="宋体" charset="-122"/>
              </a:rPr>
              <a:t>系统分析员</a:t>
            </a:r>
            <a:endParaRPr lang="en-US" altLang="zh-CN" sz="2400" dirty="0">
              <a:ea typeface="宋体" charset="-122"/>
            </a:endParaRPr>
          </a:p>
          <a:p>
            <a:pPr lvl="1"/>
            <a:r>
              <a:rPr lang="zh-CN" altLang="en-US" sz="2000" dirty="0">
                <a:ea typeface="宋体" charset="-122"/>
              </a:rPr>
              <a:t>善于领会一些抽象的概念，重新整理使之成为各种逻辑成分，并根据各种逻辑成分综合出问题的解决办法；</a:t>
            </a:r>
          </a:p>
          <a:p>
            <a:pPr lvl="1"/>
            <a:r>
              <a:rPr lang="zh-CN" altLang="en-US" sz="2000" dirty="0">
                <a:ea typeface="宋体" charset="-122"/>
              </a:rPr>
              <a:t>善于从各种相互冲突或混淆的原始资料中吸取恰当的论据；</a:t>
            </a:r>
          </a:p>
          <a:p>
            <a:pPr lvl="1"/>
            <a:r>
              <a:rPr lang="zh-CN" altLang="en-US" sz="2000" dirty="0">
                <a:ea typeface="宋体" charset="-122"/>
              </a:rPr>
              <a:t>能够理解用户的环境及领域知识；</a:t>
            </a:r>
            <a:endParaRPr lang="en-US" altLang="zh-CN" sz="2000" dirty="0">
              <a:ea typeface="宋体" charset="-122"/>
            </a:endParaRPr>
          </a:p>
          <a:p>
            <a:pPr lvl="1"/>
            <a:r>
              <a:rPr lang="zh-CN" altLang="en-US" sz="2000" dirty="0">
                <a:ea typeface="宋体" charset="-122"/>
              </a:rPr>
              <a:t>具备把系统的硬件和软件部分应用于用户环境的能力；</a:t>
            </a:r>
          </a:p>
          <a:p>
            <a:pPr lvl="1"/>
            <a:r>
              <a:rPr lang="zh-CN" altLang="en-US" sz="2000" dirty="0">
                <a:ea typeface="宋体" charset="-122"/>
              </a:rPr>
              <a:t>具备良好的书面和口头形式进行讨论和交换意见的能力；</a:t>
            </a:r>
          </a:p>
          <a:p>
            <a:pPr lvl="1"/>
            <a:r>
              <a:rPr lang="zh-CN" altLang="en-US" sz="2000" dirty="0">
                <a:ea typeface="宋体" charset="-122"/>
              </a:rPr>
              <a:t>具有“既能看到树木，又能看到森林”的能力。</a:t>
            </a:r>
            <a:endParaRPr lang="en-US" altLang="zh-CN" sz="2000" dirty="0">
              <a:ea typeface="宋体" charset="-122"/>
            </a:endParaRPr>
          </a:p>
          <a:p>
            <a:pPr lvl="1"/>
            <a:r>
              <a:rPr lang="en-US" altLang="zh-CN" sz="2000" dirty="0">
                <a:ea typeface="宋体" charset="-122"/>
              </a:rPr>
              <a:t>……</a:t>
            </a:r>
            <a:endParaRPr lang="zh-CN" altLang="en-US" sz="2000" dirty="0">
              <a:ea typeface="宋体" charset="-122"/>
            </a:endParaRPr>
          </a:p>
          <a:p>
            <a:pPr lvl="1"/>
            <a:endParaRPr lang="zh-CN" altLang="en-US" sz="2000"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C636136E-E941-194D-A616-429E6FE72A88}"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528568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a:lstStyle/>
          <a:p>
            <a:r>
              <a:rPr lang="zh-CN" altLang="en-US">
                <a:ea typeface="宋体" charset="-122"/>
              </a:rPr>
              <a:t>实践任务</a:t>
            </a:r>
          </a:p>
        </p:txBody>
      </p:sp>
      <p:sp>
        <p:nvSpPr>
          <p:cNvPr id="48130" name="内容占位符 2"/>
          <p:cNvSpPr>
            <a:spLocks noGrp="1"/>
          </p:cNvSpPr>
          <p:nvPr>
            <p:ph idx="1"/>
          </p:nvPr>
        </p:nvSpPr>
        <p:spPr>
          <a:xfrm>
            <a:off x="468313" y="1268760"/>
            <a:ext cx="8142287" cy="4824536"/>
          </a:xfrm>
        </p:spPr>
        <p:txBody>
          <a:bodyPr/>
          <a:lstStyle/>
          <a:p>
            <a:r>
              <a:rPr lang="zh-CN" altLang="en-US" sz="2400" dirty="0">
                <a:ea typeface="宋体" charset="-122"/>
              </a:rPr>
              <a:t>开始项目需求分析</a:t>
            </a:r>
            <a:endParaRPr lang="en-US" altLang="zh-CN" sz="2400" dirty="0">
              <a:ea typeface="宋体" charset="-122"/>
            </a:endParaRPr>
          </a:p>
          <a:p>
            <a:r>
              <a:rPr lang="zh-CN" altLang="en-US" sz="2400" dirty="0">
                <a:ea typeface="宋体" charset="-122"/>
              </a:rPr>
              <a:t>学习需求分析方法</a:t>
            </a:r>
            <a:endParaRPr lang="en-US" altLang="zh-CN" sz="2400" dirty="0">
              <a:ea typeface="宋体" charset="-122"/>
            </a:endParaRPr>
          </a:p>
          <a:p>
            <a:pPr lvl="1"/>
            <a:r>
              <a:rPr lang="zh-CN" altLang="en-US" sz="2000" dirty="0">
                <a:ea typeface="宋体" charset="-122"/>
              </a:rPr>
              <a:t>结构化方法</a:t>
            </a:r>
            <a:endParaRPr lang="en-US" altLang="zh-CN" sz="2000" dirty="0">
              <a:ea typeface="宋体" charset="-122"/>
            </a:endParaRPr>
          </a:p>
          <a:p>
            <a:pPr lvl="1"/>
            <a:r>
              <a:rPr lang="zh-CN" altLang="en-US" sz="2000" dirty="0">
                <a:ea typeface="宋体" charset="-122"/>
              </a:rPr>
              <a:t>面向对象方法</a:t>
            </a:r>
            <a:endParaRPr lang="en-US" altLang="zh-CN" sz="2000" dirty="0">
              <a:ea typeface="宋体" charset="-122"/>
            </a:endParaRPr>
          </a:p>
          <a:p>
            <a:r>
              <a:rPr lang="zh-CN" altLang="en-US" sz="2400" dirty="0">
                <a:ea typeface="宋体" charset="-122"/>
              </a:rPr>
              <a:t>学习需求表达方法与工具</a:t>
            </a:r>
            <a:endParaRPr lang="en-US" altLang="zh-CN" sz="2400" dirty="0">
              <a:ea typeface="宋体" charset="-122"/>
            </a:endParaRPr>
          </a:p>
          <a:p>
            <a:pPr lvl="1"/>
            <a:r>
              <a:rPr lang="en-US" altLang="zh-CN" sz="2000" dirty="0">
                <a:ea typeface="宋体" charset="-122"/>
              </a:rPr>
              <a:t>UML</a:t>
            </a:r>
          </a:p>
          <a:p>
            <a:pPr lvl="1"/>
            <a:r>
              <a:rPr lang="en-US" altLang="zh-CN" sz="2000" dirty="0">
                <a:ea typeface="宋体" charset="-122"/>
              </a:rPr>
              <a:t>RSA</a:t>
            </a:r>
          </a:p>
          <a:p>
            <a:r>
              <a:rPr lang="zh-CN" altLang="en-US" sz="2400" dirty="0">
                <a:ea typeface="宋体" charset="-122"/>
              </a:rPr>
              <a:t>学习需求管理工具的使用</a:t>
            </a:r>
            <a:endParaRPr lang="en-US" altLang="zh-CN" sz="2400" dirty="0">
              <a:ea typeface="宋体" charset="-122"/>
            </a:endParaRPr>
          </a:p>
          <a:p>
            <a:pPr lvl="1"/>
            <a:r>
              <a:rPr lang="en-US" altLang="zh-CN" sz="2000" dirty="0">
                <a:ea typeface="宋体" charset="-122"/>
              </a:rPr>
              <a:t>RRC</a:t>
            </a:r>
          </a:p>
          <a:p>
            <a:r>
              <a:rPr lang="zh-CN" altLang="en-US" sz="2400" dirty="0">
                <a:ea typeface="宋体" charset="-122"/>
              </a:rPr>
              <a:t>目标：形成需求分析说明书</a:t>
            </a: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DCD0311C-380C-C342-B494-D21A4A017B2F}"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306297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a:lstStyle/>
          <a:p>
            <a:r>
              <a:rPr lang="zh-CN" altLang="en-US" dirty="0">
                <a:ea typeface="宋体" charset="-122"/>
              </a:rPr>
              <a:t>穿越隐喻</a:t>
            </a:r>
          </a:p>
        </p:txBody>
      </p:sp>
      <p:sp>
        <p:nvSpPr>
          <p:cNvPr id="14338" name="内容占位符 2"/>
          <p:cNvSpPr>
            <a:spLocks noGrp="1"/>
          </p:cNvSpPr>
          <p:nvPr>
            <p:ph idx="1"/>
          </p:nvPr>
        </p:nvSpPr>
        <p:spPr/>
        <p:txBody>
          <a:bodyPr/>
          <a:lstStyle/>
          <a:p>
            <a:r>
              <a:rPr lang="zh-CN" altLang="en-US" dirty="0">
                <a:ea typeface="宋体" charset="-122"/>
              </a:rPr>
              <a:t>以</a:t>
            </a:r>
            <a:r>
              <a:rPr lang="zh-CN" altLang="en-US" b="1" dirty="0">
                <a:effectLst>
                  <a:outerShdw blurRad="38100" dist="38100" dir="2700000" algn="tl">
                    <a:srgbClr val="000000">
                      <a:alpha val="43137"/>
                    </a:srgbClr>
                  </a:outerShdw>
                </a:effectLst>
                <a:ea typeface="宋体" charset="-122"/>
              </a:rPr>
              <a:t>穿越</a:t>
            </a:r>
            <a:r>
              <a:rPr lang="zh-CN" altLang="en-US" dirty="0">
                <a:ea typeface="宋体" charset="-122"/>
              </a:rPr>
              <a:t>为隐喻来理解将计算机作为工具的问题</a:t>
            </a:r>
            <a:endParaRPr lang="en-US" altLang="zh-CN" dirty="0">
              <a:ea typeface="宋体" charset="-122"/>
            </a:endParaRPr>
          </a:p>
          <a:p>
            <a:pPr lvl="1"/>
            <a:r>
              <a:rPr lang="zh-CN" altLang="en-US" dirty="0">
                <a:ea typeface="宋体" charset="-122"/>
              </a:rPr>
              <a:t>计算机属于工科性的学科，相关研究是为了更好地将它作为工具应用到各种</a:t>
            </a:r>
            <a:r>
              <a:rPr lang="zh-CN" altLang="en-US" b="1" dirty="0">
                <a:ea typeface="宋体" charset="-122"/>
              </a:rPr>
              <a:t>领域</a:t>
            </a:r>
            <a:r>
              <a:rPr lang="zh-CN" altLang="en-US" dirty="0">
                <a:ea typeface="宋体" charset="-122"/>
              </a:rPr>
              <a:t>中</a:t>
            </a:r>
            <a:endParaRPr lang="en-US" altLang="zh-CN" dirty="0">
              <a:ea typeface="宋体" charset="-122"/>
            </a:endParaRPr>
          </a:p>
          <a:p>
            <a:pPr lvl="1"/>
            <a:r>
              <a:rPr lang="zh-CN" altLang="en-US" dirty="0">
                <a:ea typeface="宋体" charset="-122"/>
              </a:rPr>
              <a:t>将计算机作为工具必须要解决软件开发的问题</a:t>
            </a:r>
            <a:endParaRPr lang="en-US" altLang="zh-CN" dirty="0">
              <a:ea typeface="宋体" charset="-122"/>
            </a:endParaRPr>
          </a:p>
          <a:p>
            <a:pPr lvl="2"/>
            <a:r>
              <a:rPr lang="zh-CN" altLang="en-US" sz="2200" dirty="0">
                <a:effectLst>
                  <a:outerShdw blurRad="38100" dist="38100" dir="2700000" algn="tl">
                    <a:srgbClr val="000000">
                      <a:alpha val="43137"/>
                    </a:srgbClr>
                  </a:outerShdw>
                </a:effectLst>
                <a:ea typeface="宋体" charset="-122"/>
              </a:rPr>
              <a:t>软件是计算机的灵魂！</a:t>
            </a:r>
            <a:endParaRPr lang="en-US" altLang="zh-CN" sz="2200" dirty="0">
              <a:effectLst>
                <a:outerShdw blurRad="38100" dist="38100" dir="2700000" algn="tl">
                  <a:srgbClr val="000000">
                    <a:alpha val="43137"/>
                  </a:srgbClr>
                </a:outerShdw>
              </a:effectLst>
              <a:ea typeface="宋体" charset="-122"/>
            </a:endParaRPr>
          </a:p>
          <a:p>
            <a:pPr lvl="1"/>
            <a:r>
              <a:rPr lang="zh-CN" altLang="en-US" dirty="0">
                <a:ea typeface="宋体" charset="-122"/>
              </a:rPr>
              <a:t>必然涉及到两个领域：</a:t>
            </a:r>
            <a:endParaRPr lang="en-US" altLang="zh-CN" dirty="0">
              <a:ea typeface="宋体" charset="-122"/>
            </a:endParaRPr>
          </a:p>
          <a:p>
            <a:pPr lvl="2"/>
            <a:r>
              <a:rPr lang="zh-CN" altLang="en-US" sz="2200" dirty="0">
                <a:ea typeface="宋体" charset="-122"/>
              </a:rPr>
              <a:t>问题域：应用计算机的领域</a:t>
            </a:r>
            <a:endParaRPr lang="en-US" altLang="zh-CN" sz="2200" dirty="0">
              <a:ea typeface="宋体" charset="-122"/>
            </a:endParaRPr>
          </a:p>
          <a:p>
            <a:pPr lvl="2"/>
            <a:r>
              <a:rPr lang="zh-CN" altLang="en-US" sz="2200" dirty="0">
                <a:ea typeface="宋体" charset="-122"/>
              </a:rPr>
              <a:t>求解域：计算机领域</a:t>
            </a:r>
            <a:endParaRPr lang="en-US" altLang="zh-CN" sz="2200" dirty="0">
              <a:ea typeface="宋体" charset="-122"/>
            </a:endParaRPr>
          </a:p>
          <a:p>
            <a:pPr lvl="1"/>
            <a:r>
              <a:rPr lang="zh-CN" altLang="en-US" dirty="0">
                <a:ea typeface="宋体" charset="-122"/>
              </a:rPr>
              <a:t>软件开发就是要完成在这两个领域之间的穿越</a:t>
            </a:r>
            <a:endParaRPr lang="en-US" altLang="zh-CN" dirty="0">
              <a:ea typeface="宋体" charset="-122"/>
            </a:endParaRPr>
          </a:p>
          <a:p>
            <a:pPr lvl="1"/>
            <a:endParaRPr lang="en-US" altLang="zh-CN" dirty="0">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4FC37C94-1FE1-7044-92E5-81985B127DD9}"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1088555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推荐书籍</a:t>
            </a: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68721"/>
            <a:ext cx="1806598" cy="2497210"/>
          </a:xfrm>
          <a:effectLst>
            <a:outerShdw blurRad="50800" dist="38100" dir="2700000" algn="tl" rotWithShape="0">
              <a:prstClr val="black">
                <a:alpha val="40000"/>
              </a:prstClr>
            </a:outerShdw>
          </a:effectLst>
        </p:spPr>
      </p:pic>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40</a:t>
            </a:fld>
            <a:endParaRPr lang="en-US" altLang="zh-CN"/>
          </a:p>
        </p:txBody>
      </p:sp>
      <p:sp>
        <p:nvSpPr>
          <p:cNvPr id="7" name="矩形 6"/>
          <p:cNvSpPr/>
          <p:nvPr/>
        </p:nvSpPr>
        <p:spPr>
          <a:xfrm>
            <a:off x="467544" y="4330876"/>
            <a:ext cx="2376264" cy="677108"/>
          </a:xfrm>
          <a:prstGeom prst="rect">
            <a:avLst/>
          </a:prstGeom>
        </p:spPr>
        <p:txBody>
          <a:bodyPr wrap="square">
            <a:spAutoFit/>
          </a:bodyPr>
          <a:lstStyle/>
          <a:p>
            <a:r>
              <a:rPr lang="zh-CN" altLang="en-US" sz="1200" b="1" dirty="0">
                <a:hlinkClick r:id="rId3" tooltip="计算机科学丛书·软件建模与设计:UML、用例、模式和软件体系结构"/>
              </a:rPr>
              <a:t>软件建模与设计</a:t>
            </a:r>
            <a:r>
              <a:rPr lang="en-US" altLang="zh-CN" sz="1200" b="1" dirty="0">
                <a:hlinkClick r:id="rId3" tooltip="计算机科学丛书·软件建模与设计:UML、用例、模式和软件体系结构"/>
              </a:rPr>
              <a:t>:UML</a:t>
            </a:r>
            <a:r>
              <a:rPr lang="zh-CN" altLang="en-US" sz="1200" b="1" dirty="0">
                <a:hlinkClick r:id="rId3" tooltip="计算机科学丛书·软件建模与设计:UML、用例、模式和软件体系结构"/>
              </a:rPr>
              <a:t>、用例、模式和软件体系结构</a:t>
            </a:r>
          </a:p>
          <a:p>
            <a:r>
              <a:rPr lang="zh-CN" altLang="en-US" sz="1400" b="1" dirty="0"/>
              <a:t> </a:t>
            </a:r>
            <a:endParaRPr lang="zh-CN" altLang="en-US" sz="1400" dirty="0"/>
          </a:p>
        </p:txBody>
      </p:sp>
      <p:sp>
        <p:nvSpPr>
          <p:cNvPr id="8" name="矩形 7"/>
          <p:cNvSpPr/>
          <p:nvPr/>
        </p:nvSpPr>
        <p:spPr>
          <a:xfrm>
            <a:off x="3186804" y="4390099"/>
            <a:ext cx="2210862" cy="276999"/>
          </a:xfrm>
          <a:prstGeom prst="rect">
            <a:avLst/>
          </a:prstGeom>
        </p:spPr>
        <p:txBody>
          <a:bodyPr wrap="none">
            <a:spAutoFit/>
          </a:bodyPr>
          <a:lstStyle/>
          <a:p>
            <a:r>
              <a:rPr lang="en-US" altLang="zh-CN" sz="1200" b="1" dirty="0">
                <a:hlinkClick r:id="rId4" tooltip="UML用户指南(第2版)(修订版)"/>
              </a:rPr>
              <a:t>UML</a:t>
            </a:r>
            <a:r>
              <a:rPr lang="zh-CN" altLang="en-US" sz="1200" b="1" dirty="0">
                <a:hlinkClick r:id="rId4" tooltip="UML用户指南(第2版)(修订版)"/>
              </a:rPr>
              <a:t>用户指南</a:t>
            </a:r>
            <a:r>
              <a:rPr lang="en-US" altLang="zh-CN" sz="1200" b="1" dirty="0">
                <a:hlinkClick r:id="rId4" tooltip="UML用户指南(第2版)(修订版)"/>
              </a:rPr>
              <a:t>(</a:t>
            </a:r>
            <a:r>
              <a:rPr lang="zh-CN" altLang="en-US" sz="1200" b="1" dirty="0">
                <a:hlinkClick r:id="rId4" tooltip="UML用户指南(第2版)(修订版)"/>
              </a:rPr>
              <a:t>第</a:t>
            </a:r>
            <a:r>
              <a:rPr lang="en-US" altLang="zh-CN" sz="1200" b="1" dirty="0">
                <a:hlinkClick r:id="rId4" tooltip="UML用户指南(第2版)(修订版)"/>
              </a:rPr>
              <a:t>2</a:t>
            </a:r>
            <a:r>
              <a:rPr lang="zh-CN" altLang="en-US" sz="1200" b="1" dirty="0">
                <a:hlinkClick r:id="rId4" tooltip="UML用户指南(第2版)(修订版)"/>
              </a:rPr>
              <a:t>版</a:t>
            </a:r>
            <a:r>
              <a:rPr lang="en-US" altLang="zh-CN" sz="1200" b="1" dirty="0">
                <a:hlinkClick r:id="rId4" tooltip="UML用户指南(第2版)(修订版)"/>
              </a:rPr>
              <a:t>)(</a:t>
            </a:r>
            <a:r>
              <a:rPr lang="zh-CN" altLang="en-US" sz="1200" b="1" dirty="0">
                <a:hlinkClick r:id="rId4" tooltip="UML用户指南(第2版)(修订版)"/>
              </a:rPr>
              <a:t>修订版</a:t>
            </a:r>
            <a:r>
              <a:rPr lang="en-US" altLang="zh-CN" sz="1200" b="1" dirty="0">
                <a:hlinkClick r:id="rId4" tooltip="UML用户指南(第2版)(修订版)"/>
              </a:rPr>
              <a:t>)</a:t>
            </a:r>
            <a:endParaRPr lang="en-US" altLang="zh-CN" sz="1200" b="1" dirty="0">
              <a:effectLst/>
              <a:hlinkClick r:id="rId4" tooltip="UML用户指南(第2版)(修订版)"/>
            </a:endParaRPr>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6923" y="1568721"/>
            <a:ext cx="1991763" cy="2497210"/>
          </a:xfrm>
          <a:prstGeom prst="rect">
            <a:avLst/>
          </a:prstGeom>
          <a:effectLst>
            <a:outerShdw blurRad="50800" dist="38100" dir="2700000" algn="tl" rotWithShape="0">
              <a:prstClr val="black">
                <a:alpha val="40000"/>
              </a:prstClr>
            </a:outerShdw>
          </a:effectLst>
        </p:spPr>
      </p:pic>
      <p:sp>
        <p:nvSpPr>
          <p:cNvPr id="10" name="矩形 9"/>
          <p:cNvSpPr/>
          <p:nvPr/>
        </p:nvSpPr>
        <p:spPr>
          <a:xfrm>
            <a:off x="6228184" y="4297765"/>
            <a:ext cx="2232893" cy="461665"/>
          </a:xfrm>
          <a:prstGeom prst="rect">
            <a:avLst/>
          </a:prstGeom>
        </p:spPr>
        <p:txBody>
          <a:bodyPr wrap="square">
            <a:spAutoFit/>
          </a:bodyPr>
          <a:lstStyle/>
          <a:p>
            <a:r>
              <a:rPr lang="en-US" altLang="zh-CN" sz="1200" b="1" dirty="0">
                <a:hlinkClick r:id="rId6" tooltip="UML精粹:标准对象建模语言简明指南(第3版)"/>
              </a:rPr>
              <a:t>UML</a:t>
            </a:r>
            <a:r>
              <a:rPr lang="zh-CN" altLang="en-US" sz="1200" b="1" dirty="0">
                <a:hlinkClick r:id="rId6" tooltip="UML精粹:标准对象建模语言简明指南(第3版)"/>
              </a:rPr>
              <a:t>精粹</a:t>
            </a:r>
            <a:r>
              <a:rPr lang="en-US" altLang="zh-CN" sz="1200" b="1" dirty="0">
                <a:hlinkClick r:id="rId6" tooltip="UML精粹:标准对象建模语言简明指南(第3版)"/>
              </a:rPr>
              <a:t>:</a:t>
            </a:r>
            <a:r>
              <a:rPr lang="zh-CN" altLang="en-US" sz="1200" b="1" dirty="0">
                <a:hlinkClick r:id="rId6" tooltip="UML精粹:标准对象建模语言简明指南(第3版)"/>
              </a:rPr>
              <a:t>标准对象建模语言简明指南</a:t>
            </a:r>
            <a:r>
              <a:rPr lang="en-US" altLang="zh-CN" sz="1200" b="1" dirty="0">
                <a:hlinkClick r:id="rId6" tooltip="UML精粹:标准对象建模语言简明指南(第3版)"/>
              </a:rPr>
              <a:t>(</a:t>
            </a:r>
            <a:r>
              <a:rPr lang="zh-CN" altLang="en-US" sz="1200" b="1" dirty="0">
                <a:hlinkClick r:id="rId6" tooltip="UML精粹:标准对象建模语言简明指南(第3版)"/>
              </a:rPr>
              <a:t>第</a:t>
            </a:r>
            <a:r>
              <a:rPr lang="en-US" altLang="zh-CN" sz="1200" b="1" dirty="0">
                <a:hlinkClick r:id="rId6" tooltip="UML精粹:标准对象建模语言简明指南(第3版)"/>
              </a:rPr>
              <a:t>3</a:t>
            </a:r>
            <a:r>
              <a:rPr lang="zh-CN" altLang="en-US" sz="1200" b="1" dirty="0">
                <a:hlinkClick r:id="rId6" tooltip="UML精粹:标准对象建模语言简明指南(第3版)"/>
              </a:rPr>
              <a:t>版</a:t>
            </a:r>
            <a:r>
              <a:rPr lang="en-US" altLang="zh-CN" sz="1200" b="1" dirty="0">
                <a:hlinkClick r:id="rId6" tooltip="UML精粹:标准对象建模语言简明指南(第3版)"/>
              </a:rPr>
              <a:t>)</a:t>
            </a:r>
            <a:endParaRPr lang="en-US" altLang="zh-CN" sz="1200" b="1" dirty="0">
              <a:effectLst/>
              <a:hlinkClick r:id="rId6" tooltip="UML精粹:标准对象建模语言简明指南(第3版)"/>
            </a:endParaRPr>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8184" y="1568721"/>
            <a:ext cx="1901683" cy="249721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8031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charset="-122"/>
              </a:rPr>
              <a:t>穿越隐喻</a:t>
            </a:r>
            <a:endParaRPr lang="zh-CN" altLang="en-US" dirty="0"/>
          </a:p>
        </p:txBody>
      </p:sp>
      <p:sp>
        <p:nvSpPr>
          <p:cNvPr id="3" name="内容占位符 2"/>
          <p:cNvSpPr>
            <a:spLocks noGrp="1"/>
          </p:cNvSpPr>
          <p:nvPr>
            <p:ph idx="1"/>
          </p:nvPr>
        </p:nvSpPr>
        <p:spPr/>
        <p:txBody>
          <a:bodyPr/>
          <a:lstStyle/>
          <a:p>
            <a:r>
              <a:rPr lang="zh-CN" altLang="en-US" dirty="0"/>
              <a:t>穿越的宽度就代表了软件的复杂性</a:t>
            </a:r>
            <a:endParaRPr lang="en-US" altLang="zh-CN" dirty="0"/>
          </a:p>
          <a:p>
            <a:pPr lvl="1"/>
            <a:r>
              <a:rPr lang="zh-CN" altLang="en-US" dirty="0"/>
              <a:t>问题越复杂，则需要越多的中间层（就像驿站）</a:t>
            </a:r>
            <a:endParaRPr lang="en-US" altLang="zh-CN" dirty="0"/>
          </a:p>
          <a:p>
            <a:r>
              <a:rPr lang="zh-CN" altLang="en-US" dirty="0"/>
              <a:t>在计算机领域有一句著名的话：</a:t>
            </a:r>
            <a:endParaRPr lang="en-US" altLang="zh-CN" dirty="0"/>
          </a:p>
          <a:p>
            <a:pPr lvl="1"/>
            <a:r>
              <a:rPr lang="zh-CN" altLang="en-US" i="1" dirty="0"/>
              <a:t>“</a:t>
            </a:r>
            <a:r>
              <a:rPr lang="zh-CN" altLang="en-US" i="1" dirty="0">
                <a:solidFill>
                  <a:srgbClr val="FF0000"/>
                </a:solidFill>
              </a:rPr>
              <a:t>在计算机领域，任何一个复杂问题都可以通过增加一个抽象层来解决！</a:t>
            </a:r>
            <a:r>
              <a:rPr lang="zh-CN" altLang="en-US" i="1" dirty="0"/>
              <a:t>”</a:t>
            </a:r>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5</a:t>
            </a:fld>
            <a:endParaRPr lang="en-US" altLang="zh-CN"/>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5574" y="3444660"/>
            <a:ext cx="3606552" cy="2864115"/>
          </a:xfrm>
          <a:prstGeom prst="ellipse">
            <a:avLst/>
          </a:prstGeom>
          <a:ln>
            <a:noFill/>
          </a:ln>
          <a:effectLst>
            <a:softEdge rad="112500"/>
          </a:effectLst>
        </p:spPr>
      </p:pic>
    </p:spTree>
    <p:extLst>
      <p:ext uri="{BB962C8B-B14F-4D97-AF65-F5344CB8AC3E}">
        <p14:creationId xmlns:p14="http://schemas.microsoft.com/office/powerpoint/2010/main" val="206911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p:txBody>
          <a:bodyPr/>
          <a:lstStyle/>
          <a:p>
            <a:r>
              <a:rPr lang="zh-CN" altLang="en-US">
                <a:ea typeface="宋体" charset="-122"/>
              </a:rPr>
              <a:t>讨论</a:t>
            </a:r>
            <a:r>
              <a:rPr lang="en-US" altLang="zh-CN">
                <a:ea typeface="宋体" charset="-122"/>
              </a:rPr>
              <a:t>	</a:t>
            </a:r>
            <a:endParaRPr lang="zh-CN" altLang="en-US">
              <a:ea typeface="宋体" charset="-122"/>
            </a:endParaRPr>
          </a:p>
        </p:txBody>
      </p:sp>
      <p:sp>
        <p:nvSpPr>
          <p:cNvPr id="15362" name="内容占位符 2"/>
          <p:cNvSpPr>
            <a:spLocks noGrp="1"/>
          </p:cNvSpPr>
          <p:nvPr>
            <p:ph idx="1"/>
          </p:nvPr>
        </p:nvSpPr>
        <p:spPr/>
        <p:txBody>
          <a:bodyPr/>
          <a:lstStyle/>
          <a:p>
            <a:r>
              <a:rPr lang="zh-CN" altLang="en-US">
                <a:ea typeface="宋体" charset="-122"/>
              </a:rPr>
              <a:t>什么可以成为软件需求？</a:t>
            </a:r>
            <a:endParaRPr lang="en-US" altLang="zh-CN">
              <a:ea typeface="宋体" charset="-122"/>
            </a:endParaRPr>
          </a:p>
          <a:p>
            <a:pPr lvl="1"/>
            <a:r>
              <a:rPr lang="zh-CN" altLang="en-US">
                <a:ea typeface="宋体" charset="-122"/>
              </a:rPr>
              <a:t>哪些不是？</a:t>
            </a:r>
            <a:endParaRPr lang="en-US" altLang="zh-CN">
              <a:ea typeface="宋体" charset="-122"/>
            </a:endParaRPr>
          </a:p>
          <a:p>
            <a:r>
              <a:rPr lang="zh-CN" altLang="en-US">
                <a:ea typeface="宋体" charset="-122"/>
              </a:rPr>
              <a:t>需求好不好有什么影响？</a:t>
            </a:r>
            <a:endParaRPr lang="en-US" altLang="zh-CN">
              <a:ea typeface="宋体" charset="-122"/>
            </a:endParaRPr>
          </a:p>
          <a:p>
            <a:r>
              <a:rPr lang="zh-CN" altLang="en-US">
                <a:ea typeface="宋体" charset="-122"/>
              </a:rPr>
              <a:t>谁来对需求负责？</a:t>
            </a:r>
            <a:endParaRPr lang="en-US" altLang="zh-CN">
              <a:ea typeface="宋体" charset="-122"/>
            </a:endParaRPr>
          </a:p>
          <a:p>
            <a:pPr lvl="1"/>
            <a:r>
              <a:rPr lang="zh-CN" altLang="en-US">
                <a:ea typeface="宋体" charset="-122"/>
              </a:rPr>
              <a:t>谁完成、谁审核</a:t>
            </a:r>
            <a:endParaRPr lang="en-US" altLang="zh-CN">
              <a:ea typeface="宋体" charset="-122"/>
            </a:endParaRPr>
          </a:p>
          <a:p>
            <a:pPr lvl="1"/>
            <a:r>
              <a:rPr lang="zh-CN" altLang="en-US">
                <a:ea typeface="宋体" charset="-122"/>
              </a:rPr>
              <a:t>谁使用</a:t>
            </a:r>
            <a:endParaRPr lang="en-US" altLang="zh-CN">
              <a:ea typeface="宋体" charset="-122"/>
            </a:endParaRPr>
          </a:p>
          <a:p>
            <a:endParaRPr lang="zh-CN" altLang="en-US">
              <a:ea typeface="宋体" charset="-122"/>
            </a:endParaRPr>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8457EABD-99F9-794B-930B-F458DD96DF85}"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93086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6"/>
          <p:cNvSpPr txBox="1">
            <a:spLocks noGrp="1"/>
          </p:cNvSpPr>
          <p:nvPr/>
        </p:nvSpPr>
        <p:spPr bwMode="auto">
          <a:xfrm>
            <a:off x="8001000" y="6215063"/>
            <a:ext cx="93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pPr algn="r"/>
            <a:endParaRPr kumimoji="1" lang="en-US" altLang="zh-CN" sz="1600" b="0">
              <a:ea typeface="宋体" charset="-122"/>
            </a:endParaRPr>
          </a:p>
        </p:txBody>
      </p:sp>
      <p:sp>
        <p:nvSpPr>
          <p:cNvPr id="8" name="页脚占位符 7"/>
          <p:cNvSpPr txBox="1">
            <a:spLocks noGrp="1"/>
          </p:cNvSpPr>
          <p:nvPr/>
        </p:nvSpPr>
        <p:spPr bwMode="auto">
          <a:xfrm>
            <a:off x="2051050" y="6286500"/>
            <a:ext cx="5257800" cy="455613"/>
          </a:xfrm>
          <a:prstGeom prst="rect">
            <a:avLst/>
          </a:prstGeom>
          <a:noFill/>
          <a:ln>
            <a:miter lim="800000"/>
            <a:headEnd/>
            <a:tailEnd/>
          </a:ln>
        </p:spPr>
        <p:txBody>
          <a:bodyPr/>
          <a:lstStyle/>
          <a:p>
            <a:pPr algn="ctr" fontAlgn="auto">
              <a:spcBef>
                <a:spcPts val="0"/>
              </a:spcBef>
              <a:spcAft>
                <a:spcPts val="0"/>
              </a:spcAft>
              <a:defRPr/>
            </a:pPr>
            <a:r>
              <a:rPr kumimoji="1" lang="en-US" altLang="zh-CN" sz="1600" b="0" i="1">
                <a:latin typeface="+mn-lt"/>
                <a:ea typeface="宋体" pitchFamily="2" charset="-122"/>
              </a:rPr>
              <a:t>Software Engineering Group</a:t>
            </a:r>
          </a:p>
        </p:txBody>
      </p:sp>
      <p:sp>
        <p:nvSpPr>
          <p:cNvPr id="16388" name="标题 1"/>
          <p:cNvSpPr>
            <a:spLocks noGrp="1"/>
          </p:cNvSpPr>
          <p:nvPr>
            <p:ph type="title"/>
          </p:nvPr>
        </p:nvSpPr>
        <p:spPr/>
        <p:txBody>
          <a:bodyPr/>
          <a:lstStyle/>
          <a:p>
            <a:r>
              <a:rPr lang="zh-CN" altLang="en-US" dirty="0">
                <a:ea typeface="宋体" charset="-122"/>
              </a:rPr>
              <a:t>经典的需求秋千图</a:t>
            </a:r>
          </a:p>
        </p:txBody>
      </p:sp>
      <p:sp>
        <p:nvSpPr>
          <p:cNvPr id="2" name="日期占位符 1"/>
          <p:cNvSpPr>
            <a:spLocks noGrp="1"/>
          </p:cNvSpPr>
          <p:nvPr>
            <p:ph type="dt" sz="quarter" idx="10"/>
          </p:nvPr>
        </p:nvSpPr>
        <p:spPr>
          <a:xfrm>
            <a:off x="827088" y="6237288"/>
            <a:ext cx="1293812" cy="457200"/>
          </a:xfrm>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6552F6D7-0C9A-BC4F-9B52-3825DA5D701F}" type="datetime1">
              <a:rPr lang="zh-CN" altLang="en-US" sz="1600" b="0">
                <a:ea typeface="宋体" charset="-122"/>
              </a:rPr>
              <a:pPr/>
              <a:t>2019/12/16</a:t>
            </a:fld>
            <a:endParaRPr lang="en-US" altLang="zh-CN" sz="1600" b="0">
              <a:ea typeface="宋体"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536" y="1196752"/>
            <a:ext cx="3867040" cy="2400066"/>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4420" y="3640140"/>
            <a:ext cx="3869987" cy="2394103"/>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5537" y="3640140"/>
            <a:ext cx="3867040" cy="2383398"/>
          </a:xfrm>
          <a:prstGeom prst="rect">
            <a:avLst/>
          </a:prstGeom>
        </p:spPr>
      </p:pic>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74420" y="1196752"/>
            <a:ext cx="3869987" cy="2400066"/>
          </a:xfrm>
          <a:prstGeom prst="rect">
            <a:avLst/>
          </a:prstGeom>
        </p:spPr>
      </p:pic>
    </p:spTree>
    <p:extLst>
      <p:ext uri="{BB962C8B-B14F-4D97-AF65-F5344CB8AC3E}">
        <p14:creationId xmlns:p14="http://schemas.microsoft.com/office/powerpoint/2010/main" val="61753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秋千图的故事</a:t>
            </a:r>
          </a:p>
        </p:txBody>
      </p:sp>
      <p:sp>
        <p:nvSpPr>
          <p:cNvPr id="3" name="内容占位符 2"/>
          <p:cNvSpPr>
            <a:spLocks noGrp="1"/>
          </p:cNvSpPr>
          <p:nvPr>
            <p:ph idx="1"/>
          </p:nvPr>
        </p:nvSpPr>
        <p:spPr>
          <a:xfrm>
            <a:off x="468313" y="1196752"/>
            <a:ext cx="8142287" cy="5040560"/>
          </a:xfrm>
        </p:spPr>
        <p:txBody>
          <a:bodyPr/>
          <a:lstStyle/>
          <a:p>
            <a:r>
              <a:rPr lang="zh-CN" altLang="en-US" sz="1800" b="1" dirty="0"/>
              <a:t>客户：</a:t>
            </a:r>
            <a:r>
              <a:rPr lang="zh-CN" altLang="en-US" sz="1800" dirty="0"/>
              <a:t>我家有三个小孩，我须要一个能三个人用的秋千。它是由一绳子吊在我园子里的树上。</a:t>
            </a:r>
            <a:endParaRPr lang="en-US" altLang="zh-CN" sz="1800" dirty="0"/>
          </a:p>
          <a:p>
            <a:r>
              <a:rPr lang="zh-CN" altLang="en-US" sz="1800" b="1" dirty="0"/>
              <a:t>项目经理</a:t>
            </a:r>
            <a:r>
              <a:rPr lang="zh-CN" altLang="en-US" sz="1800" dirty="0"/>
              <a:t>：秋千这东西太简单了，秋千就是一块板子，两边用绳子吊起来，挂在树上的两个枝子上。</a:t>
            </a:r>
          </a:p>
          <a:p>
            <a:r>
              <a:rPr lang="zh-CN" altLang="en-US" sz="1800" b="1" dirty="0"/>
              <a:t>分析员</a:t>
            </a:r>
            <a:r>
              <a:rPr lang="zh-CN" altLang="en-US" sz="1800" dirty="0"/>
              <a:t>：这个无知的项目经理，两个树枝上挂上秋千哪还能荡漾起来吗？除非是把树从中截断再支起来，这样就满足要求了。</a:t>
            </a:r>
          </a:p>
          <a:p>
            <a:r>
              <a:rPr lang="zh-CN" altLang="en-US" sz="1800" b="1" dirty="0"/>
              <a:t>程序员</a:t>
            </a:r>
            <a:r>
              <a:rPr lang="zh-CN" altLang="en-US" sz="1800" dirty="0"/>
              <a:t>：两条绳，一块板，一棵大树，接在树的中段，太简单了，搞定！</a:t>
            </a:r>
          </a:p>
          <a:p>
            <a:r>
              <a:rPr lang="zh-CN" altLang="en-US" sz="1800" b="1" dirty="0"/>
              <a:t>商业顾问</a:t>
            </a:r>
            <a:r>
              <a:rPr lang="zh-CN" altLang="en-US" sz="1800" dirty="0"/>
              <a:t>：您的需求我们以完成，我们通过人体工学，工程力学多方面研究。本着为顾客服务出发，我们的秋千产品在使用时给你如同游乐园里的过山车一样刺激，如同你在地面上坐沙发一样舒适与安全！</a:t>
            </a:r>
          </a:p>
          <a:p>
            <a:r>
              <a:rPr lang="zh-CN" altLang="en-US" sz="1800" b="1" dirty="0"/>
              <a:t>文档管理员</a:t>
            </a:r>
            <a:r>
              <a:rPr lang="zh-CN" altLang="en-US" sz="1800" dirty="0"/>
              <a:t>：这么小的工程没有文档很正常，只要需求说明书与合同就可以了。</a:t>
            </a:r>
          </a:p>
          <a:p>
            <a:r>
              <a:rPr lang="zh-CN" altLang="en-US" sz="1800" b="1" dirty="0"/>
              <a:t>实施人员</a:t>
            </a:r>
            <a:r>
              <a:rPr lang="zh-CN" altLang="en-US" sz="1800" dirty="0"/>
              <a:t>：我们的产品用户自己都可以完成安装，只要把绳子系在树上就可以了。</a:t>
            </a:r>
            <a:endParaRPr lang="en-US" altLang="zh-CN" sz="1800" dirty="0"/>
          </a:p>
        </p:txBody>
      </p:sp>
      <p:sp>
        <p:nvSpPr>
          <p:cNvPr id="4" name="页脚占位符 3"/>
          <p:cNvSpPr>
            <a:spLocks noGrp="1"/>
          </p:cNvSpPr>
          <p:nvPr>
            <p:ph type="ftr" sz="quarter" idx="11"/>
          </p:nvPr>
        </p:nvSpPr>
        <p:spPr/>
        <p:txBody>
          <a:bodyPr/>
          <a:lstStyle/>
          <a:p>
            <a:pPr>
              <a:defRPr/>
            </a:pPr>
            <a:r>
              <a:rPr lang="en-US" altLang="zh-CN"/>
              <a:t>SEG - Software Engineering Group</a:t>
            </a:r>
          </a:p>
        </p:txBody>
      </p:sp>
      <p:sp>
        <p:nvSpPr>
          <p:cNvPr id="5" name="灯片编号占位符 4"/>
          <p:cNvSpPr>
            <a:spLocks noGrp="1"/>
          </p:cNvSpPr>
          <p:nvPr>
            <p:ph type="sldNum" sz="quarter" idx="12"/>
          </p:nvPr>
        </p:nvSpPr>
        <p:spPr/>
        <p:txBody>
          <a:bodyPr/>
          <a:lstStyle/>
          <a:p>
            <a:fld id="{01BC1ADD-3F8F-4B26-BB0D-3825DD5F96B8}" type="slidenum">
              <a:rPr lang="en-US" altLang="zh-CN" smtClean="0"/>
              <a:pPr/>
              <a:t>8</a:t>
            </a:fld>
            <a:endParaRPr lang="en-US" altLang="zh-CN"/>
          </a:p>
        </p:txBody>
      </p:sp>
    </p:spTree>
    <p:extLst>
      <p:ext uri="{BB962C8B-B14F-4D97-AF65-F5344CB8AC3E}">
        <p14:creationId xmlns:p14="http://schemas.microsoft.com/office/powerpoint/2010/main" val="382904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a:ea typeface="宋体" charset="-122"/>
              </a:rPr>
              <a:t>软件需求</a:t>
            </a:r>
          </a:p>
        </p:txBody>
      </p:sp>
      <p:sp>
        <p:nvSpPr>
          <p:cNvPr id="3" name="内容占位符 2"/>
          <p:cNvSpPr>
            <a:spLocks noGrp="1"/>
          </p:cNvSpPr>
          <p:nvPr>
            <p:ph idx="1"/>
          </p:nvPr>
        </p:nvSpPr>
        <p:spPr>
          <a:xfrm>
            <a:off x="467544" y="1124744"/>
            <a:ext cx="8142287" cy="5112568"/>
          </a:xfrm>
        </p:spPr>
        <p:txBody>
          <a:bodyPr/>
          <a:lstStyle/>
          <a:p>
            <a:pPr>
              <a:spcAft>
                <a:spcPts val="0"/>
              </a:spcAft>
              <a:buFont typeface="Wingdings" charset="0"/>
              <a:buChar char="n"/>
              <a:defRPr/>
            </a:pPr>
            <a:r>
              <a:rPr kumimoji="0" lang="zh-CN" altLang="en-US" sz="2000" dirty="0">
                <a:cs typeface="+mn-cs"/>
              </a:rPr>
              <a:t>软件需求是软件系统应该提供的服务，或者对系统的约束的一个高层抽象描述</a:t>
            </a:r>
            <a:endParaRPr kumimoji="0" lang="en-US" altLang="zh-CN" sz="2000" dirty="0">
              <a:cs typeface="+mn-cs"/>
            </a:endParaRPr>
          </a:p>
          <a:p>
            <a:pPr marL="852488" lvl="2" indent="-447675">
              <a:spcAft>
                <a:spcPts val="0"/>
              </a:spcAft>
              <a:buFont typeface="Wingdings" charset="0"/>
              <a:buChar char="n"/>
              <a:defRPr/>
            </a:pPr>
            <a:r>
              <a:rPr kumimoji="0" lang="zh-CN" altLang="en-US" sz="1600" dirty="0"/>
              <a:t>待开发软件产品的目标用户对该软件产品的</a:t>
            </a:r>
            <a:r>
              <a:rPr kumimoji="0" lang="zh-CN" altLang="en-US" sz="1600" b="1" dirty="0">
                <a:solidFill>
                  <a:srgbClr val="FF0000"/>
                </a:solidFill>
              </a:rPr>
              <a:t>功能</a:t>
            </a:r>
            <a:r>
              <a:rPr kumimoji="0" lang="zh-CN" altLang="en-US" sz="1600" dirty="0"/>
              <a:t>、</a:t>
            </a:r>
            <a:r>
              <a:rPr kumimoji="0" lang="zh-CN" altLang="en-US" sz="1600" dirty="0">
                <a:solidFill>
                  <a:srgbClr val="FF0000"/>
                </a:solidFill>
              </a:rPr>
              <a:t>性能</a:t>
            </a:r>
            <a:r>
              <a:rPr kumimoji="0" lang="zh-CN" altLang="en-US" sz="1600" dirty="0"/>
              <a:t>、</a:t>
            </a:r>
            <a:r>
              <a:rPr kumimoji="0" lang="zh-CN" altLang="en-US" sz="1600" dirty="0">
                <a:solidFill>
                  <a:srgbClr val="FF0000"/>
                </a:solidFill>
              </a:rPr>
              <a:t>设计约束</a:t>
            </a:r>
            <a:r>
              <a:rPr kumimoji="0" lang="zh-CN" altLang="en-US" sz="1600" dirty="0"/>
              <a:t>和</a:t>
            </a:r>
            <a:r>
              <a:rPr kumimoji="0" lang="zh-CN" altLang="en-US" sz="1600" b="1" dirty="0">
                <a:solidFill>
                  <a:srgbClr val="FF0000"/>
                </a:solidFill>
              </a:rPr>
              <a:t>其它</a:t>
            </a:r>
            <a:r>
              <a:rPr kumimoji="0" lang="zh-CN" altLang="en-US" sz="1600" dirty="0"/>
              <a:t>方面的期望和要求</a:t>
            </a:r>
            <a:endParaRPr kumimoji="0" lang="en-US" altLang="zh-CN" sz="1600" dirty="0"/>
          </a:p>
          <a:p>
            <a:pPr>
              <a:spcAft>
                <a:spcPts val="0"/>
              </a:spcAft>
              <a:buFont typeface="Wingdings" charset="0"/>
              <a:buChar char="n"/>
              <a:defRPr/>
            </a:pPr>
            <a:r>
              <a:rPr lang="en-US" altLang="zh-CN" sz="2000" dirty="0"/>
              <a:t>IEEE</a:t>
            </a:r>
            <a:r>
              <a:rPr lang="zh-CN" altLang="zh-CN" sz="2000" dirty="0"/>
              <a:t>软件工程标准词汇表（</a:t>
            </a:r>
            <a:r>
              <a:rPr lang="en-US" altLang="zh-CN" sz="2000" dirty="0"/>
              <a:t>1997</a:t>
            </a:r>
            <a:r>
              <a:rPr lang="zh-CN" altLang="zh-CN" sz="2000" dirty="0"/>
              <a:t>年）中定义需求为：</a:t>
            </a:r>
          </a:p>
          <a:p>
            <a:pPr lvl="1">
              <a:spcAft>
                <a:spcPts val="0"/>
              </a:spcAft>
              <a:buFont typeface="Wingdings" charset="0"/>
              <a:buChar char="¡"/>
              <a:defRPr/>
            </a:pPr>
            <a:r>
              <a:rPr lang="zh-CN" altLang="zh-CN" sz="1800" dirty="0"/>
              <a:t>用户解决问题或达到目标所需的条件或权能（</a:t>
            </a:r>
            <a:r>
              <a:rPr lang="en-US" altLang="zh-CN" sz="1800" dirty="0"/>
              <a:t>Capability</a:t>
            </a:r>
            <a:r>
              <a:rPr lang="zh-CN" altLang="zh-CN" sz="1800" dirty="0"/>
              <a:t>）。</a:t>
            </a:r>
          </a:p>
          <a:p>
            <a:pPr lvl="1">
              <a:spcAft>
                <a:spcPts val="0"/>
              </a:spcAft>
              <a:buFont typeface="Wingdings" charset="0"/>
              <a:buChar char="¡"/>
              <a:defRPr/>
            </a:pPr>
            <a:r>
              <a:rPr lang="zh-CN" altLang="zh-CN" sz="1800" dirty="0"/>
              <a:t>系统或系统部件要满足合同、标准、规范或其它正式规定文档所需具有的条件或权能。</a:t>
            </a:r>
          </a:p>
          <a:p>
            <a:pPr lvl="1">
              <a:spcAft>
                <a:spcPts val="0"/>
              </a:spcAft>
              <a:buFont typeface="Wingdings" charset="0"/>
              <a:buChar char="¡"/>
              <a:defRPr/>
            </a:pPr>
            <a:r>
              <a:rPr lang="zh-CN" altLang="zh-CN" sz="1800" dirty="0"/>
              <a:t>一种反映上面（</a:t>
            </a:r>
            <a:r>
              <a:rPr lang="en-US" altLang="zh-CN" sz="1800" dirty="0"/>
              <a:t>1</a:t>
            </a:r>
            <a:r>
              <a:rPr lang="zh-CN" altLang="zh-CN" sz="1800" dirty="0"/>
              <a:t>）或（</a:t>
            </a:r>
            <a:r>
              <a:rPr lang="en-US" altLang="zh-CN" sz="1800" dirty="0"/>
              <a:t>2</a:t>
            </a:r>
            <a:r>
              <a:rPr lang="zh-CN" altLang="zh-CN" sz="1800" dirty="0"/>
              <a:t>）所描述的条件或权能的文档说明。</a:t>
            </a:r>
            <a:endParaRPr kumimoji="0" lang="en-US" altLang="zh-CN" sz="2000" dirty="0">
              <a:cs typeface="+mn-cs"/>
            </a:endParaRPr>
          </a:p>
          <a:p>
            <a:pPr>
              <a:spcAft>
                <a:spcPts val="0"/>
              </a:spcAft>
              <a:buFont typeface="Wingdings" charset="0"/>
              <a:buChar char="n"/>
              <a:defRPr/>
            </a:pPr>
            <a:r>
              <a:rPr kumimoji="0" lang="zh-CN" altLang="en-US" sz="2000" dirty="0">
                <a:cs typeface="+mn-cs"/>
              </a:rPr>
              <a:t>需求层次</a:t>
            </a:r>
            <a:endParaRPr kumimoji="0" lang="en-US" altLang="zh-CN" sz="2000" dirty="0">
              <a:cs typeface="+mn-cs"/>
            </a:endParaRPr>
          </a:p>
          <a:p>
            <a:pPr lvl="1">
              <a:spcAft>
                <a:spcPts val="0"/>
              </a:spcAft>
              <a:buFont typeface="Wingdings" charset="0"/>
              <a:buChar char="¡"/>
              <a:defRPr/>
            </a:pPr>
            <a:r>
              <a:rPr kumimoji="0" lang="zh-CN" altLang="en-US" sz="1800" dirty="0"/>
              <a:t>领域需求（业务需求）：应用领域的要求</a:t>
            </a:r>
            <a:endParaRPr kumimoji="0" lang="en-US" altLang="zh-CN" sz="1800" dirty="0"/>
          </a:p>
          <a:p>
            <a:pPr lvl="1">
              <a:spcAft>
                <a:spcPts val="0"/>
              </a:spcAft>
              <a:buFont typeface="Wingdings" charset="0"/>
              <a:buChar char="¡"/>
              <a:defRPr/>
            </a:pPr>
            <a:r>
              <a:rPr kumimoji="0" lang="zh-CN" altLang="en-US" sz="1800" dirty="0"/>
              <a:t>用户需求：表达高层的概要需求</a:t>
            </a:r>
            <a:endParaRPr kumimoji="0" lang="en-US" altLang="zh-CN" sz="1800" dirty="0"/>
          </a:p>
          <a:p>
            <a:pPr lvl="2">
              <a:spcAft>
                <a:spcPts val="0"/>
              </a:spcAft>
              <a:buFont typeface="Wingdings" charset="0"/>
              <a:buChar char="n"/>
              <a:defRPr/>
            </a:pPr>
            <a:r>
              <a:rPr kumimoji="0" lang="zh-CN" altLang="en-US" sz="1600" dirty="0"/>
              <a:t>从用户角度描述对系统的需求，用户使用系统必须完成的任务</a:t>
            </a:r>
            <a:endParaRPr kumimoji="0" lang="en-US" altLang="zh-CN" sz="1600" dirty="0"/>
          </a:p>
          <a:p>
            <a:pPr lvl="1">
              <a:spcAft>
                <a:spcPts val="0"/>
              </a:spcAft>
              <a:buFont typeface="Wingdings" charset="0"/>
              <a:buChar char="¡"/>
              <a:defRPr/>
            </a:pPr>
            <a:r>
              <a:rPr kumimoji="0" lang="zh-CN" altLang="en-US" sz="1800" dirty="0"/>
              <a:t>（软件）系统需求：描述系统应该提供的服务及其约束</a:t>
            </a:r>
            <a:endParaRPr kumimoji="0" lang="en-US" altLang="zh-CN" sz="1800" dirty="0"/>
          </a:p>
          <a:p>
            <a:pPr lvl="2">
              <a:spcAft>
                <a:spcPts val="0"/>
              </a:spcAft>
              <a:buFont typeface="Wingdings" charset="0"/>
              <a:buChar char="n"/>
              <a:defRPr/>
            </a:pPr>
            <a:r>
              <a:rPr kumimoji="0" lang="zh-CN" altLang="en-US" sz="1600" dirty="0"/>
              <a:t>功能需求：系统提供的服务、系统的行为</a:t>
            </a:r>
            <a:endParaRPr kumimoji="0" lang="en-US" altLang="zh-CN" sz="1600" dirty="0"/>
          </a:p>
          <a:p>
            <a:pPr lvl="2">
              <a:spcAft>
                <a:spcPts val="0"/>
              </a:spcAft>
              <a:buFont typeface="Wingdings" charset="0"/>
              <a:buChar char="n"/>
              <a:defRPr/>
            </a:pPr>
            <a:r>
              <a:rPr kumimoji="0" lang="zh-CN" altLang="en-US" sz="1600" dirty="0"/>
              <a:t>非功能需求：对系统提供的服务及行为的约束</a:t>
            </a:r>
            <a:endParaRPr kumimoji="0" lang="en-US" altLang="zh-CN" sz="1600" dirty="0"/>
          </a:p>
        </p:txBody>
      </p:sp>
      <p:sp>
        <p:nvSpPr>
          <p:cNvPr id="4" name="日期占位符 3"/>
          <p:cNvSpPr>
            <a:spLocks noGrp="1"/>
          </p:cNvSpPr>
          <p:nvPr>
            <p:ph type="dt" sz="quarter" idx="10"/>
          </p:nvPr>
        </p:nvSpPr>
        <p:spPr/>
        <p:txBody>
          <a:bodyPr/>
          <a:lstStyle>
            <a:lvl1pPr>
              <a:defRPr sz="2800" b="1">
                <a:solidFill>
                  <a:schemeClr val="tx1"/>
                </a:solidFill>
                <a:latin typeface="Arial" charset="0"/>
                <a:ea typeface="楷体_GB2312" charset="0"/>
              </a:defRPr>
            </a:lvl1pPr>
            <a:lvl2pPr marL="742950" indent="-285750">
              <a:defRPr sz="2800" b="1">
                <a:solidFill>
                  <a:schemeClr val="tx1"/>
                </a:solidFill>
                <a:latin typeface="Arial" charset="0"/>
                <a:ea typeface="楷体_GB2312" charset="0"/>
              </a:defRPr>
            </a:lvl2pPr>
            <a:lvl3pPr marL="1143000" indent="-228600">
              <a:defRPr sz="2800" b="1">
                <a:solidFill>
                  <a:schemeClr val="tx1"/>
                </a:solidFill>
                <a:latin typeface="Arial" charset="0"/>
                <a:ea typeface="楷体_GB2312" charset="0"/>
              </a:defRPr>
            </a:lvl3pPr>
            <a:lvl4pPr marL="1600200" indent="-228600">
              <a:defRPr sz="2800" b="1">
                <a:solidFill>
                  <a:schemeClr val="tx1"/>
                </a:solidFill>
                <a:latin typeface="Arial" charset="0"/>
                <a:ea typeface="楷体_GB2312" charset="0"/>
              </a:defRPr>
            </a:lvl4pPr>
            <a:lvl5pPr marL="2057400" indent="-228600">
              <a:defRPr sz="2800" b="1">
                <a:solidFill>
                  <a:schemeClr val="tx1"/>
                </a:solidFill>
                <a:latin typeface="Arial" charset="0"/>
                <a:ea typeface="楷体_GB2312" charset="0"/>
              </a:defRPr>
            </a:lvl5pPr>
            <a:lvl6pPr marL="2514600" indent="-228600" fontAlgn="base">
              <a:spcBef>
                <a:spcPct val="0"/>
              </a:spcBef>
              <a:spcAft>
                <a:spcPct val="0"/>
              </a:spcAft>
              <a:defRPr sz="2800" b="1">
                <a:solidFill>
                  <a:schemeClr val="tx1"/>
                </a:solidFill>
                <a:latin typeface="Arial" charset="0"/>
                <a:ea typeface="楷体_GB2312" charset="0"/>
              </a:defRPr>
            </a:lvl6pPr>
            <a:lvl7pPr marL="2971800" indent="-228600" fontAlgn="base">
              <a:spcBef>
                <a:spcPct val="0"/>
              </a:spcBef>
              <a:spcAft>
                <a:spcPct val="0"/>
              </a:spcAft>
              <a:defRPr sz="2800" b="1">
                <a:solidFill>
                  <a:schemeClr val="tx1"/>
                </a:solidFill>
                <a:latin typeface="Arial" charset="0"/>
                <a:ea typeface="楷体_GB2312" charset="0"/>
              </a:defRPr>
            </a:lvl7pPr>
            <a:lvl8pPr marL="3429000" indent="-228600" fontAlgn="base">
              <a:spcBef>
                <a:spcPct val="0"/>
              </a:spcBef>
              <a:spcAft>
                <a:spcPct val="0"/>
              </a:spcAft>
              <a:defRPr sz="2800" b="1">
                <a:solidFill>
                  <a:schemeClr val="tx1"/>
                </a:solidFill>
                <a:latin typeface="Arial" charset="0"/>
                <a:ea typeface="楷体_GB2312" charset="0"/>
              </a:defRPr>
            </a:lvl8pPr>
            <a:lvl9pPr marL="3886200" indent="-228600" fontAlgn="base">
              <a:spcBef>
                <a:spcPct val="0"/>
              </a:spcBef>
              <a:spcAft>
                <a:spcPct val="0"/>
              </a:spcAft>
              <a:defRPr sz="2800" b="1">
                <a:solidFill>
                  <a:schemeClr val="tx1"/>
                </a:solidFill>
                <a:latin typeface="Arial" charset="0"/>
                <a:ea typeface="楷体_GB2312" charset="0"/>
              </a:defRPr>
            </a:lvl9pPr>
          </a:lstStyle>
          <a:p>
            <a:fld id="{69D4BC26-A8AD-D941-9752-51B74DC7C61F}" type="datetime1">
              <a:rPr lang="zh-CN" altLang="en-US" sz="1600" b="0">
                <a:ea typeface="宋体" charset="-122"/>
              </a:rPr>
              <a:pPr/>
              <a:t>2019/12/16</a:t>
            </a:fld>
            <a:endParaRPr lang="en-US" altLang="zh-CN" sz="1600" b="0">
              <a:ea typeface="宋体" charset="-122"/>
            </a:endParaRPr>
          </a:p>
        </p:txBody>
      </p:sp>
      <p:sp>
        <p:nvSpPr>
          <p:cNvPr id="5" name="页脚占位符 4"/>
          <p:cNvSpPr>
            <a:spLocks noGrp="1"/>
          </p:cNvSpPr>
          <p:nvPr>
            <p:ph type="ftr" sz="quarter" idx="11"/>
          </p:nvPr>
        </p:nvSpPr>
        <p:spPr/>
        <p:txBody>
          <a:bodyPr/>
          <a:lstStyle/>
          <a:p>
            <a:pPr>
              <a:defRPr/>
            </a:pPr>
            <a:r>
              <a:rPr lang="en-US" altLang="zh-CN"/>
              <a:t>Software Engineering Group</a:t>
            </a:r>
          </a:p>
        </p:txBody>
      </p:sp>
    </p:spTree>
    <p:extLst>
      <p:ext uri="{BB962C8B-B14F-4D97-AF65-F5344CB8AC3E}">
        <p14:creationId xmlns:p14="http://schemas.microsoft.com/office/powerpoint/2010/main" val="2023856574"/>
      </p:ext>
    </p:extLst>
  </p:cSld>
  <p:clrMapOvr>
    <a:masterClrMapping/>
  </p:clrMapOvr>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rgbClr val="FF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charset="0"/>
            <a:ea typeface="宋体" pitchFamily="2" charset="-122"/>
          </a:defRPr>
        </a:defPPr>
      </a:lstStyle>
    </a:lnDef>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Jasmine5.0</Template>
  <TotalTime>8660</TotalTime>
  <Words>2907</Words>
  <Application>Microsoft Office PowerPoint</Application>
  <PresentationFormat>全屏显示(4:3)</PresentationFormat>
  <Paragraphs>446</Paragraphs>
  <Slides>40</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40</vt:i4>
      </vt:variant>
    </vt:vector>
  </HeadingPairs>
  <TitlesOfParts>
    <vt:vector size="50" baseType="lpstr">
      <vt:lpstr>楷体_GB2312</vt:lpstr>
      <vt:lpstr>宋体</vt:lpstr>
      <vt:lpstr>幼圆</vt:lpstr>
      <vt:lpstr>Arial</vt:lpstr>
      <vt:lpstr>Arial Narrow</vt:lpstr>
      <vt:lpstr>Times New Roman</vt:lpstr>
      <vt:lpstr>Wingdings</vt:lpstr>
      <vt:lpstr>Axis</vt:lpstr>
      <vt:lpstr>位图图像</vt:lpstr>
      <vt:lpstr>图片</vt:lpstr>
      <vt:lpstr>3.1、软件需求与需求工程</vt:lpstr>
      <vt:lpstr>需求的位置</vt:lpstr>
      <vt:lpstr>提纲</vt:lpstr>
      <vt:lpstr>穿越隐喻</vt:lpstr>
      <vt:lpstr>穿越隐喻</vt:lpstr>
      <vt:lpstr>讨论 </vt:lpstr>
      <vt:lpstr>经典的需求秋千图</vt:lpstr>
      <vt:lpstr>秋千图的故事</vt:lpstr>
      <vt:lpstr>软件需求</vt:lpstr>
      <vt:lpstr>常见的软件开发问题</vt:lpstr>
      <vt:lpstr>根本原因分析</vt:lpstr>
      <vt:lpstr>解决办法</vt:lpstr>
      <vt:lpstr>解决问题的思路</vt:lpstr>
      <vt:lpstr>讨论</vt:lpstr>
      <vt:lpstr>需求的重要性</vt:lpstr>
      <vt:lpstr>获取需求的复杂性</vt:lpstr>
      <vt:lpstr>需求的发展趋势</vt:lpstr>
      <vt:lpstr>需求工程过程</vt:lpstr>
      <vt:lpstr>需求工程活动组织框架</vt:lpstr>
      <vt:lpstr>可行性分析</vt:lpstr>
      <vt:lpstr>需求的获取与分析</vt:lpstr>
      <vt:lpstr>获取软件需求</vt:lpstr>
      <vt:lpstr>获取软件需求</vt:lpstr>
      <vt:lpstr>客户／用户权利</vt:lpstr>
      <vt:lpstr>客户／用户义务</vt:lpstr>
      <vt:lpstr>需求分析</vt:lpstr>
      <vt:lpstr>需求分析的原则</vt:lpstr>
      <vt:lpstr>需求规约</vt:lpstr>
      <vt:lpstr>描述语言</vt:lpstr>
      <vt:lpstr>软件需求规约</vt:lpstr>
      <vt:lpstr>需求验证</vt:lpstr>
      <vt:lpstr>需求验证</vt:lpstr>
      <vt:lpstr>需求评审检查单</vt:lpstr>
      <vt:lpstr>需求管理</vt:lpstr>
      <vt:lpstr>需求跟踪</vt:lpstr>
      <vt:lpstr>需求变更</vt:lpstr>
      <vt:lpstr>讨论</vt:lpstr>
      <vt:lpstr>讨论</vt:lpstr>
      <vt:lpstr>实践任务</vt:lpstr>
      <vt:lpstr>推荐书籍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需求</dc:title>
  <dc:creator>Tian ZHANG</dc:creator>
  <cp:lastModifiedBy>王 立敏</cp:lastModifiedBy>
  <cp:revision>2015</cp:revision>
  <dcterms:created xsi:type="dcterms:W3CDTF">2000-07-21T01:37:02Z</dcterms:created>
  <dcterms:modified xsi:type="dcterms:W3CDTF">2019-12-16T15:08:08Z</dcterms:modified>
</cp:coreProperties>
</file>