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1"/>
  </p:notesMasterIdLst>
  <p:sldIdLst>
    <p:sldId id="586" r:id="rId2"/>
    <p:sldId id="704" r:id="rId3"/>
    <p:sldId id="745" r:id="rId4"/>
    <p:sldId id="746" r:id="rId5"/>
    <p:sldId id="747" r:id="rId6"/>
    <p:sldId id="748" r:id="rId7"/>
    <p:sldId id="705" r:id="rId8"/>
    <p:sldId id="706" r:id="rId9"/>
    <p:sldId id="707" r:id="rId10"/>
    <p:sldId id="708" r:id="rId11"/>
    <p:sldId id="709" r:id="rId12"/>
    <p:sldId id="710" r:id="rId13"/>
    <p:sldId id="749" r:id="rId14"/>
    <p:sldId id="750" r:id="rId15"/>
    <p:sldId id="711" r:id="rId16"/>
    <p:sldId id="712" r:id="rId17"/>
    <p:sldId id="713" r:id="rId18"/>
    <p:sldId id="714" r:id="rId19"/>
    <p:sldId id="715" r:id="rId20"/>
    <p:sldId id="716" r:id="rId21"/>
    <p:sldId id="717" r:id="rId22"/>
    <p:sldId id="718" r:id="rId23"/>
    <p:sldId id="719" r:id="rId24"/>
    <p:sldId id="720" r:id="rId25"/>
    <p:sldId id="721" r:id="rId26"/>
    <p:sldId id="722" r:id="rId27"/>
    <p:sldId id="723" r:id="rId28"/>
    <p:sldId id="724" r:id="rId29"/>
    <p:sldId id="725" r:id="rId30"/>
    <p:sldId id="726" r:id="rId31"/>
    <p:sldId id="727" r:id="rId32"/>
    <p:sldId id="728" r:id="rId33"/>
    <p:sldId id="729" r:id="rId34"/>
    <p:sldId id="730" r:id="rId35"/>
    <p:sldId id="731" r:id="rId36"/>
    <p:sldId id="732" r:id="rId37"/>
    <p:sldId id="733" r:id="rId38"/>
    <p:sldId id="734" r:id="rId39"/>
    <p:sldId id="735" r:id="rId40"/>
    <p:sldId id="736" r:id="rId41"/>
    <p:sldId id="737" r:id="rId42"/>
    <p:sldId id="738" r:id="rId43"/>
    <p:sldId id="739" r:id="rId44"/>
    <p:sldId id="740" r:id="rId45"/>
    <p:sldId id="741" r:id="rId46"/>
    <p:sldId id="742" r:id="rId47"/>
    <p:sldId id="743" r:id="rId48"/>
    <p:sldId id="703" r:id="rId49"/>
    <p:sldId id="744" r:id="rId5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54" autoAdjust="0"/>
    <p:restoredTop sz="50000" autoAdjust="0"/>
  </p:normalViewPr>
  <p:slideViewPr>
    <p:cSldViewPr>
      <p:cViewPr varScale="1">
        <p:scale>
          <a:sx n="163" d="100"/>
          <a:sy n="163" d="100"/>
        </p:scale>
        <p:origin x="1626" y="1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2.xml"/><Relationship Id="rId18" Type="http://schemas.openxmlformats.org/officeDocument/2006/relationships/slide" Target="slides/slide37.xml"/><Relationship Id="rId26" Type="http://schemas.openxmlformats.org/officeDocument/2006/relationships/slide" Target="slides/slide45.xml"/><Relationship Id="rId3" Type="http://schemas.openxmlformats.org/officeDocument/2006/relationships/slide" Target="slides/slide22.xml"/><Relationship Id="rId21" Type="http://schemas.openxmlformats.org/officeDocument/2006/relationships/slide" Target="slides/slide40.xml"/><Relationship Id="rId7" Type="http://schemas.openxmlformats.org/officeDocument/2006/relationships/slide" Target="slides/slide26.xml"/><Relationship Id="rId12" Type="http://schemas.openxmlformats.org/officeDocument/2006/relationships/slide" Target="slides/slide31.xml"/><Relationship Id="rId17" Type="http://schemas.openxmlformats.org/officeDocument/2006/relationships/slide" Target="slides/slide36.xml"/><Relationship Id="rId25" Type="http://schemas.openxmlformats.org/officeDocument/2006/relationships/slide" Target="slides/slide44.xml"/><Relationship Id="rId2" Type="http://schemas.openxmlformats.org/officeDocument/2006/relationships/slide" Target="slides/slide21.xml"/><Relationship Id="rId16" Type="http://schemas.openxmlformats.org/officeDocument/2006/relationships/slide" Target="slides/slide35.xml"/><Relationship Id="rId20" Type="http://schemas.openxmlformats.org/officeDocument/2006/relationships/slide" Target="slides/slide39.xml"/><Relationship Id="rId1" Type="http://schemas.openxmlformats.org/officeDocument/2006/relationships/slide" Target="slides/slide20.xml"/><Relationship Id="rId6" Type="http://schemas.openxmlformats.org/officeDocument/2006/relationships/slide" Target="slides/slide25.xml"/><Relationship Id="rId11" Type="http://schemas.openxmlformats.org/officeDocument/2006/relationships/slide" Target="slides/slide30.xml"/><Relationship Id="rId24" Type="http://schemas.openxmlformats.org/officeDocument/2006/relationships/slide" Target="slides/slide43.xml"/><Relationship Id="rId5" Type="http://schemas.openxmlformats.org/officeDocument/2006/relationships/slide" Target="slides/slide24.xml"/><Relationship Id="rId15" Type="http://schemas.openxmlformats.org/officeDocument/2006/relationships/slide" Target="slides/slide34.xml"/><Relationship Id="rId23" Type="http://schemas.openxmlformats.org/officeDocument/2006/relationships/slide" Target="slides/slide42.xml"/><Relationship Id="rId10" Type="http://schemas.openxmlformats.org/officeDocument/2006/relationships/slide" Target="slides/slide29.xml"/><Relationship Id="rId19" Type="http://schemas.openxmlformats.org/officeDocument/2006/relationships/slide" Target="slides/slide38.xml"/><Relationship Id="rId4" Type="http://schemas.openxmlformats.org/officeDocument/2006/relationships/slide" Target="slides/slide23.xml"/><Relationship Id="rId9" Type="http://schemas.openxmlformats.org/officeDocument/2006/relationships/slide" Target="slides/slide28.xml"/><Relationship Id="rId14" Type="http://schemas.openxmlformats.org/officeDocument/2006/relationships/slide" Target="slides/slide33.xml"/><Relationship Id="rId22" Type="http://schemas.openxmlformats.org/officeDocument/2006/relationships/slide" Target="slides/slide41.xml"/><Relationship Id="rId27"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505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860526-2399-4F0C-8F42-1CBB3C5C65E6}" type="slidenum">
              <a:rPr lang="zh-CN" altLang="en-US" smtClean="0"/>
              <a:pPr/>
              <a:t>10</a:t>
            </a:fld>
            <a:endParaRPr lang="en-US" altLang="zh-CN"/>
          </a:p>
        </p:txBody>
      </p:sp>
    </p:spTree>
    <p:extLst>
      <p:ext uri="{BB962C8B-B14F-4D97-AF65-F5344CB8AC3E}">
        <p14:creationId xmlns:p14="http://schemas.microsoft.com/office/powerpoint/2010/main" val="97539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D106E713-C586-A848-8525-6510CF666DCE}" type="slidenum">
              <a:rPr lang="zh-CN" altLang="en-US" sz="1200"/>
              <a:pPr eaLnBrk="1" hangingPunct="1"/>
              <a:t>42</a:t>
            </a:fld>
            <a:endParaRPr lang="en-US" altLang="zh-CN" sz="1200"/>
          </a:p>
        </p:txBody>
      </p:sp>
      <p:sp>
        <p:nvSpPr>
          <p:cNvPr id="138242"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xfrm>
            <a:off x="911225" y="4340225"/>
            <a:ext cx="5033963" cy="4116388"/>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952" tIns="44588" rIns="93952" bIns="44588"/>
          <a:lstStyle/>
          <a:p>
            <a:pPr defTabSz="868363"/>
            <a:endParaRPr lang="zh-CN" altLang="en-US">
              <a:latin typeface="Calibri" charset="0"/>
              <a:ea typeface="宋体" charset="0"/>
            </a:endParaRPr>
          </a:p>
        </p:txBody>
      </p:sp>
    </p:spTree>
    <p:extLst>
      <p:ext uri="{BB962C8B-B14F-4D97-AF65-F5344CB8AC3E}">
        <p14:creationId xmlns:p14="http://schemas.microsoft.com/office/powerpoint/2010/main" val="156966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7AB970FD-10C5-6A47-990A-ED86BABF8EFC}" type="slidenum">
              <a:rPr lang="zh-CN" altLang="en-US" sz="1200"/>
              <a:pPr eaLnBrk="1" hangingPunct="1"/>
              <a:t>47</a:t>
            </a:fld>
            <a:endParaRPr lang="en-US" altLang="zh-CN" sz="1200"/>
          </a:p>
        </p:txBody>
      </p:sp>
      <p:sp>
        <p:nvSpPr>
          <p:cNvPr id="144386" name="Rectangle 2"/>
          <p:cNvSpPr>
            <a:spLocks noGrp="1" noChangeArrowheads="1"/>
          </p:cNvSpPr>
          <p:nvPr>
            <p:ph type="body" idx="1"/>
          </p:nvPr>
        </p:nvSpPr>
        <p:spPr bwMode="auto">
          <a:xfrm>
            <a:off x="912813" y="4341813"/>
            <a:ext cx="5030787" cy="4116387"/>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360" tIns="46181" rIns="92360" bIns="46181"/>
          <a:lstStyle/>
          <a:p>
            <a:endParaRPr lang="zh-CN" altLang="en-US">
              <a:latin typeface="Calibri" charset="0"/>
              <a:ea typeface="宋体" charset="0"/>
            </a:endParaRPr>
          </a:p>
        </p:txBody>
      </p:sp>
      <p:sp>
        <p:nvSpPr>
          <p:cNvPr id="144387" name="Rectangle 3"/>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341929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8F07CC6-CADC-4D32-98CD-A10DAF950FD8}" type="slidenum">
              <a:rPr lang="zh-CN" altLang="en-US" smtClean="0"/>
              <a:pPr/>
              <a:t>15</a:t>
            </a:fld>
            <a:endParaRPr lang="en-US" altLang="zh-CN"/>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155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1794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80EE3B79-6448-1845-82A8-4F6FD4359091}" type="slidenum">
              <a:rPr lang="zh-CN" altLang="en-US" sz="1200"/>
              <a:pPr eaLnBrk="1" hangingPunct="1"/>
              <a:t>20</a:t>
            </a:fld>
            <a:endParaRPr lang="en-US" altLang="zh-CN" sz="1200"/>
          </a:p>
        </p:txBody>
      </p:sp>
    </p:spTree>
    <p:extLst>
      <p:ext uri="{BB962C8B-B14F-4D97-AF65-F5344CB8AC3E}">
        <p14:creationId xmlns:p14="http://schemas.microsoft.com/office/powerpoint/2010/main" val="240390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D90A3B3A-E83A-B74C-98F4-1CC6E1EAD1B9}" type="slidenum">
              <a:rPr lang="zh-CN" altLang="en-US" sz="1200"/>
              <a:pPr eaLnBrk="1" hangingPunct="1"/>
              <a:t>25</a:t>
            </a:fld>
            <a:endParaRPr lang="en-US" altLang="zh-CN" sz="1200"/>
          </a:p>
        </p:txBody>
      </p:sp>
      <p:sp>
        <p:nvSpPr>
          <p:cNvPr id="452610"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611"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612"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4693" name="Rectangle 5"/>
          <p:cNvSpPr>
            <a:spLocks noGrp="1" noChangeArrowheads="1"/>
          </p:cNvSpPr>
          <p:nvPr>
            <p:ph type="body" idx="1"/>
          </p:nvPr>
        </p:nvSpPr>
        <p:spPr bwMode="auto">
          <a:xfrm>
            <a:off x="912813" y="4341813"/>
            <a:ext cx="5030787" cy="4116387"/>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360" tIns="46181" rIns="92360" bIns="46181"/>
          <a:lstStyle/>
          <a:p>
            <a:endParaRPr lang="zh-CN" altLang="en-US">
              <a:latin typeface="Calibri" charset="0"/>
              <a:ea typeface="宋体" charset="0"/>
            </a:endParaRPr>
          </a:p>
        </p:txBody>
      </p:sp>
      <p:sp>
        <p:nvSpPr>
          <p:cNvPr id="114694" name="Rectangle 6"/>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329191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DA69B880-2D61-D742-B75B-900CAB789D78}" type="slidenum">
              <a:rPr lang="zh-CN" altLang="en-US" sz="1200"/>
              <a:pPr eaLnBrk="1" hangingPunct="1"/>
              <a:t>31</a:t>
            </a:fld>
            <a:endParaRPr lang="en-US" altLang="zh-CN" sz="1200"/>
          </a:p>
        </p:txBody>
      </p:sp>
      <p:sp>
        <p:nvSpPr>
          <p:cNvPr id="454658" name="Rectangle 2"/>
          <p:cNvSpPr>
            <a:spLocks noChangeArrowheads="1"/>
          </p:cNvSpPr>
          <p:nvPr/>
        </p:nvSpPr>
        <p:spPr bwMode="auto">
          <a:xfrm>
            <a:off x="3886200" y="-1588"/>
            <a:ext cx="29718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4659" name="Rectangle 3"/>
          <p:cNvSpPr>
            <a:spLocks noChangeArrowheads="1"/>
          </p:cNvSpPr>
          <p:nvPr/>
        </p:nvSpPr>
        <p:spPr bwMode="auto">
          <a:xfrm>
            <a:off x="-1588" y="8685213"/>
            <a:ext cx="2971801"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4660" name="Rectangle 4"/>
          <p:cNvSpPr>
            <a:spLocks noChangeArrowheads="1"/>
          </p:cNvSpPr>
          <p:nvPr/>
        </p:nvSpPr>
        <p:spPr bwMode="auto">
          <a:xfrm>
            <a:off x="-1588" y="-1588"/>
            <a:ext cx="2971801"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861" name="Rectangle 5"/>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1862" name="Rectangle 6"/>
          <p:cNvSpPr>
            <a:spLocks noGrp="1" noChangeArrowheads="1"/>
          </p:cNvSpPr>
          <p:nvPr>
            <p:ph type="body" idx="1"/>
          </p:nvPr>
        </p:nvSpPr>
        <p:spPr bwMode="auto">
          <a:xfrm>
            <a:off x="912813" y="4341813"/>
            <a:ext cx="5030787" cy="4116387"/>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360" tIns="46181" rIns="92360" bIns="46181"/>
          <a:lstStyle/>
          <a:p>
            <a:endParaRPr lang="zh-CN" altLang="en-US">
              <a:latin typeface="Calibri" charset="0"/>
              <a:ea typeface="宋体" charset="0"/>
            </a:endParaRPr>
          </a:p>
        </p:txBody>
      </p:sp>
    </p:spTree>
    <p:extLst>
      <p:ext uri="{BB962C8B-B14F-4D97-AF65-F5344CB8AC3E}">
        <p14:creationId xmlns:p14="http://schemas.microsoft.com/office/powerpoint/2010/main" val="2753797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98D606A8-D302-F840-B64A-88119F867382}" type="slidenum">
              <a:rPr lang="zh-CN" altLang="en-US" sz="1200"/>
              <a:pPr eaLnBrk="1" hangingPunct="1"/>
              <a:t>38</a:t>
            </a:fld>
            <a:endParaRPr lang="en-US" altLang="zh-CN" sz="1200"/>
          </a:p>
        </p:txBody>
      </p:sp>
      <p:sp>
        <p:nvSpPr>
          <p:cNvPr id="130050" name="Rectangle 2"/>
          <p:cNvSpPr>
            <a:spLocks noGrp="1" noRot="1" noChangeAspect="1" noChangeArrowheads="1" noTextEdit="1"/>
          </p:cNvSpPr>
          <p:nvPr>
            <p:ph type="sldImg"/>
          </p:nvPr>
        </p:nvSpPr>
        <p:spPr bwMode="auto">
          <a:xfrm>
            <a:off x="1150938" y="692150"/>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xfrm>
            <a:off x="912813" y="4341813"/>
            <a:ext cx="5030787" cy="4116387"/>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360" tIns="46181" rIns="92360" bIns="46181"/>
          <a:lstStyle/>
          <a:p>
            <a:endParaRPr lang="zh-CN" altLang="en-US">
              <a:latin typeface="Calibri" charset="0"/>
              <a:ea typeface="宋体" charset="0"/>
            </a:endParaRPr>
          </a:p>
        </p:txBody>
      </p:sp>
    </p:spTree>
    <p:extLst>
      <p:ext uri="{BB962C8B-B14F-4D97-AF65-F5344CB8AC3E}">
        <p14:creationId xmlns:p14="http://schemas.microsoft.com/office/powerpoint/2010/main" val="3719099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34FAAEAF-E495-9743-962C-A55129A651C7}" type="slidenum">
              <a:rPr lang="zh-CN" altLang="en-US" sz="1200"/>
              <a:pPr eaLnBrk="1" hangingPunct="1"/>
              <a:t>39</a:t>
            </a:fld>
            <a:endParaRPr lang="en-US" altLang="zh-CN" sz="1200"/>
          </a:p>
        </p:txBody>
      </p:sp>
      <p:sp>
        <p:nvSpPr>
          <p:cNvPr id="132098"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2099" name="Rectangle 3"/>
          <p:cNvSpPr>
            <a:spLocks noGrp="1" noChangeArrowheads="1"/>
          </p:cNvSpPr>
          <p:nvPr>
            <p:ph type="body" idx="1"/>
          </p:nvPr>
        </p:nvSpPr>
        <p:spPr bwMode="auto">
          <a:xfrm>
            <a:off x="911225" y="4340225"/>
            <a:ext cx="5033963" cy="4116388"/>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952" tIns="44588" rIns="93952" bIns="44588"/>
          <a:lstStyle/>
          <a:p>
            <a:pPr defTabSz="868363"/>
            <a:endParaRPr lang="zh-CN" altLang="en-US">
              <a:latin typeface="Calibri" charset="0"/>
              <a:ea typeface="宋体" charset="0"/>
            </a:endParaRPr>
          </a:p>
        </p:txBody>
      </p:sp>
    </p:spTree>
    <p:extLst>
      <p:ext uri="{BB962C8B-B14F-4D97-AF65-F5344CB8AC3E}">
        <p14:creationId xmlns:p14="http://schemas.microsoft.com/office/powerpoint/2010/main" val="51658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EAF2D11B-2AFC-3943-8718-A007A390E809}" type="slidenum">
              <a:rPr lang="zh-CN" altLang="en-US" sz="1200"/>
              <a:pPr eaLnBrk="1" hangingPunct="1"/>
              <a:t>40</a:t>
            </a:fld>
            <a:endParaRPr lang="en-US" altLang="zh-CN" sz="1200"/>
          </a:p>
        </p:txBody>
      </p:sp>
      <p:sp>
        <p:nvSpPr>
          <p:cNvPr id="134146"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911225" y="4340225"/>
            <a:ext cx="5033963" cy="4116388"/>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952" tIns="44588" rIns="93952" bIns="44588"/>
          <a:lstStyle/>
          <a:p>
            <a:pPr defTabSz="868363"/>
            <a:endParaRPr lang="zh-CN" altLang="en-US">
              <a:latin typeface="Calibri" charset="0"/>
              <a:ea typeface="宋体" charset="0"/>
            </a:endParaRPr>
          </a:p>
        </p:txBody>
      </p:sp>
    </p:spTree>
    <p:extLst>
      <p:ext uri="{BB962C8B-B14F-4D97-AF65-F5344CB8AC3E}">
        <p14:creationId xmlns:p14="http://schemas.microsoft.com/office/powerpoint/2010/main" val="225723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3D2AB4B9-4E16-204D-8A8D-82150F9376FC}" type="slidenum">
              <a:rPr lang="zh-CN" altLang="en-US" sz="1200"/>
              <a:pPr eaLnBrk="1" hangingPunct="1"/>
              <a:t>41</a:t>
            </a:fld>
            <a:endParaRPr lang="en-US" altLang="zh-CN" sz="1200"/>
          </a:p>
        </p:txBody>
      </p:sp>
      <p:sp>
        <p:nvSpPr>
          <p:cNvPr id="136194" name="Rectangle 2"/>
          <p:cNvSpPr>
            <a:spLocks noGrp="1" noRot="1" noChangeAspect="1" noChangeArrowheads="1" noTextEdit="1"/>
          </p:cNvSpPr>
          <p:nvPr>
            <p:ph type="sldImg"/>
          </p:nvPr>
        </p:nvSpPr>
        <p:spPr bwMode="auto">
          <a:xfrm>
            <a:off x="1150938" y="693738"/>
            <a:ext cx="4554537" cy="34163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xfrm>
            <a:off x="911225" y="4340225"/>
            <a:ext cx="5033963" cy="4116388"/>
          </a:xfrm>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952" tIns="44588" rIns="93952" bIns="44588"/>
          <a:lstStyle/>
          <a:p>
            <a:pPr defTabSz="868363"/>
            <a:endParaRPr lang="zh-CN" altLang="en-US">
              <a:latin typeface="Calibri" charset="0"/>
              <a:ea typeface="宋体" charset="0"/>
            </a:endParaRPr>
          </a:p>
        </p:txBody>
      </p:sp>
    </p:spTree>
    <p:extLst>
      <p:ext uri="{BB962C8B-B14F-4D97-AF65-F5344CB8AC3E}">
        <p14:creationId xmlns:p14="http://schemas.microsoft.com/office/powerpoint/2010/main" val="4119878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panose="020B0604020202020204" pitchFamily="34" charset="0"/>
              </a:defRPr>
            </a:lvl1pPr>
          </a:lstStyle>
          <a:p>
            <a:fld id="{8C00E446-F19D-4F24-B393-80FCF15835D0}" type="slidenum">
              <a:rPr lang="en-US" altLang="zh-CN"/>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amazon.cn/%E5%9B%BE%E4%B9%A6/dp/B00MQKRLAE/ref=sr_1_1?ie=UTF8&amp;qid=1443531115&amp;sr=8-1&amp;keywords=%E8%BD%AF%E4%BB%B6%E5%BB%BA%E6%A8%A1%E4%B8%8E%E8%AE%BE%E8%AE%A1%EF%BC%9AUML%E3%80%81%E7%94%A8%E4%BE%8B%E3%80%81%E6%A8%A1%E5%BC%8F%E5%92%8C%E8%BD%AF%E4%BB%B6%E4%BD%93%E7%B3%BB%E7%BB%93%E6%9E%84" TargetMode="External"/><Relationship Id="rId7"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www.amazon.cn/UML%E7%B2%BE%E7%B2%B9-%E6%A0%87%E5%87%86%E5%AF%B9%E8%B1%A1%E5%BB%BA%E6%A8%A1%E8%AF%AD%E8%A8%80%E7%AE%80%E6%98%8E%E6%8C%87%E5%8D%97-%E7%A6%8F%E5%8B%92/dp/B008DIRO96/ref=sr_1_14?ie=UTF8&amp;qid=1443531333&amp;sr=8-14&amp;keywords=UML" TargetMode="External"/><Relationship Id="rId5" Type="http://schemas.openxmlformats.org/officeDocument/2006/relationships/image" Target="../media/image6.jpg"/><Relationship Id="rId4" Type="http://schemas.openxmlformats.org/officeDocument/2006/relationships/hyperlink" Target="http://www.amazon.cn/UML%E7%94%A8%E6%88%B7%E6%8C%87%E5%8D%97-%E5%B8%83%E5%A5%87/dp/B00AYRLVH0/ref=sr_1_3?ie=UTF8&amp;qid=1443531333&amp;sr=8-3&amp;keywords=U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3.2</a:t>
            </a:r>
            <a:r>
              <a:rPr lang="zh-CN" altLang="en-US"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a:t>
            </a:r>
            <a:r>
              <a:rPr lang="en-US" altLang="zh-CN"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UML</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用例建模</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8" name="副标题 2"/>
          <p:cNvSpPr>
            <a:spLocks noGrp="1"/>
          </p:cNvSpPr>
          <p:nvPr>
            <p:ph type="subTitle" idx="1"/>
          </p:nvPr>
        </p:nvSpPr>
        <p:spPr>
          <a:xfrm>
            <a:off x="467544" y="3789040"/>
            <a:ext cx="8358187" cy="2133948"/>
          </a:xfrm>
        </p:spPr>
        <p:txBody>
          <a:bodyPr/>
          <a:lstStyle/>
          <a:p>
            <a:pPr algn="ctr" eaLnBrk="1" hangingPunct="1">
              <a:lnSpc>
                <a:spcPct val="90000"/>
              </a:lnSpc>
            </a:pPr>
            <a:r>
              <a:rPr lang="zh-CN" altLang="en-US" b="1" dirty="0">
                <a:latin typeface="幼圆" panose="02010509060101010101" pitchFamily="49" charset="-122"/>
                <a:ea typeface="幼圆" panose="02010509060101010101" pitchFamily="49" charset="-122"/>
              </a:rPr>
              <a:t>张天 </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zh-CN" altLang="en-US" b="1" dirty="0">
                <a:latin typeface="幼圆" panose="02010509060101010101" pitchFamily="49" charset="-122"/>
                <a:ea typeface="幼圆" panose="02010509060101010101" pitchFamily="49" charset="-122"/>
              </a:rPr>
              <a:t>软件工程组</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ea typeface="幼圆" panose="02010509060101010101" pitchFamily="49" charset="-122"/>
              </a:rPr>
              <a:t>ztluck@nju.edu.cn</a:t>
            </a:r>
            <a:endParaRPr lang="zh-CN" altLang="en-US"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a:latin typeface="幼圆" panose="02010509060101010101" pitchFamily="49" charset="-122"/>
                <a:ea typeface="幼圆" panose="02010509060101010101" pitchFamily="49" charset="-122"/>
              </a:rPr>
              <a:t>2017</a:t>
            </a:r>
            <a:r>
              <a:rPr lang="zh-CN" altLang="en-US" sz="2400" b="1">
                <a:latin typeface="幼圆" panose="02010509060101010101" pitchFamily="49" charset="-122"/>
                <a:ea typeface="幼圆" panose="02010509060101010101" pitchFamily="49" charset="-122"/>
              </a:rPr>
              <a:t>年</a:t>
            </a:r>
            <a:r>
              <a:rPr lang="zh-CN" altLang="en-US" sz="2400" b="1" dirty="0">
                <a:latin typeface="幼圆" panose="02010509060101010101" pitchFamily="49" charset="-122"/>
                <a:ea typeface="幼圆" panose="02010509060101010101" pitchFamily="49" charset="-122"/>
              </a:rPr>
              <a:t>春季</a:t>
            </a:r>
            <a:endParaRPr lang="en-US" altLang="zh-CN" sz="2400" b="1" dirty="0">
              <a:latin typeface="幼圆" panose="02010509060101010101" pitchFamily="49" charset="-122"/>
              <a:ea typeface="幼圆" panose="02010509060101010101" pitchFamily="49" charset="-122"/>
            </a:endParaRPr>
          </a:p>
          <a:p>
            <a:pPr eaLnBrk="1" hangingPunct="1">
              <a:lnSpc>
                <a:spcPct val="90000"/>
              </a:lnSpc>
            </a:pPr>
            <a:r>
              <a:rPr lang="zh-CN" altLang="en-US" b="1" dirty="0"/>
              <a:t>               </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normAutofit lnSpcReduction="10000"/>
          </a:bodyPr>
          <a:lstStyle/>
          <a:p>
            <a:pPr eaLnBrk="1" hangingPunct="1">
              <a:buFontTx/>
              <a:buNone/>
            </a:pPr>
            <a:r>
              <a:rPr lang="zh-CN" altLang="en-US" dirty="0">
                <a:latin typeface="楷体_GB2312" pitchFamily="49" charset="-122"/>
                <a:ea typeface="楷体_GB2312" pitchFamily="49" charset="-122"/>
              </a:rPr>
              <a:t>用例图中的图符：</a:t>
            </a:r>
          </a:p>
          <a:p>
            <a:pPr eaLnBrk="1" hangingPunct="1">
              <a:spcAft>
                <a:spcPts val="1200"/>
              </a:spcAft>
            </a:pPr>
            <a:r>
              <a:rPr lang="zh-CN" altLang="en-US" dirty="0">
                <a:latin typeface="楷体_GB2312" pitchFamily="49" charset="-122"/>
                <a:ea typeface="楷体_GB2312" pitchFamily="49" charset="-122"/>
              </a:rPr>
              <a:t>          用例</a:t>
            </a:r>
          </a:p>
          <a:p>
            <a:pPr eaLnBrk="1" hangingPunct="1">
              <a:spcAft>
                <a:spcPts val="1200"/>
              </a:spcAft>
            </a:pPr>
            <a:r>
              <a:rPr lang="zh-CN" altLang="en-US" dirty="0">
                <a:latin typeface="楷体_GB2312" pitchFamily="49" charset="-122"/>
                <a:ea typeface="楷体_GB2312" pitchFamily="49" charset="-122"/>
              </a:rPr>
              <a:t>          执行者</a:t>
            </a:r>
          </a:p>
          <a:p>
            <a:pPr eaLnBrk="1" hangingPunct="1">
              <a:spcBef>
                <a:spcPts val="1200"/>
              </a:spcBef>
              <a:spcAft>
                <a:spcPts val="1200"/>
              </a:spcAft>
            </a:pPr>
            <a:r>
              <a:rPr lang="zh-CN" altLang="en-US" dirty="0">
                <a:latin typeface="楷体_GB2312" pitchFamily="49" charset="-122"/>
                <a:ea typeface="楷体_GB2312" pitchFamily="49" charset="-122"/>
              </a:rPr>
              <a:t>          系统：用于界定系统功能范围，描述该系统功能的用例都置于其中，而描述外部实体的执行者都置于其外。</a:t>
            </a:r>
          </a:p>
          <a:p>
            <a:pPr eaLnBrk="1" hangingPunct="1">
              <a:spcAft>
                <a:spcPts val="1200"/>
              </a:spcAft>
            </a:pPr>
            <a:r>
              <a:rPr lang="zh-CN" altLang="en-US" dirty="0">
                <a:latin typeface="楷体_GB2312" pitchFamily="49" charset="-122"/>
                <a:ea typeface="楷体_GB2312" pitchFamily="49" charset="-122"/>
              </a:rPr>
              <a:t>              关联：连接执行者和用例，表示执行者所代表的系统外部实体与该用例所描述的系统需求有关。</a:t>
            </a:r>
          </a:p>
        </p:txBody>
      </p:sp>
      <p:sp>
        <p:nvSpPr>
          <p:cNvPr id="40962"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用例图的符号</a:t>
            </a:r>
          </a:p>
        </p:txBody>
      </p:sp>
      <p:sp>
        <p:nvSpPr>
          <p:cNvPr id="12" name="日期占位符 11"/>
          <p:cNvSpPr>
            <a:spLocks noGrp="1"/>
          </p:cNvSpPr>
          <p:nvPr>
            <p:ph type="dt" sz="half" idx="10"/>
          </p:nvPr>
        </p:nvSpPr>
        <p:spPr/>
        <p:txBody>
          <a:bodyPr/>
          <a:lstStyle/>
          <a:p>
            <a:pPr>
              <a:defRPr/>
            </a:pPr>
            <a:fld id="{F507DC87-3BAC-8647-B34F-A3568E07E16D}" type="datetime1">
              <a:rPr lang="zh-CN" altLang="en-US" smtClean="0"/>
              <a:t>2019/12/16</a:t>
            </a:fld>
            <a:endParaRPr lang="en-US" altLang="zh-CN"/>
          </a:p>
        </p:txBody>
      </p:sp>
      <p:sp>
        <p:nvSpPr>
          <p:cNvPr id="13" name="页脚占位符 12"/>
          <p:cNvSpPr>
            <a:spLocks noGrp="1"/>
          </p:cNvSpPr>
          <p:nvPr>
            <p:ph type="ftr" sz="quarter" idx="11"/>
          </p:nvPr>
        </p:nvSpPr>
        <p:spPr/>
        <p:txBody>
          <a:bodyPr/>
          <a:lstStyle/>
          <a:p>
            <a:pPr>
              <a:defRPr/>
            </a:pPr>
            <a:r>
              <a:rPr lang="en-US" altLang="zh-CN"/>
              <a:t>Software Engineering Group</a:t>
            </a:r>
          </a:p>
        </p:txBody>
      </p:sp>
      <p:sp>
        <p:nvSpPr>
          <p:cNvPr id="40964" name="Oval 4"/>
          <p:cNvSpPr>
            <a:spLocks noChangeArrowheads="1"/>
          </p:cNvSpPr>
          <p:nvPr/>
        </p:nvSpPr>
        <p:spPr bwMode="auto">
          <a:xfrm>
            <a:off x="899592" y="1747664"/>
            <a:ext cx="914400" cy="4572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grpSp>
        <p:nvGrpSpPr>
          <p:cNvPr id="15" name="组合 14"/>
          <p:cNvGrpSpPr/>
          <p:nvPr/>
        </p:nvGrpSpPr>
        <p:grpSpPr>
          <a:xfrm>
            <a:off x="1166664" y="2395736"/>
            <a:ext cx="381000" cy="457200"/>
            <a:chOff x="1371600" y="3124200"/>
            <a:chExt cx="381000" cy="457200"/>
          </a:xfrm>
        </p:grpSpPr>
        <p:sp>
          <p:nvSpPr>
            <p:cNvPr id="40965" name="Oval 5"/>
            <p:cNvSpPr>
              <a:spLocks noChangeArrowheads="1"/>
            </p:cNvSpPr>
            <p:nvPr/>
          </p:nvSpPr>
          <p:spPr bwMode="auto">
            <a:xfrm>
              <a:off x="1447800" y="3124200"/>
              <a:ext cx="228600" cy="2286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0966" name="Line 6"/>
            <p:cNvSpPr>
              <a:spLocks noChangeShapeType="1"/>
            </p:cNvSpPr>
            <p:nvPr/>
          </p:nvSpPr>
          <p:spPr bwMode="auto">
            <a:xfrm>
              <a:off x="1371600" y="34290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0967" name="Line 8"/>
            <p:cNvSpPr>
              <a:spLocks noChangeShapeType="1"/>
            </p:cNvSpPr>
            <p:nvPr/>
          </p:nvSpPr>
          <p:spPr bwMode="auto">
            <a:xfrm>
              <a:off x="1524000" y="33528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0968" name="Line 9"/>
            <p:cNvSpPr>
              <a:spLocks noChangeShapeType="1"/>
            </p:cNvSpPr>
            <p:nvPr/>
          </p:nvSpPr>
          <p:spPr bwMode="auto">
            <a:xfrm flipH="1">
              <a:off x="1447800" y="3505200"/>
              <a:ext cx="762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0969" name="Line 11"/>
            <p:cNvSpPr>
              <a:spLocks noChangeShapeType="1"/>
            </p:cNvSpPr>
            <p:nvPr/>
          </p:nvSpPr>
          <p:spPr bwMode="auto">
            <a:xfrm>
              <a:off x="1524000" y="34290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40970" name="Rectangle 12"/>
          <p:cNvSpPr>
            <a:spLocks noChangeArrowheads="1"/>
          </p:cNvSpPr>
          <p:nvPr/>
        </p:nvSpPr>
        <p:spPr bwMode="auto">
          <a:xfrm>
            <a:off x="971600" y="3068960"/>
            <a:ext cx="785794" cy="35719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0971" name="Line 19"/>
          <p:cNvSpPr>
            <a:spLocks noChangeShapeType="1"/>
          </p:cNvSpPr>
          <p:nvPr/>
        </p:nvSpPr>
        <p:spPr bwMode="auto">
          <a:xfrm>
            <a:off x="1043608" y="4725144"/>
            <a:ext cx="914400" cy="0"/>
          </a:xfrm>
          <a:prstGeom prst="line">
            <a:avLst/>
          </a:prstGeom>
          <a:noFill/>
          <a:ln w="25400" cap="sq">
            <a:solidFill>
              <a:schemeClr val="tx1"/>
            </a:solidFill>
            <a:round/>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428167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用例图的符号</a:t>
            </a:r>
          </a:p>
        </p:txBody>
      </p:sp>
      <p:sp>
        <p:nvSpPr>
          <p:cNvPr id="41987" name="Rectangle 3"/>
          <p:cNvSpPr>
            <a:spLocks noGrp="1" noChangeArrowheads="1"/>
          </p:cNvSpPr>
          <p:nvPr>
            <p:ph idx="1"/>
          </p:nvPr>
        </p:nvSpPr>
        <p:spPr>
          <a:xfrm>
            <a:off x="501679" y="1357298"/>
            <a:ext cx="8142287" cy="4643470"/>
          </a:xfrm>
        </p:spPr>
        <p:txBody>
          <a:bodyPr>
            <a:normAutofit fontScale="92500"/>
          </a:bodyPr>
          <a:lstStyle/>
          <a:p>
            <a:pPr eaLnBrk="1" hangingPunct="1">
              <a:spcAft>
                <a:spcPts val="1200"/>
              </a:spcAft>
              <a:buFontTx/>
              <a:buNone/>
            </a:pPr>
            <a:r>
              <a:rPr lang="zh-CN" altLang="en-US" dirty="0">
                <a:latin typeface="楷体_GB2312" pitchFamily="49" charset="-122"/>
                <a:ea typeface="楷体_GB2312" pitchFamily="49" charset="-122"/>
              </a:rPr>
              <a:t>用例图中的图符：</a:t>
            </a:r>
          </a:p>
          <a:p>
            <a:pPr>
              <a:spcAft>
                <a:spcPts val="1200"/>
              </a:spcAft>
            </a:pPr>
            <a:r>
              <a:rPr lang="zh-CN" altLang="en-US" sz="2600" dirty="0">
                <a:latin typeface="楷体_GB2312" pitchFamily="49" charset="-122"/>
                <a:ea typeface="楷体_GB2312" pitchFamily="49" charset="-122"/>
              </a:rPr>
              <a:t>                 使用：由用例</a:t>
            </a:r>
            <a:r>
              <a:rPr lang="en-US" altLang="zh-CN" sz="2600" dirty="0">
                <a:latin typeface="楷体_GB2312" pitchFamily="49" charset="-122"/>
                <a:ea typeface="楷体_GB2312" pitchFamily="49" charset="-122"/>
              </a:rPr>
              <a:t>A</a:t>
            </a:r>
            <a:r>
              <a:rPr lang="zh-CN" altLang="en-US" sz="2600" dirty="0">
                <a:latin typeface="楷体_GB2312" pitchFamily="49" charset="-122"/>
                <a:ea typeface="楷体_GB2312" pitchFamily="49" charset="-122"/>
              </a:rPr>
              <a:t>连向用例</a:t>
            </a:r>
            <a:r>
              <a:rPr lang="en-US" altLang="zh-CN" sz="2600" dirty="0">
                <a:latin typeface="楷体_GB2312" pitchFamily="49" charset="-122"/>
                <a:ea typeface="楷体_GB2312" pitchFamily="49" charset="-122"/>
              </a:rPr>
              <a:t>B</a:t>
            </a:r>
            <a:r>
              <a:rPr lang="zh-CN" altLang="en-US" sz="2600" dirty="0">
                <a:latin typeface="楷体_GB2312" pitchFamily="49" charset="-122"/>
                <a:ea typeface="楷体_GB2312" pitchFamily="49" charset="-122"/>
              </a:rPr>
              <a:t>，表示用例</a:t>
            </a:r>
            <a:r>
              <a:rPr lang="en-US" altLang="zh-CN" sz="2600" dirty="0">
                <a:latin typeface="楷体_GB2312" pitchFamily="49" charset="-122"/>
                <a:ea typeface="楷体_GB2312" pitchFamily="49" charset="-122"/>
              </a:rPr>
              <a:t>A</a:t>
            </a:r>
            <a:r>
              <a:rPr lang="zh-CN" altLang="en-US" sz="2600" dirty="0">
                <a:latin typeface="楷体_GB2312" pitchFamily="49" charset="-122"/>
                <a:ea typeface="楷体_GB2312" pitchFamily="49" charset="-122"/>
              </a:rPr>
              <a:t>中使用了用例</a:t>
            </a:r>
            <a:r>
              <a:rPr lang="en-US" altLang="zh-CN" sz="2600" dirty="0">
                <a:latin typeface="楷体_GB2312" pitchFamily="49" charset="-122"/>
                <a:ea typeface="楷体_GB2312" pitchFamily="49" charset="-122"/>
              </a:rPr>
              <a:t>B</a:t>
            </a:r>
            <a:r>
              <a:rPr lang="zh-CN" altLang="en-US" sz="2600" dirty="0">
                <a:latin typeface="楷体_GB2312" pitchFamily="49" charset="-122"/>
                <a:ea typeface="楷体_GB2312" pitchFamily="49" charset="-122"/>
              </a:rPr>
              <a:t>中的行为或功能。</a:t>
            </a:r>
          </a:p>
          <a:p>
            <a:pPr>
              <a:spcAft>
                <a:spcPts val="1200"/>
              </a:spcAft>
            </a:pPr>
            <a:r>
              <a:rPr lang="zh-CN" altLang="en-US" sz="2600" dirty="0">
                <a:latin typeface="楷体_GB2312" pitchFamily="49" charset="-122"/>
                <a:ea typeface="楷体_GB2312" pitchFamily="49" charset="-122"/>
              </a:rPr>
              <a:t>                 扩展：由用例</a:t>
            </a:r>
            <a:r>
              <a:rPr lang="en-US" altLang="zh-CN" sz="2600" dirty="0">
                <a:latin typeface="楷体_GB2312" pitchFamily="49" charset="-122"/>
                <a:ea typeface="楷体_GB2312" pitchFamily="49" charset="-122"/>
              </a:rPr>
              <a:t>A</a:t>
            </a:r>
            <a:r>
              <a:rPr lang="zh-CN" altLang="en-US" sz="2600" dirty="0">
                <a:latin typeface="楷体_GB2312" pitchFamily="49" charset="-122"/>
                <a:ea typeface="楷体_GB2312" pitchFamily="49" charset="-122"/>
              </a:rPr>
              <a:t>连向用例</a:t>
            </a:r>
            <a:r>
              <a:rPr lang="en-US" altLang="zh-CN" sz="2600" dirty="0">
                <a:latin typeface="楷体_GB2312" pitchFamily="49" charset="-122"/>
                <a:ea typeface="楷体_GB2312" pitchFamily="49" charset="-122"/>
              </a:rPr>
              <a:t>B</a:t>
            </a:r>
            <a:r>
              <a:rPr lang="zh-CN" altLang="en-US" sz="2600" dirty="0">
                <a:latin typeface="楷体_GB2312" pitchFamily="49" charset="-122"/>
                <a:ea typeface="楷体_GB2312" pitchFamily="49" charset="-122"/>
              </a:rPr>
              <a:t>，</a:t>
            </a:r>
            <a:r>
              <a:rPr lang="zh-CN" altLang="zh-CN" sz="2600" dirty="0">
                <a:latin typeface="楷体_GB2312" pitchFamily="49" charset="-122"/>
                <a:ea typeface="楷体_GB2312" pitchFamily="49" charset="-122"/>
              </a:rPr>
              <a:t>表示用例</a:t>
            </a:r>
            <a:r>
              <a:rPr lang="en-US" altLang="zh-CN" sz="2600" dirty="0">
                <a:latin typeface="楷体_GB2312" pitchFamily="49" charset="-122"/>
                <a:ea typeface="楷体_GB2312" pitchFamily="49" charset="-122"/>
              </a:rPr>
              <a:t>B</a:t>
            </a:r>
            <a:r>
              <a:rPr lang="zh-CN" altLang="zh-CN" sz="2600" dirty="0">
                <a:latin typeface="楷体_GB2312" pitchFamily="49" charset="-122"/>
                <a:ea typeface="楷体_GB2312" pitchFamily="49" charset="-122"/>
              </a:rPr>
              <a:t>描述了一项基本需求，而用例</a:t>
            </a:r>
            <a:r>
              <a:rPr lang="en-US" altLang="zh-CN" sz="2600" dirty="0">
                <a:latin typeface="楷体_GB2312" pitchFamily="49" charset="-122"/>
                <a:ea typeface="楷体_GB2312" pitchFamily="49" charset="-122"/>
              </a:rPr>
              <a:t>A</a:t>
            </a:r>
            <a:r>
              <a:rPr lang="zh-CN" altLang="zh-CN" sz="2600" dirty="0">
                <a:latin typeface="楷体_GB2312" pitchFamily="49" charset="-122"/>
                <a:ea typeface="楷体_GB2312" pitchFamily="49" charset="-122"/>
              </a:rPr>
              <a:t>则描述了该基本需求的特殊情况。</a:t>
            </a:r>
          </a:p>
          <a:p>
            <a:pPr>
              <a:spcAft>
                <a:spcPts val="1200"/>
              </a:spcAft>
            </a:pPr>
            <a:r>
              <a:rPr lang="zh-CN" altLang="zh-CN" sz="2600" dirty="0">
                <a:latin typeface="楷体_GB2312" pitchFamily="49" charset="-122"/>
                <a:ea typeface="楷体_GB2312" pitchFamily="49" charset="-122"/>
              </a:rPr>
              <a:t>           </a:t>
            </a:r>
            <a:r>
              <a:rPr lang="zh-CN" altLang="en-US" sz="2600" dirty="0">
                <a:latin typeface="楷体_GB2312" pitchFamily="49" charset="-122"/>
                <a:ea typeface="楷体_GB2312" pitchFamily="49" charset="-122"/>
              </a:rPr>
              <a:t>      </a:t>
            </a:r>
            <a:r>
              <a:rPr lang="zh-CN" altLang="zh-CN" sz="2600" dirty="0">
                <a:latin typeface="楷体_GB2312" pitchFamily="49" charset="-122"/>
                <a:ea typeface="楷体_GB2312" pitchFamily="49" charset="-122"/>
              </a:rPr>
              <a:t>注释体：对</a:t>
            </a:r>
            <a:r>
              <a:rPr lang="en-US" altLang="zh-CN" sz="2600" dirty="0">
                <a:latin typeface="楷体_GB2312" pitchFamily="49" charset="-122"/>
                <a:ea typeface="楷体_GB2312" pitchFamily="49" charset="-122"/>
              </a:rPr>
              <a:t>UML</a:t>
            </a:r>
            <a:r>
              <a:rPr lang="zh-CN" altLang="zh-CN" sz="2600" dirty="0">
                <a:latin typeface="楷体_GB2312" pitchFamily="49" charset="-122"/>
                <a:ea typeface="楷体_GB2312" pitchFamily="49" charset="-122"/>
              </a:rPr>
              <a:t>实体进行文字描述</a:t>
            </a:r>
          </a:p>
          <a:p>
            <a:pPr>
              <a:spcAft>
                <a:spcPts val="1200"/>
              </a:spcAft>
            </a:pPr>
            <a:r>
              <a:rPr lang="zh-CN" altLang="zh-CN" sz="2600" dirty="0">
                <a:latin typeface="楷体_GB2312" pitchFamily="49" charset="-122"/>
                <a:ea typeface="楷体_GB2312" pitchFamily="49" charset="-122"/>
              </a:rPr>
              <a:t>           </a:t>
            </a:r>
            <a:r>
              <a:rPr lang="zh-CN" altLang="en-US" sz="2600" dirty="0">
                <a:latin typeface="楷体_GB2312" pitchFamily="49" charset="-122"/>
                <a:ea typeface="楷体_GB2312" pitchFamily="49" charset="-122"/>
              </a:rPr>
              <a:t>      </a:t>
            </a:r>
            <a:r>
              <a:rPr lang="zh-CN" altLang="zh-CN" sz="2600" dirty="0">
                <a:latin typeface="楷体_GB2312" pitchFamily="49" charset="-122"/>
                <a:ea typeface="楷体_GB2312" pitchFamily="49" charset="-122"/>
              </a:rPr>
              <a:t>注释连接：将注释体与要描述的实体连接，说明该注释体是针对该实体所进行的描述。</a:t>
            </a:r>
            <a:endParaRPr lang="zh-CN" altLang="en-US" sz="2600" dirty="0">
              <a:latin typeface="楷体_GB2312" pitchFamily="49" charset="-122"/>
              <a:ea typeface="楷体_GB2312" pitchFamily="49" charset="-122"/>
            </a:endParaRPr>
          </a:p>
        </p:txBody>
      </p:sp>
      <p:sp>
        <p:nvSpPr>
          <p:cNvPr id="16" name="日期占位符 15"/>
          <p:cNvSpPr>
            <a:spLocks noGrp="1"/>
          </p:cNvSpPr>
          <p:nvPr>
            <p:ph type="dt" sz="half" idx="10"/>
          </p:nvPr>
        </p:nvSpPr>
        <p:spPr>
          <a:xfrm>
            <a:off x="642910" y="6400800"/>
            <a:ext cx="1293812" cy="457200"/>
          </a:xfrm>
        </p:spPr>
        <p:txBody>
          <a:bodyPr/>
          <a:lstStyle/>
          <a:p>
            <a:pPr>
              <a:defRPr/>
            </a:pPr>
            <a:fld id="{5D70CE42-426A-CE46-9344-D76D1022349A}" type="datetime1">
              <a:rPr lang="zh-CN" altLang="en-US" smtClean="0"/>
              <a:t>2019/12/16</a:t>
            </a:fld>
            <a:endParaRPr lang="en-US" altLang="zh-CN"/>
          </a:p>
        </p:txBody>
      </p:sp>
      <p:sp>
        <p:nvSpPr>
          <p:cNvPr id="17" name="页脚占位符 16"/>
          <p:cNvSpPr>
            <a:spLocks noGrp="1"/>
          </p:cNvSpPr>
          <p:nvPr>
            <p:ph type="ftr" sz="quarter" idx="11"/>
          </p:nvPr>
        </p:nvSpPr>
        <p:spPr/>
        <p:txBody>
          <a:bodyPr/>
          <a:lstStyle/>
          <a:p>
            <a:pPr>
              <a:defRPr/>
            </a:pPr>
            <a:r>
              <a:rPr lang="en-US" altLang="zh-CN" dirty="0"/>
              <a:t>Software Engineering Group</a:t>
            </a:r>
          </a:p>
        </p:txBody>
      </p:sp>
      <p:grpSp>
        <p:nvGrpSpPr>
          <p:cNvPr id="2" name="Group 1"/>
          <p:cNvGrpSpPr/>
          <p:nvPr/>
        </p:nvGrpSpPr>
        <p:grpSpPr>
          <a:xfrm>
            <a:off x="1066800" y="2132856"/>
            <a:ext cx="1219200" cy="336550"/>
            <a:chOff x="1066800" y="2000240"/>
            <a:chExt cx="1219200" cy="336550"/>
          </a:xfrm>
        </p:grpSpPr>
        <p:sp>
          <p:nvSpPr>
            <p:cNvPr id="41988" name="Line 4"/>
            <p:cNvSpPr>
              <a:spLocks noChangeShapeType="1"/>
            </p:cNvSpPr>
            <p:nvPr/>
          </p:nvSpPr>
          <p:spPr bwMode="auto">
            <a:xfrm>
              <a:off x="1066800" y="2014527"/>
              <a:ext cx="1219200"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1989" name="Text Box 5"/>
            <p:cNvSpPr txBox="1">
              <a:spLocks noChangeArrowheads="1"/>
            </p:cNvSpPr>
            <p:nvPr/>
          </p:nvSpPr>
          <p:spPr bwMode="auto">
            <a:xfrm>
              <a:off x="1203325" y="2000240"/>
              <a:ext cx="793750" cy="336550"/>
            </a:xfrm>
            <a:prstGeom prst="rect">
              <a:avLst/>
            </a:prstGeom>
            <a:noFill/>
            <a:ln w="12700" cap="sq">
              <a:noFill/>
              <a:miter lim="800000"/>
              <a:headEnd type="none" w="sm" len="sm"/>
              <a:tailEnd type="none" w="sm" len="sm"/>
            </a:ln>
          </p:spPr>
          <p:txBody>
            <a:bodyPr wrap="none">
              <a:spAutoFit/>
            </a:bodyPr>
            <a:lstStyle/>
            <a:p>
              <a:r>
                <a:rPr lang="en-US" altLang="zh-CN" sz="1600" dirty="0"/>
                <a:t>«</a:t>
              </a:r>
              <a:r>
                <a:rPr lang="zh-CN" altLang="en-US" sz="1600" dirty="0"/>
                <a:t>使用</a:t>
              </a:r>
              <a:r>
                <a:rPr lang="en-US" altLang="zh-CN" sz="1600" dirty="0"/>
                <a:t>»</a:t>
              </a:r>
            </a:p>
          </p:txBody>
        </p:sp>
      </p:grpSp>
      <p:grpSp>
        <p:nvGrpSpPr>
          <p:cNvPr id="3" name="Group 2"/>
          <p:cNvGrpSpPr/>
          <p:nvPr/>
        </p:nvGrpSpPr>
        <p:grpSpPr>
          <a:xfrm>
            <a:off x="1066800" y="3164458"/>
            <a:ext cx="1219200" cy="336550"/>
            <a:chOff x="1066800" y="2949574"/>
            <a:chExt cx="1219200" cy="336550"/>
          </a:xfrm>
        </p:grpSpPr>
        <p:sp>
          <p:nvSpPr>
            <p:cNvPr id="41990" name="Line 6"/>
            <p:cNvSpPr>
              <a:spLocks noChangeShapeType="1"/>
            </p:cNvSpPr>
            <p:nvPr/>
          </p:nvSpPr>
          <p:spPr bwMode="auto">
            <a:xfrm>
              <a:off x="1066800" y="2963861"/>
              <a:ext cx="1219200"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1991" name="Text Box 7"/>
            <p:cNvSpPr txBox="1">
              <a:spLocks noChangeArrowheads="1"/>
            </p:cNvSpPr>
            <p:nvPr/>
          </p:nvSpPr>
          <p:spPr bwMode="auto">
            <a:xfrm>
              <a:off x="1203325" y="2949574"/>
              <a:ext cx="793750" cy="336550"/>
            </a:xfrm>
            <a:prstGeom prst="rect">
              <a:avLst/>
            </a:prstGeom>
            <a:noFill/>
            <a:ln w="12700" cap="sq">
              <a:noFill/>
              <a:miter lim="800000"/>
              <a:headEnd type="none" w="sm" len="sm"/>
              <a:tailEnd type="none" w="sm" len="sm"/>
            </a:ln>
          </p:spPr>
          <p:txBody>
            <a:bodyPr wrap="none">
              <a:spAutoFit/>
            </a:bodyPr>
            <a:lstStyle/>
            <a:p>
              <a:r>
                <a:rPr lang="en-US" altLang="zh-CN" sz="1600" dirty="0"/>
                <a:t>«</a:t>
              </a:r>
              <a:r>
                <a:rPr lang="zh-CN" altLang="en-US" sz="1600" dirty="0"/>
                <a:t>扩展</a:t>
              </a:r>
              <a:r>
                <a:rPr lang="en-US" altLang="zh-CN" sz="1600" dirty="0"/>
                <a:t>»</a:t>
              </a:r>
            </a:p>
          </p:txBody>
        </p:sp>
      </p:grpSp>
      <p:grpSp>
        <p:nvGrpSpPr>
          <p:cNvPr id="20" name="组合 19"/>
          <p:cNvGrpSpPr/>
          <p:nvPr/>
        </p:nvGrpSpPr>
        <p:grpSpPr>
          <a:xfrm>
            <a:off x="1143000" y="4555406"/>
            <a:ext cx="1000108" cy="385762"/>
            <a:chOff x="1143000" y="4876800"/>
            <a:chExt cx="1066800" cy="457200"/>
          </a:xfrm>
        </p:grpSpPr>
        <p:sp>
          <p:nvSpPr>
            <p:cNvPr id="41992" name="Line 8"/>
            <p:cNvSpPr>
              <a:spLocks noChangeShapeType="1"/>
            </p:cNvSpPr>
            <p:nvPr/>
          </p:nvSpPr>
          <p:spPr bwMode="auto">
            <a:xfrm>
              <a:off x="1143000" y="48768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1993" name="Line 9"/>
            <p:cNvSpPr>
              <a:spLocks noChangeShapeType="1"/>
            </p:cNvSpPr>
            <p:nvPr/>
          </p:nvSpPr>
          <p:spPr bwMode="auto">
            <a:xfrm>
              <a:off x="2057400" y="4876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1994" name="Line 10"/>
            <p:cNvSpPr>
              <a:spLocks noChangeShapeType="1"/>
            </p:cNvSpPr>
            <p:nvPr/>
          </p:nvSpPr>
          <p:spPr bwMode="auto">
            <a:xfrm>
              <a:off x="2209800" y="5029200"/>
              <a:ext cx="0" cy="304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1995" name="Line 11"/>
            <p:cNvSpPr>
              <a:spLocks noChangeShapeType="1"/>
            </p:cNvSpPr>
            <p:nvPr/>
          </p:nvSpPr>
          <p:spPr bwMode="auto">
            <a:xfrm>
              <a:off x="1143000" y="4876800"/>
              <a:ext cx="0" cy="457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1996" name="Line 12"/>
            <p:cNvSpPr>
              <a:spLocks noChangeShapeType="1"/>
            </p:cNvSpPr>
            <p:nvPr/>
          </p:nvSpPr>
          <p:spPr bwMode="auto">
            <a:xfrm>
              <a:off x="1143000" y="5334000"/>
              <a:ext cx="1066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1997" name="Line 13"/>
            <p:cNvSpPr>
              <a:spLocks noChangeShapeType="1"/>
            </p:cNvSpPr>
            <p:nvPr/>
          </p:nvSpPr>
          <p:spPr bwMode="auto">
            <a:xfrm>
              <a:off x="2057400" y="48768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1998" name="Line 14"/>
            <p:cNvSpPr>
              <a:spLocks noChangeShapeType="1"/>
            </p:cNvSpPr>
            <p:nvPr/>
          </p:nvSpPr>
          <p:spPr bwMode="auto">
            <a:xfrm>
              <a:off x="2057400" y="5029200"/>
              <a:ext cx="152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41999" name="Line 15"/>
          <p:cNvSpPr>
            <a:spLocks noChangeShapeType="1"/>
          </p:cNvSpPr>
          <p:nvPr/>
        </p:nvSpPr>
        <p:spPr bwMode="auto">
          <a:xfrm>
            <a:off x="1143000" y="5373216"/>
            <a:ext cx="1066800" cy="0"/>
          </a:xfrm>
          <a:prstGeom prst="line">
            <a:avLst/>
          </a:prstGeom>
          <a:noFill/>
          <a:ln w="22225">
            <a:solidFill>
              <a:schemeClr val="tx1"/>
            </a:solidFill>
            <a:prstDash val="dash"/>
            <a:round/>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375643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用例图（</a:t>
            </a:r>
            <a:r>
              <a:rPr lang="en-US" altLang="zh-CN" dirty="0">
                <a:latin typeface="楷体_GB2312" pitchFamily="49" charset="-122"/>
                <a:ea typeface="楷体_GB2312" pitchFamily="49" charset="-122"/>
              </a:rPr>
              <a:t>Use Case Diagram</a:t>
            </a:r>
            <a:r>
              <a:rPr lang="zh-CN" altLang="en-US" dirty="0">
                <a:latin typeface="楷体_GB2312" pitchFamily="49" charset="-122"/>
                <a:ea typeface="楷体_GB2312" pitchFamily="49" charset="-122"/>
              </a:rPr>
              <a:t>）</a:t>
            </a:r>
          </a:p>
        </p:txBody>
      </p:sp>
      <p:sp>
        <p:nvSpPr>
          <p:cNvPr id="47" name="日期占位符 46"/>
          <p:cNvSpPr>
            <a:spLocks noGrp="1"/>
          </p:cNvSpPr>
          <p:nvPr>
            <p:ph type="dt" sz="half" idx="10"/>
          </p:nvPr>
        </p:nvSpPr>
        <p:spPr/>
        <p:txBody>
          <a:bodyPr/>
          <a:lstStyle/>
          <a:p>
            <a:pPr>
              <a:defRPr/>
            </a:pPr>
            <a:fld id="{3431086C-12FC-904F-ABF0-A8DF60CF3836}" type="datetime1">
              <a:rPr lang="zh-CN" altLang="en-US" smtClean="0"/>
              <a:t>2019/12/16</a:t>
            </a:fld>
            <a:endParaRPr lang="en-US" altLang="zh-CN"/>
          </a:p>
        </p:txBody>
      </p:sp>
      <p:sp>
        <p:nvSpPr>
          <p:cNvPr id="48" name="页脚占位符 47"/>
          <p:cNvSpPr>
            <a:spLocks noGrp="1"/>
          </p:cNvSpPr>
          <p:nvPr>
            <p:ph type="ftr" sz="quarter" idx="11"/>
          </p:nvPr>
        </p:nvSpPr>
        <p:spPr/>
        <p:txBody>
          <a:bodyPr/>
          <a:lstStyle/>
          <a:p>
            <a:pPr>
              <a:defRPr/>
            </a:pPr>
            <a:r>
              <a:rPr lang="en-US" altLang="zh-CN"/>
              <a:t>Software Engineering Group</a:t>
            </a:r>
          </a:p>
        </p:txBody>
      </p:sp>
      <p:sp>
        <p:nvSpPr>
          <p:cNvPr id="43011" name="Oval 4"/>
          <p:cNvSpPr>
            <a:spLocks noChangeArrowheads="1"/>
          </p:cNvSpPr>
          <p:nvPr/>
        </p:nvSpPr>
        <p:spPr bwMode="auto">
          <a:xfrm>
            <a:off x="2781272" y="1500174"/>
            <a:ext cx="17526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lang="zh-CN" altLang="en-US" sz="2000">
                <a:latin typeface="楷体_GB2312" pitchFamily="49" charset="-122"/>
                <a:ea typeface="楷体_GB2312" pitchFamily="49" charset="-122"/>
              </a:rPr>
              <a:t>设置边界</a:t>
            </a:r>
            <a:endParaRPr lang="zh-CN" altLang="en-US">
              <a:latin typeface="楷体_GB2312" pitchFamily="49" charset="-122"/>
              <a:ea typeface="楷体_GB2312" pitchFamily="49" charset="-122"/>
            </a:endParaRPr>
          </a:p>
        </p:txBody>
      </p:sp>
      <p:sp>
        <p:nvSpPr>
          <p:cNvPr id="43012" name="Oval 15"/>
          <p:cNvSpPr>
            <a:spLocks noChangeArrowheads="1"/>
          </p:cNvSpPr>
          <p:nvPr/>
        </p:nvSpPr>
        <p:spPr bwMode="auto">
          <a:xfrm>
            <a:off x="2857472" y="2338374"/>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lang="zh-CN" altLang="en-US" sz="2000">
                <a:latin typeface="楷体_GB2312" pitchFamily="49" charset="-122"/>
                <a:ea typeface="楷体_GB2312" pitchFamily="49" charset="-122"/>
              </a:rPr>
              <a:t>风险分析</a:t>
            </a:r>
          </a:p>
        </p:txBody>
      </p:sp>
      <p:sp>
        <p:nvSpPr>
          <p:cNvPr id="43013" name="Oval 16"/>
          <p:cNvSpPr>
            <a:spLocks noChangeArrowheads="1"/>
          </p:cNvSpPr>
          <p:nvPr/>
        </p:nvSpPr>
        <p:spPr bwMode="auto">
          <a:xfrm>
            <a:off x="2857472" y="3252774"/>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lang="zh-CN" altLang="en-US" sz="2000">
                <a:latin typeface="楷体_GB2312" pitchFamily="49" charset="-122"/>
                <a:ea typeface="楷体_GB2312" pitchFamily="49" charset="-122"/>
              </a:rPr>
              <a:t>交易估计</a:t>
            </a:r>
          </a:p>
        </p:txBody>
      </p:sp>
      <p:sp>
        <p:nvSpPr>
          <p:cNvPr id="43014" name="Oval 17"/>
          <p:cNvSpPr>
            <a:spLocks noChangeArrowheads="1"/>
          </p:cNvSpPr>
          <p:nvPr/>
        </p:nvSpPr>
        <p:spPr bwMode="auto">
          <a:xfrm>
            <a:off x="2857472" y="4090974"/>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lang="zh-CN" altLang="en-US" sz="2000">
                <a:latin typeface="楷体_GB2312" pitchFamily="49" charset="-122"/>
                <a:ea typeface="楷体_GB2312" pitchFamily="49" charset="-122"/>
              </a:rPr>
              <a:t>进行交易</a:t>
            </a:r>
          </a:p>
        </p:txBody>
      </p:sp>
      <p:sp>
        <p:nvSpPr>
          <p:cNvPr id="43015" name="Oval 18"/>
          <p:cNvSpPr>
            <a:spLocks noChangeArrowheads="1"/>
          </p:cNvSpPr>
          <p:nvPr/>
        </p:nvSpPr>
        <p:spPr bwMode="auto">
          <a:xfrm>
            <a:off x="2857472" y="5157774"/>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lang="zh-CN" altLang="en-US" sz="2000">
                <a:latin typeface="楷体_GB2312" pitchFamily="49" charset="-122"/>
                <a:ea typeface="楷体_GB2312" pitchFamily="49" charset="-122"/>
              </a:rPr>
              <a:t>超越边界</a:t>
            </a:r>
          </a:p>
        </p:txBody>
      </p:sp>
      <p:sp>
        <p:nvSpPr>
          <p:cNvPr id="43016" name="Oval 19"/>
          <p:cNvSpPr>
            <a:spLocks noChangeArrowheads="1"/>
          </p:cNvSpPr>
          <p:nvPr/>
        </p:nvSpPr>
        <p:spPr bwMode="auto">
          <a:xfrm>
            <a:off x="5067272" y="1652574"/>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lang="zh-CN" altLang="en-US" sz="2000">
                <a:latin typeface="楷体_GB2312" pitchFamily="49" charset="-122"/>
                <a:ea typeface="楷体_GB2312" pitchFamily="49" charset="-122"/>
              </a:rPr>
              <a:t>更新帐目</a:t>
            </a:r>
          </a:p>
        </p:txBody>
      </p:sp>
      <p:sp>
        <p:nvSpPr>
          <p:cNvPr id="43017" name="Oval 20"/>
          <p:cNvSpPr>
            <a:spLocks noChangeArrowheads="1"/>
          </p:cNvSpPr>
          <p:nvPr/>
        </p:nvSpPr>
        <p:spPr bwMode="auto">
          <a:xfrm>
            <a:off x="5981672" y="3252774"/>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r>
              <a:rPr lang="zh-CN" altLang="en-US" sz="2000">
                <a:latin typeface="楷体_GB2312" pitchFamily="49" charset="-122"/>
                <a:ea typeface="楷体_GB2312" pitchFamily="49" charset="-122"/>
              </a:rPr>
              <a:t>评价</a:t>
            </a:r>
            <a:endParaRPr lang="zh-CN" altLang="en-US">
              <a:latin typeface="楷体_GB2312" pitchFamily="49" charset="-122"/>
              <a:ea typeface="楷体_GB2312" pitchFamily="49" charset="-122"/>
            </a:endParaRPr>
          </a:p>
        </p:txBody>
      </p:sp>
      <p:sp>
        <p:nvSpPr>
          <p:cNvPr id="43018" name="Line 21"/>
          <p:cNvSpPr>
            <a:spLocks noChangeShapeType="1"/>
          </p:cNvSpPr>
          <p:nvPr/>
        </p:nvSpPr>
        <p:spPr bwMode="auto">
          <a:xfrm>
            <a:off x="4533872" y="2719374"/>
            <a:ext cx="1524000" cy="685800"/>
          </a:xfrm>
          <a:prstGeom prst="line">
            <a:avLst/>
          </a:prstGeom>
          <a:noFill/>
          <a:ln w="12700" cap="sq">
            <a:solidFill>
              <a:schemeClr val="tx1"/>
            </a:solidFill>
            <a:round/>
            <a:headEnd type="none" w="sm" len="sm"/>
            <a:tailEnd type="triangle" w="sm" len="sm"/>
          </a:ln>
        </p:spPr>
        <p:txBody>
          <a:bodyPr wrap="none" anchor="ctr"/>
          <a:lstStyle/>
          <a:p>
            <a:endParaRPr lang="zh-CN" altLang="en-US">
              <a:latin typeface="楷体_GB2312" pitchFamily="49" charset="-122"/>
              <a:ea typeface="楷体_GB2312" pitchFamily="49" charset="-122"/>
            </a:endParaRPr>
          </a:p>
        </p:txBody>
      </p:sp>
      <p:sp>
        <p:nvSpPr>
          <p:cNvPr id="43019" name="Line 22"/>
          <p:cNvSpPr>
            <a:spLocks noChangeShapeType="1"/>
          </p:cNvSpPr>
          <p:nvPr/>
        </p:nvSpPr>
        <p:spPr bwMode="auto">
          <a:xfrm>
            <a:off x="4533872" y="3633774"/>
            <a:ext cx="1447800" cy="0"/>
          </a:xfrm>
          <a:prstGeom prst="line">
            <a:avLst/>
          </a:prstGeom>
          <a:noFill/>
          <a:ln w="12700" cap="sq">
            <a:solidFill>
              <a:schemeClr val="tx1"/>
            </a:solidFill>
            <a:round/>
            <a:headEnd type="none" w="sm" len="sm"/>
            <a:tailEnd type="triangle" w="sm" len="sm"/>
          </a:ln>
        </p:spPr>
        <p:txBody>
          <a:bodyPr wrap="none" anchor="ctr"/>
          <a:lstStyle/>
          <a:p>
            <a:endParaRPr lang="zh-CN" altLang="en-US">
              <a:latin typeface="楷体_GB2312" pitchFamily="49" charset="-122"/>
              <a:ea typeface="楷体_GB2312" pitchFamily="49" charset="-122"/>
            </a:endParaRPr>
          </a:p>
        </p:txBody>
      </p:sp>
      <p:sp>
        <p:nvSpPr>
          <p:cNvPr id="43020" name="Oval 23"/>
          <p:cNvSpPr>
            <a:spLocks noChangeArrowheads="1"/>
          </p:cNvSpPr>
          <p:nvPr/>
        </p:nvSpPr>
        <p:spPr bwMode="auto">
          <a:xfrm>
            <a:off x="6057872" y="4395774"/>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1" name="Oval 26"/>
          <p:cNvSpPr>
            <a:spLocks noChangeArrowheads="1"/>
          </p:cNvSpPr>
          <p:nvPr/>
        </p:nvSpPr>
        <p:spPr bwMode="auto">
          <a:xfrm>
            <a:off x="7658072" y="1500174"/>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2" name="Oval 27"/>
          <p:cNvSpPr>
            <a:spLocks noChangeArrowheads="1"/>
          </p:cNvSpPr>
          <p:nvPr/>
        </p:nvSpPr>
        <p:spPr bwMode="auto">
          <a:xfrm>
            <a:off x="1028672" y="1500174"/>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3" name="Oval 28"/>
          <p:cNvSpPr>
            <a:spLocks noChangeArrowheads="1"/>
          </p:cNvSpPr>
          <p:nvPr/>
        </p:nvSpPr>
        <p:spPr bwMode="auto">
          <a:xfrm>
            <a:off x="1333472" y="3328974"/>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4" name="Line 29"/>
          <p:cNvSpPr>
            <a:spLocks noChangeShapeType="1"/>
          </p:cNvSpPr>
          <p:nvPr/>
        </p:nvSpPr>
        <p:spPr bwMode="auto">
          <a:xfrm>
            <a:off x="6210272" y="4700574"/>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5" name="Line 30"/>
          <p:cNvSpPr>
            <a:spLocks noChangeShapeType="1"/>
          </p:cNvSpPr>
          <p:nvPr/>
        </p:nvSpPr>
        <p:spPr bwMode="auto">
          <a:xfrm flipH="1">
            <a:off x="5981672" y="4929174"/>
            <a:ext cx="228600" cy="152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6" name="Line 31"/>
          <p:cNvSpPr>
            <a:spLocks noChangeShapeType="1"/>
          </p:cNvSpPr>
          <p:nvPr/>
        </p:nvSpPr>
        <p:spPr bwMode="auto">
          <a:xfrm>
            <a:off x="6210272" y="4929174"/>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7" name="Line 32"/>
          <p:cNvSpPr>
            <a:spLocks noChangeShapeType="1"/>
          </p:cNvSpPr>
          <p:nvPr/>
        </p:nvSpPr>
        <p:spPr bwMode="auto">
          <a:xfrm>
            <a:off x="6057872" y="4776774"/>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8" name="Line 33"/>
          <p:cNvSpPr>
            <a:spLocks noChangeShapeType="1"/>
          </p:cNvSpPr>
          <p:nvPr/>
        </p:nvSpPr>
        <p:spPr bwMode="auto">
          <a:xfrm>
            <a:off x="1485872" y="3633774"/>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29" name="Line 34"/>
          <p:cNvSpPr>
            <a:spLocks noChangeShapeType="1"/>
          </p:cNvSpPr>
          <p:nvPr/>
        </p:nvSpPr>
        <p:spPr bwMode="auto">
          <a:xfrm flipH="1">
            <a:off x="1333472" y="3862374"/>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0" name="Line 35"/>
          <p:cNvSpPr>
            <a:spLocks noChangeShapeType="1"/>
          </p:cNvSpPr>
          <p:nvPr/>
        </p:nvSpPr>
        <p:spPr bwMode="auto">
          <a:xfrm>
            <a:off x="1485872" y="3862374"/>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1" name="Line 36"/>
          <p:cNvSpPr>
            <a:spLocks noChangeShapeType="1"/>
          </p:cNvSpPr>
          <p:nvPr/>
        </p:nvSpPr>
        <p:spPr bwMode="auto">
          <a:xfrm>
            <a:off x="1333472" y="3709974"/>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2" name="Line 37"/>
          <p:cNvSpPr>
            <a:spLocks noChangeShapeType="1"/>
          </p:cNvSpPr>
          <p:nvPr/>
        </p:nvSpPr>
        <p:spPr bwMode="auto">
          <a:xfrm>
            <a:off x="1181072" y="1804974"/>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3" name="Line 38"/>
          <p:cNvSpPr>
            <a:spLocks noChangeShapeType="1"/>
          </p:cNvSpPr>
          <p:nvPr/>
        </p:nvSpPr>
        <p:spPr bwMode="auto">
          <a:xfrm flipH="1">
            <a:off x="1028672" y="1957374"/>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4" name="Line 39"/>
          <p:cNvSpPr>
            <a:spLocks noChangeShapeType="1"/>
          </p:cNvSpPr>
          <p:nvPr/>
        </p:nvSpPr>
        <p:spPr bwMode="auto">
          <a:xfrm>
            <a:off x="1181072" y="1957374"/>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5" name="Line 40"/>
          <p:cNvSpPr>
            <a:spLocks noChangeShapeType="1"/>
          </p:cNvSpPr>
          <p:nvPr/>
        </p:nvSpPr>
        <p:spPr bwMode="auto">
          <a:xfrm>
            <a:off x="1028672" y="1881174"/>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6" name="Line 41"/>
          <p:cNvSpPr>
            <a:spLocks noChangeShapeType="1"/>
          </p:cNvSpPr>
          <p:nvPr/>
        </p:nvSpPr>
        <p:spPr bwMode="auto">
          <a:xfrm>
            <a:off x="7810472" y="1804974"/>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7" name="Line 42"/>
          <p:cNvSpPr>
            <a:spLocks noChangeShapeType="1"/>
          </p:cNvSpPr>
          <p:nvPr/>
        </p:nvSpPr>
        <p:spPr bwMode="auto">
          <a:xfrm flipH="1">
            <a:off x="7658072" y="2033574"/>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8" name="Line 43"/>
          <p:cNvSpPr>
            <a:spLocks noChangeShapeType="1"/>
          </p:cNvSpPr>
          <p:nvPr/>
        </p:nvSpPr>
        <p:spPr bwMode="auto">
          <a:xfrm>
            <a:off x="7810472" y="2033574"/>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39" name="Line 44"/>
          <p:cNvSpPr>
            <a:spLocks noChangeShapeType="1"/>
          </p:cNvSpPr>
          <p:nvPr/>
        </p:nvSpPr>
        <p:spPr bwMode="auto">
          <a:xfrm>
            <a:off x="7658072" y="1881174"/>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0" name="Line 46"/>
          <p:cNvSpPr>
            <a:spLocks noChangeShapeType="1"/>
          </p:cNvSpPr>
          <p:nvPr/>
        </p:nvSpPr>
        <p:spPr bwMode="auto">
          <a:xfrm flipV="1">
            <a:off x="1638272" y="2795574"/>
            <a:ext cx="1219200" cy="9144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1" name="Line 47"/>
          <p:cNvSpPr>
            <a:spLocks noChangeShapeType="1"/>
          </p:cNvSpPr>
          <p:nvPr/>
        </p:nvSpPr>
        <p:spPr bwMode="auto">
          <a:xfrm>
            <a:off x="1638272" y="3709974"/>
            <a:ext cx="1295400" cy="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2" name="Line 48"/>
          <p:cNvSpPr>
            <a:spLocks noChangeShapeType="1"/>
          </p:cNvSpPr>
          <p:nvPr/>
        </p:nvSpPr>
        <p:spPr bwMode="auto">
          <a:xfrm>
            <a:off x="1638272" y="3709974"/>
            <a:ext cx="1219200" cy="6858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3" name="Line 49"/>
          <p:cNvSpPr>
            <a:spLocks noChangeShapeType="1"/>
          </p:cNvSpPr>
          <p:nvPr/>
        </p:nvSpPr>
        <p:spPr bwMode="auto">
          <a:xfrm>
            <a:off x="1333472" y="1881174"/>
            <a:ext cx="1447800" cy="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4" name="Line 50"/>
          <p:cNvSpPr>
            <a:spLocks noChangeShapeType="1"/>
          </p:cNvSpPr>
          <p:nvPr/>
        </p:nvSpPr>
        <p:spPr bwMode="auto">
          <a:xfrm>
            <a:off x="6743672" y="1881174"/>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5" name="Line 51"/>
          <p:cNvSpPr>
            <a:spLocks noChangeShapeType="1"/>
          </p:cNvSpPr>
          <p:nvPr/>
        </p:nvSpPr>
        <p:spPr bwMode="auto">
          <a:xfrm>
            <a:off x="4533872" y="3633774"/>
            <a:ext cx="1524000" cy="11430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6" name="Line 52"/>
          <p:cNvSpPr>
            <a:spLocks noChangeShapeType="1"/>
          </p:cNvSpPr>
          <p:nvPr/>
        </p:nvSpPr>
        <p:spPr bwMode="auto">
          <a:xfrm>
            <a:off x="4533872" y="4395774"/>
            <a:ext cx="1524000" cy="381000"/>
          </a:xfrm>
          <a:prstGeom prst="line">
            <a:avLst/>
          </a:prstGeom>
          <a:noFill/>
          <a:ln w="12700" cap="sq">
            <a:solidFill>
              <a:schemeClr val="tx1"/>
            </a:solidFill>
            <a:round/>
            <a:headEnd type="none" w="sm" len="sm"/>
            <a:tailEnd type="none" w="sm" len="sm"/>
          </a:ln>
        </p:spPr>
        <p:txBody>
          <a:bodyPr wrap="none" anchor="ctr"/>
          <a:lstStyle/>
          <a:p>
            <a:endParaRPr lang="zh-CN" altLang="en-US">
              <a:latin typeface="楷体_GB2312" pitchFamily="49" charset="-122"/>
              <a:ea typeface="楷体_GB2312" pitchFamily="49" charset="-122"/>
            </a:endParaRPr>
          </a:p>
        </p:txBody>
      </p:sp>
      <p:sp>
        <p:nvSpPr>
          <p:cNvPr id="43047" name="Line 53"/>
          <p:cNvSpPr>
            <a:spLocks noChangeShapeType="1"/>
          </p:cNvSpPr>
          <p:nvPr/>
        </p:nvSpPr>
        <p:spPr bwMode="auto">
          <a:xfrm flipV="1">
            <a:off x="3695672" y="4776774"/>
            <a:ext cx="0" cy="381000"/>
          </a:xfrm>
          <a:prstGeom prst="line">
            <a:avLst/>
          </a:prstGeom>
          <a:noFill/>
          <a:ln w="12700" cap="sq">
            <a:solidFill>
              <a:schemeClr val="tx1"/>
            </a:solidFill>
            <a:round/>
            <a:headEnd type="none" w="sm" len="sm"/>
            <a:tailEnd type="triangle" w="sm" len="sm"/>
          </a:ln>
        </p:spPr>
        <p:txBody>
          <a:bodyPr wrap="none" anchor="ctr"/>
          <a:lstStyle/>
          <a:p>
            <a:endParaRPr lang="zh-CN" altLang="en-US">
              <a:latin typeface="楷体_GB2312" pitchFamily="49" charset="-122"/>
              <a:ea typeface="楷体_GB2312" pitchFamily="49" charset="-122"/>
            </a:endParaRPr>
          </a:p>
        </p:txBody>
      </p:sp>
      <p:sp>
        <p:nvSpPr>
          <p:cNvPr id="43048" name="Text Box 54"/>
          <p:cNvSpPr txBox="1">
            <a:spLocks noChangeArrowheads="1"/>
          </p:cNvSpPr>
          <p:nvPr/>
        </p:nvSpPr>
        <p:spPr bwMode="auto">
          <a:xfrm>
            <a:off x="571472" y="2185974"/>
            <a:ext cx="1200150" cy="396875"/>
          </a:xfrm>
          <a:prstGeom prst="rect">
            <a:avLst/>
          </a:prstGeom>
          <a:noFill/>
          <a:ln w="12700" cap="sq">
            <a:noFill/>
            <a:miter lim="800000"/>
            <a:headEnd type="none" w="sm" len="sm"/>
            <a:tailEnd type="none" w="sm" len="sm"/>
          </a:ln>
        </p:spPr>
        <p:txBody>
          <a:bodyPr wrap="none">
            <a:spAutoFit/>
          </a:bodyPr>
          <a:lstStyle/>
          <a:p>
            <a:r>
              <a:rPr lang="zh-CN" altLang="en-US" sz="2000">
                <a:latin typeface="楷体_GB2312" pitchFamily="49" charset="-122"/>
                <a:ea typeface="楷体_GB2312" pitchFamily="49" charset="-122"/>
              </a:rPr>
              <a:t>贸易经理</a:t>
            </a:r>
          </a:p>
        </p:txBody>
      </p:sp>
      <p:sp>
        <p:nvSpPr>
          <p:cNvPr id="43049" name="Text Box 55"/>
          <p:cNvSpPr txBox="1">
            <a:spLocks noChangeArrowheads="1"/>
          </p:cNvSpPr>
          <p:nvPr/>
        </p:nvSpPr>
        <p:spPr bwMode="auto">
          <a:xfrm>
            <a:off x="800072" y="4090974"/>
            <a:ext cx="1200150" cy="396875"/>
          </a:xfrm>
          <a:prstGeom prst="rect">
            <a:avLst/>
          </a:prstGeom>
          <a:noFill/>
          <a:ln w="12700" cap="sq">
            <a:noFill/>
            <a:miter lim="800000"/>
            <a:headEnd type="none" w="sm" len="sm"/>
            <a:tailEnd type="none" w="sm" len="sm"/>
          </a:ln>
        </p:spPr>
        <p:txBody>
          <a:bodyPr wrap="none">
            <a:spAutoFit/>
          </a:bodyPr>
          <a:lstStyle/>
          <a:p>
            <a:r>
              <a:rPr lang="zh-CN" altLang="en-US" sz="2000">
                <a:latin typeface="楷体_GB2312" pitchFamily="49" charset="-122"/>
                <a:ea typeface="楷体_GB2312" pitchFamily="49" charset="-122"/>
              </a:rPr>
              <a:t>营销人员</a:t>
            </a:r>
          </a:p>
        </p:txBody>
      </p:sp>
      <p:sp>
        <p:nvSpPr>
          <p:cNvPr id="43050" name="Text Box 56"/>
          <p:cNvSpPr txBox="1">
            <a:spLocks noChangeArrowheads="1"/>
          </p:cNvSpPr>
          <p:nvPr/>
        </p:nvSpPr>
        <p:spPr bwMode="auto">
          <a:xfrm>
            <a:off x="7184997" y="2182799"/>
            <a:ext cx="1200150" cy="396875"/>
          </a:xfrm>
          <a:prstGeom prst="rect">
            <a:avLst/>
          </a:prstGeom>
          <a:noFill/>
          <a:ln w="12700" cap="sq">
            <a:noFill/>
            <a:miter lim="800000"/>
            <a:headEnd type="none" w="sm" len="sm"/>
            <a:tailEnd type="none" w="sm" len="sm"/>
          </a:ln>
        </p:spPr>
        <p:txBody>
          <a:bodyPr wrap="none">
            <a:spAutoFit/>
          </a:bodyPr>
          <a:lstStyle/>
          <a:p>
            <a:r>
              <a:rPr lang="zh-CN" altLang="en-US" sz="2000">
                <a:latin typeface="楷体_GB2312" pitchFamily="49" charset="-122"/>
                <a:ea typeface="楷体_GB2312" pitchFamily="49" charset="-122"/>
              </a:rPr>
              <a:t>记帐系统</a:t>
            </a:r>
          </a:p>
        </p:txBody>
      </p:sp>
      <p:sp>
        <p:nvSpPr>
          <p:cNvPr id="43051" name="Text Box 57"/>
          <p:cNvSpPr txBox="1">
            <a:spLocks noChangeArrowheads="1"/>
          </p:cNvSpPr>
          <p:nvPr/>
        </p:nvSpPr>
        <p:spPr bwMode="auto">
          <a:xfrm>
            <a:off x="5584797" y="5078399"/>
            <a:ext cx="1200150" cy="396875"/>
          </a:xfrm>
          <a:prstGeom prst="rect">
            <a:avLst/>
          </a:prstGeom>
          <a:noFill/>
          <a:ln w="12700" cap="sq">
            <a:noFill/>
            <a:miter lim="800000"/>
            <a:headEnd type="none" w="sm" len="sm"/>
            <a:tailEnd type="none" w="sm" len="sm"/>
          </a:ln>
        </p:spPr>
        <p:txBody>
          <a:bodyPr wrap="none">
            <a:spAutoFit/>
          </a:bodyPr>
          <a:lstStyle/>
          <a:p>
            <a:r>
              <a:rPr lang="zh-CN" altLang="en-US" sz="2000">
                <a:latin typeface="楷体_GB2312" pitchFamily="49" charset="-122"/>
                <a:ea typeface="楷体_GB2312" pitchFamily="49" charset="-122"/>
              </a:rPr>
              <a:t>销售人员</a:t>
            </a:r>
          </a:p>
        </p:txBody>
      </p:sp>
      <p:sp>
        <p:nvSpPr>
          <p:cNvPr id="43052" name="Text Box 67"/>
          <p:cNvSpPr txBox="1">
            <a:spLocks noChangeArrowheads="1"/>
          </p:cNvSpPr>
          <p:nvPr/>
        </p:nvSpPr>
        <p:spPr bwMode="auto">
          <a:xfrm>
            <a:off x="5127597" y="2581262"/>
            <a:ext cx="946150" cy="396875"/>
          </a:xfrm>
          <a:prstGeom prst="rect">
            <a:avLst/>
          </a:prstGeom>
          <a:noFill/>
          <a:ln w="12700" cap="sq">
            <a:noFill/>
            <a:miter lim="800000"/>
            <a:headEnd type="none" w="sm" len="sm"/>
            <a:tailEnd type="none" w="sm" len="sm"/>
          </a:ln>
        </p:spPr>
        <p:txBody>
          <a:bodyPr wrap="none">
            <a:spAutoFit/>
          </a:bodyPr>
          <a:lstStyle/>
          <a:p>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使用</a:t>
            </a:r>
            <a:r>
              <a:rPr lang="en-US" altLang="zh-CN" sz="2000">
                <a:latin typeface="楷体_GB2312" pitchFamily="49" charset="-122"/>
                <a:ea typeface="楷体_GB2312" pitchFamily="49" charset="-122"/>
              </a:rPr>
              <a:t>»</a:t>
            </a:r>
          </a:p>
        </p:txBody>
      </p:sp>
      <p:sp>
        <p:nvSpPr>
          <p:cNvPr id="43053" name="Text Box 68"/>
          <p:cNvSpPr txBox="1">
            <a:spLocks noChangeArrowheads="1"/>
          </p:cNvSpPr>
          <p:nvPr/>
        </p:nvSpPr>
        <p:spPr bwMode="auto">
          <a:xfrm>
            <a:off x="4898997" y="3190862"/>
            <a:ext cx="946150" cy="396875"/>
          </a:xfrm>
          <a:prstGeom prst="rect">
            <a:avLst/>
          </a:prstGeom>
          <a:noFill/>
          <a:ln w="12700" cap="sq">
            <a:noFill/>
            <a:miter lim="800000"/>
            <a:headEnd type="none" w="sm" len="sm"/>
            <a:tailEnd type="none" w="sm" len="sm"/>
          </a:ln>
        </p:spPr>
        <p:txBody>
          <a:bodyPr wrap="none">
            <a:spAutoFit/>
          </a:bodyPr>
          <a:lstStyle/>
          <a:p>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使用</a:t>
            </a:r>
            <a:r>
              <a:rPr lang="en-US" altLang="zh-CN" sz="2000">
                <a:latin typeface="楷体_GB2312" pitchFamily="49" charset="-122"/>
                <a:ea typeface="楷体_GB2312" pitchFamily="49" charset="-122"/>
              </a:rPr>
              <a:t>»</a:t>
            </a:r>
          </a:p>
        </p:txBody>
      </p:sp>
      <p:sp>
        <p:nvSpPr>
          <p:cNvPr id="43054" name="Text Box 69"/>
          <p:cNvSpPr txBox="1">
            <a:spLocks noChangeArrowheads="1"/>
          </p:cNvSpPr>
          <p:nvPr/>
        </p:nvSpPr>
        <p:spPr bwMode="auto">
          <a:xfrm>
            <a:off x="2841597" y="4791062"/>
            <a:ext cx="946150" cy="396875"/>
          </a:xfrm>
          <a:prstGeom prst="rect">
            <a:avLst/>
          </a:prstGeom>
          <a:noFill/>
          <a:ln w="12700" cap="sq">
            <a:noFill/>
            <a:miter lim="800000"/>
            <a:headEnd type="none" w="sm" len="sm"/>
            <a:tailEnd type="none" w="sm" len="sm"/>
          </a:ln>
        </p:spPr>
        <p:txBody>
          <a:bodyPr wrap="none">
            <a:spAutoFit/>
          </a:bodyPr>
          <a:lstStyle/>
          <a:p>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扩展</a:t>
            </a:r>
            <a:r>
              <a:rPr lang="en-US" altLang="zh-CN" sz="2000">
                <a:latin typeface="楷体_GB2312" pitchFamily="49" charset="-122"/>
                <a:ea typeface="楷体_GB2312" pitchFamily="49" charset="-122"/>
              </a:rPr>
              <a:t>»</a:t>
            </a:r>
          </a:p>
        </p:txBody>
      </p:sp>
    </p:spTree>
    <p:extLst>
      <p:ext uri="{BB962C8B-B14F-4D97-AF65-F5344CB8AC3E}">
        <p14:creationId xmlns:p14="http://schemas.microsoft.com/office/powerpoint/2010/main" val="305332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文档化用例</a:t>
            </a:r>
          </a:p>
        </p:txBody>
      </p:sp>
      <p:sp>
        <p:nvSpPr>
          <p:cNvPr id="3" name="内容占位符 2"/>
          <p:cNvSpPr>
            <a:spLocks noGrp="1"/>
          </p:cNvSpPr>
          <p:nvPr>
            <p:ph idx="1"/>
          </p:nvPr>
        </p:nvSpPr>
        <p:spPr/>
        <p:txBody>
          <a:bodyPr/>
          <a:lstStyle/>
          <a:p>
            <a:r>
              <a:rPr lang="zh-CN" altLang="en-US" dirty="0"/>
              <a:t>用例模型中的每个用例都采用叙述性描述给出功能需求的具体内容</a:t>
            </a:r>
            <a:endParaRPr lang="en-US" altLang="zh-CN" dirty="0"/>
          </a:p>
          <a:p>
            <a:pPr lvl="1"/>
            <a:r>
              <a:rPr lang="zh-CN" altLang="en-US" dirty="0"/>
              <a:t>常用五种描述方式：非形式化的结构化文字、形式化的结构化文字（带前后置条件）、状态图、活动图、伪代码</a:t>
            </a:r>
          </a:p>
          <a:p>
            <a:r>
              <a:rPr lang="zh-CN" altLang="en-US" dirty="0"/>
              <a:t>在最初的需求获取阶段，通常使用非形式化的结构化文字进行描述</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13</a:t>
            </a:fld>
            <a:endParaRPr lang="en-US" altLang="zh-CN"/>
          </a:p>
        </p:txBody>
      </p:sp>
    </p:spTree>
    <p:extLst>
      <p:ext uri="{BB962C8B-B14F-4D97-AF65-F5344CB8AC3E}">
        <p14:creationId xmlns:p14="http://schemas.microsoft.com/office/powerpoint/2010/main" val="146348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用例描述</a:t>
            </a:r>
          </a:p>
        </p:txBody>
      </p:sp>
      <p:sp>
        <p:nvSpPr>
          <p:cNvPr id="3" name="内容占位符 2"/>
          <p:cNvSpPr>
            <a:spLocks noGrp="1"/>
          </p:cNvSpPr>
          <p:nvPr>
            <p:ph idx="1"/>
          </p:nvPr>
        </p:nvSpPr>
        <p:spPr/>
        <p:txBody>
          <a:bodyPr/>
          <a:lstStyle/>
          <a:p>
            <a:r>
              <a:rPr lang="zh-CN" altLang="en-US" sz="2000" dirty="0"/>
              <a:t>用例名称：用于标示用例的唯一名称</a:t>
            </a:r>
            <a:endParaRPr lang="en-US" altLang="zh-CN" sz="2000" dirty="0"/>
          </a:p>
          <a:p>
            <a:r>
              <a:rPr lang="zh-CN" altLang="en-US" sz="2000" dirty="0"/>
              <a:t>概述：对用例的简短描述，一般一两句话</a:t>
            </a:r>
            <a:endParaRPr lang="en-US" altLang="zh-CN" sz="2000" dirty="0"/>
          </a:p>
          <a:p>
            <a:r>
              <a:rPr lang="zh-CN" altLang="en-US" sz="2000" dirty="0"/>
              <a:t>依赖：可选，是否依赖其他用例（包含或扩展）</a:t>
            </a:r>
            <a:endParaRPr lang="en-US" altLang="zh-CN" sz="2000" dirty="0"/>
          </a:p>
          <a:p>
            <a:r>
              <a:rPr lang="zh-CN" altLang="en-US" sz="2000" dirty="0"/>
              <a:t>参与者：总有一个主要参与者来启动用例。可以有次要参与者。</a:t>
            </a:r>
            <a:endParaRPr lang="en-US" altLang="zh-CN" sz="2000" dirty="0"/>
          </a:p>
          <a:p>
            <a:r>
              <a:rPr lang="zh-CN" altLang="en-US" sz="2000" dirty="0"/>
              <a:t>前置条件：可选，该用例开始时必须满足的条件。</a:t>
            </a:r>
            <a:endParaRPr lang="en-US" altLang="zh-CN" sz="2000" dirty="0"/>
          </a:p>
          <a:p>
            <a:r>
              <a:rPr lang="zh-CN" altLang="en-US" sz="2000" b="1" dirty="0"/>
              <a:t>主序列描述：参与者和系统之间最经常的交互序列，具体形式是参与者的输入和系统响应。</a:t>
            </a:r>
            <a:endParaRPr lang="en-US" altLang="zh-CN" sz="2000" b="1" dirty="0"/>
          </a:p>
          <a:p>
            <a:r>
              <a:rPr lang="zh-CN" altLang="en-US" sz="2000" dirty="0"/>
              <a:t>可替换序列描述：主序列的可替换分支，可以有多条。</a:t>
            </a:r>
            <a:endParaRPr lang="en-US" altLang="zh-CN" sz="2000" dirty="0"/>
          </a:p>
          <a:p>
            <a:r>
              <a:rPr lang="zh-CN" altLang="en-US" sz="2000" dirty="0"/>
              <a:t>非功能需求：性能、安全等</a:t>
            </a:r>
            <a:endParaRPr lang="en-US" altLang="zh-CN" sz="2000" dirty="0"/>
          </a:p>
          <a:p>
            <a:r>
              <a:rPr lang="zh-CN" altLang="en-US" sz="2000" dirty="0"/>
              <a:t>后置条件：到达用例终点处所满足的条件。</a:t>
            </a:r>
            <a:endParaRPr lang="en-US" altLang="zh-CN" sz="2000" dirty="0"/>
          </a:p>
          <a:p>
            <a:r>
              <a:rPr lang="zh-CN" altLang="en-US" sz="2000" dirty="0"/>
              <a:t>未解决问题：相当于“备注”部分表明和该用例相关的问题，用于和用户进一步讨论。</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14</a:t>
            </a:fld>
            <a:endParaRPr lang="en-US" altLang="zh-CN"/>
          </a:p>
        </p:txBody>
      </p:sp>
    </p:spTree>
    <p:extLst>
      <p:ext uri="{BB962C8B-B14F-4D97-AF65-F5344CB8AC3E}">
        <p14:creationId xmlns:p14="http://schemas.microsoft.com/office/powerpoint/2010/main" val="123342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基于用例的需求精化过程</a:t>
            </a:r>
          </a:p>
        </p:txBody>
      </p:sp>
      <p:sp>
        <p:nvSpPr>
          <p:cNvPr id="44035" name="Rectangle 3"/>
          <p:cNvSpPr>
            <a:spLocks noGrp="1" noChangeArrowheads="1"/>
          </p:cNvSpPr>
          <p:nvPr>
            <p:ph idx="1"/>
          </p:nvPr>
        </p:nvSpPr>
        <p:spPr>
          <a:xfrm>
            <a:off x="442938" y="1409717"/>
            <a:ext cx="7772400" cy="4448175"/>
          </a:xfrm>
        </p:spPr>
        <p:txBody>
          <a:bodyPr>
            <a:normAutofit/>
          </a:bodyPr>
          <a:lstStyle/>
          <a:p>
            <a:pPr eaLnBrk="1" hangingPunct="1">
              <a:lnSpc>
                <a:spcPct val="90000"/>
              </a:lnSpc>
            </a:pPr>
            <a:r>
              <a:rPr lang="en-US" altLang="zh-CN">
                <a:latin typeface="楷体_GB2312" pitchFamily="49" charset="-122"/>
                <a:ea typeface="楷体_GB2312" pitchFamily="49" charset="-122"/>
              </a:rPr>
              <a:t>1. </a:t>
            </a:r>
            <a:r>
              <a:rPr lang="zh-CN" altLang="en-US">
                <a:latin typeface="楷体_GB2312" pitchFamily="49" charset="-122"/>
                <a:ea typeface="楷体_GB2312" pitchFamily="49" charset="-122"/>
              </a:rPr>
              <a:t>获取原始需求</a:t>
            </a:r>
            <a:endParaRPr lang="en-US" altLang="zh-CN">
              <a:latin typeface="楷体_GB2312" pitchFamily="49" charset="-122"/>
              <a:ea typeface="楷体_GB2312" pitchFamily="49" charset="-122"/>
            </a:endParaRPr>
          </a:p>
          <a:p>
            <a:pPr eaLnBrk="1" hangingPunct="1">
              <a:lnSpc>
                <a:spcPct val="90000"/>
              </a:lnSpc>
            </a:pPr>
            <a:r>
              <a:rPr lang="en-US" altLang="zh-CN">
                <a:latin typeface="楷体_GB2312" pitchFamily="49" charset="-122"/>
                <a:ea typeface="楷体_GB2312" pitchFamily="49" charset="-122"/>
              </a:rPr>
              <a:t>2. </a:t>
            </a:r>
            <a:r>
              <a:rPr lang="zh-CN" altLang="en-US">
                <a:latin typeface="楷体_GB2312" pitchFamily="49" charset="-122"/>
                <a:ea typeface="楷体_GB2312" pitchFamily="49" charset="-122"/>
              </a:rPr>
              <a:t>开发一个可以理解的需求</a:t>
            </a:r>
            <a:endParaRPr lang="en-US" altLang="zh-CN">
              <a:latin typeface="楷体_GB2312" pitchFamily="49" charset="-122"/>
              <a:ea typeface="楷体_GB2312" pitchFamily="49" charset="-122"/>
            </a:endParaRPr>
          </a:p>
          <a:p>
            <a:pPr lvl="1" eaLnBrk="1" hangingPunct="1">
              <a:lnSpc>
                <a:spcPct val="90000"/>
              </a:lnSpc>
            </a:pPr>
            <a:r>
              <a:rPr lang="en-US" altLang="zh-CN">
                <a:latin typeface="楷体_GB2312" pitchFamily="49" charset="-122"/>
                <a:ea typeface="楷体_GB2312" pitchFamily="49" charset="-122"/>
              </a:rPr>
              <a:t>2.1 </a:t>
            </a:r>
            <a:r>
              <a:rPr lang="zh-CN" altLang="en-US">
                <a:latin typeface="楷体_GB2312" pitchFamily="49" charset="-122"/>
                <a:ea typeface="楷体_GB2312" pitchFamily="49" charset="-122"/>
              </a:rPr>
              <a:t>识别参与者</a:t>
            </a:r>
          </a:p>
          <a:p>
            <a:pPr lvl="1" eaLnBrk="1" hangingPunct="1">
              <a:lnSpc>
                <a:spcPct val="90000"/>
              </a:lnSpc>
            </a:pPr>
            <a:r>
              <a:rPr lang="en-US" altLang="zh-CN">
                <a:latin typeface="楷体_GB2312" pitchFamily="49" charset="-122"/>
                <a:ea typeface="楷体_GB2312" pitchFamily="49" charset="-122"/>
              </a:rPr>
              <a:t>2.2 </a:t>
            </a:r>
            <a:r>
              <a:rPr lang="zh-CN" altLang="en-US">
                <a:latin typeface="楷体_GB2312" pitchFamily="49" charset="-122"/>
                <a:ea typeface="楷体_GB2312" pitchFamily="49" charset="-122"/>
              </a:rPr>
              <a:t>识别用例</a:t>
            </a:r>
          </a:p>
          <a:p>
            <a:pPr lvl="1" eaLnBrk="1" hangingPunct="1">
              <a:lnSpc>
                <a:spcPct val="90000"/>
              </a:lnSpc>
            </a:pPr>
            <a:r>
              <a:rPr lang="en-US" altLang="zh-CN">
                <a:latin typeface="楷体_GB2312" pitchFamily="49" charset="-122"/>
                <a:ea typeface="楷体_GB2312" pitchFamily="49" charset="-122"/>
              </a:rPr>
              <a:t>2.3 </a:t>
            </a:r>
            <a:r>
              <a:rPr lang="zh-CN" altLang="en-US">
                <a:latin typeface="楷体_GB2312" pitchFamily="49" charset="-122"/>
                <a:ea typeface="楷体_GB2312" pitchFamily="49" charset="-122"/>
              </a:rPr>
              <a:t>构建用例图</a:t>
            </a:r>
            <a:endParaRPr lang="en-US" altLang="zh-CN">
              <a:latin typeface="楷体_GB2312" pitchFamily="49" charset="-122"/>
              <a:ea typeface="楷体_GB2312" pitchFamily="49" charset="-122"/>
            </a:endParaRPr>
          </a:p>
          <a:p>
            <a:pPr eaLnBrk="1" hangingPunct="1">
              <a:lnSpc>
                <a:spcPct val="90000"/>
              </a:lnSpc>
            </a:pPr>
            <a:r>
              <a:rPr lang="en-US" altLang="zh-CN">
                <a:latin typeface="楷体_GB2312" pitchFamily="49" charset="-122"/>
                <a:ea typeface="楷体_GB2312" pitchFamily="49" charset="-122"/>
              </a:rPr>
              <a:t>3 </a:t>
            </a:r>
            <a:r>
              <a:rPr lang="zh-CN" altLang="en-US">
                <a:latin typeface="楷体_GB2312" pitchFamily="49" charset="-122"/>
                <a:ea typeface="楷体_GB2312" pitchFamily="49" charset="-122"/>
              </a:rPr>
              <a:t>详细、完整地描述需求</a:t>
            </a:r>
            <a:endParaRPr lang="en-US" altLang="zh-CN">
              <a:latin typeface="楷体_GB2312" pitchFamily="49" charset="-122"/>
              <a:ea typeface="楷体_GB2312" pitchFamily="49" charset="-122"/>
            </a:endParaRPr>
          </a:p>
          <a:p>
            <a:pPr lvl="1" eaLnBrk="1" hangingPunct="1">
              <a:lnSpc>
                <a:spcPct val="90000"/>
              </a:lnSpc>
            </a:pPr>
            <a:r>
              <a:rPr lang="zh-CN" altLang="en-US">
                <a:latin typeface="楷体_GB2312" pitchFamily="49" charset="-122"/>
                <a:ea typeface="楷体_GB2312" pitchFamily="49" charset="-122"/>
              </a:rPr>
              <a:t>进行用例阐述</a:t>
            </a:r>
          </a:p>
          <a:p>
            <a:pPr eaLnBrk="1" hangingPunct="1">
              <a:lnSpc>
                <a:spcPct val="90000"/>
              </a:lnSpc>
            </a:pPr>
            <a:r>
              <a:rPr lang="en-US" altLang="zh-CN">
                <a:latin typeface="楷体_GB2312" pitchFamily="49" charset="-122"/>
                <a:ea typeface="楷体_GB2312" pitchFamily="49" charset="-122"/>
              </a:rPr>
              <a:t>4 </a:t>
            </a:r>
            <a:r>
              <a:rPr lang="zh-CN" altLang="en-US">
                <a:latin typeface="楷体_GB2312" pitchFamily="49" charset="-122"/>
                <a:ea typeface="楷体_GB2312" pitchFamily="49" charset="-122"/>
              </a:rPr>
              <a:t>重构用例模型</a:t>
            </a:r>
            <a:endParaRPr lang="en-US" altLang="zh-CN">
              <a:latin typeface="楷体_GB2312" pitchFamily="49" charset="-122"/>
              <a:ea typeface="楷体_GB2312" pitchFamily="49" charset="-122"/>
            </a:endParaRPr>
          </a:p>
          <a:p>
            <a:pPr lvl="1" eaLnBrk="1" hangingPunct="1">
              <a:lnSpc>
                <a:spcPct val="90000"/>
              </a:lnSpc>
            </a:pPr>
            <a:r>
              <a:rPr lang="en-US" altLang="zh-CN">
                <a:latin typeface="楷体_GB2312" pitchFamily="49" charset="-122"/>
                <a:ea typeface="楷体_GB2312" pitchFamily="49" charset="-122"/>
              </a:rPr>
              <a:t>4.1 </a:t>
            </a:r>
            <a:r>
              <a:rPr lang="zh-CN" altLang="en-US">
                <a:latin typeface="楷体_GB2312" pitchFamily="49" charset="-122"/>
                <a:ea typeface="楷体_GB2312" pitchFamily="49" charset="-122"/>
              </a:rPr>
              <a:t>识别用例间的关系</a:t>
            </a:r>
          </a:p>
          <a:p>
            <a:pPr lvl="1" eaLnBrk="1" hangingPunct="1">
              <a:lnSpc>
                <a:spcPct val="90000"/>
              </a:lnSpc>
            </a:pPr>
            <a:r>
              <a:rPr lang="en-US" altLang="zh-CN">
                <a:latin typeface="楷体_GB2312" pitchFamily="49" charset="-122"/>
                <a:ea typeface="楷体_GB2312" pitchFamily="49" charset="-122"/>
              </a:rPr>
              <a:t>4.2 </a:t>
            </a:r>
            <a:r>
              <a:rPr lang="zh-CN" altLang="en-US">
                <a:latin typeface="楷体_GB2312" pitchFamily="49" charset="-122"/>
                <a:ea typeface="楷体_GB2312" pitchFamily="49" charset="-122"/>
              </a:rPr>
              <a:t>对用例进行组织和分包</a:t>
            </a:r>
          </a:p>
        </p:txBody>
      </p:sp>
      <p:sp>
        <p:nvSpPr>
          <p:cNvPr id="4" name="日期占位符 3"/>
          <p:cNvSpPr>
            <a:spLocks noGrp="1"/>
          </p:cNvSpPr>
          <p:nvPr>
            <p:ph type="dt" sz="half" idx="10"/>
          </p:nvPr>
        </p:nvSpPr>
        <p:spPr/>
        <p:txBody>
          <a:bodyPr/>
          <a:lstStyle/>
          <a:p>
            <a:pPr>
              <a:defRPr/>
            </a:pPr>
            <a:fld id="{79CEF4AA-F2AB-DC49-825D-8BF5DD7BD7A5}"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410081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latin typeface="楷体_GB2312" pitchFamily="49" charset="-122"/>
                <a:ea typeface="楷体_GB2312" pitchFamily="49" charset="-122"/>
              </a:rPr>
              <a:t>用例图（</a:t>
            </a:r>
            <a:r>
              <a:rPr lang="en-US" altLang="zh-CN">
                <a:latin typeface="楷体_GB2312" pitchFamily="49" charset="-122"/>
                <a:ea typeface="楷体_GB2312" pitchFamily="49" charset="-122"/>
              </a:rPr>
              <a:t>Use Case Diagram</a:t>
            </a:r>
            <a:r>
              <a:rPr lang="zh-CN" altLang="en-US">
                <a:latin typeface="楷体_GB2312" pitchFamily="49" charset="-122"/>
                <a:ea typeface="楷体_GB2312" pitchFamily="49" charset="-122"/>
              </a:rPr>
              <a:t>）</a:t>
            </a:r>
          </a:p>
        </p:txBody>
      </p:sp>
      <p:sp>
        <p:nvSpPr>
          <p:cNvPr id="46083" name="Rectangle 3"/>
          <p:cNvSpPr>
            <a:spLocks noGrp="1" noChangeArrowheads="1"/>
          </p:cNvSpPr>
          <p:nvPr>
            <p:ph idx="1"/>
          </p:nvPr>
        </p:nvSpPr>
        <p:spPr/>
        <p:txBody>
          <a:bodyPr/>
          <a:lstStyle/>
          <a:p>
            <a:pPr eaLnBrk="1" hangingPunct="1">
              <a:buFontTx/>
              <a:buNone/>
            </a:pPr>
            <a:r>
              <a:rPr lang="zh-CN" altLang="en-US">
                <a:latin typeface="楷体_GB2312" pitchFamily="49" charset="-122"/>
                <a:ea typeface="楷体_GB2312" pitchFamily="49" charset="-122"/>
              </a:rPr>
              <a:t>用例模型的获取：</a:t>
            </a:r>
          </a:p>
          <a:p>
            <a:pPr eaLnBrk="1" hangingPunct="1">
              <a:buFontTx/>
              <a:buNone/>
            </a:pPr>
            <a:endParaRPr lang="zh-CN" altLang="en-US">
              <a:latin typeface="楷体_GB2312" pitchFamily="49" charset="-122"/>
              <a:ea typeface="楷体_GB2312" pitchFamily="49" charset="-122"/>
            </a:endParaRPr>
          </a:p>
          <a:p>
            <a:pPr eaLnBrk="1" hangingPunct="1"/>
            <a:r>
              <a:rPr lang="zh-CN" altLang="en-US">
                <a:latin typeface="楷体_GB2312" pitchFamily="49" charset="-122"/>
                <a:ea typeface="楷体_GB2312" pitchFamily="49" charset="-122"/>
              </a:rPr>
              <a:t>获取执行者</a:t>
            </a:r>
          </a:p>
          <a:p>
            <a:pPr eaLnBrk="1" hangingPunct="1"/>
            <a:endParaRPr lang="zh-CN" altLang="en-US">
              <a:latin typeface="楷体_GB2312" pitchFamily="49" charset="-122"/>
              <a:ea typeface="楷体_GB2312" pitchFamily="49" charset="-122"/>
            </a:endParaRPr>
          </a:p>
          <a:p>
            <a:pPr eaLnBrk="1" hangingPunct="1"/>
            <a:r>
              <a:rPr lang="zh-CN" altLang="en-US">
                <a:latin typeface="楷体_GB2312" pitchFamily="49" charset="-122"/>
                <a:ea typeface="楷体_GB2312" pitchFamily="49" charset="-122"/>
              </a:rPr>
              <a:t>获取用例</a:t>
            </a:r>
          </a:p>
        </p:txBody>
      </p:sp>
      <p:sp>
        <p:nvSpPr>
          <p:cNvPr id="4" name="日期占位符 3"/>
          <p:cNvSpPr>
            <a:spLocks noGrp="1"/>
          </p:cNvSpPr>
          <p:nvPr>
            <p:ph type="dt" sz="half" idx="10"/>
          </p:nvPr>
        </p:nvSpPr>
        <p:spPr/>
        <p:txBody>
          <a:bodyPr/>
          <a:lstStyle/>
          <a:p>
            <a:pPr>
              <a:defRPr/>
            </a:pPr>
            <a:fld id="{3388AF0B-851B-0B4E-A13E-E4C402DE443C}"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3140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获取执行者的启发规则</a:t>
            </a:r>
          </a:p>
        </p:txBody>
      </p:sp>
      <p:sp>
        <p:nvSpPr>
          <p:cNvPr id="47107" name="Rectangle 3"/>
          <p:cNvSpPr>
            <a:spLocks noGrp="1" noChangeArrowheads="1"/>
          </p:cNvSpPr>
          <p:nvPr>
            <p:ph idx="1"/>
          </p:nvPr>
        </p:nvSpPr>
        <p:spPr/>
        <p:txBody>
          <a:bodyPr/>
          <a:lstStyle/>
          <a:p>
            <a:pPr eaLnBrk="1" hangingPunct="1">
              <a:buFontTx/>
              <a:buNone/>
            </a:pPr>
            <a:r>
              <a:rPr lang="zh-CN" altLang="en-US">
                <a:latin typeface="楷体_GB2312" pitchFamily="49" charset="-122"/>
                <a:ea typeface="楷体_GB2312" pitchFamily="49" charset="-122"/>
              </a:rPr>
              <a:t>获取执行者：</a:t>
            </a:r>
          </a:p>
          <a:p>
            <a:pPr eaLnBrk="1" hangingPunct="1"/>
            <a:r>
              <a:rPr lang="zh-CN" altLang="en-US">
                <a:latin typeface="楷体_GB2312" pitchFamily="49" charset="-122"/>
                <a:ea typeface="楷体_GB2312" pitchFamily="49" charset="-122"/>
              </a:rPr>
              <a:t>谁使用系统的主要功能（主要使用者）？</a:t>
            </a:r>
          </a:p>
          <a:p>
            <a:pPr eaLnBrk="1" hangingPunct="1"/>
            <a:r>
              <a:rPr lang="zh-CN" altLang="en-US">
                <a:latin typeface="楷体_GB2312" pitchFamily="49" charset="-122"/>
                <a:ea typeface="楷体_GB2312" pitchFamily="49" charset="-122"/>
              </a:rPr>
              <a:t>谁需要系统支持他们的日常工作？</a:t>
            </a:r>
          </a:p>
          <a:p>
            <a:pPr eaLnBrk="1" hangingPunct="1"/>
            <a:r>
              <a:rPr lang="zh-CN" altLang="en-US">
                <a:latin typeface="楷体_GB2312" pitchFamily="49" charset="-122"/>
                <a:ea typeface="楷体_GB2312" pitchFamily="49" charset="-122"/>
              </a:rPr>
              <a:t>谁来维护、管理系统使其能正常工作（辅助使用者）？</a:t>
            </a:r>
          </a:p>
          <a:p>
            <a:pPr eaLnBrk="1" hangingPunct="1"/>
            <a:r>
              <a:rPr lang="zh-CN" altLang="en-US">
                <a:latin typeface="楷体_GB2312" pitchFamily="49" charset="-122"/>
                <a:ea typeface="楷体_GB2312" pitchFamily="49" charset="-122"/>
              </a:rPr>
              <a:t>系统需要控制哪些硬件？</a:t>
            </a:r>
          </a:p>
          <a:p>
            <a:pPr eaLnBrk="1" hangingPunct="1"/>
            <a:r>
              <a:rPr lang="zh-CN" altLang="en-US">
                <a:latin typeface="楷体_GB2312" pitchFamily="49" charset="-122"/>
                <a:ea typeface="楷体_GB2312" pitchFamily="49" charset="-122"/>
              </a:rPr>
              <a:t>系统需要与其他哪些系统交互？</a:t>
            </a:r>
          </a:p>
          <a:p>
            <a:pPr eaLnBrk="1" hangingPunct="1"/>
            <a:r>
              <a:rPr lang="zh-CN" altLang="en-US">
                <a:latin typeface="楷体_GB2312" pitchFamily="49" charset="-122"/>
                <a:ea typeface="楷体_GB2312" pitchFamily="49" charset="-122"/>
              </a:rPr>
              <a:t>对系统产生的结果感兴趣的是哪些人？</a:t>
            </a:r>
          </a:p>
        </p:txBody>
      </p:sp>
      <p:sp>
        <p:nvSpPr>
          <p:cNvPr id="4" name="日期占位符 3"/>
          <p:cNvSpPr>
            <a:spLocks noGrp="1"/>
          </p:cNvSpPr>
          <p:nvPr>
            <p:ph type="dt" sz="half" idx="10"/>
          </p:nvPr>
        </p:nvSpPr>
        <p:spPr/>
        <p:txBody>
          <a:bodyPr/>
          <a:lstStyle/>
          <a:p>
            <a:pPr>
              <a:defRPr/>
            </a:pPr>
            <a:fld id="{2E82F322-84AE-C940-ADD5-12FA23B089B3}"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4005977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latin typeface="楷体_GB2312" pitchFamily="49" charset="-122"/>
                <a:ea typeface="楷体_GB2312" pitchFamily="49" charset="-122"/>
              </a:rPr>
              <a:t>获取用例的启发规则</a:t>
            </a:r>
          </a:p>
        </p:txBody>
      </p:sp>
      <p:sp>
        <p:nvSpPr>
          <p:cNvPr id="49155" name="Rectangle 3"/>
          <p:cNvSpPr>
            <a:spLocks noGrp="1" noChangeArrowheads="1"/>
          </p:cNvSpPr>
          <p:nvPr>
            <p:ph idx="1"/>
          </p:nvPr>
        </p:nvSpPr>
        <p:spPr/>
        <p:txBody>
          <a:bodyPr/>
          <a:lstStyle/>
          <a:p>
            <a:pPr eaLnBrk="1" hangingPunct="1">
              <a:buFontTx/>
              <a:buNone/>
            </a:pPr>
            <a:r>
              <a:rPr lang="zh-CN" altLang="en-US">
                <a:latin typeface="楷体_GB2312" pitchFamily="49" charset="-122"/>
                <a:ea typeface="楷体_GB2312" pitchFamily="49" charset="-122"/>
              </a:rPr>
              <a:t>获取用例：</a:t>
            </a:r>
          </a:p>
          <a:p>
            <a:pPr eaLnBrk="1" hangingPunct="1"/>
            <a:r>
              <a:rPr lang="zh-CN" altLang="en-US">
                <a:latin typeface="楷体_GB2312" pitchFamily="49" charset="-122"/>
                <a:ea typeface="楷体_GB2312" pitchFamily="49" charset="-122"/>
              </a:rPr>
              <a:t>执行者要求系统提供哪些功能？</a:t>
            </a:r>
          </a:p>
          <a:p>
            <a:pPr eaLnBrk="1" hangingPunct="1"/>
            <a:r>
              <a:rPr lang="zh-CN" altLang="en-US">
                <a:latin typeface="楷体_GB2312" pitchFamily="49" charset="-122"/>
                <a:ea typeface="楷体_GB2312" pitchFamily="49" charset="-122"/>
              </a:rPr>
              <a:t>执行者需要读、产生、删除、修改或存储系统中的信息有哪些类型？</a:t>
            </a:r>
          </a:p>
          <a:p>
            <a:pPr eaLnBrk="1" hangingPunct="1"/>
            <a:r>
              <a:rPr lang="zh-CN" altLang="en-US">
                <a:latin typeface="楷体_GB2312" pitchFamily="49" charset="-122"/>
                <a:ea typeface="楷体_GB2312" pitchFamily="49" charset="-122"/>
              </a:rPr>
              <a:t>必须提醒执行者的系统事件有哪些？</a:t>
            </a:r>
          </a:p>
          <a:p>
            <a:pPr eaLnBrk="1" hangingPunct="1"/>
            <a:r>
              <a:rPr lang="zh-CN" altLang="en-US">
                <a:latin typeface="楷体_GB2312" pitchFamily="49" charset="-122"/>
                <a:ea typeface="楷体_GB2312" pitchFamily="49" charset="-122"/>
              </a:rPr>
              <a:t>执行者必须提醒系统事件有哪些？怎样把这些事件表示成用例中的功能？</a:t>
            </a:r>
          </a:p>
        </p:txBody>
      </p:sp>
      <p:sp>
        <p:nvSpPr>
          <p:cNvPr id="4" name="日期占位符 3"/>
          <p:cNvSpPr>
            <a:spLocks noGrp="1"/>
          </p:cNvSpPr>
          <p:nvPr>
            <p:ph type="dt" sz="half" idx="10"/>
          </p:nvPr>
        </p:nvSpPr>
        <p:spPr/>
        <p:txBody>
          <a:bodyPr/>
          <a:lstStyle/>
          <a:p>
            <a:pPr>
              <a:defRPr/>
            </a:pPr>
            <a:fld id="{F39C3EEA-BA3D-514B-9593-E9A3B067397E}"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78371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讨论</a:t>
            </a:r>
            <a:r>
              <a:rPr kumimoji="1" lang="en-US" altLang="zh-CN" dirty="0"/>
              <a:t>	</a:t>
            </a:r>
            <a:endParaRPr kumimoji="1" lang="zh-CN" altLang="en-US" dirty="0"/>
          </a:p>
        </p:txBody>
      </p:sp>
      <p:sp>
        <p:nvSpPr>
          <p:cNvPr id="3" name="内容占位符 2"/>
          <p:cNvSpPr>
            <a:spLocks noGrp="1"/>
          </p:cNvSpPr>
          <p:nvPr>
            <p:ph idx="1"/>
          </p:nvPr>
        </p:nvSpPr>
        <p:spPr/>
        <p:txBody>
          <a:bodyPr/>
          <a:lstStyle/>
          <a:p>
            <a:r>
              <a:rPr kumimoji="1" lang="zh-CN" altLang="en-US" dirty="0">
                <a:latin typeface="宋体"/>
                <a:ea typeface="宋体"/>
                <a:cs typeface="宋体"/>
              </a:rPr>
              <a:t>以研究生教务系统为例，使用用例驱动的需求分析方法，进行需求分析，并设计用例图</a:t>
            </a:r>
          </a:p>
        </p:txBody>
      </p:sp>
      <p:sp>
        <p:nvSpPr>
          <p:cNvPr id="4" name="日期占位符 3"/>
          <p:cNvSpPr>
            <a:spLocks noGrp="1"/>
          </p:cNvSpPr>
          <p:nvPr>
            <p:ph type="dt" sz="half" idx="10"/>
          </p:nvPr>
        </p:nvSpPr>
        <p:spPr/>
        <p:txBody>
          <a:bodyPr/>
          <a:lstStyle/>
          <a:p>
            <a:pPr>
              <a:defRPr/>
            </a:pPr>
            <a:fld id="{095F1E1A-3081-354E-A2BB-1BAC2209FEEF}"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74530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三大建模活动流</a:t>
            </a:r>
          </a:p>
        </p:txBody>
      </p:sp>
      <p:sp>
        <p:nvSpPr>
          <p:cNvPr id="3" name="内容占位符 2"/>
          <p:cNvSpPr>
            <a:spLocks noGrp="1"/>
          </p:cNvSpPr>
          <p:nvPr>
            <p:ph idx="1"/>
          </p:nvPr>
        </p:nvSpPr>
        <p:spPr/>
        <p:txBody>
          <a:bodyPr/>
          <a:lstStyle/>
          <a:p>
            <a:pPr>
              <a:spcAft>
                <a:spcPts val="1200"/>
              </a:spcAft>
            </a:pPr>
            <a:r>
              <a:rPr lang="zh-CN" altLang="en-US" dirty="0"/>
              <a:t>主流的生命周期模型基本都包含需求、分析和设计三个主要的建模过程</a:t>
            </a:r>
            <a:endParaRPr lang="en-US" altLang="zh-CN" dirty="0"/>
          </a:p>
          <a:p>
            <a:pPr lvl="1">
              <a:spcAft>
                <a:spcPts val="1200"/>
              </a:spcAft>
            </a:pPr>
            <a:r>
              <a:rPr lang="zh-CN" altLang="en-US" dirty="0"/>
              <a:t>需求描述：捕获用户需求，以文档为主</a:t>
            </a:r>
            <a:endParaRPr lang="en-US" altLang="zh-CN" dirty="0"/>
          </a:p>
          <a:p>
            <a:pPr lvl="1">
              <a:spcAft>
                <a:spcPts val="1200"/>
              </a:spcAft>
            </a:pPr>
            <a:r>
              <a:rPr lang="zh-CN" altLang="en-US" dirty="0"/>
              <a:t>需求分析：建立业务和计算机专家都理解的需求规格说明，以模型为主</a:t>
            </a:r>
            <a:endParaRPr lang="en-US" altLang="zh-CN" dirty="0"/>
          </a:p>
          <a:p>
            <a:pPr lvl="1">
              <a:spcAft>
                <a:spcPts val="1200"/>
              </a:spcAft>
            </a:pPr>
            <a:r>
              <a:rPr lang="zh-CN" altLang="en-US" dirty="0"/>
              <a:t>软件设计：面向计算机实现，建立业务、架构、数据库等的模型</a:t>
            </a:r>
            <a:endParaRPr lang="en-US" altLang="zh-CN" dirty="0"/>
          </a:p>
          <a:p>
            <a:pPr lvl="1">
              <a:spcAft>
                <a:spcPts val="1200"/>
              </a:spcAft>
            </a:pPr>
            <a:endParaRPr lang="en-US" altLang="zh-CN"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a:t>
            </a:fld>
            <a:endParaRPr lang="en-US" altLang="zh-CN"/>
          </a:p>
        </p:txBody>
      </p:sp>
    </p:spTree>
    <p:extLst>
      <p:ext uri="{BB962C8B-B14F-4D97-AF65-F5344CB8AC3E}">
        <p14:creationId xmlns:p14="http://schemas.microsoft.com/office/powerpoint/2010/main" val="307471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827088" y="404813"/>
            <a:ext cx="6981825" cy="536575"/>
          </a:xfrm>
          <a:noFill/>
          <a:extLst>
            <a:ext uri="{91240B29-F687-4f45-9708-019B960494DF}">
              <a14:hiddenLine xmlns="" xmlns:a14="http://schemas.microsoft.com/office/drawing/2010/main" w="12700">
                <a:solidFill>
                  <a:schemeClr val="tx1"/>
                </a:solidFill>
                <a:miter lim="800000"/>
                <a:headEnd/>
                <a:tailEnd/>
              </a14:hiddenLine>
            </a:ext>
          </a:extLst>
        </p:spPr>
        <p:txBody>
          <a:bodyPr lIns="55562" tIns="22225" rIns="55562" bIns="22225" anchor="t">
            <a:spAutoFit/>
          </a:bodyPr>
          <a:lstStyle/>
          <a:p>
            <a:r>
              <a:rPr lang="zh-CN" altLang="en-US" dirty="0">
                <a:latin typeface="Arial" charset="0"/>
                <a:ea typeface="宋体" charset="0"/>
              </a:rPr>
              <a:t>教务系统需求描述</a:t>
            </a:r>
          </a:p>
        </p:txBody>
      </p:sp>
      <p:sp>
        <p:nvSpPr>
          <p:cNvPr id="107522" name="Rectangle 3"/>
          <p:cNvSpPr>
            <a:spLocks noGrp="1" noChangeArrowheads="1"/>
          </p:cNvSpPr>
          <p:nvPr>
            <p:ph idx="1"/>
          </p:nvPr>
        </p:nvSpPr>
        <p:spPr>
          <a:xfrm>
            <a:off x="468313" y="1124744"/>
            <a:ext cx="8142287" cy="5184576"/>
          </a:xfrm>
          <a:extLst>
            <a:ext uri="{91240B29-F687-4f45-9708-019B960494DF}">
              <a14:hiddenLine xmlns="" xmlns:a14="http://schemas.microsoft.com/office/drawing/2010/main" w="12700">
                <a:solidFill>
                  <a:schemeClr val="tx1"/>
                </a:solidFill>
                <a:miter lim="800000"/>
                <a:headEnd/>
                <a:tailEnd/>
              </a14:hiddenLine>
            </a:ext>
          </a:extLst>
        </p:spPr>
        <p:txBody>
          <a:bodyPr lIns="107950" tIns="53975" rIns="107950" bIns="53975"/>
          <a:lstStyle/>
          <a:p>
            <a:pPr>
              <a:lnSpc>
                <a:spcPct val="90000"/>
              </a:lnSpc>
            </a:pPr>
            <a:r>
              <a:rPr lang="zh-CN" altLang="en-US" sz="2400" dirty="0">
                <a:latin typeface="Arial" charset="0"/>
                <a:ea typeface="宋体" charset="0"/>
              </a:rPr>
              <a:t>研究生院/教务处建立一个本学期的课程目录</a:t>
            </a:r>
          </a:p>
          <a:p>
            <a:pPr lvl="1">
              <a:lnSpc>
                <a:spcPct val="90000"/>
              </a:lnSpc>
              <a:buSzPct val="75000"/>
            </a:pPr>
            <a:r>
              <a:rPr lang="zh-CN" altLang="en-US" sz="2000" dirty="0">
                <a:latin typeface="Arial" charset="0"/>
                <a:ea typeface="宋体" charset="0"/>
              </a:rPr>
              <a:t>一种课程可能有不同的时间、地点和听课对象的安排</a:t>
            </a:r>
          </a:p>
          <a:p>
            <a:pPr lvl="1">
              <a:lnSpc>
                <a:spcPct val="90000"/>
              </a:lnSpc>
              <a:buSzPct val="75000"/>
            </a:pPr>
            <a:r>
              <a:rPr lang="zh-CN" altLang="en-US" sz="2000" dirty="0">
                <a:latin typeface="Arial" charset="0"/>
                <a:ea typeface="宋体" charset="0"/>
              </a:rPr>
              <a:t>有不同的数据库来管理有关课程，学生和教师的不同信息</a:t>
            </a:r>
          </a:p>
          <a:p>
            <a:pPr>
              <a:lnSpc>
                <a:spcPct val="90000"/>
              </a:lnSpc>
            </a:pPr>
            <a:r>
              <a:rPr lang="zh-CN" altLang="en-US" sz="2400" dirty="0">
                <a:latin typeface="Arial" charset="0"/>
                <a:ea typeface="宋体" charset="0"/>
              </a:rPr>
              <a:t>每个学生可选4门必修课和2门选修课，以便出现课程报满或取消的情况可以从备选中选择。</a:t>
            </a:r>
          </a:p>
          <a:p>
            <a:pPr>
              <a:lnSpc>
                <a:spcPct val="90000"/>
              </a:lnSpc>
            </a:pPr>
            <a:r>
              <a:rPr lang="zh-CN" altLang="en-US" sz="2400" dirty="0">
                <a:latin typeface="Arial" charset="0"/>
                <a:ea typeface="宋体" charset="0"/>
              </a:rPr>
              <a:t>每门课程不超过</a:t>
            </a:r>
            <a:r>
              <a:rPr lang="en-US" altLang="zh-CN" sz="2400" dirty="0">
                <a:latin typeface="Arial" charset="0"/>
                <a:ea typeface="宋体" charset="0"/>
              </a:rPr>
              <a:t>10</a:t>
            </a:r>
            <a:r>
              <a:rPr lang="zh-CN" altLang="en-US" sz="2400" dirty="0">
                <a:latin typeface="Arial" charset="0"/>
                <a:ea typeface="宋体" charset="0"/>
              </a:rPr>
              <a:t>个学生。不少于</a:t>
            </a:r>
            <a:r>
              <a:rPr lang="en-US" altLang="zh-CN" sz="2400" dirty="0">
                <a:latin typeface="Arial" charset="0"/>
                <a:ea typeface="宋体" charset="0"/>
              </a:rPr>
              <a:t>3</a:t>
            </a:r>
            <a:r>
              <a:rPr lang="zh-CN" altLang="en-US" sz="2400" dirty="0">
                <a:latin typeface="Arial" charset="0"/>
                <a:ea typeface="宋体" charset="0"/>
              </a:rPr>
              <a:t>个学生。少于</a:t>
            </a:r>
            <a:r>
              <a:rPr lang="en-US" altLang="zh-CN" sz="2400" dirty="0">
                <a:latin typeface="Arial" charset="0"/>
                <a:ea typeface="宋体" charset="0"/>
              </a:rPr>
              <a:t>3</a:t>
            </a:r>
            <a:r>
              <a:rPr lang="zh-CN" altLang="en-US" sz="2400" dirty="0">
                <a:latin typeface="Arial" charset="0"/>
                <a:ea typeface="宋体" charset="0"/>
              </a:rPr>
              <a:t>个学生的课程将被取消。</a:t>
            </a:r>
          </a:p>
          <a:p>
            <a:pPr>
              <a:lnSpc>
                <a:spcPct val="90000"/>
              </a:lnSpc>
            </a:pPr>
            <a:r>
              <a:rPr lang="zh-CN" altLang="en-US" sz="2400" dirty="0">
                <a:latin typeface="Arial" charset="0"/>
                <a:ea typeface="宋体" charset="0"/>
              </a:rPr>
              <a:t>一旦学生进行了选课注册，学校计费系统根据学生的注册和奖学金状态向学生发出交款通知。</a:t>
            </a:r>
          </a:p>
          <a:p>
            <a:pPr>
              <a:lnSpc>
                <a:spcPct val="90000"/>
              </a:lnSpc>
            </a:pPr>
            <a:r>
              <a:rPr lang="zh-CN" altLang="en-US" sz="2400" dirty="0">
                <a:latin typeface="Arial" charset="0"/>
                <a:ea typeface="宋体" charset="0"/>
              </a:rPr>
              <a:t>学生可以利用这个系统在注册后的一段时间内修改选课计划，如增加或删除课程。 </a:t>
            </a:r>
          </a:p>
          <a:p>
            <a:pPr>
              <a:lnSpc>
                <a:spcPct val="90000"/>
              </a:lnSpc>
            </a:pPr>
            <a:r>
              <a:rPr lang="zh-CN" altLang="en-US" sz="2400" dirty="0">
                <a:latin typeface="Arial" charset="0"/>
                <a:ea typeface="宋体" charset="0"/>
              </a:rPr>
              <a:t>教授必须能够在线访问系统，以了解他教授的课程，他们也必须能够看见登记上课的学生情况。</a:t>
            </a:r>
          </a:p>
          <a:p>
            <a:pPr>
              <a:lnSpc>
                <a:spcPct val="90000"/>
              </a:lnSpc>
            </a:pPr>
            <a:r>
              <a:rPr lang="zh-CN" altLang="en-US" sz="2400" dirty="0">
                <a:latin typeface="Arial" charset="0"/>
                <a:ea typeface="宋体" charset="0"/>
              </a:rPr>
              <a:t>系统的每一个用户通过他自己的口令验证来访问系统</a:t>
            </a:r>
          </a:p>
        </p:txBody>
      </p:sp>
      <p:sp>
        <p:nvSpPr>
          <p:cNvPr id="107523"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A1406772-7733-A44D-90EB-1C308B7F03EF}" type="slidenum">
              <a:rPr lang="zh-CN" altLang="en-US" sz="1600">
                <a:latin typeface="Arial" charset="0"/>
              </a:rPr>
              <a:pPr eaLnBrk="1" hangingPunct="1"/>
              <a:t>20</a:t>
            </a:fld>
            <a:endParaRPr lang="en-US" altLang="zh-CN" sz="1600">
              <a:latin typeface="Arial" charset="0"/>
            </a:endParaRPr>
          </a:p>
        </p:txBody>
      </p:sp>
    </p:spTree>
    <p:extLst>
      <p:ext uri="{BB962C8B-B14F-4D97-AF65-F5344CB8AC3E}">
        <p14:creationId xmlns:p14="http://schemas.microsoft.com/office/powerpoint/2010/main" val="347073689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zh-CN" altLang="en-US">
                <a:latin typeface="TimesNewRoman" charset="0"/>
                <a:ea typeface="宋体" charset="0"/>
              </a:rPr>
              <a:t>执行者</a:t>
            </a:r>
            <a:r>
              <a:rPr lang="zh-CN" altLang="en-US">
                <a:latin typeface="Arial" charset="0"/>
                <a:ea typeface="宋体" charset="0"/>
              </a:rPr>
              <a:t>（</a:t>
            </a:r>
            <a:r>
              <a:rPr lang="en-US" altLang="zh-CN">
                <a:latin typeface="Arial" charset="0"/>
                <a:ea typeface="宋体" charset="0"/>
              </a:rPr>
              <a:t>Actor</a:t>
            </a:r>
            <a:r>
              <a:rPr lang="zh-CN" altLang="en-US">
                <a:latin typeface="Arial" charset="0"/>
                <a:ea typeface="宋体" charset="0"/>
              </a:rPr>
              <a:t>）的确定</a:t>
            </a:r>
          </a:p>
        </p:txBody>
      </p:sp>
      <p:sp>
        <p:nvSpPr>
          <p:cNvPr id="109570" name="Rectangle 3"/>
          <p:cNvSpPr>
            <a:spLocks noGrp="1" noChangeArrowheads="1"/>
          </p:cNvSpPr>
          <p:nvPr>
            <p:ph idx="1"/>
          </p:nvPr>
        </p:nvSpPr>
        <p:spPr/>
        <p:txBody>
          <a:bodyPr/>
          <a:lstStyle/>
          <a:p>
            <a:pPr>
              <a:buFont typeface="Wingdings" charset="0"/>
              <a:buNone/>
            </a:pPr>
            <a:r>
              <a:rPr lang="zh-CN" altLang="en-US">
                <a:latin typeface="TimesNewRoman" charset="0"/>
                <a:ea typeface="宋体" charset="0"/>
              </a:rPr>
              <a:t>执行者不是系统的一部分—它们代表任何必</a:t>
            </a:r>
          </a:p>
          <a:p>
            <a:pPr>
              <a:buFont typeface="Wingdings" charset="0"/>
              <a:buNone/>
            </a:pPr>
            <a:r>
              <a:rPr lang="zh-CN" altLang="en-US">
                <a:latin typeface="TimesNewRoman" charset="0"/>
                <a:ea typeface="宋体" charset="0"/>
              </a:rPr>
              <a:t>与系统交互的人或事物。</a:t>
            </a:r>
          </a:p>
          <a:p>
            <a:pPr>
              <a:buFont typeface="Wingdings" charset="0"/>
              <a:buNone/>
            </a:pPr>
            <a:r>
              <a:rPr lang="zh-CN" altLang="en-US">
                <a:latin typeface="TimesNewRoman" charset="0"/>
                <a:ea typeface="宋体" charset="0"/>
              </a:rPr>
              <a:t>一个执行者有可能：</a:t>
            </a:r>
          </a:p>
          <a:p>
            <a:r>
              <a:rPr lang="zh-CN" altLang="en-US">
                <a:latin typeface="TimesNewRoman" charset="0"/>
                <a:ea typeface="宋体" charset="0"/>
              </a:rPr>
              <a:t>只向系统输入信息</a:t>
            </a:r>
          </a:p>
          <a:p>
            <a:r>
              <a:rPr lang="zh-CN" altLang="en-US">
                <a:latin typeface="TimesNewRoman" charset="0"/>
                <a:ea typeface="宋体" charset="0"/>
              </a:rPr>
              <a:t>只从系统获得信息</a:t>
            </a:r>
          </a:p>
          <a:p>
            <a:r>
              <a:rPr lang="zh-CN" altLang="en-US">
                <a:latin typeface="TimesNewRoman" charset="0"/>
                <a:ea typeface="宋体" charset="0"/>
              </a:rPr>
              <a:t>即向系统输入信息，又从系统获得信息</a:t>
            </a:r>
          </a:p>
          <a:p>
            <a:endParaRPr lang="zh-CN" altLang="en-US">
              <a:latin typeface="Arial" charset="0"/>
              <a:ea typeface="宋体" charset="0"/>
            </a:endParaRPr>
          </a:p>
        </p:txBody>
      </p:sp>
      <p:sp>
        <p:nvSpPr>
          <p:cNvPr id="109571"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1072BBB2-615D-134C-963B-2A60885D95CB}" type="slidenum">
              <a:rPr lang="zh-CN" altLang="en-US" sz="1600">
                <a:latin typeface="Arial" charset="0"/>
              </a:rPr>
              <a:pPr eaLnBrk="1" hangingPunct="1"/>
              <a:t>21</a:t>
            </a:fld>
            <a:endParaRPr lang="en-US" altLang="zh-CN" sz="1600">
              <a:latin typeface="Arial" charset="0"/>
            </a:endParaRPr>
          </a:p>
        </p:txBody>
      </p:sp>
    </p:spTree>
    <p:extLst>
      <p:ext uri="{BB962C8B-B14F-4D97-AF65-F5344CB8AC3E}">
        <p14:creationId xmlns:p14="http://schemas.microsoft.com/office/powerpoint/2010/main" val="11107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zh-CN" altLang="en-US">
                <a:latin typeface="TimesNewRoman" charset="0"/>
                <a:ea typeface="宋体" charset="0"/>
              </a:rPr>
              <a:t>执行者</a:t>
            </a:r>
            <a:r>
              <a:rPr lang="zh-CN" altLang="en-US">
                <a:latin typeface="Arial" charset="0"/>
                <a:ea typeface="宋体" charset="0"/>
              </a:rPr>
              <a:t>（</a:t>
            </a:r>
            <a:r>
              <a:rPr lang="en-US" altLang="zh-CN">
                <a:latin typeface="Arial" charset="0"/>
                <a:ea typeface="宋体" charset="0"/>
              </a:rPr>
              <a:t>Actor</a:t>
            </a:r>
            <a:r>
              <a:rPr lang="zh-CN" altLang="en-US">
                <a:latin typeface="Arial" charset="0"/>
                <a:ea typeface="宋体" charset="0"/>
              </a:rPr>
              <a:t>）的确定</a:t>
            </a:r>
          </a:p>
        </p:txBody>
      </p:sp>
      <p:sp>
        <p:nvSpPr>
          <p:cNvPr id="110594" name="Rectangle 3"/>
          <p:cNvSpPr>
            <a:spLocks noGrp="1" noChangeArrowheads="1"/>
          </p:cNvSpPr>
          <p:nvPr>
            <p:ph idx="1"/>
          </p:nvPr>
        </p:nvSpPr>
        <p:spPr/>
        <p:txBody>
          <a:bodyPr/>
          <a:lstStyle/>
          <a:p>
            <a:pPr>
              <a:lnSpc>
                <a:spcPct val="90000"/>
              </a:lnSpc>
              <a:buFont typeface="Wingdings" charset="0"/>
              <a:buNone/>
            </a:pPr>
            <a:r>
              <a:rPr lang="zh-CN" altLang="en-US">
                <a:latin typeface="TimesNewRoman" charset="0"/>
                <a:ea typeface="宋体" charset="0"/>
              </a:rPr>
              <a:t>通常，执行者需要在问题陈述中挖掘，或者通过与</a:t>
            </a:r>
          </a:p>
          <a:p>
            <a:pPr>
              <a:lnSpc>
                <a:spcPct val="90000"/>
              </a:lnSpc>
              <a:buFont typeface="Wingdings" charset="0"/>
              <a:buNone/>
            </a:pPr>
            <a:r>
              <a:rPr lang="zh-CN" altLang="en-US">
                <a:latin typeface="TimesNewRoman" charset="0"/>
                <a:ea typeface="宋体" charset="0"/>
              </a:rPr>
              <a:t>户或领域专家进行对话来获取。为了获取角色，可</a:t>
            </a:r>
          </a:p>
          <a:p>
            <a:pPr>
              <a:lnSpc>
                <a:spcPct val="90000"/>
              </a:lnSpc>
              <a:buFont typeface="Wingdings" charset="0"/>
              <a:buNone/>
            </a:pPr>
            <a:r>
              <a:rPr lang="zh-CN" altLang="en-US">
                <a:latin typeface="TimesNewRoman" charset="0"/>
                <a:ea typeface="宋体" charset="0"/>
              </a:rPr>
              <a:t>以在人，其他的软件，硬件设备，数据存储，或者</a:t>
            </a:r>
          </a:p>
          <a:p>
            <a:pPr>
              <a:lnSpc>
                <a:spcPct val="90000"/>
              </a:lnSpc>
              <a:buFont typeface="Wingdings" charset="0"/>
              <a:buNone/>
            </a:pPr>
            <a:r>
              <a:rPr lang="zh-CN" altLang="en-US">
                <a:latin typeface="TimesNewRoman" charset="0"/>
                <a:ea typeface="宋体" charset="0"/>
              </a:rPr>
              <a:t>网络目录中进行找寻。</a:t>
            </a:r>
          </a:p>
          <a:p>
            <a:pPr>
              <a:lnSpc>
                <a:spcPct val="90000"/>
              </a:lnSpc>
              <a:buFont typeface="Wingdings" charset="0"/>
              <a:buNone/>
            </a:pPr>
            <a:r>
              <a:rPr lang="zh-CN" altLang="en-US">
                <a:latin typeface="TimesNewRoman" charset="0"/>
                <a:ea typeface="宋体" charset="0"/>
              </a:rPr>
              <a:t>下面一些问题对获取执行者是很有帮助的。</a:t>
            </a:r>
          </a:p>
          <a:p>
            <a:pPr>
              <a:lnSpc>
                <a:spcPct val="90000"/>
              </a:lnSpc>
            </a:pPr>
            <a:r>
              <a:rPr lang="zh-CN" altLang="en-US">
                <a:latin typeface="TimesNewRoman" charset="0"/>
                <a:ea typeface="宋体" charset="0"/>
              </a:rPr>
              <a:t>谁使用系统</a:t>
            </a:r>
          </a:p>
          <a:p>
            <a:pPr>
              <a:lnSpc>
                <a:spcPct val="90000"/>
              </a:lnSpc>
            </a:pPr>
            <a:r>
              <a:rPr lang="zh-CN" altLang="en-US">
                <a:latin typeface="TimesNewRoman" charset="0"/>
                <a:ea typeface="宋体" charset="0"/>
              </a:rPr>
              <a:t>谁安装系统</a:t>
            </a:r>
          </a:p>
          <a:p>
            <a:pPr>
              <a:lnSpc>
                <a:spcPct val="90000"/>
              </a:lnSpc>
            </a:pPr>
            <a:r>
              <a:rPr lang="zh-CN" altLang="en-US">
                <a:latin typeface="TimesNewRoman" charset="0"/>
                <a:ea typeface="宋体" charset="0"/>
              </a:rPr>
              <a:t>谁启动系统</a:t>
            </a:r>
          </a:p>
          <a:p>
            <a:pPr>
              <a:lnSpc>
                <a:spcPct val="90000"/>
              </a:lnSpc>
            </a:pPr>
            <a:r>
              <a:rPr lang="zh-CN" altLang="en-US">
                <a:latin typeface="TimesNewRoman" charset="0"/>
                <a:ea typeface="宋体" charset="0"/>
              </a:rPr>
              <a:t>谁维护系统</a:t>
            </a:r>
          </a:p>
        </p:txBody>
      </p:sp>
      <p:sp>
        <p:nvSpPr>
          <p:cNvPr id="110595"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666AC979-ED5A-A149-A779-6BEB83CD8AFB}" type="slidenum">
              <a:rPr lang="zh-CN" altLang="en-US" sz="1600">
                <a:latin typeface="Arial" charset="0"/>
              </a:rPr>
              <a:pPr eaLnBrk="1" hangingPunct="1"/>
              <a:t>22</a:t>
            </a:fld>
            <a:endParaRPr lang="en-US" altLang="zh-CN" sz="1600">
              <a:latin typeface="Arial" charset="0"/>
            </a:endParaRPr>
          </a:p>
        </p:txBody>
      </p:sp>
    </p:spTree>
    <p:extLst>
      <p:ext uri="{BB962C8B-B14F-4D97-AF65-F5344CB8AC3E}">
        <p14:creationId xmlns:p14="http://schemas.microsoft.com/office/powerpoint/2010/main" val="267609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zh-CN" altLang="en-US">
                <a:latin typeface="TimesNewRoman" charset="0"/>
                <a:ea typeface="宋体" charset="0"/>
              </a:rPr>
              <a:t>执行者</a:t>
            </a:r>
            <a:r>
              <a:rPr lang="zh-CN" altLang="en-US">
                <a:latin typeface="Arial" charset="0"/>
                <a:ea typeface="宋体" charset="0"/>
              </a:rPr>
              <a:t>（</a:t>
            </a:r>
            <a:r>
              <a:rPr lang="en-US" altLang="zh-CN">
                <a:latin typeface="Arial" charset="0"/>
                <a:ea typeface="宋体" charset="0"/>
              </a:rPr>
              <a:t>Actor</a:t>
            </a:r>
            <a:r>
              <a:rPr lang="zh-CN" altLang="en-US">
                <a:latin typeface="Arial" charset="0"/>
                <a:ea typeface="宋体" charset="0"/>
              </a:rPr>
              <a:t>）的确定</a:t>
            </a:r>
          </a:p>
        </p:txBody>
      </p:sp>
      <p:sp>
        <p:nvSpPr>
          <p:cNvPr id="111618" name="Rectangle 3"/>
          <p:cNvSpPr>
            <a:spLocks noGrp="1" noChangeArrowheads="1"/>
          </p:cNvSpPr>
          <p:nvPr>
            <p:ph idx="1"/>
          </p:nvPr>
        </p:nvSpPr>
        <p:spPr/>
        <p:txBody>
          <a:bodyPr/>
          <a:lstStyle/>
          <a:p>
            <a:pPr>
              <a:lnSpc>
                <a:spcPct val="90000"/>
              </a:lnSpc>
            </a:pPr>
            <a:r>
              <a:rPr lang="zh-CN" altLang="en-US">
                <a:latin typeface="TimesNewRoman" charset="0"/>
                <a:ea typeface="宋体" charset="0"/>
              </a:rPr>
              <a:t>谁关闭系统</a:t>
            </a:r>
          </a:p>
          <a:p>
            <a:pPr>
              <a:lnSpc>
                <a:spcPct val="90000"/>
              </a:lnSpc>
            </a:pPr>
            <a:r>
              <a:rPr lang="zh-CN" altLang="en-US">
                <a:latin typeface="TimesNewRoman" charset="0"/>
                <a:ea typeface="宋体" charset="0"/>
              </a:rPr>
              <a:t>哪些其他的系统使用此系统</a:t>
            </a:r>
          </a:p>
          <a:p>
            <a:pPr>
              <a:lnSpc>
                <a:spcPct val="90000"/>
              </a:lnSpc>
            </a:pPr>
            <a:r>
              <a:rPr lang="zh-CN" altLang="en-US">
                <a:latin typeface="TimesNewRoman" charset="0"/>
                <a:ea typeface="宋体" charset="0"/>
              </a:rPr>
              <a:t>谁从此系统获取信息</a:t>
            </a:r>
          </a:p>
          <a:p>
            <a:pPr>
              <a:lnSpc>
                <a:spcPct val="90000"/>
              </a:lnSpc>
            </a:pPr>
            <a:r>
              <a:rPr lang="zh-CN" altLang="en-US">
                <a:latin typeface="TimesNewRoman" charset="0"/>
                <a:ea typeface="宋体" charset="0"/>
              </a:rPr>
              <a:t>谁为此系统提供信息</a:t>
            </a:r>
          </a:p>
          <a:p>
            <a:pPr>
              <a:lnSpc>
                <a:spcPct val="90000"/>
              </a:lnSpc>
            </a:pPr>
            <a:r>
              <a:rPr lang="zh-CN" altLang="en-US">
                <a:latin typeface="TimesNewRoman" charset="0"/>
                <a:ea typeface="宋体" charset="0"/>
              </a:rPr>
              <a:t>系统是否用到外部资源吗？</a:t>
            </a:r>
          </a:p>
          <a:p>
            <a:pPr>
              <a:lnSpc>
                <a:spcPct val="90000"/>
              </a:lnSpc>
            </a:pPr>
            <a:r>
              <a:rPr lang="zh-CN" altLang="en-US">
                <a:latin typeface="TimesNewRoman" charset="0"/>
                <a:ea typeface="宋体" charset="0"/>
              </a:rPr>
              <a:t>是否有人扮演多个角色？</a:t>
            </a:r>
          </a:p>
          <a:p>
            <a:pPr>
              <a:lnSpc>
                <a:spcPct val="90000"/>
              </a:lnSpc>
            </a:pPr>
            <a:r>
              <a:rPr lang="zh-CN" altLang="en-US">
                <a:latin typeface="TimesNewRoman" charset="0"/>
                <a:ea typeface="宋体" charset="0"/>
              </a:rPr>
              <a:t>是否有多人扮演同一个角色？</a:t>
            </a:r>
          </a:p>
          <a:p>
            <a:pPr>
              <a:lnSpc>
                <a:spcPct val="90000"/>
              </a:lnSpc>
            </a:pPr>
            <a:r>
              <a:rPr lang="zh-CN" altLang="en-US">
                <a:latin typeface="TimesNewRoman" charset="0"/>
                <a:ea typeface="宋体" charset="0"/>
              </a:rPr>
              <a:t>系统是否同遗留系统有交互？</a:t>
            </a:r>
            <a:endParaRPr lang="zh-CN" altLang="en-US">
              <a:latin typeface="Arial" charset="0"/>
              <a:ea typeface="宋体" charset="0"/>
            </a:endParaRPr>
          </a:p>
        </p:txBody>
      </p:sp>
      <p:sp>
        <p:nvSpPr>
          <p:cNvPr id="111619"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24D3B48A-57E4-A141-8216-AC7AF2F87D16}" type="slidenum">
              <a:rPr lang="zh-CN" altLang="en-US" sz="1600">
                <a:latin typeface="Arial" charset="0"/>
              </a:rPr>
              <a:pPr eaLnBrk="1" hangingPunct="1"/>
              <a:t>23</a:t>
            </a:fld>
            <a:endParaRPr lang="en-US" altLang="zh-CN" sz="1600">
              <a:latin typeface="Arial" charset="0"/>
            </a:endParaRPr>
          </a:p>
        </p:txBody>
      </p:sp>
    </p:spTree>
    <p:extLst>
      <p:ext uri="{BB962C8B-B14F-4D97-AF65-F5344CB8AC3E}">
        <p14:creationId xmlns:p14="http://schemas.microsoft.com/office/powerpoint/2010/main" val="387905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r>
              <a:rPr lang="zh-CN" altLang="en-US">
                <a:latin typeface="TimesNewRoman" charset="0"/>
                <a:ea typeface="宋体" charset="0"/>
              </a:rPr>
              <a:t>执行者</a:t>
            </a:r>
            <a:r>
              <a:rPr lang="zh-CN" altLang="en-US">
                <a:latin typeface="Arial" charset="0"/>
                <a:ea typeface="宋体" charset="0"/>
              </a:rPr>
              <a:t>（</a:t>
            </a:r>
            <a:r>
              <a:rPr lang="en-US" altLang="zh-CN">
                <a:latin typeface="Arial" charset="0"/>
                <a:ea typeface="宋体" charset="0"/>
              </a:rPr>
              <a:t>Actor</a:t>
            </a:r>
            <a:r>
              <a:rPr lang="zh-CN" altLang="en-US">
                <a:latin typeface="Arial" charset="0"/>
                <a:ea typeface="宋体" charset="0"/>
              </a:rPr>
              <a:t>）的确定</a:t>
            </a:r>
          </a:p>
        </p:txBody>
      </p:sp>
      <p:sp>
        <p:nvSpPr>
          <p:cNvPr id="112642" name="Rectangle 3"/>
          <p:cNvSpPr>
            <a:spLocks noGrp="1" noChangeArrowheads="1"/>
          </p:cNvSpPr>
          <p:nvPr>
            <p:ph idx="1"/>
          </p:nvPr>
        </p:nvSpPr>
        <p:spPr/>
        <p:txBody>
          <a:bodyPr/>
          <a:lstStyle/>
          <a:p>
            <a:r>
              <a:rPr lang="zh-CN" altLang="en-US">
                <a:latin typeface="TimesNewRoman" charset="0"/>
                <a:ea typeface="宋体" charset="0"/>
              </a:rPr>
              <a:t>学生要使用本系统注册所选课程</a:t>
            </a:r>
          </a:p>
          <a:p>
            <a:r>
              <a:rPr lang="zh-CN" altLang="en-US">
                <a:latin typeface="TimesNewRoman" charset="0"/>
                <a:ea typeface="宋体" charset="0"/>
              </a:rPr>
              <a:t>教授要使用本系统选择所教授的课程</a:t>
            </a:r>
            <a:endParaRPr lang="en-US" altLang="zh-CN">
              <a:latin typeface="TimesNewRoman,Bold" charset="0"/>
              <a:ea typeface="宋体" charset="0"/>
            </a:endParaRPr>
          </a:p>
          <a:p>
            <a:r>
              <a:rPr lang="zh-CN" altLang="en-US">
                <a:latin typeface="TimesNewRoman" charset="0"/>
                <a:ea typeface="SymbolMT" charset="0"/>
                <a:cs typeface="SymbolMT" charset="0"/>
              </a:rPr>
              <a:t>教务员</a:t>
            </a:r>
            <a:r>
              <a:rPr lang="zh-CN" altLang="en-US">
                <a:latin typeface="TimesNewRoman" charset="0"/>
                <a:ea typeface="宋体" charset="0"/>
              </a:rPr>
              <a:t>要使用本系统创建课程目录和课表</a:t>
            </a:r>
          </a:p>
          <a:p>
            <a:r>
              <a:rPr lang="zh-CN" altLang="en-US">
                <a:latin typeface="TimesNewRoman" charset="0"/>
                <a:ea typeface="SymbolMT" charset="0"/>
                <a:cs typeface="SymbolMT" charset="0"/>
              </a:rPr>
              <a:t>教务员</a:t>
            </a:r>
            <a:r>
              <a:rPr lang="zh-CN" altLang="en-US">
                <a:latin typeface="TimesNewRoman" charset="0"/>
                <a:ea typeface="宋体" charset="0"/>
              </a:rPr>
              <a:t>要使用本系统维护所有相关课程，教授和学生的信息</a:t>
            </a:r>
          </a:p>
          <a:p>
            <a:r>
              <a:rPr lang="zh-CN" altLang="en-US">
                <a:latin typeface="TimesNewRoman" charset="0"/>
                <a:ea typeface="宋体" charset="0"/>
              </a:rPr>
              <a:t>计费系统能从本系统获取有关选课学生的信息</a:t>
            </a:r>
          </a:p>
          <a:p>
            <a:endParaRPr lang="zh-CN" altLang="en-US">
              <a:latin typeface="Arial" charset="0"/>
              <a:ea typeface="宋体" charset="0"/>
            </a:endParaRPr>
          </a:p>
        </p:txBody>
      </p:sp>
      <p:sp>
        <p:nvSpPr>
          <p:cNvPr id="112643"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50D38880-FF28-FE40-82AB-42B3F6BB8DB3}" type="slidenum">
              <a:rPr lang="zh-CN" altLang="en-US" sz="1600">
                <a:latin typeface="Arial" charset="0"/>
              </a:rPr>
              <a:pPr eaLnBrk="1" hangingPunct="1"/>
              <a:t>24</a:t>
            </a:fld>
            <a:endParaRPr lang="en-US" altLang="zh-CN" sz="1600">
              <a:latin typeface="Arial" charset="0"/>
            </a:endParaRPr>
          </a:p>
        </p:txBody>
      </p:sp>
    </p:spTree>
    <p:extLst>
      <p:ext uri="{BB962C8B-B14F-4D97-AF65-F5344CB8AC3E}">
        <p14:creationId xmlns:p14="http://schemas.microsoft.com/office/powerpoint/2010/main" val="1856289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158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667" name="Rectangle 4"/>
          <p:cNvSpPr>
            <a:spLocks noGrp="1" noChangeArrowheads="1"/>
          </p:cNvSpPr>
          <p:nvPr>
            <p:ph type="title"/>
          </p:nvPr>
        </p:nvSpPr>
        <p:spPr>
          <a:noFill/>
        </p:spPr>
        <p:txBody>
          <a:bodyPr lIns="0" tIns="0" rIns="0" bIns="0"/>
          <a:lstStyle/>
          <a:p>
            <a:r>
              <a:rPr lang="zh-CN" altLang="en-US">
                <a:latin typeface="TimesNewRoman" charset="0"/>
                <a:ea typeface="宋体" charset="0"/>
              </a:rPr>
              <a:t>执行者</a:t>
            </a:r>
            <a:r>
              <a:rPr lang="zh-CN" altLang="en-US">
                <a:latin typeface="Arial" charset="0"/>
                <a:ea typeface="宋体" charset="0"/>
              </a:rPr>
              <a:t>（</a:t>
            </a:r>
            <a:r>
              <a:rPr lang="en-US" altLang="zh-CN">
                <a:latin typeface="Arial" charset="0"/>
                <a:ea typeface="宋体" charset="0"/>
              </a:rPr>
              <a:t>Actor</a:t>
            </a:r>
            <a:r>
              <a:rPr lang="zh-CN" altLang="en-US">
                <a:latin typeface="Arial" charset="0"/>
                <a:ea typeface="宋体" charset="0"/>
              </a:rPr>
              <a:t>）的确定</a:t>
            </a:r>
          </a:p>
        </p:txBody>
      </p:sp>
      <p:sp>
        <p:nvSpPr>
          <p:cNvPr id="113668" name="Rectangle 5"/>
          <p:cNvSpPr>
            <a:spLocks noGrp="1" noChangeArrowheads="1"/>
          </p:cNvSpPr>
          <p:nvPr>
            <p:ph idx="1"/>
          </p:nvPr>
        </p:nvSpPr>
        <p:spPr>
          <a:xfrm>
            <a:off x="685800" y="1771650"/>
            <a:ext cx="7796213" cy="3323987"/>
          </a:xfrm>
        </p:spPr>
        <p:txBody>
          <a:bodyPr lIns="0" tIns="0" rIns="0" bIns="0">
            <a:spAutoFit/>
          </a:bodyPr>
          <a:lstStyle/>
          <a:p>
            <a:r>
              <a:rPr lang="zh-CN" altLang="en-US" sz="2400" dirty="0">
                <a:latin typeface="TimesNewRoman" charset="0"/>
                <a:ea typeface="宋体" charset="0"/>
              </a:rPr>
              <a:t>执行者</a:t>
            </a:r>
            <a:r>
              <a:rPr lang="zh-CN" altLang="en-US" sz="2400" dirty="0">
                <a:latin typeface="Arial" charset="0"/>
                <a:ea typeface="宋体" charset="0"/>
              </a:rPr>
              <a:t>是人或其它外部系统他/它将在系统开发和运行过程中和系统进行交互、对话。</a:t>
            </a:r>
          </a:p>
          <a:p>
            <a:pPr>
              <a:buFont typeface="Wingdings" charset="0"/>
              <a:buNone/>
            </a:pPr>
            <a:endParaRPr lang="zh-CN" altLang="en-US" dirty="0">
              <a:latin typeface="Arial" charset="0"/>
              <a:ea typeface="宋体" charset="0"/>
            </a:endParaRPr>
          </a:p>
          <a:p>
            <a:pPr lvl="2"/>
            <a:r>
              <a:rPr lang="zh-CN" altLang="en-US" sz="2800" dirty="0">
                <a:latin typeface="Arial" charset="0"/>
                <a:ea typeface="宋体" charset="0"/>
              </a:rPr>
              <a:t>学生</a:t>
            </a:r>
          </a:p>
          <a:p>
            <a:pPr lvl="2"/>
            <a:r>
              <a:rPr lang="zh-CN" altLang="en-US" sz="2800" dirty="0">
                <a:latin typeface="Arial" charset="0"/>
                <a:ea typeface="宋体" charset="0"/>
              </a:rPr>
              <a:t>教师</a:t>
            </a:r>
          </a:p>
          <a:p>
            <a:pPr lvl="2"/>
            <a:r>
              <a:rPr lang="zh-CN" altLang="en-US" sz="2800" dirty="0">
                <a:latin typeface="Arial" charset="0"/>
                <a:ea typeface="宋体" charset="0"/>
              </a:rPr>
              <a:t>帐单系统</a:t>
            </a:r>
          </a:p>
          <a:p>
            <a:pPr lvl="2"/>
            <a:r>
              <a:rPr lang="zh-CN" altLang="en-US" sz="2800" dirty="0">
                <a:latin typeface="Arial" charset="0"/>
                <a:ea typeface="宋体" charset="0"/>
              </a:rPr>
              <a:t>注册系统</a:t>
            </a:r>
          </a:p>
        </p:txBody>
      </p:sp>
      <p:grpSp>
        <p:nvGrpSpPr>
          <p:cNvPr id="113669" name="Group 6"/>
          <p:cNvGrpSpPr>
            <a:grpSpLocks/>
          </p:cNvGrpSpPr>
          <p:nvPr/>
        </p:nvGrpSpPr>
        <p:grpSpPr bwMode="auto">
          <a:xfrm>
            <a:off x="7275513" y="2667000"/>
            <a:ext cx="1377950" cy="1120775"/>
            <a:chOff x="495" y="635"/>
            <a:chExt cx="868" cy="706"/>
          </a:xfrm>
        </p:grpSpPr>
        <p:sp>
          <p:nvSpPr>
            <p:cNvPr id="113688" name="Oval 7"/>
            <p:cNvSpPr>
              <a:spLocks noChangeArrowheads="1"/>
            </p:cNvSpPr>
            <p:nvPr/>
          </p:nvSpPr>
          <p:spPr bwMode="auto">
            <a:xfrm>
              <a:off x="635" y="635"/>
              <a:ext cx="151" cy="152"/>
            </a:xfrm>
            <a:prstGeom prst="ellipse">
              <a:avLst/>
            </a:prstGeom>
            <a:noFill/>
            <a:ln w="2857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en-US"/>
            </a:p>
          </p:txBody>
        </p:sp>
        <p:sp>
          <p:nvSpPr>
            <p:cNvPr id="113689" name="Line 8"/>
            <p:cNvSpPr>
              <a:spLocks noChangeShapeType="1"/>
            </p:cNvSpPr>
            <p:nvPr/>
          </p:nvSpPr>
          <p:spPr bwMode="auto">
            <a:xfrm>
              <a:off x="702" y="779"/>
              <a:ext cx="1" cy="126"/>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90" name="Line 9"/>
            <p:cNvSpPr>
              <a:spLocks noChangeShapeType="1"/>
            </p:cNvSpPr>
            <p:nvPr/>
          </p:nvSpPr>
          <p:spPr bwMode="auto">
            <a:xfrm>
              <a:off x="592" y="812"/>
              <a:ext cx="228" cy="1"/>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91" name="Freeform 10"/>
            <p:cNvSpPr>
              <a:spLocks/>
            </p:cNvSpPr>
            <p:nvPr/>
          </p:nvSpPr>
          <p:spPr bwMode="auto">
            <a:xfrm>
              <a:off x="550" y="905"/>
              <a:ext cx="312" cy="152"/>
            </a:xfrm>
            <a:custGeom>
              <a:avLst/>
              <a:gdLst>
                <a:gd name="T0" fmla="*/ 0 w 37"/>
                <a:gd name="T1" fmla="*/ 152 h 18"/>
                <a:gd name="T2" fmla="*/ 152 w 37"/>
                <a:gd name="T3" fmla="*/ 0 h 18"/>
                <a:gd name="T4" fmla="*/ 312 w 37"/>
                <a:gd name="T5" fmla="*/ 152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p>
          </p:txBody>
        </p:sp>
        <p:sp>
          <p:nvSpPr>
            <p:cNvPr id="113692" name="Rectangle 11"/>
            <p:cNvSpPr>
              <a:spLocks noChangeArrowheads="1"/>
            </p:cNvSpPr>
            <p:nvPr/>
          </p:nvSpPr>
          <p:spPr bwMode="auto">
            <a:xfrm>
              <a:off x="495" y="1167"/>
              <a:ext cx="868" cy="174"/>
            </a:xfrm>
            <a:prstGeom prst="rect">
              <a:avLst/>
            </a:prstGeom>
            <a:noFill/>
            <a:ln w="2857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spAutoFit/>
            </a:bodyPr>
            <a:lstStyle/>
            <a:p>
              <a:pPr algn="ctr"/>
              <a:r>
                <a:rPr kumimoji="0" lang="en-US" altLang="zh-CN" sz="1800">
                  <a:solidFill>
                    <a:schemeClr val="bg2"/>
                  </a:solidFill>
                </a:rPr>
                <a:t>Billing System</a:t>
              </a:r>
            </a:p>
          </p:txBody>
        </p:sp>
      </p:grpSp>
      <p:grpSp>
        <p:nvGrpSpPr>
          <p:cNvPr id="113670" name="Group 12"/>
          <p:cNvGrpSpPr>
            <a:grpSpLocks/>
          </p:cNvGrpSpPr>
          <p:nvPr/>
        </p:nvGrpSpPr>
        <p:grpSpPr bwMode="auto">
          <a:xfrm>
            <a:off x="7572376" y="4190998"/>
            <a:ext cx="909638" cy="1146175"/>
            <a:chOff x="580" y="2893"/>
            <a:chExt cx="573" cy="722"/>
          </a:xfrm>
        </p:grpSpPr>
        <p:sp>
          <p:nvSpPr>
            <p:cNvPr id="113683" name="Oval 13"/>
            <p:cNvSpPr>
              <a:spLocks noChangeArrowheads="1"/>
            </p:cNvSpPr>
            <p:nvPr/>
          </p:nvSpPr>
          <p:spPr bwMode="auto">
            <a:xfrm>
              <a:off x="667" y="2893"/>
              <a:ext cx="156" cy="157"/>
            </a:xfrm>
            <a:prstGeom prst="ellipse">
              <a:avLst/>
            </a:prstGeom>
            <a:noFill/>
            <a:ln w="2857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en-US"/>
            </a:p>
          </p:txBody>
        </p:sp>
        <p:sp>
          <p:nvSpPr>
            <p:cNvPr id="113684" name="Line 14"/>
            <p:cNvSpPr>
              <a:spLocks noChangeShapeType="1"/>
            </p:cNvSpPr>
            <p:nvPr/>
          </p:nvSpPr>
          <p:spPr bwMode="auto">
            <a:xfrm>
              <a:off x="736" y="3041"/>
              <a:ext cx="1" cy="130"/>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85" name="Line 15"/>
            <p:cNvSpPr>
              <a:spLocks noChangeShapeType="1"/>
            </p:cNvSpPr>
            <p:nvPr/>
          </p:nvSpPr>
          <p:spPr bwMode="auto">
            <a:xfrm>
              <a:off x="623" y="3076"/>
              <a:ext cx="235" cy="1"/>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86" name="Freeform 16"/>
            <p:cNvSpPr>
              <a:spLocks/>
            </p:cNvSpPr>
            <p:nvPr/>
          </p:nvSpPr>
          <p:spPr bwMode="auto">
            <a:xfrm>
              <a:off x="580" y="3171"/>
              <a:ext cx="322" cy="157"/>
            </a:xfrm>
            <a:custGeom>
              <a:avLst/>
              <a:gdLst>
                <a:gd name="T0" fmla="*/ 0 w 37"/>
                <a:gd name="T1" fmla="*/ 157 h 18"/>
                <a:gd name="T2" fmla="*/ 157 w 37"/>
                <a:gd name="T3" fmla="*/ 0 h 18"/>
                <a:gd name="T4" fmla="*/ 322 w 37"/>
                <a:gd name="T5" fmla="*/ 157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p>
          </p:txBody>
        </p:sp>
        <p:sp>
          <p:nvSpPr>
            <p:cNvPr id="113687" name="Rectangle 17"/>
            <p:cNvSpPr>
              <a:spLocks noChangeArrowheads="1"/>
            </p:cNvSpPr>
            <p:nvPr/>
          </p:nvSpPr>
          <p:spPr bwMode="auto">
            <a:xfrm>
              <a:off x="620" y="3441"/>
              <a:ext cx="533" cy="174"/>
            </a:xfrm>
            <a:prstGeom prst="rect">
              <a:avLst/>
            </a:prstGeom>
            <a:noFill/>
            <a:ln w="2857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spAutoFit/>
            </a:bodyPr>
            <a:lstStyle/>
            <a:p>
              <a:pPr algn="ctr"/>
              <a:r>
                <a:rPr kumimoji="0" lang="en-US" altLang="zh-CN" sz="1800">
                  <a:solidFill>
                    <a:schemeClr val="bg2"/>
                  </a:solidFill>
                </a:rPr>
                <a:t>Registrar</a:t>
              </a:r>
            </a:p>
          </p:txBody>
        </p:sp>
      </p:grpSp>
      <p:grpSp>
        <p:nvGrpSpPr>
          <p:cNvPr id="113671" name="Group 18"/>
          <p:cNvGrpSpPr>
            <a:grpSpLocks/>
          </p:cNvGrpSpPr>
          <p:nvPr/>
        </p:nvGrpSpPr>
        <p:grpSpPr bwMode="auto">
          <a:xfrm>
            <a:off x="5562602" y="4191001"/>
            <a:ext cx="803277" cy="1106488"/>
            <a:chOff x="545" y="1738"/>
            <a:chExt cx="506" cy="697"/>
          </a:xfrm>
        </p:grpSpPr>
        <p:sp>
          <p:nvSpPr>
            <p:cNvPr id="113678" name="Oval 19"/>
            <p:cNvSpPr>
              <a:spLocks noChangeArrowheads="1"/>
            </p:cNvSpPr>
            <p:nvPr/>
          </p:nvSpPr>
          <p:spPr bwMode="auto">
            <a:xfrm>
              <a:off x="644" y="1738"/>
              <a:ext cx="150" cy="149"/>
            </a:xfrm>
            <a:prstGeom prst="ellipse">
              <a:avLst/>
            </a:prstGeom>
            <a:noFill/>
            <a:ln w="2857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en-US"/>
            </a:p>
          </p:txBody>
        </p:sp>
        <p:sp>
          <p:nvSpPr>
            <p:cNvPr id="113679" name="Line 20"/>
            <p:cNvSpPr>
              <a:spLocks noChangeShapeType="1"/>
            </p:cNvSpPr>
            <p:nvPr/>
          </p:nvSpPr>
          <p:spPr bwMode="auto">
            <a:xfrm>
              <a:off x="711" y="1879"/>
              <a:ext cx="1" cy="125"/>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80" name="Line 21"/>
            <p:cNvSpPr>
              <a:spLocks noChangeShapeType="1"/>
            </p:cNvSpPr>
            <p:nvPr/>
          </p:nvSpPr>
          <p:spPr bwMode="auto">
            <a:xfrm>
              <a:off x="603" y="1912"/>
              <a:ext cx="224" cy="1"/>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81" name="Freeform 22"/>
            <p:cNvSpPr>
              <a:spLocks/>
            </p:cNvSpPr>
            <p:nvPr/>
          </p:nvSpPr>
          <p:spPr bwMode="auto">
            <a:xfrm>
              <a:off x="561" y="2004"/>
              <a:ext cx="307" cy="149"/>
            </a:xfrm>
            <a:custGeom>
              <a:avLst/>
              <a:gdLst>
                <a:gd name="T0" fmla="*/ 0 w 37"/>
                <a:gd name="T1" fmla="*/ 149 h 18"/>
                <a:gd name="T2" fmla="*/ 149 w 37"/>
                <a:gd name="T3" fmla="*/ 0 h 18"/>
                <a:gd name="T4" fmla="*/ 307 w 37"/>
                <a:gd name="T5" fmla="*/ 149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p>
          </p:txBody>
        </p:sp>
        <p:sp>
          <p:nvSpPr>
            <p:cNvPr id="113682" name="Rectangle 23"/>
            <p:cNvSpPr>
              <a:spLocks noChangeArrowheads="1"/>
            </p:cNvSpPr>
            <p:nvPr/>
          </p:nvSpPr>
          <p:spPr bwMode="auto">
            <a:xfrm>
              <a:off x="545" y="2261"/>
              <a:ext cx="506" cy="174"/>
            </a:xfrm>
            <a:prstGeom prst="rect">
              <a:avLst/>
            </a:prstGeom>
            <a:noFill/>
            <a:ln w="2857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square" lIns="0" tIns="0" rIns="0" bIns="0">
              <a:spAutoFit/>
            </a:bodyPr>
            <a:lstStyle/>
            <a:p>
              <a:pPr algn="ctr"/>
              <a:r>
                <a:rPr kumimoji="0" lang="en-US" altLang="zh-CN" sz="1800" dirty="0">
                  <a:solidFill>
                    <a:schemeClr val="bg2"/>
                  </a:solidFill>
                </a:rPr>
                <a:t>Teacher</a:t>
              </a:r>
            </a:p>
          </p:txBody>
        </p:sp>
      </p:grpSp>
      <p:grpSp>
        <p:nvGrpSpPr>
          <p:cNvPr id="113672" name="Group 24"/>
          <p:cNvGrpSpPr>
            <a:grpSpLocks/>
          </p:cNvGrpSpPr>
          <p:nvPr/>
        </p:nvGrpSpPr>
        <p:grpSpPr bwMode="auto">
          <a:xfrm>
            <a:off x="5486403" y="2667000"/>
            <a:ext cx="792163" cy="1212850"/>
            <a:chOff x="3149" y="593"/>
            <a:chExt cx="499" cy="764"/>
          </a:xfrm>
        </p:grpSpPr>
        <p:sp>
          <p:nvSpPr>
            <p:cNvPr id="113673" name="Oval 25"/>
            <p:cNvSpPr>
              <a:spLocks noChangeArrowheads="1"/>
            </p:cNvSpPr>
            <p:nvPr/>
          </p:nvSpPr>
          <p:spPr bwMode="auto">
            <a:xfrm>
              <a:off x="3242" y="593"/>
              <a:ext cx="169" cy="169"/>
            </a:xfrm>
            <a:prstGeom prst="ellipse">
              <a:avLst/>
            </a:prstGeom>
            <a:noFill/>
            <a:ln w="2857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en-US"/>
            </a:p>
          </p:txBody>
        </p:sp>
        <p:sp>
          <p:nvSpPr>
            <p:cNvPr id="113674" name="Line 26"/>
            <p:cNvSpPr>
              <a:spLocks noChangeShapeType="1"/>
            </p:cNvSpPr>
            <p:nvPr/>
          </p:nvSpPr>
          <p:spPr bwMode="auto">
            <a:xfrm>
              <a:off x="3317" y="753"/>
              <a:ext cx="1" cy="140"/>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75" name="Line 27"/>
            <p:cNvSpPr>
              <a:spLocks noChangeShapeType="1"/>
            </p:cNvSpPr>
            <p:nvPr/>
          </p:nvSpPr>
          <p:spPr bwMode="auto">
            <a:xfrm>
              <a:off x="3196" y="790"/>
              <a:ext cx="252" cy="1"/>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pPr algn="ctr"/>
              <a:endParaRPr lang="zh-CN" altLang="en-US"/>
            </a:p>
          </p:txBody>
        </p:sp>
        <p:sp>
          <p:nvSpPr>
            <p:cNvPr id="113676" name="Freeform 28"/>
            <p:cNvSpPr>
              <a:spLocks/>
            </p:cNvSpPr>
            <p:nvPr/>
          </p:nvSpPr>
          <p:spPr bwMode="auto">
            <a:xfrm>
              <a:off x="3149" y="893"/>
              <a:ext cx="346" cy="168"/>
            </a:xfrm>
            <a:custGeom>
              <a:avLst/>
              <a:gdLst>
                <a:gd name="T0" fmla="*/ 0 w 37"/>
                <a:gd name="T1" fmla="*/ 168 h 18"/>
                <a:gd name="T2" fmla="*/ 168 w 37"/>
                <a:gd name="T3" fmla="*/ 0 h 18"/>
                <a:gd name="T4" fmla="*/ 346 w 37"/>
                <a:gd name="T5" fmla="*/ 16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28575">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p>
          </p:txBody>
        </p:sp>
        <p:sp>
          <p:nvSpPr>
            <p:cNvPr id="113677" name="Rectangle 29"/>
            <p:cNvSpPr>
              <a:spLocks noChangeArrowheads="1"/>
            </p:cNvSpPr>
            <p:nvPr/>
          </p:nvSpPr>
          <p:spPr bwMode="auto">
            <a:xfrm>
              <a:off x="3204" y="1183"/>
              <a:ext cx="444" cy="174"/>
            </a:xfrm>
            <a:prstGeom prst="rect">
              <a:avLst/>
            </a:prstGeom>
            <a:noFill/>
            <a:ln w="28575">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spAutoFit/>
            </a:bodyPr>
            <a:lstStyle/>
            <a:p>
              <a:pPr algn="ctr"/>
              <a:r>
                <a:rPr kumimoji="0" lang="en-US" altLang="zh-CN" sz="1800">
                  <a:solidFill>
                    <a:schemeClr val="bg2"/>
                  </a:solidFill>
                </a:rPr>
                <a:t>Student</a:t>
              </a:r>
            </a:p>
          </p:txBody>
        </p:sp>
      </p:grpSp>
    </p:spTree>
    <p:extLst>
      <p:ext uri="{BB962C8B-B14F-4D97-AF65-F5344CB8AC3E}">
        <p14:creationId xmlns:p14="http://schemas.microsoft.com/office/powerpoint/2010/main" val="35422879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zh-CN" altLang="en-US">
                <a:latin typeface="TimesNewRoman" charset="0"/>
                <a:ea typeface="宋体" charset="0"/>
              </a:rPr>
              <a:t>执行者</a:t>
            </a:r>
            <a:r>
              <a:rPr lang="zh-CN" altLang="en-US">
                <a:latin typeface="Arial" charset="0"/>
                <a:ea typeface="宋体" charset="0"/>
              </a:rPr>
              <a:t>（</a:t>
            </a:r>
            <a:r>
              <a:rPr lang="en-US" altLang="zh-CN">
                <a:latin typeface="Arial" charset="0"/>
                <a:ea typeface="宋体" charset="0"/>
              </a:rPr>
              <a:t>Actor</a:t>
            </a:r>
            <a:r>
              <a:rPr lang="zh-CN" altLang="en-US">
                <a:latin typeface="Arial" charset="0"/>
                <a:ea typeface="宋体" charset="0"/>
              </a:rPr>
              <a:t>）描述</a:t>
            </a:r>
          </a:p>
        </p:txBody>
      </p:sp>
      <p:sp>
        <p:nvSpPr>
          <p:cNvPr id="115714" name="Rectangle 3"/>
          <p:cNvSpPr>
            <a:spLocks noGrp="1" noChangeArrowheads="1"/>
          </p:cNvSpPr>
          <p:nvPr>
            <p:ph idx="1"/>
          </p:nvPr>
        </p:nvSpPr>
        <p:spPr/>
        <p:txBody>
          <a:bodyPr/>
          <a:lstStyle/>
          <a:p>
            <a:pPr eaLnBrk="0" hangingPunct="0">
              <a:lnSpc>
                <a:spcPct val="90000"/>
              </a:lnSpc>
              <a:spcBef>
                <a:spcPct val="0"/>
              </a:spcBef>
              <a:buClrTx/>
              <a:buFontTx/>
              <a:buNone/>
            </a:pPr>
            <a:r>
              <a:rPr lang="zh-CN" altLang="en-US">
                <a:latin typeface="TimesNewRoman" charset="0"/>
                <a:ea typeface="宋体" charset="0"/>
              </a:rPr>
              <a:t>每一个执行者都应该有一个简要的描述，</a:t>
            </a:r>
            <a:r>
              <a:rPr lang="en-US" altLang="zh-CN">
                <a:latin typeface="TimesNewRoman" charset="0"/>
                <a:ea typeface="宋体" charset="0"/>
              </a:rPr>
              <a:t> </a:t>
            </a:r>
            <a:r>
              <a:rPr lang="zh-CN" altLang="en-US">
                <a:latin typeface="TimesNewRoman" charset="0"/>
                <a:ea typeface="宋体" charset="0"/>
              </a:rPr>
              <a:t>用以</a:t>
            </a:r>
          </a:p>
          <a:p>
            <a:pPr eaLnBrk="0" hangingPunct="0">
              <a:lnSpc>
                <a:spcPct val="90000"/>
              </a:lnSpc>
              <a:spcBef>
                <a:spcPct val="0"/>
              </a:spcBef>
              <a:buClrTx/>
              <a:buFontTx/>
              <a:buNone/>
            </a:pPr>
            <a:r>
              <a:rPr lang="zh-CN" altLang="en-US">
                <a:latin typeface="TimesNewRoman" charset="0"/>
                <a:ea typeface="宋体" charset="0"/>
              </a:rPr>
              <a:t>指出该执行者在与系统交互式时扮演的角色</a:t>
            </a:r>
            <a:endParaRPr lang="en-US" altLang="zh-CN">
              <a:latin typeface="TimesNewRoman" charset="0"/>
              <a:ea typeface="宋体" charset="0"/>
            </a:endParaRPr>
          </a:p>
          <a:p>
            <a:pPr>
              <a:lnSpc>
                <a:spcPct val="90000"/>
              </a:lnSpc>
            </a:pPr>
            <a:r>
              <a:rPr lang="en-US" altLang="zh-CN" b="1">
                <a:latin typeface="TimesNewRoman,Bold" charset="0"/>
                <a:ea typeface="宋体" charset="0"/>
              </a:rPr>
              <a:t>Student—</a:t>
            </a:r>
            <a:r>
              <a:rPr lang="en-US" altLang="zh-CN">
                <a:latin typeface="TimesNewRoman" charset="0"/>
                <a:ea typeface="宋体" charset="0"/>
              </a:rPr>
              <a:t>a person who is registered to take classes at the university</a:t>
            </a:r>
          </a:p>
          <a:p>
            <a:pPr>
              <a:lnSpc>
                <a:spcPct val="90000"/>
              </a:lnSpc>
            </a:pPr>
            <a:r>
              <a:rPr lang="en-US" altLang="zh-CN" b="1">
                <a:latin typeface="TimesNewRoman,Bold" charset="0"/>
                <a:ea typeface="宋体" charset="0"/>
              </a:rPr>
              <a:t>Professor—</a:t>
            </a:r>
            <a:r>
              <a:rPr lang="en-US" altLang="zh-CN">
                <a:latin typeface="TimesNewRoman" charset="0"/>
                <a:ea typeface="宋体" charset="0"/>
              </a:rPr>
              <a:t>a person who is certified to teach classes at the university</a:t>
            </a:r>
          </a:p>
          <a:p>
            <a:pPr>
              <a:lnSpc>
                <a:spcPct val="90000"/>
              </a:lnSpc>
            </a:pPr>
            <a:r>
              <a:rPr lang="en-US" altLang="zh-CN" b="1">
                <a:latin typeface="TimesNewRoman,Bold" charset="0"/>
                <a:ea typeface="宋体" charset="0"/>
              </a:rPr>
              <a:t>Registrar—</a:t>
            </a:r>
            <a:r>
              <a:rPr lang="en-US" altLang="zh-CN">
                <a:latin typeface="TimesNewRoman" charset="0"/>
                <a:ea typeface="宋体" charset="0"/>
              </a:rPr>
              <a:t>the person who is responsible for the maintenance of the Course Registration System</a:t>
            </a:r>
          </a:p>
          <a:p>
            <a:pPr>
              <a:lnSpc>
                <a:spcPct val="90000"/>
              </a:lnSpc>
            </a:pPr>
            <a:r>
              <a:rPr lang="en-US" altLang="zh-CN" b="1">
                <a:latin typeface="TimesNewRoman,Bold" charset="0"/>
                <a:ea typeface="宋体" charset="0"/>
              </a:rPr>
              <a:t>Billing System—</a:t>
            </a:r>
            <a:r>
              <a:rPr lang="en-US" altLang="zh-CN">
                <a:latin typeface="TimesNewRoman" charset="0"/>
                <a:ea typeface="宋体" charset="0"/>
              </a:rPr>
              <a:t>the external system responsible for student billing</a:t>
            </a:r>
          </a:p>
          <a:p>
            <a:pPr>
              <a:lnSpc>
                <a:spcPct val="90000"/>
              </a:lnSpc>
            </a:pPr>
            <a:endParaRPr lang="zh-CN" altLang="en-US">
              <a:latin typeface="Arial" charset="0"/>
              <a:ea typeface="宋体" charset="0"/>
            </a:endParaRPr>
          </a:p>
        </p:txBody>
      </p:sp>
      <p:sp>
        <p:nvSpPr>
          <p:cNvPr id="115715"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4F17CD7A-A3BB-E746-8D8B-8F165BA63752}" type="slidenum">
              <a:rPr lang="zh-CN" altLang="en-US" sz="1600">
                <a:latin typeface="Arial" charset="0"/>
              </a:rPr>
              <a:pPr eaLnBrk="1" hangingPunct="1"/>
              <a:t>26</a:t>
            </a:fld>
            <a:endParaRPr lang="en-US" altLang="zh-CN" sz="1600">
              <a:latin typeface="Arial" charset="0"/>
            </a:endParaRPr>
          </a:p>
        </p:txBody>
      </p:sp>
    </p:spTree>
    <p:extLst>
      <p:ext uri="{BB962C8B-B14F-4D97-AF65-F5344CB8AC3E}">
        <p14:creationId xmlns:p14="http://schemas.microsoft.com/office/powerpoint/2010/main" val="3893347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）的确定</a:t>
            </a:r>
          </a:p>
        </p:txBody>
      </p:sp>
      <p:sp>
        <p:nvSpPr>
          <p:cNvPr id="116738" name="Rectangle 3"/>
          <p:cNvSpPr>
            <a:spLocks noGrp="1" noChangeArrowheads="1"/>
          </p:cNvSpPr>
          <p:nvPr>
            <p:ph idx="1"/>
          </p:nvPr>
        </p:nvSpPr>
        <p:spPr/>
        <p:txBody>
          <a:bodyPr/>
          <a:lstStyle/>
          <a:p>
            <a:r>
              <a:rPr lang="zh-CN" altLang="en-US" dirty="0">
                <a:latin typeface="Arial" charset="0"/>
                <a:ea typeface="宋体" charset="0"/>
              </a:rPr>
              <a:t>用例描述了系统对外表现的特征和性能</a:t>
            </a:r>
          </a:p>
          <a:p>
            <a:pPr lvl="1"/>
            <a:r>
              <a:rPr lang="zh-CN" altLang="en-US" dirty="0">
                <a:latin typeface="Arial" charset="0"/>
                <a:ea typeface="宋体" charset="0"/>
              </a:rPr>
              <a:t>用例是系统的一个功能模块，是系统执行者和系统之间进行对话的一系列相关活动</a:t>
            </a:r>
          </a:p>
          <a:p>
            <a:r>
              <a:rPr lang="zh-CN" altLang="en-US" dirty="0">
                <a:latin typeface="Arial" charset="0"/>
                <a:ea typeface="宋体" charset="0"/>
              </a:rPr>
              <a:t>如何寻找用例</a:t>
            </a:r>
          </a:p>
          <a:p>
            <a:pPr lvl="1"/>
            <a:r>
              <a:rPr lang="zh-CN" altLang="en-US" dirty="0">
                <a:latin typeface="Arial" charset="0"/>
                <a:ea typeface="宋体" charset="0"/>
              </a:rPr>
              <a:t>查看用户提交的文档</a:t>
            </a:r>
          </a:p>
          <a:p>
            <a:pPr lvl="1"/>
            <a:r>
              <a:rPr lang="zh-CN" altLang="en-US" dirty="0">
                <a:latin typeface="Arial" charset="0"/>
                <a:ea typeface="宋体" charset="0"/>
              </a:rPr>
              <a:t>询问系统的使用者</a:t>
            </a:r>
          </a:p>
          <a:p>
            <a:pPr lvl="1"/>
            <a:r>
              <a:rPr lang="zh-CN" altLang="en-US" dirty="0">
                <a:latin typeface="Arial" charset="0"/>
                <a:ea typeface="宋体" charset="0"/>
              </a:rPr>
              <a:t>对每个执行者进行分析，抽象他和系统之间可能的交互方法</a:t>
            </a:r>
          </a:p>
        </p:txBody>
      </p:sp>
      <p:sp>
        <p:nvSpPr>
          <p:cNvPr id="116739"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C8B58F19-3DA0-3E45-A12A-97C9E72B60BF}" type="slidenum">
              <a:rPr lang="zh-CN" altLang="en-US" sz="1600">
                <a:latin typeface="Arial" charset="0"/>
              </a:rPr>
              <a:pPr eaLnBrk="1" hangingPunct="1"/>
              <a:t>27</a:t>
            </a:fld>
            <a:endParaRPr lang="en-US" altLang="zh-CN" sz="1600">
              <a:latin typeface="Arial" charset="0"/>
            </a:endParaRPr>
          </a:p>
        </p:txBody>
      </p:sp>
    </p:spTree>
    <p:extLst>
      <p:ext uri="{BB962C8B-B14F-4D97-AF65-F5344CB8AC3E}">
        <p14:creationId xmlns:p14="http://schemas.microsoft.com/office/powerpoint/2010/main" val="2743311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）的确定</a:t>
            </a:r>
          </a:p>
        </p:txBody>
      </p:sp>
      <p:sp>
        <p:nvSpPr>
          <p:cNvPr id="117762" name="Rectangle 3"/>
          <p:cNvSpPr>
            <a:spLocks noGrp="1" noChangeArrowheads="1"/>
          </p:cNvSpPr>
          <p:nvPr>
            <p:ph idx="1"/>
          </p:nvPr>
        </p:nvSpPr>
        <p:spPr/>
        <p:txBody>
          <a:bodyPr/>
          <a:lstStyle/>
          <a:p>
            <a:pPr>
              <a:lnSpc>
                <a:spcPct val="90000"/>
              </a:lnSpc>
              <a:buFont typeface="Wingdings" charset="0"/>
              <a:buNone/>
            </a:pPr>
            <a:r>
              <a:rPr lang="zh-CN" altLang="en-US" sz="2400">
                <a:latin typeface="Arial" charset="0"/>
                <a:ea typeface="宋体" charset="0"/>
              </a:rPr>
              <a:t>一旦获取了角色，就可以对每个角色提出问题以获</a:t>
            </a:r>
          </a:p>
          <a:p>
            <a:pPr>
              <a:lnSpc>
                <a:spcPct val="90000"/>
              </a:lnSpc>
              <a:buFont typeface="Wingdings" charset="0"/>
              <a:buNone/>
            </a:pPr>
            <a:r>
              <a:rPr lang="zh-CN" altLang="en-US" sz="2400">
                <a:latin typeface="Arial" charset="0"/>
                <a:ea typeface="宋体" charset="0"/>
              </a:rPr>
              <a:t>取用例。以下问题可供参考：</a:t>
            </a:r>
          </a:p>
          <a:p>
            <a:pPr>
              <a:lnSpc>
                <a:spcPct val="90000"/>
              </a:lnSpc>
            </a:pPr>
            <a:r>
              <a:rPr lang="zh-CN" altLang="en-US" sz="2400">
                <a:latin typeface="Arial" charset="0"/>
                <a:ea typeface="宋体" charset="0"/>
              </a:rPr>
              <a:t>执行者要求系统提供哪些功能？</a:t>
            </a:r>
          </a:p>
          <a:p>
            <a:pPr>
              <a:lnSpc>
                <a:spcPct val="90000"/>
              </a:lnSpc>
            </a:pPr>
            <a:r>
              <a:rPr lang="zh-CN" altLang="en-US" sz="2400">
                <a:latin typeface="Arial" charset="0"/>
                <a:ea typeface="宋体" charset="0"/>
              </a:rPr>
              <a:t>执行者需要读、产生、删除、修改或存储的信息有哪些类型？</a:t>
            </a:r>
          </a:p>
          <a:p>
            <a:pPr>
              <a:lnSpc>
                <a:spcPct val="90000"/>
              </a:lnSpc>
            </a:pPr>
            <a:r>
              <a:rPr lang="zh-CN" altLang="en-US" sz="2400">
                <a:latin typeface="Arial" charset="0"/>
                <a:ea typeface="宋体" charset="0"/>
              </a:rPr>
              <a:t>必须提醒执行者的系统事件有哪些？或者执行者必须提醒系统的事件有哪些？怎样把这些事件表示成用例中的功能？</a:t>
            </a:r>
          </a:p>
          <a:p>
            <a:pPr>
              <a:lnSpc>
                <a:spcPct val="90000"/>
              </a:lnSpc>
            </a:pPr>
            <a:r>
              <a:rPr lang="zh-CN" altLang="en-US" sz="2400">
                <a:latin typeface="Arial" charset="0"/>
                <a:ea typeface="宋体" charset="0"/>
              </a:rPr>
              <a:t>为了完整的描述用例，还需要知道执行者的某些典型功能能否被系统自动实现</a:t>
            </a:r>
          </a:p>
          <a:p>
            <a:pPr>
              <a:lnSpc>
                <a:spcPct val="90000"/>
              </a:lnSpc>
            </a:pPr>
            <a:r>
              <a:rPr lang="zh-CN" altLang="en-US" sz="2400">
                <a:latin typeface="Arial" charset="0"/>
                <a:ea typeface="宋体" charset="0"/>
              </a:rPr>
              <a:t>系统需要何种输入输出？输入从何来？输出到何处?</a:t>
            </a:r>
          </a:p>
          <a:p>
            <a:pPr>
              <a:lnSpc>
                <a:spcPct val="90000"/>
              </a:lnSpc>
            </a:pPr>
            <a:r>
              <a:rPr lang="zh-CN" altLang="en-US" sz="2400">
                <a:latin typeface="Arial" charset="0"/>
                <a:ea typeface="宋体" charset="0"/>
              </a:rPr>
              <a:t>当前系统（可能是手工系统而不是计算机系统）的主要问题有哪些？</a:t>
            </a:r>
          </a:p>
          <a:p>
            <a:pPr>
              <a:lnSpc>
                <a:spcPct val="90000"/>
              </a:lnSpc>
            </a:pPr>
            <a:endParaRPr lang="zh-CN" altLang="en-US" sz="2400">
              <a:latin typeface="Arial" charset="0"/>
              <a:ea typeface="宋体" charset="0"/>
            </a:endParaRPr>
          </a:p>
        </p:txBody>
      </p:sp>
      <p:sp>
        <p:nvSpPr>
          <p:cNvPr id="117763"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BB4A5749-296E-5E49-81A5-6E2D1EFF2852}" type="slidenum">
              <a:rPr lang="zh-CN" altLang="en-US" sz="1600">
                <a:latin typeface="Arial" charset="0"/>
              </a:rPr>
              <a:pPr eaLnBrk="1" hangingPunct="1"/>
              <a:t>28</a:t>
            </a:fld>
            <a:endParaRPr lang="en-US" altLang="zh-CN" sz="1600">
              <a:latin typeface="Arial" charset="0"/>
            </a:endParaRPr>
          </a:p>
        </p:txBody>
      </p:sp>
    </p:spTree>
    <p:extLst>
      <p:ext uri="{BB962C8B-B14F-4D97-AF65-F5344CB8AC3E}">
        <p14:creationId xmlns:p14="http://schemas.microsoft.com/office/powerpoint/2010/main" val="3841400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）的确定</a:t>
            </a:r>
          </a:p>
        </p:txBody>
      </p:sp>
      <p:sp>
        <p:nvSpPr>
          <p:cNvPr id="118786" name="Rectangle 3"/>
          <p:cNvSpPr>
            <a:spLocks noGrp="1" noChangeArrowheads="1"/>
          </p:cNvSpPr>
          <p:nvPr>
            <p:ph idx="1"/>
          </p:nvPr>
        </p:nvSpPr>
        <p:spPr/>
        <p:txBody>
          <a:bodyPr/>
          <a:lstStyle/>
          <a:p>
            <a:r>
              <a:rPr lang="zh-CN" altLang="en-US">
                <a:latin typeface="宋体" charset="0"/>
                <a:ea typeface="宋体" charset="0"/>
              </a:rPr>
              <a:t>一个好的用例是一个完整的(</a:t>
            </a:r>
            <a:r>
              <a:rPr lang="en-US" altLang="zh-CN">
                <a:latin typeface="宋体" charset="0"/>
                <a:ea typeface="宋体" charset="0"/>
              </a:rPr>
              <a:t>complete from beginning to end</a:t>
            </a:r>
            <a:r>
              <a:rPr lang="zh-CN" altLang="en-US">
                <a:latin typeface="宋体" charset="0"/>
                <a:ea typeface="宋体" charset="0"/>
              </a:rPr>
              <a:t>)、关于系统某一项主要功能的描述</a:t>
            </a:r>
            <a:endParaRPr lang="zh-CN" altLang="en-US">
              <a:latin typeface="Arial" charset="0"/>
              <a:ea typeface="宋体" charset="0"/>
            </a:endParaRPr>
          </a:p>
          <a:p>
            <a:r>
              <a:rPr lang="zh-CN" altLang="en-US">
                <a:latin typeface="Arial" charset="0"/>
                <a:ea typeface="宋体" charset="0"/>
              </a:rPr>
              <a:t>设计用例时的注意事项</a:t>
            </a:r>
          </a:p>
          <a:p>
            <a:pPr lvl="1"/>
            <a:r>
              <a:rPr lang="zh-CN" altLang="en-US">
                <a:latin typeface="Arial" charset="0"/>
                <a:ea typeface="宋体" charset="0"/>
              </a:rPr>
              <a:t>用例独立于实现</a:t>
            </a:r>
          </a:p>
          <a:p>
            <a:pPr lvl="1"/>
            <a:r>
              <a:rPr lang="zh-CN" altLang="en-US">
                <a:latin typeface="Arial" charset="0"/>
                <a:ea typeface="宋体" charset="0"/>
              </a:rPr>
              <a:t>用例是系统的高级视图，数目不易过多</a:t>
            </a:r>
          </a:p>
          <a:p>
            <a:pPr lvl="1"/>
            <a:r>
              <a:rPr lang="zh-CN" altLang="en-US">
                <a:latin typeface="Arial" charset="0"/>
                <a:ea typeface="宋体" charset="0"/>
              </a:rPr>
              <a:t>用例的命名使用业务术语，而不是技术术语</a:t>
            </a:r>
          </a:p>
          <a:p>
            <a:pPr lvl="1">
              <a:buFont typeface="Wingdings" charset="0"/>
              <a:buNone/>
            </a:pPr>
            <a:endParaRPr lang="zh-CN" altLang="en-US">
              <a:latin typeface="Arial" charset="0"/>
              <a:ea typeface="宋体" charset="0"/>
            </a:endParaRPr>
          </a:p>
        </p:txBody>
      </p:sp>
      <p:sp>
        <p:nvSpPr>
          <p:cNvPr id="118787"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20E67AE8-DF40-A145-B572-D58BFC32ACF9}" type="slidenum">
              <a:rPr lang="zh-CN" altLang="en-US" sz="1600">
                <a:latin typeface="Arial" charset="0"/>
              </a:rPr>
              <a:pPr eaLnBrk="1" hangingPunct="1"/>
              <a:t>29</a:t>
            </a:fld>
            <a:endParaRPr lang="en-US" altLang="zh-CN" sz="1600">
              <a:latin typeface="Arial" charset="0"/>
            </a:endParaRPr>
          </a:p>
        </p:txBody>
      </p:sp>
    </p:spTree>
    <p:extLst>
      <p:ext uri="{BB962C8B-B14F-4D97-AF65-F5344CB8AC3E}">
        <p14:creationId xmlns:p14="http://schemas.microsoft.com/office/powerpoint/2010/main" val="348812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需求描述</a:t>
            </a:r>
          </a:p>
        </p:txBody>
      </p:sp>
      <p:sp>
        <p:nvSpPr>
          <p:cNvPr id="3" name="内容占位符 2"/>
          <p:cNvSpPr>
            <a:spLocks noGrp="1"/>
          </p:cNvSpPr>
          <p:nvPr>
            <p:ph idx="1"/>
          </p:nvPr>
        </p:nvSpPr>
        <p:spPr/>
        <p:txBody>
          <a:bodyPr/>
          <a:lstStyle/>
          <a:p>
            <a:r>
              <a:rPr lang="zh-CN" altLang="en-US" dirty="0"/>
              <a:t>在需求描述，所开发的需求模型</a:t>
            </a:r>
            <a:r>
              <a:rPr lang="zh-CN" altLang="en-US" dirty="0">
                <a:latin typeface="+mn-ea"/>
              </a:rPr>
              <a:t>使用</a:t>
            </a:r>
            <a:r>
              <a:rPr lang="zh-CN" altLang="en-US" dirty="0">
                <a:latin typeface="楷体" panose="02010609060101010101" pitchFamily="49" charset="-122"/>
                <a:ea typeface="楷体" panose="02010609060101010101" pitchFamily="49" charset="-122"/>
              </a:rPr>
              <a:t>参与者</a:t>
            </a:r>
            <a:r>
              <a:rPr lang="zh-CN" altLang="en-US" dirty="0"/>
              <a:t>和</a:t>
            </a:r>
            <a:r>
              <a:rPr lang="zh-CN" altLang="en-US" dirty="0">
                <a:latin typeface="楷体" panose="02010609060101010101" pitchFamily="49" charset="-122"/>
                <a:ea typeface="楷体" panose="02010609060101010101" pitchFamily="49" charset="-122"/>
              </a:rPr>
              <a:t>用例</a:t>
            </a:r>
            <a:r>
              <a:rPr lang="zh-CN" altLang="en-US" dirty="0"/>
              <a:t>描述系统的功能性需求</a:t>
            </a:r>
            <a:endParaRPr lang="en-US" altLang="zh-CN" dirty="0"/>
          </a:p>
          <a:p>
            <a:pPr lvl="1"/>
            <a:r>
              <a:rPr lang="zh-CN" altLang="en-US" dirty="0"/>
              <a:t>参与者：</a:t>
            </a:r>
            <a:r>
              <a:rPr lang="en-US" altLang="zh-CN" dirty="0"/>
              <a:t>Actor</a:t>
            </a:r>
            <a:r>
              <a:rPr lang="zh-CN" altLang="en-US" dirty="0"/>
              <a:t>（执行者）</a:t>
            </a:r>
            <a:endParaRPr lang="en-US" altLang="zh-CN" dirty="0"/>
          </a:p>
          <a:p>
            <a:pPr lvl="1"/>
            <a:r>
              <a:rPr lang="zh-CN" altLang="en-US" dirty="0"/>
              <a:t>用例：</a:t>
            </a:r>
            <a:r>
              <a:rPr lang="en-US" altLang="zh-CN" dirty="0"/>
              <a:t>Use Case</a:t>
            </a:r>
            <a:r>
              <a:rPr lang="zh-CN" altLang="en-US" dirty="0"/>
              <a:t>（用况）</a:t>
            </a:r>
            <a:endParaRPr lang="en-US" altLang="zh-CN" dirty="0"/>
          </a:p>
          <a:p>
            <a:pPr lvl="1"/>
            <a:r>
              <a:rPr lang="zh-CN" altLang="en-US" i="1" dirty="0"/>
              <a:t>注意，以上术语翻译方式很多，以英文为准</a:t>
            </a:r>
            <a:endParaRPr lang="en-US" altLang="zh-CN" i="1" dirty="0"/>
          </a:p>
          <a:p>
            <a:r>
              <a:rPr lang="zh-CN" altLang="en-US" dirty="0"/>
              <a:t>每个用例要开发一个</a:t>
            </a:r>
            <a:r>
              <a:rPr lang="zh-CN" altLang="en-US" dirty="0">
                <a:latin typeface="楷体" panose="02010609060101010101" pitchFamily="49" charset="-122"/>
                <a:ea typeface="楷体" panose="02010609060101010101" pitchFamily="49" charset="-122"/>
              </a:rPr>
              <a:t>叙述性</a:t>
            </a:r>
            <a:r>
              <a:rPr lang="zh-CN" altLang="en-US" dirty="0"/>
              <a:t>描述</a:t>
            </a:r>
            <a:endParaRPr lang="en-US" altLang="zh-CN" dirty="0"/>
          </a:p>
          <a:p>
            <a:pPr lvl="1"/>
            <a:r>
              <a:rPr lang="zh-CN" altLang="en-US" dirty="0"/>
              <a:t>这个才是最重要的，</a:t>
            </a:r>
            <a:r>
              <a:rPr lang="en-US" altLang="zh-CN" dirty="0"/>
              <a:t>UML</a:t>
            </a:r>
            <a:r>
              <a:rPr lang="zh-CN" altLang="en-US" dirty="0"/>
              <a:t>指南中称为</a:t>
            </a:r>
            <a:r>
              <a:rPr lang="zh-CN" altLang="en-US" dirty="0">
                <a:latin typeface="楷体" panose="02010609060101010101" pitchFamily="49" charset="-122"/>
                <a:ea typeface="楷体" panose="02010609060101010101" pitchFamily="49" charset="-122"/>
              </a:rPr>
              <a:t>事件流</a:t>
            </a:r>
            <a:r>
              <a:rPr lang="zh-CN" altLang="en-US" dirty="0"/>
              <a:t>描述，常用五种方式：非形式化的结构化文字、形式化的结构化文字（带前后置条件）、状态图、活动图、伪代码</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a:t>
            </a:fld>
            <a:endParaRPr lang="en-US" altLang="zh-CN"/>
          </a:p>
        </p:txBody>
      </p:sp>
    </p:spTree>
    <p:extLst>
      <p:ext uri="{BB962C8B-B14F-4D97-AF65-F5344CB8AC3E}">
        <p14:creationId xmlns:p14="http://schemas.microsoft.com/office/powerpoint/2010/main" val="418003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）的确定</a:t>
            </a:r>
          </a:p>
        </p:txBody>
      </p:sp>
      <p:sp>
        <p:nvSpPr>
          <p:cNvPr id="119810" name="Rectangle 3"/>
          <p:cNvSpPr>
            <a:spLocks noGrp="1" noChangeArrowheads="1"/>
          </p:cNvSpPr>
          <p:nvPr>
            <p:ph idx="1"/>
          </p:nvPr>
        </p:nvSpPr>
        <p:spPr/>
        <p:txBody>
          <a:bodyPr/>
          <a:lstStyle/>
          <a:p>
            <a:pPr>
              <a:spcAft>
                <a:spcPts val="1200"/>
              </a:spcAft>
            </a:pPr>
            <a:r>
              <a:rPr lang="zh-CN" altLang="en-US" sz="3200" dirty="0">
                <a:latin typeface="TimesNewRoman" charset="0"/>
                <a:ea typeface="宋体" charset="0"/>
              </a:rPr>
              <a:t>讨论：</a:t>
            </a:r>
            <a:endParaRPr lang="en-US" altLang="zh-CN" sz="3200" dirty="0">
              <a:latin typeface="TimesNewRoman" charset="0"/>
              <a:ea typeface="宋体" charset="0"/>
            </a:endParaRPr>
          </a:p>
          <a:p>
            <a:pPr lvl="1">
              <a:spcAft>
                <a:spcPts val="1200"/>
              </a:spcAft>
            </a:pPr>
            <a:r>
              <a:rPr lang="zh-CN" altLang="en-US" sz="2800" dirty="0">
                <a:latin typeface="TimesNewRoman" charset="0"/>
                <a:ea typeface="宋体" charset="0"/>
              </a:rPr>
              <a:t>学生选课、把学生加入对应课程的选课名单、通知学生交费，3个还是1个用例？</a:t>
            </a:r>
          </a:p>
          <a:p>
            <a:pPr lvl="1">
              <a:spcAft>
                <a:spcPts val="1200"/>
              </a:spcAft>
            </a:pPr>
            <a:r>
              <a:rPr lang="zh-CN" altLang="en-US" sz="2800" dirty="0">
                <a:latin typeface="TimesNewRoman" charset="0"/>
                <a:ea typeface="宋体" charset="0"/>
              </a:rPr>
              <a:t>教务员向系统添加、删除、修改课程信息， 3个还是1个用例？</a:t>
            </a:r>
          </a:p>
        </p:txBody>
      </p:sp>
      <p:sp>
        <p:nvSpPr>
          <p:cNvPr id="119811"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D1B7F91B-E3CE-E84C-AA92-160F3B3281AB}" type="slidenum">
              <a:rPr lang="zh-CN" altLang="en-US" sz="1600">
                <a:latin typeface="Arial" charset="0"/>
              </a:rPr>
              <a:pPr eaLnBrk="1" hangingPunct="1"/>
              <a:t>30</a:t>
            </a:fld>
            <a:endParaRPr lang="en-US" altLang="zh-CN" sz="1600">
              <a:latin typeface="Arial" charset="0"/>
            </a:endParaRPr>
          </a:p>
        </p:txBody>
      </p:sp>
    </p:spTree>
    <p:extLst>
      <p:ext uri="{BB962C8B-B14F-4D97-AF65-F5344CB8AC3E}">
        <p14:creationId xmlns:p14="http://schemas.microsoft.com/office/powerpoint/2010/main" val="253092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363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35" name="Rectangle 4"/>
          <p:cNvSpPr>
            <a:spLocks noGrp="1" noChangeArrowheads="1"/>
          </p:cNvSpPr>
          <p:nvPr>
            <p:ph type="title"/>
          </p:nvPr>
        </p:nvSpPr>
        <p:spPr>
          <a:noFill/>
        </p:spPr>
        <p:txBody>
          <a:bodyPr lIns="0" tIns="0" rIns="0" bIns="0"/>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）的确定</a:t>
            </a:r>
          </a:p>
        </p:txBody>
      </p:sp>
      <p:sp>
        <p:nvSpPr>
          <p:cNvPr id="120836" name="Rectangle 5"/>
          <p:cNvSpPr>
            <a:spLocks noGrp="1" noChangeArrowheads="1"/>
          </p:cNvSpPr>
          <p:nvPr>
            <p:ph idx="1"/>
          </p:nvPr>
        </p:nvSpPr>
        <p:spPr>
          <a:xfrm>
            <a:off x="685800" y="1268760"/>
            <a:ext cx="7796213" cy="4456113"/>
          </a:xfrm>
        </p:spPr>
        <p:txBody>
          <a:bodyPr lIns="0" tIns="0" rIns="0" bIns="0">
            <a:spAutoFit/>
          </a:bodyPr>
          <a:lstStyle/>
          <a:p>
            <a:r>
              <a:rPr lang="zh-CN" altLang="en-US" dirty="0">
                <a:latin typeface="Arial" charset="0"/>
                <a:ea typeface="宋体" charset="0"/>
              </a:rPr>
              <a:t>学生</a:t>
            </a:r>
          </a:p>
          <a:p>
            <a:pPr lvl="1"/>
            <a:r>
              <a:rPr lang="zh-CN" altLang="en-US" sz="2200" dirty="0">
                <a:latin typeface="Arial" charset="0"/>
                <a:ea typeface="宋体" charset="0"/>
              </a:rPr>
              <a:t>注册，浏览，增加，删除具体课程</a:t>
            </a:r>
          </a:p>
          <a:p>
            <a:r>
              <a:rPr lang="zh-CN" altLang="en-US" dirty="0">
                <a:latin typeface="Arial" charset="0"/>
                <a:ea typeface="宋体" charset="0"/>
              </a:rPr>
              <a:t>教授</a:t>
            </a:r>
          </a:p>
          <a:p>
            <a:pPr lvl="1"/>
            <a:r>
              <a:rPr lang="zh-CN" altLang="en-US" dirty="0">
                <a:latin typeface="Arial" charset="0"/>
                <a:ea typeface="宋体" charset="0"/>
              </a:rPr>
              <a:t>索取课程花名册，选择执教的课程</a:t>
            </a:r>
            <a:endParaRPr lang="en-US" altLang="zh-CN" dirty="0">
              <a:latin typeface="Arial" charset="0"/>
              <a:ea typeface="宋体" charset="0"/>
            </a:endParaRPr>
          </a:p>
          <a:p>
            <a:r>
              <a:rPr lang="zh-CN" altLang="en-US" dirty="0">
                <a:latin typeface="Arial" charset="0"/>
                <a:ea typeface="宋体" charset="0"/>
              </a:rPr>
              <a:t>教务员</a:t>
            </a:r>
          </a:p>
          <a:p>
            <a:pPr lvl="1"/>
            <a:r>
              <a:rPr lang="zh-CN" altLang="en-US" dirty="0">
                <a:latin typeface="Arial" charset="0"/>
                <a:ea typeface="宋体" charset="0"/>
              </a:rPr>
              <a:t>维护课程信息，维护学生信息，维护教授信息，产生课程目录</a:t>
            </a:r>
          </a:p>
          <a:p>
            <a:r>
              <a:rPr lang="zh-CN" altLang="en-US" dirty="0">
                <a:latin typeface="Arial" charset="0"/>
                <a:ea typeface="宋体" charset="0"/>
              </a:rPr>
              <a:t>计费系统</a:t>
            </a:r>
          </a:p>
          <a:p>
            <a:pPr lvl="1"/>
            <a:r>
              <a:rPr lang="zh-CN" altLang="en-US" dirty="0">
                <a:latin typeface="Arial" charset="0"/>
                <a:ea typeface="宋体" charset="0"/>
              </a:rPr>
              <a:t>接受注册情况、计算注册费用，发出交款通知</a:t>
            </a:r>
          </a:p>
          <a:p>
            <a:pPr lvl="2"/>
            <a:endParaRPr lang="en-US" altLang="zh-CN" dirty="0">
              <a:latin typeface="Arial" charset="0"/>
              <a:ea typeface="宋体" charset="0"/>
            </a:endParaRPr>
          </a:p>
        </p:txBody>
      </p:sp>
    </p:spTree>
    <p:extLst>
      <p:ext uri="{BB962C8B-B14F-4D97-AF65-F5344CB8AC3E}">
        <p14:creationId xmlns:p14="http://schemas.microsoft.com/office/powerpoint/2010/main" val="322992131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）的确定</a:t>
            </a:r>
          </a:p>
        </p:txBody>
      </p:sp>
      <p:sp>
        <p:nvSpPr>
          <p:cNvPr id="122882" name="Rectangle 3"/>
          <p:cNvSpPr>
            <a:spLocks noGrp="1" noChangeArrowheads="1"/>
          </p:cNvSpPr>
          <p:nvPr>
            <p:ph idx="1"/>
          </p:nvPr>
        </p:nvSpPr>
        <p:spPr/>
        <p:txBody>
          <a:bodyPr/>
          <a:lstStyle/>
          <a:p>
            <a:r>
              <a:rPr lang="en-US" altLang="zh-CN">
                <a:latin typeface="TimesNewRoman" charset="0"/>
                <a:ea typeface="宋体" charset="0"/>
              </a:rPr>
              <a:t>Register for courses</a:t>
            </a:r>
          </a:p>
          <a:p>
            <a:r>
              <a:rPr lang="en-US" altLang="zh-CN">
                <a:latin typeface="TimesNewRoman" charset="0"/>
                <a:ea typeface="宋体" charset="0"/>
              </a:rPr>
              <a:t>Select courses to teach</a:t>
            </a:r>
          </a:p>
          <a:p>
            <a:r>
              <a:rPr lang="en-US" altLang="zh-CN">
                <a:latin typeface="TimesNewRoman" charset="0"/>
                <a:ea typeface="宋体" charset="0"/>
              </a:rPr>
              <a:t>Request course roster</a:t>
            </a:r>
          </a:p>
          <a:p>
            <a:r>
              <a:rPr lang="en-US" altLang="zh-CN">
                <a:latin typeface="TimesNewRoman" charset="0"/>
                <a:ea typeface="宋体" charset="0"/>
              </a:rPr>
              <a:t>Maintain course information</a:t>
            </a:r>
          </a:p>
          <a:p>
            <a:r>
              <a:rPr lang="en-US" altLang="zh-CN">
                <a:latin typeface="TimesNewRoman" charset="0"/>
                <a:ea typeface="宋体" charset="0"/>
              </a:rPr>
              <a:t>Maintain professor information</a:t>
            </a:r>
          </a:p>
          <a:p>
            <a:r>
              <a:rPr lang="en-US" altLang="zh-CN">
                <a:latin typeface="TimesNewRoman" charset="0"/>
                <a:ea typeface="宋体" charset="0"/>
              </a:rPr>
              <a:t>Maintain student information</a:t>
            </a:r>
          </a:p>
          <a:p>
            <a:r>
              <a:rPr lang="en-US" altLang="zh-CN">
                <a:latin typeface="TimesNewRoman" charset="0"/>
                <a:ea typeface="宋体" charset="0"/>
              </a:rPr>
              <a:t>Create course catalog</a:t>
            </a:r>
          </a:p>
          <a:p>
            <a:endParaRPr lang="zh-CN" altLang="en-US">
              <a:latin typeface="Arial" charset="0"/>
              <a:ea typeface="宋体" charset="0"/>
            </a:endParaRPr>
          </a:p>
        </p:txBody>
      </p:sp>
      <p:sp>
        <p:nvSpPr>
          <p:cNvPr id="122883"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03A019E3-B922-8844-B885-32929771C7D9}" type="slidenum">
              <a:rPr lang="zh-CN" altLang="en-US" sz="1600">
                <a:latin typeface="Arial" charset="0"/>
              </a:rPr>
              <a:pPr eaLnBrk="1" hangingPunct="1"/>
              <a:t>32</a:t>
            </a:fld>
            <a:endParaRPr lang="en-US" altLang="zh-CN" sz="1600">
              <a:latin typeface="Arial" charset="0"/>
            </a:endParaRPr>
          </a:p>
        </p:txBody>
      </p:sp>
    </p:spTree>
    <p:extLst>
      <p:ext uri="{BB962C8B-B14F-4D97-AF65-F5344CB8AC3E}">
        <p14:creationId xmlns:p14="http://schemas.microsoft.com/office/powerpoint/2010/main" val="1231384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）的描述</a:t>
            </a:r>
          </a:p>
        </p:txBody>
      </p:sp>
      <p:sp>
        <p:nvSpPr>
          <p:cNvPr id="123906" name="Rectangle 3"/>
          <p:cNvSpPr>
            <a:spLocks noGrp="1" noChangeArrowheads="1"/>
          </p:cNvSpPr>
          <p:nvPr>
            <p:ph idx="1"/>
          </p:nvPr>
        </p:nvSpPr>
        <p:spPr/>
        <p:txBody>
          <a:bodyPr/>
          <a:lstStyle/>
          <a:p>
            <a:r>
              <a:rPr lang="en-US" altLang="zh-CN">
                <a:latin typeface="Arial" charset="0"/>
                <a:ea typeface="宋体" charset="0"/>
              </a:rPr>
              <a:t>Use Cases</a:t>
            </a:r>
            <a:r>
              <a:rPr lang="zh-CN" altLang="en-US">
                <a:latin typeface="Arial" charset="0"/>
                <a:ea typeface="宋体" charset="0"/>
              </a:rPr>
              <a:t>被描述在</a:t>
            </a:r>
            <a:endParaRPr lang="en-US" altLang="zh-CN">
              <a:latin typeface="Arial" charset="0"/>
              <a:ea typeface="宋体" charset="0"/>
            </a:endParaRPr>
          </a:p>
          <a:p>
            <a:pPr lvl="1"/>
            <a:r>
              <a:rPr lang="zh-CN" altLang="en-US">
                <a:latin typeface="Arial" charset="0"/>
                <a:ea typeface="宋体" charset="0"/>
              </a:rPr>
              <a:t>简短的描述</a:t>
            </a:r>
          </a:p>
          <a:p>
            <a:pPr lvl="2"/>
            <a:r>
              <a:rPr lang="en-US" altLang="zh-CN">
                <a:latin typeface="Arial" charset="0"/>
                <a:ea typeface="宋体" charset="0"/>
              </a:rPr>
              <a:t>Use Case </a:t>
            </a:r>
            <a:r>
              <a:rPr lang="zh-CN" altLang="en-US">
                <a:latin typeface="Arial" charset="0"/>
                <a:ea typeface="宋体" charset="0"/>
              </a:rPr>
              <a:t>的高级描述，</a:t>
            </a:r>
            <a:r>
              <a:rPr lang="zh-CN" altLang="en-US">
                <a:latin typeface="TimesNewRoman" charset="0"/>
                <a:ea typeface="宋体" charset="0"/>
              </a:rPr>
              <a:t>用以指出它的执行者以及它提供的功能。</a:t>
            </a:r>
            <a:endParaRPr lang="zh-CN" altLang="en-US">
              <a:latin typeface="Arial" charset="0"/>
              <a:ea typeface="宋体" charset="0"/>
            </a:endParaRPr>
          </a:p>
          <a:p>
            <a:pPr lvl="1"/>
            <a:r>
              <a:rPr lang="zh-CN" altLang="en-US">
                <a:latin typeface="Arial" charset="0"/>
                <a:ea typeface="宋体" charset="0"/>
              </a:rPr>
              <a:t>事件流程</a:t>
            </a:r>
          </a:p>
          <a:p>
            <a:pPr lvl="2"/>
            <a:r>
              <a:rPr lang="zh-CN" altLang="en-US">
                <a:latin typeface="Arial" charset="0"/>
                <a:ea typeface="宋体" charset="0"/>
              </a:rPr>
              <a:t>运行过程中的执行序列</a:t>
            </a:r>
          </a:p>
        </p:txBody>
      </p:sp>
      <p:sp>
        <p:nvSpPr>
          <p:cNvPr id="123907"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FA8C2CF8-EE94-244B-AACA-AAB2CA5D97A3}" type="slidenum">
              <a:rPr lang="zh-CN" altLang="en-US" sz="1600">
                <a:latin typeface="Arial" charset="0"/>
              </a:rPr>
              <a:pPr eaLnBrk="1" hangingPunct="1"/>
              <a:t>33</a:t>
            </a:fld>
            <a:endParaRPr lang="en-US" altLang="zh-CN" sz="1600">
              <a:latin typeface="Arial" charset="0"/>
            </a:endParaRPr>
          </a:p>
        </p:txBody>
      </p:sp>
    </p:spTree>
    <p:extLst>
      <p:ext uri="{BB962C8B-B14F-4D97-AF65-F5344CB8AC3E}">
        <p14:creationId xmlns:p14="http://schemas.microsoft.com/office/powerpoint/2010/main" val="158948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）的规约</a:t>
            </a:r>
          </a:p>
        </p:txBody>
      </p:sp>
      <p:sp>
        <p:nvSpPr>
          <p:cNvPr id="124931"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8273B5AF-D177-0C47-8FB0-325D68795DFD}" type="slidenum">
              <a:rPr lang="zh-CN" altLang="en-US" sz="1600">
                <a:latin typeface="Arial" charset="0"/>
              </a:rPr>
              <a:pPr eaLnBrk="1" hangingPunct="1"/>
              <a:t>34</a:t>
            </a:fld>
            <a:endParaRPr lang="en-US" altLang="zh-CN" sz="1600">
              <a:latin typeface="Arial" charset="0"/>
            </a:endParaRPr>
          </a:p>
        </p:txBody>
      </p:sp>
      <p:sp>
        <p:nvSpPr>
          <p:cNvPr id="653316" name="Rectangle 4"/>
          <p:cNvSpPr>
            <a:spLocks noChangeArrowheads="1"/>
          </p:cNvSpPr>
          <p:nvPr/>
        </p:nvSpPr>
        <p:spPr bwMode="auto">
          <a:xfrm>
            <a:off x="683569" y="1300956"/>
            <a:ext cx="3098362" cy="47950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marL="339725" indent="-339725">
              <a:lnSpc>
                <a:spcPct val="90000"/>
              </a:lnSpc>
              <a:spcBef>
                <a:spcPct val="20000"/>
              </a:spcBef>
              <a:buClr>
                <a:schemeClr val="folHlink"/>
              </a:buClr>
              <a:buSzPct val="60000"/>
              <a:buFont typeface="Wingdings" charset="0"/>
              <a:buChar char="n"/>
              <a:defRPr/>
            </a:pPr>
            <a:r>
              <a:rPr kumimoji="0" lang="zh-CN" altLang="en-US" sz="2800">
                <a:latin typeface="Tahoma" charset="0"/>
              </a:rPr>
              <a:t>名称</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简要描述</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事件流</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关系</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活动图</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用例图</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特殊要求</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前提条件</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后置条件</a:t>
            </a:r>
          </a:p>
          <a:p>
            <a:pPr marL="339725" indent="-339725">
              <a:lnSpc>
                <a:spcPct val="90000"/>
              </a:lnSpc>
              <a:spcBef>
                <a:spcPct val="20000"/>
              </a:spcBef>
              <a:buClr>
                <a:schemeClr val="folHlink"/>
              </a:buClr>
              <a:buSzPct val="60000"/>
              <a:buFont typeface="Wingdings" charset="0"/>
              <a:buChar char="n"/>
              <a:defRPr/>
            </a:pPr>
            <a:r>
              <a:rPr kumimoji="0" lang="zh-CN" altLang="en-US" sz="2800" dirty="0">
                <a:latin typeface="Tahoma" charset="0"/>
              </a:rPr>
              <a:t>其它要素</a:t>
            </a:r>
          </a:p>
        </p:txBody>
      </p:sp>
      <p:grpSp>
        <p:nvGrpSpPr>
          <p:cNvPr id="124933" name="Group 5"/>
          <p:cNvGrpSpPr>
            <a:grpSpLocks/>
          </p:cNvGrpSpPr>
          <p:nvPr/>
        </p:nvGrpSpPr>
        <p:grpSpPr bwMode="auto">
          <a:xfrm>
            <a:off x="4114800" y="1484784"/>
            <a:ext cx="4572000" cy="4343400"/>
            <a:chOff x="2592" y="720"/>
            <a:chExt cx="3120" cy="3120"/>
          </a:xfrm>
        </p:grpSpPr>
        <p:sp>
          <p:nvSpPr>
            <p:cNvPr id="653318" name="Rectangle 6"/>
            <p:cNvSpPr>
              <a:spLocks noChangeArrowheads="1"/>
            </p:cNvSpPr>
            <p:nvPr/>
          </p:nvSpPr>
          <p:spPr bwMode="auto">
            <a:xfrm>
              <a:off x="2592" y="720"/>
              <a:ext cx="3120" cy="3120"/>
            </a:xfrm>
            <a:prstGeom prst="rect">
              <a:avLst/>
            </a:prstGeom>
            <a:noFill/>
            <a:ln w="28575">
              <a:solidFill>
                <a:schemeClr val="bg2"/>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24935" name="Group 7"/>
            <p:cNvGrpSpPr>
              <a:grpSpLocks/>
            </p:cNvGrpSpPr>
            <p:nvPr/>
          </p:nvGrpSpPr>
          <p:grpSpPr bwMode="auto">
            <a:xfrm>
              <a:off x="3360" y="2400"/>
              <a:ext cx="732" cy="1008"/>
              <a:chOff x="365" y="2533"/>
              <a:chExt cx="754" cy="1008"/>
            </a:xfrm>
          </p:grpSpPr>
          <p:sp>
            <p:nvSpPr>
              <p:cNvPr id="653320" name="Oval 8"/>
              <p:cNvSpPr>
                <a:spLocks noChangeArrowheads="1"/>
              </p:cNvSpPr>
              <p:nvPr/>
            </p:nvSpPr>
            <p:spPr bwMode="auto">
              <a:xfrm>
                <a:off x="365" y="2533"/>
                <a:ext cx="624" cy="289"/>
              </a:xfrm>
              <a:prstGeom prst="ellipse">
                <a:avLst/>
              </a:prstGeom>
              <a:noFill/>
              <a:ln w="28575">
                <a:solidFill>
                  <a:schemeClr val="bg2"/>
                </a:solidFill>
                <a:round/>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21" name="Rectangle 9"/>
              <p:cNvSpPr>
                <a:spLocks noChangeArrowheads="1"/>
              </p:cNvSpPr>
              <p:nvPr/>
            </p:nvSpPr>
            <p:spPr bwMode="auto">
              <a:xfrm>
                <a:off x="688" y="2821"/>
                <a:ext cx="432" cy="720"/>
              </a:xfrm>
              <a:prstGeom prst="rect">
                <a:avLst/>
              </a:prstGeom>
              <a:noFill/>
              <a:ln w="28575">
                <a:solidFill>
                  <a:schemeClr val="bg2"/>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22" name="Line 10"/>
              <p:cNvSpPr>
                <a:spLocks noChangeShapeType="1"/>
              </p:cNvSpPr>
              <p:nvPr/>
            </p:nvSpPr>
            <p:spPr bwMode="auto">
              <a:xfrm>
                <a:off x="975" y="2821"/>
                <a:ext cx="144" cy="144"/>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23" name="Line 11"/>
              <p:cNvSpPr>
                <a:spLocks noChangeShapeType="1"/>
              </p:cNvSpPr>
              <p:nvPr/>
            </p:nvSpPr>
            <p:spPr bwMode="auto">
              <a:xfrm>
                <a:off x="975" y="2821"/>
                <a:ext cx="0" cy="144"/>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24" name="Line 12"/>
              <p:cNvSpPr>
                <a:spLocks noChangeShapeType="1"/>
              </p:cNvSpPr>
              <p:nvPr/>
            </p:nvSpPr>
            <p:spPr bwMode="auto">
              <a:xfrm flipH="1">
                <a:off x="975" y="2965"/>
                <a:ext cx="144"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25" name="Line 13"/>
              <p:cNvSpPr>
                <a:spLocks noChangeShapeType="1"/>
              </p:cNvSpPr>
              <p:nvPr/>
            </p:nvSpPr>
            <p:spPr bwMode="auto">
              <a:xfrm>
                <a:off x="736" y="3061"/>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26" name="Line 14"/>
              <p:cNvSpPr>
                <a:spLocks noChangeShapeType="1"/>
              </p:cNvSpPr>
              <p:nvPr/>
            </p:nvSpPr>
            <p:spPr bwMode="auto">
              <a:xfrm>
                <a:off x="736" y="3109"/>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27" name="Line 15"/>
              <p:cNvSpPr>
                <a:spLocks noChangeShapeType="1"/>
              </p:cNvSpPr>
              <p:nvPr/>
            </p:nvSpPr>
            <p:spPr bwMode="auto">
              <a:xfrm>
                <a:off x="736" y="3157"/>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28" name="Line 16"/>
              <p:cNvSpPr>
                <a:spLocks noChangeShapeType="1"/>
              </p:cNvSpPr>
              <p:nvPr/>
            </p:nvSpPr>
            <p:spPr bwMode="auto">
              <a:xfrm>
                <a:off x="736" y="3252"/>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29" name="Line 17"/>
              <p:cNvSpPr>
                <a:spLocks noChangeShapeType="1"/>
              </p:cNvSpPr>
              <p:nvPr/>
            </p:nvSpPr>
            <p:spPr bwMode="auto">
              <a:xfrm>
                <a:off x="736" y="3204"/>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0" name="Line 18"/>
              <p:cNvSpPr>
                <a:spLocks noChangeShapeType="1"/>
              </p:cNvSpPr>
              <p:nvPr/>
            </p:nvSpPr>
            <p:spPr bwMode="auto">
              <a:xfrm>
                <a:off x="736" y="3301"/>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1" name="Line 19"/>
              <p:cNvSpPr>
                <a:spLocks noChangeShapeType="1"/>
              </p:cNvSpPr>
              <p:nvPr/>
            </p:nvSpPr>
            <p:spPr bwMode="auto">
              <a:xfrm>
                <a:off x="736" y="3349"/>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2" name="Line 20"/>
              <p:cNvSpPr>
                <a:spLocks noChangeShapeType="1"/>
              </p:cNvSpPr>
              <p:nvPr/>
            </p:nvSpPr>
            <p:spPr bwMode="auto">
              <a:xfrm>
                <a:off x="736" y="3397"/>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3" name="Line 21"/>
              <p:cNvSpPr>
                <a:spLocks noChangeShapeType="1"/>
              </p:cNvSpPr>
              <p:nvPr/>
            </p:nvSpPr>
            <p:spPr bwMode="auto">
              <a:xfrm>
                <a:off x="736" y="3445"/>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4" name="Line 22"/>
              <p:cNvSpPr>
                <a:spLocks noChangeShapeType="1"/>
              </p:cNvSpPr>
              <p:nvPr/>
            </p:nvSpPr>
            <p:spPr bwMode="auto">
              <a:xfrm>
                <a:off x="736" y="3493"/>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5" name="Line 23"/>
              <p:cNvSpPr>
                <a:spLocks noChangeShapeType="1"/>
              </p:cNvSpPr>
              <p:nvPr/>
            </p:nvSpPr>
            <p:spPr bwMode="auto">
              <a:xfrm>
                <a:off x="736" y="3013"/>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6" name="Line 24"/>
              <p:cNvSpPr>
                <a:spLocks noChangeShapeType="1"/>
              </p:cNvSpPr>
              <p:nvPr/>
            </p:nvSpPr>
            <p:spPr bwMode="auto">
              <a:xfrm>
                <a:off x="736" y="2917"/>
                <a:ext cx="209"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7" name="Line 25"/>
              <p:cNvSpPr>
                <a:spLocks noChangeShapeType="1"/>
              </p:cNvSpPr>
              <p:nvPr/>
            </p:nvSpPr>
            <p:spPr bwMode="auto">
              <a:xfrm>
                <a:off x="736" y="2869"/>
                <a:ext cx="209"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38" name="Line 26"/>
              <p:cNvSpPr>
                <a:spLocks noChangeShapeType="1"/>
              </p:cNvSpPr>
              <p:nvPr/>
            </p:nvSpPr>
            <p:spPr bwMode="auto">
              <a:xfrm>
                <a:off x="736" y="2965"/>
                <a:ext cx="209"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653339" name="Text Box 27"/>
            <p:cNvSpPr txBox="1">
              <a:spLocks noChangeArrowheads="1"/>
            </p:cNvSpPr>
            <p:nvPr/>
          </p:nvSpPr>
          <p:spPr bwMode="auto">
            <a:xfrm>
              <a:off x="3598" y="3504"/>
              <a:ext cx="1946" cy="273"/>
            </a:xfrm>
            <a:prstGeom prst="rect">
              <a:avLst/>
            </a:prstGeom>
            <a:noFill/>
            <a:ln w="12700">
              <a:no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kumimoji="0" lang="en-US" altLang="zh-CN" sz="1800"/>
                <a:t>Use-Case Specifications</a:t>
              </a:r>
            </a:p>
          </p:txBody>
        </p:sp>
        <p:grpSp>
          <p:nvGrpSpPr>
            <p:cNvPr id="124937" name="Group 28"/>
            <p:cNvGrpSpPr>
              <a:grpSpLocks/>
            </p:cNvGrpSpPr>
            <p:nvPr/>
          </p:nvGrpSpPr>
          <p:grpSpPr bwMode="auto">
            <a:xfrm>
              <a:off x="4152" y="2400"/>
              <a:ext cx="731" cy="1008"/>
              <a:chOff x="365" y="2533"/>
              <a:chExt cx="754" cy="1008"/>
            </a:xfrm>
          </p:grpSpPr>
          <p:sp>
            <p:nvSpPr>
              <p:cNvPr id="653341" name="Oval 29"/>
              <p:cNvSpPr>
                <a:spLocks noChangeArrowheads="1"/>
              </p:cNvSpPr>
              <p:nvPr/>
            </p:nvSpPr>
            <p:spPr bwMode="auto">
              <a:xfrm>
                <a:off x="365" y="2533"/>
                <a:ext cx="625" cy="289"/>
              </a:xfrm>
              <a:prstGeom prst="ellipse">
                <a:avLst/>
              </a:prstGeom>
              <a:noFill/>
              <a:ln w="28575">
                <a:solidFill>
                  <a:schemeClr val="bg2"/>
                </a:solidFill>
                <a:round/>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42" name="Rectangle 30"/>
              <p:cNvSpPr>
                <a:spLocks noChangeArrowheads="1"/>
              </p:cNvSpPr>
              <p:nvPr/>
            </p:nvSpPr>
            <p:spPr bwMode="auto">
              <a:xfrm>
                <a:off x="687" y="2821"/>
                <a:ext cx="432" cy="720"/>
              </a:xfrm>
              <a:prstGeom prst="rect">
                <a:avLst/>
              </a:prstGeom>
              <a:noFill/>
              <a:ln w="28575">
                <a:solidFill>
                  <a:schemeClr val="bg2"/>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43" name="Line 31"/>
              <p:cNvSpPr>
                <a:spLocks noChangeShapeType="1"/>
              </p:cNvSpPr>
              <p:nvPr/>
            </p:nvSpPr>
            <p:spPr bwMode="auto">
              <a:xfrm>
                <a:off x="975" y="2821"/>
                <a:ext cx="144" cy="144"/>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44" name="Line 32"/>
              <p:cNvSpPr>
                <a:spLocks noChangeShapeType="1"/>
              </p:cNvSpPr>
              <p:nvPr/>
            </p:nvSpPr>
            <p:spPr bwMode="auto">
              <a:xfrm>
                <a:off x="975" y="2821"/>
                <a:ext cx="0" cy="144"/>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45" name="Line 33"/>
              <p:cNvSpPr>
                <a:spLocks noChangeShapeType="1"/>
              </p:cNvSpPr>
              <p:nvPr/>
            </p:nvSpPr>
            <p:spPr bwMode="auto">
              <a:xfrm flipH="1">
                <a:off x="975" y="2965"/>
                <a:ext cx="144"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46" name="Line 34"/>
              <p:cNvSpPr>
                <a:spLocks noChangeShapeType="1"/>
              </p:cNvSpPr>
              <p:nvPr/>
            </p:nvSpPr>
            <p:spPr bwMode="auto">
              <a:xfrm>
                <a:off x="735" y="3061"/>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47" name="Line 35"/>
              <p:cNvSpPr>
                <a:spLocks noChangeShapeType="1"/>
              </p:cNvSpPr>
              <p:nvPr/>
            </p:nvSpPr>
            <p:spPr bwMode="auto">
              <a:xfrm>
                <a:off x="735" y="3109"/>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48" name="Line 36"/>
              <p:cNvSpPr>
                <a:spLocks noChangeShapeType="1"/>
              </p:cNvSpPr>
              <p:nvPr/>
            </p:nvSpPr>
            <p:spPr bwMode="auto">
              <a:xfrm>
                <a:off x="735" y="3157"/>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49" name="Line 37"/>
              <p:cNvSpPr>
                <a:spLocks noChangeShapeType="1"/>
              </p:cNvSpPr>
              <p:nvPr/>
            </p:nvSpPr>
            <p:spPr bwMode="auto">
              <a:xfrm>
                <a:off x="735" y="3252"/>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0" name="Line 38"/>
              <p:cNvSpPr>
                <a:spLocks noChangeShapeType="1"/>
              </p:cNvSpPr>
              <p:nvPr/>
            </p:nvSpPr>
            <p:spPr bwMode="auto">
              <a:xfrm>
                <a:off x="735" y="3204"/>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1" name="Line 39"/>
              <p:cNvSpPr>
                <a:spLocks noChangeShapeType="1"/>
              </p:cNvSpPr>
              <p:nvPr/>
            </p:nvSpPr>
            <p:spPr bwMode="auto">
              <a:xfrm>
                <a:off x="735" y="3301"/>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2" name="Line 40"/>
              <p:cNvSpPr>
                <a:spLocks noChangeShapeType="1"/>
              </p:cNvSpPr>
              <p:nvPr/>
            </p:nvSpPr>
            <p:spPr bwMode="auto">
              <a:xfrm>
                <a:off x="735" y="3349"/>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3" name="Line 41"/>
              <p:cNvSpPr>
                <a:spLocks noChangeShapeType="1"/>
              </p:cNvSpPr>
              <p:nvPr/>
            </p:nvSpPr>
            <p:spPr bwMode="auto">
              <a:xfrm>
                <a:off x="735" y="3397"/>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4" name="Line 42"/>
              <p:cNvSpPr>
                <a:spLocks noChangeShapeType="1"/>
              </p:cNvSpPr>
              <p:nvPr/>
            </p:nvSpPr>
            <p:spPr bwMode="auto">
              <a:xfrm>
                <a:off x="735" y="3445"/>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5" name="Line 43"/>
              <p:cNvSpPr>
                <a:spLocks noChangeShapeType="1"/>
              </p:cNvSpPr>
              <p:nvPr/>
            </p:nvSpPr>
            <p:spPr bwMode="auto">
              <a:xfrm>
                <a:off x="735" y="3493"/>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6" name="Line 44"/>
              <p:cNvSpPr>
                <a:spLocks noChangeShapeType="1"/>
              </p:cNvSpPr>
              <p:nvPr/>
            </p:nvSpPr>
            <p:spPr bwMode="auto">
              <a:xfrm>
                <a:off x="735" y="3013"/>
                <a:ext cx="336"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7" name="Line 45"/>
              <p:cNvSpPr>
                <a:spLocks noChangeShapeType="1"/>
              </p:cNvSpPr>
              <p:nvPr/>
            </p:nvSpPr>
            <p:spPr bwMode="auto">
              <a:xfrm>
                <a:off x="735" y="2917"/>
                <a:ext cx="209"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8" name="Line 46"/>
              <p:cNvSpPr>
                <a:spLocks noChangeShapeType="1"/>
              </p:cNvSpPr>
              <p:nvPr/>
            </p:nvSpPr>
            <p:spPr bwMode="auto">
              <a:xfrm>
                <a:off x="735" y="2869"/>
                <a:ext cx="209"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59" name="Line 47"/>
              <p:cNvSpPr>
                <a:spLocks noChangeShapeType="1"/>
              </p:cNvSpPr>
              <p:nvPr/>
            </p:nvSpPr>
            <p:spPr bwMode="auto">
              <a:xfrm>
                <a:off x="735" y="2965"/>
                <a:ext cx="209" cy="0"/>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653360" name="Text Box 48"/>
            <p:cNvSpPr txBox="1">
              <a:spLocks noChangeArrowheads="1"/>
            </p:cNvSpPr>
            <p:nvPr/>
          </p:nvSpPr>
          <p:spPr bwMode="auto">
            <a:xfrm>
              <a:off x="4152" y="2976"/>
              <a:ext cx="280" cy="598"/>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kumimoji="0" lang="zh-CN" altLang="en-US" dirty="0"/>
                <a:t>...</a:t>
              </a:r>
            </a:p>
          </p:txBody>
        </p:sp>
        <p:grpSp>
          <p:nvGrpSpPr>
            <p:cNvPr id="124939" name="Group 49"/>
            <p:cNvGrpSpPr>
              <a:grpSpLocks/>
            </p:cNvGrpSpPr>
            <p:nvPr/>
          </p:nvGrpSpPr>
          <p:grpSpPr bwMode="auto">
            <a:xfrm>
              <a:off x="2918" y="1200"/>
              <a:ext cx="429" cy="505"/>
              <a:chOff x="7654" y="3380"/>
              <a:chExt cx="554" cy="754"/>
            </a:xfrm>
          </p:grpSpPr>
          <p:sp>
            <p:nvSpPr>
              <p:cNvPr id="124956" name="Oval 50"/>
              <p:cNvSpPr>
                <a:spLocks noChangeArrowheads="1"/>
              </p:cNvSpPr>
              <p:nvPr/>
            </p:nvSpPr>
            <p:spPr bwMode="auto">
              <a:xfrm>
                <a:off x="7805" y="3380"/>
                <a:ext cx="253" cy="248"/>
              </a:xfrm>
              <a:prstGeom prst="ellipse">
                <a:avLst/>
              </a:prstGeom>
              <a:noFill/>
              <a:ln w="2857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57" name="Line 51"/>
              <p:cNvSpPr>
                <a:spLocks noChangeShapeType="1"/>
              </p:cNvSpPr>
              <p:nvPr/>
            </p:nvSpPr>
            <p:spPr bwMode="auto">
              <a:xfrm>
                <a:off x="7931" y="3630"/>
                <a:ext cx="1" cy="232"/>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4958" name="Line 52"/>
              <p:cNvSpPr>
                <a:spLocks noChangeShapeType="1"/>
              </p:cNvSpPr>
              <p:nvPr/>
            </p:nvSpPr>
            <p:spPr bwMode="auto">
              <a:xfrm>
                <a:off x="7731" y="3695"/>
                <a:ext cx="401" cy="1"/>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4959" name="Freeform 53"/>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ap="flat" cmpd="sng">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653366" name="Oval 54"/>
            <p:cNvSpPr>
              <a:spLocks noChangeArrowheads="1"/>
            </p:cNvSpPr>
            <p:nvPr/>
          </p:nvSpPr>
          <p:spPr bwMode="auto">
            <a:xfrm>
              <a:off x="3849" y="1104"/>
              <a:ext cx="607" cy="287"/>
            </a:xfrm>
            <a:prstGeom prst="ellipse">
              <a:avLst/>
            </a:prstGeom>
            <a:noFill/>
            <a:ln w="28575">
              <a:solidFill>
                <a:schemeClr val="bg2"/>
              </a:solidFill>
              <a:round/>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67" name="Oval 55"/>
            <p:cNvSpPr>
              <a:spLocks noChangeArrowheads="1"/>
            </p:cNvSpPr>
            <p:nvPr/>
          </p:nvSpPr>
          <p:spPr bwMode="auto">
            <a:xfrm>
              <a:off x="3523" y="1680"/>
              <a:ext cx="607" cy="287"/>
            </a:xfrm>
            <a:prstGeom prst="ellipse">
              <a:avLst/>
            </a:prstGeom>
            <a:noFill/>
            <a:ln w="28575">
              <a:solidFill>
                <a:schemeClr val="bg2"/>
              </a:solidFill>
              <a:round/>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68" name="Line 56"/>
            <p:cNvSpPr>
              <a:spLocks noChangeShapeType="1"/>
            </p:cNvSpPr>
            <p:nvPr/>
          </p:nvSpPr>
          <p:spPr bwMode="auto">
            <a:xfrm flipV="1">
              <a:off x="3347" y="1248"/>
              <a:ext cx="501" cy="223"/>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69" name="Oval 57"/>
            <p:cNvSpPr>
              <a:spLocks noChangeArrowheads="1"/>
            </p:cNvSpPr>
            <p:nvPr/>
          </p:nvSpPr>
          <p:spPr bwMode="auto">
            <a:xfrm>
              <a:off x="4169" y="1686"/>
              <a:ext cx="606" cy="289"/>
            </a:xfrm>
            <a:prstGeom prst="ellipse">
              <a:avLst/>
            </a:prstGeom>
            <a:noFill/>
            <a:ln w="28575">
              <a:solidFill>
                <a:schemeClr val="bg2"/>
              </a:solidFill>
              <a:round/>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70" name="Line 58"/>
            <p:cNvSpPr>
              <a:spLocks noChangeShapeType="1"/>
            </p:cNvSpPr>
            <p:nvPr/>
          </p:nvSpPr>
          <p:spPr bwMode="auto">
            <a:xfrm>
              <a:off x="3338" y="1519"/>
              <a:ext cx="465" cy="161"/>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124945" name="Group 59"/>
            <p:cNvGrpSpPr>
              <a:grpSpLocks/>
            </p:cNvGrpSpPr>
            <p:nvPr/>
          </p:nvGrpSpPr>
          <p:grpSpPr bwMode="auto">
            <a:xfrm>
              <a:off x="4967" y="1248"/>
              <a:ext cx="429" cy="505"/>
              <a:chOff x="7654" y="3380"/>
              <a:chExt cx="554" cy="754"/>
            </a:xfrm>
          </p:grpSpPr>
          <p:sp>
            <p:nvSpPr>
              <p:cNvPr id="124952" name="Oval 60"/>
              <p:cNvSpPr>
                <a:spLocks noChangeArrowheads="1"/>
              </p:cNvSpPr>
              <p:nvPr/>
            </p:nvSpPr>
            <p:spPr bwMode="auto">
              <a:xfrm>
                <a:off x="7805" y="3380"/>
                <a:ext cx="253" cy="248"/>
              </a:xfrm>
              <a:prstGeom prst="ellipse">
                <a:avLst/>
              </a:prstGeom>
              <a:noFill/>
              <a:ln w="2857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4953" name="Line 61"/>
              <p:cNvSpPr>
                <a:spLocks noChangeShapeType="1"/>
              </p:cNvSpPr>
              <p:nvPr/>
            </p:nvSpPr>
            <p:spPr bwMode="auto">
              <a:xfrm>
                <a:off x="7931" y="3630"/>
                <a:ext cx="1" cy="232"/>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4954" name="Line 62"/>
              <p:cNvSpPr>
                <a:spLocks noChangeShapeType="1"/>
              </p:cNvSpPr>
              <p:nvPr/>
            </p:nvSpPr>
            <p:spPr bwMode="auto">
              <a:xfrm>
                <a:off x="7731" y="3695"/>
                <a:ext cx="401" cy="1"/>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4955" name="Freeform 63"/>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ap="flat" cmpd="sng">
                <a:solidFill>
                  <a:schemeClr val="bg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sp>
          <p:nvSpPr>
            <p:cNvPr id="653376" name="Line 64"/>
            <p:cNvSpPr>
              <a:spLocks noChangeShapeType="1"/>
            </p:cNvSpPr>
            <p:nvPr/>
          </p:nvSpPr>
          <p:spPr bwMode="auto">
            <a:xfrm flipV="1">
              <a:off x="4688" y="1519"/>
              <a:ext cx="377" cy="209"/>
            </a:xfrm>
            <a:prstGeom prst="line">
              <a:avLst/>
            </a:prstGeom>
            <a:noFill/>
            <a:ln w="28575">
              <a:solidFill>
                <a:schemeClr val="bg2"/>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3377" name="Text Box 65"/>
            <p:cNvSpPr txBox="1">
              <a:spLocks noChangeArrowheads="1"/>
            </p:cNvSpPr>
            <p:nvPr/>
          </p:nvSpPr>
          <p:spPr bwMode="auto">
            <a:xfrm>
              <a:off x="2639" y="720"/>
              <a:ext cx="1351" cy="511"/>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kumimoji="0" lang="en-US" altLang="zh-CN" sz="2000"/>
                <a:t>Use-Case Model</a:t>
              </a:r>
            </a:p>
          </p:txBody>
        </p:sp>
        <p:sp>
          <p:nvSpPr>
            <p:cNvPr id="653378" name="Text Box 66"/>
            <p:cNvSpPr txBox="1">
              <a:spLocks noChangeArrowheads="1"/>
            </p:cNvSpPr>
            <p:nvPr/>
          </p:nvSpPr>
          <p:spPr bwMode="auto">
            <a:xfrm>
              <a:off x="2797" y="1824"/>
              <a:ext cx="587" cy="249"/>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kumimoji="0" lang="en-US" altLang="zh-CN" sz="1600"/>
                <a:t>Actors</a:t>
              </a:r>
            </a:p>
          </p:txBody>
        </p:sp>
        <p:sp>
          <p:nvSpPr>
            <p:cNvPr id="653379" name="Text Box 67"/>
            <p:cNvSpPr txBox="1">
              <a:spLocks noChangeArrowheads="1"/>
            </p:cNvSpPr>
            <p:nvPr/>
          </p:nvSpPr>
          <p:spPr bwMode="auto">
            <a:xfrm>
              <a:off x="3803" y="2064"/>
              <a:ext cx="885" cy="468"/>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kumimoji="0" lang="en-US" altLang="zh-CN" sz="1800"/>
                <a:t>Use Cases</a:t>
              </a:r>
            </a:p>
          </p:txBody>
        </p:sp>
        <p:sp>
          <p:nvSpPr>
            <p:cNvPr id="653380" name="AutoShape 68"/>
            <p:cNvSpPr>
              <a:spLocks noChangeArrowheads="1"/>
            </p:cNvSpPr>
            <p:nvPr/>
          </p:nvSpPr>
          <p:spPr bwMode="auto">
            <a:xfrm>
              <a:off x="3058" y="2304"/>
              <a:ext cx="2421" cy="1488"/>
            </a:xfrm>
            <a:prstGeom prst="roundRect">
              <a:avLst>
                <a:gd name="adj" fmla="val 16667"/>
              </a:avLst>
            </a:prstGeom>
            <a:noFill/>
            <a:ln w="28575">
              <a:solidFill>
                <a:schemeClr val="bg2"/>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3381" name="AutoShape 69"/>
            <p:cNvSpPr>
              <a:spLocks noChangeArrowheads="1"/>
            </p:cNvSpPr>
            <p:nvPr/>
          </p:nvSpPr>
          <p:spPr bwMode="auto">
            <a:xfrm>
              <a:off x="3384" y="1009"/>
              <a:ext cx="1583" cy="1055"/>
            </a:xfrm>
            <a:prstGeom prst="roundRect">
              <a:avLst>
                <a:gd name="adj" fmla="val 16667"/>
              </a:avLst>
            </a:prstGeom>
            <a:noFill/>
            <a:ln w="28575">
              <a:solidFill>
                <a:schemeClr val="bg2"/>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71695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）的事件流</a:t>
            </a:r>
          </a:p>
        </p:txBody>
      </p:sp>
      <p:sp>
        <p:nvSpPr>
          <p:cNvPr id="125954" name="Rectangle 3"/>
          <p:cNvSpPr>
            <a:spLocks noGrp="1" noChangeArrowheads="1"/>
          </p:cNvSpPr>
          <p:nvPr>
            <p:ph idx="1"/>
          </p:nvPr>
        </p:nvSpPr>
        <p:spPr/>
        <p:txBody>
          <a:bodyPr/>
          <a:lstStyle/>
          <a:p>
            <a:r>
              <a:rPr lang="zh-CN" altLang="en-US">
                <a:latin typeface="宋体" charset="0"/>
                <a:ea typeface="宋体" charset="0"/>
              </a:rPr>
              <a:t>具体说明为了执行这样一个使用范例，系统需要经历哪些过程内容</a:t>
            </a:r>
          </a:p>
          <a:p>
            <a:r>
              <a:rPr lang="zh-CN" altLang="en-US">
                <a:latin typeface="宋体" charset="0"/>
                <a:ea typeface="宋体" charset="0"/>
              </a:rPr>
              <a:t>应该描述系统做什么(</a:t>
            </a:r>
            <a:r>
              <a:rPr lang="en-US" altLang="zh-CN">
                <a:latin typeface="宋体" charset="0"/>
                <a:ea typeface="宋体" charset="0"/>
              </a:rPr>
              <a:t>what)，</a:t>
            </a:r>
            <a:r>
              <a:rPr lang="zh-CN" altLang="en-US">
                <a:latin typeface="宋体" charset="0"/>
                <a:ea typeface="宋体" charset="0"/>
              </a:rPr>
              <a:t>而不是描述怎么做(</a:t>
            </a:r>
            <a:r>
              <a:rPr lang="en-US" altLang="zh-CN">
                <a:latin typeface="宋体" charset="0"/>
                <a:ea typeface="宋体" charset="0"/>
              </a:rPr>
              <a:t>how) </a:t>
            </a:r>
          </a:p>
          <a:p>
            <a:r>
              <a:rPr lang="zh-CN" altLang="en-US">
                <a:latin typeface="宋体" charset="0"/>
                <a:ea typeface="宋体" charset="0"/>
              </a:rPr>
              <a:t>应该用问题域(</a:t>
            </a:r>
            <a:r>
              <a:rPr lang="en-US" altLang="zh-CN">
                <a:latin typeface="宋体" charset="0"/>
                <a:ea typeface="宋体" charset="0"/>
              </a:rPr>
              <a:t>business domain)</a:t>
            </a:r>
            <a:r>
              <a:rPr lang="zh-CN" altLang="en-US">
                <a:latin typeface="宋体" charset="0"/>
                <a:ea typeface="宋体" charset="0"/>
              </a:rPr>
              <a:t>的术语描述，而不是用解域(</a:t>
            </a:r>
            <a:r>
              <a:rPr lang="en-US" altLang="zh-CN">
                <a:latin typeface="宋体" charset="0"/>
                <a:ea typeface="宋体" charset="0"/>
              </a:rPr>
              <a:t>implementation domain)</a:t>
            </a:r>
            <a:r>
              <a:rPr lang="zh-CN" altLang="en-US">
                <a:latin typeface="宋体" charset="0"/>
                <a:ea typeface="宋体" charset="0"/>
              </a:rPr>
              <a:t>的术语描述</a:t>
            </a:r>
          </a:p>
          <a:p>
            <a:endParaRPr lang="zh-CN" altLang="en-US">
              <a:latin typeface="宋体" charset="0"/>
              <a:ea typeface="宋体" charset="0"/>
            </a:endParaRPr>
          </a:p>
        </p:txBody>
      </p:sp>
      <p:sp>
        <p:nvSpPr>
          <p:cNvPr id="125955"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300C2425-4ADB-2441-8DAF-380D41FD916F}" type="slidenum">
              <a:rPr lang="zh-CN" altLang="en-US" sz="1600">
                <a:latin typeface="Arial" charset="0"/>
              </a:rPr>
              <a:pPr eaLnBrk="1" hangingPunct="1"/>
              <a:t>35</a:t>
            </a:fld>
            <a:endParaRPr lang="en-US" altLang="zh-CN" sz="1600">
              <a:latin typeface="Arial" charset="0"/>
            </a:endParaRPr>
          </a:p>
        </p:txBody>
      </p:sp>
    </p:spTree>
    <p:extLst>
      <p:ext uri="{BB962C8B-B14F-4D97-AF65-F5344CB8AC3E}">
        <p14:creationId xmlns:p14="http://schemas.microsoft.com/office/powerpoint/2010/main" val="3837464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）的事件流</a:t>
            </a:r>
          </a:p>
        </p:txBody>
      </p:sp>
      <p:sp>
        <p:nvSpPr>
          <p:cNvPr id="126978" name="Rectangle 3"/>
          <p:cNvSpPr>
            <a:spLocks noGrp="1" noChangeArrowheads="1"/>
          </p:cNvSpPr>
          <p:nvPr>
            <p:ph idx="1"/>
          </p:nvPr>
        </p:nvSpPr>
        <p:spPr/>
        <p:txBody>
          <a:bodyPr/>
          <a:lstStyle/>
          <a:p>
            <a:r>
              <a:rPr lang="zh-CN" altLang="en-US">
                <a:latin typeface="宋体" charset="0"/>
                <a:ea typeface="宋体" charset="0"/>
              </a:rPr>
              <a:t>用例什么时候、如何启动/终止</a:t>
            </a:r>
          </a:p>
          <a:p>
            <a:r>
              <a:rPr lang="zh-CN" altLang="en-US">
                <a:latin typeface="宋体" charset="0"/>
                <a:ea typeface="宋体" charset="0"/>
              </a:rPr>
              <a:t>用例与执行者有什么交互</a:t>
            </a:r>
          </a:p>
          <a:p>
            <a:r>
              <a:rPr lang="zh-CN" altLang="en-US">
                <a:latin typeface="宋体" charset="0"/>
                <a:ea typeface="宋体" charset="0"/>
              </a:rPr>
              <a:t>用例需要什么数据</a:t>
            </a:r>
          </a:p>
          <a:p>
            <a:r>
              <a:rPr lang="zh-CN" altLang="en-US">
                <a:latin typeface="宋体" charset="0"/>
                <a:ea typeface="宋体" charset="0"/>
              </a:rPr>
              <a:t>常规事件流</a:t>
            </a:r>
          </a:p>
          <a:p>
            <a:r>
              <a:rPr lang="zh-CN" altLang="en-US">
                <a:latin typeface="宋体" charset="0"/>
                <a:ea typeface="宋体" charset="0"/>
              </a:rPr>
              <a:t>可选事件流</a:t>
            </a:r>
          </a:p>
          <a:p>
            <a:r>
              <a:rPr lang="zh-CN" altLang="en-US">
                <a:latin typeface="宋体" charset="0"/>
                <a:ea typeface="宋体" charset="0"/>
              </a:rPr>
              <a:t>异常事件流</a:t>
            </a:r>
          </a:p>
          <a:p>
            <a:endParaRPr lang="zh-CN" altLang="en-US">
              <a:latin typeface="宋体" charset="0"/>
              <a:ea typeface="宋体" charset="0"/>
            </a:endParaRPr>
          </a:p>
        </p:txBody>
      </p:sp>
      <p:sp>
        <p:nvSpPr>
          <p:cNvPr id="126979"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4C59D1DF-3465-764C-9343-5680D9DD9651}" type="slidenum">
              <a:rPr lang="zh-CN" altLang="en-US" sz="1600">
                <a:latin typeface="Arial" charset="0"/>
              </a:rPr>
              <a:pPr eaLnBrk="1" hangingPunct="1"/>
              <a:t>36</a:t>
            </a:fld>
            <a:endParaRPr lang="en-US" altLang="zh-CN" sz="1600">
              <a:latin typeface="Arial" charset="0"/>
            </a:endParaRPr>
          </a:p>
        </p:txBody>
      </p:sp>
    </p:spTree>
    <p:extLst>
      <p:ext uri="{BB962C8B-B14F-4D97-AF65-F5344CB8AC3E}">
        <p14:creationId xmlns:p14="http://schemas.microsoft.com/office/powerpoint/2010/main" val="3029054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）的事件流</a:t>
            </a:r>
          </a:p>
        </p:txBody>
      </p:sp>
      <p:sp>
        <p:nvSpPr>
          <p:cNvPr id="128002" name="Rectangle 3"/>
          <p:cNvSpPr>
            <a:spLocks noGrp="1" noChangeArrowheads="1"/>
          </p:cNvSpPr>
          <p:nvPr>
            <p:ph idx="1"/>
          </p:nvPr>
        </p:nvSpPr>
        <p:spPr/>
        <p:txBody>
          <a:bodyPr/>
          <a:lstStyle/>
          <a:p>
            <a:pPr>
              <a:lnSpc>
                <a:spcPct val="90000"/>
              </a:lnSpc>
            </a:pPr>
            <a:r>
              <a:rPr lang="en-US" altLang="zh-CN" b="1">
                <a:latin typeface="Times New Roman" charset="0"/>
                <a:ea typeface="宋体" charset="0"/>
              </a:rPr>
              <a:t>X Flow of Events for the &lt;name&gt; Use Case</a:t>
            </a:r>
          </a:p>
          <a:p>
            <a:pPr>
              <a:lnSpc>
                <a:spcPct val="90000"/>
              </a:lnSpc>
            </a:pPr>
            <a:r>
              <a:rPr lang="en-US" altLang="zh-CN" b="1">
                <a:latin typeface="Times New Roman" charset="0"/>
                <a:ea typeface="宋体" charset="0"/>
              </a:rPr>
              <a:t>X.1     Brief Description</a:t>
            </a:r>
          </a:p>
          <a:p>
            <a:pPr>
              <a:lnSpc>
                <a:spcPct val="90000"/>
              </a:lnSpc>
            </a:pPr>
            <a:r>
              <a:rPr lang="en-US" altLang="zh-CN" b="1">
                <a:latin typeface="Times New Roman" charset="0"/>
                <a:ea typeface="宋体" charset="0"/>
              </a:rPr>
              <a:t>X.2     Flow of Events</a:t>
            </a:r>
          </a:p>
          <a:p>
            <a:pPr>
              <a:lnSpc>
                <a:spcPct val="90000"/>
              </a:lnSpc>
            </a:pPr>
            <a:r>
              <a:rPr lang="en-US" altLang="zh-CN" i="1">
                <a:latin typeface="Times New Roman" charset="0"/>
                <a:ea typeface="宋体" charset="0"/>
              </a:rPr>
              <a:t>X.2.1     Basic Flow </a:t>
            </a:r>
          </a:p>
          <a:p>
            <a:pPr>
              <a:lnSpc>
                <a:spcPct val="90000"/>
              </a:lnSpc>
            </a:pPr>
            <a:r>
              <a:rPr lang="en-US" altLang="zh-CN" i="1">
                <a:latin typeface="Times New Roman" charset="0"/>
                <a:ea typeface="宋体" charset="0"/>
              </a:rPr>
              <a:t>X.2.2     Alternative Flows</a:t>
            </a:r>
          </a:p>
          <a:p>
            <a:pPr>
              <a:lnSpc>
                <a:spcPct val="90000"/>
              </a:lnSpc>
            </a:pPr>
            <a:r>
              <a:rPr lang="en-US" altLang="zh-CN" b="1">
                <a:latin typeface="Times New Roman" charset="0"/>
                <a:ea typeface="宋体" charset="0"/>
              </a:rPr>
              <a:t>X.3     Special Requirements</a:t>
            </a:r>
          </a:p>
          <a:p>
            <a:pPr>
              <a:lnSpc>
                <a:spcPct val="90000"/>
              </a:lnSpc>
            </a:pPr>
            <a:r>
              <a:rPr lang="en-US" altLang="zh-CN" b="1">
                <a:latin typeface="Times New Roman" charset="0"/>
                <a:ea typeface="宋体" charset="0"/>
              </a:rPr>
              <a:t>X.4     Pre-Conditions</a:t>
            </a:r>
          </a:p>
          <a:p>
            <a:pPr>
              <a:lnSpc>
                <a:spcPct val="90000"/>
              </a:lnSpc>
            </a:pPr>
            <a:r>
              <a:rPr lang="en-US" altLang="zh-CN" b="1">
                <a:latin typeface="Times New Roman" charset="0"/>
                <a:ea typeface="宋体" charset="0"/>
              </a:rPr>
              <a:t>X.5     Post-Conditions</a:t>
            </a:r>
          </a:p>
          <a:p>
            <a:pPr>
              <a:lnSpc>
                <a:spcPct val="90000"/>
              </a:lnSpc>
            </a:pPr>
            <a:r>
              <a:rPr lang="en-US" altLang="zh-CN" b="1">
                <a:latin typeface="Times New Roman" charset="0"/>
                <a:ea typeface="宋体" charset="0"/>
              </a:rPr>
              <a:t>X.6     Extension Points</a:t>
            </a:r>
            <a:endParaRPr lang="zh-CN" altLang="en-US">
              <a:latin typeface="Arial" charset="0"/>
              <a:ea typeface="宋体" charset="0"/>
            </a:endParaRPr>
          </a:p>
        </p:txBody>
      </p:sp>
      <p:sp>
        <p:nvSpPr>
          <p:cNvPr id="128003"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ED7DE71E-7D06-154F-BE99-7CD999C59BBD}" type="slidenum">
              <a:rPr lang="zh-CN" altLang="en-US" sz="1600">
                <a:latin typeface="Arial" charset="0"/>
              </a:rPr>
              <a:pPr eaLnBrk="1" hangingPunct="1"/>
              <a:t>37</a:t>
            </a:fld>
            <a:endParaRPr lang="en-US" altLang="zh-CN" sz="1600">
              <a:latin typeface="Arial" charset="0"/>
            </a:endParaRPr>
          </a:p>
        </p:txBody>
      </p:sp>
    </p:spTree>
    <p:extLst>
      <p:ext uri="{BB962C8B-B14F-4D97-AF65-F5344CB8AC3E}">
        <p14:creationId xmlns:p14="http://schemas.microsoft.com/office/powerpoint/2010/main" val="2304576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noFill/>
        </p:spPr>
        <p:txBody>
          <a:bodyPr lIns="0" tIns="0" rIns="0" bIns="0"/>
          <a:lstStyle/>
          <a:p>
            <a:r>
              <a:rPr lang="zh-CN" altLang="en-US" dirty="0">
                <a:latin typeface="Arial" charset="0"/>
                <a:ea typeface="宋体" charset="0"/>
              </a:rPr>
              <a:t>注册课程的事件流</a:t>
            </a:r>
          </a:p>
        </p:txBody>
      </p:sp>
      <p:sp>
        <p:nvSpPr>
          <p:cNvPr id="129026" name="Rectangle 3"/>
          <p:cNvSpPr>
            <a:spLocks noGrp="1" noChangeArrowheads="1"/>
          </p:cNvSpPr>
          <p:nvPr>
            <p:ph idx="1"/>
          </p:nvPr>
        </p:nvSpPr>
        <p:spPr>
          <a:xfrm>
            <a:off x="323528" y="1124744"/>
            <a:ext cx="8158485" cy="4530471"/>
          </a:xfrm>
        </p:spPr>
        <p:txBody>
          <a:bodyPr wrap="square" lIns="0" tIns="0" rIns="0" bIns="0">
            <a:spAutoFit/>
          </a:bodyPr>
          <a:lstStyle/>
          <a:p>
            <a:pPr lvl="1">
              <a:buFont typeface="ZapfDingbats" charset="0"/>
              <a:buChar char="n"/>
            </a:pPr>
            <a:r>
              <a:rPr lang="zh-CN" altLang="en-US" dirty="0">
                <a:latin typeface="Arial" charset="0"/>
                <a:ea typeface="宋体" charset="0"/>
              </a:rPr>
              <a:t>注册课程：</a:t>
            </a:r>
          </a:p>
          <a:p>
            <a:pPr lvl="2">
              <a:buFont typeface="ZapfDingbats" charset="0"/>
              <a:buNone/>
            </a:pPr>
            <a:r>
              <a:rPr lang="en-US" altLang="zh-CN" dirty="0">
                <a:latin typeface="Arial" charset="0"/>
                <a:ea typeface="宋体" charset="0"/>
              </a:rPr>
              <a:t>1.</a:t>
            </a:r>
            <a:r>
              <a:rPr lang="zh-CN" altLang="en-US" dirty="0">
                <a:latin typeface="Arial" charset="0"/>
                <a:ea typeface="宋体" charset="0"/>
              </a:rPr>
              <a:t>学生输入</a:t>
            </a:r>
            <a:r>
              <a:rPr lang="en-US" altLang="zh-CN" dirty="0">
                <a:latin typeface="Arial" charset="0"/>
                <a:ea typeface="宋体" charset="0"/>
              </a:rPr>
              <a:t>ID</a:t>
            </a:r>
            <a:r>
              <a:rPr lang="zh-CN" altLang="en-US" dirty="0">
                <a:latin typeface="Arial" charset="0"/>
                <a:ea typeface="宋体" charset="0"/>
              </a:rPr>
              <a:t>号</a:t>
            </a:r>
          </a:p>
          <a:p>
            <a:pPr lvl="2">
              <a:buFont typeface="ZapfDingbats" charset="0"/>
              <a:buNone/>
            </a:pPr>
            <a:r>
              <a:rPr lang="en-US" altLang="zh-CN" dirty="0">
                <a:latin typeface="Arial" charset="0"/>
                <a:ea typeface="宋体" charset="0"/>
              </a:rPr>
              <a:t>2.</a:t>
            </a:r>
            <a:r>
              <a:rPr lang="zh-CN" altLang="en-US" dirty="0">
                <a:latin typeface="Arial" charset="0"/>
                <a:ea typeface="宋体" charset="0"/>
              </a:rPr>
              <a:t>系统验证</a:t>
            </a:r>
            <a:r>
              <a:rPr lang="en-US" altLang="zh-CN" dirty="0">
                <a:latin typeface="Arial" charset="0"/>
                <a:ea typeface="宋体" charset="0"/>
              </a:rPr>
              <a:t>ID</a:t>
            </a:r>
            <a:r>
              <a:rPr lang="zh-CN" altLang="en-US" dirty="0">
                <a:latin typeface="Arial" charset="0"/>
                <a:ea typeface="宋体" charset="0"/>
              </a:rPr>
              <a:t>号有效，并且提示学生选择当前的学期或未来的学期。</a:t>
            </a:r>
          </a:p>
          <a:p>
            <a:pPr lvl="2">
              <a:buFont typeface="ZapfDingbats" charset="0"/>
              <a:buNone/>
            </a:pPr>
            <a:r>
              <a:rPr lang="en-US" altLang="zh-CN" dirty="0">
                <a:latin typeface="Arial" charset="0"/>
                <a:ea typeface="宋体" charset="0"/>
              </a:rPr>
              <a:t>3.</a:t>
            </a:r>
            <a:r>
              <a:rPr lang="zh-CN" altLang="en-US" dirty="0">
                <a:latin typeface="Arial" charset="0"/>
                <a:ea typeface="宋体" charset="0"/>
              </a:rPr>
              <a:t>学生输入学期，系统提示学生选择活动：</a:t>
            </a:r>
            <a:endParaRPr lang="en-US" altLang="zh-CN" dirty="0">
              <a:latin typeface="Arial" charset="0"/>
              <a:ea typeface="宋体" charset="0"/>
            </a:endParaRPr>
          </a:p>
          <a:p>
            <a:pPr lvl="3">
              <a:buFont typeface="ZapfDingbats" charset="0"/>
              <a:buChar char="q"/>
            </a:pPr>
            <a:r>
              <a:rPr lang="zh-CN" altLang="en-US" dirty="0">
                <a:latin typeface="Arial" charset="0"/>
                <a:ea typeface="宋体" charset="0"/>
              </a:rPr>
              <a:t>创建一个课表，创建的子事件流将被激发</a:t>
            </a:r>
          </a:p>
          <a:p>
            <a:pPr lvl="3">
              <a:buFont typeface="ZapfDingbats" charset="0"/>
              <a:buChar char="q"/>
            </a:pPr>
            <a:r>
              <a:rPr lang="zh-CN" altLang="en-US" dirty="0">
                <a:latin typeface="Arial" charset="0"/>
                <a:ea typeface="宋体" charset="0"/>
              </a:rPr>
              <a:t>浏览一个课表，浏览的子事件流将被激发</a:t>
            </a:r>
          </a:p>
          <a:p>
            <a:pPr lvl="3">
              <a:buFont typeface="ZapfDingbats" charset="0"/>
              <a:buChar char="q"/>
            </a:pPr>
            <a:r>
              <a:rPr lang="zh-CN" altLang="en-US" dirty="0">
                <a:latin typeface="Arial" charset="0"/>
                <a:ea typeface="宋体" charset="0"/>
              </a:rPr>
              <a:t>改变一个课表，改变的子事件流将被激发</a:t>
            </a:r>
          </a:p>
          <a:p>
            <a:pPr lvl="4">
              <a:buFont typeface="ZapfDingbats" charset="0"/>
              <a:buChar char="l"/>
            </a:pPr>
            <a:r>
              <a:rPr lang="zh-CN" altLang="en-US" dirty="0">
                <a:latin typeface="Arial" charset="0"/>
                <a:ea typeface="宋体" charset="0"/>
              </a:rPr>
              <a:t>删除一门课程，删除的子事件流将被激发</a:t>
            </a:r>
          </a:p>
          <a:p>
            <a:pPr lvl="4">
              <a:buFont typeface="ZapfDingbats" charset="0"/>
              <a:buChar char="l"/>
            </a:pPr>
            <a:r>
              <a:rPr lang="zh-CN" altLang="en-US" dirty="0">
                <a:latin typeface="Arial" charset="0"/>
                <a:ea typeface="宋体" charset="0"/>
              </a:rPr>
              <a:t>添加一门课程，添加的子事件流将被激发</a:t>
            </a:r>
          </a:p>
          <a:p>
            <a:pPr lvl="2">
              <a:buFont typeface="ZapfDingbats" charset="0"/>
              <a:buNone/>
            </a:pPr>
            <a:r>
              <a:rPr lang="en-US" altLang="zh-CN" dirty="0">
                <a:latin typeface="Arial" charset="0"/>
                <a:ea typeface="宋体" charset="0"/>
              </a:rPr>
              <a:t>4.</a:t>
            </a:r>
            <a:r>
              <a:rPr lang="zh-CN" altLang="en-US" dirty="0">
                <a:latin typeface="Arial" charset="0"/>
                <a:ea typeface="宋体" charset="0"/>
              </a:rPr>
              <a:t>学生指示活动结束，系统将打印学生课表，通知学生注册结束。</a:t>
            </a:r>
          </a:p>
          <a:p>
            <a:pPr lvl="2">
              <a:buFont typeface="ZapfDingbats" charset="0"/>
              <a:buNone/>
            </a:pPr>
            <a:r>
              <a:rPr lang="en-US" altLang="zh-CN" dirty="0">
                <a:latin typeface="Arial" charset="0"/>
                <a:ea typeface="宋体" charset="0"/>
              </a:rPr>
              <a:t>5.</a:t>
            </a:r>
            <a:r>
              <a:rPr lang="zh-CN" altLang="en-US" dirty="0">
                <a:latin typeface="Arial" charset="0"/>
                <a:ea typeface="宋体" charset="0"/>
              </a:rPr>
              <a:t>注册系统送一个帐单给计费系统处理。</a:t>
            </a:r>
            <a:endParaRPr lang="en-US" altLang="zh-CN" dirty="0">
              <a:latin typeface="Arial" charset="0"/>
              <a:ea typeface="宋体" charset="0"/>
            </a:endParaRPr>
          </a:p>
        </p:txBody>
      </p:sp>
    </p:spTree>
    <p:extLst>
      <p:ext uri="{BB962C8B-B14F-4D97-AF65-F5344CB8AC3E}">
        <p14:creationId xmlns:p14="http://schemas.microsoft.com/office/powerpoint/2010/main" val="532579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a:noFill/>
        </p:spPr>
        <p:txBody>
          <a:bodyPr lIns="0" tIns="0" rIns="0" bIns="0"/>
          <a:lstStyle/>
          <a:p>
            <a:r>
              <a:rPr lang="zh-CN" altLang="en-US">
                <a:latin typeface="Arial" charset="0"/>
                <a:ea typeface="宋体" charset="0"/>
              </a:rPr>
              <a:t>注册课程的异常事件流</a:t>
            </a:r>
            <a:endParaRPr lang="en-US" altLang="zh-CN">
              <a:latin typeface="Arial" charset="0"/>
              <a:ea typeface="宋体" charset="0"/>
            </a:endParaRPr>
          </a:p>
        </p:txBody>
      </p:sp>
      <p:sp>
        <p:nvSpPr>
          <p:cNvPr id="131074" name="Rectangle 3"/>
          <p:cNvSpPr>
            <a:spLocks noGrp="1" noChangeArrowheads="1"/>
          </p:cNvSpPr>
          <p:nvPr>
            <p:ph idx="1"/>
          </p:nvPr>
        </p:nvSpPr>
        <p:spPr>
          <a:xfrm>
            <a:off x="666750" y="1797050"/>
            <a:ext cx="7796213" cy="2819233"/>
          </a:xfrm>
        </p:spPr>
        <p:txBody>
          <a:bodyPr lIns="0" tIns="0" rIns="0" bIns="0">
            <a:spAutoFit/>
          </a:bodyPr>
          <a:lstStyle/>
          <a:p>
            <a:r>
              <a:rPr lang="zh-CN" altLang="en-US" sz="3200">
                <a:latin typeface="Arial" charset="0"/>
                <a:ea typeface="宋体" charset="0"/>
              </a:rPr>
              <a:t>另一种情况 </a:t>
            </a:r>
          </a:p>
          <a:p>
            <a:pPr lvl="1"/>
            <a:r>
              <a:rPr lang="zh-CN" altLang="en-US" sz="2800" dirty="0">
                <a:latin typeface="Arial" charset="0"/>
                <a:ea typeface="宋体" charset="0"/>
              </a:rPr>
              <a:t>在前页中</a:t>
            </a:r>
            <a:r>
              <a:rPr lang="en-US" altLang="zh-CN" sz="2800" dirty="0">
                <a:latin typeface="Arial" charset="0"/>
                <a:ea typeface="宋体" charset="0"/>
              </a:rPr>
              <a:t>2</a:t>
            </a:r>
            <a:r>
              <a:rPr lang="zh-CN" altLang="en-US" sz="2800" dirty="0">
                <a:latin typeface="Arial" charset="0"/>
                <a:ea typeface="宋体" charset="0"/>
              </a:rPr>
              <a:t>，如果是无效</a:t>
            </a:r>
            <a:r>
              <a:rPr lang="en-US" altLang="zh-CN" sz="2800" dirty="0">
                <a:latin typeface="Arial" charset="0"/>
                <a:ea typeface="宋体" charset="0"/>
              </a:rPr>
              <a:t>ID</a:t>
            </a:r>
            <a:r>
              <a:rPr lang="zh-CN" altLang="en-US" sz="2800" dirty="0">
                <a:latin typeface="Arial" charset="0"/>
                <a:ea typeface="宋体" charset="0"/>
              </a:rPr>
              <a:t>号输入，系统禁止访问。</a:t>
            </a:r>
          </a:p>
          <a:p>
            <a:pPr lvl="1"/>
            <a:r>
              <a:rPr lang="zh-CN" altLang="en-US" sz="2800" dirty="0">
                <a:latin typeface="Arial" charset="0"/>
                <a:ea typeface="宋体" charset="0"/>
              </a:rPr>
              <a:t>在前页中</a:t>
            </a:r>
            <a:r>
              <a:rPr lang="en-US" altLang="zh-CN" sz="2800" dirty="0">
                <a:latin typeface="Arial" charset="0"/>
                <a:ea typeface="宋体" charset="0"/>
              </a:rPr>
              <a:t>3</a:t>
            </a:r>
            <a:r>
              <a:rPr lang="zh-CN" altLang="en-US" sz="2800" dirty="0">
                <a:latin typeface="Arial" charset="0"/>
                <a:ea typeface="宋体" charset="0"/>
              </a:rPr>
              <a:t>，如果在创建一个课表时，系统中课表已经存在，系统将提示进行其他选择（浏览或改变）。</a:t>
            </a:r>
            <a:endParaRPr lang="en-US" altLang="zh-CN" sz="2800" dirty="0">
              <a:latin typeface="Arial" charset="0"/>
              <a:ea typeface="宋体" charset="0"/>
            </a:endParaRPr>
          </a:p>
        </p:txBody>
      </p:sp>
    </p:spTree>
    <p:extLst>
      <p:ext uri="{BB962C8B-B14F-4D97-AF65-F5344CB8AC3E}">
        <p14:creationId xmlns:p14="http://schemas.microsoft.com/office/powerpoint/2010/main" val="242614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分析建模</a:t>
            </a:r>
          </a:p>
        </p:txBody>
      </p:sp>
      <p:sp>
        <p:nvSpPr>
          <p:cNvPr id="3" name="内容占位符 2"/>
          <p:cNvSpPr>
            <a:spLocks noGrp="1"/>
          </p:cNvSpPr>
          <p:nvPr>
            <p:ph idx="1"/>
          </p:nvPr>
        </p:nvSpPr>
        <p:spPr/>
        <p:txBody>
          <a:bodyPr/>
          <a:lstStyle/>
          <a:p>
            <a:pPr>
              <a:lnSpc>
                <a:spcPct val="120000"/>
              </a:lnSpc>
              <a:spcAft>
                <a:spcPts val="600"/>
              </a:spcAft>
            </a:pPr>
            <a:r>
              <a:rPr lang="zh-CN" altLang="en-US" dirty="0"/>
              <a:t>在分析模型阶段，要开发系统的静态和动态模型</a:t>
            </a:r>
            <a:endParaRPr lang="en-US" altLang="zh-CN" dirty="0"/>
          </a:p>
          <a:p>
            <a:pPr lvl="1">
              <a:lnSpc>
                <a:spcPct val="120000"/>
              </a:lnSpc>
              <a:spcAft>
                <a:spcPts val="600"/>
              </a:spcAft>
            </a:pPr>
            <a:r>
              <a:rPr lang="zh-CN" altLang="en-US" dirty="0"/>
              <a:t>静态模型定义问题域类之间的结构关系（类图）</a:t>
            </a:r>
            <a:endParaRPr lang="en-US" altLang="zh-CN" dirty="0"/>
          </a:p>
          <a:p>
            <a:pPr lvl="1">
              <a:lnSpc>
                <a:spcPct val="120000"/>
              </a:lnSpc>
              <a:spcAft>
                <a:spcPts val="600"/>
              </a:spcAft>
            </a:pPr>
            <a:r>
              <a:rPr lang="zh-CN" altLang="en-US" dirty="0"/>
              <a:t>动态模型用于实现需求模型中的用例，以显示每个用例中参与的对象以及对象间是如何交互的（通信图、顺序图、状态图等）</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4</a:t>
            </a:fld>
            <a:endParaRPr lang="en-US" altLang="zh-CN"/>
          </a:p>
        </p:txBody>
      </p:sp>
    </p:spTree>
    <p:extLst>
      <p:ext uri="{BB962C8B-B14F-4D97-AF65-F5344CB8AC3E}">
        <p14:creationId xmlns:p14="http://schemas.microsoft.com/office/powerpoint/2010/main" val="3787851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noFill/>
        </p:spPr>
        <p:txBody>
          <a:bodyPr lIns="0" tIns="0" rIns="0" bIns="0"/>
          <a:lstStyle/>
          <a:p>
            <a:r>
              <a:rPr lang="zh-CN" altLang="en-US" sz="3600">
                <a:latin typeface="Arial" charset="0"/>
                <a:ea typeface="宋体" charset="0"/>
              </a:rPr>
              <a:t>注册课程的子事件流</a:t>
            </a:r>
            <a:endParaRPr lang="en-US" altLang="zh-CN" sz="3600">
              <a:latin typeface="Arial" charset="0"/>
              <a:ea typeface="宋体" charset="0"/>
            </a:endParaRPr>
          </a:p>
        </p:txBody>
      </p:sp>
      <p:sp>
        <p:nvSpPr>
          <p:cNvPr id="133122" name="Rectangle 3"/>
          <p:cNvSpPr>
            <a:spLocks noGrp="1" noChangeArrowheads="1"/>
          </p:cNvSpPr>
          <p:nvPr>
            <p:ph idx="1"/>
          </p:nvPr>
        </p:nvSpPr>
        <p:spPr>
          <a:xfrm>
            <a:off x="666750" y="1340768"/>
            <a:ext cx="7796213" cy="3939540"/>
          </a:xfrm>
        </p:spPr>
        <p:txBody>
          <a:bodyPr lIns="0" tIns="0" rIns="0" bIns="0">
            <a:spAutoFit/>
          </a:bodyPr>
          <a:lstStyle/>
          <a:p>
            <a:r>
              <a:rPr lang="zh-CN" altLang="en-US" sz="3200">
                <a:latin typeface="Arial" charset="0"/>
                <a:ea typeface="宋体" charset="0"/>
              </a:rPr>
              <a:t>创建课表</a:t>
            </a:r>
          </a:p>
          <a:p>
            <a:pPr lvl="1"/>
            <a:r>
              <a:rPr lang="zh-CN" altLang="en-US" sz="2800">
                <a:latin typeface="Arial" charset="0"/>
                <a:ea typeface="宋体" charset="0"/>
              </a:rPr>
              <a:t>学生输入四个主课号，和两门备选课程号</a:t>
            </a:r>
            <a:r>
              <a:rPr lang="en-US" altLang="zh-CN" sz="2800">
                <a:latin typeface="Arial" charset="0"/>
                <a:ea typeface="宋体" charset="0"/>
              </a:rPr>
              <a:t>.  </a:t>
            </a:r>
            <a:r>
              <a:rPr lang="zh-CN" altLang="en-US" sz="2800">
                <a:latin typeface="Arial" charset="0"/>
                <a:ea typeface="宋体" charset="0"/>
              </a:rPr>
              <a:t>学生提交选课请求。系统将：</a:t>
            </a:r>
          </a:p>
          <a:p>
            <a:pPr lvl="1">
              <a:buFont typeface="Wingdings" charset="0"/>
              <a:buNone/>
            </a:pPr>
            <a:r>
              <a:rPr lang="en-US" altLang="zh-CN" sz="2800">
                <a:latin typeface="Arial" charset="0"/>
                <a:ea typeface="宋体" charset="0"/>
              </a:rPr>
              <a:t>  1:  </a:t>
            </a:r>
            <a:r>
              <a:rPr lang="zh-CN" altLang="en-US" sz="2800">
                <a:latin typeface="Arial" charset="0"/>
                <a:ea typeface="宋体" charset="0"/>
              </a:rPr>
              <a:t>检查选课条件满足</a:t>
            </a:r>
          </a:p>
          <a:p>
            <a:pPr lvl="1">
              <a:buFont typeface="Wingdings" charset="0"/>
              <a:buNone/>
            </a:pPr>
            <a:r>
              <a:rPr lang="en-US" altLang="zh-CN" sz="2800">
                <a:latin typeface="Arial" charset="0"/>
                <a:ea typeface="宋体" charset="0"/>
              </a:rPr>
              <a:t>  2:  </a:t>
            </a:r>
            <a:r>
              <a:rPr lang="zh-CN" altLang="en-US" sz="2800">
                <a:latin typeface="Arial" charset="0"/>
                <a:ea typeface="宋体" charset="0"/>
              </a:rPr>
              <a:t>如果课程仍然没有选满，将学生加入到课程中。</a:t>
            </a:r>
            <a:r>
              <a:rPr lang="en-US" altLang="zh-CN" sz="2800">
                <a:latin typeface="Arial" charset="0"/>
                <a:ea typeface="宋体" charset="0"/>
              </a:rPr>
              <a:t>  </a:t>
            </a:r>
          </a:p>
          <a:p>
            <a:pPr lvl="1"/>
            <a:r>
              <a:rPr lang="zh-CN" altLang="en-US" sz="2800">
                <a:latin typeface="Arial" charset="0"/>
                <a:ea typeface="宋体" charset="0"/>
              </a:rPr>
              <a:t>另一种情况(异常事件流)</a:t>
            </a:r>
          </a:p>
          <a:p>
            <a:pPr lvl="1">
              <a:buFont typeface="Wingdings" charset="0"/>
              <a:buNone/>
            </a:pPr>
            <a:r>
              <a:rPr lang="zh-CN" altLang="en-US" sz="2800">
                <a:latin typeface="Arial" charset="0"/>
                <a:ea typeface="宋体" charset="0"/>
              </a:rPr>
              <a:t>   如果主课程不能提供，系统将选择备选课程</a:t>
            </a:r>
          </a:p>
        </p:txBody>
      </p:sp>
    </p:spTree>
    <p:extLst>
      <p:ext uri="{BB962C8B-B14F-4D97-AF65-F5344CB8AC3E}">
        <p14:creationId xmlns:p14="http://schemas.microsoft.com/office/powerpoint/2010/main" val="2434528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a:noFill/>
        </p:spPr>
        <p:txBody>
          <a:bodyPr lIns="0" tIns="0" rIns="0" bIns="0"/>
          <a:lstStyle/>
          <a:p>
            <a:r>
              <a:rPr lang="zh-CN" altLang="en-US" sz="3600" dirty="0">
                <a:latin typeface="Arial" charset="0"/>
                <a:ea typeface="宋体" charset="0"/>
              </a:rPr>
              <a:t>注册课程的子事件流</a:t>
            </a:r>
            <a:endParaRPr lang="en-US" altLang="zh-CN" sz="3600" dirty="0">
              <a:latin typeface="Arial" charset="0"/>
              <a:ea typeface="宋体" charset="0"/>
            </a:endParaRPr>
          </a:p>
        </p:txBody>
      </p:sp>
      <p:sp>
        <p:nvSpPr>
          <p:cNvPr id="135170" name="Rectangle 3"/>
          <p:cNvSpPr>
            <a:spLocks noGrp="1" noChangeArrowheads="1"/>
          </p:cNvSpPr>
          <p:nvPr>
            <p:ph idx="1"/>
          </p:nvPr>
        </p:nvSpPr>
        <p:spPr>
          <a:xfrm>
            <a:off x="666750" y="1486871"/>
            <a:ext cx="7796213" cy="2302169"/>
          </a:xfrm>
        </p:spPr>
        <p:txBody>
          <a:bodyPr lIns="0" tIns="0" rIns="0" bIns="0">
            <a:spAutoFit/>
          </a:bodyPr>
          <a:lstStyle/>
          <a:p>
            <a:r>
              <a:rPr lang="zh-CN" altLang="en-US" sz="3200">
                <a:latin typeface="Arial" charset="0"/>
                <a:ea typeface="宋体" charset="0"/>
              </a:rPr>
              <a:t>浏览课表</a:t>
            </a:r>
          </a:p>
          <a:p>
            <a:pPr lvl="1"/>
            <a:r>
              <a:rPr lang="zh-CN" altLang="en-US" sz="2800" dirty="0">
                <a:latin typeface="Arial" charset="0"/>
                <a:ea typeface="宋体" charset="0"/>
              </a:rPr>
              <a:t>学生请求一个给定学期的所有注册课程的信息，系统显示学生注册的所有课程信息，包括课程名，课程号，选课号，一周的天数，时间，地点，学分。</a:t>
            </a:r>
          </a:p>
        </p:txBody>
      </p:sp>
    </p:spTree>
    <p:extLst>
      <p:ext uri="{BB962C8B-B14F-4D97-AF65-F5344CB8AC3E}">
        <p14:creationId xmlns:p14="http://schemas.microsoft.com/office/powerpoint/2010/main" val="4114279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a:noFill/>
        </p:spPr>
        <p:txBody>
          <a:bodyPr lIns="0" tIns="0" rIns="0" bIns="0"/>
          <a:lstStyle/>
          <a:p>
            <a:r>
              <a:rPr lang="zh-CN" altLang="en-US" sz="3600">
                <a:latin typeface="Arial" charset="0"/>
                <a:ea typeface="宋体" charset="0"/>
              </a:rPr>
              <a:t>注册课程的子事件流</a:t>
            </a:r>
          </a:p>
        </p:txBody>
      </p:sp>
      <p:sp>
        <p:nvSpPr>
          <p:cNvPr id="137218" name="Rectangle 3"/>
          <p:cNvSpPr>
            <a:spLocks noGrp="1" noChangeArrowheads="1"/>
          </p:cNvSpPr>
          <p:nvPr>
            <p:ph idx="1"/>
          </p:nvPr>
        </p:nvSpPr>
        <p:spPr>
          <a:xfrm>
            <a:off x="666750" y="1268760"/>
            <a:ext cx="7796213" cy="4739759"/>
          </a:xfrm>
        </p:spPr>
        <p:txBody>
          <a:bodyPr lIns="0" tIns="0" rIns="0" bIns="0">
            <a:spAutoFit/>
          </a:bodyPr>
          <a:lstStyle/>
          <a:p>
            <a:r>
              <a:rPr lang="zh-CN" altLang="en-US" sz="3200" dirty="0">
                <a:latin typeface="Arial" charset="0"/>
                <a:ea typeface="宋体" charset="0"/>
              </a:rPr>
              <a:t>改变课表－删除一个课程</a:t>
            </a:r>
          </a:p>
          <a:p>
            <a:pPr lvl="1"/>
            <a:r>
              <a:rPr lang="zh-CN" altLang="en-US" sz="2800" dirty="0">
                <a:latin typeface="Arial" charset="0"/>
                <a:ea typeface="宋体" charset="0"/>
              </a:rPr>
              <a:t>学生指示哪个课程被删除，系统检查没有超过变更的最后期限，系统从课程中删除学生，系统通知学生请求被处理。</a:t>
            </a:r>
          </a:p>
          <a:p>
            <a:r>
              <a:rPr lang="zh-CN" altLang="en-US" sz="3200" dirty="0">
                <a:latin typeface="Arial" charset="0"/>
                <a:ea typeface="宋体" charset="0"/>
              </a:rPr>
              <a:t>改变课表－增加一个课程</a:t>
            </a:r>
          </a:p>
          <a:p>
            <a:pPr lvl="1"/>
            <a:r>
              <a:rPr lang="zh-CN" altLang="en-US" sz="2800" dirty="0">
                <a:latin typeface="Arial" charset="0"/>
                <a:ea typeface="宋体" charset="0"/>
              </a:rPr>
              <a:t>学生指示哪个课程被增加，系统检查没有超过变更的最后期限，系统将：</a:t>
            </a:r>
          </a:p>
          <a:p>
            <a:pPr lvl="2">
              <a:buFont typeface="Wingdings" charset="0"/>
              <a:buNone/>
            </a:pPr>
            <a:r>
              <a:rPr lang="en-US" altLang="zh-CN" sz="2400" dirty="0">
                <a:latin typeface="Arial" charset="0"/>
                <a:ea typeface="宋体" charset="0"/>
              </a:rPr>
              <a:t>1. </a:t>
            </a:r>
            <a:r>
              <a:rPr lang="zh-CN" altLang="en-US" sz="2400" dirty="0">
                <a:latin typeface="Arial" charset="0"/>
                <a:ea typeface="宋体" charset="0"/>
              </a:rPr>
              <a:t>验证增加的课程没有超过最大人数</a:t>
            </a:r>
          </a:p>
          <a:p>
            <a:pPr lvl="2">
              <a:buFont typeface="Wingdings" charset="0"/>
              <a:buNone/>
            </a:pPr>
            <a:r>
              <a:rPr lang="en-US" altLang="zh-CN" sz="2400" dirty="0">
                <a:latin typeface="Arial" charset="0"/>
                <a:ea typeface="宋体" charset="0"/>
              </a:rPr>
              <a:t>2. </a:t>
            </a:r>
            <a:r>
              <a:rPr lang="zh-CN" altLang="en-US" sz="2400" dirty="0">
                <a:latin typeface="Arial" charset="0"/>
                <a:ea typeface="宋体" charset="0"/>
              </a:rPr>
              <a:t>检查选课条件满足</a:t>
            </a:r>
          </a:p>
          <a:p>
            <a:pPr lvl="2">
              <a:buFont typeface="Wingdings" charset="0"/>
              <a:buNone/>
            </a:pPr>
            <a:r>
              <a:rPr lang="en-US" altLang="zh-CN" sz="2400" dirty="0">
                <a:latin typeface="Arial" charset="0"/>
                <a:ea typeface="宋体" charset="0"/>
              </a:rPr>
              <a:t>3. </a:t>
            </a:r>
            <a:r>
              <a:rPr lang="zh-CN" altLang="en-US" sz="2400" dirty="0">
                <a:latin typeface="Arial" charset="0"/>
                <a:ea typeface="宋体" charset="0"/>
              </a:rPr>
              <a:t>如果课程开放，将学生加入到课程中。</a:t>
            </a:r>
          </a:p>
        </p:txBody>
      </p:sp>
    </p:spTree>
    <p:extLst>
      <p:ext uri="{BB962C8B-B14F-4D97-AF65-F5344CB8AC3E}">
        <p14:creationId xmlns:p14="http://schemas.microsoft.com/office/powerpoint/2010/main" val="2080251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r>
              <a:rPr lang="zh-CN" altLang="en-US" dirty="0">
                <a:latin typeface="Arial" charset="0"/>
                <a:ea typeface="宋体" charset="0"/>
              </a:rPr>
              <a:t>用例（</a:t>
            </a:r>
            <a:r>
              <a:rPr lang="en-US" altLang="zh-CN" dirty="0">
                <a:latin typeface="Arial" charset="0"/>
                <a:ea typeface="宋体" charset="0"/>
              </a:rPr>
              <a:t>Use Case</a:t>
            </a:r>
            <a:r>
              <a:rPr lang="zh-CN" altLang="en-US" dirty="0">
                <a:latin typeface="Arial" charset="0"/>
                <a:ea typeface="宋体" charset="0"/>
              </a:rPr>
              <a:t>）间的关系</a:t>
            </a:r>
          </a:p>
        </p:txBody>
      </p:sp>
      <p:sp>
        <p:nvSpPr>
          <p:cNvPr id="139266" name="Rectangle 3"/>
          <p:cNvSpPr>
            <a:spLocks noGrp="1" noChangeArrowheads="1"/>
          </p:cNvSpPr>
          <p:nvPr>
            <p:ph idx="1"/>
          </p:nvPr>
        </p:nvSpPr>
        <p:spPr/>
        <p:txBody>
          <a:bodyPr/>
          <a:lstStyle/>
          <a:p>
            <a:r>
              <a:rPr lang="en-US" altLang="zh-CN" sz="3200" dirty="0">
                <a:latin typeface="Arial" charset="0"/>
                <a:ea typeface="宋体" charset="0"/>
              </a:rPr>
              <a:t>Include</a:t>
            </a:r>
          </a:p>
          <a:p>
            <a:pPr lvl="1"/>
            <a:r>
              <a:rPr lang="zh-CN" altLang="en-US" sz="2800" dirty="0">
                <a:latin typeface="Arial" charset="0"/>
                <a:ea typeface="宋体" charset="0"/>
              </a:rPr>
              <a:t>«</a:t>
            </a:r>
            <a:r>
              <a:rPr lang="en-US" altLang="zh-CN" sz="2800" dirty="0">
                <a:latin typeface="Arial" charset="0"/>
                <a:ea typeface="宋体" charset="0"/>
              </a:rPr>
              <a:t>include»</a:t>
            </a:r>
            <a:r>
              <a:rPr lang="zh-CN" altLang="en-US" sz="2800" dirty="0">
                <a:latin typeface="Arial" charset="0"/>
                <a:ea typeface="宋体" charset="0"/>
              </a:rPr>
              <a:t>关系可用来描述某一个特性可能为一个或多个其它使用范例所共有。</a:t>
            </a:r>
            <a:endParaRPr lang="en-US" altLang="zh-CN" sz="3200" dirty="0">
              <a:latin typeface="Arial" charset="0"/>
              <a:ea typeface="宋体" charset="0"/>
            </a:endParaRPr>
          </a:p>
          <a:p>
            <a:endParaRPr lang="en-US" altLang="zh-CN" sz="3200" dirty="0">
              <a:latin typeface="Arial" charset="0"/>
              <a:ea typeface="宋体" charset="0"/>
            </a:endParaRPr>
          </a:p>
        </p:txBody>
      </p:sp>
      <p:sp>
        <p:nvSpPr>
          <p:cNvPr id="139267"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D48E9C4B-E9FF-714B-A0EF-6AF32B9A5D26}" type="slidenum">
              <a:rPr lang="zh-CN" altLang="en-US" sz="1600">
                <a:latin typeface="Arial" charset="0"/>
              </a:rPr>
              <a:pPr eaLnBrk="1" hangingPunct="1"/>
              <a:t>43</a:t>
            </a:fld>
            <a:endParaRPr lang="en-US" altLang="zh-CN" sz="1600">
              <a:latin typeface="Arial" charset="0"/>
            </a:endParaRPr>
          </a:p>
        </p:txBody>
      </p:sp>
      <p:grpSp>
        <p:nvGrpSpPr>
          <p:cNvPr id="139268" name="Group 4"/>
          <p:cNvGrpSpPr>
            <a:grpSpLocks/>
          </p:cNvGrpSpPr>
          <p:nvPr/>
        </p:nvGrpSpPr>
        <p:grpSpPr bwMode="auto">
          <a:xfrm>
            <a:off x="1752600" y="3505200"/>
            <a:ext cx="6019800" cy="990600"/>
            <a:chOff x="1200" y="2784"/>
            <a:chExt cx="3264" cy="624"/>
          </a:xfrm>
        </p:grpSpPr>
        <p:sp>
          <p:nvSpPr>
            <p:cNvPr id="659461" name="Oval 5"/>
            <p:cNvSpPr>
              <a:spLocks noChangeArrowheads="1"/>
            </p:cNvSpPr>
            <p:nvPr/>
          </p:nvSpPr>
          <p:spPr bwMode="auto">
            <a:xfrm>
              <a:off x="1200" y="2832"/>
              <a:ext cx="912" cy="528"/>
            </a:xfrm>
            <a:prstGeom prst="ellipse">
              <a:avLst/>
            </a:prstGeom>
            <a:solidFill>
              <a:srgbClr val="CCFFFF"/>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folHlink"/>
                </a:buClr>
                <a:buSzPct val="60000"/>
                <a:buFont typeface="Wingdings" charset="0"/>
                <a:buNone/>
                <a:defRPr/>
              </a:pPr>
              <a:r>
                <a:rPr lang="zh-CN" altLang="en-US">
                  <a:latin typeface="Tahoma" charset="0"/>
                </a:rPr>
                <a:t>取钱</a:t>
              </a:r>
            </a:p>
          </p:txBody>
        </p:sp>
        <p:sp>
          <p:nvSpPr>
            <p:cNvPr id="659462" name="Oval 6"/>
            <p:cNvSpPr>
              <a:spLocks noChangeArrowheads="1"/>
            </p:cNvSpPr>
            <p:nvPr/>
          </p:nvSpPr>
          <p:spPr bwMode="auto">
            <a:xfrm>
              <a:off x="3264" y="2880"/>
              <a:ext cx="1200" cy="528"/>
            </a:xfrm>
            <a:prstGeom prst="ellipse">
              <a:avLst/>
            </a:prstGeom>
            <a:solidFill>
              <a:srgbClr val="CCFFFF"/>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folHlink"/>
                </a:buClr>
                <a:buSzPct val="60000"/>
                <a:buFont typeface="Wingdings" charset="0"/>
                <a:buNone/>
                <a:defRPr/>
              </a:pPr>
              <a:r>
                <a:rPr lang="zh-CN" altLang="en-US">
                  <a:latin typeface="Tahoma" charset="0"/>
                </a:rPr>
                <a:t>认证系统</a:t>
              </a:r>
            </a:p>
          </p:txBody>
        </p:sp>
        <p:sp>
          <p:nvSpPr>
            <p:cNvPr id="659463" name="Line 7"/>
            <p:cNvSpPr>
              <a:spLocks noChangeShapeType="1"/>
            </p:cNvSpPr>
            <p:nvPr/>
          </p:nvSpPr>
          <p:spPr bwMode="auto">
            <a:xfrm>
              <a:off x="2112" y="3072"/>
              <a:ext cx="1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59464" name="Text Box 8"/>
            <p:cNvSpPr txBox="1">
              <a:spLocks noChangeArrowheads="1"/>
            </p:cNvSpPr>
            <p:nvPr/>
          </p:nvSpPr>
          <p:spPr bwMode="auto">
            <a:xfrm>
              <a:off x="2208" y="2784"/>
              <a:ext cx="96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FFFF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Clr>
                  <a:schemeClr val="folHlink"/>
                </a:buClr>
                <a:buSzPct val="60000"/>
                <a:buFont typeface="Wingdings" charset="0"/>
                <a:buNone/>
                <a:defRPr/>
              </a:pPr>
              <a:r>
                <a:rPr lang="zh-CN" altLang="en-US" sz="2000">
                  <a:latin typeface="Tahoma" charset="0"/>
                </a:rPr>
                <a:t>&lt;&lt;</a:t>
              </a:r>
              <a:r>
                <a:rPr lang="en-US" altLang="zh-CN" sz="2000">
                  <a:latin typeface="Tahoma" charset="0"/>
                </a:rPr>
                <a:t>include&gt;&gt;</a:t>
              </a:r>
            </a:p>
          </p:txBody>
        </p:sp>
      </p:grpSp>
    </p:spTree>
    <p:extLst>
      <p:ext uri="{BB962C8B-B14F-4D97-AF65-F5344CB8AC3E}">
        <p14:creationId xmlns:p14="http://schemas.microsoft.com/office/powerpoint/2010/main" val="3086613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lang="zh-CN" altLang="en-US">
                <a:latin typeface="Arial" charset="0"/>
                <a:ea typeface="宋体" charset="0"/>
              </a:rPr>
              <a:t>用例（</a:t>
            </a:r>
            <a:r>
              <a:rPr lang="en-US" altLang="zh-CN">
                <a:latin typeface="Arial" charset="0"/>
                <a:ea typeface="宋体" charset="0"/>
              </a:rPr>
              <a:t>Use Case</a:t>
            </a:r>
            <a:r>
              <a:rPr lang="zh-CN" altLang="en-US">
                <a:latin typeface="Arial" charset="0"/>
                <a:ea typeface="宋体" charset="0"/>
              </a:rPr>
              <a:t>）间的关系</a:t>
            </a:r>
          </a:p>
        </p:txBody>
      </p:sp>
      <p:sp>
        <p:nvSpPr>
          <p:cNvPr id="140290" name="Rectangle 3"/>
          <p:cNvSpPr>
            <a:spLocks noGrp="1" noChangeArrowheads="1"/>
          </p:cNvSpPr>
          <p:nvPr>
            <p:ph idx="1"/>
          </p:nvPr>
        </p:nvSpPr>
        <p:spPr>
          <a:xfrm>
            <a:off x="468313" y="1268760"/>
            <a:ext cx="8352159" cy="4608165"/>
          </a:xfrm>
        </p:spPr>
        <p:txBody>
          <a:bodyPr/>
          <a:lstStyle/>
          <a:p>
            <a:r>
              <a:rPr lang="en-US" altLang="zh-CN" sz="3200" dirty="0">
                <a:latin typeface="Arial" charset="0"/>
                <a:ea typeface="宋体" charset="0"/>
              </a:rPr>
              <a:t>Extend</a:t>
            </a:r>
          </a:p>
          <a:p>
            <a:pPr lvl="1"/>
            <a:r>
              <a:rPr lang="zh-CN" altLang="en-US" sz="2800" dirty="0">
                <a:latin typeface="Arial" charset="0"/>
                <a:ea typeface="宋体" charset="0"/>
              </a:rPr>
              <a:t>«</a:t>
            </a:r>
            <a:r>
              <a:rPr lang="en-US" altLang="zh-CN" sz="2800" dirty="0">
                <a:latin typeface="Arial" charset="0"/>
                <a:ea typeface="宋体" charset="0"/>
              </a:rPr>
              <a:t>extend»</a:t>
            </a:r>
            <a:r>
              <a:rPr lang="zh-CN" altLang="en-US" sz="2800" dirty="0">
                <a:latin typeface="Arial" charset="0"/>
                <a:ea typeface="宋体" charset="0"/>
              </a:rPr>
              <a:t>关系描述的是可能扩展（</a:t>
            </a:r>
            <a:r>
              <a:rPr lang="en-US" altLang="zh-CN" sz="2800" dirty="0">
                <a:latin typeface="Arial" charset="0"/>
                <a:ea typeface="宋体" charset="0"/>
              </a:rPr>
              <a:t>optional ）</a:t>
            </a:r>
            <a:r>
              <a:rPr lang="zh-CN" altLang="en-US" sz="2800" dirty="0">
                <a:latin typeface="Arial" charset="0"/>
                <a:ea typeface="宋体" charset="0"/>
              </a:rPr>
              <a:t>的特性</a:t>
            </a:r>
          </a:p>
        </p:txBody>
      </p:sp>
      <p:sp>
        <p:nvSpPr>
          <p:cNvPr id="140291"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AEDE4FF9-1C0F-7D45-8FB3-955645C72D0E}" type="slidenum">
              <a:rPr lang="zh-CN" altLang="en-US" sz="1600">
                <a:latin typeface="Arial" charset="0"/>
              </a:rPr>
              <a:pPr eaLnBrk="1" hangingPunct="1"/>
              <a:t>44</a:t>
            </a:fld>
            <a:endParaRPr lang="en-US" altLang="zh-CN" sz="1600">
              <a:latin typeface="Arial" charset="0"/>
            </a:endParaRPr>
          </a:p>
        </p:txBody>
      </p:sp>
      <p:grpSp>
        <p:nvGrpSpPr>
          <p:cNvPr id="140292" name="Group 4"/>
          <p:cNvGrpSpPr>
            <a:grpSpLocks/>
          </p:cNvGrpSpPr>
          <p:nvPr/>
        </p:nvGrpSpPr>
        <p:grpSpPr bwMode="auto">
          <a:xfrm>
            <a:off x="1763688" y="3573016"/>
            <a:ext cx="5791200" cy="990600"/>
            <a:chOff x="1152" y="1296"/>
            <a:chExt cx="3648" cy="624"/>
          </a:xfrm>
        </p:grpSpPr>
        <p:sp>
          <p:nvSpPr>
            <p:cNvPr id="715781" name="Oval 5"/>
            <p:cNvSpPr>
              <a:spLocks noChangeArrowheads="1"/>
            </p:cNvSpPr>
            <p:nvPr/>
          </p:nvSpPr>
          <p:spPr bwMode="auto">
            <a:xfrm>
              <a:off x="1152" y="1344"/>
              <a:ext cx="912" cy="528"/>
            </a:xfrm>
            <a:prstGeom prst="ellipse">
              <a:avLst/>
            </a:prstGeom>
            <a:solidFill>
              <a:srgbClr val="CCFFFF"/>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folHlink"/>
                </a:buClr>
                <a:buSzPct val="60000"/>
                <a:buFont typeface="Wingdings" charset="0"/>
                <a:buNone/>
                <a:defRPr/>
              </a:pPr>
              <a:r>
                <a:rPr lang="zh-CN" altLang="en-US">
                  <a:latin typeface="Tahoma" charset="0"/>
                </a:rPr>
                <a:t>取钱</a:t>
              </a:r>
            </a:p>
          </p:txBody>
        </p:sp>
        <p:sp>
          <p:nvSpPr>
            <p:cNvPr id="715782" name="Oval 6"/>
            <p:cNvSpPr>
              <a:spLocks noChangeArrowheads="1"/>
            </p:cNvSpPr>
            <p:nvPr/>
          </p:nvSpPr>
          <p:spPr bwMode="auto">
            <a:xfrm>
              <a:off x="3216" y="1392"/>
              <a:ext cx="1584" cy="528"/>
            </a:xfrm>
            <a:prstGeom prst="ellipse">
              <a:avLst/>
            </a:prstGeom>
            <a:solidFill>
              <a:srgbClr val="CCFFFF"/>
            </a:solidFill>
            <a:ln w="381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folHlink"/>
                </a:buClr>
                <a:buSzPct val="60000"/>
                <a:buFont typeface="Wingdings" charset="0"/>
                <a:buNone/>
                <a:defRPr/>
              </a:pPr>
              <a:r>
                <a:rPr lang="zh-CN" altLang="en-US">
                  <a:latin typeface="Tahoma" charset="0"/>
                </a:rPr>
                <a:t>大额取钱</a:t>
              </a:r>
            </a:p>
          </p:txBody>
        </p:sp>
        <p:sp>
          <p:nvSpPr>
            <p:cNvPr id="715783" name="Line 7"/>
            <p:cNvSpPr>
              <a:spLocks noChangeShapeType="1"/>
            </p:cNvSpPr>
            <p:nvPr/>
          </p:nvSpPr>
          <p:spPr bwMode="auto">
            <a:xfrm>
              <a:off x="2064" y="1584"/>
              <a:ext cx="1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15784" name="Text Box 8"/>
            <p:cNvSpPr txBox="1">
              <a:spLocks noChangeArrowheads="1"/>
            </p:cNvSpPr>
            <p:nvPr/>
          </p:nvSpPr>
          <p:spPr bwMode="auto">
            <a:xfrm>
              <a:off x="1968" y="1296"/>
              <a:ext cx="144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FFFF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Clr>
                  <a:schemeClr val="folHlink"/>
                </a:buClr>
                <a:buSzPct val="60000"/>
                <a:buFont typeface="Wingdings" charset="0"/>
                <a:buNone/>
                <a:defRPr/>
              </a:pPr>
              <a:r>
                <a:rPr lang="zh-CN" altLang="en-US" sz="2000">
                  <a:latin typeface="Tahoma" charset="0"/>
                </a:rPr>
                <a:t>&lt;&lt;</a:t>
              </a:r>
              <a:r>
                <a:rPr lang="en-US" altLang="zh-CN" sz="2000">
                  <a:latin typeface="Tahoma" charset="0"/>
                </a:rPr>
                <a:t>extend&gt;&gt;</a:t>
              </a:r>
            </a:p>
          </p:txBody>
        </p:sp>
      </p:grpSp>
    </p:spTree>
    <p:extLst>
      <p:ext uri="{BB962C8B-B14F-4D97-AF65-F5344CB8AC3E}">
        <p14:creationId xmlns:p14="http://schemas.microsoft.com/office/powerpoint/2010/main" val="2814183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1042988" y="404813"/>
            <a:ext cx="6985000" cy="576262"/>
          </a:xfrm>
        </p:spPr>
        <p:txBody>
          <a:bodyPr/>
          <a:lstStyle/>
          <a:p>
            <a:r>
              <a:rPr lang="zh-CN" altLang="en-US">
                <a:latin typeface="Arial" charset="0"/>
                <a:ea typeface="宋体" charset="0"/>
              </a:rPr>
              <a:t>用例图（</a:t>
            </a:r>
            <a:r>
              <a:rPr lang="en-US" altLang="zh-CN">
                <a:latin typeface="Arial" charset="0"/>
                <a:ea typeface="宋体" charset="0"/>
              </a:rPr>
              <a:t>Use Case Diagram</a:t>
            </a:r>
            <a:r>
              <a:rPr lang="zh-CN" altLang="en-US">
                <a:latin typeface="Arial" charset="0"/>
                <a:ea typeface="宋体" charset="0"/>
              </a:rPr>
              <a:t>）</a:t>
            </a:r>
          </a:p>
        </p:txBody>
      </p:sp>
      <p:sp>
        <p:nvSpPr>
          <p:cNvPr id="141314" name="Rectangle 3"/>
          <p:cNvSpPr>
            <a:spLocks noGrp="1" noChangeArrowheads="1"/>
          </p:cNvSpPr>
          <p:nvPr>
            <p:ph idx="1"/>
          </p:nvPr>
        </p:nvSpPr>
        <p:spPr/>
        <p:txBody>
          <a:bodyPr/>
          <a:lstStyle/>
          <a:p>
            <a:pPr>
              <a:lnSpc>
                <a:spcPct val="90000"/>
              </a:lnSpc>
            </a:pPr>
            <a:r>
              <a:rPr lang="zh-CN" altLang="en-US" dirty="0">
                <a:latin typeface="Arial" charset="0"/>
                <a:ea typeface="宋体" charset="0"/>
              </a:rPr>
              <a:t>用例图描述各个执行者在各个用例中的参与情况，描述系统为用户所感知的外部视图。</a:t>
            </a:r>
          </a:p>
          <a:p>
            <a:pPr>
              <a:lnSpc>
                <a:spcPct val="90000"/>
              </a:lnSpc>
            </a:pPr>
            <a:r>
              <a:rPr lang="zh-CN" altLang="en-US" dirty="0">
                <a:latin typeface="Arial" charset="0"/>
                <a:ea typeface="宋体" charset="0"/>
              </a:rPr>
              <a:t>用例图的功能：</a:t>
            </a:r>
          </a:p>
          <a:p>
            <a:pPr lvl="1">
              <a:lnSpc>
                <a:spcPct val="90000"/>
              </a:lnSpc>
            </a:pPr>
            <a:r>
              <a:rPr lang="zh-CN" altLang="en-US" dirty="0">
                <a:latin typeface="Arial" charset="0"/>
                <a:ea typeface="宋体" charset="0"/>
              </a:rPr>
              <a:t>捕获系统用户需求</a:t>
            </a:r>
          </a:p>
          <a:p>
            <a:pPr lvl="1">
              <a:lnSpc>
                <a:spcPct val="90000"/>
              </a:lnSpc>
            </a:pPr>
            <a:r>
              <a:rPr lang="zh-CN" altLang="en-US" dirty="0">
                <a:latin typeface="Arial" charset="0"/>
                <a:ea typeface="宋体" charset="0"/>
              </a:rPr>
              <a:t>描述系统边界</a:t>
            </a:r>
          </a:p>
          <a:p>
            <a:pPr lvl="1">
              <a:lnSpc>
                <a:spcPct val="90000"/>
              </a:lnSpc>
            </a:pPr>
            <a:r>
              <a:rPr lang="zh-CN" altLang="en-US" dirty="0">
                <a:latin typeface="Arial" charset="0"/>
                <a:ea typeface="宋体" charset="0"/>
              </a:rPr>
              <a:t>指明系统外部行为</a:t>
            </a:r>
          </a:p>
          <a:p>
            <a:pPr lvl="1">
              <a:lnSpc>
                <a:spcPct val="90000"/>
              </a:lnSpc>
            </a:pPr>
            <a:r>
              <a:rPr lang="zh-CN" altLang="en-US" dirty="0">
                <a:latin typeface="Arial" charset="0"/>
                <a:ea typeface="宋体" charset="0"/>
              </a:rPr>
              <a:t>指导系统开发者的功能开发</a:t>
            </a:r>
          </a:p>
          <a:p>
            <a:pPr lvl="1">
              <a:lnSpc>
                <a:spcPct val="90000"/>
              </a:lnSpc>
            </a:pPr>
            <a:r>
              <a:rPr lang="zh-CN" altLang="en-US" dirty="0">
                <a:latin typeface="Arial" charset="0"/>
                <a:ea typeface="宋体" charset="0"/>
              </a:rPr>
              <a:t>系统建模的起点，指导所有的类图和交互图的设计</a:t>
            </a:r>
          </a:p>
          <a:p>
            <a:pPr lvl="1">
              <a:lnSpc>
                <a:spcPct val="90000"/>
              </a:lnSpc>
            </a:pPr>
            <a:r>
              <a:rPr lang="zh-CN" altLang="en-US" dirty="0">
                <a:latin typeface="Arial" charset="0"/>
                <a:ea typeface="宋体" charset="0"/>
              </a:rPr>
              <a:t>产生测试用例，用户文档</a:t>
            </a:r>
          </a:p>
          <a:p>
            <a:pPr lvl="1">
              <a:lnSpc>
                <a:spcPct val="90000"/>
              </a:lnSpc>
            </a:pPr>
            <a:r>
              <a:rPr lang="zh-CN" altLang="en-US" dirty="0">
                <a:latin typeface="Arial" charset="0"/>
                <a:ea typeface="宋体" charset="0"/>
              </a:rPr>
              <a:t>估计项目大小和进度。</a:t>
            </a:r>
          </a:p>
        </p:txBody>
      </p:sp>
      <p:sp>
        <p:nvSpPr>
          <p:cNvPr id="141315"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576166EA-28D8-0646-BBF3-909869F9DD7B}" type="slidenum">
              <a:rPr lang="zh-CN" altLang="en-US" sz="1600">
                <a:latin typeface="Arial" charset="0"/>
              </a:rPr>
              <a:pPr eaLnBrk="1" hangingPunct="1"/>
              <a:t>45</a:t>
            </a:fld>
            <a:endParaRPr lang="en-US" altLang="zh-CN" sz="1600">
              <a:latin typeface="Arial" charset="0"/>
            </a:endParaRPr>
          </a:p>
        </p:txBody>
      </p:sp>
    </p:spTree>
    <p:extLst>
      <p:ext uri="{BB962C8B-B14F-4D97-AF65-F5344CB8AC3E}">
        <p14:creationId xmlns:p14="http://schemas.microsoft.com/office/powerpoint/2010/main" val="518712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a:xfrm>
            <a:off x="1042988" y="404813"/>
            <a:ext cx="7200900" cy="576262"/>
          </a:xfrm>
        </p:spPr>
        <p:txBody>
          <a:bodyPr/>
          <a:lstStyle/>
          <a:p>
            <a:r>
              <a:rPr lang="zh-CN" altLang="en-US">
                <a:latin typeface="Arial" charset="0"/>
                <a:ea typeface="宋体" charset="0"/>
              </a:rPr>
              <a:t>用例图（</a:t>
            </a:r>
            <a:r>
              <a:rPr lang="en-US" altLang="zh-CN">
                <a:latin typeface="Arial" charset="0"/>
                <a:ea typeface="宋体" charset="0"/>
              </a:rPr>
              <a:t>Use Case Diagram</a:t>
            </a:r>
            <a:r>
              <a:rPr lang="zh-CN" altLang="en-US">
                <a:latin typeface="Arial" charset="0"/>
                <a:ea typeface="宋体" charset="0"/>
              </a:rPr>
              <a:t>）</a:t>
            </a:r>
            <a:endParaRPr lang="en-US" altLang="zh-CN">
              <a:latin typeface="Arial" charset="0"/>
              <a:ea typeface="宋体" charset="0"/>
            </a:endParaRPr>
          </a:p>
        </p:txBody>
      </p:sp>
      <p:sp>
        <p:nvSpPr>
          <p:cNvPr id="142338" name="Rectangle 3"/>
          <p:cNvSpPr>
            <a:spLocks noGrp="1" noChangeArrowheads="1"/>
          </p:cNvSpPr>
          <p:nvPr>
            <p:ph idx="1"/>
          </p:nvPr>
        </p:nvSpPr>
        <p:spPr/>
        <p:txBody>
          <a:bodyPr/>
          <a:lstStyle/>
          <a:p>
            <a:r>
              <a:rPr lang="zh-CN" altLang="en-US">
                <a:latin typeface="宋体" charset="0"/>
                <a:ea typeface="宋体" charset="0"/>
              </a:rPr>
              <a:t>主用例图(</a:t>
            </a:r>
            <a:r>
              <a:rPr lang="en-US" altLang="zh-CN">
                <a:latin typeface="宋体" charset="0"/>
                <a:ea typeface="宋体" charset="0"/>
              </a:rPr>
              <a:t>Main Use Case diagram</a:t>
            </a:r>
            <a:r>
              <a:rPr lang="zh-CN" altLang="en-US">
                <a:latin typeface="宋体" charset="0"/>
                <a:ea typeface="宋体" charset="0"/>
              </a:rPr>
              <a:t>)描述了系统的边界</a:t>
            </a:r>
            <a:r>
              <a:rPr lang="en-US" altLang="zh-CN">
                <a:latin typeface="宋体" charset="0"/>
                <a:ea typeface="宋体" charset="0"/>
              </a:rPr>
              <a:t>(actors)</a:t>
            </a:r>
            <a:r>
              <a:rPr lang="zh-CN" altLang="en-US">
                <a:latin typeface="宋体" charset="0"/>
                <a:ea typeface="宋体" charset="0"/>
              </a:rPr>
              <a:t>和系统的主要功能</a:t>
            </a:r>
            <a:r>
              <a:rPr lang="en-US" altLang="zh-CN">
                <a:latin typeface="宋体" charset="0"/>
                <a:ea typeface="宋体" charset="0"/>
              </a:rPr>
              <a:t>(use cases)</a:t>
            </a:r>
            <a:r>
              <a:rPr lang="zh-CN" altLang="en-US">
                <a:latin typeface="宋体" charset="0"/>
                <a:ea typeface="宋体" charset="0"/>
              </a:rPr>
              <a:t> 。</a:t>
            </a:r>
          </a:p>
          <a:p>
            <a:r>
              <a:rPr lang="zh-CN" altLang="en-US">
                <a:latin typeface="宋体" charset="0"/>
                <a:ea typeface="宋体" charset="0"/>
              </a:rPr>
              <a:t>通常每个系统都有一个主用例图。</a:t>
            </a:r>
          </a:p>
          <a:p>
            <a:r>
              <a:rPr lang="zh-CN" altLang="en-US">
                <a:latin typeface="宋体" charset="0"/>
                <a:ea typeface="宋体" charset="0"/>
              </a:rPr>
              <a:t>其它用例图则根据需要添加。</a:t>
            </a:r>
          </a:p>
        </p:txBody>
      </p:sp>
      <p:sp>
        <p:nvSpPr>
          <p:cNvPr id="142339" name="Slide Number Placeholder 5"/>
          <p:cNvSpPr>
            <a:spLocks noGrp="1"/>
          </p:cNvSpPr>
          <p:nvPr>
            <p:ph type="sldNum" sz="quarter" idx="4294967295"/>
          </p:nvPr>
        </p:nvSpPr>
        <p:spPr>
          <a:xfrm>
            <a:off x="8001000" y="6215063"/>
            <a:ext cx="93345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charset="0"/>
                <a:ea typeface="宋体" charset="0"/>
                <a:cs typeface="宋体" charset="0"/>
              </a:defRPr>
            </a:lvl1pPr>
            <a:lvl2pPr marL="742950" indent="-285750" eaLnBrk="0" hangingPunct="0">
              <a:defRPr kumimoji="1" sz="3200">
                <a:solidFill>
                  <a:schemeClr val="tx1"/>
                </a:solidFill>
                <a:latin typeface="Times New Roman" charset="0"/>
                <a:ea typeface="宋体" charset="0"/>
              </a:defRPr>
            </a:lvl2pPr>
            <a:lvl3pPr marL="1143000" indent="-228600" eaLnBrk="0" hangingPunct="0">
              <a:defRPr kumimoji="1" sz="3200">
                <a:solidFill>
                  <a:schemeClr val="tx1"/>
                </a:solidFill>
                <a:latin typeface="Times New Roman" charset="0"/>
                <a:ea typeface="宋体" charset="0"/>
              </a:defRPr>
            </a:lvl3pPr>
            <a:lvl4pPr marL="1600200" indent="-228600" eaLnBrk="0" hangingPunct="0">
              <a:defRPr kumimoji="1" sz="3200">
                <a:solidFill>
                  <a:schemeClr val="tx1"/>
                </a:solidFill>
                <a:latin typeface="Times New Roman" charset="0"/>
                <a:ea typeface="宋体" charset="0"/>
              </a:defRPr>
            </a:lvl4pPr>
            <a:lvl5pPr marL="2057400" indent="-228600" eaLnBrk="0" hangingPunct="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eaLnBrk="1" hangingPunct="1"/>
            <a:fld id="{965EE234-9766-484B-8D96-25658FF8E121}" type="slidenum">
              <a:rPr lang="zh-CN" altLang="en-US" sz="1600">
                <a:latin typeface="Arial" charset="0"/>
              </a:rPr>
              <a:pPr eaLnBrk="1" hangingPunct="1"/>
              <a:t>46</a:t>
            </a:fld>
            <a:endParaRPr lang="en-US" altLang="zh-CN" sz="1600">
              <a:latin typeface="Arial" charset="0"/>
            </a:endParaRPr>
          </a:p>
        </p:txBody>
      </p:sp>
    </p:spTree>
    <p:extLst>
      <p:ext uri="{BB962C8B-B14F-4D97-AF65-F5344CB8AC3E}">
        <p14:creationId xmlns:p14="http://schemas.microsoft.com/office/powerpoint/2010/main" val="4233925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a:noFill/>
        </p:spPr>
        <p:txBody>
          <a:bodyPr lIns="0" tIns="0" rIns="0" bIns="0"/>
          <a:lstStyle/>
          <a:p>
            <a:r>
              <a:rPr lang="zh-CN" altLang="en-US">
                <a:latin typeface="Arial" charset="0"/>
                <a:ea typeface="宋体" charset="0"/>
              </a:rPr>
              <a:t>用例图（</a:t>
            </a:r>
            <a:r>
              <a:rPr lang="en-US" altLang="zh-CN">
                <a:latin typeface="Arial" charset="0"/>
                <a:ea typeface="宋体" charset="0"/>
              </a:rPr>
              <a:t>Use Case Diagram</a:t>
            </a:r>
            <a:r>
              <a:rPr lang="zh-CN" altLang="en-US">
                <a:latin typeface="Arial" charset="0"/>
                <a:ea typeface="宋体" charset="0"/>
              </a:rPr>
              <a:t>）</a:t>
            </a:r>
          </a:p>
        </p:txBody>
      </p:sp>
      <p:grpSp>
        <p:nvGrpSpPr>
          <p:cNvPr id="143362" name="Group 3"/>
          <p:cNvGrpSpPr>
            <a:grpSpLocks/>
          </p:cNvGrpSpPr>
          <p:nvPr/>
        </p:nvGrpSpPr>
        <p:grpSpPr bwMode="auto">
          <a:xfrm>
            <a:off x="685800" y="1340768"/>
            <a:ext cx="7102475" cy="5086350"/>
            <a:chOff x="432" y="1020"/>
            <a:chExt cx="4474" cy="3204"/>
          </a:xfrm>
        </p:grpSpPr>
        <p:sp>
          <p:nvSpPr>
            <p:cNvPr id="455684" name="Rectangle 4"/>
            <p:cNvSpPr>
              <a:spLocks noChangeArrowheads="1"/>
            </p:cNvSpPr>
            <p:nvPr/>
          </p:nvSpPr>
          <p:spPr bwMode="auto">
            <a:xfrm>
              <a:off x="432" y="3936"/>
              <a:ext cx="12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685" name="Rectangle 5"/>
            <p:cNvSpPr>
              <a:spLocks noChangeArrowheads="1"/>
            </p:cNvSpPr>
            <p:nvPr/>
          </p:nvSpPr>
          <p:spPr bwMode="auto">
            <a:xfrm>
              <a:off x="1968" y="3936"/>
              <a:ext cx="18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686" name="Oval 6"/>
            <p:cNvSpPr>
              <a:spLocks noChangeArrowheads="1"/>
            </p:cNvSpPr>
            <p:nvPr/>
          </p:nvSpPr>
          <p:spPr bwMode="auto">
            <a:xfrm>
              <a:off x="1205" y="1774"/>
              <a:ext cx="114" cy="111"/>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687" name="Line 7"/>
            <p:cNvSpPr>
              <a:spLocks noChangeShapeType="1"/>
            </p:cNvSpPr>
            <p:nvPr/>
          </p:nvSpPr>
          <p:spPr bwMode="auto">
            <a:xfrm>
              <a:off x="1262" y="1889"/>
              <a:ext cx="0" cy="119"/>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688" name="Line 8"/>
            <p:cNvSpPr>
              <a:spLocks noChangeShapeType="1"/>
            </p:cNvSpPr>
            <p:nvPr/>
          </p:nvSpPr>
          <p:spPr bwMode="auto">
            <a:xfrm>
              <a:off x="1163" y="1926"/>
              <a:ext cx="19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689" name="Freeform 9"/>
            <p:cNvSpPr>
              <a:spLocks/>
            </p:cNvSpPr>
            <p:nvPr/>
          </p:nvSpPr>
          <p:spPr bwMode="auto">
            <a:xfrm>
              <a:off x="1125" y="2008"/>
              <a:ext cx="276" cy="135"/>
            </a:xfrm>
            <a:custGeom>
              <a:avLst/>
              <a:gdLst>
                <a:gd name="T0" fmla="*/ 0 w 276"/>
                <a:gd name="T1" fmla="*/ 134 h 135"/>
                <a:gd name="T2" fmla="*/ 137 w 276"/>
                <a:gd name="T3" fmla="*/ 0 h 135"/>
                <a:gd name="T4" fmla="*/ 275 w 276"/>
                <a:gd name="T5" fmla="*/ 134 h 135"/>
              </a:gdLst>
              <a:ahLst/>
              <a:cxnLst>
                <a:cxn ang="0">
                  <a:pos x="T0" y="T1"/>
                </a:cxn>
                <a:cxn ang="0">
                  <a:pos x="T2" y="T3"/>
                </a:cxn>
                <a:cxn ang="0">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55690" name="Rectangle 10"/>
            <p:cNvSpPr>
              <a:spLocks noChangeArrowheads="1"/>
            </p:cNvSpPr>
            <p:nvPr/>
          </p:nvSpPr>
          <p:spPr bwMode="auto">
            <a:xfrm>
              <a:off x="862" y="2164"/>
              <a:ext cx="55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Student</a:t>
              </a:r>
            </a:p>
          </p:txBody>
        </p:sp>
        <p:sp>
          <p:nvSpPr>
            <p:cNvPr id="455691" name="Oval 11"/>
            <p:cNvSpPr>
              <a:spLocks noChangeArrowheads="1"/>
            </p:cNvSpPr>
            <p:nvPr/>
          </p:nvSpPr>
          <p:spPr bwMode="auto">
            <a:xfrm>
              <a:off x="1205" y="1020"/>
              <a:ext cx="114" cy="111"/>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692" name="Line 12"/>
            <p:cNvSpPr>
              <a:spLocks noChangeShapeType="1"/>
            </p:cNvSpPr>
            <p:nvPr/>
          </p:nvSpPr>
          <p:spPr bwMode="auto">
            <a:xfrm>
              <a:off x="1262" y="1135"/>
              <a:ext cx="0" cy="119"/>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693" name="Line 13"/>
            <p:cNvSpPr>
              <a:spLocks noChangeShapeType="1"/>
            </p:cNvSpPr>
            <p:nvPr/>
          </p:nvSpPr>
          <p:spPr bwMode="auto">
            <a:xfrm>
              <a:off x="1163" y="1172"/>
              <a:ext cx="19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694" name="Freeform 14"/>
            <p:cNvSpPr>
              <a:spLocks/>
            </p:cNvSpPr>
            <p:nvPr/>
          </p:nvSpPr>
          <p:spPr bwMode="auto">
            <a:xfrm>
              <a:off x="1125" y="1254"/>
              <a:ext cx="276" cy="135"/>
            </a:xfrm>
            <a:custGeom>
              <a:avLst/>
              <a:gdLst>
                <a:gd name="T0" fmla="*/ 0 w 276"/>
                <a:gd name="T1" fmla="*/ 134 h 135"/>
                <a:gd name="T2" fmla="*/ 137 w 276"/>
                <a:gd name="T3" fmla="*/ 0 h 135"/>
                <a:gd name="T4" fmla="*/ 275 w 276"/>
                <a:gd name="T5" fmla="*/ 134 h 135"/>
              </a:gdLst>
              <a:ahLst/>
              <a:cxnLst>
                <a:cxn ang="0">
                  <a:pos x="T0" y="T1"/>
                </a:cxn>
                <a:cxn ang="0">
                  <a:pos x="T2" y="T3"/>
                </a:cxn>
                <a:cxn ang="0">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55695" name="Rectangle 15"/>
            <p:cNvSpPr>
              <a:spLocks noChangeArrowheads="1"/>
            </p:cNvSpPr>
            <p:nvPr/>
          </p:nvSpPr>
          <p:spPr bwMode="auto">
            <a:xfrm>
              <a:off x="698" y="1360"/>
              <a:ext cx="91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Billing System</a:t>
              </a:r>
            </a:p>
          </p:txBody>
        </p:sp>
        <p:sp>
          <p:nvSpPr>
            <p:cNvPr id="455696" name="Oval 16"/>
            <p:cNvSpPr>
              <a:spLocks noChangeArrowheads="1"/>
            </p:cNvSpPr>
            <p:nvPr/>
          </p:nvSpPr>
          <p:spPr bwMode="auto">
            <a:xfrm>
              <a:off x="1917" y="1337"/>
              <a:ext cx="509" cy="26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697" name="Rectangle 17"/>
            <p:cNvSpPr>
              <a:spLocks noChangeArrowheads="1"/>
            </p:cNvSpPr>
            <p:nvPr/>
          </p:nvSpPr>
          <p:spPr bwMode="auto">
            <a:xfrm>
              <a:off x="1720" y="1619"/>
              <a:ext cx="129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Register for Courses</a:t>
              </a:r>
            </a:p>
          </p:txBody>
        </p:sp>
        <p:grpSp>
          <p:nvGrpSpPr>
            <p:cNvPr id="143377" name="Group 18"/>
            <p:cNvGrpSpPr>
              <a:grpSpLocks/>
            </p:cNvGrpSpPr>
            <p:nvPr/>
          </p:nvGrpSpPr>
          <p:grpSpPr bwMode="auto">
            <a:xfrm>
              <a:off x="1399" y="1549"/>
              <a:ext cx="511" cy="273"/>
              <a:chOff x="1399" y="1549"/>
              <a:chExt cx="511" cy="273"/>
            </a:xfrm>
          </p:grpSpPr>
          <p:sp>
            <p:nvSpPr>
              <p:cNvPr id="455699" name="Line 19"/>
              <p:cNvSpPr>
                <a:spLocks noChangeShapeType="1"/>
              </p:cNvSpPr>
              <p:nvPr/>
            </p:nvSpPr>
            <p:spPr bwMode="auto">
              <a:xfrm flipH="1">
                <a:off x="1853" y="1549"/>
                <a:ext cx="57" cy="73"/>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00" name="Line 20"/>
              <p:cNvSpPr>
                <a:spLocks noChangeShapeType="1"/>
              </p:cNvSpPr>
              <p:nvPr/>
            </p:nvSpPr>
            <p:spPr bwMode="auto">
              <a:xfrm flipH="1">
                <a:off x="1820" y="1549"/>
                <a:ext cx="90" cy="1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143431" name="Group 21"/>
              <p:cNvGrpSpPr>
                <a:grpSpLocks/>
              </p:cNvGrpSpPr>
              <p:nvPr/>
            </p:nvGrpSpPr>
            <p:grpSpPr bwMode="auto">
              <a:xfrm>
                <a:off x="1399" y="1549"/>
                <a:ext cx="511" cy="273"/>
                <a:chOff x="1399" y="1549"/>
                <a:chExt cx="511" cy="273"/>
              </a:xfrm>
            </p:grpSpPr>
            <p:sp>
              <p:nvSpPr>
                <p:cNvPr id="455702" name="Line 22"/>
                <p:cNvSpPr>
                  <a:spLocks noChangeShapeType="1"/>
                </p:cNvSpPr>
                <p:nvPr/>
              </p:nvSpPr>
              <p:spPr bwMode="auto">
                <a:xfrm flipV="1">
                  <a:off x="1567" y="1549"/>
                  <a:ext cx="343" cy="191"/>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03" name="Line 23"/>
                <p:cNvSpPr>
                  <a:spLocks noChangeShapeType="1"/>
                </p:cNvSpPr>
                <p:nvPr/>
              </p:nvSpPr>
              <p:spPr bwMode="auto">
                <a:xfrm flipH="1">
                  <a:off x="1399" y="1740"/>
                  <a:ext cx="168" cy="8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sp>
          <p:nvSpPr>
            <p:cNvPr id="455704" name="Line 24"/>
            <p:cNvSpPr>
              <a:spLocks noChangeShapeType="1"/>
            </p:cNvSpPr>
            <p:nvPr/>
          </p:nvSpPr>
          <p:spPr bwMode="auto">
            <a:xfrm flipH="1" flipV="1">
              <a:off x="1399" y="1235"/>
              <a:ext cx="255" cy="75"/>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05" name="Line 25"/>
            <p:cNvSpPr>
              <a:spLocks noChangeShapeType="1"/>
            </p:cNvSpPr>
            <p:nvPr/>
          </p:nvSpPr>
          <p:spPr bwMode="auto">
            <a:xfrm flipV="1">
              <a:off x="1399" y="1225"/>
              <a:ext cx="92" cy="1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06" name="Line 26"/>
            <p:cNvSpPr>
              <a:spLocks noChangeShapeType="1"/>
            </p:cNvSpPr>
            <p:nvPr/>
          </p:nvSpPr>
          <p:spPr bwMode="auto">
            <a:xfrm>
              <a:off x="1399" y="1235"/>
              <a:ext cx="73" cy="56"/>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07" name="Line 27"/>
            <p:cNvSpPr>
              <a:spLocks noChangeShapeType="1"/>
            </p:cNvSpPr>
            <p:nvPr/>
          </p:nvSpPr>
          <p:spPr bwMode="auto">
            <a:xfrm>
              <a:off x="1654" y="1310"/>
              <a:ext cx="254" cy="71"/>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08" name="Oval 28"/>
            <p:cNvSpPr>
              <a:spLocks noChangeArrowheads="1"/>
            </p:cNvSpPr>
            <p:nvPr/>
          </p:nvSpPr>
          <p:spPr bwMode="auto">
            <a:xfrm>
              <a:off x="3169" y="1186"/>
              <a:ext cx="509" cy="261"/>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09" name="Rectangle 29"/>
            <p:cNvSpPr>
              <a:spLocks noChangeArrowheads="1"/>
            </p:cNvSpPr>
            <p:nvPr/>
          </p:nvSpPr>
          <p:spPr bwMode="auto">
            <a:xfrm>
              <a:off x="2815" y="1469"/>
              <a:ext cx="1454"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Request Course Roster</a:t>
              </a:r>
            </a:p>
          </p:txBody>
        </p:sp>
        <p:sp>
          <p:nvSpPr>
            <p:cNvPr id="455710" name="Oval 30"/>
            <p:cNvSpPr>
              <a:spLocks noChangeArrowheads="1"/>
            </p:cNvSpPr>
            <p:nvPr/>
          </p:nvSpPr>
          <p:spPr bwMode="auto">
            <a:xfrm>
              <a:off x="3093" y="1863"/>
              <a:ext cx="509" cy="261"/>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11" name="Rectangle 31"/>
            <p:cNvSpPr>
              <a:spLocks noChangeArrowheads="1"/>
            </p:cNvSpPr>
            <p:nvPr/>
          </p:nvSpPr>
          <p:spPr bwMode="auto">
            <a:xfrm>
              <a:off x="2814" y="2147"/>
              <a:ext cx="151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Select Courses to Teach</a:t>
              </a:r>
            </a:p>
          </p:txBody>
        </p:sp>
        <p:sp>
          <p:nvSpPr>
            <p:cNvPr id="455712" name="Oval 32"/>
            <p:cNvSpPr>
              <a:spLocks noChangeArrowheads="1"/>
            </p:cNvSpPr>
            <p:nvPr/>
          </p:nvSpPr>
          <p:spPr bwMode="auto">
            <a:xfrm>
              <a:off x="4426" y="1285"/>
              <a:ext cx="114" cy="112"/>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13" name="Line 33"/>
            <p:cNvSpPr>
              <a:spLocks noChangeShapeType="1"/>
            </p:cNvSpPr>
            <p:nvPr/>
          </p:nvSpPr>
          <p:spPr bwMode="auto">
            <a:xfrm>
              <a:off x="4483" y="1401"/>
              <a:ext cx="0" cy="119"/>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14" name="Line 34"/>
            <p:cNvSpPr>
              <a:spLocks noChangeShapeType="1"/>
            </p:cNvSpPr>
            <p:nvPr/>
          </p:nvSpPr>
          <p:spPr bwMode="auto">
            <a:xfrm>
              <a:off x="4384" y="1438"/>
              <a:ext cx="19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15" name="Freeform 35"/>
            <p:cNvSpPr>
              <a:spLocks/>
            </p:cNvSpPr>
            <p:nvPr/>
          </p:nvSpPr>
          <p:spPr bwMode="auto">
            <a:xfrm>
              <a:off x="4346" y="1520"/>
              <a:ext cx="276" cy="135"/>
            </a:xfrm>
            <a:custGeom>
              <a:avLst/>
              <a:gdLst>
                <a:gd name="T0" fmla="*/ 0 w 276"/>
                <a:gd name="T1" fmla="*/ 134 h 135"/>
                <a:gd name="T2" fmla="*/ 137 w 276"/>
                <a:gd name="T3" fmla="*/ 0 h 135"/>
                <a:gd name="T4" fmla="*/ 275 w 276"/>
                <a:gd name="T5" fmla="*/ 134 h 135"/>
              </a:gdLst>
              <a:ahLst/>
              <a:cxnLst>
                <a:cxn ang="0">
                  <a:pos x="T0" y="T1"/>
                </a:cxn>
                <a:cxn ang="0">
                  <a:pos x="T2" y="T3"/>
                </a:cxn>
                <a:cxn ang="0">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55716" name="Rectangle 36"/>
            <p:cNvSpPr>
              <a:spLocks noChangeArrowheads="1"/>
            </p:cNvSpPr>
            <p:nvPr/>
          </p:nvSpPr>
          <p:spPr bwMode="auto">
            <a:xfrm>
              <a:off x="4242" y="1671"/>
              <a:ext cx="664"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Professor</a:t>
              </a:r>
            </a:p>
          </p:txBody>
        </p:sp>
        <p:sp>
          <p:nvSpPr>
            <p:cNvPr id="455717" name="Line 37"/>
            <p:cNvSpPr>
              <a:spLocks noChangeShapeType="1"/>
            </p:cNvSpPr>
            <p:nvPr/>
          </p:nvSpPr>
          <p:spPr bwMode="auto">
            <a:xfrm flipH="1" flipV="1">
              <a:off x="3679" y="1345"/>
              <a:ext cx="332" cy="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18" name="Line 38"/>
            <p:cNvSpPr>
              <a:spLocks noChangeShapeType="1"/>
            </p:cNvSpPr>
            <p:nvPr/>
          </p:nvSpPr>
          <p:spPr bwMode="auto">
            <a:xfrm flipV="1">
              <a:off x="3679" y="1322"/>
              <a:ext cx="90" cy="23"/>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19" name="Line 39"/>
            <p:cNvSpPr>
              <a:spLocks noChangeShapeType="1"/>
            </p:cNvSpPr>
            <p:nvPr/>
          </p:nvSpPr>
          <p:spPr bwMode="auto">
            <a:xfrm>
              <a:off x="3679" y="1345"/>
              <a:ext cx="81" cy="47"/>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20" name="Line 40"/>
            <p:cNvSpPr>
              <a:spLocks noChangeShapeType="1"/>
            </p:cNvSpPr>
            <p:nvPr/>
          </p:nvSpPr>
          <p:spPr bwMode="auto">
            <a:xfrm>
              <a:off x="4011" y="1395"/>
              <a:ext cx="334" cy="4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143395" name="Group 41"/>
            <p:cNvGrpSpPr>
              <a:grpSpLocks/>
            </p:cNvGrpSpPr>
            <p:nvPr/>
          </p:nvGrpSpPr>
          <p:grpSpPr bwMode="auto">
            <a:xfrm>
              <a:off x="3651" y="1572"/>
              <a:ext cx="742" cy="344"/>
              <a:chOff x="3651" y="1572"/>
              <a:chExt cx="742" cy="344"/>
            </a:xfrm>
          </p:grpSpPr>
          <p:sp>
            <p:nvSpPr>
              <p:cNvPr id="455722" name="Line 42"/>
              <p:cNvSpPr>
                <a:spLocks noChangeShapeType="1"/>
              </p:cNvSpPr>
              <p:nvPr/>
            </p:nvSpPr>
            <p:spPr bwMode="auto">
              <a:xfrm flipH="1">
                <a:off x="3651" y="1744"/>
                <a:ext cx="370" cy="17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23" name="Line 43"/>
              <p:cNvSpPr>
                <a:spLocks noChangeShapeType="1"/>
              </p:cNvSpPr>
              <p:nvPr/>
            </p:nvSpPr>
            <p:spPr bwMode="auto">
              <a:xfrm flipV="1">
                <a:off x="3651" y="1913"/>
                <a:ext cx="93" cy="3"/>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24" name="Line 44"/>
              <p:cNvSpPr>
                <a:spLocks noChangeShapeType="1"/>
              </p:cNvSpPr>
              <p:nvPr/>
            </p:nvSpPr>
            <p:spPr bwMode="auto">
              <a:xfrm flipV="1">
                <a:off x="3651" y="1847"/>
                <a:ext cx="64" cy="69"/>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25" name="Line 45"/>
              <p:cNvSpPr>
                <a:spLocks noChangeShapeType="1"/>
              </p:cNvSpPr>
              <p:nvPr/>
            </p:nvSpPr>
            <p:spPr bwMode="auto">
              <a:xfrm flipV="1">
                <a:off x="4021" y="1572"/>
                <a:ext cx="372" cy="17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455726" name="Oval 46"/>
            <p:cNvSpPr>
              <a:spLocks noChangeArrowheads="1"/>
            </p:cNvSpPr>
            <p:nvPr/>
          </p:nvSpPr>
          <p:spPr bwMode="auto">
            <a:xfrm>
              <a:off x="1728" y="3182"/>
              <a:ext cx="509" cy="26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27" name="Rectangle 47"/>
            <p:cNvSpPr>
              <a:spLocks noChangeArrowheads="1"/>
            </p:cNvSpPr>
            <p:nvPr/>
          </p:nvSpPr>
          <p:spPr bwMode="auto">
            <a:xfrm>
              <a:off x="1276" y="3417"/>
              <a:ext cx="132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Maintain Student Info</a:t>
              </a:r>
            </a:p>
          </p:txBody>
        </p:sp>
        <p:sp>
          <p:nvSpPr>
            <p:cNvPr id="455728" name="Oval 48"/>
            <p:cNvSpPr>
              <a:spLocks noChangeArrowheads="1"/>
            </p:cNvSpPr>
            <p:nvPr/>
          </p:nvSpPr>
          <p:spPr bwMode="auto">
            <a:xfrm>
              <a:off x="1994" y="2505"/>
              <a:ext cx="508" cy="26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29" name="Rectangle 49"/>
            <p:cNvSpPr>
              <a:spLocks noChangeArrowheads="1"/>
            </p:cNvSpPr>
            <p:nvPr/>
          </p:nvSpPr>
          <p:spPr bwMode="auto">
            <a:xfrm>
              <a:off x="1652" y="2739"/>
              <a:ext cx="9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Maintain </a:t>
              </a:r>
            </a:p>
            <a:p>
              <a:pPr>
                <a:defRPr/>
              </a:pPr>
              <a:r>
                <a:rPr kumimoji="0" lang="en-US" altLang="zh-CN" sz="1600">
                  <a:solidFill>
                    <a:srgbClr val="000000"/>
                  </a:solidFill>
                </a:rPr>
                <a:t>Professor Info</a:t>
              </a:r>
            </a:p>
          </p:txBody>
        </p:sp>
        <p:sp>
          <p:nvSpPr>
            <p:cNvPr id="455730" name="Oval 50"/>
            <p:cNvSpPr>
              <a:spLocks noChangeArrowheads="1"/>
            </p:cNvSpPr>
            <p:nvPr/>
          </p:nvSpPr>
          <p:spPr bwMode="auto">
            <a:xfrm>
              <a:off x="3472" y="2653"/>
              <a:ext cx="509" cy="26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31" name="Rectangle 51"/>
            <p:cNvSpPr>
              <a:spLocks noChangeArrowheads="1"/>
            </p:cNvSpPr>
            <p:nvPr/>
          </p:nvSpPr>
          <p:spPr bwMode="auto">
            <a:xfrm>
              <a:off x="3559" y="2937"/>
              <a:ext cx="129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Maintain Course Info</a:t>
              </a:r>
            </a:p>
          </p:txBody>
        </p:sp>
        <p:sp>
          <p:nvSpPr>
            <p:cNvPr id="455732" name="Oval 52"/>
            <p:cNvSpPr>
              <a:spLocks noChangeArrowheads="1"/>
            </p:cNvSpPr>
            <p:nvPr/>
          </p:nvSpPr>
          <p:spPr bwMode="auto">
            <a:xfrm>
              <a:off x="3851" y="3519"/>
              <a:ext cx="508" cy="261"/>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33" name="Rectangle 53"/>
            <p:cNvSpPr>
              <a:spLocks noChangeArrowheads="1"/>
            </p:cNvSpPr>
            <p:nvPr/>
          </p:nvSpPr>
          <p:spPr bwMode="auto">
            <a:xfrm>
              <a:off x="3659" y="3804"/>
              <a:ext cx="111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Create Catalogue</a:t>
              </a:r>
            </a:p>
          </p:txBody>
        </p:sp>
        <p:sp>
          <p:nvSpPr>
            <p:cNvPr id="455734" name="Oval 54"/>
            <p:cNvSpPr>
              <a:spLocks noChangeArrowheads="1"/>
            </p:cNvSpPr>
            <p:nvPr/>
          </p:nvSpPr>
          <p:spPr bwMode="auto">
            <a:xfrm>
              <a:off x="2874" y="3206"/>
              <a:ext cx="114" cy="111"/>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735" name="Line 55"/>
            <p:cNvSpPr>
              <a:spLocks noChangeShapeType="1"/>
            </p:cNvSpPr>
            <p:nvPr/>
          </p:nvSpPr>
          <p:spPr bwMode="auto">
            <a:xfrm>
              <a:off x="2931" y="3321"/>
              <a:ext cx="0" cy="119"/>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36" name="Line 56"/>
            <p:cNvSpPr>
              <a:spLocks noChangeShapeType="1"/>
            </p:cNvSpPr>
            <p:nvPr/>
          </p:nvSpPr>
          <p:spPr bwMode="auto">
            <a:xfrm>
              <a:off x="2832" y="3358"/>
              <a:ext cx="198" cy="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37" name="Freeform 57"/>
            <p:cNvSpPr>
              <a:spLocks/>
            </p:cNvSpPr>
            <p:nvPr/>
          </p:nvSpPr>
          <p:spPr bwMode="auto">
            <a:xfrm>
              <a:off x="2794" y="3440"/>
              <a:ext cx="276" cy="135"/>
            </a:xfrm>
            <a:custGeom>
              <a:avLst/>
              <a:gdLst>
                <a:gd name="T0" fmla="*/ 0 w 276"/>
                <a:gd name="T1" fmla="*/ 134 h 135"/>
                <a:gd name="T2" fmla="*/ 137 w 276"/>
                <a:gd name="T3" fmla="*/ 0 h 135"/>
                <a:gd name="T4" fmla="*/ 275 w 276"/>
                <a:gd name="T5" fmla="*/ 134 h 135"/>
              </a:gdLst>
              <a:ahLst/>
              <a:cxnLst>
                <a:cxn ang="0">
                  <a:pos x="T0" y="T1"/>
                </a:cxn>
                <a:cxn ang="0">
                  <a:pos x="T2" y="T3"/>
                </a:cxn>
                <a:cxn ang="0">
                  <a:pos x="T4" y="T5"/>
                </a:cxn>
              </a:cxnLst>
              <a:rect l="0" t="0" r="r" b="b"/>
              <a:pathLst>
                <a:path w="276" h="135">
                  <a:moveTo>
                    <a:pt x="0" y="134"/>
                  </a:moveTo>
                  <a:lnTo>
                    <a:pt x="137" y="0"/>
                  </a:lnTo>
                  <a:lnTo>
                    <a:pt x="275" y="134"/>
                  </a:lnTo>
                </a:path>
              </a:pathLst>
            </a:custGeom>
            <a:noFill/>
            <a:ln w="12700" cap="rnd" cmpd="sng">
              <a:solidFill>
                <a:srgbClr val="0000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55738" name="Rectangle 58"/>
            <p:cNvSpPr>
              <a:spLocks noChangeArrowheads="1"/>
            </p:cNvSpPr>
            <p:nvPr/>
          </p:nvSpPr>
          <p:spPr bwMode="auto">
            <a:xfrm>
              <a:off x="2700" y="3592"/>
              <a:ext cx="63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0" lang="en-US" altLang="zh-CN" sz="1600">
                  <a:solidFill>
                    <a:srgbClr val="000000"/>
                  </a:solidFill>
                </a:rPr>
                <a:t>Registrar</a:t>
              </a:r>
            </a:p>
          </p:txBody>
        </p:sp>
        <p:sp>
          <p:nvSpPr>
            <p:cNvPr id="455739" name="Line 59"/>
            <p:cNvSpPr>
              <a:spLocks noChangeShapeType="1"/>
            </p:cNvSpPr>
            <p:nvPr/>
          </p:nvSpPr>
          <p:spPr bwMode="auto">
            <a:xfrm flipH="1" flipV="1">
              <a:off x="2239" y="3320"/>
              <a:ext cx="275" cy="26"/>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0" name="Line 60"/>
            <p:cNvSpPr>
              <a:spLocks noChangeShapeType="1"/>
            </p:cNvSpPr>
            <p:nvPr/>
          </p:nvSpPr>
          <p:spPr bwMode="auto">
            <a:xfrm flipV="1">
              <a:off x="2239" y="3292"/>
              <a:ext cx="88" cy="28"/>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1" name="Line 61"/>
            <p:cNvSpPr>
              <a:spLocks noChangeShapeType="1"/>
            </p:cNvSpPr>
            <p:nvPr/>
          </p:nvSpPr>
          <p:spPr bwMode="auto">
            <a:xfrm>
              <a:off x="2239" y="3320"/>
              <a:ext cx="83" cy="42"/>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2" name="Line 62"/>
            <p:cNvSpPr>
              <a:spLocks noChangeShapeType="1"/>
            </p:cNvSpPr>
            <p:nvPr/>
          </p:nvSpPr>
          <p:spPr bwMode="auto">
            <a:xfrm>
              <a:off x="2514" y="3346"/>
              <a:ext cx="277" cy="19"/>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3" name="Line 63"/>
            <p:cNvSpPr>
              <a:spLocks noChangeShapeType="1"/>
            </p:cNvSpPr>
            <p:nvPr/>
          </p:nvSpPr>
          <p:spPr bwMode="auto">
            <a:xfrm flipH="1" flipV="1">
              <a:off x="2367" y="2767"/>
              <a:ext cx="320" cy="35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4" name="Line 64"/>
            <p:cNvSpPr>
              <a:spLocks noChangeShapeType="1"/>
            </p:cNvSpPr>
            <p:nvPr/>
          </p:nvSpPr>
          <p:spPr bwMode="auto">
            <a:xfrm>
              <a:off x="2367" y="2767"/>
              <a:ext cx="83" cy="4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5" name="Line 65"/>
            <p:cNvSpPr>
              <a:spLocks noChangeShapeType="1"/>
            </p:cNvSpPr>
            <p:nvPr/>
          </p:nvSpPr>
          <p:spPr bwMode="auto">
            <a:xfrm>
              <a:off x="2367" y="2767"/>
              <a:ext cx="31" cy="87"/>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6" name="Line 66"/>
            <p:cNvSpPr>
              <a:spLocks noChangeShapeType="1"/>
            </p:cNvSpPr>
            <p:nvPr/>
          </p:nvSpPr>
          <p:spPr bwMode="auto">
            <a:xfrm>
              <a:off x="2687" y="3117"/>
              <a:ext cx="99" cy="111"/>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7" name="Line 67"/>
            <p:cNvSpPr>
              <a:spLocks noChangeShapeType="1"/>
            </p:cNvSpPr>
            <p:nvPr/>
          </p:nvSpPr>
          <p:spPr bwMode="auto">
            <a:xfrm flipV="1">
              <a:off x="3179" y="2917"/>
              <a:ext cx="353" cy="273"/>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8" name="Line 68"/>
            <p:cNvSpPr>
              <a:spLocks noChangeShapeType="1"/>
            </p:cNvSpPr>
            <p:nvPr/>
          </p:nvSpPr>
          <p:spPr bwMode="auto">
            <a:xfrm flipH="1">
              <a:off x="3487" y="2917"/>
              <a:ext cx="45" cy="80"/>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49" name="Line 69"/>
            <p:cNvSpPr>
              <a:spLocks noChangeShapeType="1"/>
            </p:cNvSpPr>
            <p:nvPr/>
          </p:nvSpPr>
          <p:spPr bwMode="auto">
            <a:xfrm flipH="1">
              <a:off x="3445" y="2917"/>
              <a:ext cx="87" cy="2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50" name="Line 70"/>
            <p:cNvSpPr>
              <a:spLocks noChangeShapeType="1"/>
            </p:cNvSpPr>
            <p:nvPr/>
          </p:nvSpPr>
          <p:spPr bwMode="auto">
            <a:xfrm flipH="1">
              <a:off x="3066" y="3190"/>
              <a:ext cx="113" cy="85"/>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51" name="Line 71"/>
            <p:cNvSpPr>
              <a:spLocks noChangeShapeType="1"/>
            </p:cNvSpPr>
            <p:nvPr/>
          </p:nvSpPr>
          <p:spPr bwMode="auto">
            <a:xfrm>
              <a:off x="3452" y="3499"/>
              <a:ext cx="388" cy="8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52" name="Line 72"/>
            <p:cNvSpPr>
              <a:spLocks noChangeShapeType="1"/>
            </p:cNvSpPr>
            <p:nvPr/>
          </p:nvSpPr>
          <p:spPr bwMode="auto">
            <a:xfrm flipH="1" flipV="1">
              <a:off x="3764" y="3529"/>
              <a:ext cx="76" cy="54"/>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53" name="Line 73"/>
            <p:cNvSpPr>
              <a:spLocks noChangeShapeType="1"/>
            </p:cNvSpPr>
            <p:nvPr/>
          </p:nvSpPr>
          <p:spPr bwMode="auto">
            <a:xfrm flipH="1">
              <a:off x="3750" y="3583"/>
              <a:ext cx="90" cy="17"/>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55754" name="Line 74"/>
            <p:cNvSpPr>
              <a:spLocks noChangeShapeType="1"/>
            </p:cNvSpPr>
            <p:nvPr/>
          </p:nvSpPr>
          <p:spPr bwMode="auto">
            <a:xfrm flipH="1" flipV="1">
              <a:off x="3066" y="3412"/>
              <a:ext cx="386" cy="87"/>
            </a:xfrm>
            <a:prstGeom prst="line">
              <a:avLst/>
            </a:prstGeom>
            <a:noFill/>
            <a:ln w="12700">
              <a:solidFill>
                <a:srgbClr val="00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Tree>
    <p:extLst>
      <p:ext uri="{BB962C8B-B14F-4D97-AF65-F5344CB8AC3E}">
        <p14:creationId xmlns:p14="http://schemas.microsoft.com/office/powerpoint/2010/main" val="316476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pPr marL="0" indent="0">
              <a:buNone/>
            </a:pPr>
            <a:r>
              <a:rPr lang="en-US" altLang="zh-CN" sz="1600" dirty="0"/>
              <a:t>[Courtois85] Courtois, P. June 1985. On Time and Space Decomposition of Complex Structures. </a:t>
            </a:r>
            <a:r>
              <a:rPr lang="en-US" altLang="zh-CN" sz="1600" i="1" dirty="0"/>
              <a:t>Communications of the ACM </a:t>
            </a:r>
            <a:r>
              <a:rPr lang="en-US" altLang="zh-CN" sz="1600" dirty="0"/>
              <a:t>vol. 28(6), p. 596.</a:t>
            </a:r>
          </a:p>
          <a:p>
            <a:pPr marL="0" indent="0">
              <a:buNone/>
            </a:pPr>
            <a:r>
              <a:rPr lang="en-US" altLang="zh-CN" sz="1600" dirty="0"/>
              <a:t>[Ibid] Ibid., p. 221.</a:t>
            </a:r>
          </a:p>
          <a:p>
            <a:pPr marL="0" indent="0">
              <a:buNone/>
            </a:pPr>
            <a:r>
              <a:rPr lang="en-US" altLang="zh-CN" sz="1600" dirty="0"/>
              <a:t>[Gall86] Gall, J. 1986. </a:t>
            </a:r>
            <a:r>
              <a:rPr lang="en-US" altLang="zh-CN" sz="1600" dirty="0" err="1"/>
              <a:t>Systemantics</a:t>
            </a:r>
            <a:r>
              <a:rPr lang="en-US" altLang="zh-CN" sz="1600" dirty="0"/>
              <a:t>: How Systems Really Work and How They Fail. Second Edition. Ann Arbor, MI: The General </a:t>
            </a:r>
            <a:r>
              <a:rPr lang="en-US" altLang="zh-CN" sz="1600" dirty="0" err="1"/>
              <a:t>Systemantics</a:t>
            </a:r>
            <a:r>
              <a:rPr lang="en-US" altLang="zh-CN" sz="1600" dirty="0"/>
              <a:t> Press, p. 65.</a:t>
            </a:r>
          </a:p>
          <a:p>
            <a:pPr marL="0" indent="0">
              <a:buNone/>
            </a:pPr>
            <a:r>
              <a:rPr lang="en-US" altLang="zh-CN" sz="1600" dirty="0"/>
              <a:t>[Schach11] Stephen </a:t>
            </a:r>
            <a:r>
              <a:rPr lang="en-US" altLang="zh-CN" sz="1600" dirty="0" err="1"/>
              <a:t>Schach</a:t>
            </a:r>
            <a:r>
              <a:rPr lang="en-US" altLang="zh-CN" sz="1600" dirty="0"/>
              <a:t>, Object-Oriented and Classical Software Engineering 8th </a:t>
            </a:r>
            <a:endParaRPr lang="zh-CN" altLang="en-US" sz="1600"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48</a:t>
            </a:fld>
            <a:endParaRPr lang="en-US" altLang="zh-CN"/>
          </a:p>
        </p:txBody>
      </p:sp>
    </p:spTree>
    <p:extLst>
      <p:ext uri="{BB962C8B-B14F-4D97-AF65-F5344CB8AC3E}">
        <p14:creationId xmlns:p14="http://schemas.microsoft.com/office/powerpoint/2010/main" val="743497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推荐书籍</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568721"/>
            <a:ext cx="1806598" cy="2497210"/>
          </a:xfrm>
          <a:effectLst>
            <a:outerShdw blurRad="50800" dist="38100" dir="2700000" algn="tl" rotWithShape="0">
              <a:prstClr val="black">
                <a:alpha val="40000"/>
              </a:prstClr>
            </a:outerShdw>
          </a:effectLst>
        </p:spPr>
      </p:pic>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49</a:t>
            </a:fld>
            <a:endParaRPr lang="en-US" altLang="zh-CN"/>
          </a:p>
        </p:txBody>
      </p:sp>
      <p:sp>
        <p:nvSpPr>
          <p:cNvPr id="7" name="矩形 6"/>
          <p:cNvSpPr/>
          <p:nvPr/>
        </p:nvSpPr>
        <p:spPr>
          <a:xfrm>
            <a:off x="467544" y="4330876"/>
            <a:ext cx="2376264" cy="677108"/>
          </a:xfrm>
          <a:prstGeom prst="rect">
            <a:avLst/>
          </a:prstGeom>
        </p:spPr>
        <p:txBody>
          <a:bodyPr wrap="square">
            <a:spAutoFit/>
          </a:bodyPr>
          <a:lstStyle/>
          <a:p>
            <a:r>
              <a:rPr lang="zh-CN" altLang="en-US" sz="1200" b="1" dirty="0">
                <a:hlinkClick r:id="rId3" tooltip="计算机科学丛书·软件建模与设计:UML、用例、模式和软件体系结构"/>
              </a:rPr>
              <a:t>软件建模与设计</a:t>
            </a:r>
            <a:r>
              <a:rPr lang="en-US" altLang="zh-CN" sz="1200" b="1" dirty="0">
                <a:hlinkClick r:id="rId3" tooltip="计算机科学丛书·软件建模与设计:UML、用例、模式和软件体系结构"/>
              </a:rPr>
              <a:t>:UML</a:t>
            </a:r>
            <a:r>
              <a:rPr lang="zh-CN" altLang="en-US" sz="1200" b="1" dirty="0">
                <a:hlinkClick r:id="rId3" tooltip="计算机科学丛书·软件建模与设计:UML、用例、模式和软件体系结构"/>
              </a:rPr>
              <a:t>、用例、模式和软件体系结构</a:t>
            </a:r>
          </a:p>
          <a:p>
            <a:r>
              <a:rPr lang="zh-CN" altLang="en-US" sz="1400" b="1" dirty="0"/>
              <a:t> </a:t>
            </a:r>
            <a:endParaRPr lang="zh-CN" altLang="en-US" sz="1400" dirty="0"/>
          </a:p>
        </p:txBody>
      </p:sp>
      <p:sp>
        <p:nvSpPr>
          <p:cNvPr id="8" name="矩形 7"/>
          <p:cNvSpPr/>
          <p:nvPr/>
        </p:nvSpPr>
        <p:spPr>
          <a:xfrm>
            <a:off x="3186804" y="4390099"/>
            <a:ext cx="2210862" cy="276999"/>
          </a:xfrm>
          <a:prstGeom prst="rect">
            <a:avLst/>
          </a:prstGeom>
        </p:spPr>
        <p:txBody>
          <a:bodyPr wrap="none">
            <a:spAutoFit/>
          </a:bodyPr>
          <a:lstStyle/>
          <a:p>
            <a:r>
              <a:rPr lang="en-US" altLang="zh-CN" sz="1200" b="1" dirty="0">
                <a:hlinkClick r:id="rId4" tooltip="UML用户指南(第2版)(修订版)"/>
              </a:rPr>
              <a:t>UML</a:t>
            </a:r>
            <a:r>
              <a:rPr lang="zh-CN" altLang="en-US" sz="1200" b="1" dirty="0">
                <a:hlinkClick r:id="rId4" tooltip="UML用户指南(第2版)(修订版)"/>
              </a:rPr>
              <a:t>用户指南</a:t>
            </a:r>
            <a:r>
              <a:rPr lang="en-US" altLang="zh-CN" sz="1200" b="1" dirty="0">
                <a:hlinkClick r:id="rId4" tooltip="UML用户指南(第2版)(修订版)"/>
              </a:rPr>
              <a:t>(</a:t>
            </a:r>
            <a:r>
              <a:rPr lang="zh-CN" altLang="en-US" sz="1200" b="1" dirty="0">
                <a:hlinkClick r:id="rId4" tooltip="UML用户指南(第2版)(修订版)"/>
              </a:rPr>
              <a:t>第</a:t>
            </a:r>
            <a:r>
              <a:rPr lang="en-US" altLang="zh-CN" sz="1200" b="1" dirty="0">
                <a:hlinkClick r:id="rId4" tooltip="UML用户指南(第2版)(修订版)"/>
              </a:rPr>
              <a:t>2</a:t>
            </a:r>
            <a:r>
              <a:rPr lang="zh-CN" altLang="en-US" sz="1200" b="1" dirty="0">
                <a:hlinkClick r:id="rId4" tooltip="UML用户指南(第2版)(修订版)"/>
              </a:rPr>
              <a:t>版</a:t>
            </a:r>
            <a:r>
              <a:rPr lang="en-US" altLang="zh-CN" sz="1200" b="1" dirty="0">
                <a:hlinkClick r:id="rId4" tooltip="UML用户指南(第2版)(修订版)"/>
              </a:rPr>
              <a:t>)(</a:t>
            </a:r>
            <a:r>
              <a:rPr lang="zh-CN" altLang="en-US" sz="1200" b="1" dirty="0">
                <a:hlinkClick r:id="rId4" tooltip="UML用户指南(第2版)(修订版)"/>
              </a:rPr>
              <a:t>修订版</a:t>
            </a:r>
            <a:r>
              <a:rPr lang="en-US" altLang="zh-CN" sz="1200" b="1" dirty="0">
                <a:hlinkClick r:id="rId4" tooltip="UML用户指南(第2版)(修订版)"/>
              </a:rPr>
              <a:t>)</a:t>
            </a:r>
            <a:endParaRPr lang="en-US" altLang="zh-CN" sz="1200" b="1" dirty="0">
              <a:effectLst/>
              <a:hlinkClick r:id="rId4" tooltip="UML用户指南(第2版)(修订版)"/>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6923" y="1568721"/>
            <a:ext cx="1991763" cy="2497210"/>
          </a:xfrm>
          <a:prstGeom prst="rect">
            <a:avLst/>
          </a:prstGeom>
          <a:effectLst>
            <a:outerShdw blurRad="50800" dist="38100" dir="2700000" algn="tl" rotWithShape="0">
              <a:prstClr val="black">
                <a:alpha val="40000"/>
              </a:prstClr>
            </a:outerShdw>
          </a:effectLst>
        </p:spPr>
      </p:pic>
      <p:sp>
        <p:nvSpPr>
          <p:cNvPr id="10" name="矩形 9"/>
          <p:cNvSpPr/>
          <p:nvPr/>
        </p:nvSpPr>
        <p:spPr>
          <a:xfrm>
            <a:off x="6228184" y="4297765"/>
            <a:ext cx="2232893" cy="461665"/>
          </a:xfrm>
          <a:prstGeom prst="rect">
            <a:avLst/>
          </a:prstGeom>
        </p:spPr>
        <p:txBody>
          <a:bodyPr wrap="square">
            <a:spAutoFit/>
          </a:bodyPr>
          <a:lstStyle/>
          <a:p>
            <a:r>
              <a:rPr lang="en-US" altLang="zh-CN" sz="1200" b="1" dirty="0">
                <a:hlinkClick r:id="rId6" tooltip="UML精粹:标准对象建模语言简明指南(第3版)"/>
              </a:rPr>
              <a:t>UML</a:t>
            </a:r>
            <a:r>
              <a:rPr lang="zh-CN" altLang="en-US" sz="1200" b="1" dirty="0">
                <a:hlinkClick r:id="rId6" tooltip="UML精粹:标准对象建模语言简明指南(第3版)"/>
              </a:rPr>
              <a:t>精粹</a:t>
            </a:r>
            <a:r>
              <a:rPr lang="en-US" altLang="zh-CN" sz="1200" b="1" dirty="0">
                <a:hlinkClick r:id="rId6" tooltip="UML精粹:标准对象建模语言简明指南(第3版)"/>
              </a:rPr>
              <a:t>:</a:t>
            </a:r>
            <a:r>
              <a:rPr lang="zh-CN" altLang="en-US" sz="1200" b="1" dirty="0">
                <a:hlinkClick r:id="rId6" tooltip="UML精粹:标准对象建模语言简明指南(第3版)"/>
              </a:rPr>
              <a:t>标准对象建模语言简明指南</a:t>
            </a:r>
            <a:r>
              <a:rPr lang="en-US" altLang="zh-CN" sz="1200" b="1" dirty="0">
                <a:hlinkClick r:id="rId6" tooltip="UML精粹:标准对象建模语言简明指南(第3版)"/>
              </a:rPr>
              <a:t>(</a:t>
            </a:r>
            <a:r>
              <a:rPr lang="zh-CN" altLang="en-US" sz="1200" b="1" dirty="0">
                <a:hlinkClick r:id="rId6" tooltip="UML精粹:标准对象建模语言简明指南(第3版)"/>
              </a:rPr>
              <a:t>第</a:t>
            </a:r>
            <a:r>
              <a:rPr lang="en-US" altLang="zh-CN" sz="1200" b="1" dirty="0">
                <a:hlinkClick r:id="rId6" tooltip="UML精粹:标准对象建模语言简明指南(第3版)"/>
              </a:rPr>
              <a:t>3</a:t>
            </a:r>
            <a:r>
              <a:rPr lang="zh-CN" altLang="en-US" sz="1200" b="1" dirty="0">
                <a:hlinkClick r:id="rId6" tooltip="UML精粹:标准对象建模语言简明指南(第3版)"/>
              </a:rPr>
              <a:t>版</a:t>
            </a:r>
            <a:r>
              <a:rPr lang="en-US" altLang="zh-CN" sz="1200" b="1" dirty="0">
                <a:hlinkClick r:id="rId6" tooltip="UML精粹:标准对象建模语言简明指南(第3版)"/>
              </a:rPr>
              <a:t>)</a:t>
            </a:r>
            <a:endParaRPr lang="en-US" altLang="zh-CN" sz="1200" b="1" dirty="0">
              <a:effectLst/>
              <a:hlinkClick r:id="rId6" tooltip="UML精粹:标准对象建模语言简明指南(第3版)"/>
            </a:endParaRPr>
          </a:p>
        </p:txBody>
      </p:sp>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8184" y="1568721"/>
            <a:ext cx="1901683" cy="249721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6413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设计建模</a:t>
            </a:r>
          </a:p>
        </p:txBody>
      </p:sp>
      <p:sp>
        <p:nvSpPr>
          <p:cNvPr id="3" name="内容占位符 2"/>
          <p:cNvSpPr>
            <a:spLocks noGrp="1"/>
          </p:cNvSpPr>
          <p:nvPr>
            <p:ph idx="1"/>
          </p:nvPr>
        </p:nvSpPr>
        <p:spPr/>
        <p:txBody>
          <a:bodyPr/>
          <a:lstStyle/>
          <a:p>
            <a:pPr>
              <a:lnSpc>
                <a:spcPct val="120000"/>
              </a:lnSpc>
              <a:spcAft>
                <a:spcPts val="600"/>
              </a:spcAft>
            </a:pPr>
            <a:r>
              <a:rPr lang="zh-CN" altLang="en-US" dirty="0"/>
              <a:t>在设计建模中，一个重要的任务是设计系统的软件体系结构</a:t>
            </a:r>
            <a:endParaRPr lang="en-US" altLang="zh-CN" dirty="0"/>
          </a:p>
          <a:p>
            <a:pPr lvl="1">
              <a:lnSpc>
                <a:spcPct val="120000"/>
              </a:lnSpc>
              <a:spcAft>
                <a:spcPts val="600"/>
              </a:spcAft>
            </a:pPr>
            <a:r>
              <a:rPr lang="zh-CN" altLang="en-US" dirty="0"/>
              <a:t>分析模型被映射到一个运行环境（如具体的框架体系或中间件平台等）</a:t>
            </a:r>
            <a:endParaRPr lang="en-US" altLang="zh-CN" dirty="0"/>
          </a:p>
          <a:p>
            <a:pPr lvl="1">
              <a:lnSpc>
                <a:spcPct val="120000"/>
              </a:lnSpc>
              <a:spcAft>
                <a:spcPts val="600"/>
              </a:spcAft>
            </a:pPr>
            <a:r>
              <a:rPr lang="zh-CN" altLang="en-US" dirty="0"/>
              <a:t>其实，设计也可以分为概要和详细两个层次，但由于界限不是很明确，所以区分他们并不是很重要</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5</a:t>
            </a:fld>
            <a:endParaRPr lang="en-US" altLang="zh-CN"/>
          </a:p>
        </p:txBody>
      </p:sp>
    </p:spTree>
    <p:extLst>
      <p:ext uri="{BB962C8B-B14F-4D97-AF65-F5344CB8AC3E}">
        <p14:creationId xmlns:p14="http://schemas.microsoft.com/office/powerpoint/2010/main" val="126718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需求和分析模型的差别</a:t>
            </a:r>
          </a:p>
        </p:txBody>
      </p:sp>
      <p:sp>
        <p:nvSpPr>
          <p:cNvPr id="3" name="内容占位符 2"/>
          <p:cNvSpPr>
            <a:spLocks noGrp="1"/>
          </p:cNvSpPr>
          <p:nvPr>
            <p:ph idx="1"/>
          </p:nvPr>
        </p:nvSpPr>
        <p:spPr/>
        <p:txBody>
          <a:bodyPr/>
          <a:lstStyle/>
          <a:p>
            <a:pPr>
              <a:lnSpc>
                <a:spcPct val="120000"/>
              </a:lnSpc>
              <a:spcAft>
                <a:spcPts val="600"/>
              </a:spcAft>
            </a:pPr>
            <a:r>
              <a:rPr lang="zh-CN" altLang="en-US" dirty="0"/>
              <a:t>需求模型和分析模型</a:t>
            </a:r>
            <a:endParaRPr lang="en-US" altLang="zh-CN" dirty="0"/>
          </a:p>
          <a:p>
            <a:pPr lvl="1">
              <a:lnSpc>
                <a:spcPct val="120000"/>
              </a:lnSpc>
              <a:spcAft>
                <a:spcPts val="600"/>
              </a:spcAft>
            </a:pPr>
            <a:r>
              <a:rPr lang="zh-CN" altLang="en-US" dirty="0"/>
              <a:t>三个建模阶段都会分别产生具体的模型：需求模型、分析模型和设计模型</a:t>
            </a:r>
            <a:endParaRPr lang="en-US" altLang="zh-CN" dirty="0"/>
          </a:p>
          <a:p>
            <a:pPr lvl="1">
              <a:lnSpc>
                <a:spcPct val="120000"/>
              </a:lnSpc>
              <a:spcAft>
                <a:spcPts val="600"/>
              </a:spcAft>
            </a:pPr>
            <a:r>
              <a:rPr lang="zh-CN" altLang="en-US" dirty="0"/>
              <a:t>其中，需求模型和分析模型的差异性比较微妙（也可以说比较模糊）</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6</a:t>
            </a:fld>
            <a:endParaRPr lang="en-US" altLang="zh-CN"/>
          </a:p>
        </p:txBody>
      </p:sp>
    </p:spTree>
    <p:extLst>
      <p:ext uri="{BB962C8B-B14F-4D97-AF65-F5344CB8AC3E}">
        <p14:creationId xmlns:p14="http://schemas.microsoft.com/office/powerpoint/2010/main" val="427769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用例图（</a:t>
            </a:r>
            <a:r>
              <a:rPr lang="en-US" altLang="zh-CN" dirty="0">
                <a:latin typeface="楷体_GB2312" pitchFamily="49" charset="-122"/>
                <a:ea typeface="楷体_GB2312" pitchFamily="49" charset="-122"/>
              </a:rPr>
              <a:t>Use Case Diagram</a:t>
            </a:r>
            <a:r>
              <a:rPr lang="zh-CN" altLang="en-US" dirty="0">
                <a:latin typeface="楷体_GB2312" pitchFamily="49" charset="-122"/>
                <a:ea typeface="楷体_GB2312" pitchFamily="49" charset="-122"/>
              </a:rPr>
              <a:t>）</a:t>
            </a:r>
          </a:p>
        </p:txBody>
      </p:sp>
      <p:sp>
        <p:nvSpPr>
          <p:cNvPr id="32771" name="Rectangle 3"/>
          <p:cNvSpPr>
            <a:spLocks noGrp="1" noChangeArrowheads="1"/>
          </p:cNvSpPr>
          <p:nvPr>
            <p:ph idx="1"/>
          </p:nvPr>
        </p:nvSpPr>
        <p:spPr/>
        <p:txBody>
          <a:bodyPr/>
          <a:lstStyle/>
          <a:p>
            <a:pPr eaLnBrk="1" hangingPunct="1">
              <a:buFontTx/>
              <a:buNone/>
              <a:defRPr/>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用例图描述系统外部的执行者与系统的用例之间的某种联系。</a:t>
            </a:r>
          </a:p>
          <a:p>
            <a:pPr eaLnBrk="1" hangingPunct="1">
              <a:defRPr/>
            </a:pPr>
            <a:r>
              <a:rPr lang="zh-CN" altLang="en-US" b="1" dirty="0">
                <a:effectLst>
                  <a:outerShdw blurRad="38100" dist="38100" dir="2700000" algn="tl">
                    <a:srgbClr val="C0C0C0"/>
                  </a:outerShdw>
                </a:effectLst>
                <a:latin typeface="楷体_GB2312" pitchFamily="49" charset="-122"/>
                <a:ea typeface="楷体_GB2312" pitchFamily="49" charset="-122"/>
              </a:rPr>
              <a:t>用例</a:t>
            </a:r>
            <a:r>
              <a:rPr lang="zh-CN" altLang="en-US" dirty="0">
                <a:latin typeface="楷体_GB2312" pitchFamily="49" charset="-122"/>
                <a:ea typeface="楷体_GB2312" pitchFamily="49" charset="-122"/>
              </a:rPr>
              <a:t>：是指对系统提供的功能（或称系统的用途）的一种描述；</a:t>
            </a:r>
          </a:p>
          <a:p>
            <a:pPr eaLnBrk="1" hangingPunct="1">
              <a:defRPr/>
            </a:pPr>
            <a:r>
              <a:rPr lang="zh-CN" altLang="en-US" b="1" dirty="0">
                <a:effectLst>
                  <a:outerShdw blurRad="38100" dist="38100" dir="2700000" algn="tl">
                    <a:srgbClr val="C0C0C0"/>
                  </a:outerShdw>
                </a:effectLst>
                <a:latin typeface="楷体_GB2312" pitchFamily="49" charset="-122"/>
                <a:ea typeface="楷体_GB2312" pitchFamily="49" charset="-122"/>
              </a:rPr>
              <a:t>执行者</a:t>
            </a:r>
            <a:r>
              <a:rPr lang="zh-CN" altLang="en-US" dirty="0">
                <a:latin typeface="楷体_GB2312" pitchFamily="49" charset="-122"/>
                <a:ea typeface="楷体_GB2312" pitchFamily="49" charset="-122"/>
              </a:rPr>
              <a:t>：是那些可能使用这些用例的人或外部系统；</a:t>
            </a:r>
          </a:p>
          <a:p>
            <a:pPr eaLnBrk="1" hangingPunct="1">
              <a:defRPr/>
            </a:pPr>
            <a:r>
              <a:rPr lang="zh-CN" altLang="en-US" b="1" dirty="0">
                <a:effectLst>
                  <a:outerShdw blurRad="38100" dist="38100" dir="2700000" algn="tl">
                    <a:srgbClr val="C0C0C0"/>
                  </a:outerShdw>
                </a:effectLst>
                <a:latin typeface="楷体_GB2312" pitchFamily="49" charset="-122"/>
                <a:ea typeface="楷体_GB2312" pitchFamily="49" charset="-122"/>
              </a:rPr>
              <a:t>联系</a:t>
            </a:r>
            <a:r>
              <a:rPr lang="zh-CN" altLang="en-US" dirty="0">
                <a:latin typeface="楷体_GB2312" pitchFamily="49" charset="-122"/>
                <a:ea typeface="楷体_GB2312" pitchFamily="49" charset="-122"/>
              </a:rPr>
              <a:t>：用例和执行者之间的联系描述了“谁使用哪个用例”。</a:t>
            </a:r>
          </a:p>
          <a:p>
            <a:pPr eaLnBrk="1" hangingPunct="1">
              <a:defRPr/>
            </a:pPr>
            <a:endParaRPr lang="en-US" altLang="zh-CN" dirty="0">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pPr>
              <a:defRPr/>
            </a:pPr>
            <a:fld id="{80609CAD-A31B-624A-BE35-E1B831AD4801}"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415673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用例图（</a:t>
            </a:r>
            <a:r>
              <a:rPr lang="en-US" altLang="zh-CN" dirty="0">
                <a:latin typeface="楷体_GB2312" pitchFamily="49" charset="-122"/>
                <a:ea typeface="楷体_GB2312" pitchFamily="49" charset="-122"/>
              </a:rPr>
              <a:t>Use Case Diagram</a:t>
            </a:r>
            <a:r>
              <a:rPr lang="zh-CN" altLang="en-US" dirty="0">
                <a:latin typeface="楷体_GB2312" pitchFamily="49" charset="-122"/>
                <a:ea typeface="楷体_GB2312" pitchFamily="49" charset="-122"/>
              </a:rPr>
              <a:t>）</a:t>
            </a:r>
          </a:p>
        </p:txBody>
      </p:sp>
      <p:sp>
        <p:nvSpPr>
          <p:cNvPr id="39939" name="Rectangle 3"/>
          <p:cNvSpPr>
            <a:spLocks noGrp="1" noChangeArrowheads="1"/>
          </p:cNvSpPr>
          <p:nvPr>
            <p:ph idx="1"/>
          </p:nvPr>
        </p:nvSpPr>
        <p:spPr/>
        <p:txBody>
          <a:bodyPr/>
          <a:lstStyle/>
          <a:p>
            <a:pPr eaLnBrk="1" hangingPunct="1"/>
            <a:r>
              <a:rPr lang="zh-CN" altLang="en-US">
                <a:latin typeface="楷体_GB2312" pitchFamily="49" charset="-122"/>
                <a:ea typeface="楷体_GB2312" pitchFamily="49" charset="-122"/>
              </a:rPr>
              <a:t>用例图着重于从系统外部执行者的角度来描述系统需要提供哪些功能，并且指明了这些功能的执行者是谁；</a:t>
            </a:r>
          </a:p>
          <a:p>
            <a:pPr eaLnBrk="1" hangingPunct="1"/>
            <a:r>
              <a:rPr lang="zh-CN" altLang="en-US">
                <a:latin typeface="楷体_GB2312" pitchFamily="49" charset="-122"/>
                <a:ea typeface="楷体_GB2312" pitchFamily="49" charset="-122"/>
              </a:rPr>
              <a:t>用例图在</a:t>
            </a:r>
            <a:r>
              <a:rPr lang="en-US" altLang="zh-CN">
                <a:latin typeface="楷体_GB2312" pitchFamily="49" charset="-122"/>
                <a:ea typeface="楷体_GB2312" pitchFamily="49" charset="-122"/>
              </a:rPr>
              <a:t>UML</a:t>
            </a:r>
            <a:r>
              <a:rPr lang="zh-CN" altLang="en-US">
                <a:latin typeface="楷体_GB2312" pitchFamily="49" charset="-122"/>
                <a:ea typeface="楷体_GB2312" pitchFamily="49" charset="-122"/>
              </a:rPr>
              <a:t>方法中占有十分重要的地位，人们甚至称</a:t>
            </a:r>
            <a:r>
              <a:rPr lang="en-US" altLang="zh-CN">
                <a:latin typeface="楷体_GB2312" pitchFamily="49" charset="-122"/>
                <a:ea typeface="楷体_GB2312" pitchFamily="49" charset="-122"/>
              </a:rPr>
              <a:t>UML</a:t>
            </a:r>
            <a:r>
              <a:rPr lang="zh-CN" altLang="en-US">
                <a:latin typeface="楷体_GB2312" pitchFamily="49" charset="-122"/>
                <a:ea typeface="楷体_GB2312" pitchFamily="49" charset="-122"/>
              </a:rPr>
              <a:t>是一种用例图驱动的开发方法。</a:t>
            </a:r>
          </a:p>
          <a:p>
            <a:pPr eaLnBrk="1" hangingPunct="1"/>
            <a:endParaRPr lang="zh-CN" altLang="en-US">
              <a:latin typeface="楷体_GB2312" pitchFamily="49" charset="-122"/>
              <a:ea typeface="楷体_GB2312" pitchFamily="49" charset="-122"/>
            </a:endParaRPr>
          </a:p>
          <a:p>
            <a:pPr eaLnBrk="1" hangingPunct="1"/>
            <a:endParaRPr lang="en-US" altLang="zh-CN">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pPr>
              <a:defRPr/>
            </a:pPr>
            <a:fld id="{67DF8339-122D-4A42-B646-FB5B5F71EE56}"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88044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用例（</a:t>
            </a:r>
            <a:r>
              <a:rPr lang="en-US" altLang="zh-CN" dirty="0">
                <a:latin typeface="楷体_GB2312" pitchFamily="49" charset="-122"/>
                <a:ea typeface="楷体_GB2312" pitchFamily="49" charset="-122"/>
              </a:rPr>
              <a:t>Use Case</a:t>
            </a:r>
            <a:r>
              <a:rPr lang="zh-CN" altLang="en-US" dirty="0">
                <a:latin typeface="楷体_GB2312" pitchFamily="49" charset="-122"/>
                <a:ea typeface="楷体_GB2312" pitchFamily="49" charset="-122"/>
              </a:rPr>
              <a:t>）</a:t>
            </a:r>
          </a:p>
        </p:txBody>
      </p:sp>
      <p:sp>
        <p:nvSpPr>
          <p:cNvPr id="37891" name="Rectangle 3"/>
          <p:cNvSpPr>
            <a:spLocks noGrp="1" noChangeArrowheads="1"/>
          </p:cNvSpPr>
          <p:nvPr>
            <p:ph idx="1"/>
          </p:nvPr>
        </p:nvSpPr>
        <p:spPr/>
        <p:txBody>
          <a:bodyPr/>
          <a:lstStyle/>
          <a:p>
            <a:pPr eaLnBrk="1" hangingPunct="1">
              <a:buFontTx/>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从本质上将，一个用例是用户与计算机之间为达到某个目的的一次典型交互作用：</a:t>
            </a:r>
          </a:p>
          <a:p>
            <a:pPr eaLnBrk="1" hangingPunct="1"/>
            <a:r>
              <a:rPr lang="zh-CN" altLang="en-US" dirty="0">
                <a:latin typeface="楷体_GB2312" pitchFamily="49" charset="-122"/>
                <a:ea typeface="楷体_GB2312" pitchFamily="49" charset="-122"/>
              </a:rPr>
              <a:t>用例描述了用户提出的一些可见的需求；</a:t>
            </a:r>
          </a:p>
          <a:p>
            <a:pPr eaLnBrk="1" hangingPunct="1"/>
            <a:r>
              <a:rPr lang="zh-CN" altLang="en-US" dirty="0">
                <a:latin typeface="楷体_GB2312" pitchFamily="49" charset="-122"/>
                <a:ea typeface="楷体_GB2312" pitchFamily="49" charset="-122"/>
              </a:rPr>
              <a:t>用例可大可小；</a:t>
            </a:r>
          </a:p>
          <a:p>
            <a:pPr eaLnBrk="1" hangingPunct="1"/>
            <a:r>
              <a:rPr lang="zh-CN" altLang="en-US" dirty="0">
                <a:latin typeface="楷体_GB2312" pitchFamily="49" charset="-122"/>
                <a:ea typeface="楷体_GB2312" pitchFamily="49" charset="-122"/>
              </a:rPr>
              <a:t>用例对应一个具体的用户目标</a:t>
            </a:r>
          </a:p>
        </p:txBody>
      </p:sp>
      <p:sp>
        <p:nvSpPr>
          <p:cNvPr id="4" name="日期占位符 3"/>
          <p:cNvSpPr>
            <a:spLocks noGrp="1"/>
          </p:cNvSpPr>
          <p:nvPr>
            <p:ph type="dt" sz="half" idx="10"/>
          </p:nvPr>
        </p:nvSpPr>
        <p:spPr/>
        <p:txBody>
          <a:bodyPr/>
          <a:lstStyle/>
          <a:p>
            <a:pPr>
              <a:defRPr/>
            </a:pPr>
            <a:fld id="{5775C2FB-E0DC-154E-BF24-E75BF6AE4E61}" type="datetime1">
              <a:rPr lang="zh-CN" altLang="en-US" smtClean="0"/>
              <a:t>2019/12/16</a:t>
            </a:fld>
            <a:endParaRPr lang="en-US" altLang="zh-CN"/>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2822255804"/>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6014</TotalTime>
  <Words>3268</Words>
  <Application>Microsoft Office PowerPoint</Application>
  <PresentationFormat>全屏显示(4:3)</PresentationFormat>
  <Paragraphs>420</Paragraphs>
  <Slides>49</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TimesNewRoman</vt:lpstr>
      <vt:lpstr>TimesNewRoman,Bold</vt:lpstr>
      <vt:lpstr>ZapfDingbats</vt:lpstr>
      <vt:lpstr>楷体</vt:lpstr>
      <vt:lpstr>楷体_GB2312</vt:lpstr>
      <vt:lpstr>宋体</vt:lpstr>
      <vt:lpstr>幼圆</vt:lpstr>
      <vt:lpstr>Arial</vt:lpstr>
      <vt:lpstr>Calibri</vt:lpstr>
      <vt:lpstr>Tahoma</vt:lpstr>
      <vt:lpstr>Times New Roman</vt:lpstr>
      <vt:lpstr>Wingdings</vt:lpstr>
      <vt:lpstr>Axis</vt:lpstr>
      <vt:lpstr>3.2、UML用例建模</vt:lpstr>
      <vt:lpstr>三大建模活动流</vt:lpstr>
      <vt:lpstr>需求描述</vt:lpstr>
      <vt:lpstr>分析建模</vt:lpstr>
      <vt:lpstr>设计建模</vt:lpstr>
      <vt:lpstr>需求和分析模型的差别</vt:lpstr>
      <vt:lpstr>用例图（Use Case Diagram）</vt:lpstr>
      <vt:lpstr>用例图（Use Case Diagram）</vt:lpstr>
      <vt:lpstr>用例（Use Case）</vt:lpstr>
      <vt:lpstr>用例图的符号</vt:lpstr>
      <vt:lpstr>用例图的符号</vt:lpstr>
      <vt:lpstr>用例图（Use Case Diagram）</vt:lpstr>
      <vt:lpstr>文档化用例</vt:lpstr>
      <vt:lpstr>用例描述</vt:lpstr>
      <vt:lpstr>基于用例的需求精化过程</vt:lpstr>
      <vt:lpstr>用例图（Use Case Diagram）</vt:lpstr>
      <vt:lpstr>获取执行者的启发规则</vt:lpstr>
      <vt:lpstr>获取用例的启发规则</vt:lpstr>
      <vt:lpstr>讨论 </vt:lpstr>
      <vt:lpstr>教务系统需求描述</vt:lpstr>
      <vt:lpstr>执行者（Actor）的确定</vt:lpstr>
      <vt:lpstr>执行者（Actor）的确定</vt:lpstr>
      <vt:lpstr>执行者（Actor）的确定</vt:lpstr>
      <vt:lpstr>执行者（Actor）的确定</vt:lpstr>
      <vt:lpstr>执行者（Actor）的确定</vt:lpstr>
      <vt:lpstr>执行者（Actor）描述</vt:lpstr>
      <vt:lpstr>用例（Use Case）的确定</vt:lpstr>
      <vt:lpstr>用例（Use Case）的确定</vt:lpstr>
      <vt:lpstr>用例（Use Case）的确定</vt:lpstr>
      <vt:lpstr>用例（Use Case）的确定</vt:lpstr>
      <vt:lpstr>用例（Use Case）的确定</vt:lpstr>
      <vt:lpstr>用例（Use Case）的确定</vt:lpstr>
      <vt:lpstr>用例（Use Case）的描述</vt:lpstr>
      <vt:lpstr>用例（Use Case）的规约</vt:lpstr>
      <vt:lpstr>用例（Use Case）的事件流</vt:lpstr>
      <vt:lpstr>用例（Use Case）的事件流</vt:lpstr>
      <vt:lpstr>用例（Use Case）的事件流</vt:lpstr>
      <vt:lpstr>注册课程的事件流</vt:lpstr>
      <vt:lpstr>注册课程的异常事件流</vt:lpstr>
      <vt:lpstr>注册课程的子事件流</vt:lpstr>
      <vt:lpstr>注册课程的子事件流</vt:lpstr>
      <vt:lpstr>注册课程的子事件流</vt:lpstr>
      <vt:lpstr>用例（Use Case）间的关系</vt:lpstr>
      <vt:lpstr>用例（Use Case）间的关系</vt:lpstr>
      <vt:lpstr>用例图（Use Case Diagram）</vt:lpstr>
      <vt:lpstr>用例图（Use Case Diagram）</vt:lpstr>
      <vt:lpstr>用例图（Use Case Diagram）</vt:lpstr>
      <vt:lpstr>Reference</vt:lpstr>
      <vt:lpstr>推荐书籍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张天</dc:creator>
  <cp:lastModifiedBy>王 立敏</cp:lastModifiedBy>
  <cp:revision>1053</cp:revision>
  <dcterms:created xsi:type="dcterms:W3CDTF">2000-07-21T01:37:02Z</dcterms:created>
  <dcterms:modified xsi:type="dcterms:W3CDTF">2019-12-16T15:08:35Z</dcterms:modified>
</cp:coreProperties>
</file>