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2"/>
  </p:notesMasterIdLst>
  <p:sldIdLst>
    <p:sldId id="586" r:id="rId2"/>
    <p:sldId id="766" r:id="rId3"/>
    <p:sldId id="767" r:id="rId4"/>
    <p:sldId id="730" r:id="rId5"/>
    <p:sldId id="731" r:id="rId6"/>
    <p:sldId id="732" r:id="rId7"/>
    <p:sldId id="733" r:id="rId8"/>
    <p:sldId id="734" r:id="rId9"/>
    <p:sldId id="735" r:id="rId10"/>
    <p:sldId id="736" r:id="rId11"/>
    <p:sldId id="737" r:id="rId12"/>
    <p:sldId id="738" r:id="rId13"/>
    <p:sldId id="739" r:id="rId14"/>
    <p:sldId id="740" r:id="rId15"/>
    <p:sldId id="74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7" r:id="rId32"/>
    <p:sldId id="758" r:id="rId33"/>
    <p:sldId id="759" r:id="rId34"/>
    <p:sldId id="760" r:id="rId35"/>
    <p:sldId id="761" r:id="rId36"/>
    <p:sldId id="762" r:id="rId37"/>
    <p:sldId id="763" r:id="rId38"/>
    <p:sldId id="764" r:id="rId39"/>
    <p:sldId id="765" r:id="rId40"/>
    <p:sldId id="729" r:id="rId4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4" autoAdjust="0"/>
    <p:restoredTop sz="59524" autoAdjust="0"/>
  </p:normalViewPr>
  <p:slideViewPr>
    <p:cSldViewPr>
      <p:cViewPr varScale="1">
        <p:scale>
          <a:sx n="163" d="100"/>
          <a:sy n="163" d="100"/>
        </p:scale>
        <p:origin x="19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
        <p:nvSpPr>
          <p:cNvPr id="122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B5C7A4D6-B259-DB45-B6CD-740E50B1CB7C}" type="slidenum">
              <a:rPr lang="en-US" altLang="zh-CN" sz="1200" b="0">
                <a:latin typeface="Times New Roman" charset="0"/>
                <a:ea typeface="宋体" charset="-122"/>
              </a:rPr>
              <a:pPr/>
              <a:t>2</a:t>
            </a:fld>
            <a:endParaRPr lang="en-US" altLang="zh-CN" sz="1200" b="0">
              <a:latin typeface="Times New Roman" charset="0"/>
              <a:ea typeface="宋体" charset="-122"/>
            </a:endParaRPr>
          </a:p>
        </p:txBody>
      </p:sp>
    </p:spTree>
    <p:extLst>
      <p:ext uri="{BB962C8B-B14F-4D97-AF65-F5344CB8AC3E}">
        <p14:creationId xmlns:p14="http://schemas.microsoft.com/office/powerpoint/2010/main" val="77131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61FFE98-3717-417C-A9DD-89AEAF74722C}" type="slidenum">
              <a:rPr lang="en-US" altLang="zh-CN" sz="1200" b="0">
                <a:latin typeface="Times New Roman" panose="02020603050405020304" pitchFamily="18" charset="0"/>
                <a:ea typeface="宋体" panose="02010600030101010101" pitchFamily="2" charset="-122"/>
              </a:rPr>
              <a:pPr/>
              <a:t>18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522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B8A912C-6D9E-436A-85CE-EF77D8CC8017}" type="slidenum">
              <a:rPr lang="en-US" altLang="zh-CN" sz="1200" b="0">
                <a:latin typeface="Times New Roman" panose="02020603050405020304" pitchFamily="18" charset="0"/>
                <a:ea typeface="宋体" panose="02010600030101010101" pitchFamily="2" charset="-122"/>
              </a:rPr>
              <a:pPr/>
              <a:t>19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87895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E3CE4B0-2EEC-4096-A619-78A2D237A65A}" type="slidenum">
              <a:rPr lang="en-US" altLang="zh-CN" sz="1200" b="0">
                <a:latin typeface="Times New Roman" panose="02020603050405020304" pitchFamily="18" charset="0"/>
                <a:ea typeface="宋体" panose="02010600030101010101" pitchFamily="2" charset="-122"/>
              </a:rPr>
              <a:pPr/>
              <a:t>25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4247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9363C53-6A16-4C6C-A6DB-F179AE5283B1}" type="slidenum">
              <a:rPr lang="en-US" altLang="zh-CN" sz="1200" b="0">
                <a:latin typeface="Times New Roman" panose="02020603050405020304" pitchFamily="18" charset="0"/>
                <a:ea typeface="宋体" panose="02010600030101010101" pitchFamily="2" charset="-122"/>
              </a:rPr>
              <a:pPr/>
              <a:t>27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8201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39A8774-9EE4-40ED-A8BF-0BCC1F3DA3EF}" type="slidenum">
              <a:rPr lang="en-US" altLang="zh-CN" sz="1200" b="0">
                <a:latin typeface="Times New Roman" panose="02020603050405020304" pitchFamily="18" charset="0"/>
                <a:ea typeface="宋体" panose="02010600030101010101" pitchFamily="2" charset="-122"/>
              </a:rPr>
              <a:pPr/>
              <a:t>28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02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AF616C0-DF53-4764-BE3F-D15A30BA4877}" type="slidenum">
              <a:rPr lang="en-US" altLang="zh-CN" sz="1200" b="0">
                <a:latin typeface="Times New Roman" panose="02020603050405020304" pitchFamily="18" charset="0"/>
                <a:ea typeface="宋体" panose="02010600030101010101" pitchFamily="2" charset="-122"/>
              </a:rPr>
              <a:pPr/>
              <a:t>29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7736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66BD2C7-F85B-4CA6-A2A8-B431EA2245E7}" type="slidenum">
              <a:rPr lang="en-US" altLang="zh-CN" sz="1200" b="0">
                <a:latin typeface="Times New Roman" panose="02020603050405020304" pitchFamily="18" charset="0"/>
                <a:ea typeface="宋体" panose="02010600030101010101" pitchFamily="2" charset="-122"/>
              </a:rPr>
              <a:pPr/>
              <a:t>30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01960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p:spPr>
      </p:sp>
      <p:sp>
        <p:nvSpPr>
          <p:cNvPr id="501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A0DF26D-256C-4627-85CE-FA7CE58B003A}" type="slidenum">
              <a:rPr lang="en-US" altLang="zh-CN" sz="1200" b="0">
                <a:latin typeface="Times New Roman" panose="02020603050405020304" pitchFamily="18" charset="0"/>
                <a:ea typeface="宋体" panose="02010600030101010101" pitchFamily="2" charset="-122"/>
              </a:rPr>
              <a:pPr/>
              <a:t>31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615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a:ln/>
        </p:spPr>
      </p:sp>
      <p:sp>
        <p:nvSpPr>
          <p:cNvPr id="522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EC1279B-C0FF-4C54-9A76-6691CE69A00B}" type="slidenum">
              <a:rPr lang="en-US" altLang="zh-CN" sz="1200" b="0">
                <a:latin typeface="Times New Roman" panose="02020603050405020304" pitchFamily="18" charset="0"/>
                <a:ea typeface="宋体" panose="02010600030101010101" pitchFamily="2" charset="-122"/>
              </a:rPr>
              <a:pPr/>
              <a:t>32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0290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种类：领域需求、功能需求、非功能需求、用户需求、系统需求、接口描述、规格说明</a:t>
            </a:r>
            <a:endParaRPr lang="en-US" altLang="zh-CN"/>
          </a:p>
          <a:p>
            <a:endParaRPr lang="en-US" altLang="zh-CN"/>
          </a:p>
          <a:p>
            <a:r>
              <a:rPr lang="zh-CN" altLang="en-US"/>
              <a:t>活动：获取需求，可行性分析、分析需求，形成</a:t>
            </a:r>
            <a:r>
              <a:rPr lang="en-US" altLang="zh-CN"/>
              <a:t>SRS</a:t>
            </a:r>
            <a:r>
              <a:rPr lang="zh-CN" altLang="en-US"/>
              <a:t>、需求验证，管理需求</a:t>
            </a:r>
            <a:endParaRPr lang="en-US" altLang="zh-CN"/>
          </a:p>
          <a:p>
            <a:endParaRPr lang="en-US" altLang="zh-CN"/>
          </a:p>
          <a:p>
            <a:r>
              <a:rPr lang="zh-CN" altLang="en-US"/>
              <a:t>抽象出当前系统的模型</a:t>
            </a:r>
            <a:r>
              <a:rPr lang="zh-CN" altLang="zh-CN"/>
              <a:t>，</a:t>
            </a:r>
            <a:r>
              <a:rPr lang="zh-CN" altLang="en-US"/>
              <a:t>构造出目标系统的逻辑模型</a:t>
            </a:r>
            <a:endParaRPr lang="en-US" altLang="zh-CN"/>
          </a:p>
          <a:p>
            <a:endParaRPr lang="en-US" altLang="zh-CN"/>
          </a:p>
          <a:p>
            <a:r>
              <a:rPr lang="zh-CN" altLang="en-US"/>
              <a:t>输出：需求分析说明</a:t>
            </a:r>
            <a:r>
              <a:rPr lang="en-US" altLang="zh-CN"/>
              <a:t>SRS</a:t>
            </a:r>
            <a:endParaRPr lang="zh-CN" altLang="en-US"/>
          </a:p>
        </p:txBody>
      </p:sp>
      <p:sp>
        <p:nvSpPr>
          <p:cNvPr id="675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1BBD43A-1D38-4443-9DE3-A916CC1E6F8C}" type="slidenum">
              <a:rPr lang="en-US" altLang="zh-CN" sz="1200" b="0">
                <a:latin typeface="Times New Roman" panose="02020603050405020304" pitchFamily="18" charset="0"/>
                <a:ea typeface="宋体" panose="02010600030101010101" pitchFamily="2" charset="-122"/>
              </a:rPr>
              <a:pPr/>
              <a:t>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9274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a:ln/>
        </p:spPr>
      </p:sp>
      <p:sp>
        <p:nvSpPr>
          <p:cNvPr id="686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数据、数据流模型</a:t>
            </a:r>
          </a:p>
        </p:txBody>
      </p:sp>
      <p:sp>
        <p:nvSpPr>
          <p:cNvPr id="686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08BD239-F038-4BAE-B288-6A9B6D94E102}" type="slidenum">
              <a:rPr lang="en-US" altLang="zh-CN" sz="1200" b="0">
                <a:latin typeface="Times New Roman" panose="02020603050405020304" pitchFamily="18" charset="0"/>
                <a:ea typeface="宋体" panose="02010600030101010101" pitchFamily="2" charset="-122"/>
              </a:rPr>
              <a:pPr/>
              <a:t>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9956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A3DDB88-B5BC-45FE-BB10-4C5CC0BA2CF2}" type="slidenum">
              <a:rPr lang="en-US" altLang="zh-CN" sz="1200" b="0">
                <a:latin typeface="Times New Roman" panose="02020603050405020304" pitchFamily="18" charset="0"/>
                <a:ea typeface="宋体" panose="02010600030101010101" pitchFamily="2" charset="-122"/>
              </a:rPr>
              <a:pPr/>
              <a:t>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7782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68742F7-13CA-4826-BA91-CFF29EB9EC76}" type="slidenum">
              <a:rPr lang="en-US" altLang="zh-CN" sz="1200" b="0">
                <a:latin typeface="Times New Roman" panose="02020603050405020304" pitchFamily="18" charset="0"/>
                <a:ea typeface="宋体" panose="02010600030101010101" pitchFamily="2" charset="-122"/>
              </a:rPr>
              <a:pPr/>
              <a:t>13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3727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2E21CD8-D2BD-4C4A-8EED-361B75072AE6}" type="slidenum">
              <a:rPr lang="en-US" altLang="zh-CN" sz="1200" b="0">
                <a:latin typeface="Times New Roman" panose="02020603050405020304" pitchFamily="18" charset="0"/>
                <a:ea typeface="宋体" panose="02010600030101010101" pitchFamily="2" charset="-122"/>
              </a:rPr>
              <a:pPr/>
              <a:t>14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775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D9503DD-382D-4801-BD7C-E496F7BAC56F}" type="slidenum">
              <a:rPr lang="en-US" altLang="zh-CN" sz="1200" b="0">
                <a:latin typeface="Times New Roman" panose="02020603050405020304" pitchFamily="18" charset="0"/>
                <a:ea typeface="宋体" panose="02010600030101010101" pitchFamily="2" charset="-122"/>
              </a:rPr>
              <a:pPr/>
              <a:t>15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489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256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0C39C55-AB14-4528-A37B-58AA207B7FE0}" type="slidenum">
              <a:rPr lang="en-US" altLang="zh-CN" sz="1200" b="0">
                <a:latin typeface="Times New Roman" panose="02020603050405020304" pitchFamily="18" charset="0"/>
                <a:ea typeface="宋体" panose="02010600030101010101" pitchFamily="2" charset="-122"/>
              </a:rPr>
              <a:pPr/>
              <a:t>16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0515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3EEC581-B1FE-42E4-98A6-DF21A4D65C83}" type="slidenum">
              <a:rPr lang="en-US" altLang="zh-CN" sz="1200" b="0">
                <a:latin typeface="Times New Roman" panose="02020603050405020304" pitchFamily="18" charset="0"/>
                <a:ea typeface="宋体" panose="02010600030101010101" pitchFamily="2" charset="-122"/>
              </a:rPr>
              <a:pPr/>
              <a:t>17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35824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4.1</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、结构化分析</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方法</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a:latin typeface="幼圆" panose="02010509060101010101" pitchFamily="49" charset="-122"/>
                <a:ea typeface="幼圆" panose="02010509060101010101" pitchFamily="49" charset="-122"/>
              </a:rPr>
              <a:t>2017</a:t>
            </a:r>
            <a:r>
              <a:rPr lang="zh-CN" altLang="en-US" sz="2400" b="1">
                <a:latin typeface="幼圆" panose="02010509060101010101" pitchFamily="49" charset="-122"/>
                <a:ea typeface="幼圆" panose="02010509060101010101" pitchFamily="49" charset="-122"/>
              </a:rPr>
              <a:t>年</a:t>
            </a:r>
            <a:r>
              <a:rPr lang="zh-CN" altLang="en-US" sz="2400" b="1" dirty="0">
                <a:latin typeface="幼圆" panose="02010509060101010101" pitchFamily="49" charset="-122"/>
                <a:ea typeface="幼圆" panose="02010509060101010101" pitchFamily="49" charset="-122"/>
              </a:rPr>
              <a:t>春季</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37B3DFC-2123-44FE-8BD3-861021674297}" type="datetime1">
              <a:rPr lang="zh-CN" altLang="en-US" sz="1400" b="0">
                <a:solidFill>
                  <a:schemeClr val="accent2"/>
                </a:solidFill>
                <a:latin typeface="Times New Roman" panose="02020603050405020304" pitchFamily="18" charset="0"/>
                <a:ea typeface="宋体" panose="02010600030101010101" pitchFamily="2" charset="-122"/>
              </a:rPr>
              <a:pPr/>
              <a:t>2019/12/16</a:t>
            </a:fld>
            <a:endParaRPr lang="en-US" altLang="zh-CN" sz="1400" b="0">
              <a:solidFill>
                <a:schemeClr val="accent2"/>
              </a:solidFill>
              <a:latin typeface="Times New Roman" panose="02020603050405020304" pitchFamily="18" charset="0"/>
              <a:ea typeface="宋体" panose="02010600030101010101" pitchFamily="2" charset="-122"/>
            </a:endParaRPr>
          </a:p>
        </p:txBody>
      </p:sp>
      <p:sp>
        <p:nvSpPr>
          <p:cNvPr id="15362" name="灯片编号占位符 5"/>
          <p:cNvSpPr>
            <a:spLocks noGrp="1"/>
          </p:cNvSpPr>
          <p:nvPr>
            <p:ph type="sldNum" sz="quarter" idx="4294967295"/>
          </p:nvPr>
        </p:nvSpPr>
        <p:spPr bwMode="auto">
          <a:xfrm>
            <a:off x="6843713" y="62372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EBFBD63-1A34-4500-8A07-02746005E918}" type="slidenum">
              <a:rPr lang="zh-CN" altLang="en-US" sz="1400">
                <a:solidFill>
                  <a:schemeClr val="accent2"/>
                </a:solidFill>
                <a:latin typeface="Times New Roman" panose="02020603050405020304" pitchFamily="18" charset="0"/>
                <a:ea typeface="宋体" panose="02010600030101010101" pitchFamily="2" charset="-122"/>
              </a:rPr>
              <a:pPr/>
              <a:t>10</a:t>
            </a:fld>
            <a:r>
              <a:rPr lang="en-US" altLang="zh-CN" sz="1400">
                <a:solidFill>
                  <a:schemeClr val="accent2"/>
                </a:solidFill>
                <a:latin typeface="Times New Roman" panose="02020603050405020304" pitchFamily="18" charset="0"/>
                <a:ea typeface="宋体" panose="02010600030101010101" pitchFamily="2" charset="-122"/>
              </a:rPr>
              <a:t>/40</a:t>
            </a:r>
          </a:p>
        </p:txBody>
      </p:sp>
      <p:sp>
        <p:nvSpPr>
          <p:cNvPr id="152578" name="Rectangle 2"/>
          <p:cNvSpPr>
            <a:spLocks noGrp="1" noChangeArrowheads="1"/>
          </p:cNvSpPr>
          <p:nvPr>
            <p:ph type="title"/>
          </p:nvPr>
        </p:nvSpPr>
        <p:spPr/>
        <p:txBody>
          <a:bodyPr/>
          <a:lstStyle/>
          <a:p>
            <a:pPr eaLnBrk="1" hangingPunct="1"/>
            <a:r>
              <a:rPr lang="zh-CN" altLang="en-US">
                <a:effectLst>
                  <a:outerShdw blurRad="38100" dist="38100" dir="2700000" algn="tl">
                    <a:srgbClr val="C0C0C0"/>
                  </a:outerShdw>
                </a:effectLst>
                <a:latin typeface="Times New Roman" panose="02020603050405020304" pitchFamily="18" charset="0"/>
                <a:ea typeface="宋体" panose="02010600030101010101" pitchFamily="2" charset="-122"/>
              </a:rPr>
              <a:t>结构化分析</a:t>
            </a:r>
          </a:p>
        </p:txBody>
      </p:sp>
      <p:sp>
        <p:nvSpPr>
          <p:cNvPr id="15364" name="Rectangle 3"/>
          <p:cNvSpPr>
            <a:spLocks noGrp="1" noChangeArrowheads="1"/>
          </p:cNvSpPr>
          <p:nvPr>
            <p:ph type="body" idx="1"/>
          </p:nvPr>
        </p:nvSpPr>
        <p:spPr>
          <a:xfrm>
            <a:off x="179388" y="1268413"/>
            <a:ext cx="8964612" cy="5400675"/>
          </a:xfrm>
        </p:spPr>
        <p:txBody>
          <a:bodyPr/>
          <a:lstStyle/>
          <a:p>
            <a:pPr eaLnBrk="1" hangingPunct="1"/>
            <a:r>
              <a:rPr lang="zh-CN" altLang="en-US" dirty="0">
                <a:latin typeface="Times New Roman" panose="02020603050405020304" pitchFamily="18" charset="0"/>
                <a:ea typeface="宋体" panose="02010600030101010101" pitchFamily="2" charset="-122"/>
              </a:rPr>
              <a:t>以分析数据在不同模块中流动的观点来看待一个系统，系统的功能用数据流的转换来表达，分析的结果是一组相关的图、程序描述、数据定义</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系统关系图：系统与外界相关系统的输入与输出</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数据流程图：表达信息系统中数据的流向方式</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信息结构图：表达系统的顶层架构、体现分解的过程</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数据字典：定义数据，描述了所有的在目标系统中使用的和生成的数据对象</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实体</a:t>
            </a:r>
            <a:r>
              <a:rPr lang="zh-CN"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关系图</a:t>
            </a:r>
            <a:r>
              <a:rPr lang="en-US" altLang="zh-CN" dirty="0">
                <a:latin typeface="Times New Roman" panose="02020603050405020304" pitchFamily="18" charset="0"/>
                <a:ea typeface="宋体" panose="02010600030101010101" pitchFamily="2" charset="-122"/>
              </a:rPr>
              <a:t>(ERD)</a:t>
            </a:r>
            <a:r>
              <a:rPr lang="zh-CN" altLang="en-US" dirty="0">
                <a:latin typeface="Times New Roman" panose="02020603050405020304" pitchFamily="18" charset="0"/>
                <a:ea typeface="宋体" panose="02010600030101010101" pitchFamily="2" charset="-122"/>
              </a:rPr>
              <a:t>：描述数据对象及数据对象之间的关系</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状态</a:t>
            </a:r>
            <a:r>
              <a:rPr lang="zh-CN"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迁移图</a:t>
            </a:r>
            <a:r>
              <a:rPr lang="en-US" altLang="zh-CN" dirty="0">
                <a:latin typeface="Times New Roman" panose="02020603050405020304" pitchFamily="18" charset="0"/>
                <a:ea typeface="宋体" panose="02010600030101010101" pitchFamily="2" charset="-122"/>
              </a:rPr>
              <a:t>(STD)</a:t>
            </a:r>
            <a:r>
              <a:rPr lang="zh-CN" altLang="en-US" dirty="0">
                <a:latin typeface="Times New Roman" panose="02020603050405020304" pitchFamily="18" charset="0"/>
                <a:ea typeface="宋体" panose="02010600030101010101" pitchFamily="2" charset="-122"/>
              </a:rPr>
              <a:t>：描述系统对外部事件如何响应，如何动作。</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加工规格说明：定义数据的处理</a:t>
            </a:r>
            <a:endParaRPr lang="zh-CN"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227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结构化分析</a:t>
            </a:r>
          </a:p>
        </p:txBody>
      </p:sp>
      <p:sp>
        <p:nvSpPr>
          <p:cNvPr id="16386" name="内容占位符 2"/>
          <p:cNvSpPr>
            <a:spLocks noGrp="1"/>
          </p:cNvSpPr>
          <p:nvPr>
            <p:ph idx="1"/>
          </p:nvPr>
        </p:nvSpPr>
        <p:spPr>
          <a:xfrm>
            <a:off x="468313" y="1341438"/>
            <a:ext cx="8142287" cy="4247802"/>
          </a:xfrm>
        </p:spPr>
        <p:txBody>
          <a:bodyPr/>
          <a:lstStyle/>
          <a:p>
            <a:pPr>
              <a:lnSpc>
                <a:spcPct val="150000"/>
              </a:lnSpc>
            </a:pPr>
            <a:r>
              <a:rPr kumimoji="0" lang="zh-CN" altLang="en-US" dirty="0">
                <a:latin typeface="Arial" panose="020B0604020202020204" pitchFamily="34" charset="0"/>
                <a:ea typeface="宋体" panose="02010600030101010101" pitchFamily="2" charset="-122"/>
              </a:rPr>
              <a:t>早期结构化分析方法仅讨论</a:t>
            </a:r>
            <a:r>
              <a:rPr kumimoji="0" lang="zh-CN" altLang="en-US" b="1" dirty="0">
                <a:latin typeface="Arial" panose="020B0604020202020204" pitchFamily="34" charset="0"/>
                <a:ea typeface="宋体" panose="02010600030101010101" pitchFamily="2" charset="-122"/>
              </a:rPr>
              <a:t>数据流</a:t>
            </a:r>
            <a:r>
              <a:rPr kumimoji="0" lang="zh-CN" altLang="en-US" dirty="0">
                <a:latin typeface="Arial" panose="020B0604020202020204" pitchFamily="34" charset="0"/>
                <a:ea typeface="宋体" panose="02010600030101010101" pitchFamily="2" charset="-122"/>
              </a:rPr>
              <a:t>建模</a:t>
            </a:r>
            <a:r>
              <a:rPr kumimoji="0" lang="zh-CN" altLang="zh-CN" dirty="0">
                <a:latin typeface="Arial" panose="020B0604020202020204" pitchFamily="34" charset="0"/>
                <a:ea typeface="宋体" panose="02010600030101010101" pitchFamily="2" charset="-122"/>
              </a:rPr>
              <a:t> </a:t>
            </a:r>
            <a:r>
              <a:rPr kumimoji="0" lang="zh-CN" altLang="en-US" dirty="0">
                <a:latin typeface="Arial" panose="020B0604020202020204" pitchFamily="34" charset="0"/>
                <a:ea typeface="宋体" panose="02010600030101010101" pitchFamily="2" charset="-122"/>
              </a:rPr>
              <a:t>，后期逐步完善形成体系</a:t>
            </a:r>
            <a:endParaRPr kumimoji="0" lang="en-US" altLang="zh-CN" dirty="0">
              <a:latin typeface="Arial" panose="020B0604020202020204" pitchFamily="34" charset="0"/>
              <a:ea typeface="宋体" panose="02010600030101010101" pitchFamily="2" charset="-122"/>
            </a:endParaRPr>
          </a:p>
          <a:p>
            <a:pPr lvl="1">
              <a:lnSpc>
                <a:spcPct val="150000"/>
              </a:lnSpc>
            </a:pPr>
            <a:r>
              <a:rPr kumimoji="0" lang="zh-CN" altLang="en-US" dirty="0">
                <a:latin typeface="Arial" panose="020B0604020202020204" pitchFamily="34" charset="0"/>
                <a:ea typeface="宋体" panose="02010600030101010101" pitchFamily="2" charset="-122"/>
              </a:rPr>
              <a:t>实体关系图</a:t>
            </a:r>
            <a:r>
              <a:rPr kumimoji="0" lang="en-US" altLang="zh-CN" dirty="0">
                <a:latin typeface="Arial" panose="020B0604020202020204" pitchFamily="34" charset="0"/>
                <a:ea typeface="宋体" panose="02010600030101010101" pitchFamily="2" charset="-122"/>
              </a:rPr>
              <a:t>ERD</a:t>
            </a:r>
            <a:r>
              <a:rPr kumimoji="0" lang="zh-CN" altLang="en-US" dirty="0">
                <a:latin typeface="Arial" panose="020B0604020202020204" pitchFamily="34" charset="0"/>
                <a:ea typeface="宋体" panose="02010600030101010101" pitchFamily="2" charset="-122"/>
              </a:rPr>
              <a:t>用于数据建模</a:t>
            </a:r>
            <a:endParaRPr kumimoji="0" lang="en-US" altLang="zh-CN" dirty="0">
              <a:latin typeface="Arial" panose="020B0604020202020204" pitchFamily="34" charset="0"/>
              <a:ea typeface="宋体" panose="02010600030101010101" pitchFamily="2" charset="-122"/>
            </a:endParaRPr>
          </a:p>
          <a:p>
            <a:pPr lvl="1">
              <a:lnSpc>
                <a:spcPct val="150000"/>
              </a:lnSpc>
            </a:pPr>
            <a:r>
              <a:rPr kumimoji="0" lang="zh-CN" altLang="en-US" dirty="0">
                <a:latin typeface="Arial" panose="020B0604020202020204" pitchFamily="34" charset="0"/>
                <a:ea typeface="宋体" panose="02010600030101010101" pitchFamily="2" charset="-122"/>
              </a:rPr>
              <a:t>数据流图</a:t>
            </a:r>
            <a:r>
              <a:rPr kumimoji="0" lang="en-US" altLang="zh-CN" dirty="0">
                <a:latin typeface="Arial" panose="020B0604020202020204" pitchFamily="34" charset="0"/>
                <a:ea typeface="宋体" panose="02010600030101010101" pitchFamily="2" charset="-122"/>
              </a:rPr>
              <a:t>DFD</a:t>
            </a:r>
            <a:r>
              <a:rPr kumimoji="0" lang="zh-CN" altLang="en-US" dirty="0">
                <a:latin typeface="Arial" panose="020B0604020202020204" pitchFamily="34" charset="0"/>
                <a:ea typeface="宋体" panose="02010600030101010101" pitchFamily="2" charset="-122"/>
              </a:rPr>
              <a:t>用于功能建模</a:t>
            </a:r>
            <a:endParaRPr kumimoji="0" lang="en-US" altLang="zh-CN" dirty="0">
              <a:latin typeface="Arial" panose="020B0604020202020204" pitchFamily="34" charset="0"/>
              <a:ea typeface="宋体" panose="02010600030101010101" pitchFamily="2" charset="-122"/>
            </a:endParaRPr>
          </a:p>
          <a:p>
            <a:pPr lvl="1">
              <a:lnSpc>
                <a:spcPct val="150000"/>
              </a:lnSpc>
            </a:pPr>
            <a:r>
              <a:rPr kumimoji="0" lang="zh-CN" altLang="en-US" dirty="0">
                <a:latin typeface="Arial" panose="020B0604020202020204" pitchFamily="34" charset="0"/>
                <a:ea typeface="宋体" panose="02010600030101010101" pitchFamily="2" charset="-122"/>
              </a:rPr>
              <a:t>状态迁移图</a:t>
            </a:r>
            <a:r>
              <a:rPr kumimoji="0" lang="en-US" altLang="zh-CN" dirty="0">
                <a:latin typeface="Arial" panose="020B0604020202020204" pitchFamily="34" charset="0"/>
                <a:ea typeface="宋体" panose="02010600030101010101" pitchFamily="2" charset="-122"/>
              </a:rPr>
              <a:t>STD</a:t>
            </a:r>
            <a:r>
              <a:rPr kumimoji="0" lang="zh-CN" altLang="en-US" dirty="0">
                <a:latin typeface="Arial" panose="020B0604020202020204" pitchFamily="34" charset="0"/>
                <a:ea typeface="宋体" panose="02010600030101010101" pitchFamily="2" charset="-122"/>
              </a:rPr>
              <a:t>用于行为建模</a:t>
            </a:r>
            <a:r>
              <a:rPr kumimoji="0" lang="zh-CN"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9784B03-CC9D-4475-B859-58375B8149A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02376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结构化分析模型</a:t>
            </a:r>
          </a:p>
        </p:txBody>
      </p:sp>
      <p:sp>
        <p:nvSpPr>
          <p:cNvPr id="17410" name="内容占位符 2"/>
          <p:cNvSpPr>
            <a:spLocks noGrp="1"/>
          </p:cNvSpPr>
          <p:nvPr>
            <p:ph idx="1"/>
          </p:nvPr>
        </p:nvSpPr>
        <p:spPr/>
        <p:txBody>
          <a:bodyPr/>
          <a:lstStyle/>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B0C52D2-A173-40EB-ACFE-D5F4909F4D2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graphicFrame>
        <p:nvGraphicFramePr>
          <p:cNvPr id="17413" name="对象 5"/>
          <p:cNvGraphicFramePr>
            <a:graphicFrameLocks noChangeAspect="1"/>
          </p:cNvGraphicFramePr>
          <p:nvPr/>
        </p:nvGraphicFramePr>
        <p:xfrm>
          <a:off x="539750" y="1484313"/>
          <a:ext cx="7848600" cy="3960812"/>
        </p:xfrm>
        <a:graphic>
          <a:graphicData uri="http://schemas.openxmlformats.org/presentationml/2006/ole">
            <mc:AlternateContent xmlns:mc="http://schemas.openxmlformats.org/markup-compatibility/2006">
              <mc:Choice xmlns:v="urn:schemas-microsoft-com:vml" Requires="v">
                <p:oleObj spid="_x0000_s1098" name="文档" r:id="rId3" imgW="5333804" imgH="2578005" progId="Word.Document.12">
                  <p:embed/>
                </p:oleObj>
              </mc:Choice>
              <mc:Fallback>
                <p:oleObj name="文档" r:id="rId3" imgW="5333804" imgH="2578005" progId="Word.Document.12">
                  <p:embed/>
                  <p:pic>
                    <p:nvPicPr>
                      <p:cNvPr id="17413"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78486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136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idx="1"/>
          </p:nvPr>
        </p:nvSpPr>
        <p:spPr>
          <a:xfrm>
            <a:off x="34925" y="1268413"/>
            <a:ext cx="3241675" cy="576262"/>
          </a:xfrm>
          <a:solidFill>
            <a:srgbClr val="00FFFF"/>
          </a:solidFill>
          <a:ln>
            <a:solidFill>
              <a:srgbClr val="003300"/>
            </a:solidFill>
            <a:miter lim="800000"/>
            <a:headEnd/>
            <a:tailEnd/>
          </a:ln>
        </p:spPr>
        <p:txBody>
          <a:bodyPr/>
          <a:lstStyle/>
          <a:p>
            <a:pPr eaLnBrk="1" hangingPunct="1"/>
            <a:r>
              <a:rPr kumimoji="0" lang="zh-CN" altLang="en-US" sz="3200" b="1">
                <a:latin typeface="楷体_GB2312" pitchFamily="49" charset="-122"/>
                <a:ea typeface="楷体_GB2312" pitchFamily="49" charset="-122"/>
              </a:rPr>
              <a:t>数据流程图   </a:t>
            </a:r>
            <a:r>
              <a:rPr kumimoji="0" lang="zh-CN" altLang="en-US" b="1">
                <a:latin typeface="楷体_GB2312" pitchFamily="49" charset="-122"/>
                <a:ea typeface="楷体_GB2312" pitchFamily="49" charset="-122"/>
              </a:rPr>
              <a:t>  </a:t>
            </a:r>
            <a:r>
              <a:rPr kumimoji="0" lang="zh-CN" altLang="en-US">
                <a:latin typeface="Arial" panose="020B0604020202020204" pitchFamily="34" charset="0"/>
                <a:ea typeface="宋体" panose="02010600030101010101" pitchFamily="2" charset="-122"/>
              </a:rPr>
              <a:t> </a:t>
            </a:r>
          </a:p>
        </p:txBody>
      </p:sp>
      <p:sp>
        <p:nvSpPr>
          <p:cNvPr id="11" name="日期占位符 10"/>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0F16D6C-219D-4914-9721-2F530DD82D4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8435" name="灯片编号占位符 11"/>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E1AD5D93-88ED-45FA-96A4-CDF644B1BDFD}" type="slidenum">
              <a:rPr kumimoji="1" lang="en-US" altLang="zh-CN" sz="1600" b="0">
                <a:ea typeface="宋体" panose="02010600030101010101" pitchFamily="2" charset="-122"/>
              </a:rPr>
              <a:pPr algn="r"/>
              <a:t>13</a:t>
            </a:fld>
            <a:endParaRPr kumimoji="1" lang="en-US" altLang="zh-CN" sz="1600" b="0">
              <a:ea typeface="宋体" panose="02010600030101010101" pitchFamily="2" charset="-122"/>
            </a:endParaRPr>
          </a:p>
        </p:txBody>
      </p:sp>
      <p:sp>
        <p:nvSpPr>
          <p:cNvPr id="13" name="页脚占位符 12"/>
          <p:cNvSpPr>
            <a:spLocks noGrp="1"/>
          </p:cNvSpPr>
          <p:nvPr>
            <p:ph type="ftr" sz="quarter" idx="11"/>
          </p:nvPr>
        </p:nvSpPr>
        <p:spPr/>
        <p:txBody>
          <a:bodyPr/>
          <a:lstStyle/>
          <a:p>
            <a:pPr>
              <a:defRPr/>
            </a:pPr>
            <a:r>
              <a:rPr lang="en-US" altLang="zh-CN"/>
              <a:t>Software Engineering Group</a:t>
            </a:r>
          </a:p>
        </p:txBody>
      </p:sp>
      <p:grpSp>
        <p:nvGrpSpPr>
          <p:cNvPr id="18437" name="Group 26"/>
          <p:cNvGrpSpPr>
            <a:grpSpLocks/>
          </p:cNvGrpSpPr>
          <p:nvPr/>
        </p:nvGrpSpPr>
        <p:grpSpPr bwMode="auto">
          <a:xfrm>
            <a:off x="793750" y="2624138"/>
            <a:ext cx="8531225" cy="3325812"/>
            <a:chOff x="431" y="1344"/>
            <a:chExt cx="5611" cy="2187"/>
          </a:xfrm>
        </p:grpSpPr>
        <p:grpSp>
          <p:nvGrpSpPr>
            <p:cNvPr id="18440" name="Group 15"/>
            <p:cNvGrpSpPr>
              <a:grpSpLocks/>
            </p:cNvGrpSpPr>
            <p:nvPr/>
          </p:nvGrpSpPr>
          <p:grpSpPr bwMode="auto">
            <a:xfrm>
              <a:off x="431" y="1344"/>
              <a:ext cx="4974" cy="342"/>
              <a:chOff x="521" y="1402"/>
              <a:chExt cx="4974" cy="342"/>
            </a:xfrm>
          </p:grpSpPr>
          <p:sp>
            <p:nvSpPr>
              <p:cNvPr id="18452" name="Rectangle 14"/>
              <p:cNvSpPr>
                <a:spLocks noChangeArrowheads="1"/>
              </p:cNvSpPr>
              <p:nvPr/>
            </p:nvSpPr>
            <p:spPr bwMode="auto">
              <a:xfrm>
                <a:off x="521" y="1402"/>
                <a:ext cx="497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         表示外部实体，代表数据源和数据池。</a:t>
                </a:r>
              </a:p>
            </p:txBody>
          </p:sp>
          <p:sp>
            <p:nvSpPr>
              <p:cNvPr id="18453" name="Rectangle 6"/>
              <p:cNvSpPr>
                <a:spLocks noChangeArrowheads="1"/>
              </p:cNvSpPr>
              <p:nvPr/>
            </p:nvSpPr>
            <p:spPr bwMode="auto">
              <a:xfrm>
                <a:off x="863" y="1434"/>
                <a:ext cx="384"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grpSp>
        <p:grpSp>
          <p:nvGrpSpPr>
            <p:cNvPr id="18441" name="Group 25"/>
            <p:cNvGrpSpPr>
              <a:grpSpLocks/>
            </p:cNvGrpSpPr>
            <p:nvPr/>
          </p:nvGrpSpPr>
          <p:grpSpPr bwMode="auto">
            <a:xfrm>
              <a:off x="431" y="2853"/>
              <a:ext cx="5611" cy="678"/>
              <a:chOff x="431" y="2853"/>
              <a:chExt cx="5611" cy="678"/>
            </a:xfrm>
          </p:grpSpPr>
          <p:sp>
            <p:nvSpPr>
              <p:cNvPr id="18448" name="Rectangle 22"/>
              <p:cNvSpPr>
                <a:spLocks noChangeArrowheads="1"/>
              </p:cNvSpPr>
              <p:nvPr/>
            </p:nvSpPr>
            <p:spPr bwMode="auto">
              <a:xfrm>
                <a:off x="431" y="2853"/>
                <a:ext cx="5611"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        表示数据存储，代表系统加工的数据所存储的</a:t>
                </a:r>
              </a:p>
              <a:p>
                <a:pPr>
                  <a:spcBef>
                    <a:spcPct val="20000"/>
                  </a:spcBef>
                  <a:buClr>
                    <a:schemeClr val="hlink"/>
                  </a:buClr>
                  <a:buSzPct val="70000"/>
                  <a:buFont typeface="Wingdings" panose="05000000000000000000" pitchFamily="2" charset="2"/>
                  <a:buNone/>
                </a:pPr>
                <a:r>
                  <a:rPr lang="zh-CN" altLang="en-US" b="0"/>
                  <a:t>             地方。</a:t>
                </a:r>
              </a:p>
            </p:txBody>
          </p:sp>
          <p:grpSp>
            <p:nvGrpSpPr>
              <p:cNvPr id="18449" name="Group 23"/>
              <p:cNvGrpSpPr>
                <a:grpSpLocks/>
              </p:cNvGrpSpPr>
              <p:nvPr/>
            </p:nvGrpSpPr>
            <p:grpSpPr bwMode="auto">
              <a:xfrm>
                <a:off x="730" y="2976"/>
                <a:ext cx="336" cy="137"/>
                <a:chOff x="657" y="3475"/>
                <a:chExt cx="336" cy="137"/>
              </a:xfrm>
            </p:grpSpPr>
            <p:sp>
              <p:nvSpPr>
                <p:cNvPr id="18450" name="Line 10"/>
                <p:cNvSpPr>
                  <a:spLocks noChangeShapeType="1"/>
                </p:cNvSpPr>
                <p:nvPr/>
              </p:nvSpPr>
              <p:spPr bwMode="auto">
                <a:xfrm>
                  <a:off x="657" y="3612"/>
                  <a:ext cx="336" cy="0"/>
                </a:xfrm>
                <a:prstGeom prst="line">
                  <a:avLst/>
                </a:prstGeom>
                <a:noFill/>
                <a:ln w="28575"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Line 11"/>
                <p:cNvSpPr>
                  <a:spLocks noChangeShapeType="1"/>
                </p:cNvSpPr>
                <p:nvPr/>
              </p:nvSpPr>
              <p:spPr bwMode="auto">
                <a:xfrm>
                  <a:off x="657" y="3475"/>
                  <a:ext cx="336" cy="0"/>
                </a:xfrm>
                <a:prstGeom prst="line">
                  <a:avLst/>
                </a:prstGeom>
                <a:noFill/>
                <a:ln w="28575"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442" name="Group 19"/>
            <p:cNvGrpSpPr>
              <a:grpSpLocks/>
            </p:cNvGrpSpPr>
            <p:nvPr/>
          </p:nvGrpSpPr>
          <p:grpSpPr bwMode="auto">
            <a:xfrm>
              <a:off x="435" y="1737"/>
              <a:ext cx="5442" cy="678"/>
              <a:chOff x="435" y="1737"/>
              <a:chExt cx="5442" cy="678"/>
            </a:xfrm>
          </p:grpSpPr>
          <p:sp>
            <p:nvSpPr>
              <p:cNvPr id="18446" name="Rectangle 16"/>
              <p:cNvSpPr>
                <a:spLocks noChangeArrowheads="1"/>
              </p:cNvSpPr>
              <p:nvPr/>
            </p:nvSpPr>
            <p:spPr bwMode="auto">
              <a:xfrm>
                <a:off x="435" y="1737"/>
                <a:ext cx="5442"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         表示加工，代表接收输入，经过变换，继而</a:t>
                </a:r>
              </a:p>
              <a:p>
                <a:pPr>
                  <a:spcBef>
                    <a:spcPct val="20000"/>
                  </a:spcBef>
                  <a:buClr>
                    <a:schemeClr val="hlink"/>
                  </a:buClr>
                  <a:buSzPct val="70000"/>
                  <a:buFont typeface="Wingdings" panose="05000000000000000000" pitchFamily="2" charset="2"/>
                  <a:buNone/>
                </a:pPr>
                <a:r>
                  <a:rPr lang="zh-CN" altLang="en-US" b="0"/>
                  <a:t>             产生输出的处理过程。 </a:t>
                </a:r>
              </a:p>
            </p:txBody>
          </p:sp>
          <p:sp>
            <p:nvSpPr>
              <p:cNvPr id="18447" name="Oval 7"/>
              <p:cNvSpPr>
                <a:spLocks noChangeArrowheads="1"/>
              </p:cNvSpPr>
              <p:nvPr/>
            </p:nvSpPr>
            <p:spPr bwMode="auto">
              <a:xfrm>
                <a:off x="793" y="1752"/>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grpSp>
        <p:grpSp>
          <p:nvGrpSpPr>
            <p:cNvPr id="18443" name="Group 21"/>
            <p:cNvGrpSpPr>
              <a:grpSpLocks/>
            </p:cNvGrpSpPr>
            <p:nvPr/>
          </p:nvGrpSpPr>
          <p:grpSpPr bwMode="auto">
            <a:xfrm>
              <a:off x="431" y="2400"/>
              <a:ext cx="4910" cy="341"/>
              <a:chOff x="431" y="2400"/>
              <a:chExt cx="4910" cy="341"/>
            </a:xfrm>
          </p:grpSpPr>
          <p:sp>
            <p:nvSpPr>
              <p:cNvPr id="18444" name="AutoShape 9"/>
              <p:cNvSpPr>
                <a:spLocks noChangeArrowheads="1"/>
              </p:cNvSpPr>
              <p:nvPr/>
            </p:nvSpPr>
            <p:spPr bwMode="auto">
              <a:xfrm>
                <a:off x="748" y="2523"/>
                <a:ext cx="384" cy="96"/>
              </a:xfrm>
              <a:prstGeom prst="rightArrow">
                <a:avLst>
                  <a:gd name="adj1" fmla="val 50000"/>
                  <a:gd name="adj2" fmla="val 100000"/>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18445" name="Rectangle 20"/>
              <p:cNvSpPr>
                <a:spLocks noChangeArrowheads="1"/>
              </p:cNvSpPr>
              <p:nvPr/>
            </p:nvSpPr>
            <p:spPr bwMode="auto">
              <a:xfrm>
                <a:off x="431" y="2400"/>
                <a:ext cx="491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        表示数据流，代表数据的流向和路径。</a:t>
                </a:r>
              </a:p>
            </p:txBody>
          </p:sp>
        </p:grpSp>
      </p:grpSp>
      <p:sp>
        <p:nvSpPr>
          <p:cNvPr id="18438" name="Text Box 27"/>
          <p:cNvSpPr txBox="1">
            <a:spLocks noChangeArrowheads="1"/>
          </p:cNvSpPr>
          <p:nvPr/>
        </p:nvSpPr>
        <p:spPr bwMode="auto">
          <a:xfrm>
            <a:off x="468313" y="1973263"/>
            <a:ext cx="417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rgbClr val="0066FF"/>
              </a:buClr>
              <a:buSzPct val="70000"/>
              <a:buFont typeface="Wingdings" panose="05000000000000000000" pitchFamily="2" charset="2"/>
              <a:buChar char="Ø"/>
            </a:pPr>
            <a:r>
              <a:rPr lang="zh-CN" altLang="en-US"/>
              <a:t>流程图符号介绍</a:t>
            </a:r>
          </a:p>
        </p:txBody>
      </p:sp>
      <p:sp>
        <p:nvSpPr>
          <p:cNvPr id="18439" name="AutoShape 28"/>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188241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468313" y="1412875"/>
            <a:ext cx="4895850" cy="503238"/>
          </a:xfrm>
        </p:spPr>
        <p:txBody>
          <a:bodyPr/>
          <a:lstStyle/>
          <a:p>
            <a:pPr eaLnBrk="1" hangingPunct="1">
              <a:spcBef>
                <a:spcPct val="50000"/>
              </a:spcBef>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数据流程图的特点：</a:t>
            </a:r>
            <a:endParaRPr kumimoji="0" lang="en-US" altLang="zh-CN">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8F32D2A-5AC9-4323-ABF9-2B7857FE383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0483"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4D0B3C48-2C4E-45D7-ACB6-A965E74240E9}" type="slidenum">
              <a:rPr kumimoji="1" lang="en-US" altLang="zh-CN" sz="1600" b="0">
                <a:ea typeface="宋体" panose="02010600030101010101" pitchFamily="2" charset="-122"/>
              </a:rPr>
              <a:pPr algn="r"/>
              <a:t>14</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40965" name="Rectangle 3"/>
          <p:cNvSpPr>
            <a:spLocks noChangeArrowheads="1"/>
          </p:cNvSpPr>
          <p:nvPr/>
        </p:nvSpPr>
        <p:spPr bwMode="auto">
          <a:xfrm>
            <a:off x="684213" y="2060575"/>
            <a:ext cx="8142287" cy="453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904875" indent="-447675">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chemeClr val="hlink"/>
              </a:buClr>
              <a:buSzPct val="70000"/>
              <a:buFont typeface="Wingdings" panose="05000000000000000000" pitchFamily="2" charset="2"/>
              <a:buChar char="l"/>
            </a:pPr>
            <a:r>
              <a:rPr lang="zh-CN" altLang="en-US" sz="2400" b="0"/>
              <a:t>可以表示任何一个系统（人工的、自动的、或混合的）中的数据流程；</a:t>
            </a:r>
          </a:p>
          <a:p>
            <a:pPr>
              <a:spcBef>
                <a:spcPct val="20000"/>
              </a:spcBef>
              <a:buClr>
                <a:schemeClr val="hlink"/>
              </a:buClr>
              <a:buSzPct val="70000"/>
              <a:buFont typeface="Wingdings" panose="05000000000000000000" pitchFamily="2" charset="2"/>
              <a:buChar char="l"/>
            </a:pPr>
            <a:r>
              <a:rPr lang="zh-CN" altLang="en-US" sz="2400" b="0"/>
              <a:t>每个表示加工的圆圈可能需要进一步分解以求得对问题的全面理解；</a:t>
            </a:r>
          </a:p>
          <a:p>
            <a:pPr>
              <a:spcBef>
                <a:spcPct val="20000"/>
              </a:spcBef>
              <a:buClr>
                <a:schemeClr val="hlink"/>
              </a:buClr>
              <a:buSzPct val="70000"/>
              <a:buFont typeface="Wingdings" panose="05000000000000000000" pitchFamily="2" charset="2"/>
              <a:buChar char="l"/>
            </a:pPr>
            <a:r>
              <a:rPr lang="zh-CN" altLang="en-US" sz="2400" b="0"/>
              <a:t>着重强调的是数据流程而不是控制流程。</a:t>
            </a:r>
            <a:endParaRPr lang="en-US" altLang="zh-CN" sz="2400" b="0"/>
          </a:p>
          <a:p>
            <a:pPr>
              <a:spcBef>
                <a:spcPct val="20000"/>
              </a:spcBef>
              <a:buClr>
                <a:schemeClr val="hlink"/>
              </a:buClr>
              <a:buSzPct val="70000"/>
              <a:buFont typeface="Wingdings" panose="05000000000000000000" pitchFamily="2" charset="2"/>
              <a:buChar char="l"/>
            </a:pPr>
            <a:r>
              <a:rPr lang="zh-CN" altLang="en-US" sz="2400">
                <a:effectLst>
                  <a:outerShdw blurRad="38100" dist="38100" dir="2700000" algn="tl">
                    <a:srgbClr val="C0C0C0"/>
                  </a:outerShdw>
                </a:effectLst>
                <a:ea typeface="隶书" panose="02010509060101010101" pitchFamily="49" charset="-122"/>
              </a:rPr>
              <a:t>分层</a:t>
            </a:r>
            <a:endParaRPr lang="en-US" altLang="zh-CN" sz="2400">
              <a:effectLst>
                <a:outerShdw blurRad="38100" dist="38100" dir="2700000" algn="tl">
                  <a:srgbClr val="C0C0C0"/>
                </a:outerShdw>
              </a:effectLst>
              <a:ea typeface="隶书" panose="02010509060101010101" pitchFamily="49" charset="-122"/>
            </a:endParaRPr>
          </a:p>
          <a:p>
            <a:pPr lvl="1">
              <a:spcBef>
                <a:spcPct val="20000"/>
              </a:spcBef>
              <a:buClr>
                <a:schemeClr val="hlink"/>
              </a:buClr>
              <a:buSzPct val="70000"/>
              <a:buFont typeface="Wingdings" panose="05000000000000000000" pitchFamily="2" charset="2"/>
              <a:buChar char="l"/>
            </a:pPr>
            <a:r>
              <a:rPr lang="zh-CN" altLang="en-US" sz="2000">
                <a:effectLst>
                  <a:outerShdw blurRad="38100" dist="38100" dir="2700000" algn="tl">
                    <a:srgbClr val="C0C0C0"/>
                  </a:outerShdw>
                </a:effectLst>
                <a:ea typeface="隶书" panose="02010509060101010101" pitchFamily="49" charset="-122"/>
              </a:rPr>
              <a:t>从高层到低层</a:t>
            </a:r>
            <a:endParaRPr lang="en-US" altLang="zh-CN" sz="2000">
              <a:effectLst>
                <a:outerShdw blurRad="38100" dist="38100" dir="2700000" algn="tl">
                  <a:srgbClr val="C0C0C0"/>
                </a:outerShdw>
              </a:effectLst>
              <a:ea typeface="隶书" panose="02010509060101010101" pitchFamily="49" charset="-122"/>
            </a:endParaRPr>
          </a:p>
          <a:p>
            <a:pPr lvl="1">
              <a:spcBef>
                <a:spcPct val="20000"/>
              </a:spcBef>
              <a:buClr>
                <a:schemeClr val="hlink"/>
              </a:buClr>
              <a:buSzPct val="70000"/>
              <a:buFont typeface="Wingdings" panose="05000000000000000000" pitchFamily="2" charset="2"/>
              <a:buChar char="l"/>
            </a:pPr>
            <a:r>
              <a:rPr lang="zh-CN" altLang="en-US" sz="2000">
                <a:effectLst>
                  <a:outerShdw blurRad="38100" dist="38100" dir="2700000" algn="tl">
                    <a:srgbClr val="C0C0C0"/>
                  </a:outerShdw>
                </a:effectLst>
                <a:ea typeface="隶书" panose="02010509060101010101" pitchFamily="49" charset="-122"/>
              </a:rPr>
              <a:t>分解前后的数据流必须一致</a:t>
            </a:r>
            <a:endParaRPr lang="en-US" altLang="zh-CN" sz="2000">
              <a:effectLst>
                <a:outerShdw blurRad="38100" dist="38100" dir="2700000" algn="tl">
                  <a:srgbClr val="C0C0C0"/>
                </a:outerShdw>
              </a:effectLst>
              <a:ea typeface="隶书" panose="02010509060101010101" pitchFamily="49" charset="-122"/>
            </a:endParaRPr>
          </a:p>
          <a:p>
            <a:pPr>
              <a:spcBef>
                <a:spcPct val="20000"/>
              </a:spcBef>
              <a:buClr>
                <a:schemeClr val="hlink"/>
              </a:buClr>
              <a:buSzPct val="70000"/>
              <a:buFont typeface="Wingdings" panose="05000000000000000000" pitchFamily="2" charset="2"/>
              <a:buChar char="l"/>
            </a:pPr>
            <a:r>
              <a:rPr lang="zh-CN" altLang="en-US" sz="2400">
                <a:effectLst>
                  <a:outerShdw blurRad="38100" dist="38100" dir="2700000" algn="tl">
                    <a:srgbClr val="C0C0C0"/>
                  </a:outerShdw>
                </a:effectLst>
                <a:ea typeface="隶书" panose="02010509060101010101" pitchFamily="49" charset="-122"/>
              </a:rPr>
              <a:t>命名</a:t>
            </a:r>
            <a:endParaRPr lang="en-US" altLang="zh-CN" sz="2400">
              <a:effectLst>
                <a:outerShdw blurRad="38100" dist="38100" dir="2700000" algn="tl">
                  <a:srgbClr val="C0C0C0"/>
                </a:outerShdw>
              </a:effectLst>
              <a:ea typeface="隶书" panose="02010509060101010101" pitchFamily="49" charset="-122"/>
            </a:endParaRPr>
          </a:p>
          <a:p>
            <a:pPr lvl="1">
              <a:spcBef>
                <a:spcPct val="20000"/>
              </a:spcBef>
              <a:buClr>
                <a:schemeClr val="hlink"/>
              </a:buClr>
              <a:buSzPct val="70000"/>
              <a:buFont typeface="Wingdings" panose="05000000000000000000" pitchFamily="2" charset="2"/>
              <a:buChar char="l"/>
            </a:pPr>
            <a:r>
              <a:rPr lang="zh-CN" altLang="en-US" sz="2000">
                <a:effectLst>
                  <a:outerShdw blurRad="38100" dist="38100" dir="2700000" algn="tl">
                    <a:srgbClr val="C0C0C0"/>
                  </a:outerShdw>
                </a:effectLst>
                <a:ea typeface="隶书" panose="02010509060101010101" pitchFamily="49" charset="-122"/>
              </a:rPr>
              <a:t>数据流</a:t>
            </a:r>
            <a:endParaRPr lang="en-US" altLang="zh-CN" sz="2000">
              <a:effectLst>
                <a:outerShdw blurRad="38100" dist="38100" dir="2700000" algn="tl">
                  <a:srgbClr val="C0C0C0"/>
                </a:outerShdw>
              </a:effectLst>
              <a:ea typeface="隶书" panose="02010509060101010101" pitchFamily="49" charset="-122"/>
            </a:endParaRPr>
          </a:p>
          <a:p>
            <a:pPr lvl="1">
              <a:spcBef>
                <a:spcPct val="20000"/>
              </a:spcBef>
              <a:buClr>
                <a:schemeClr val="hlink"/>
              </a:buClr>
              <a:buSzPct val="70000"/>
              <a:buFont typeface="Wingdings" panose="05000000000000000000" pitchFamily="2" charset="2"/>
              <a:buChar char="l"/>
            </a:pPr>
            <a:r>
              <a:rPr lang="zh-CN" altLang="en-US" sz="2000">
                <a:effectLst>
                  <a:outerShdw blurRad="38100" dist="38100" dir="2700000" algn="tl">
                    <a:srgbClr val="C0C0C0"/>
                  </a:outerShdw>
                </a:effectLst>
                <a:ea typeface="隶书" panose="02010509060101010101" pitchFamily="49" charset="-122"/>
              </a:rPr>
              <a:t>处理</a:t>
            </a:r>
          </a:p>
        </p:txBody>
      </p:sp>
      <p:sp>
        <p:nvSpPr>
          <p:cNvPr id="20486" name="AutoShape 9"/>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140609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179388" y="1268413"/>
            <a:ext cx="8142287" cy="649287"/>
          </a:xfrm>
        </p:spPr>
        <p:txBody>
          <a:bodyPr/>
          <a:lstStyle/>
          <a:p>
            <a:pPr eaLnBrk="1" hangingPunct="1">
              <a:buFont typeface="Wingdings" panose="05000000000000000000" pitchFamily="2" charset="2"/>
              <a:buNone/>
            </a:pPr>
            <a:r>
              <a:rPr kumimoji="0" lang="en-US" altLang="zh-CN" sz="3200" b="1">
                <a:latin typeface="楷体_GB2312" pitchFamily="49" charset="-122"/>
                <a:ea typeface="楷体_GB2312" pitchFamily="49" charset="-122"/>
              </a:rPr>
              <a:t> </a:t>
            </a:r>
            <a:r>
              <a:rPr kumimoji="0" lang="zh-CN" altLang="en-US" sz="3200" b="1">
                <a:latin typeface="楷体_GB2312" pitchFamily="49" charset="-122"/>
                <a:ea typeface="楷体_GB2312" pitchFamily="49" charset="-122"/>
              </a:rPr>
              <a:t>基本系统模型</a:t>
            </a:r>
          </a:p>
        </p:txBody>
      </p:sp>
      <p:grpSp>
        <p:nvGrpSpPr>
          <p:cNvPr id="22530" name="Group 26"/>
          <p:cNvGrpSpPr>
            <a:grpSpLocks/>
          </p:cNvGrpSpPr>
          <p:nvPr/>
        </p:nvGrpSpPr>
        <p:grpSpPr bwMode="auto">
          <a:xfrm>
            <a:off x="1431925" y="2060575"/>
            <a:ext cx="6391275" cy="2617788"/>
            <a:chOff x="902" y="1298"/>
            <a:chExt cx="4026" cy="1649"/>
          </a:xfrm>
        </p:grpSpPr>
        <p:sp>
          <p:nvSpPr>
            <p:cNvPr id="22537" name="Text Box 14"/>
            <p:cNvSpPr txBox="1">
              <a:spLocks noChangeArrowheads="1"/>
            </p:cNvSpPr>
            <p:nvPr/>
          </p:nvSpPr>
          <p:spPr bwMode="auto">
            <a:xfrm>
              <a:off x="930" y="2523"/>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输入</a:t>
              </a:r>
              <a:r>
                <a:rPr kumimoji="1" lang="en-US" altLang="zh-CN" sz="2400" b="0">
                  <a:latin typeface="Times New Roman" panose="02020603050405020304" pitchFamily="18" charset="0"/>
                  <a:ea typeface="宋体" panose="02010600030101010101" pitchFamily="2" charset="-122"/>
                </a:rPr>
                <a:t>n</a:t>
              </a:r>
            </a:p>
          </p:txBody>
        </p:sp>
        <p:sp>
          <p:nvSpPr>
            <p:cNvPr id="22538" name="Text Box 15"/>
            <p:cNvSpPr txBox="1">
              <a:spLocks noChangeArrowheads="1"/>
            </p:cNvSpPr>
            <p:nvPr/>
          </p:nvSpPr>
          <p:spPr bwMode="auto">
            <a:xfrm>
              <a:off x="4332" y="2659"/>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输出</a:t>
              </a:r>
              <a:r>
                <a:rPr kumimoji="1" lang="en-US" altLang="zh-CN" sz="2400" b="0">
                  <a:latin typeface="Times New Roman" panose="02020603050405020304" pitchFamily="18" charset="0"/>
                  <a:ea typeface="宋体" panose="02010600030101010101" pitchFamily="2" charset="-122"/>
                </a:rPr>
                <a:t>n</a:t>
              </a:r>
            </a:p>
          </p:txBody>
        </p:sp>
        <p:grpSp>
          <p:nvGrpSpPr>
            <p:cNvPr id="22539" name="Group 24"/>
            <p:cNvGrpSpPr>
              <a:grpSpLocks/>
            </p:cNvGrpSpPr>
            <p:nvPr/>
          </p:nvGrpSpPr>
          <p:grpSpPr bwMode="auto">
            <a:xfrm>
              <a:off x="902" y="1298"/>
              <a:ext cx="4004" cy="1606"/>
              <a:chOff x="902" y="2378"/>
              <a:chExt cx="4004" cy="1606"/>
            </a:xfrm>
          </p:grpSpPr>
          <p:sp>
            <p:nvSpPr>
              <p:cNvPr id="22540" name="Oval 4"/>
              <p:cNvSpPr>
                <a:spLocks noChangeArrowheads="1"/>
              </p:cNvSpPr>
              <p:nvPr/>
            </p:nvSpPr>
            <p:spPr bwMode="auto">
              <a:xfrm>
                <a:off x="2064" y="2400"/>
                <a:ext cx="1632" cy="15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b="0">
                    <a:latin typeface="Times New Roman" panose="02020603050405020304" pitchFamily="18" charset="0"/>
                    <a:ea typeface="宋体" panose="02010600030101010101" pitchFamily="2" charset="-122"/>
                  </a:rPr>
                  <a:t>软件系统</a:t>
                </a:r>
              </a:p>
            </p:txBody>
          </p:sp>
          <p:sp>
            <p:nvSpPr>
              <p:cNvPr id="22541" name="Line 5"/>
              <p:cNvSpPr>
                <a:spLocks noChangeShapeType="1"/>
              </p:cNvSpPr>
              <p:nvPr/>
            </p:nvSpPr>
            <p:spPr bwMode="auto">
              <a:xfrm>
                <a:off x="1488" y="2544"/>
                <a:ext cx="672"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6"/>
              <p:cNvSpPr>
                <a:spLocks noChangeShapeType="1"/>
              </p:cNvSpPr>
              <p:nvPr/>
            </p:nvSpPr>
            <p:spPr bwMode="auto">
              <a:xfrm flipV="1">
                <a:off x="1488" y="3456"/>
                <a:ext cx="624"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7"/>
              <p:cNvSpPr>
                <a:spLocks noChangeShapeType="1"/>
              </p:cNvSpPr>
              <p:nvPr/>
            </p:nvSpPr>
            <p:spPr bwMode="auto">
              <a:xfrm flipV="1">
                <a:off x="3600" y="2544"/>
                <a:ext cx="576"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8"/>
              <p:cNvSpPr>
                <a:spLocks noChangeShapeType="1"/>
              </p:cNvSpPr>
              <p:nvPr/>
            </p:nvSpPr>
            <p:spPr bwMode="auto">
              <a:xfrm>
                <a:off x="3696" y="3168"/>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9"/>
              <p:cNvSpPr>
                <a:spLocks noChangeShapeType="1"/>
              </p:cNvSpPr>
              <p:nvPr/>
            </p:nvSpPr>
            <p:spPr bwMode="auto">
              <a:xfrm>
                <a:off x="3552" y="3696"/>
                <a:ext cx="624"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10"/>
              <p:cNvSpPr>
                <a:spLocks noChangeShapeType="1"/>
              </p:cNvSpPr>
              <p:nvPr/>
            </p:nvSpPr>
            <p:spPr bwMode="auto">
              <a:xfrm>
                <a:off x="1488" y="2976"/>
                <a:ext cx="6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Text Box 12"/>
              <p:cNvSpPr txBox="1">
                <a:spLocks noChangeArrowheads="1"/>
              </p:cNvSpPr>
              <p:nvPr/>
            </p:nvSpPr>
            <p:spPr bwMode="auto">
              <a:xfrm>
                <a:off x="998" y="2378"/>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输入</a:t>
                </a:r>
                <a:r>
                  <a:rPr kumimoji="1" lang="en-US" altLang="zh-CN" sz="2400" b="0">
                    <a:latin typeface="Times New Roman" panose="02020603050405020304" pitchFamily="18" charset="0"/>
                    <a:ea typeface="宋体" panose="02010600030101010101" pitchFamily="2" charset="-122"/>
                  </a:rPr>
                  <a:t>1</a:t>
                </a:r>
              </a:p>
            </p:txBody>
          </p:sp>
          <p:sp>
            <p:nvSpPr>
              <p:cNvPr id="22548" name="Text Box 13"/>
              <p:cNvSpPr txBox="1">
                <a:spLocks noChangeArrowheads="1"/>
              </p:cNvSpPr>
              <p:nvPr/>
            </p:nvSpPr>
            <p:spPr bwMode="auto">
              <a:xfrm>
                <a:off x="902" y="2762"/>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输入</a:t>
                </a:r>
                <a:r>
                  <a:rPr kumimoji="1" lang="en-US" altLang="zh-CN" sz="2400" b="0">
                    <a:latin typeface="Times New Roman" panose="02020603050405020304" pitchFamily="18" charset="0"/>
                    <a:ea typeface="宋体" panose="02010600030101010101" pitchFamily="2" charset="-122"/>
                  </a:rPr>
                  <a:t>2</a:t>
                </a:r>
              </a:p>
            </p:txBody>
          </p:sp>
          <p:sp>
            <p:nvSpPr>
              <p:cNvPr id="22549" name="Text Box 16"/>
              <p:cNvSpPr txBox="1">
                <a:spLocks noChangeArrowheads="1"/>
              </p:cNvSpPr>
              <p:nvPr/>
            </p:nvSpPr>
            <p:spPr bwMode="auto">
              <a:xfrm>
                <a:off x="4310" y="3050"/>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输出</a:t>
                </a:r>
                <a:r>
                  <a:rPr kumimoji="1" lang="en-US" altLang="zh-CN" sz="2400" b="0">
                    <a:latin typeface="Times New Roman" panose="02020603050405020304" pitchFamily="18" charset="0"/>
                    <a:ea typeface="宋体" panose="02010600030101010101" pitchFamily="2" charset="-122"/>
                  </a:rPr>
                  <a:t>2</a:t>
                </a:r>
              </a:p>
            </p:txBody>
          </p:sp>
          <p:sp>
            <p:nvSpPr>
              <p:cNvPr id="22550" name="Text Box 17"/>
              <p:cNvSpPr txBox="1">
                <a:spLocks noChangeArrowheads="1"/>
              </p:cNvSpPr>
              <p:nvPr/>
            </p:nvSpPr>
            <p:spPr bwMode="auto">
              <a:xfrm>
                <a:off x="4214" y="2378"/>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输出</a:t>
                </a:r>
                <a:r>
                  <a:rPr kumimoji="1" lang="en-US" altLang="zh-CN" sz="2400" b="0">
                    <a:latin typeface="Times New Roman" panose="02020603050405020304" pitchFamily="18" charset="0"/>
                    <a:ea typeface="宋体" panose="02010600030101010101" pitchFamily="2" charset="-122"/>
                  </a:rPr>
                  <a:t>1</a:t>
                </a:r>
              </a:p>
            </p:txBody>
          </p:sp>
          <p:sp>
            <p:nvSpPr>
              <p:cNvPr id="22551" name="Text Box 18"/>
              <p:cNvSpPr txBox="1">
                <a:spLocks noChangeArrowheads="1"/>
              </p:cNvSpPr>
              <p:nvPr/>
            </p:nvSpPr>
            <p:spPr bwMode="auto">
              <a:xfrm>
                <a:off x="1632" y="2976"/>
                <a:ext cx="16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p:txBody>
          </p:sp>
          <p:sp>
            <p:nvSpPr>
              <p:cNvPr id="22552" name="Text Box 19"/>
              <p:cNvSpPr txBox="1">
                <a:spLocks noChangeArrowheads="1"/>
              </p:cNvSpPr>
              <p:nvPr/>
            </p:nvSpPr>
            <p:spPr bwMode="auto">
              <a:xfrm>
                <a:off x="3744" y="3072"/>
                <a:ext cx="16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p:txBody>
          </p:sp>
        </p:grpSp>
      </p:grpSp>
      <p:sp>
        <p:nvSpPr>
          <p:cNvPr id="21" name="日期占位符 20"/>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D27BBEE-D8AD-4CB1-8F8E-A1F37C4A406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2532" name="灯片编号占位符 21"/>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89CAF417-FC8E-481D-9E7A-85A18527CA7F}" type="slidenum">
              <a:rPr kumimoji="1" lang="en-US" altLang="zh-CN" sz="1600" b="0">
                <a:ea typeface="宋体" panose="02010600030101010101" pitchFamily="2" charset="-122"/>
              </a:rPr>
              <a:pPr algn="r"/>
              <a:t>15</a:t>
            </a:fld>
            <a:endParaRPr kumimoji="1" lang="en-US" altLang="zh-CN" sz="1600" b="0">
              <a:ea typeface="宋体" panose="02010600030101010101" pitchFamily="2" charset="-122"/>
            </a:endParaRPr>
          </a:p>
        </p:txBody>
      </p:sp>
      <p:sp>
        <p:nvSpPr>
          <p:cNvPr id="23" name="页脚占位符 22"/>
          <p:cNvSpPr>
            <a:spLocks noGrp="1"/>
          </p:cNvSpPr>
          <p:nvPr>
            <p:ph type="ftr" sz="quarter" idx="11"/>
          </p:nvPr>
        </p:nvSpPr>
        <p:spPr/>
        <p:txBody>
          <a:bodyPr/>
          <a:lstStyle/>
          <a:p>
            <a:pPr>
              <a:defRPr/>
            </a:pPr>
            <a:r>
              <a:rPr lang="en-US" altLang="zh-CN"/>
              <a:t>Software Engineering Group</a:t>
            </a:r>
          </a:p>
        </p:txBody>
      </p:sp>
      <p:sp>
        <p:nvSpPr>
          <p:cNvPr id="22534" name="Rectangle 3"/>
          <p:cNvSpPr>
            <a:spLocks noChangeArrowheads="1"/>
          </p:cNvSpPr>
          <p:nvPr/>
        </p:nvSpPr>
        <p:spPr bwMode="auto">
          <a:xfrm>
            <a:off x="611188" y="5734050"/>
            <a:ext cx="8142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endParaRPr lang="zh-CN" altLang="en-US" b="0">
              <a:ea typeface="宋体" panose="02010600030101010101" pitchFamily="2" charset="-122"/>
            </a:endParaRPr>
          </a:p>
        </p:txBody>
      </p:sp>
      <p:sp>
        <p:nvSpPr>
          <p:cNvPr id="22535" name="Rectangle 25"/>
          <p:cNvSpPr>
            <a:spLocks noChangeArrowheads="1"/>
          </p:cNvSpPr>
          <p:nvPr/>
        </p:nvSpPr>
        <p:spPr bwMode="auto">
          <a:xfrm>
            <a:off x="179388" y="5132388"/>
            <a:ext cx="8893175" cy="528637"/>
          </a:xfrm>
          <a:prstGeom prst="rect">
            <a:avLst/>
          </a:prstGeom>
          <a:solidFill>
            <a:srgbClr val="CCFFFF"/>
          </a:solidFill>
          <a:ln w="9525">
            <a:solidFill>
              <a:srgbClr val="003300"/>
            </a:solidFill>
            <a:miter lim="800000"/>
            <a:headEnd/>
            <a:tailEnd/>
          </a:ln>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t>软件系统的全部功能被表示成一个单一的信息变换过程</a:t>
            </a:r>
          </a:p>
        </p:txBody>
      </p:sp>
      <p:sp>
        <p:nvSpPr>
          <p:cNvPr id="22536" name="AutoShape 27"/>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71793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250825" y="1341438"/>
            <a:ext cx="3600450" cy="576262"/>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例：病员监视系统</a:t>
            </a:r>
          </a:p>
        </p:txBody>
      </p:sp>
      <p:sp>
        <p:nvSpPr>
          <p:cNvPr id="24578" name="Text Box 14"/>
          <p:cNvSpPr txBox="1">
            <a:spLocks noChangeArrowheads="1"/>
          </p:cNvSpPr>
          <p:nvPr/>
        </p:nvSpPr>
        <p:spPr bwMode="auto">
          <a:xfrm>
            <a:off x="5580063" y="51577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病员病历</a:t>
            </a:r>
          </a:p>
        </p:txBody>
      </p:sp>
      <p:sp>
        <p:nvSpPr>
          <p:cNvPr id="24579" name="Oval 4"/>
          <p:cNvSpPr>
            <a:spLocks noChangeArrowheads="1"/>
          </p:cNvSpPr>
          <p:nvPr/>
        </p:nvSpPr>
        <p:spPr bwMode="auto">
          <a:xfrm>
            <a:off x="3905250" y="2133600"/>
            <a:ext cx="1981200" cy="18288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b="0">
                <a:latin typeface="Times New Roman" panose="02020603050405020304" pitchFamily="18" charset="0"/>
              </a:rPr>
              <a:t>病员</a:t>
            </a:r>
          </a:p>
          <a:p>
            <a:pPr algn="ctr"/>
            <a:r>
              <a:rPr kumimoji="1" lang="zh-CN" altLang="en-US" sz="2400" b="0">
                <a:latin typeface="Times New Roman" panose="02020603050405020304" pitchFamily="18" charset="0"/>
              </a:rPr>
              <a:t>监视</a:t>
            </a:r>
          </a:p>
          <a:p>
            <a:pPr algn="ctr"/>
            <a:r>
              <a:rPr kumimoji="1" lang="zh-CN" altLang="en-US" sz="2400" b="0">
                <a:latin typeface="Times New Roman" panose="02020603050405020304" pitchFamily="18" charset="0"/>
              </a:rPr>
              <a:t>系统</a:t>
            </a:r>
          </a:p>
        </p:txBody>
      </p:sp>
      <p:sp>
        <p:nvSpPr>
          <p:cNvPr id="24580" name="Rectangle 5"/>
          <p:cNvSpPr>
            <a:spLocks noChangeArrowheads="1"/>
          </p:cNvSpPr>
          <p:nvPr/>
        </p:nvSpPr>
        <p:spPr bwMode="auto">
          <a:xfrm>
            <a:off x="1619250" y="2667000"/>
            <a:ext cx="914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病员</a:t>
            </a:r>
          </a:p>
        </p:txBody>
      </p:sp>
      <p:sp>
        <p:nvSpPr>
          <p:cNvPr id="24581" name="Rectangle 6"/>
          <p:cNvSpPr>
            <a:spLocks noChangeArrowheads="1"/>
          </p:cNvSpPr>
          <p:nvPr/>
        </p:nvSpPr>
        <p:spPr bwMode="auto">
          <a:xfrm>
            <a:off x="7334250" y="2590800"/>
            <a:ext cx="914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护士</a:t>
            </a:r>
          </a:p>
        </p:txBody>
      </p:sp>
      <p:sp>
        <p:nvSpPr>
          <p:cNvPr id="24582" name="Rectangle 7"/>
          <p:cNvSpPr>
            <a:spLocks noChangeArrowheads="1"/>
          </p:cNvSpPr>
          <p:nvPr/>
        </p:nvSpPr>
        <p:spPr bwMode="auto">
          <a:xfrm>
            <a:off x="2838450" y="4724400"/>
            <a:ext cx="914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护士</a:t>
            </a:r>
          </a:p>
        </p:txBody>
      </p:sp>
      <p:sp>
        <p:nvSpPr>
          <p:cNvPr id="24583" name="Line 8"/>
          <p:cNvSpPr>
            <a:spLocks noChangeShapeType="1"/>
          </p:cNvSpPr>
          <p:nvPr/>
        </p:nvSpPr>
        <p:spPr bwMode="auto">
          <a:xfrm>
            <a:off x="5429250" y="4953000"/>
            <a:ext cx="1447800"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9"/>
          <p:cNvSpPr>
            <a:spLocks noChangeShapeType="1"/>
          </p:cNvSpPr>
          <p:nvPr/>
        </p:nvSpPr>
        <p:spPr bwMode="auto">
          <a:xfrm>
            <a:off x="5429250" y="5105400"/>
            <a:ext cx="1447800"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Text Box 15"/>
          <p:cNvSpPr txBox="1">
            <a:spLocks noChangeArrowheads="1"/>
          </p:cNvSpPr>
          <p:nvPr/>
        </p:nvSpPr>
        <p:spPr bwMode="auto">
          <a:xfrm rot="5400000">
            <a:off x="-238125" y="3544888"/>
            <a:ext cx="1422400" cy="469900"/>
          </a:xfrm>
          <a:prstGeom prst="rect">
            <a:avLst/>
          </a:prstGeom>
          <a:noFill/>
          <a:ln w="12700" cap="sq">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solidFill>
                  <a:srgbClr val="0066FF"/>
                </a:solidFill>
                <a:latin typeface="Times New Roman" panose="02020603050405020304" pitchFamily="18" charset="0"/>
              </a:rPr>
              <a:t>基本模型</a:t>
            </a:r>
          </a:p>
        </p:txBody>
      </p:sp>
      <p:sp>
        <p:nvSpPr>
          <p:cNvPr id="24586" name="Line 16"/>
          <p:cNvSpPr>
            <a:spLocks noChangeShapeType="1"/>
          </p:cNvSpPr>
          <p:nvPr/>
        </p:nvSpPr>
        <p:spPr bwMode="auto">
          <a:xfrm>
            <a:off x="2533650" y="3048000"/>
            <a:ext cx="1371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17"/>
          <p:cNvSpPr>
            <a:spLocks noChangeShapeType="1"/>
          </p:cNvSpPr>
          <p:nvPr/>
        </p:nvSpPr>
        <p:spPr bwMode="auto">
          <a:xfrm>
            <a:off x="5810250" y="2743200"/>
            <a:ext cx="1524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18"/>
          <p:cNvSpPr>
            <a:spLocks noChangeShapeType="1"/>
          </p:cNvSpPr>
          <p:nvPr/>
        </p:nvSpPr>
        <p:spPr bwMode="auto">
          <a:xfrm>
            <a:off x="5886450" y="3124200"/>
            <a:ext cx="1447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9"/>
          <p:cNvSpPr>
            <a:spLocks noChangeShapeType="1"/>
          </p:cNvSpPr>
          <p:nvPr/>
        </p:nvSpPr>
        <p:spPr bwMode="auto">
          <a:xfrm flipV="1">
            <a:off x="3295650" y="3810000"/>
            <a:ext cx="990600" cy="914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20"/>
          <p:cNvSpPr>
            <a:spLocks noChangeShapeType="1"/>
          </p:cNvSpPr>
          <p:nvPr/>
        </p:nvSpPr>
        <p:spPr bwMode="auto">
          <a:xfrm flipH="1" flipV="1">
            <a:off x="5353050" y="3886200"/>
            <a:ext cx="5334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21"/>
          <p:cNvSpPr>
            <a:spLocks noChangeShapeType="1"/>
          </p:cNvSpPr>
          <p:nvPr/>
        </p:nvSpPr>
        <p:spPr bwMode="auto">
          <a:xfrm>
            <a:off x="5657850" y="3657600"/>
            <a:ext cx="609600" cy="1295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Text Box 22"/>
          <p:cNvSpPr txBox="1">
            <a:spLocks noChangeArrowheads="1"/>
          </p:cNvSpPr>
          <p:nvPr/>
        </p:nvSpPr>
        <p:spPr bwMode="auto">
          <a:xfrm>
            <a:off x="2670175" y="26638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病情信号</a:t>
            </a:r>
            <a:endParaRPr kumimoji="1" lang="zh-CN" altLang="en-US" sz="2400">
              <a:latin typeface="Times New Roman" panose="02020603050405020304" pitchFamily="18" charset="0"/>
            </a:endParaRPr>
          </a:p>
        </p:txBody>
      </p:sp>
      <p:sp>
        <p:nvSpPr>
          <p:cNvPr id="24593" name="Text Box 23"/>
          <p:cNvSpPr txBox="1">
            <a:spLocks noChangeArrowheads="1"/>
          </p:cNvSpPr>
          <p:nvPr/>
        </p:nvSpPr>
        <p:spPr bwMode="auto">
          <a:xfrm>
            <a:off x="6175375" y="22828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报告</a:t>
            </a:r>
          </a:p>
        </p:txBody>
      </p:sp>
      <p:sp>
        <p:nvSpPr>
          <p:cNvPr id="24594" name="Text Box 24"/>
          <p:cNvSpPr txBox="1">
            <a:spLocks noChangeArrowheads="1"/>
          </p:cNvSpPr>
          <p:nvPr/>
        </p:nvSpPr>
        <p:spPr bwMode="auto">
          <a:xfrm>
            <a:off x="6022975" y="31210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警告信号</a:t>
            </a:r>
          </a:p>
        </p:txBody>
      </p:sp>
      <p:sp>
        <p:nvSpPr>
          <p:cNvPr id="24595" name="Text Box 25"/>
          <p:cNvSpPr txBox="1">
            <a:spLocks noChangeArrowheads="1"/>
          </p:cNvSpPr>
          <p:nvPr/>
        </p:nvSpPr>
        <p:spPr bwMode="auto">
          <a:xfrm>
            <a:off x="6099175" y="40354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病历数据</a:t>
            </a:r>
          </a:p>
        </p:txBody>
      </p:sp>
      <p:sp>
        <p:nvSpPr>
          <p:cNvPr id="24596" name="Text Box 26"/>
          <p:cNvSpPr txBox="1">
            <a:spLocks noChangeArrowheads="1"/>
          </p:cNvSpPr>
          <p:nvPr/>
        </p:nvSpPr>
        <p:spPr bwMode="auto">
          <a:xfrm>
            <a:off x="2076450" y="388620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请求提出报告</a:t>
            </a:r>
          </a:p>
        </p:txBody>
      </p:sp>
      <p:sp>
        <p:nvSpPr>
          <p:cNvPr id="25" name="日期占位符 24"/>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06BBD14-B0AD-4194-B6C3-41824BFC04F1}"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4598" name="灯片编号占位符 25"/>
          <p:cNvSpPr>
            <a:spLocks noGrp="1"/>
          </p:cNvSpPr>
          <p:nvPr>
            <p:ph type="sldNum" sz="quarter" idx="4294967295"/>
          </p:nvPr>
        </p:nvSpPr>
        <p:spPr bwMode="auto">
          <a:xfrm>
            <a:off x="8027988" y="6165850"/>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1153AAD9-6465-4EC1-9124-FB99A308931E}" type="slidenum">
              <a:rPr kumimoji="1" lang="en-US" altLang="zh-CN" sz="1600" b="0">
                <a:ea typeface="宋体" panose="02010600030101010101" pitchFamily="2" charset="-122"/>
              </a:rPr>
              <a:pPr algn="r"/>
              <a:t>16</a:t>
            </a:fld>
            <a:endParaRPr kumimoji="1" lang="en-US" altLang="zh-CN" sz="1600" b="0">
              <a:ea typeface="宋体" panose="02010600030101010101" pitchFamily="2" charset="-122"/>
            </a:endParaRPr>
          </a:p>
        </p:txBody>
      </p:sp>
      <p:sp>
        <p:nvSpPr>
          <p:cNvPr id="27" name="页脚占位符 26"/>
          <p:cNvSpPr>
            <a:spLocks noGrp="1"/>
          </p:cNvSpPr>
          <p:nvPr>
            <p:ph type="ftr" sz="quarter" idx="11"/>
          </p:nvPr>
        </p:nvSpPr>
        <p:spPr/>
        <p:txBody>
          <a:bodyPr/>
          <a:lstStyle/>
          <a:p>
            <a:pPr>
              <a:defRPr/>
            </a:pPr>
            <a:r>
              <a:rPr lang="en-US" altLang="zh-CN"/>
              <a:t>Software Engineering Group</a:t>
            </a:r>
          </a:p>
        </p:txBody>
      </p:sp>
      <p:sp>
        <p:nvSpPr>
          <p:cNvPr id="24600" name="AutoShape 28"/>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302436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34"/>
          <p:cNvGrpSpPr>
            <a:grpSpLocks/>
          </p:cNvGrpSpPr>
          <p:nvPr/>
        </p:nvGrpSpPr>
        <p:grpSpPr bwMode="auto">
          <a:xfrm>
            <a:off x="685800" y="1196975"/>
            <a:ext cx="8439150" cy="4921250"/>
            <a:chOff x="432" y="754"/>
            <a:chExt cx="5316" cy="3100"/>
          </a:xfrm>
        </p:grpSpPr>
        <p:sp>
          <p:nvSpPr>
            <p:cNvPr id="26630" name="Oval 4"/>
            <p:cNvSpPr>
              <a:spLocks noChangeArrowheads="1"/>
            </p:cNvSpPr>
            <p:nvPr/>
          </p:nvSpPr>
          <p:spPr bwMode="auto">
            <a:xfrm>
              <a:off x="1728" y="933"/>
              <a:ext cx="768"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本地</a:t>
              </a:r>
            </a:p>
            <a:p>
              <a:pPr algn="ctr"/>
              <a:r>
                <a:rPr kumimoji="1" lang="zh-CN" altLang="en-US" sz="2400">
                  <a:latin typeface="Times New Roman" panose="02020603050405020304" pitchFamily="18" charset="0"/>
                </a:rPr>
                <a:t>监视</a:t>
              </a:r>
            </a:p>
          </p:txBody>
        </p:sp>
        <p:sp>
          <p:nvSpPr>
            <p:cNvPr id="26631" name="Oval 5"/>
            <p:cNvSpPr>
              <a:spLocks noChangeArrowheads="1"/>
            </p:cNvSpPr>
            <p:nvPr/>
          </p:nvSpPr>
          <p:spPr bwMode="auto">
            <a:xfrm>
              <a:off x="3120" y="1461"/>
              <a:ext cx="768"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中央</a:t>
              </a:r>
            </a:p>
            <a:p>
              <a:pPr algn="ctr"/>
              <a:r>
                <a:rPr kumimoji="1" lang="zh-CN" altLang="en-US" sz="2400">
                  <a:latin typeface="Times New Roman" panose="02020603050405020304" pitchFamily="18" charset="0"/>
                </a:rPr>
                <a:t>监视</a:t>
              </a:r>
            </a:p>
          </p:txBody>
        </p:sp>
        <p:sp>
          <p:nvSpPr>
            <p:cNvPr id="26632" name="Oval 6"/>
            <p:cNvSpPr>
              <a:spLocks noChangeArrowheads="1"/>
            </p:cNvSpPr>
            <p:nvPr/>
          </p:nvSpPr>
          <p:spPr bwMode="auto">
            <a:xfrm>
              <a:off x="2352" y="2517"/>
              <a:ext cx="768"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报告</a:t>
              </a:r>
            </a:p>
            <a:p>
              <a:pPr algn="ctr"/>
              <a:r>
                <a:rPr kumimoji="1" lang="zh-CN" altLang="en-US" sz="2400">
                  <a:latin typeface="Times New Roman" panose="02020603050405020304" pitchFamily="18" charset="0"/>
                </a:rPr>
                <a:t>产生</a:t>
              </a:r>
            </a:p>
          </p:txBody>
        </p:sp>
        <p:sp>
          <p:nvSpPr>
            <p:cNvPr id="26633" name="Oval 7"/>
            <p:cNvSpPr>
              <a:spLocks noChangeArrowheads="1"/>
            </p:cNvSpPr>
            <p:nvPr/>
          </p:nvSpPr>
          <p:spPr bwMode="auto">
            <a:xfrm>
              <a:off x="4032" y="2517"/>
              <a:ext cx="768"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更新</a:t>
              </a:r>
            </a:p>
            <a:p>
              <a:pPr algn="ctr"/>
              <a:r>
                <a:rPr kumimoji="1" lang="zh-CN" altLang="en-US" sz="2400">
                  <a:latin typeface="Times New Roman" panose="02020603050405020304" pitchFamily="18" charset="0"/>
                </a:rPr>
                <a:t>病历</a:t>
              </a:r>
            </a:p>
          </p:txBody>
        </p:sp>
        <p:sp>
          <p:nvSpPr>
            <p:cNvPr id="26634" name="Rectangle 8"/>
            <p:cNvSpPr>
              <a:spLocks noChangeArrowheads="1"/>
            </p:cNvSpPr>
            <p:nvPr/>
          </p:nvSpPr>
          <p:spPr bwMode="auto">
            <a:xfrm>
              <a:off x="1680" y="1893"/>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护士</a:t>
              </a:r>
            </a:p>
          </p:txBody>
        </p:sp>
        <p:sp>
          <p:nvSpPr>
            <p:cNvPr id="26635" name="Rectangle 9"/>
            <p:cNvSpPr>
              <a:spLocks noChangeArrowheads="1"/>
            </p:cNvSpPr>
            <p:nvPr/>
          </p:nvSpPr>
          <p:spPr bwMode="auto">
            <a:xfrm>
              <a:off x="1152" y="2901"/>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护士</a:t>
              </a:r>
            </a:p>
          </p:txBody>
        </p:sp>
        <p:sp>
          <p:nvSpPr>
            <p:cNvPr id="26636" name="Rectangle 10"/>
            <p:cNvSpPr>
              <a:spLocks noChangeArrowheads="1"/>
            </p:cNvSpPr>
            <p:nvPr/>
          </p:nvSpPr>
          <p:spPr bwMode="auto">
            <a:xfrm>
              <a:off x="432" y="933"/>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Times New Roman" panose="02020603050405020304" pitchFamily="18" charset="0"/>
                </a:rPr>
                <a:t>病员</a:t>
              </a:r>
            </a:p>
          </p:txBody>
        </p:sp>
        <p:sp>
          <p:nvSpPr>
            <p:cNvPr id="26637" name="Line 11"/>
            <p:cNvSpPr>
              <a:spLocks noChangeShapeType="1"/>
            </p:cNvSpPr>
            <p:nvPr/>
          </p:nvSpPr>
          <p:spPr bwMode="auto">
            <a:xfrm>
              <a:off x="1008" y="1125"/>
              <a:ext cx="72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2"/>
            <p:cNvSpPr>
              <a:spLocks noChangeShapeType="1"/>
            </p:cNvSpPr>
            <p:nvPr/>
          </p:nvSpPr>
          <p:spPr bwMode="auto">
            <a:xfrm>
              <a:off x="2496" y="1365"/>
              <a:ext cx="672"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3"/>
            <p:cNvSpPr>
              <a:spLocks noChangeShapeType="1"/>
            </p:cNvSpPr>
            <p:nvPr/>
          </p:nvSpPr>
          <p:spPr bwMode="auto">
            <a:xfrm flipH="1">
              <a:off x="2256" y="1893"/>
              <a:ext cx="864"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4"/>
            <p:cNvSpPr>
              <a:spLocks noChangeShapeType="1"/>
            </p:cNvSpPr>
            <p:nvPr/>
          </p:nvSpPr>
          <p:spPr bwMode="auto">
            <a:xfrm flipH="1" flipV="1">
              <a:off x="2256" y="2181"/>
              <a:ext cx="336"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5"/>
            <p:cNvSpPr>
              <a:spLocks noChangeShapeType="1"/>
            </p:cNvSpPr>
            <p:nvPr/>
          </p:nvSpPr>
          <p:spPr bwMode="auto">
            <a:xfrm flipV="1">
              <a:off x="1728" y="2949"/>
              <a:ext cx="624"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6"/>
            <p:cNvSpPr>
              <a:spLocks noChangeShapeType="1"/>
            </p:cNvSpPr>
            <p:nvPr/>
          </p:nvSpPr>
          <p:spPr bwMode="auto">
            <a:xfrm>
              <a:off x="3792" y="2037"/>
              <a:ext cx="432" cy="52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7"/>
            <p:cNvSpPr>
              <a:spLocks noChangeShapeType="1"/>
            </p:cNvSpPr>
            <p:nvPr/>
          </p:nvSpPr>
          <p:spPr bwMode="auto">
            <a:xfrm>
              <a:off x="3360" y="3525"/>
              <a:ext cx="864"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18"/>
            <p:cNvSpPr>
              <a:spLocks noChangeShapeType="1"/>
            </p:cNvSpPr>
            <p:nvPr/>
          </p:nvSpPr>
          <p:spPr bwMode="auto">
            <a:xfrm>
              <a:off x="3360" y="3621"/>
              <a:ext cx="864"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19"/>
            <p:cNvSpPr>
              <a:spLocks noChangeShapeType="1"/>
            </p:cNvSpPr>
            <p:nvPr/>
          </p:nvSpPr>
          <p:spPr bwMode="auto">
            <a:xfrm>
              <a:off x="3552" y="1077"/>
              <a:ext cx="1200"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p:cNvSpPr>
              <a:spLocks noChangeShapeType="1"/>
            </p:cNvSpPr>
            <p:nvPr/>
          </p:nvSpPr>
          <p:spPr bwMode="auto">
            <a:xfrm>
              <a:off x="3552" y="1173"/>
              <a:ext cx="1200" cy="0"/>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22"/>
            <p:cNvSpPr>
              <a:spLocks noChangeShapeType="1"/>
            </p:cNvSpPr>
            <p:nvPr/>
          </p:nvSpPr>
          <p:spPr bwMode="auto">
            <a:xfrm flipH="1">
              <a:off x="3744" y="1173"/>
              <a:ext cx="384"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23"/>
            <p:cNvSpPr>
              <a:spLocks noChangeShapeType="1"/>
            </p:cNvSpPr>
            <p:nvPr/>
          </p:nvSpPr>
          <p:spPr bwMode="auto">
            <a:xfrm flipH="1" flipV="1">
              <a:off x="3072" y="3093"/>
              <a:ext cx="576" cy="4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4"/>
            <p:cNvSpPr>
              <a:spLocks noChangeShapeType="1"/>
            </p:cNvSpPr>
            <p:nvPr/>
          </p:nvSpPr>
          <p:spPr bwMode="auto">
            <a:xfrm flipH="1">
              <a:off x="3888" y="3189"/>
              <a:ext cx="336"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Text Box 32"/>
            <p:cNvSpPr txBox="1">
              <a:spLocks noChangeArrowheads="1"/>
            </p:cNvSpPr>
            <p:nvPr/>
          </p:nvSpPr>
          <p:spPr bwMode="auto">
            <a:xfrm>
              <a:off x="3357" y="356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病员病历</a:t>
              </a:r>
            </a:p>
          </p:txBody>
        </p:sp>
        <p:sp>
          <p:nvSpPr>
            <p:cNvPr id="26651" name="Text Box 33"/>
            <p:cNvSpPr txBox="1">
              <a:spLocks noChangeArrowheads="1"/>
            </p:cNvSpPr>
            <p:nvPr/>
          </p:nvSpPr>
          <p:spPr bwMode="auto">
            <a:xfrm>
              <a:off x="3494" y="754"/>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病员的病情界限</a:t>
              </a:r>
            </a:p>
          </p:txBody>
        </p:sp>
        <p:sp>
          <p:nvSpPr>
            <p:cNvPr id="26652" name="Text Box 34"/>
            <p:cNvSpPr txBox="1">
              <a:spLocks noChangeArrowheads="1"/>
            </p:cNvSpPr>
            <p:nvPr/>
          </p:nvSpPr>
          <p:spPr bwMode="auto">
            <a:xfrm>
              <a:off x="2342" y="1651"/>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警告信号</a:t>
              </a:r>
            </a:p>
          </p:txBody>
        </p:sp>
        <p:sp>
          <p:nvSpPr>
            <p:cNvPr id="26653" name="Text Box 35"/>
            <p:cNvSpPr txBox="1">
              <a:spLocks noChangeArrowheads="1"/>
            </p:cNvSpPr>
            <p:nvPr/>
          </p:nvSpPr>
          <p:spPr bwMode="auto">
            <a:xfrm>
              <a:off x="2534" y="1123"/>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病员数据</a:t>
              </a:r>
            </a:p>
          </p:txBody>
        </p:sp>
        <p:sp>
          <p:nvSpPr>
            <p:cNvPr id="26654" name="Text Box 36"/>
            <p:cNvSpPr txBox="1">
              <a:spLocks noChangeArrowheads="1"/>
            </p:cNvSpPr>
            <p:nvPr/>
          </p:nvSpPr>
          <p:spPr bwMode="auto">
            <a:xfrm>
              <a:off x="1766" y="3043"/>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请求报告</a:t>
              </a:r>
            </a:p>
          </p:txBody>
        </p:sp>
        <p:sp>
          <p:nvSpPr>
            <p:cNvPr id="26655" name="Text Box 37"/>
            <p:cNvSpPr txBox="1">
              <a:spLocks noChangeArrowheads="1"/>
            </p:cNvSpPr>
            <p:nvPr/>
          </p:nvSpPr>
          <p:spPr bwMode="auto">
            <a:xfrm>
              <a:off x="4022" y="2350"/>
              <a:ext cx="1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经过整理后的病员数据</a:t>
              </a:r>
            </a:p>
          </p:txBody>
        </p:sp>
        <p:sp>
          <p:nvSpPr>
            <p:cNvPr id="26656" name="Text Box 39"/>
            <p:cNvSpPr txBox="1">
              <a:spLocks noChangeArrowheads="1"/>
            </p:cNvSpPr>
            <p:nvPr/>
          </p:nvSpPr>
          <p:spPr bwMode="auto">
            <a:xfrm>
              <a:off x="1046" y="83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病情信号</a:t>
              </a:r>
            </a:p>
          </p:txBody>
        </p:sp>
      </p:grpSp>
      <p:sp>
        <p:nvSpPr>
          <p:cNvPr id="32" name="日期占位符 31"/>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6AE45E8-CFFF-476A-BCB9-9B0C1952393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6627" name="灯片编号占位符 32"/>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9A21D3D6-0EBA-4850-AAB1-26E66BCD7DCC}" type="slidenum">
              <a:rPr kumimoji="1" lang="en-US" altLang="zh-CN" sz="1600" b="0">
                <a:ea typeface="宋体" panose="02010600030101010101" pitchFamily="2" charset="-122"/>
              </a:rPr>
              <a:pPr algn="r"/>
              <a:t>17</a:t>
            </a:fld>
            <a:endParaRPr kumimoji="1" lang="en-US" altLang="zh-CN" sz="1600" b="0">
              <a:ea typeface="宋体" panose="02010600030101010101" pitchFamily="2" charset="-122"/>
            </a:endParaRPr>
          </a:p>
        </p:txBody>
      </p:sp>
      <p:sp>
        <p:nvSpPr>
          <p:cNvPr id="34" name="页脚占位符 33"/>
          <p:cNvSpPr>
            <a:spLocks noGrp="1"/>
          </p:cNvSpPr>
          <p:nvPr>
            <p:ph type="ftr" sz="quarter" idx="11"/>
          </p:nvPr>
        </p:nvSpPr>
        <p:spPr/>
        <p:txBody>
          <a:bodyPr/>
          <a:lstStyle/>
          <a:p>
            <a:pPr>
              <a:defRPr/>
            </a:pPr>
            <a:r>
              <a:rPr lang="en-US" altLang="zh-CN"/>
              <a:t>Software Engineering Group</a:t>
            </a:r>
          </a:p>
        </p:txBody>
      </p:sp>
      <p:sp>
        <p:nvSpPr>
          <p:cNvPr id="26629" name="AutoShape 35"/>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345031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3"/>
          <p:cNvGrpSpPr>
            <a:grpSpLocks/>
          </p:cNvGrpSpPr>
          <p:nvPr/>
        </p:nvGrpSpPr>
        <p:grpSpPr bwMode="auto">
          <a:xfrm>
            <a:off x="762000" y="1182688"/>
            <a:ext cx="8382000" cy="4748212"/>
            <a:chOff x="480" y="745"/>
            <a:chExt cx="5280" cy="2991"/>
          </a:xfrm>
        </p:grpSpPr>
        <p:sp>
          <p:nvSpPr>
            <p:cNvPr id="28678" name="Oval 4"/>
            <p:cNvSpPr>
              <a:spLocks noChangeArrowheads="1"/>
            </p:cNvSpPr>
            <p:nvPr/>
          </p:nvSpPr>
          <p:spPr bwMode="auto">
            <a:xfrm>
              <a:off x="1392" y="843"/>
              <a:ext cx="1184"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分解</a:t>
              </a:r>
            </a:p>
            <a:p>
              <a:pPr algn="ctr"/>
              <a:r>
                <a:rPr kumimoji="1" lang="zh-CN" altLang="en-US" sz="2000">
                  <a:latin typeface="楷体_GB2312" pitchFamily="49" charset="-122"/>
                </a:rPr>
                <a:t>病情信号</a:t>
              </a:r>
            </a:p>
          </p:txBody>
        </p:sp>
        <p:sp>
          <p:nvSpPr>
            <p:cNvPr id="28679" name="Oval 5"/>
            <p:cNvSpPr>
              <a:spLocks noChangeArrowheads="1"/>
            </p:cNvSpPr>
            <p:nvPr/>
          </p:nvSpPr>
          <p:spPr bwMode="auto">
            <a:xfrm>
              <a:off x="3648" y="2715"/>
              <a:ext cx="1184"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整理病员</a:t>
              </a:r>
            </a:p>
            <a:p>
              <a:pPr algn="ctr"/>
              <a:r>
                <a:rPr kumimoji="1" lang="zh-CN" altLang="en-US" sz="2000">
                  <a:latin typeface="楷体_GB2312" pitchFamily="49" charset="-122"/>
                </a:rPr>
                <a:t>数据</a:t>
              </a:r>
            </a:p>
          </p:txBody>
        </p:sp>
        <p:sp>
          <p:nvSpPr>
            <p:cNvPr id="28680" name="Oval 6"/>
            <p:cNvSpPr>
              <a:spLocks noChangeArrowheads="1"/>
            </p:cNvSpPr>
            <p:nvPr/>
          </p:nvSpPr>
          <p:spPr bwMode="auto">
            <a:xfrm>
              <a:off x="2640" y="1755"/>
              <a:ext cx="1184"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检查是</a:t>
              </a:r>
            </a:p>
            <a:p>
              <a:pPr algn="ctr"/>
              <a:r>
                <a:rPr kumimoji="1" lang="zh-CN" altLang="en-US" sz="2000">
                  <a:latin typeface="楷体_GB2312" pitchFamily="49" charset="-122"/>
                </a:rPr>
                <a:t>否超出</a:t>
              </a:r>
            </a:p>
            <a:p>
              <a:pPr algn="ctr"/>
              <a:r>
                <a:rPr kumimoji="1" lang="zh-CN" altLang="en-US" sz="2000">
                  <a:latin typeface="楷体_GB2312" pitchFamily="49" charset="-122"/>
                </a:rPr>
                <a:t>界限</a:t>
              </a:r>
              <a:endParaRPr kumimoji="1" lang="zh-CN" altLang="en-US" sz="2400">
                <a:latin typeface="楷体_GB2312" pitchFamily="49" charset="-122"/>
              </a:endParaRPr>
            </a:p>
          </p:txBody>
        </p:sp>
        <p:sp>
          <p:nvSpPr>
            <p:cNvPr id="28681" name="Oval 7"/>
            <p:cNvSpPr>
              <a:spLocks noChangeArrowheads="1"/>
            </p:cNvSpPr>
            <p:nvPr/>
          </p:nvSpPr>
          <p:spPr bwMode="auto">
            <a:xfrm>
              <a:off x="1344" y="2571"/>
              <a:ext cx="1184" cy="72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产生警告</a:t>
              </a:r>
            </a:p>
            <a:p>
              <a:pPr algn="ctr"/>
              <a:r>
                <a:rPr kumimoji="1" lang="zh-CN" altLang="en-US" sz="2000">
                  <a:latin typeface="楷体_GB2312" pitchFamily="49" charset="-122"/>
                </a:rPr>
                <a:t>信号</a:t>
              </a:r>
            </a:p>
          </p:txBody>
        </p:sp>
        <p:sp>
          <p:nvSpPr>
            <p:cNvPr id="28682" name="Line 8"/>
            <p:cNvSpPr>
              <a:spLocks noChangeShapeType="1"/>
            </p:cNvSpPr>
            <p:nvPr/>
          </p:nvSpPr>
          <p:spPr bwMode="auto">
            <a:xfrm>
              <a:off x="3648" y="1131"/>
              <a:ext cx="1851" cy="1"/>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9"/>
            <p:cNvSpPr>
              <a:spLocks noChangeShapeType="1"/>
            </p:cNvSpPr>
            <p:nvPr/>
          </p:nvSpPr>
          <p:spPr bwMode="auto">
            <a:xfrm>
              <a:off x="3648" y="1227"/>
              <a:ext cx="1851" cy="1"/>
            </a:xfrm>
            <a:prstGeom prst="line">
              <a:avLst/>
            </a:prstGeom>
            <a:noFill/>
            <a:ln w="1905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Line 10"/>
            <p:cNvSpPr>
              <a:spLocks noChangeShapeType="1"/>
            </p:cNvSpPr>
            <p:nvPr/>
          </p:nvSpPr>
          <p:spPr bwMode="auto">
            <a:xfrm>
              <a:off x="480" y="987"/>
              <a:ext cx="1407"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Line 11"/>
            <p:cNvSpPr>
              <a:spLocks noChangeShapeType="1"/>
            </p:cNvSpPr>
            <p:nvPr/>
          </p:nvSpPr>
          <p:spPr bwMode="auto">
            <a:xfrm>
              <a:off x="2112" y="1371"/>
              <a:ext cx="888" cy="52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8686" name="AutoShape 17"/>
            <p:cNvCxnSpPr>
              <a:cxnSpLocks noChangeShapeType="1"/>
              <a:stCxn id="28678" idx="6"/>
              <a:endCxn id="28680" idx="0"/>
            </p:cNvCxnSpPr>
            <p:nvPr/>
          </p:nvCxnSpPr>
          <p:spPr bwMode="auto">
            <a:xfrm>
              <a:off x="2576" y="1203"/>
              <a:ext cx="656" cy="552"/>
            </a:xfrm>
            <a:prstGeom prst="curvedConnector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8687" name="AutoShape 18"/>
            <p:cNvCxnSpPr>
              <a:cxnSpLocks noChangeShapeType="1"/>
              <a:stCxn id="28678" idx="4"/>
              <a:endCxn id="28680" idx="2"/>
            </p:cNvCxnSpPr>
            <p:nvPr/>
          </p:nvCxnSpPr>
          <p:spPr bwMode="auto">
            <a:xfrm rot="16200000" flipH="1">
              <a:off x="2036" y="1511"/>
              <a:ext cx="552" cy="656"/>
            </a:xfrm>
            <a:prstGeom prst="curvedConnector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8688" name="Line 19"/>
            <p:cNvSpPr>
              <a:spLocks noChangeShapeType="1"/>
            </p:cNvSpPr>
            <p:nvPr/>
          </p:nvSpPr>
          <p:spPr bwMode="auto">
            <a:xfrm flipH="1">
              <a:off x="3360" y="1227"/>
              <a:ext cx="1259" cy="67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20"/>
            <p:cNvSpPr>
              <a:spLocks noChangeShapeType="1"/>
            </p:cNvSpPr>
            <p:nvPr/>
          </p:nvSpPr>
          <p:spPr bwMode="auto">
            <a:xfrm flipH="1">
              <a:off x="2064" y="2331"/>
              <a:ext cx="1036" cy="4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21"/>
            <p:cNvSpPr>
              <a:spLocks noChangeShapeType="1"/>
            </p:cNvSpPr>
            <p:nvPr/>
          </p:nvSpPr>
          <p:spPr bwMode="auto">
            <a:xfrm flipH="1">
              <a:off x="912" y="3147"/>
              <a:ext cx="814"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Line 22"/>
            <p:cNvSpPr>
              <a:spLocks noChangeShapeType="1"/>
            </p:cNvSpPr>
            <p:nvPr/>
          </p:nvSpPr>
          <p:spPr bwMode="auto">
            <a:xfrm>
              <a:off x="3312" y="2331"/>
              <a:ext cx="740" cy="48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Line 23"/>
            <p:cNvSpPr>
              <a:spLocks noChangeShapeType="1"/>
            </p:cNvSpPr>
            <p:nvPr/>
          </p:nvSpPr>
          <p:spPr bwMode="auto">
            <a:xfrm>
              <a:off x="4423" y="3103"/>
              <a:ext cx="839" cy="22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Rectangle 24"/>
            <p:cNvSpPr>
              <a:spLocks noChangeArrowheads="1"/>
            </p:cNvSpPr>
            <p:nvPr/>
          </p:nvSpPr>
          <p:spPr bwMode="auto">
            <a:xfrm>
              <a:off x="2304" y="2955"/>
              <a:ext cx="888"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时钟</a:t>
              </a:r>
            </a:p>
          </p:txBody>
        </p:sp>
        <p:sp>
          <p:nvSpPr>
            <p:cNvPr id="28694" name="Line 25"/>
            <p:cNvSpPr>
              <a:spLocks noChangeShapeType="1"/>
            </p:cNvSpPr>
            <p:nvPr/>
          </p:nvSpPr>
          <p:spPr bwMode="auto">
            <a:xfrm>
              <a:off x="2880" y="3147"/>
              <a:ext cx="1184" cy="1"/>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Text Box 32"/>
            <p:cNvSpPr txBox="1">
              <a:spLocks noChangeArrowheads="1"/>
            </p:cNvSpPr>
            <p:nvPr/>
          </p:nvSpPr>
          <p:spPr bwMode="auto">
            <a:xfrm>
              <a:off x="4921" y="3294"/>
              <a:ext cx="8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整理后的病员数据</a:t>
              </a:r>
            </a:p>
          </p:txBody>
        </p:sp>
        <p:sp>
          <p:nvSpPr>
            <p:cNvPr id="28696" name="Text Box 33"/>
            <p:cNvSpPr txBox="1">
              <a:spLocks noChangeArrowheads="1"/>
            </p:cNvSpPr>
            <p:nvPr/>
          </p:nvSpPr>
          <p:spPr bwMode="auto">
            <a:xfrm>
              <a:off x="2870" y="314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日期时间</a:t>
              </a:r>
            </a:p>
          </p:txBody>
        </p:sp>
        <p:sp>
          <p:nvSpPr>
            <p:cNvPr id="28697" name="Text Box 34"/>
            <p:cNvSpPr txBox="1">
              <a:spLocks noChangeArrowheads="1"/>
            </p:cNvSpPr>
            <p:nvPr/>
          </p:nvSpPr>
          <p:spPr bwMode="auto">
            <a:xfrm>
              <a:off x="3590" y="841"/>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病员病情界限</a:t>
              </a:r>
            </a:p>
          </p:txBody>
        </p:sp>
        <p:sp>
          <p:nvSpPr>
            <p:cNvPr id="28698" name="Text Box 35"/>
            <p:cNvSpPr txBox="1">
              <a:spLocks noChangeArrowheads="1"/>
            </p:cNvSpPr>
            <p:nvPr/>
          </p:nvSpPr>
          <p:spPr bwMode="auto">
            <a:xfrm>
              <a:off x="2016" y="1563"/>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体温</a:t>
              </a:r>
            </a:p>
          </p:txBody>
        </p:sp>
        <p:sp>
          <p:nvSpPr>
            <p:cNvPr id="28699" name="Text Box 36"/>
            <p:cNvSpPr txBox="1">
              <a:spLocks noChangeArrowheads="1"/>
            </p:cNvSpPr>
            <p:nvPr/>
          </p:nvSpPr>
          <p:spPr bwMode="auto">
            <a:xfrm>
              <a:off x="1670" y="1897"/>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血压</a:t>
              </a:r>
            </a:p>
          </p:txBody>
        </p:sp>
        <p:sp>
          <p:nvSpPr>
            <p:cNvPr id="28700" name="Text Box 37"/>
            <p:cNvSpPr txBox="1">
              <a:spLocks noChangeArrowheads="1"/>
            </p:cNvSpPr>
            <p:nvPr/>
          </p:nvSpPr>
          <p:spPr bwMode="auto">
            <a:xfrm>
              <a:off x="2678" y="1129"/>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脉搏</a:t>
              </a:r>
            </a:p>
          </p:txBody>
        </p:sp>
        <p:sp>
          <p:nvSpPr>
            <p:cNvPr id="28701" name="Text Box 38"/>
            <p:cNvSpPr txBox="1">
              <a:spLocks noChangeArrowheads="1"/>
            </p:cNvSpPr>
            <p:nvPr/>
          </p:nvSpPr>
          <p:spPr bwMode="auto">
            <a:xfrm>
              <a:off x="566" y="74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病员数据</a:t>
              </a:r>
            </a:p>
          </p:txBody>
        </p:sp>
        <p:sp>
          <p:nvSpPr>
            <p:cNvPr id="28702" name="Text Box 39"/>
            <p:cNvSpPr txBox="1">
              <a:spLocks noChangeArrowheads="1"/>
            </p:cNvSpPr>
            <p:nvPr/>
          </p:nvSpPr>
          <p:spPr bwMode="auto">
            <a:xfrm>
              <a:off x="518" y="3049"/>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警告信号</a:t>
              </a:r>
            </a:p>
          </p:txBody>
        </p:sp>
      </p:grpSp>
      <p:sp>
        <p:nvSpPr>
          <p:cNvPr id="30" name="日期占位符 29"/>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D75EE78-C2D3-47D0-967F-8FABA0FCF44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8675" name="灯片编号占位符 30"/>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07A1FCC2-0444-4683-9379-F64B5081ACDE}" type="slidenum">
              <a:rPr kumimoji="1" lang="en-US" altLang="zh-CN" sz="1600" b="0">
                <a:ea typeface="宋体" panose="02010600030101010101" pitchFamily="2" charset="-122"/>
              </a:rPr>
              <a:pPr algn="r"/>
              <a:t>18</a:t>
            </a:fld>
            <a:endParaRPr kumimoji="1" lang="en-US" altLang="zh-CN" sz="1600" b="0">
              <a:ea typeface="宋体" panose="02010600030101010101" pitchFamily="2" charset="-122"/>
            </a:endParaRPr>
          </a:p>
        </p:txBody>
      </p:sp>
      <p:sp>
        <p:nvSpPr>
          <p:cNvPr id="32" name="页脚占位符 31"/>
          <p:cNvSpPr>
            <a:spLocks noGrp="1"/>
          </p:cNvSpPr>
          <p:nvPr>
            <p:ph type="ftr" sz="quarter" idx="11"/>
          </p:nvPr>
        </p:nvSpPr>
        <p:spPr/>
        <p:txBody>
          <a:bodyPr/>
          <a:lstStyle/>
          <a:p>
            <a:pPr>
              <a:defRPr/>
            </a:pPr>
            <a:r>
              <a:rPr lang="en-US" altLang="zh-CN"/>
              <a:t>Software Engineering Group</a:t>
            </a:r>
          </a:p>
        </p:txBody>
      </p:sp>
      <p:sp>
        <p:nvSpPr>
          <p:cNvPr id="28677" name="AutoShape 34"/>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318367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idx="1"/>
          </p:nvPr>
        </p:nvSpPr>
        <p:spPr>
          <a:xfrm>
            <a:off x="323850" y="1412875"/>
            <a:ext cx="5761038" cy="647700"/>
          </a:xfrm>
        </p:spPr>
        <p:txBody>
          <a:bodyPr/>
          <a:lstStyle/>
          <a:p>
            <a:pPr eaLnBrk="1" hangingPunct="1">
              <a:spcBef>
                <a:spcPct val="50000"/>
              </a:spcBef>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推导数据流程图的简单准则：</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604D9D0-88DD-4424-B0BB-5DEDCEF8CE4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0723"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7F9EB260-1BEA-4623-A39E-69853B3B561B}" type="slidenum">
              <a:rPr kumimoji="1" lang="en-US" altLang="zh-CN" sz="1600" b="0">
                <a:ea typeface="宋体" panose="02010600030101010101" pitchFamily="2" charset="-122"/>
              </a:rPr>
              <a:pPr algn="r"/>
              <a:t>19</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30725" name="Rectangle 3"/>
          <p:cNvSpPr>
            <a:spLocks noChangeArrowheads="1"/>
          </p:cNvSpPr>
          <p:nvPr/>
        </p:nvSpPr>
        <p:spPr bwMode="auto">
          <a:xfrm>
            <a:off x="1001713" y="2203450"/>
            <a:ext cx="781843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第一层数据流程图应当是基本的系统模型；</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应当仔细说明原始的输入</a:t>
            </a:r>
            <a:r>
              <a:rPr lang="en-US" altLang="zh-CN" b="0">
                <a:latin typeface="楷体_GB2312" pitchFamily="49" charset="-122"/>
              </a:rPr>
              <a:t>/</a:t>
            </a:r>
            <a:r>
              <a:rPr lang="zh-CN" altLang="en-US" b="0">
                <a:latin typeface="楷体_GB2312" pitchFamily="49" charset="-122"/>
              </a:rPr>
              <a:t>输出文件；</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所有箭头和圆圈均应当加上标注（使用有意义的名字）；</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必须保持信息的连续性；</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每次只加工一个圆圈。</a:t>
            </a:r>
          </a:p>
        </p:txBody>
      </p:sp>
      <p:sp>
        <p:nvSpPr>
          <p:cNvPr id="30726" name="AutoShape 9"/>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56852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idx="1"/>
          </p:nvPr>
        </p:nvSpPr>
        <p:spPr>
          <a:xfrm>
            <a:off x="440669" y="3378695"/>
            <a:ext cx="4032250" cy="2739767"/>
          </a:xfrm>
        </p:spPr>
        <p:txBody>
          <a:bodyPr/>
          <a:lstStyle/>
          <a:p>
            <a:pPr eaLnBrk="1" hangingPunct="1">
              <a:lnSpc>
                <a:spcPct val="80000"/>
              </a:lnSpc>
            </a:pPr>
            <a:r>
              <a:rPr lang="zh-CN" altLang="en-US" sz="2400" b="1" dirty="0">
                <a:latin typeface="+mn-ea"/>
              </a:rPr>
              <a:t>需求</a:t>
            </a:r>
            <a:endParaRPr lang="zh-CN" altLang="en-US" sz="2400" b="1" dirty="0">
              <a:solidFill>
                <a:srgbClr val="FF0000"/>
              </a:solidFill>
              <a:latin typeface="+mn-ea"/>
            </a:endParaRPr>
          </a:p>
          <a:p>
            <a:pPr eaLnBrk="1" hangingPunct="1">
              <a:lnSpc>
                <a:spcPct val="80000"/>
              </a:lnSpc>
            </a:pPr>
            <a:r>
              <a:rPr lang="zh-CN" altLang="en-US" sz="2400" b="1" dirty="0">
                <a:solidFill>
                  <a:srgbClr val="FF0000"/>
                </a:solidFill>
                <a:latin typeface="+mn-ea"/>
              </a:rPr>
              <a:t>分析：向求解域的第一步</a:t>
            </a:r>
          </a:p>
          <a:p>
            <a:pPr eaLnBrk="1" hangingPunct="1">
              <a:lnSpc>
                <a:spcPct val="80000"/>
              </a:lnSpc>
            </a:pPr>
            <a:r>
              <a:rPr lang="zh-CN" altLang="en-US" sz="2400" b="1" dirty="0">
                <a:latin typeface="+mn-ea"/>
              </a:rPr>
              <a:t>设计</a:t>
            </a:r>
          </a:p>
          <a:p>
            <a:pPr eaLnBrk="1" hangingPunct="1">
              <a:lnSpc>
                <a:spcPct val="80000"/>
              </a:lnSpc>
            </a:pPr>
            <a:r>
              <a:rPr lang="zh-CN" altLang="en-US" sz="2400" b="1" dirty="0">
                <a:latin typeface="+mn-ea"/>
              </a:rPr>
              <a:t>编码</a:t>
            </a:r>
          </a:p>
          <a:p>
            <a:pPr eaLnBrk="1" hangingPunct="1">
              <a:lnSpc>
                <a:spcPct val="80000"/>
              </a:lnSpc>
            </a:pPr>
            <a:r>
              <a:rPr lang="zh-CN" altLang="en-US" sz="2400" b="1" dirty="0">
                <a:latin typeface="+mn-ea"/>
              </a:rPr>
              <a:t>测试</a:t>
            </a:r>
          </a:p>
          <a:p>
            <a:pPr eaLnBrk="1" hangingPunct="1">
              <a:lnSpc>
                <a:spcPct val="80000"/>
              </a:lnSpc>
            </a:pPr>
            <a:r>
              <a:rPr lang="zh-CN" altLang="en-US" sz="2400" b="1" dirty="0">
                <a:latin typeface="+mn-ea"/>
              </a:rPr>
              <a:t>维护</a:t>
            </a:r>
          </a:p>
          <a:p>
            <a:pPr eaLnBrk="1" hangingPunct="1">
              <a:lnSpc>
                <a:spcPct val="80000"/>
              </a:lnSpc>
            </a:pPr>
            <a:endParaRPr lang="en-US" altLang="zh-CN" sz="2000" dirty="0">
              <a:latin typeface="+mn-ea"/>
            </a:endParaRPr>
          </a:p>
        </p:txBody>
      </p:sp>
      <p:grpSp>
        <p:nvGrpSpPr>
          <p:cNvPr id="11266" name="Group 25"/>
          <p:cNvGrpSpPr>
            <a:grpSpLocks/>
          </p:cNvGrpSpPr>
          <p:nvPr/>
        </p:nvGrpSpPr>
        <p:grpSpPr bwMode="auto">
          <a:xfrm>
            <a:off x="997024" y="1930896"/>
            <a:ext cx="7391400" cy="2362200"/>
            <a:chOff x="720" y="1162"/>
            <a:chExt cx="4656" cy="1488"/>
          </a:xfrm>
        </p:grpSpPr>
        <p:sp>
          <p:nvSpPr>
            <p:cNvPr id="11271" name="Rectangle 20"/>
            <p:cNvSpPr>
              <a:spLocks noChangeArrowheads="1"/>
            </p:cNvSpPr>
            <p:nvPr/>
          </p:nvSpPr>
          <p:spPr bwMode="auto">
            <a:xfrm>
              <a:off x="720" y="1162"/>
              <a:ext cx="576" cy="336"/>
            </a:xfrm>
            <a:prstGeom prst="rect">
              <a:avLst/>
            </a:prstGeom>
            <a:solidFill>
              <a:schemeClr val="accent1">
                <a:alpha val="20000"/>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dirty="0">
                  <a:latin typeface="+mn-ea"/>
                  <a:ea typeface="+mn-ea"/>
                </a:rPr>
                <a:t>需求</a:t>
              </a:r>
            </a:p>
          </p:txBody>
        </p:sp>
        <p:sp>
          <p:nvSpPr>
            <p:cNvPr id="11272" name="Rectangle 21"/>
            <p:cNvSpPr>
              <a:spLocks noChangeArrowheads="1"/>
            </p:cNvSpPr>
            <p:nvPr/>
          </p:nvSpPr>
          <p:spPr bwMode="auto">
            <a:xfrm>
              <a:off x="1584" y="1402"/>
              <a:ext cx="576" cy="336"/>
            </a:xfrm>
            <a:prstGeom prst="rect">
              <a:avLst/>
            </a:prstGeom>
            <a:solidFill>
              <a:schemeClr val="accent1">
                <a:alpha val="30196"/>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dirty="0">
                  <a:solidFill>
                    <a:srgbClr val="FF0000"/>
                  </a:solidFill>
                  <a:latin typeface="+mn-ea"/>
                  <a:ea typeface="+mn-ea"/>
                </a:rPr>
                <a:t>分析</a:t>
              </a:r>
            </a:p>
          </p:txBody>
        </p:sp>
        <p:sp>
          <p:nvSpPr>
            <p:cNvPr id="11273" name="Rectangle 22"/>
            <p:cNvSpPr>
              <a:spLocks noChangeArrowheads="1"/>
            </p:cNvSpPr>
            <p:nvPr/>
          </p:nvSpPr>
          <p:spPr bwMode="auto">
            <a:xfrm>
              <a:off x="2400" y="1642"/>
              <a:ext cx="576" cy="336"/>
            </a:xfrm>
            <a:prstGeom prst="rect">
              <a:avLst/>
            </a:prstGeom>
            <a:solidFill>
              <a:schemeClr val="accent1">
                <a:alpha val="39999"/>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设计</a:t>
              </a:r>
            </a:p>
          </p:txBody>
        </p:sp>
        <p:sp>
          <p:nvSpPr>
            <p:cNvPr id="11274" name="Rectangle 23"/>
            <p:cNvSpPr>
              <a:spLocks noChangeArrowheads="1"/>
            </p:cNvSpPr>
            <p:nvPr/>
          </p:nvSpPr>
          <p:spPr bwMode="auto">
            <a:xfrm>
              <a:off x="3216" y="1882"/>
              <a:ext cx="576" cy="336"/>
            </a:xfrm>
            <a:prstGeom prst="rect">
              <a:avLst/>
            </a:prstGeom>
            <a:solidFill>
              <a:schemeClr val="accent1">
                <a:alpha val="50195"/>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编码</a:t>
              </a:r>
            </a:p>
          </p:txBody>
        </p:sp>
        <p:sp>
          <p:nvSpPr>
            <p:cNvPr id="11275" name="Rectangle 24"/>
            <p:cNvSpPr>
              <a:spLocks noChangeArrowheads="1"/>
            </p:cNvSpPr>
            <p:nvPr/>
          </p:nvSpPr>
          <p:spPr bwMode="auto">
            <a:xfrm>
              <a:off x="3984" y="2074"/>
              <a:ext cx="576" cy="336"/>
            </a:xfrm>
            <a:prstGeom prst="rect">
              <a:avLst/>
            </a:prstGeom>
            <a:solidFill>
              <a:schemeClr val="accent1">
                <a:alpha val="70195"/>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测试</a:t>
              </a:r>
            </a:p>
          </p:txBody>
        </p:sp>
        <p:sp>
          <p:nvSpPr>
            <p:cNvPr id="11276" name="Rectangle 25"/>
            <p:cNvSpPr>
              <a:spLocks noChangeArrowheads="1"/>
            </p:cNvSpPr>
            <p:nvPr/>
          </p:nvSpPr>
          <p:spPr bwMode="auto">
            <a:xfrm>
              <a:off x="4800" y="2314"/>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维护</a:t>
              </a:r>
            </a:p>
          </p:txBody>
        </p:sp>
        <p:sp>
          <p:nvSpPr>
            <p:cNvPr id="11277" name="Line 26"/>
            <p:cNvSpPr>
              <a:spLocks noChangeShapeType="1"/>
            </p:cNvSpPr>
            <p:nvPr/>
          </p:nvSpPr>
          <p:spPr bwMode="auto">
            <a:xfrm>
              <a:off x="1008" y="149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78" name="Line 27"/>
            <p:cNvSpPr>
              <a:spLocks noChangeShapeType="1"/>
            </p:cNvSpPr>
            <p:nvPr/>
          </p:nvSpPr>
          <p:spPr bwMode="auto">
            <a:xfrm>
              <a:off x="1008" y="1642"/>
              <a:ext cx="57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79" name="Line 28"/>
            <p:cNvSpPr>
              <a:spLocks noChangeShapeType="1"/>
            </p:cNvSpPr>
            <p:nvPr/>
          </p:nvSpPr>
          <p:spPr bwMode="auto">
            <a:xfrm>
              <a:off x="1872" y="173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0" name="Line 29"/>
            <p:cNvSpPr>
              <a:spLocks noChangeShapeType="1"/>
            </p:cNvSpPr>
            <p:nvPr/>
          </p:nvSpPr>
          <p:spPr bwMode="auto">
            <a:xfrm>
              <a:off x="1872" y="1882"/>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1" name="Line 30"/>
            <p:cNvSpPr>
              <a:spLocks noChangeShapeType="1"/>
            </p:cNvSpPr>
            <p:nvPr/>
          </p:nvSpPr>
          <p:spPr bwMode="auto">
            <a:xfrm>
              <a:off x="2688" y="1978"/>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2" name="Line 31"/>
            <p:cNvSpPr>
              <a:spLocks noChangeShapeType="1"/>
            </p:cNvSpPr>
            <p:nvPr/>
          </p:nvSpPr>
          <p:spPr bwMode="auto">
            <a:xfrm>
              <a:off x="2688" y="2074"/>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3" name="Line 32"/>
            <p:cNvSpPr>
              <a:spLocks noChangeShapeType="1"/>
            </p:cNvSpPr>
            <p:nvPr/>
          </p:nvSpPr>
          <p:spPr bwMode="auto">
            <a:xfrm>
              <a:off x="3504" y="2218"/>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4" name="Line 33"/>
            <p:cNvSpPr>
              <a:spLocks noChangeShapeType="1"/>
            </p:cNvSpPr>
            <p:nvPr/>
          </p:nvSpPr>
          <p:spPr bwMode="auto">
            <a:xfrm>
              <a:off x="3504" y="2314"/>
              <a:ext cx="48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5" name="Line 34"/>
            <p:cNvSpPr>
              <a:spLocks noChangeShapeType="1"/>
            </p:cNvSpPr>
            <p:nvPr/>
          </p:nvSpPr>
          <p:spPr bwMode="auto">
            <a:xfrm>
              <a:off x="4272" y="2410"/>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6" name="Line 35"/>
            <p:cNvSpPr>
              <a:spLocks noChangeShapeType="1"/>
            </p:cNvSpPr>
            <p:nvPr/>
          </p:nvSpPr>
          <p:spPr bwMode="auto">
            <a:xfrm>
              <a:off x="4272" y="2554"/>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grpSp>
      <p:sp>
        <p:nvSpPr>
          <p:cNvPr id="22" name="日期占位符 21"/>
          <p:cNvSpPr>
            <a:spLocks noGrp="1"/>
          </p:cNvSpPr>
          <p:nvPr>
            <p:ph type="dt" sz="quarter" idx="10"/>
          </p:nvPr>
        </p:nvSpPr>
        <p:spPr/>
        <p:txBody>
          <a:bodyPr/>
          <a:lstStyle/>
          <a:p>
            <a:pPr fontAlgn="auto">
              <a:spcBef>
                <a:spcPts val="0"/>
              </a:spcBef>
              <a:spcAft>
                <a:spcPts val="0"/>
              </a:spcAft>
              <a:defRPr/>
            </a:pPr>
            <a:r>
              <a:rPr lang="en-US" altLang="zh-CN">
                <a:latin typeface="+mn-lt"/>
                <a:ea typeface="宋体" pitchFamily="2" charset="-122"/>
              </a:rPr>
              <a:t>2009</a:t>
            </a:r>
          </a:p>
        </p:txBody>
      </p:sp>
      <p:sp>
        <p:nvSpPr>
          <p:cNvPr id="11268" name="灯片编号占位符 22"/>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r"/>
            <a:fld id="{7A179397-5101-5043-946D-3DA5FEE6E63F}" type="slidenum">
              <a:rPr kumimoji="1" lang="en-US" altLang="zh-CN" sz="1600" b="0">
                <a:ea typeface="宋体" charset="-122"/>
              </a:rPr>
              <a:pPr algn="r"/>
              <a:t>2</a:t>
            </a:fld>
            <a:endParaRPr kumimoji="1" lang="en-US" altLang="zh-CN" sz="1600" b="0">
              <a:ea typeface="宋体" charset="-122"/>
            </a:endParaRPr>
          </a:p>
        </p:txBody>
      </p:sp>
      <p:sp>
        <p:nvSpPr>
          <p:cNvPr id="24" name="页脚占位符 23"/>
          <p:cNvSpPr>
            <a:spLocks noGrp="1"/>
          </p:cNvSpPr>
          <p:nvPr>
            <p:ph type="ftr" sz="quarter" idx="11"/>
          </p:nvPr>
        </p:nvSpPr>
        <p:spPr/>
        <p:txBody>
          <a:bodyPr/>
          <a:lstStyle/>
          <a:p>
            <a:pPr>
              <a:defRPr/>
            </a:pPr>
            <a:r>
              <a:rPr lang="en-US" altLang="zh-CN"/>
              <a:t>Software Engineering Group</a:t>
            </a:r>
          </a:p>
        </p:txBody>
      </p:sp>
      <p:sp>
        <p:nvSpPr>
          <p:cNvPr id="25" name="Title 1"/>
          <p:cNvSpPr>
            <a:spLocks noGrp="1"/>
          </p:cNvSpPr>
          <p:nvPr>
            <p:ph type="title"/>
          </p:nvPr>
        </p:nvSpPr>
        <p:spPr>
          <a:xfrm>
            <a:off x="1042988" y="260648"/>
            <a:ext cx="5616575" cy="576262"/>
          </a:xfrm>
        </p:spPr>
        <p:txBody>
          <a:bodyPr/>
          <a:lstStyle/>
          <a:p>
            <a:r>
              <a:rPr lang="zh-CN" altLang="en-US" b="1" dirty="0"/>
              <a:t>分析的位置</a:t>
            </a:r>
            <a:endParaRPr lang="en-US" b="1" dirty="0"/>
          </a:p>
        </p:txBody>
      </p:sp>
      <p:cxnSp>
        <p:nvCxnSpPr>
          <p:cNvPr id="3" name="Straight Arrow Connector 2"/>
          <p:cNvCxnSpPr/>
          <p:nvPr/>
        </p:nvCxnSpPr>
        <p:spPr bwMode="auto">
          <a:xfrm>
            <a:off x="1124547" y="1700808"/>
            <a:ext cx="6696744" cy="0"/>
          </a:xfrm>
          <a:prstGeom prst="straightConnector1">
            <a:avLst/>
          </a:prstGeom>
          <a:solidFill>
            <a:schemeClr val="bg1"/>
          </a:solidFill>
          <a:ln w="28575" cap="flat" cmpd="sng" algn="ctr">
            <a:solidFill>
              <a:srgbClr val="FF0000"/>
            </a:solidFill>
            <a:prstDash val="solid"/>
            <a:round/>
            <a:headEnd type="arrow" w="med" len="med"/>
            <a:tailEnd type="arrow"/>
          </a:ln>
          <a:effectLst/>
        </p:spPr>
      </p:cxnSp>
      <p:sp>
        <p:nvSpPr>
          <p:cNvPr id="6" name="Rectangle 5"/>
          <p:cNvSpPr/>
          <p:nvPr/>
        </p:nvSpPr>
        <p:spPr>
          <a:xfrm>
            <a:off x="897821" y="1173856"/>
            <a:ext cx="1112805" cy="461665"/>
          </a:xfrm>
          <a:prstGeom prst="rect">
            <a:avLst/>
          </a:prstGeom>
        </p:spPr>
        <p:txBody>
          <a:bodyPr wrap="none">
            <a:spAutoFit/>
          </a:bodyPr>
          <a:lstStyle/>
          <a:p>
            <a:r>
              <a:rPr lang="zh-CN" altLang="en-US" b="1" dirty="0">
                <a:solidFill>
                  <a:srgbClr val="FF0000"/>
                </a:solidFill>
                <a:latin typeface="幼圆" panose="02010509060101010101" pitchFamily="49" charset="-122"/>
                <a:ea typeface="幼圆" panose="02010509060101010101" pitchFamily="49" charset="-122"/>
              </a:rPr>
              <a:t>问题域</a:t>
            </a:r>
            <a:endParaRPr lang="en-US" dirty="0">
              <a:solidFill>
                <a:srgbClr val="FF0000"/>
              </a:solidFill>
              <a:latin typeface="幼圆" panose="02010509060101010101" pitchFamily="49" charset="-122"/>
              <a:ea typeface="幼圆" panose="02010509060101010101" pitchFamily="49" charset="-122"/>
            </a:endParaRPr>
          </a:p>
        </p:txBody>
      </p:sp>
      <p:sp>
        <p:nvSpPr>
          <p:cNvPr id="27" name="Rectangle 5"/>
          <p:cNvSpPr/>
          <p:nvPr/>
        </p:nvSpPr>
        <p:spPr>
          <a:xfrm>
            <a:off x="6917621" y="1107710"/>
            <a:ext cx="1112805" cy="461665"/>
          </a:xfrm>
          <a:prstGeom prst="rect">
            <a:avLst/>
          </a:prstGeom>
        </p:spPr>
        <p:txBody>
          <a:bodyPr wrap="none">
            <a:spAutoFit/>
          </a:bodyPr>
          <a:lstStyle/>
          <a:p>
            <a:r>
              <a:rPr lang="zh-CN" altLang="en-US" b="1" dirty="0">
                <a:solidFill>
                  <a:srgbClr val="FF0000"/>
                </a:solidFill>
                <a:latin typeface="幼圆" panose="02010509060101010101" pitchFamily="49" charset="-122"/>
                <a:ea typeface="幼圆" panose="02010509060101010101" pitchFamily="49" charset="-122"/>
              </a:rPr>
              <a:t>求解域</a:t>
            </a:r>
            <a:endParaRPr lang="en-US" dirty="0">
              <a:solidFill>
                <a:srgbClr val="FF0000"/>
              </a:solidFill>
              <a:latin typeface="幼圆" panose="02010509060101010101" pitchFamily="49" charset="-122"/>
              <a:ea typeface="幼圆" panose="02010509060101010101" pitchFamily="49" charset="-122"/>
            </a:endParaRPr>
          </a:p>
        </p:txBody>
      </p:sp>
      <p:sp>
        <p:nvSpPr>
          <p:cNvPr id="28" name="矩形 27"/>
          <p:cNvSpPr/>
          <p:nvPr/>
        </p:nvSpPr>
        <p:spPr>
          <a:xfrm>
            <a:off x="2400741" y="4693113"/>
            <a:ext cx="6417357" cy="1200329"/>
          </a:xfrm>
          <a:prstGeom prst="rect">
            <a:avLst/>
          </a:prstGeom>
        </p:spPr>
        <p:txBody>
          <a:bodyPr wrap="square">
            <a:spAutoFit/>
          </a:bodyPr>
          <a:lstStyle/>
          <a:p>
            <a:pPr eaLnBrk="1" hangingPunct="1"/>
            <a:r>
              <a:rPr lang="zh-CN" altLang="en-US" b="1"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分析工作流的目标：</a:t>
            </a:r>
            <a:endParaRPr lang="en-US" altLang="zh-CN" b="1"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a:p>
            <a:pPr eaLnBrk="1" hangingPunct="1"/>
            <a:r>
              <a:rPr lang="zh-CN" altLang="en-US" b="1" dirty="0">
                <a:solidFill>
                  <a:srgbClr val="FF0000"/>
                </a:solidFill>
                <a:latin typeface="幼圆" panose="02010509060101010101" pitchFamily="49" charset="-122"/>
                <a:ea typeface="幼圆" panose="02010509060101010101" pitchFamily="49" charset="-122"/>
              </a:rPr>
              <a:t>分析和提取需求，以获得正确开发软件产品和易于维护它所必须的需求。</a:t>
            </a:r>
          </a:p>
        </p:txBody>
      </p:sp>
      <p:sp>
        <p:nvSpPr>
          <p:cNvPr id="2" name="矩形 1"/>
          <p:cNvSpPr/>
          <p:nvPr/>
        </p:nvSpPr>
        <p:spPr>
          <a:xfrm>
            <a:off x="3185626" y="1720497"/>
            <a:ext cx="2709396" cy="523220"/>
          </a:xfrm>
          <a:prstGeom prst="rect">
            <a:avLst/>
          </a:prstGeom>
        </p:spPr>
        <p:txBody>
          <a:bodyPr wrap="none">
            <a:spAutoFit/>
          </a:bodyPr>
          <a:lstStyle/>
          <a:p>
            <a:r>
              <a:rPr lang="zh-CN" altLang="en-US" sz="2800" b="1" dirty="0">
                <a:solidFill>
                  <a:srgbClr val="0066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经典开发工作流</a:t>
            </a:r>
            <a:endParaRPr lang="zh-CN" altLang="en-US" sz="2800" dirty="0">
              <a:solidFill>
                <a:srgbClr val="0066FF"/>
              </a:solidFill>
            </a:endParaRPr>
          </a:p>
        </p:txBody>
      </p:sp>
    </p:spTree>
    <p:extLst>
      <p:ext uri="{BB962C8B-B14F-4D97-AF65-F5344CB8AC3E}">
        <p14:creationId xmlns:p14="http://schemas.microsoft.com/office/powerpoint/2010/main" val="253360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297421"/>
            <a:ext cx="7200900" cy="719137"/>
          </a:xfrm>
        </p:spPr>
        <p:txBody>
          <a:bodyPr/>
          <a:lstStyle/>
          <a:p>
            <a:pPr>
              <a:defRPr/>
            </a:pPr>
            <a:r>
              <a:rPr kumimoji="0" lang="zh-CN" altLang="en-US" sz="3600" dirty="0">
                <a:effectLst>
                  <a:outerShdw blurRad="38100" dist="38100" dir="2700000" algn="tl">
                    <a:srgbClr val="DDDDDD"/>
                  </a:outerShdw>
                </a:effectLst>
                <a:latin typeface="黑体" charset="0"/>
                <a:ea typeface="黑体" charset="0"/>
                <a:cs typeface="黑体" charset="0"/>
              </a:rPr>
              <a:t>功能需求分析</a:t>
            </a:r>
            <a:endParaRPr lang="zh-CN" altLang="en-US" sz="2400" dirty="0"/>
          </a:p>
        </p:txBody>
      </p:sp>
      <p:sp>
        <p:nvSpPr>
          <p:cNvPr id="3" name="内容占位符 2"/>
          <p:cNvSpPr>
            <a:spLocks noGrp="1"/>
          </p:cNvSpPr>
          <p:nvPr>
            <p:ph idx="1"/>
          </p:nvPr>
        </p:nvSpPr>
        <p:spPr/>
        <p:txBody>
          <a:bodyPr/>
          <a:lstStyle/>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加工说明</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PSPEC</a:t>
            </a: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说明</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DFD</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中的每个加工</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描述工具</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结构化语言</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判定表</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判定树</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8A8C27C-2CFC-4EED-9E3E-C405A1CE0FE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77787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0" lang="zh-CN" altLang="en-US" dirty="0">
                <a:effectLst>
                  <a:outerShdw blurRad="38100" dist="38100" dir="2700000" algn="tl">
                    <a:srgbClr val="DDDDDD"/>
                  </a:outerShdw>
                </a:effectLst>
                <a:latin typeface="黑体" charset="0"/>
                <a:ea typeface="黑体" charset="0"/>
                <a:cs typeface="黑体" charset="0"/>
              </a:rPr>
              <a:t>功能需求分析</a:t>
            </a:r>
            <a:endParaRPr lang="zh-CN" altLang="en-US" dirty="0"/>
          </a:p>
        </p:txBody>
      </p:sp>
      <p:sp>
        <p:nvSpPr>
          <p:cNvPr id="3" name="内容占位符 2"/>
          <p:cNvSpPr>
            <a:spLocks noGrp="1"/>
          </p:cNvSpPr>
          <p:nvPr>
            <p:ph idx="1"/>
          </p:nvPr>
        </p:nvSpPr>
        <p:spPr/>
        <p:txBody>
          <a:bodyPr/>
          <a:lstStyle/>
          <a:p>
            <a:r>
              <a:rPr kumimoji="0" lang="zh-CN" altLang="en-US">
                <a:solidFill>
                  <a:srgbClr val="0066CC"/>
                </a:solidFill>
                <a:effectLst>
                  <a:outerShdw blurRad="38100" dist="38100" dir="2700000" algn="tl">
                    <a:srgbClr val="C0C0C0"/>
                  </a:outerShdw>
                </a:effectLst>
                <a:latin typeface="黑体" panose="02010609060101010101" pitchFamily="49" charset="-122"/>
                <a:ea typeface="黑体" panose="02010609060101010101" pitchFamily="49" charset="-122"/>
              </a:rPr>
              <a:t>处理方法：事件列表与功能列表</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事件就是要求系统执行某项功能的请求</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业务事件与产品事件</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对复杂的业务任务采用任务说明、用例说明或数据流图等方法进行解释。</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对复杂的功能采用数据流图、算法描述、活动图、数学说明等进行解释。</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C194AD7-F586-4F03-893D-437CE24F78F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52797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0" lang="zh-CN" altLang="en-US" dirty="0">
                <a:effectLst>
                  <a:outerShdw blurRad="38100" dist="38100" dir="2700000" algn="tl">
                    <a:srgbClr val="DDDDDD"/>
                  </a:outerShdw>
                </a:effectLst>
                <a:latin typeface="黑体" charset="0"/>
                <a:ea typeface="黑体" charset="0"/>
                <a:cs typeface="黑体" charset="0"/>
              </a:rPr>
              <a:t>功能需求分析</a:t>
            </a:r>
            <a:endParaRPr lang="zh-CN" altLang="en-US" dirty="0"/>
          </a:p>
        </p:txBody>
      </p:sp>
      <p:sp>
        <p:nvSpPr>
          <p:cNvPr id="3" name="内容占位符 2"/>
          <p:cNvSpPr>
            <a:spLocks noGrp="1"/>
          </p:cNvSpPr>
          <p:nvPr>
            <p:ph idx="1"/>
          </p:nvPr>
        </p:nvSpPr>
        <p:spPr/>
        <p:txBody>
          <a:bodyPr/>
          <a:lstStyle/>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事件及功能列表的优点</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主要作为核对清单，以说明应开发什么。其中对这些功能的详细说明构成了功能需求的主要部分。</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开发人员可以方便的检查产品是否实现每一个功能。</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用户能够在某种程度上确认业务事件和任务列表。</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通过一致性检查确定列表是否完备。</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B08CA38-FF40-4C3D-B4C5-6C1C946782E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531579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数据需求分析</a:t>
            </a:r>
          </a:p>
        </p:txBody>
      </p:sp>
      <p:sp>
        <p:nvSpPr>
          <p:cNvPr id="3" name="内容占位符 2"/>
          <p:cNvSpPr>
            <a:spLocks noGrp="1"/>
          </p:cNvSpPr>
          <p:nvPr>
            <p:ph idx="1"/>
          </p:nvPr>
        </p:nvSpPr>
        <p:spPr/>
        <p:txBody>
          <a:bodyPr/>
          <a:lstStyle/>
          <a:p>
            <a:r>
              <a:rPr kumimoji="0" lang="zh-CN" altLang="en-US">
                <a:effectLst>
                  <a:outerShdw blurRad="38100" dist="38100" dir="2700000" algn="tl">
                    <a:srgbClr val="C0C0C0"/>
                  </a:outerShdw>
                </a:effectLst>
                <a:latin typeface="Times New Roman" panose="02020603050405020304" pitchFamily="18" charset="0"/>
                <a:ea typeface="隶书" panose="02010509060101010101" pitchFamily="49" charset="-122"/>
              </a:rPr>
              <a:t>数据字典（</a:t>
            </a:r>
            <a:r>
              <a:rPr kumimoji="0" lang="en-US" altLang="zh-CN">
                <a:effectLst>
                  <a:outerShdw blurRad="38100" dist="38100" dir="2700000" algn="tl">
                    <a:srgbClr val="C0C0C0"/>
                  </a:outerShdw>
                </a:effectLst>
                <a:latin typeface="Times New Roman" panose="02020603050405020304" pitchFamily="18" charset="0"/>
                <a:ea typeface="隶书" panose="02010509060101010101" pitchFamily="49" charset="-122"/>
              </a:rPr>
              <a:t>DD</a:t>
            </a:r>
            <a:r>
              <a:rPr kumimoji="0" lang="zh-CN" altLang="en-US">
                <a:effectLst>
                  <a:outerShdw blurRad="38100" dist="38100" dir="2700000" algn="tl">
                    <a:srgbClr val="C0C0C0"/>
                  </a:outerShdw>
                </a:effectLst>
                <a:latin typeface="Times New Roman" panose="02020603050405020304" pitchFamily="18" charset="0"/>
                <a:ea typeface="隶书" panose="02010509060101010101" pitchFamily="49" charset="-122"/>
              </a:rPr>
              <a:t>）：</a:t>
            </a:r>
            <a:endParaRPr kumimoji="0" lang="en-US" altLang="zh-CN">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lvl="1"/>
            <a:r>
              <a:rPr kumimoji="0" lang="en-US" altLang="zh-CN">
                <a:effectLst>
                  <a:outerShdw blurRad="38100" dist="38100" dir="2700000" algn="tl">
                    <a:srgbClr val="C0C0C0"/>
                  </a:outerShdw>
                </a:effectLst>
                <a:latin typeface="Times New Roman" panose="02020603050405020304" pitchFamily="18" charset="0"/>
                <a:ea typeface="隶书" panose="02010509060101010101" pitchFamily="49" charset="-122"/>
              </a:rPr>
              <a:t>DFD</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中所有元素的定义的集合</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内容</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数据流</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数据流分量</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数据存储</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处理（一般不用</a:t>
            </a:r>
            <a:r>
              <a:rPr kumimoji="0" lang="en-US" altLang="zh-CN">
                <a:effectLst>
                  <a:outerShdw blurRad="38100" dist="38100" dir="2700000" algn="tl">
                    <a:srgbClr val="C0C0C0"/>
                  </a:outerShdw>
                </a:effectLst>
                <a:latin typeface="Times New Roman" panose="02020603050405020304" pitchFamily="18" charset="0"/>
                <a:ea typeface="隶书" panose="02010509060101010101" pitchFamily="49" charset="-122"/>
              </a:rPr>
              <a:t>DD</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描述）</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Arial" panose="020B0604020202020204" pitchFamily="34" charset="0"/>
                <a:ea typeface="隶书" panose="02010509060101010101" pitchFamily="49" charset="-122"/>
              </a:rPr>
              <a:t>定义数据的方法</a:t>
            </a:r>
            <a:endParaRPr kumimoji="0" lang="en-US" altLang="zh-CN">
              <a:effectLst>
                <a:outerShdw blurRad="38100" dist="38100" dir="2700000" algn="tl">
                  <a:srgbClr val="C0C0C0"/>
                </a:outerShdw>
              </a:effectLst>
              <a:latin typeface="Arial" panose="020B0604020202020204" pitchFamily="34" charset="0"/>
              <a:ea typeface="隶书" panose="02010509060101010101" pitchFamily="49" charset="-122"/>
            </a:endParaRPr>
          </a:p>
          <a:p>
            <a:pPr lvl="1"/>
            <a:r>
              <a:rPr kumimoji="0" lang="zh-CN" altLang="en-US">
                <a:effectLst>
                  <a:outerShdw blurRad="38100" dist="38100" dir="2700000" algn="tl">
                    <a:srgbClr val="C0C0C0"/>
                  </a:outerShdw>
                </a:effectLst>
                <a:latin typeface="Arial" panose="020B0604020202020204" pitchFamily="34" charset="0"/>
                <a:ea typeface="隶书" panose="02010509060101010101" pitchFamily="49" charset="-122"/>
              </a:rPr>
              <a:t>自顶向下分解数据</a:t>
            </a:r>
            <a:endParaRPr kumimoji="0" lang="en-US" altLang="zh-CN">
              <a:effectLst>
                <a:outerShdw blurRad="38100" dist="38100" dir="2700000" algn="tl">
                  <a:srgbClr val="C0C0C0"/>
                </a:outerShdw>
              </a:effectLst>
              <a:latin typeface="Arial" panose="020B0604020202020204" pitchFamily="34" charset="0"/>
              <a:ea typeface="隶书" panose="02010509060101010101" pitchFamily="49" charset="-122"/>
            </a:endParaRP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ED27D8E-1E61-4123-B901-450855BCE69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98143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数据字典</a:t>
            </a:r>
          </a:p>
        </p:txBody>
      </p:sp>
      <p:sp>
        <p:nvSpPr>
          <p:cNvPr id="3" name="内容占位符 2"/>
          <p:cNvSpPr>
            <a:spLocks noGrp="1"/>
          </p:cNvSpPr>
          <p:nvPr>
            <p:ph idx="1"/>
          </p:nvPr>
        </p:nvSpPr>
        <p:spPr/>
        <p:txBody>
          <a:bodyPr/>
          <a:lstStyle/>
          <a:p>
            <a:pPr>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数据元素的组合方式</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顺序：</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A+B</a:t>
            </a: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选择：</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[A|B]</a:t>
            </a: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重复：</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1{A}5</a:t>
            </a: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可选</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sym typeface="Wingdings" panose="05000000000000000000" pitchFamily="2" charset="2"/>
              </a:rPr>
              <a:t>：</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sym typeface="Wingdings" panose="05000000000000000000" pitchFamily="2" charset="2"/>
              </a:rPr>
              <a:t> </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sym typeface="Wingdings" panose="05000000000000000000" pitchFamily="2" charset="2"/>
              </a:rPr>
              <a:t>（</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sym typeface="Wingdings" panose="05000000000000000000" pitchFamily="2" charset="2"/>
              </a:rPr>
              <a:t>A</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sym typeface="Wingdings" panose="05000000000000000000" pitchFamily="2" charset="2"/>
              </a:rPr>
              <a:t>）</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a:lnSpc>
                <a:spcPct val="90000"/>
              </a:lnSpc>
            </a:pP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DD</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的用途</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分析阶段的交流工具</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包含控制信息</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nSpc>
                <a:spcPct val="90000"/>
              </a:lnSpc>
            </a:pP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数据库设计的基础</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0289BB9-1DD2-4E16-A3CF-AB79E993BB3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530753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idx="1"/>
          </p:nvPr>
        </p:nvSpPr>
        <p:spPr>
          <a:xfrm>
            <a:off x="323850" y="1989138"/>
            <a:ext cx="8820150" cy="4032250"/>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数据流程图中，所有的图形元素都进行了命名，所有名字的定义集中起来就构成一本数据字典。</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数据字典最重要的用途是作为分析阶段的工具。在数据字典中建立的一组严密一致的定义有助于改进分析员和用户之间的通信，因此将消除许多可能的误解。对数据的这一系列严密一致的定义也有助于改进在不同的开发人员之间或者不同开发小组之间的通信。如果要求所有开发人员都根据公共的数据字典描述数据或设计模块，则能避免许多麻烦的接口问题。</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F8FB42A-0263-493F-90A6-D62BF9E76A6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7891"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0941D1B6-0025-4005-B8CA-B2FFCE157062}" type="slidenum">
              <a:rPr kumimoji="1" lang="en-US" altLang="zh-CN" sz="1600" b="0">
                <a:ea typeface="宋体" panose="02010600030101010101" pitchFamily="2" charset="-122"/>
              </a:rPr>
              <a:pPr algn="r"/>
              <a:t>25</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37893" name="Rectangle 3"/>
          <p:cNvSpPr>
            <a:spLocks noChangeArrowheads="1"/>
          </p:cNvSpPr>
          <p:nvPr/>
        </p:nvSpPr>
        <p:spPr bwMode="auto">
          <a:xfrm>
            <a:off x="34925" y="1268413"/>
            <a:ext cx="3241675" cy="576262"/>
          </a:xfrm>
          <a:prstGeom prst="rect">
            <a:avLst/>
          </a:prstGeom>
          <a:solidFill>
            <a:srgbClr val="00FFFF"/>
          </a:solidFill>
          <a:ln w="9525">
            <a:solidFill>
              <a:srgbClr val="003300"/>
            </a:solidFill>
            <a:miter lim="800000"/>
            <a:headEnd/>
            <a:tailEnd/>
          </a:ln>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Char char="n"/>
            </a:pPr>
            <a:r>
              <a:rPr lang="zh-CN" altLang="en-US" sz="3200"/>
              <a:t>数据字典</a:t>
            </a:r>
          </a:p>
        </p:txBody>
      </p:sp>
      <p:sp>
        <p:nvSpPr>
          <p:cNvPr id="37894" name="AutoShape 9"/>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2644201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数据字典</a:t>
            </a:r>
          </a:p>
        </p:txBody>
      </p:sp>
      <p:sp>
        <p:nvSpPr>
          <p:cNvPr id="39938" name="内容占位符 2"/>
          <p:cNvSpPr>
            <a:spLocks noGrp="1"/>
          </p:cNvSpPr>
          <p:nvPr>
            <p:ph idx="1"/>
          </p:nvPr>
        </p:nvSpPr>
        <p:spPr>
          <a:xfrm>
            <a:off x="250825" y="1412875"/>
            <a:ext cx="8359775" cy="4464050"/>
          </a:xfrm>
        </p:spPr>
        <p:txBody>
          <a:bodyPr/>
          <a:lstStyle/>
          <a:p>
            <a:pPr fontAlgn="ctr"/>
            <a:r>
              <a:rPr kumimoji="0" lang="zh-CN" altLang="en-US" sz="2400">
                <a:latin typeface="Arial" panose="020B0604020202020204" pitchFamily="34" charset="0"/>
                <a:ea typeface="宋体" panose="02010600030101010101" pitchFamily="2" charset="-122"/>
              </a:rPr>
              <a:t>据词典精确地、严格地定义了每一个与系统相关的数据元素，并以字典式顺序将它们组织起来，使得用户和分析员对所有的输入、输出、存储成分和中间计算有共同的理解。</a:t>
            </a:r>
            <a:endParaRPr kumimoji="0" lang="zh-CN" altLang="zh-CN" sz="2400">
              <a:latin typeface="Arial" panose="020B0604020202020204" pitchFamily="34" charset="0"/>
              <a:ea typeface="宋体" panose="02010600030101010101" pitchFamily="2" charset="-122"/>
            </a:endParaRPr>
          </a:p>
          <a:p>
            <a:pPr lvl="1" fontAlgn="ctr"/>
            <a:r>
              <a:rPr kumimoji="0" lang="zh-CN" altLang="en-US" sz="2000">
                <a:latin typeface="Arial" panose="020B0604020202020204" pitchFamily="34" charset="0"/>
                <a:ea typeface="宋体" panose="02010600030101010101" pitchFamily="2" charset="-122"/>
              </a:rPr>
              <a:t>词条描述</a:t>
            </a:r>
            <a:endParaRPr kumimoji="0" lang="zh-CN" altLang="zh-CN" sz="2000">
              <a:latin typeface="Arial" panose="020B0604020202020204" pitchFamily="34" charset="0"/>
              <a:ea typeface="宋体" panose="02010600030101010101" pitchFamily="2" charset="-122"/>
            </a:endParaRPr>
          </a:p>
          <a:p>
            <a:pPr lvl="2" fontAlgn="ctr"/>
            <a:r>
              <a:rPr kumimoji="0" lang="zh-CN" altLang="en-US" sz="1800">
                <a:latin typeface="Arial" panose="020B0604020202020204" pitchFamily="34" charset="0"/>
                <a:ea typeface="宋体" panose="02010600030101010101" pitchFamily="2" charset="-122"/>
              </a:rPr>
              <a:t>名称：数据对象或控制项、数据存储或外部实体的名字。</a:t>
            </a:r>
            <a:endParaRPr kumimoji="0" lang="zh-CN" altLang="zh-CN" sz="1800">
              <a:latin typeface="Arial" panose="020B0604020202020204" pitchFamily="34" charset="0"/>
              <a:ea typeface="宋体" panose="02010600030101010101" pitchFamily="2" charset="-122"/>
            </a:endParaRPr>
          </a:p>
          <a:p>
            <a:pPr lvl="2" fontAlgn="ctr"/>
            <a:r>
              <a:rPr kumimoji="0" lang="zh-CN" altLang="en-US" sz="1800">
                <a:latin typeface="Arial" panose="020B0604020202020204" pitchFamily="34" charset="0"/>
                <a:ea typeface="宋体" panose="02010600030101010101" pitchFamily="2" charset="-122"/>
              </a:rPr>
              <a:t>别名或编号。</a:t>
            </a:r>
            <a:endParaRPr kumimoji="0" lang="zh-CN" altLang="zh-CN" sz="1800">
              <a:latin typeface="Arial" panose="020B0604020202020204" pitchFamily="34" charset="0"/>
              <a:ea typeface="宋体" panose="02010600030101010101" pitchFamily="2" charset="-122"/>
            </a:endParaRPr>
          </a:p>
          <a:p>
            <a:pPr lvl="2" fontAlgn="ctr"/>
            <a:r>
              <a:rPr kumimoji="0" lang="zh-CN" altLang="en-US" sz="1800">
                <a:latin typeface="Arial" panose="020B0604020202020204" pitchFamily="34" charset="0"/>
                <a:ea typeface="宋体" panose="02010600030101010101" pitchFamily="2" charset="-122"/>
              </a:rPr>
              <a:t>分类：数据对象？加工？数据流？数据文件？外部实体？控制项（事件</a:t>
            </a:r>
            <a:r>
              <a:rPr kumimoji="0" lang="zh-CN" altLang="zh-CN" sz="18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状态）？</a:t>
            </a:r>
            <a:endParaRPr kumimoji="0" lang="zh-CN" altLang="zh-CN" sz="1800">
              <a:latin typeface="Arial" panose="020B0604020202020204" pitchFamily="34" charset="0"/>
              <a:ea typeface="宋体" panose="02010600030101010101" pitchFamily="2" charset="-122"/>
            </a:endParaRPr>
          </a:p>
          <a:p>
            <a:pPr lvl="2" fontAlgn="ctr"/>
            <a:r>
              <a:rPr kumimoji="0" lang="zh-CN" altLang="en-US" sz="1800">
                <a:latin typeface="Arial" panose="020B0604020202020204" pitchFamily="34" charset="0"/>
                <a:ea typeface="宋体" panose="02010600030101010101" pitchFamily="2" charset="-122"/>
              </a:rPr>
              <a:t>描述：描述内容或数据结构等。</a:t>
            </a:r>
            <a:endParaRPr kumimoji="0" lang="zh-CN" altLang="zh-CN" sz="1800">
              <a:latin typeface="Arial" panose="020B0604020202020204" pitchFamily="34" charset="0"/>
              <a:ea typeface="宋体" panose="02010600030101010101" pitchFamily="2" charset="-122"/>
            </a:endParaRPr>
          </a:p>
          <a:p>
            <a:pPr lvl="2" fontAlgn="ctr"/>
            <a:r>
              <a:rPr kumimoji="0" lang="zh-CN" altLang="en-US" sz="1800">
                <a:latin typeface="Arial" panose="020B0604020202020204" pitchFamily="34" charset="0"/>
                <a:ea typeface="宋体" panose="02010600030101010101" pitchFamily="2" charset="-122"/>
              </a:rPr>
              <a:t>何处使用：使用该词条（数据或控制项）的加工。</a:t>
            </a:r>
            <a:endParaRPr kumimoji="0" lang="zh-CN" altLang="zh-CN" sz="1800">
              <a:latin typeface="Arial" panose="020B0604020202020204" pitchFamily="34" charset="0"/>
              <a:ea typeface="宋体" panose="02010600030101010101" pitchFamily="2" charset="-122"/>
            </a:endParaRPr>
          </a:p>
          <a:p>
            <a:pPr lvl="1" fontAlgn="ctr"/>
            <a:r>
              <a:rPr kumimoji="0" lang="zh-CN" altLang="en-US" sz="2000">
                <a:latin typeface="Arial" panose="020B0604020202020204" pitchFamily="34" charset="0"/>
                <a:ea typeface="宋体" panose="02010600030101010101" pitchFamily="2" charset="-122"/>
              </a:rPr>
              <a:t>内容描述：</a:t>
            </a:r>
            <a:endParaRPr lang="zh-CN" altLang="en-US" sz="2000">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63C6405-A517-4943-98BE-5C9BD2A4AFE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dirty="0"/>
              <a:t>Software Engineering Group</a:t>
            </a:r>
          </a:p>
        </p:txBody>
      </p:sp>
    </p:spTree>
    <p:extLst>
      <p:ext uri="{BB962C8B-B14F-4D97-AF65-F5344CB8AC3E}">
        <p14:creationId xmlns:p14="http://schemas.microsoft.com/office/powerpoint/2010/main" val="1789228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539750" y="2060575"/>
            <a:ext cx="8142288" cy="3959225"/>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信息结构是各个数据成分之间逻辑关系的一种表示方法。</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数据结构决定信息的组织、存取方法、结合性程度以及不同的处理方案。</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典型的数据结构包括标量项、顺序向量、</a:t>
            </a:r>
            <a:r>
              <a:rPr kumimoji="0" lang="en-US" altLang="zh-CN">
                <a:latin typeface="Arial" panose="020B0604020202020204" pitchFamily="34" charset="0"/>
                <a:ea typeface="楷体_GB2312" pitchFamily="49" charset="-122"/>
              </a:rPr>
              <a:t>n</a:t>
            </a:r>
            <a:r>
              <a:rPr kumimoji="0" lang="zh-CN" altLang="en-US">
                <a:latin typeface="Arial" panose="020B0604020202020204" pitchFamily="34" charset="0"/>
                <a:ea typeface="楷体_GB2312" pitchFamily="49" charset="-122"/>
              </a:rPr>
              <a:t>维空间、链接表等。</a:t>
            </a:r>
            <a:endParaRPr kumimoji="0" lang="en-US" altLang="zh-CN">
              <a:latin typeface="Arial" panose="020B0604020202020204" pitchFamily="34" charset="0"/>
              <a:ea typeface="楷体_GB2312" pitchFamily="49" charset="-122"/>
            </a:endParaRP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分层数据结构表示方法</a:t>
            </a:r>
            <a:endParaRPr kumimoji="0" lang="en-US" altLang="zh-CN">
              <a:latin typeface="Arial" panose="020B0604020202020204" pitchFamily="34" charset="0"/>
              <a:ea typeface="楷体_GB2312" pitchFamily="49" charset="-122"/>
            </a:endParaRP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实体关系图</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A9F209A-C9FE-488A-A063-2AE039A2DF6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0963"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B5627DF6-1A5C-473D-897A-0AB6255A743E}" type="slidenum">
              <a:rPr kumimoji="1" lang="en-US" altLang="zh-CN" sz="1600" b="0">
                <a:ea typeface="宋体" panose="02010600030101010101" pitchFamily="2" charset="-122"/>
              </a:rPr>
              <a:pPr algn="r"/>
              <a:t>27</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40965" name="Rectangle 3"/>
          <p:cNvSpPr>
            <a:spLocks noChangeArrowheads="1"/>
          </p:cNvSpPr>
          <p:nvPr/>
        </p:nvSpPr>
        <p:spPr bwMode="auto">
          <a:xfrm>
            <a:off x="34925" y="1268413"/>
            <a:ext cx="3241675" cy="576262"/>
          </a:xfrm>
          <a:prstGeom prst="rect">
            <a:avLst/>
          </a:prstGeom>
          <a:solidFill>
            <a:srgbClr val="00FFFF"/>
          </a:solidFill>
          <a:ln w="9525">
            <a:solidFill>
              <a:srgbClr val="003300"/>
            </a:solidFill>
            <a:miter lim="800000"/>
            <a:headEnd/>
            <a:tailEnd/>
          </a:ln>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Char char="n"/>
            </a:pPr>
            <a:r>
              <a:rPr lang="zh-CN" altLang="en-US" sz="3200"/>
              <a:t>信息结构</a:t>
            </a:r>
          </a:p>
        </p:txBody>
      </p:sp>
      <p:sp>
        <p:nvSpPr>
          <p:cNvPr id="40966" name="AutoShape 9"/>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76410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idx="1"/>
          </p:nvPr>
        </p:nvSpPr>
        <p:spPr>
          <a:xfrm>
            <a:off x="468313" y="1484313"/>
            <a:ext cx="4679950" cy="649287"/>
          </a:xfrm>
        </p:spPr>
        <p:txBody>
          <a:bodyPr/>
          <a:lstStyle/>
          <a:p>
            <a:pPr eaLnBrk="1" hangingPunct="1">
              <a:buClr>
                <a:srgbClr val="0066FF"/>
              </a:buClr>
              <a:buFont typeface="Wingdings" panose="05000000000000000000" pitchFamily="2" charset="2"/>
              <a:buChar char="Ø"/>
            </a:pPr>
            <a:r>
              <a:rPr kumimoji="0" lang="zh-CN" altLang="en-US">
                <a:latin typeface="Arial" panose="020B0604020202020204" pitchFamily="34" charset="0"/>
                <a:ea typeface="楷体_GB2312" pitchFamily="49" charset="-122"/>
              </a:rPr>
              <a:t>分层数据结构表示法：</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E24FF5A-F214-4E1A-A7BD-5AB64088482A}"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3011"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8447C77B-FD4E-4B08-94A4-946A09ABD604}" type="slidenum">
              <a:rPr kumimoji="1" lang="en-US" altLang="zh-CN" sz="1600" b="0">
                <a:ea typeface="宋体" panose="02010600030101010101" pitchFamily="2" charset="-122"/>
              </a:rPr>
              <a:pPr algn="r"/>
              <a:t>28</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43013" name="Rectangle 9"/>
          <p:cNvSpPr>
            <a:spLocks noChangeArrowheads="1"/>
          </p:cNvSpPr>
          <p:nvPr/>
        </p:nvSpPr>
        <p:spPr bwMode="auto">
          <a:xfrm>
            <a:off x="2484438" y="2565400"/>
            <a:ext cx="4572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分层框图</a:t>
            </a:r>
          </a:p>
          <a:p>
            <a:pPr>
              <a:spcBef>
                <a:spcPct val="20000"/>
              </a:spcBef>
              <a:buClr>
                <a:schemeClr val="hlink"/>
              </a:buClr>
              <a:buSzPct val="70000"/>
              <a:buFont typeface="Wingdings" panose="05000000000000000000" pitchFamily="2" charset="2"/>
              <a:buChar char="l"/>
            </a:pPr>
            <a:r>
              <a:rPr lang="en-US" altLang="zh-CN" b="0"/>
              <a:t>Warnier</a:t>
            </a:r>
            <a:r>
              <a:rPr lang="zh-CN" altLang="en-US" b="0"/>
              <a:t>图</a:t>
            </a:r>
          </a:p>
        </p:txBody>
      </p:sp>
      <p:sp>
        <p:nvSpPr>
          <p:cNvPr id="43014" name="AutoShape 10"/>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337293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idx="1"/>
          </p:nvPr>
        </p:nvSpPr>
        <p:spPr>
          <a:xfrm>
            <a:off x="395288" y="1412875"/>
            <a:ext cx="2592387" cy="576263"/>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分层框图</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97DBFE8-C4B2-448B-A49A-B9724611EAC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5059"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98921BF3-527C-4860-81FA-3CA6162D6D0A}" type="slidenum">
              <a:rPr kumimoji="1" lang="en-US" altLang="zh-CN" sz="1600" b="0">
                <a:ea typeface="宋体" panose="02010600030101010101" pitchFamily="2" charset="-122"/>
              </a:rPr>
              <a:pPr algn="r"/>
              <a:t>29</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45061" name="Rectangle 3"/>
          <p:cNvSpPr>
            <a:spLocks noChangeArrowheads="1"/>
          </p:cNvSpPr>
          <p:nvPr/>
        </p:nvSpPr>
        <p:spPr bwMode="auto">
          <a:xfrm>
            <a:off x="1001713" y="2205038"/>
            <a:ext cx="7386637" cy="2808287"/>
          </a:xfrm>
          <a:prstGeom prst="rect">
            <a:avLst/>
          </a:prstGeom>
          <a:solidFill>
            <a:srgbClr val="CCFFFF"/>
          </a:solidFill>
          <a:ln w="9525">
            <a:solidFill>
              <a:srgbClr val="008080"/>
            </a:solidFill>
            <a:miter lim="800000"/>
            <a:headEnd/>
            <a:tailEnd/>
          </a:ln>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None/>
            </a:pPr>
            <a:r>
              <a:rPr lang="zh-CN" altLang="en-US" b="0"/>
              <a:t>    </a:t>
            </a:r>
            <a:r>
              <a:rPr lang="zh-CN" altLang="en-US">
                <a:solidFill>
                  <a:srgbClr val="FF3300"/>
                </a:solidFill>
              </a:rPr>
              <a:t>分层框图</a:t>
            </a:r>
            <a:r>
              <a:rPr lang="zh-CN" altLang="en-US"/>
              <a:t>把信息用多层方框按照树形结构组织起来。在结构的顶层，用一个方框代表整个结构。下面各层由表示不同信息类别的方框组成，它们可以看成是上一层方框的子集。在该图的最低一层，每个框包含单独的数据实体。</a:t>
            </a:r>
          </a:p>
        </p:txBody>
      </p:sp>
      <p:sp>
        <p:nvSpPr>
          <p:cNvPr id="45062" name="AutoShape 9"/>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46151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分析工作流</a:t>
            </a:r>
          </a:p>
        </p:txBody>
      </p:sp>
      <p:sp>
        <p:nvSpPr>
          <p:cNvPr id="3" name="内容占位符 2"/>
          <p:cNvSpPr>
            <a:spLocks noGrp="1"/>
          </p:cNvSpPr>
          <p:nvPr>
            <p:ph idx="1"/>
          </p:nvPr>
        </p:nvSpPr>
        <p:spPr/>
        <p:txBody>
          <a:bodyPr/>
          <a:lstStyle/>
          <a:p>
            <a:pPr>
              <a:spcAft>
                <a:spcPts val="1200"/>
              </a:spcAft>
            </a:pPr>
            <a:r>
              <a:rPr lang="zh-CN" altLang="en-US" dirty="0"/>
              <a:t>分析是从问题域向求解域迈进的第一步</a:t>
            </a:r>
            <a:endParaRPr lang="en-US" altLang="zh-CN" dirty="0"/>
          </a:p>
          <a:p>
            <a:pPr lvl="1">
              <a:spcAft>
                <a:spcPts val="1200"/>
              </a:spcAft>
            </a:pPr>
            <a:r>
              <a:rPr lang="zh-CN" altLang="en-US" dirty="0"/>
              <a:t>需求流的输出必须能够完全被客户所理解，即必须用客户的语言来表达（英语、汉语、法语</a:t>
            </a:r>
            <a:r>
              <a:rPr lang="en-US" altLang="zh-CN" dirty="0"/>
              <a:t>……</a:t>
            </a:r>
            <a:r>
              <a:rPr lang="zh-CN" altLang="en-US" dirty="0"/>
              <a:t>）</a:t>
            </a:r>
            <a:endParaRPr lang="en-US" altLang="zh-CN" dirty="0"/>
          </a:p>
          <a:p>
            <a:pPr lvl="1">
              <a:spcAft>
                <a:spcPts val="1200"/>
              </a:spcAft>
            </a:pPr>
            <a:r>
              <a:rPr lang="zh-CN" altLang="en-US" dirty="0"/>
              <a:t>分析流则使用更为精确的语言（向计算机的方向）</a:t>
            </a:r>
            <a:endParaRPr lang="en-US" altLang="zh-CN" dirty="0"/>
          </a:p>
          <a:p>
            <a:pPr lvl="1">
              <a:spcAft>
                <a:spcPts val="1200"/>
              </a:spcAft>
            </a:pPr>
            <a:r>
              <a:rPr lang="zh-CN" altLang="en-US" dirty="0"/>
              <a:t>分析活动的产生制品是应用域专家和计算机专家都可以看得懂的规格说明</a:t>
            </a:r>
            <a:endParaRPr lang="en-US" altLang="zh-CN" dirty="0"/>
          </a:p>
          <a:p>
            <a:pPr lvl="1">
              <a:spcAft>
                <a:spcPts val="1200"/>
              </a:spcAft>
            </a:pPr>
            <a:r>
              <a:rPr lang="zh-CN" altLang="en-US" dirty="0">
                <a:solidFill>
                  <a:srgbClr val="C00000"/>
                </a:solidFill>
                <a:effectLst>
                  <a:outerShdw blurRad="38100" dist="38100" dir="2700000" algn="tl">
                    <a:srgbClr val="000000">
                      <a:alpha val="43137"/>
                    </a:srgbClr>
                  </a:outerShdw>
                </a:effectLst>
              </a:rPr>
              <a:t>注意：边界其实是模糊的</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a:t>
            </a:fld>
            <a:endParaRPr lang="en-US" altLang="zh-CN"/>
          </a:p>
        </p:txBody>
      </p:sp>
    </p:spTree>
    <p:extLst>
      <p:ext uri="{BB962C8B-B14F-4D97-AF65-F5344CB8AC3E}">
        <p14:creationId xmlns:p14="http://schemas.microsoft.com/office/powerpoint/2010/main" val="3281892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62"/>
          <p:cNvGrpSpPr>
            <a:grpSpLocks/>
          </p:cNvGrpSpPr>
          <p:nvPr/>
        </p:nvGrpSpPr>
        <p:grpSpPr bwMode="auto">
          <a:xfrm>
            <a:off x="1031875" y="1341438"/>
            <a:ext cx="8077200" cy="4572000"/>
            <a:chOff x="144" y="1056"/>
            <a:chExt cx="5088" cy="2880"/>
          </a:xfrm>
        </p:grpSpPr>
        <p:sp>
          <p:nvSpPr>
            <p:cNvPr id="47114" name="Rectangle 4"/>
            <p:cNvSpPr>
              <a:spLocks noChangeArrowheads="1"/>
            </p:cNvSpPr>
            <p:nvPr/>
          </p:nvSpPr>
          <p:spPr bwMode="auto">
            <a:xfrm>
              <a:off x="2064" y="1056"/>
              <a:ext cx="1536"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XX</a:t>
              </a:r>
              <a:r>
                <a:rPr kumimoji="1" lang="zh-CN" altLang="en-US" sz="2400">
                  <a:latin typeface="楷体_GB2312" pitchFamily="49" charset="-122"/>
                </a:rPr>
                <a:t>公司销售产品</a:t>
              </a:r>
            </a:p>
          </p:txBody>
        </p:sp>
        <p:sp>
          <p:nvSpPr>
            <p:cNvPr id="47115" name="Rectangle 6"/>
            <p:cNvSpPr>
              <a:spLocks noChangeArrowheads="1"/>
            </p:cNvSpPr>
            <p:nvPr/>
          </p:nvSpPr>
          <p:spPr bwMode="auto">
            <a:xfrm>
              <a:off x="2400" y="1536"/>
              <a:ext cx="96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计算机软件</a:t>
              </a:r>
            </a:p>
          </p:txBody>
        </p:sp>
        <p:sp>
          <p:nvSpPr>
            <p:cNvPr id="47116" name="Rectangle 7"/>
            <p:cNvSpPr>
              <a:spLocks noChangeArrowheads="1"/>
            </p:cNvSpPr>
            <p:nvPr/>
          </p:nvSpPr>
          <p:spPr bwMode="auto">
            <a:xfrm>
              <a:off x="3840" y="1536"/>
              <a:ext cx="96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计算机服务</a:t>
              </a:r>
            </a:p>
          </p:txBody>
        </p:sp>
        <p:sp>
          <p:nvSpPr>
            <p:cNvPr id="47117" name="Text Box 17"/>
            <p:cNvSpPr txBox="1">
              <a:spLocks noChangeArrowheads="1"/>
            </p:cNvSpPr>
            <p:nvPr/>
          </p:nvSpPr>
          <p:spPr bwMode="auto">
            <a:xfrm>
              <a:off x="864" y="153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pPr>
              <a:endParaRPr kumimoji="1" lang="zh-CN" altLang="en-US" sz="2400">
                <a:latin typeface="楷体_GB2312" pitchFamily="49" charset="-122"/>
              </a:endParaRPr>
            </a:p>
          </p:txBody>
        </p:sp>
        <p:sp>
          <p:nvSpPr>
            <p:cNvPr id="47118" name="Rectangle 22"/>
            <p:cNvSpPr>
              <a:spLocks noChangeArrowheads="1"/>
            </p:cNvSpPr>
            <p:nvPr/>
          </p:nvSpPr>
          <p:spPr bwMode="auto">
            <a:xfrm>
              <a:off x="864" y="1536"/>
              <a:ext cx="1104"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计算机硬件</a:t>
              </a:r>
            </a:p>
          </p:txBody>
        </p:sp>
        <p:sp>
          <p:nvSpPr>
            <p:cNvPr id="47119" name="Rectangle 24"/>
            <p:cNvSpPr>
              <a:spLocks noChangeArrowheads="1"/>
            </p:cNvSpPr>
            <p:nvPr/>
          </p:nvSpPr>
          <p:spPr bwMode="auto">
            <a:xfrm>
              <a:off x="816" y="2016"/>
              <a:ext cx="624"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存储器</a:t>
              </a:r>
            </a:p>
          </p:txBody>
        </p:sp>
        <p:sp>
          <p:nvSpPr>
            <p:cNvPr id="47120" name="Rectangle 25"/>
            <p:cNvSpPr>
              <a:spLocks noChangeArrowheads="1"/>
            </p:cNvSpPr>
            <p:nvPr/>
          </p:nvSpPr>
          <p:spPr bwMode="auto">
            <a:xfrm>
              <a:off x="1488" y="2016"/>
              <a:ext cx="624"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备件</a:t>
              </a:r>
            </a:p>
          </p:txBody>
        </p:sp>
        <p:sp>
          <p:nvSpPr>
            <p:cNvPr id="47121" name="Rectangle 26"/>
            <p:cNvSpPr>
              <a:spLocks noChangeArrowheads="1"/>
            </p:cNvSpPr>
            <p:nvPr/>
          </p:nvSpPr>
          <p:spPr bwMode="auto">
            <a:xfrm>
              <a:off x="144" y="2016"/>
              <a:ext cx="624"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处理机</a:t>
              </a:r>
            </a:p>
          </p:txBody>
        </p:sp>
        <p:sp>
          <p:nvSpPr>
            <p:cNvPr id="47122" name="Rectangle 27"/>
            <p:cNvSpPr>
              <a:spLocks noChangeArrowheads="1"/>
            </p:cNvSpPr>
            <p:nvPr/>
          </p:nvSpPr>
          <p:spPr bwMode="auto">
            <a:xfrm>
              <a:off x="2976" y="2016"/>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应用</a:t>
              </a:r>
            </a:p>
          </p:txBody>
        </p:sp>
        <p:sp>
          <p:nvSpPr>
            <p:cNvPr id="47123" name="Rectangle 28"/>
            <p:cNvSpPr>
              <a:spLocks noChangeArrowheads="1"/>
            </p:cNvSpPr>
            <p:nvPr/>
          </p:nvSpPr>
          <p:spPr bwMode="auto">
            <a:xfrm>
              <a:off x="2256" y="2016"/>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系统</a:t>
              </a:r>
            </a:p>
          </p:txBody>
        </p:sp>
        <p:sp>
          <p:nvSpPr>
            <p:cNvPr id="47124" name="Rectangle 29"/>
            <p:cNvSpPr>
              <a:spLocks noChangeArrowheads="1"/>
            </p:cNvSpPr>
            <p:nvPr/>
          </p:nvSpPr>
          <p:spPr bwMode="auto">
            <a:xfrm>
              <a:off x="3552" y="2016"/>
              <a:ext cx="816"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软件服务</a:t>
              </a:r>
            </a:p>
          </p:txBody>
        </p:sp>
        <p:sp>
          <p:nvSpPr>
            <p:cNvPr id="47125" name="Rectangle 30"/>
            <p:cNvSpPr>
              <a:spLocks noChangeArrowheads="1"/>
            </p:cNvSpPr>
            <p:nvPr/>
          </p:nvSpPr>
          <p:spPr bwMode="auto">
            <a:xfrm>
              <a:off x="4656" y="2016"/>
              <a:ext cx="576"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培训</a:t>
              </a:r>
            </a:p>
          </p:txBody>
        </p:sp>
        <p:sp>
          <p:nvSpPr>
            <p:cNvPr id="47126" name="Rectangle 43"/>
            <p:cNvSpPr>
              <a:spLocks noChangeArrowheads="1"/>
            </p:cNvSpPr>
            <p:nvPr/>
          </p:nvSpPr>
          <p:spPr bwMode="auto">
            <a:xfrm>
              <a:off x="816" y="2640"/>
              <a:ext cx="96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操作系统</a:t>
              </a:r>
            </a:p>
          </p:txBody>
        </p:sp>
        <p:sp>
          <p:nvSpPr>
            <p:cNvPr id="47127" name="Rectangle 44"/>
            <p:cNvSpPr>
              <a:spLocks noChangeArrowheads="1"/>
            </p:cNvSpPr>
            <p:nvPr/>
          </p:nvSpPr>
          <p:spPr bwMode="auto">
            <a:xfrm>
              <a:off x="2016" y="2640"/>
              <a:ext cx="96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编译程序</a:t>
              </a:r>
            </a:p>
          </p:txBody>
        </p:sp>
        <p:sp>
          <p:nvSpPr>
            <p:cNvPr id="47128" name="Rectangle 45"/>
            <p:cNvSpPr>
              <a:spLocks noChangeArrowheads="1"/>
            </p:cNvSpPr>
            <p:nvPr/>
          </p:nvSpPr>
          <p:spPr bwMode="auto">
            <a:xfrm>
              <a:off x="3168" y="2640"/>
              <a:ext cx="960"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工具</a:t>
              </a:r>
            </a:p>
          </p:txBody>
        </p:sp>
        <p:sp>
          <p:nvSpPr>
            <p:cNvPr id="47129" name="Line 46"/>
            <p:cNvSpPr>
              <a:spLocks noChangeShapeType="1"/>
            </p:cNvSpPr>
            <p:nvPr/>
          </p:nvSpPr>
          <p:spPr bwMode="auto">
            <a:xfrm flipV="1">
              <a:off x="1248" y="2448"/>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47"/>
            <p:cNvSpPr>
              <a:spLocks noChangeShapeType="1"/>
            </p:cNvSpPr>
            <p:nvPr/>
          </p:nvSpPr>
          <p:spPr bwMode="auto">
            <a:xfrm>
              <a:off x="1248" y="2448"/>
              <a:ext cx="2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48"/>
            <p:cNvSpPr>
              <a:spLocks noChangeShapeType="1"/>
            </p:cNvSpPr>
            <p:nvPr/>
          </p:nvSpPr>
          <p:spPr bwMode="auto">
            <a:xfrm>
              <a:off x="3648" y="2448"/>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Line 49"/>
            <p:cNvSpPr>
              <a:spLocks noChangeShapeType="1"/>
            </p:cNvSpPr>
            <p:nvPr/>
          </p:nvSpPr>
          <p:spPr bwMode="auto">
            <a:xfrm>
              <a:off x="2496" y="2256"/>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3" name="Line 50"/>
            <p:cNvSpPr>
              <a:spLocks noChangeShapeType="1"/>
            </p:cNvSpPr>
            <p:nvPr/>
          </p:nvSpPr>
          <p:spPr bwMode="auto">
            <a:xfrm flipV="1">
              <a:off x="480"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4" name="Line 51"/>
            <p:cNvSpPr>
              <a:spLocks noChangeShapeType="1"/>
            </p:cNvSpPr>
            <p:nvPr/>
          </p:nvSpPr>
          <p:spPr bwMode="auto">
            <a:xfrm>
              <a:off x="480" y="1872"/>
              <a:ext cx="12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52"/>
            <p:cNvSpPr>
              <a:spLocks noChangeShapeType="1"/>
            </p:cNvSpPr>
            <p:nvPr/>
          </p:nvSpPr>
          <p:spPr bwMode="auto">
            <a:xfrm>
              <a:off x="1776"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53"/>
            <p:cNvSpPr>
              <a:spLocks noChangeShapeType="1"/>
            </p:cNvSpPr>
            <p:nvPr/>
          </p:nvSpPr>
          <p:spPr bwMode="auto">
            <a:xfrm>
              <a:off x="1296" y="177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7" name="Line 54"/>
            <p:cNvSpPr>
              <a:spLocks noChangeShapeType="1"/>
            </p:cNvSpPr>
            <p:nvPr/>
          </p:nvSpPr>
          <p:spPr bwMode="auto">
            <a:xfrm flipV="1">
              <a:off x="2496"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8" name="Line 55"/>
            <p:cNvSpPr>
              <a:spLocks noChangeShapeType="1"/>
            </p:cNvSpPr>
            <p:nvPr/>
          </p:nvSpPr>
          <p:spPr bwMode="auto">
            <a:xfrm>
              <a:off x="2496" y="1872"/>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9" name="Line 56"/>
            <p:cNvSpPr>
              <a:spLocks noChangeShapeType="1"/>
            </p:cNvSpPr>
            <p:nvPr/>
          </p:nvSpPr>
          <p:spPr bwMode="auto">
            <a:xfrm>
              <a:off x="3216"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0" name="Line 57"/>
            <p:cNvSpPr>
              <a:spLocks noChangeShapeType="1"/>
            </p:cNvSpPr>
            <p:nvPr/>
          </p:nvSpPr>
          <p:spPr bwMode="auto">
            <a:xfrm>
              <a:off x="2880" y="1776"/>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1" name="Line 58"/>
            <p:cNvSpPr>
              <a:spLocks noChangeShapeType="1"/>
            </p:cNvSpPr>
            <p:nvPr/>
          </p:nvSpPr>
          <p:spPr bwMode="auto">
            <a:xfrm flipV="1">
              <a:off x="3936"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Line 59"/>
            <p:cNvSpPr>
              <a:spLocks noChangeShapeType="1"/>
            </p:cNvSpPr>
            <p:nvPr/>
          </p:nvSpPr>
          <p:spPr bwMode="auto">
            <a:xfrm>
              <a:off x="3936" y="1872"/>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60"/>
            <p:cNvSpPr>
              <a:spLocks noChangeShapeType="1"/>
            </p:cNvSpPr>
            <p:nvPr/>
          </p:nvSpPr>
          <p:spPr bwMode="auto">
            <a:xfrm>
              <a:off x="4896" y="187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61"/>
            <p:cNvSpPr>
              <a:spLocks noChangeShapeType="1"/>
            </p:cNvSpPr>
            <p:nvPr/>
          </p:nvSpPr>
          <p:spPr bwMode="auto">
            <a:xfrm>
              <a:off x="4320" y="1776"/>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5" name="Line 62"/>
            <p:cNvSpPr>
              <a:spLocks noChangeShapeType="1"/>
            </p:cNvSpPr>
            <p:nvPr/>
          </p:nvSpPr>
          <p:spPr bwMode="auto">
            <a:xfrm flipV="1">
              <a:off x="1296" y="139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6" name="Line 64"/>
            <p:cNvSpPr>
              <a:spLocks noChangeShapeType="1"/>
            </p:cNvSpPr>
            <p:nvPr/>
          </p:nvSpPr>
          <p:spPr bwMode="auto">
            <a:xfrm>
              <a:off x="1296" y="1392"/>
              <a:ext cx="30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65"/>
            <p:cNvSpPr>
              <a:spLocks noChangeShapeType="1"/>
            </p:cNvSpPr>
            <p:nvPr/>
          </p:nvSpPr>
          <p:spPr bwMode="auto">
            <a:xfrm>
              <a:off x="4320" y="1392"/>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66"/>
            <p:cNvSpPr>
              <a:spLocks noChangeShapeType="1"/>
            </p:cNvSpPr>
            <p:nvPr/>
          </p:nvSpPr>
          <p:spPr bwMode="auto">
            <a:xfrm>
              <a:off x="2880" y="129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Rectangle 67"/>
            <p:cNvSpPr>
              <a:spLocks noChangeArrowheads="1"/>
            </p:cNvSpPr>
            <p:nvPr/>
          </p:nvSpPr>
          <p:spPr bwMode="auto">
            <a:xfrm>
              <a:off x="2496" y="3504"/>
              <a:ext cx="62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编辑</a:t>
              </a:r>
            </a:p>
            <a:p>
              <a:pPr algn="ctr"/>
              <a:r>
                <a:rPr kumimoji="1" lang="zh-CN" altLang="en-US" sz="2400">
                  <a:latin typeface="楷体_GB2312" pitchFamily="49" charset="-122"/>
                </a:rPr>
                <a:t>程序</a:t>
              </a:r>
            </a:p>
          </p:txBody>
        </p:sp>
        <p:sp>
          <p:nvSpPr>
            <p:cNvPr id="47150" name="Rectangle 68"/>
            <p:cNvSpPr>
              <a:spLocks noChangeArrowheads="1"/>
            </p:cNvSpPr>
            <p:nvPr/>
          </p:nvSpPr>
          <p:spPr bwMode="auto">
            <a:xfrm>
              <a:off x="3360" y="3504"/>
              <a:ext cx="62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测试驱</a:t>
              </a:r>
            </a:p>
            <a:p>
              <a:pPr algn="ctr"/>
              <a:r>
                <a:rPr kumimoji="1" lang="zh-CN" altLang="en-US" sz="2400">
                  <a:latin typeface="楷体_GB2312" pitchFamily="49" charset="-122"/>
                </a:rPr>
                <a:t>动程序</a:t>
              </a:r>
            </a:p>
          </p:txBody>
        </p:sp>
        <p:sp>
          <p:nvSpPr>
            <p:cNvPr id="47151" name="Rectangle 69"/>
            <p:cNvSpPr>
              <a:spLocks noChangeArrowheads="1"/>
            </p:cNvSpPr>
            <p:nvPr/>
          </p:nvSpPr>
          <p:spPr bwMode="auto">
            <a:xfrm>
              <a:off x="4224" y="3504"/>
              <a:ext cx="62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设计辅</a:t>
              </a:r>
            </a:p>
            <a:p>
              <a:pPr algn="ctr"/>
              <a:r>
                <a:rPr kumimoji="1" lang="zh-CN" altLang="en-US" sz="2400">
                  <a:latin typeface="楷体_GB2312" pitchFamily="49" charset="-122"/>
                </a:rPr>
                <a:t>助工具</a:t>
              </a:r>
            </a:p>
          </p:txBody>
        </p:sp>
        <p:sp>
          <p:nvSpPr>
            <p:cNvPr id="47152" name="Line 74"/>
            <p:cNvSpPr>
              <a:spLocks noChangeShapeType="1"/>
            </p:cNvSpPr>
            <p:nvPr/>
          </p:nvSpPr>
          <p:spPr bwMode="auto">
            <a:xfrm flipV="1">
              <a:off x="2784" y="3120"/>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3" name="Line 75"/>
            <p:cNvSpPr>
              <a:spLocks noChangeShapeType="1"/>
            </p:cNvSpPr>
            <p:nvPr/>
          </p:nvSpPr>
          <p:spPr bwMode="auto">
            <a:xfrm>
              <a:off x="2784" y="3120"/>
              <a:ext cx="16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4" name="Line 76"/>
            <p:cNvSpPr>
              <a:spLocks noChangeShapeType="1"/>
            </p:cNvSpPr>
            <p:nvPr/>
          </p:nvSpPr>
          <p:spPr bwMode="auto">
            <a:xfrm>
              <a:off x="4464" y="3120"/>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5" name="Line 77"/>
            <p:cNvSpPr>
              <a:spLocks noChangeShapeType="1"/>
            </p:cNvSpPr>
            <p:nvPr/>
          </p:nvSpPr>
          <p:spPr bwMode="auto">
            <a:xfrm>
              <a:off x="3648" y="2880"/>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6" name="Text Box 78"/>
            <p:cNvSpPr txBox="1">
              <a:spLocks noChangeArrowheads="1"/>
            </p:cNvSpPr>
            <p:nvPr/>
          </p:nvSpPr>
          <p:spPr bwMode="auto">
            <a:xfrm>
              <a:off x="1190" y="2954"/>
              <a:ext cx="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a:p>
              <a:r>
                <a:rPr kumimoji="1" lang="en-US" altLang="zh-CN" sz="2400">
                  <a:latin typeface="楷体_GB2312" pitchFamily="49" charset="-122"/>
                </a:rPr>
                <a:t>.</a:t>
              </a:r>
            </a:p>
          </p:txBody>
        </p:sp>
        <p:sp>
          <p:nvSpPr>
            <p:cNvPr id="47157" name="Text Box 79"/>
            <p:cNvSpPr txBox="1">
              <a:spLocks noChangeArrowheads="1"/>
            </p:cNvSpPr>
            <p:nvPr/>
          </p:nvSpPr>
          <p:spPr bwMode="auto">
            <a:xfrm>
              <a:off x="2102" y="3002"/>
              <a:ext cx="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a:p>
              <a:r>
                <a:rPr kumimoji="1" lang="en-US" altLang="zh-CN" sz="2400">
                  <a:latin typeface="楷体_GB2312" pitchFamily="49" charset="-122"/>
                </a:rPr>
                <a:t>.</a:t>
              </a:r>
            </a:p>
          </p:txBody>
        </p:sp>
        <p:sp>
          <p:nvSpPr>
            <p:cNvPr id="47158" name="Text Box 80"/>
            <p:cNvSpPr txBox="1">
              <a:spLocks noChangeArrowheads="1"/>
            </p:cNvSpPr>
            <p:nvPr/>
          </p:nvSpPr>
          <p:spPr bwMode="auto">
            <a:xfrm>
              <a:off x="1190" y="27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p:txBody>
        </p:sp>
        <p:sp>
          <p:nvSpPr>
            <p:cNvPr id="47159" name="Text Box 81"/>
            <p:cNvSpPr txBox="1">
              <a:spLocks noChangeArrowheads="1"/>
            </p:cNvSpPr>
            <p:nvPr/>
          </p:nvSpPr>
          <p:spPr bwMode="auto">
            <a:xfrm>
              <a:off x="2102" y="27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p:txBody>
        </p:sp>
        <p:sp>
          <p:nvSpPr>
            <p:cNvPr id="47160" name="Text Box 82"/>
            <p:cNvSpPr txBox="1">
              <a:spLocks noChangeArrowheads="1"/>
            </p:cNvSpPr>
            <p:nvPr/>
          </p:nvSpPr>
          <p:spPr bwMode="auto">
            <a:xfrm>
              <a:off x="374" y="2138"/>
              <a:ext cx="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a:p>
              <a:r>
                <a:rPr kumimoji="1" lang="en-US" altLang="zh-CN" sz="2400">
                  <a:latin typeface="楷体_GB2312" pitchFamily="49" charset="-122"/>
                </a:rPr>
                <a:t>.</a:t>
              </a:r>
            </a:p>
          </p:txBody>
        </p:sp>
        <p:sp>
          <p:nvSpPr>
            <p:cNvPr id="47161" name="Text Box 83"/>
            <p:cNvSpPr txBox="1">
              <a:spLocks noChangeArrowheads="1"/>
            </p:cNvSpPr>
            <p:nvPr/>
          </p:nvSpPr>
          <p:spPr bwMode="auto">
            <a:xfrm>
              <a:off x="998" y="2138"/>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p:txBody>
        </p:sp>
        <p:sp>
          <p:nvSpPr>
            <p:cNvPr id="47162" name="Text Box 84"/>
            <p:cNvSpPr txBox="1">
              <a:spLocks noChangeArrowheads="1"/>
            </p:cNvSpPr>
            <p:nvPr/>
          </p:nvSpPr>
          <p:spPr bwMode="auto">
            <a:xfrm>
              <a:off x="1718" y="2138"/>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p:txBody>
        </p:sp>
        <p:sp>
          <p:nvSpPr>
            <p:cNvPr id="47163" name="Text Box 85"/>
            <p:cNvSpPr txBox="1">
              <a:spLocks noChangeArrowheads="1"/>
            </p:cNvSpPr>
            <p:nvPr/>
          </p:nvSpPr>
          <p:spPr bwMode="auto">
            <a:xfrm>
              <a:off x="3158" y="2138"/>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p:txBody>
        </p:sp>
        <p:sp>
          <p:nvSpPr>
            <p:cNvPr id="47164" name="Text Box 86"/>
            <p:cNvSpPr txBox="1">
              <a:spLocks noChangeArrowheads="1"/>
            </p:cNvSpPr>
            <p:nvPr/>
          </p:nvSpPr>
          <p:spPr bwMode="auto">
            <a:xfrm>
              <a:off x="3878" y="2138"/>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p:txBody>
        </p:sp>
        <p:sp>
          <p:nvSpPr>
            <p:cNvPr id="47165" name="Text Box 87"/>
            <p:cNvSpPr txBox="1">
              <a:spLocks noChangeArrowheads="1"/>
            </p:cNvSpPr>
            <p:nvPr/>
          </p:nvSpPr>
          <p:spPr bwMode="auto">
            <a:xfrm>
              <a:off x="4838" y="2138"/>
              <a:ext cx="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a:t>
              </a:r>
            </a:p>
            <a:p>
              <a:r>
                <a:rPr kumimoji="1" lang="en-US" altLang="zh-CN" sz="2400">
                  <a:latin typeface="楷体_GB2312" pitchFamily="49" charset="-122"/>
                </a:rPr>
                <a:t>.</a:t>
              </a:r>
            </a:p>
            <a:p>
              <a:r>
                <a:rPr kumimoji="1" lang="en-US" altLang="zh-CN" sz="2400">
                  <a:latin typeface="楷体_GB2312" pitchFamily="49" charset="-122"/>
                </a:rPr>
                <a:t>.</a:t>
              </a:r>
            </a:p>
          </p:txBody>
        </p:sp>
      </p:grpSp>
      <p:sp>
        <p:nvSpPr>
          <p:cNvPr id="47106" name="Text Box 88"/>
          <p:cNvSpPr txBox="1">
            <a:spLocks noChangeArrowheads="1"/>
          </p:cNvSpPr>
          <p:nvPr/>
        </p:nvSpPr>
        <p:spPr bwMode="auto">
          <a:xfrm>
            <a:off x="4327525" y="6061075"/>
            <a:ext cx="26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p:txBody>
      </p:sp>
      <p:sp>
        <p:nvSpPr>
          <p:cNvPr id="47107" name="Text Box 89"/>
          <p:cNvSpPr txBox="1">
            <a:spLocks noChangeArrowheads="1"/>
          </p:cNvSpPr>
          <p:nvPr/>
        </p:nvSpPr>
        <p:spPr bwMode="auto">
          <a:xfrm>
            <a:off x="5699125" y="6061075"/>
            <a:ext cx="26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p:txBody>
      </p:sp>
      <p:sp>
        <p:nvSpPr>
          <p:cNvPr id="47108" name="Text Box 90"/>
          <p:cNvSpPr txBox="1">
            <a:spLocks noChangeArrowheads="1"/>
          </p:cNvSpPr>
          <p:nvPr/>
        </p:nvSpPr>
        <p:spPr bwMode="auto">
          <a:xfrm>
            <a:off x="7070725" y="6061075"/>
            <a:ext cx="26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t>
            </a:r>
          </a:p>
          <a:p>
            <a:r>
              <a:rPr kumimoji="1" lang="en-US" altLang="zh-CN" sz="2400" b="0">
                <a:latin typeface="Times New Roman" panose="02020603050405020304" pitchFamily="18" charset="0"/>
                <a:ea typeface="宋体" panose="02010600030101010101" pitchFamily="2" charset="-122"/>
              </a:rPr>
              <a:t>.</a:t>
            </a:r>
          </a:p>
        </p:txBody>
      </p:sp>
      <p:sp>
        <p:nvSpPr>
          <p:cNvPr id="60" name="日期占位符 59"/>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BE0C54A-38B8-4E94-A80B-9D0AC7B1DB8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7110" name="灯片编号占位符 60"/>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6BBF3676-0001-4658-AF52-9223E191024D}" type="slidenum">
              <a:rPr kumimoji="1" lang="en-US" altLang="zh-CN" sz="1600" b="0">
                <a:ea typeface="宋体" panose="02010600030101010101" pitchFamily="2" charset="-122"/>
              </a:rPr>
              <a:pPr algn="r"/>
              <a:t>30</a:t>
            </a:fld>
            <a:endParaRPr kumimoji="1" lang="en-US" altLang="zh-CN" sz="1600" b="0">
              <a:ea typeface="宋体" panose="02010600030101010101" pitchFamily="2" charset="-122"/>
            </a:endParaRPr>
          </a:p>
        </p:txBody>
      </p:sp>
      <p:sp>
        <p:nvSpPr>
          <p:cNvPr id="62" name="页脚占位符 61"/>
          <p:cNvSpPr>
            <a:spLocks noGrp="1"/>
          </p:cNvSpPr>
          <p:nvPr>
            <p:ph type="ftr" sz="quarter" idx="11"/>
          </p:nvPr>
        </p:nvSpPr>
        <p:spPr/>
        <p:txBody>
          <a:bodyPr/>
          <a:lstStyle/>
          <a:p>
            <a:pPr>
              <a:defRPr/>
            </a:pPr>
            <a:r>
              <a:rPr lang="en-US" altLang="zh-CN"/>
              <a:t>Software Engineering Group</a:t>
            </a:r>
          </a:p>
        </p:txBody>
      </p:sp>
      <p:sp>
        <p:nvSpPr>
          <p:cNvPr id="47112" name="Text Box 63"/>
          <p:cNvSpPr txBox="1">
            <a:spLocks noChangeArrowheads="1"/>
          </p:cNvSpPr>
          <p:nvPr/>
        </p:nvSpPr>
        <p:spPr bwMode="auto">
          <a:xfrm>
            <a:off x="134938" y="1916113"/>
            <a:ext cx="620712" cy="23764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chemeClr val="accent1"/>
              </a:buClr>
              <a:buSzPct val="70000"/>
            </a:pPr>
            <a:r>
              <a:rPr lang="zh-CN" altLang="en-US">
                <a:solidFill>
                  <a:srgbClr val="0066FF"/>
                </a:solidFill>
              </a:rPr>
              <a:t>分层框图示例</a:t>
            </a:r>
          </a:p>
        </p:txBody>
      </p:sp>
      <p:sp>
        <p:nvSpPr>
          <p:cNvPr id="47113" name="AutoShape 64"/>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3372721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idx="1"/>
          </p:nvPr>
        </p:nvSpPr>
        <p:spPr>
          <a:xfrm>
            <a:off x="468313" y="1484313"/>
            <a:ext cx="8142287" cy="504825"/>
          </a:xfrm>
        </p:spPr>
        <p:txBody>
          <a:bodyPr/>
          <a:lstStyle/>
          <a:p>
            <a:pPr eaLnBrk="1" hangingPunct="1">
              <a:buClr>
                <a:schemeClr val="hlink"/>
              </a:buClr>
              <a:buFont typeface="Wingdings" panose="05000000000000000000" pitchFamily="2" charset="2"/>
              <a:buChar char="l"/>
            </a:pPr>
            <a:r>
              <a:rPr kumimoji="0" lang="en-US" altLang="zh-CN">
                <a:latin typeface="Arial" panose="020B0604020202020204" pitchFamily="34" charset="0"/>
                <a:ea typeface="楷体_GB2312" pitchFamily="49" charset="-122"/>
              </a:rPr>
              <a:t>Warnier</a:t>
            </a:r>
            <a:r>
              <a:rPr kumimoji="0" lang="zh-CN" altLang="en-US">
                <a:latin typeface="Arial" panose="020B0604020202020204" pitchFamily="34" charset="0"/>
                <a:ea typeface="楷体_GB2312" pitchFamily="49" charset="-122"/>
              </a:rPr>
              <a:t>图</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FE909DB-5BD5-4828-9D53-5E616C8CD8F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9155" name="灯片编号占位符 6"/>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8B863B35-9A7D-4D5B-B921-416700AAE770}" type="slidenum">
              <a:rPr kumimoji="1" lang="en-US" altLang="zh-CN" sz="1600" b="0">
                <a:ea typeface="宋体" panose="02010600030101010101" pitchFamily="2" charset="-122"/>
              </a:rPr>
              <a:pPr algn="r"/>
              <a:t>31</a:t>
            </a:fld>
            <a:endParaRPr kumimoji="1" lang="en-US" altLang="zh-CN" sz="1600" b="0">
              <a:ea typeface="宋体" panose="02010600030101010101" pitchFamily="2" charset="-122"/>
            </a:endParaRPr>
          </a:p>
        </p:txBody>
      </p:sp>
      <p:sp>
        <p:nvSpPr>
          <p:cNvPr id="8" name="页脚占位符 7"/>
          <p:cNvSpPr>
            <a:spLocks noGrp="1"/>
          </p:cNvSpPr>
          <p:nvPr>
            <p:ph type="ftr" sz="quarter" idx="11"/>
          </p:nvPr>
        </p:nvSpPr>
        <p:spPr/>
        <p:txBody>
          <a:bodyPr/>
          <a:lstStyle/>
          <a:p>
            <a:pPr>
              <a:defRPr/>
            </a:pPr>
            <a:r>
              <a:rPr lang="en-US" altLang="zh-CN"/>
              <a:t>Software Engineering Group</a:t>
            </a:r>
          </a:p>
        </p:txBody>
      </p:sp>
      <p:sp>
        <p:nvSpPr>
          <p:cNvPr id="49157" name="Rectangle 3"/>
          <p:cNvSpPr>
            <a:spLocks noChangeArrowheads="1"/>
          </p:cNvSpPr>
          <p:nvPr/>
        </p:nvSpPr>
        <p:spPr bwMode="auto">
          <a:xfrm>
            <a:off x="611188" y="4581525"/>
            <a:ext cx="81422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en-US" altLang="zh-CN" b="0"/>
              <a:t>1974</a:t>
            </a:r>
            <a:r>
              <a:rPr lang="zh-CN" altLang="en-US" b="0"/>
              <a:t>年</a:t>
            </a:r>
            <a:r>
              <a:rPr lang="en-US" altLang="zh-CN" b="0"/>
              <a:t> J.D. Warnier</a:t>
            </a:r>
            <a:r>
              <a:rPr lang="zh-CN" altLang="en-US" b="0"/>
              <a:t>提出，仅考虑输入数据结构</a:t>
            </a:r>
          </a:p>
        </p:txBody>
      </p:sp>
      <p:sp>
        <p:nvSpPr>
          <p:cNvPr id="49158" name="Rectangle 3"/>
          <p:cNvSpPr>
            <a:spLocks noChangeArrowheads="1"/>
          </p:cNvSpPr>
          <p:nvPr/>
        </p:nvSpPr>
        <p:spPr bwMode="auto">
          <a:xfrm>
            <a:off x="1073150" y="2349500"/>
            <a:ext cx="7386638" cy="1944688"/>
          </a:xfrm>
          <a:prstGeom prst="rect">
            <a:avLst/>
          </a:prstGeom>
          <a:solidFill>
            <a:srgbClr val="CCFFFF"/>
          </a:solidFill>
          <a:ln w="9525">
            <a:solidFill>
              <a:srgbClr val="008080"/>
            </a:solidFill>
            <a:miter lim="800000"/>
            <a:headEnd/>
            <a:tailEnd/>
          </a:ln>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None/>
            </a:pPr>
            <a:r>
              <a:rPr lang="zh-CN" altLang="en-US" b="0"/>
              <a:t>    </a:t>
            </a:r>
            <a:r>
              <a:rPr lang="en-US" altLang="zh-CN" b="0">
                <a:ea typeface="宋体" panose="02010600030101010101" pitchFamily="2" charset="-122"/>
              </a:rPr>
              <a:t> </a:t>
            </a:r>
            <a:r>
              <a:rPr lang="en-US" altLang="zh-CN">
                <a:solidFill>
                  <a:srgbClr val="FF3300"/>
                </a:solidFill>
                <a:latin typeface="楷体_GB2312" pitchFamily="49" charset="-122"/>
              </a:rPr>
              <a:t>Warnier</a:t>
            </a:r>
            <a:r>
              <a:rPr lang="zh-CN" altLang="en-US">
                <a:solidFill>
                  <a:srgbClr val="FF3300"/>
                </a:solidFill>
                <a:latin typeface="楷体_GB2312" pitchFamily="49" charset="-122"/>
              </a:rPr>
              <a:t>图</a:t>
            </a:r>
            <a:r>
              <a:rPr lang="zh-CN" altLang="en-US">
                <a:latin typeface="楷体_GB2312" pitchFamily="49" charset="-122"/>
              </a:rPr>
              <a:t>把信息表示成一种树形数据结构。可以规定某些信息种类或信息量是重复性的，也可以说明在某一种类中信息是有条件出现的。</a:t>
            </a:r>
          </a:p>
        </p:txBody>
      </p:sp>
      <p:sp>
        <p:nvSpPr>
          <p:cNvPr id="49159" name="AutoShape 10"/>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803138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Group 20"/>
          <p:cNvGrpSpPr>
            <a:grpSpLocks/>
          </p:cNvGrpSpPr>
          <p:nvPr/>
        </p:nvGrpSpPr>
        <p:grpSpPr bwMode="auto">
          <a:xfrm>
            <a:off x="1228725" y="1989138"/>
            <a:ext cx="7893050" cy="2438400"/>
            <a:chOff x="567" y="1466"/>
            <a:chExt cx="4972" cy="1536"/>
          </a:xfrm>
        </p:grpSpPr>
        <p:sp>
          <p:nvSpPr>
            <p:cNvPr id="51207" name="Text Box 4"/>
            <p:cNvSpPr txBox="1">
              <a:spLocks noChangeArrowheads="1"/>
            </p:cNvSpPr>
            <p:nvPr/>
          </p:nvSpPr>
          <p:spPr bwMode="auto">
            <a:xfrm>
              <a:off x="567" y="2317"/>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计算机系统</a:t>
              </a:r>
            </a:p>
          </p:txBody>
        </p:sp>
        <p:sp>
          <p:nvSpPr>
            <p:cNvPr id="51208" name="AutoShape 5"/>
            <p:cNvSpPr>
              <a:spLocks/>
            </p:cNvSpPr>
            <p:nvPr/>
          </p:nvSpPr>
          <p:spPr bwMode="auto">
            <a:xfrm>
              <a:off x="1681" y="2112"/>
              <a:ext cx="240" cy="768"/>
            </a:xfrm>
            <a:prstGeom prst="leftBrace">
              <a:avLst>
                <a:gd name="adj1" fmla="val 26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51209" name="Text Box 6"/>
            <p:cNvSpPr txBox="1">
              <a:spLocks noChangeArrowheads="1"/>
            </p:cNvSpPr>
            <p:nvPr/>
          </p:nvSpPr>
          <p:spPr bwMode="auto">
            <a:xfrm>
              <a:off x="2007" y="193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系统软件</a:t>
              </a:r>
            </a:p>
          </p:txBody>
        </p:sp>
        <p:sp>
          <p:nvSpPr>
            <p:cNvPr id="51210" name="Text Box 7"/>
            <p:cNvSpPr txBox="1">
              <a:spLocks noChangeArrowheads="1"/>
            </p:cNvSpPr>
            <p:nvPr/>
          </p:nvSpPr>
          <p:spPr bwMode="auto">
            <a:xfrm>
              <a:off x="1959" y="270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应用软件</a:t>
              </a:r>
            </a:p>
          </p:txBody>
        </p:sp>
        <p:sp>
          <p:nvSpPr>
            <p:cNvPr id="51211" name="AutoShape 8"/>
            <p:cNvSpPr>
              <a:spLocks/>
            </p:cNvSpPr>
            <p:nvPr/>
          </p:nvSpPr>
          <p:spPr bwMode="auto">
            <a:xfrm>
              <a:off x="2881" y="1632"/>
              <a:ext cx="144" cy="864"/>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51212" name="Text Box 9"/>
            <p:cNvSpPr txBox="1">
              <a:spLocks noChangeArrowheads="1"/>
            </p:cNvSpPr>
            <p:nvPr/>
          </p:nvSpPr>
          <p:spPr bwMode="auto">
            <a:xfrm>
              <a:off x="3063" y="1466"/>
              <a:ext cx="1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操作系统（</a:t>
              </a:r>
              <a:r>
                <a:rPr kumimoji="1" lang="en-US" altLang="zh-CN" sz="2400">
                  <a:latin typeface="楷体_GB2312" pitchFamily="49" charset="-122"/>
                </a:rPr>
                <a:t>P1</a:t>
              </a:r>
              <a:r>
                <a:rPr kumimoji="1" lang="zh-CN" altLang="en-US" sz="2400">
                  <a:latin typeface="楷体_GB2312" pitchFamily="49" charset="-122"/>
                </a:rPr>
                <a:t>）</a:t>
              </a:r>
            </a:p>
          </p:txBody>
        </p:sp>
        <p:sp>
          <p:nvSpPr>
            <p:cNvPr id="51213" name="Text Box 10"/>
            <p:cNvSpPr txBox="1">
              <a:spLocks noChangeArrowheads="1"/>
            </p:cNvSpPr>
            <p:nvPr/>
          </p:nvSpPr>
          <p:spPr bwMode="auto">
            <a:xfrm>
              <a:off x="3015" y="1850"/>
              <a:ext cx="1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 </a:t>
              </a:r>
              <a:r>
                <a:rPr kumimoji="1" lang="zh-CN" altLang="en-US" sz="2400">
                  <a:latin typeface="楷体_GB2312" pitchFamily="49" charset="-122"/>
                </a:rPr>
                <a:t>编译程序（</a:t>
              </a:r>
              <a:r>
                <a:rPr kumimoji="1" lang="en-US" altLang="zh-CN" sz="2400">
                  <a:latin typeface="楷体_GB2312" pitchFamily="49" charset="-122"/>
                </a:rPr>
                <a:t>P2</a:t>
              </a:r>
              <a:r>
                <a:rPr kumimoji="1" lang="zh-CN" altLang="en-US" sz="2400">
                  <a:latin typeface="楷体_GB2312" pitchFamily="49" charset="-122"/>
                </a:rPr>
                <a:t>）</a:t>
              </a:r>
            </a:p>
          </p:txBody>
        </p:sp>
        <p:sp>
          <p:nvSpPr>
            <p:cNvPr id="51214" name="Text Box 11"/>
            <p:cNvSpPr txBox="1">
              <a:spLocks noChangeArrowheads="1"/>
            </p:cNvSpPr>
            <p:nvPr/>
          </p:nvSpPr>
          <p:spPr bwMode="auto">
            <a:xfrm>
              <a:off x="3121" y="2352"/>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工 具</a:t>
              </a:r>
            </a:p>
          </p:txBody>
        </p:sp>
        <p:sp>
          <p:nvSpPr>
            <p:cNvPr id="51215" name="AutoShape 13"/>
            <p:cNvSpPr>
              <a:spLocks/>
            </p:cNvSpPr>
            <p:nvPr/>
          </p:nvSpPr>
          <p:spPr bwMode="auto">
            <a:xfrm>
              <a:off x="3889" y="2256"/>
              <a:ext cx="96" cy="576"/>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51216" name="Text Box 14"/>
            <p:cNvSpPr txBox="1">
              <a:spLocks noChangeArrowheads="1"/>
            </p:cNvSpPr>
            <p:nvPr/>
          </p:nvSpPr>
          <p:spPr bwMode="auto">
            <a:xfrm>
              <a:off x="4023" y="2090"/>
              <a:ext cx="1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编    辑（</a:t>
              </a:r>
              <a:r>
                <a:rPr kumimoji="1" lang="en-US" altLang="zh-CN" sz="2400">
                  <a:latin typeface="楷体_GB2312" pitchFamily="49" charset="-122"/>
                </a:rPr>
                <a:t>P3</a:t>
              </a:r>
              <a:r>
                <a:rPr kumimoji="1" lang="zh-CN" altLang="en-US" sz="2400">
                  <a:latin typeface="楷体_GB2312" pitchFamily="49" charset="-122"/>
                </a:rPr>
                <a:t>）</a:t>
              </a:r>
            </a:p>
          </p:txBody>
        </p:sp>
        <p:sp>
          <p:nvSpPr>
            <p:cNvPr id="51217" name="Text Box 15"/>
            <p:cNvSpPr txBox="1">
              <a:spLocks noChangeArrowheads="1"/>
            </p:cNvSpPr>
            <p:nvPr/>
          </p:nvSpPr>
          <p:spPr bwMode="auto">
            <a:xfrm>
              <a:off x="4071" y="2378"/>
              <a:ext cx="1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测试驱动（</a:t>
              </a:r>
              <a:r>
                <a:rPr kumimoji="1" lang="en-US" altLang="zh-CN" sz="2400">
                  <a:latin typeface="楷体_GB2312" pitchFamily="49" charset="-122"/>
                </a:rPr>
                <a:t>P4</a:t>
              </a:r>
              <a:r>
                <a:rPr kumimoji="1" lang="zh-CN" altLang="en-US" sz="2400">
                  <a:latin typeface="楷体_GB2312" pitchFamily="49" charset="-122"/>
                </a:rPr>
                <a:t>）</a:t>
              </a:r>
            </a:p>
          </p:txBody>
        </p:sp>
        <p:sp>
          <p:nvSpPr>
            <p:cNvPr id="51218" name="Text Box 16"/>
            <p:cNvSpPr txBox="1">
              <a:spLocks noChangeArrowheads="1"/>
            </p:cNvSpPr>
            <p:nvPr/>
          </p:nvSpPr>
          <p:spPr bwMode="auto">
            <a:xfrm>
              <a:off x="4071" y="2714"/>
              <a:ext cx="1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设计辅助（</a:t>
              </a:r>
              <a:r>
                <a:rPr kumimoji="1" lang="en-US" altLang="zh-CN" sz="2400">
                  <a:latin typeface="楷体_GB2312" pitchFamily="49" charset="-122"/>
                </a:rPr>
                <a:t>P5</a:t>
              </a:r>
              <a:r>
                <a:rPr kumimoji="1" lang="zh-CN" altLang="en-US" sz="2400">
                  <a:latin typeface="楷体_GB2312" pitchFamily="49" charset="-122"/>
                </a:rPr>
                <a:t>）</a:t>
              </a:r>
            </a:p>
          </p:txBody>
        </p:sp>
        <p:sp>
          <p:nvSpPr>
            <p:cNvPr id="51219" name="AutoShape 17"/>
            <p:cNvSpPr>
              <a:spLocks noChangeArrowheads="1"/>
            </p:cNvSpPr>
            <p:nvPr/>
          </p:nvSpPr>
          <p:spPr bwMode="auto">
            <a:xfrm>
              <a:off x="2305" y="2352"/>
              <a:ext cx="240" cy="240"/>
            </a:xfrm>
            <a:prstGeom prst="flowChartOr">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grpSp>
      <p:sp>
        <p:nvSpPr>
          <p:cNvPr id="18" name="日期占位符 17"/>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7F2D81E-E7E6-4FA6-8E1F-7D93C5374AC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1203" name="灯片编号占位符 18"/>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r"/>
            <a:fld id="{678A2CCA-0FC9-4280-B453-4129591761E4}" type="slidenum">
              <a:rPr kumimoji="1" lang="en-US" altLang="zh-CN" sz="1600" b="0">
                <a:ea typeface="宋体" panose="02010600030101010101" pitchFamily="2" charset="-122"/>
              </a:rPr>
              <a:pPr algn="r"/>
              <a:t>32</a:t>
            </a:fld>
            <a:endParaRPr kumimoji="1" lang="en-US" altLang="zh-CN" sz="1600" b="0">
              <a:ea typeface="宋体" panose="02010600030101010101" pitchFamily="2" charset="-122"/>
            </a:endParaRPr>
          </a:p>
        </p:txBody>
      </p:sp>
      <p:sp>
        <p:nvSpPr>
          <p:cNvPr id="20" name="页脚占位符 19"/>
          <p:cNvSpPr>
            <a:spLocks noGrp="1"/>
          </p:cNvSpPr>
          <p:nvPr>
            <p:ph type="ftr" sz="quarter" idx="11"/>
          </p:nvPr>
        </p:nvSpPr>
        <p:spPr/>
        <p:txBody>
          <a:bodyPr/>
          <a:lstStyle/>
          <a:p>
            <a:pPr>
              <a:defRPr/>
            </a:pPr>
            <a:r>
              <a:rPr lang="en-US" altLang="zh-CN"/>
              <a:t>Software Engineering Group</a:t>
            </a:r>
          </a:p>
        </p:txBody>
      </p:sp>
      <p:sp>
        <p:nvSpPr>
          <p:cNvPr id="51205" name="Text Box 21"/>
          <p:cNvSpPr txBox="1">
            <a:spLocks noChangeArrowheads="1"/>
          </p:cNvSpPr>
          <p:nvPr/>
        </p:nvSpPr>
        <p:spPr bwMode="auto">
          <a:xfrm>
            <a:off x="250825" y="1989138"/>
            <a:ext cx="620713" cy="2519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chemeClr val="accent1"/>
              </a:buClr>
              <a:buSzPct val="70000"/>
            </a:pPr>
            <a:r>
              <a:rPr lang="en-US" altLang="zh-CN">
                <a:solidFill>
                  <a:srgbClr val="0066FF"/>
                </a:solidFill>
              </a:rPr>
              <a:t>Warnier</a:t>
            </a:r>
            <a:r>
              <a:rPr lang="zh-CN" altLang="en-US">
                <a:solidFill>
                  <a:srgbClr val="0066FF"/>
                </a:solidFill>
              </a:rPr>
              <a:t>图示例</a:t>
            </a:r>
          </a:p>
        </p:txBody>
      </p:sp>
      <p:sp>
        <p:nvSpPr>
          <p:cNvPr id="51206" name="AutoShape 22"/>
          <p:cNvSpPr>
            <a:spLocks noChangeArrowheads="1"/>
          </p:cNvSpPr>
          <p:nvPr/>
        </p:nvSpPr>
        <p:spPr bwMode="auto">
          <a:xfrm>
            <a:off x="0" y="549275"/>
            <a:ext cx="2592388" cy="431800"/>
          </a:xfrm>
          <a:prstGeom prst="wedgeEllipseCallout">
            <a:avLst>
              <a:gd name="adj1" fmla="val -43815"/>
              <a:gd name="adj2" fmla="val 86398"/>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spcBef>
                <a:spcPct val="20000"/>
              </a:spcBef>
              <a:buClr>
                <a:schemeClr val="accent1"/>
              </a:buClr>
              <a:buSzPct val="70000"/>
            </a:pPr>
            <a:r>
              <a:rPr lang="zh-CN" altLang="en-US" sz="2000">
                <a:latin typeface="楷体_GB2312" pitchFamily="49" charset="-122"/>
              </a:rPr>
              <a:t>需求分析</a:t>
            </a:r>
          </a:p>
        </p:txBody>
      </p:sp>
    </p:spTree>
    <p:extLst>
      <p:ext uri="{BB962C8B-B14F-4D97-AF65-F5344CB8AC3E}">
        <p14:creationId xmlns:p14="http://schemas.microsoft.com/office/powerpoint/2010/main" val="131220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lang="en-US" altLang="zh-CN">
                <a:latin typeface="Arial" panose="020B0604020202020204" pitchFamily="34" charset="0"/>
                <a:ea typeface="宋体" panose="02010600030101010101" pitchFamily="2" charset="-122"/>
              </a:rPr>
              <a:t>E-R</a:t>
            </a:r>
            <a:r>
              <a:rPr lang="zh-CN" altLang="en-US">
                <a:latin typeface="Arial" panose="020B0604020202020204" pitchFamily="34" charset="0"/>
                <a:ea typeface="宋体" panose="02010600030101010101" pitchFamily="2" charset="-122"/>
              </a:rPr>
              <a:t>图</a:t>
            </a:r>
          </a:p>
        </p:txBody>
      </p:sp>
      <p:sp>
        <p:nvSpPr>
          <p:cNvPr id="3" name="内容占位符 2"/>
          <p:cNvSpPr>
            <a:spLocks noGrp="1"/>
          </p:cNvSpPr>
          <p:nvPr>
            <p:ph idx="1"/>
          </p:nvPr>
        </p:nvSpPr>
        <p:spPr>
          <a:xfrm>
            <a:off x="468313" y="1484313"/>
            <a:ext cx="8142287" cy="2016125"/>
          </a:xfrm>
        </p:spPr>
        <p:txBody>
          <a:bodyPr/>
          <a:lstStyle/>
          <a:p>
            <a:r>
              <a:rPr kumimoji="0" lang="zh-CN" altLang="en-US">
                <a:effectLst>
                  <a:outerShdw blurRad="38100" dist="38100" dir="2700000" algn="tl">
                    <a:srgbClr val="C0C0C0"/>
                  </a:outerShdw>
                </a:effectLst>
                <a:latin typeface="Arial" panose="020B0604020202020204" pitchFamily="34" charset="0"/>
                <a:ea typeface="隶书" panose="02010509060101010101" pitchFamily="49" charset="-122"/>
              </a:rPr>
              <a:t>用于对复杂数据的数据分析和建模</a:t>
            </a:r>
            <a:endParaRPr kumimoji="0" lang="en-US" altLang="zh-CN">
              <a:effectLst>
                <a:outerShdw blurRad="38100" dist="38100" dir="2700000" algn="tl">
                  <a:srgbClr val="C0C0C0"/>
                </a:outerShdw>
              </a:effectLst>
              <a:latin typeface="Arial" panose="020B0604020202020204" pitchFamily="34" charset="0"/>
              <a:ea typeface="隶书" panose="02010509060101010101" pitchFamily="49" charset="-122"/>
            </a:endParaRPr>
          </a:p>
          <a:p>
            <a:r>
              <a:rPr kumimoji="0" lang="zh-CN" altLang="en-US">
                <a:effectLst>
                  <a:outerShdw blurRad="38100" dist="38100" dir="2700000" algn="tl">
                    <a:srgbClr val="C0C0C0"/>
                  </a:outerShdw>
                </a:effectLst>
                <a:latin typeface="Arial" panose="020B0604020202020204" pitchFamily="34" charset="0"/>
                <a:ea typeface="隶书" panose="02010509060101010101" pitchFamily="49" charset="-122"/>
              </a:rPr>
              <a:t>实体、属性和关系</a:t>
            </a:r>
            <a:endParaRPr kumimoji="0" lang="en-US" altLang="zh-CN">
              <a:effectLst>
                <a:outerShdw blurRad="38100" dist="38100" dir="2700000" algn="tl">
                  <a:srgbClr val="C0C0C0"/>
                </a:outerShdw>
              </a:effectLst>
              <a:latin typeface="Arial" panose="020B0604020202020204" pitchFamily="34" charset="0"/>
              <a:ea typeface="隶书" panose="02010509060101010101" pitchFamily="49" charset="-122"/>
            </a:endParaRPr>
          </a:p>
          <a:p>
            <a:r>
              <a:rPr kumimoji="0" lang="zh-CN" altLang="en-US">
                <a:effectLst>
                  <a:outerShdw blurRad="38100" dist="38100" dir="2700000" algn="tl">
                    <a:srgbClr val="C0C0C0"/>
                  </a:outerShdw>
                </a:effectLst>
                <a:latin typeface="Arial" panose="020B0604020202020204" pitchFamily="34" charset="0"/>
                <a:ea typeface="隶书" panose="02010509060101010101" pitchFamily="49" charset="-122"/>
              </a:rPr>
              <a:t>组成符号</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A806F3B-8488-44FA-AFEF-95EE873F109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grpSp>
        <p:nvGrpSpPr>
          <p:cNvPr id="53253" name="Group 4"/>
          <p:cNvGrpSpPr>
            <a:grpSpLocks/>
          </p:cNvGrpSpPr>
          <p:nvPr/>
        </p:nvGrpSpPr>
        <p:grpSpPr bwMode="auto">
          <a:xfrm>
            <a:off x="990600" y="4114800"/>
            <a:ext cx="7315200" cy="1371600"/>
            <a:chOff x="1977" y="14106"/>
            <a:chExt cx="7740" cy="624"/>
          </a:xfrm>
        </p:grpSpPr>
        <p:sp>
          <p:nvSpPr>
            <p:cNvPr id="53258" name="Oval 5"/>
            <p:cNvSpPr>
              <a:spLocks noChangeArrowheads="1"/>
            </p:cNvSpPr>
            <p:nvPr/>
          </p:nvSpPr>
          <p:spPr bwMode="auto">
            <a:xfrm>
              <a:off x="2517" y="14262"/>
              <a:ext cx="360" cy="312"/>
            </a:xfrm>
            <a:prstGeom prst="ellipse">
              <a:avLst/>
            </a:prstGeom>
            <a:solidFill>
              <a:srgbClr val="FFFFFF">
                <a:alpha val="0"/>
              </a:srgbClr>
            </a:solidFill>
            <a:ln w="9525">
              <a:solidFill>
                <a:schemeClr val="tx1"/>
              </a:solidFill>
              <a:round/>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lang="zh-CN" altLang="en-US">
                <a:latin typeface="Garamond" panose="02020404030301010803" pitchFamily="18" charset="0"/>
              </a:endParaRPr>
            </a:p>
          </p:txBody>
        </p:sp>
        <p:sp>
          <p:nvSpPr>
            <p:cNvPr id="53259" name="Line 6"/>
            <p:cNvSpPr>
              <a:spLocks noChangeShapeType="1"/>
            </p:cNvSpPr>
            <p:nvPr/>
          </p:nvSpPr>
          <p:spPr bwMode="auto">
            <a:xfrm>
              <a:off x="2877" y="1410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7"/>
            <p:cNvSpPr>
              <a:spLocks noChangeShapeType="1"/>
            </p:cNvSpPr>
            <p:nvPr/>
          </p:nvSpPr>
          <p:spPr bwMode="auto">
            <a:xfrm>
              <a:off x="2877" y="14418"/>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Line 8"/>
            <p:cNvSpPr>
              <a:spLocks noChangeShapeType="1"/>
            </p:cNvSpPr>
            <p:nvPr/>
          </p:nvSpPr>
          <p:spPr bwMode="auto">
            <a:xfrm>
              <a:off x="4137" y="14418"/>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9"/>
            <p:cNvSpPr>
              <a:spLocks noChangeShapeType="1"/>
            </p:cNvSpPr>
            <p:nvPr/>
          </p:nvSpPr>
          <p:spPr bwMode="auto">
            <a:xfrm>
              <a:off x="4857" y="1410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0"/>
            <p:cNvSpPr>
              <a:spLocks noChangeShapeType="1"/>
            </p:cNvSpPr>
            <p:nvPr/>
          </p:nvSpPr>
          <p:spPr bwMode="auto">
            <a:xfrm>
              <a:off x="5097" y="1410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Oval 11"/>
            <p:cNvSpPr>
              <a:spLocks noChangeArrowheads="1"/>
            </p:cNvSpPr>
            <p:nvPr/>
          </p:nvSpPr>
          <p:spPr bwMode="auto">
            <a:xfrm>
              <a:off x="6657" y="14262"/>
              <a:ext cx="360" cy="312"/>
            </a:xfrm>
            <a:prstGeom prst="ellipse">
              <a:avLst/>
            </a:prstGeom>
            <a:solidFill>
              <a:srgbClr val="FFFFFF">
                <a:alpha val="0"/>
              </a:srgbClr>
            </a:solidFill>
            <a:ln w="9525">
              <a:solidFill>
                <a:schemeClr val="tx1"/>
              </a:solidFill>
              <a:round/>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lang="zh-CN" altLang="en-US">
                <a:latin typeface="Garamond" panose="02020404030301010803" pitchFamily="18" charset="0"/>
              </a:endParaRPr>
            </a:p>
          </p:txBody>
        </p:sp>
        <p:sp>
          <p:nvSpPr>
            <p:cNvPr id="53265" name="Line 12"/>
            <p:cNvSpPr>
              <a:spLocks noChangeShapeType="1"/>
            </p:cNvSpPr>
            <p:nvPr/>
          </p:nvSpPr>
          <p:spPr bwMode="auto">
            <a:xfrm flipV="1">
              <a:off x="7017" y="14106"/>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3"/>
            <p:cNvSpPr>
              <a:spLocks noChangeShapeType="1"/>
            </p:cNvSpPr>
            <p:nvPr/>
          </p:nvSpPr>
          <p:spPr bwMode="auto">
            <a:xfrm>
              <a:off x="7017" y="14418"/>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4"/>
            <p:cNvSpPr>
              <a:spLocks noChangeShapeType="1"/>
            </p:cNvSpPr>
            <p:nvPr/>
          </p:nvSpPr>
          <p:spPr bwMode="auto">
            <a:xfrm>
              <a:off x="7017" y="14418"/>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15"/>
            <p:cNvSpPr>
              <a:spLocks noChangeShapeType="1"/>
            </p:cNvSpPr>
            <p:nvPr/>
          </p:nvSpPr>
          <p:spPr bwMode="auto">
            <a:xfrm flipV="1">
              <a:off x="9357" y="14106"/>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16"/>
            <p:cNvSpPr>
              <a:spLocks noChangeShapeType="1"/>
            </p:cNvSpPr>
            <p:nvPr/>
          </p:nvSpPr>
          <p:spPr bwMode="auto">
            <a:xfrm>
              <a:off x="9357" y="14418"/>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7"/>
            <p:cNvSpPr>
              <a:spLocks noChangeShapeType="1"/>
            </p:cNvSpPr>
            <p:nvPr/>
          </p:nvSpPr>
          <p:spPr bwMode="auto">
            <a:xfrm>
              <a:off x="9357" y="14418"/>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18"/>
            <p:cNvSpPr>
              <a:spLocks noChangeShapeType="1"/>
            </p:cNvSpPr>
            <p:nvPr/>
          </p:nvSpPr>
          <p:spPr bwMode="auto">
            <a:xfrm>
              <a:off x="8277" y="14418"/>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9"/>
            <p:cNvSpPr>
              <a:spLocks noChangeShapeType="1"/>
            </p:cNvSpPr>
            <p:nvPr/>
          </p:nvSpPr>
          <p:spPr bwMode="auto">
            <a:xfrm>
              <a:off x="9357" y="1410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Line 20"/>
            <p:cNvSpPr>
              <a:spLocks noChangeShapeType="1"/>
            </p:cNvSpPr>
            <p:nvPr/>
          </p:nvSpPr>
          <p:spPr bwMode="auto">
            <a:xfrm>
              <a:off x="1977" y="14418"/>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1"/>
            <p:cNvSpPr>
              <a:spLocks noChangeShapeType="1"/>
            </p:cNvSpPr>
            <p:nvPr/>
          </p:nvSpPr>
          <p:spPr bwMode="auto">
            <a:xfrm>
              <a:off x="6117" y="14418"/>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54" name="Text Box 22"/>
          <p:cNvSpPr txBox="1">
            <a:spLocks noChangeArrowheads="1"/>
          </p:cNvSpPr>
          <p:nvPr/>
        </p:nvSpPr>
        <p:spPr bwMode="auto">
          <a:xfrm>
            <a:off x="1355725" y="5443538"/>
            <a:ext cx="82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Tahoma" panose="020B0604030504040204" pitchFamily="34" charset="0"/>
                <a:ea typeface="宋体" panose="02010600030101010101" pitchFamily="2" charset="-122"/>
              </a:rPr>
              <a:t>0</a:t>
            </a:r>
            <a:r>
              <a:rPr kumimoji="1" lang="zh-CN" altLang="en-US" sz="2400">
                <a:latin typeface="Tahoma" panose="020B0604030504040204" pitchFamily="34" charset="0"/>
                <a:ea typeface="宋体" panose="02010600030101010101" pitchFamily="2" charset="-122"/>
              </a:rPr>
              <a:t>：</a:t>
            </a:r>
            <a:r>
              <a:rPr kumimoji="1" lang="en-US" altLang="zh-CN" sz="2400">
                <a:latin typeface="Tahoma" panose="020B0604030504040204" pitchFamily="34" charset="0"/>
                <a:ea typeface="宋体" panose="02010600030101010101" pitchFamily="2" charset="-122"/>
              </a:rPr>
              <a:t>1</a:t>
            </a:r>
          </a:p>
        </p:txBody>
      </p:sp>
      <p:sp>
        <p:nvSpPr>
          <p:cNvPr id="53255" name="Text Box 23"/>
          <p:cNvSpPr txBox="1">
            <a:spLocks noChangeArrowheads="1"/>
          </p:cNvSpPr>
          <p:nvPr/>
        </p:nvSpPr>
        <p:spPr bwMode="auto">
          <a:xfrm>
            <a:off x="3352800" y="5486400"/>
            <a:ext cx="82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Tahoma" panose="020B0604030504040204" pitchFamily="34" charset="0"/>
                <a:ea typeface="宋体" panose="02010600030101010101" pitchFamily="2" charset="-122"/>
              </a:rPr>
              <a:t>1</a:t>
            </a:r>
            <a:r>
              <a:rPr kumimoji="1" lang="zh-CN" altLang="en-US" sz="2400">
                <a:latin typeface="Tahoma" panose="020B0604030504040204" pitchFamily="34" charset="0"/>
                <a:ea typeface="宋体" panose="02010600030101010101" pitchFamily="2" charset="-122"/>
              </a:rPr>
              <a:t>：</a:t>
            </a:r>
            <a:r>
              <a:rPr kumimoji="1" lang="en-US" altLang="zh-CN" sz="2400">
                <a:latin typeface="Tahoma" panose="020B0604030504040204" pitchFamily="34" charset="0"/>
                <a:ea typeface="宋体" panose="02010600030101010101" pitchFamily="2" charset="-122"/>
              </a:rPr>
              <a:t>1</a:t>
            </a:r>
          </a:p>
        </p:txBody>
      </p:sp>
      <p:sp>
        <p:nvSpPr>
          <p:cNvPr id="53256" name="Text Box 24"/>
          <p:cNvSpPr txBox="1">
            <a:spLocks noChangeArrowheads="1"/>
          </p:cNvSpPr>
          <p:nvPr/>
        </p:nvSpPr>
        <p:spPr bwMode="auto">
          <a:xfrm>
            <a:off x="51054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Tahoma" panose="020B0604030504040204" pitchFamily="34" charset="0"/>
                <a:ea typeface="宋体" panose="02010600030101010101" pitchFamily="2" charset="-122"/>
              </a:rPr>
              <a:t>0</a:t>
            </a:r>
            <a:r>
              <a:rPr kumimoji="1" lang="zh-CN" altLang="en-US" sz="2400">
                <a:latin typeface="Tahoma" panose="020B0604030504040204" pitchFamily="34" charset="0"/>
                <a:ea typeface="宋体" panose="02010600030101010101" pitchFamily="2" charset="-122"/>
              </a:rPr>
              <a:t>：</a:t>
            </a:r>
            <a:r>
              <a:rPr kumimoji="1" lang="en-US" altLang="zh-CN" sz="2400">
                <a:latin typeface="Tahoma" panose="020B0604030504040204" pitchFamily="34" charset="0"/>
                <a:ea typeface="宋体" panose="02010600030101010101" pitchFamily="2" charset="-122"/>
              </a:rPr>
              <a:t>m</a:t>
            </a:r>
          </a:p>
        </p:txBody>
      </p:sp>
      <p:sp>
        <p:nvSpPr>
          <p:cNvPr id="53257" name="Text Box 25"/>
          <p:cNvSpPr txBox="1">
            <a:spLocks noChangeArrowheads="1"/>
          </p:cNvSpPr>
          <p:nvPr/>
        </p:nvSpPr>
        <p:spPr bwMode="auto">
          <a:xfrm>
            <a:off x="7299325" y="544353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Tahoma" panose="020B0604030504040204" pitchFamily="34" charset="0"/>
                <a:ea typeface="宋体" panose="02010600030101010101" pitchFamily="2" charset="-122"/>
              </a:rPr>
              <a:t>1:m</a:t>
            </a:r>
          </a:p>
        </p:txBody>
      </p:sp>
    </p:spTree>
    <p:extLst>
      <p:ext uri="{BB962C8B-B14F-4D97-AF65-F5344CB8AC3E}">
        <p14:creationId xmlns:p14="http://schemas.microsoft.com/office/powerpoint/2010/main" val="2561267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p:txBody>
          <a:bodyPr/>
          <a:lstStyle/>
          <a:p>
            <a:r>
              <a:rPr kumimoji="0" lang="en-US" altLang="zh-CN">
                <a:solidFill>
                  <a:srgbClr val="0066CC"/>
                </a:solidFill>
                <a:effectLst>
                  <a:outerShdw blurRad="38100" dist="38100" dir="2700000" algn="tl">
                    <a:srgbClr val="C0C0C0"/>
                  </a:outerShdw>
                </a:effectLst>
                <a:latin typeface="黑体" panose="02010609060101010101" pitchFamily="49" charset="-122"/>
                <a:ea typeface="黑体" panose="02010609060101010101" pitchFamily="49" charset="-122"/>
              </a:rPr>
              <a:t>E-R</a:t>
            </a:r>
            <a:r>
              <a:rPr kumimoji="0" lang="zh-CN" altLang="en-US">
                <a:solidFill>
                  <a:srgbClr val="0066CC"/>
                </a:solidFill>
                <a:effectLst>
                  <a:outerShdw blurRad="38100" dist="38100" dir="2700000" algn="tl">
                    <a:srgbClr val="C0C0C0"/>
                  </a:outerShdw>
                </a:effectLst>
                <a:latin typeface="黑体" panose="02010609060101010101" pitchFamily="49" charset="-122"/>
                <a:ea typeface="黑体" panose="02010609060101010101" pitchFamily="49" charset="-122"/>
              </a:rPr>
              <a:t>图例子</a:t>
            </a:r>
          </a:p>
        </p:txBody>
      </p:sp>
      <p:grpSp>
        <p:nvGrpSpPr>
          <p:cNvPr id="54274" name="Group 3"/>
          <p:cNvGrpSpPr>
            <a:grpSpLocks/>
          </p:cNvGrpSpPr>
          <p:nvPr/>
        </p:nvGrpSpPr>
        <p:grpSpPr bwMode="auto">
          <a:xfrm>
            <a:off x="1476375" y="2060575"/>
            <a:ext cx="6248400" cy="3962400"/>
            <a:chOff x="3420" y="9894"/>
            <a:chExt cx="5940" cy="2652"/>
          </a:xfrm>
        </p:grpSpPr>
        <p:sp>
          <p:nvSpPr>
            <p:cNvPr id="54275" name="Rectangle 4"/>
            <p:cNvSpPr>
              <a:spLocks noChangeArrowheads="1"/>
            </p:cNvSpPr>
            <p:nvPr/>
          </p:nvSpPr>
          <p:spPr bwMode="auto">
            <a:xfrm>
              <a:off x="3420" y="9894"/>
              <a:ext cx="144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电话机</a:t>
              </a:r>
            </a:p>
          </p:txBody>
        </p:sp>
        <p:sp>
          <p:nvSpPr>
            <p:cNvPr id="54276" name="Rectangle 5"/>
            <p:cNvSpPr>
              <a:spLocks noChangeArrowheads="1"/>
            </p:cNvSpPr>
            <p:nvPr/>
          </p:nvSpPr>
          <p:spPr bwMode="auto">
            <a:xfrm>
              <a:off x="7920" y="9894"/>
              <a:ext cx="144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生产厂商</a:t>
              </a:r>
            </a:p>
          </p:txBody>
        </p:sp>
        <p:sp>
          <p:nvSpPr>
            <p:cNvPr id="54277" name="Rectangle 6"/>
            <p:cNvSpPr>
              <a:spLocks noChangeArrowheads="1"/>
            </p:cNvSpPr>
            <p:nvPr/>
          </p:nvSpPr>
          <p:spPr bwMode="auto">
            <a:xfrm>
              <a:off x="7920" y="12078"/>
              <a:ext cx="144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经销商</a:t>
              </a:r>
            </a:p>
          </p:txBody>
        </p:sp>
        <p:sp>
          <p:nvSpPr>
            <p:cNvPr id="54278" name="Rectangle 7"/>
            <p:cNvSpPr>
              <a:spLocks noChangeArrowheads="1"/>
            </p:cNvSpPr>
            <p:nvPr/>
          </p:nvSpPr>
          <p:spPr bwMode="auto">
            <a:xfrm>
              <a:off x="3420" y="12078"/>
              <a:ext cx="144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用户</a:t>
              </a:r>
            </a:p>
          </p:txBody>
        </p:sp>
        <p:sp>
          <p:nvSpPr>
            <p:cNvPr id="54279" name="AutoShape 8"/>
            <p:cNvSpPr>
              <a:spLocks noChangeArrowheads="1"/>
            </p:cNvSpPr>
            <p:nvPr/>
          </p:nvSpPr>
          <p:spPr bwMode="auto">
            <a:xfrm>
              <a:off x="5760" y="9894"/>
              <a:ext cx="1260" cy="624"/>
            </a:xfrm>
            <a:prstGeom prst="flowChartDecision">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2000">
                  <a:latin typeface="Times New Roman" panose="02020603050405020304" pitchFamily="18" charset="0"/>
                </a:rPr>
                <a:t>生产</a:t>
              </a:r>
            </a:p>
          </p:txBody>
        </p:sp>
        <p:sp>
          <p:nvSpPr>
            <p:cNvPr id="54280" name="AutoShape 9"/>
            <p:cNvSpPr>
              <a:spLocks noChangeArrowheads="1"/>
            </p:cNvSpPr>
            <p:nvPr/>
          </p:nvSpPr>
          <p:spPr bwMode="auto">
            <a:xfrm>
              <a:off x="5760" y="11922"/>
              <a:ext cx="1260" cy="624"/>
            </a:xfrm>
            <a:prstGeom prst="flowChartDecision">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2000">
                  <a:latin typeface="Times New Roman" panose="02020603050405020304" pitchFamily="18" charset="0"/>
                </a:rPr>
                <a:t>购买</a:t>
              </a:r>
            </a:p>
          </p:txBody>
        </p:sp>
        <p:sp>
          <p:nvSpPr>
            <p:cNvPr id="54281" name="AutoShape 10"/>
            <p:cNvSpPr>
              <a:spLocks noChangeArrowheads="1"/>
            </p:cNvSpPr>
            <p:nvPr/>
          </p:nvSpPr>
          <p:spPr bwMode="auto">
            <a:xfrm>
              <a:off x="3420" y="10986"/>
              <a:ext cx="1440" cy="624"/>
            </a:xfrm>
            <a:prstGeom prst="flowChartDecision">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使用</a:t>
              </a:r>
            </a:p>
          </p:txBody>
        </p:sp>
        <p:sp>
          <p:nvSpPr>
            <p:cNvPr id="54282" name="AutoShape 11"/>
            <p:cNvSpPr>
              <a:spLocks noChangeArrowheads="1"/>
            </p:cNvSpPr>
            <p:nvPr/>
          </p:nvSpPr>
          <p:spPr bwMode="auto">
            <a:xfrm>
              <a:off x="7920" y="10830"/>
              <a:ext cx="1440" cy="624"/>
            </a:xfrm>
            <a:prstGeom prst="flowChartDecision">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经销</a:t>
              </a:r>
            </a:p>
          </p:txBody>
        </p:sp>
        <p:sp>
          <p:nvSpPr>
            <p:cNvPr id="54283" name="Line 12"/>
            <p:cNvSpPr>
              <a:spLocks noChangeShapeType="1"/>
            </p:cNvSpPr>
            <p:nvPr/>
          </p:nvSpPr>
          <p:spPr bwMode="auto">
            <a:xfrm>
              <a:off x="4860" y="10206"/>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Line 13"/>
            <p:cNvSpPr>
              <a:spLocks noChangeShapeType="1"/>
            </p:cNvSpPr>
            <p:nvPr/>
          </p:nvSpPr>
          <p:spPr bwMode="auto">
            <a:xfrm>
              <a:off x="7020" y="10206"/>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Line 14"/>
            <p:cNvSpPr>
              <a:spLocks noChangeShapeType="1"/>
            </p:cNvSpPr>
            <p:nvPr/>
          </p:nvSpPr>
          <p:spPr bwMode="auto">
            <a:xfrm flipV="1">
              <a:off x="4140" y="11610"/>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6" name="Line 15"/>
            <p:cNvSpPr>
              <a:spLocks noChangeShapeType="1"/>
            </p:cNvSpPr>
            <p:nvPr/>
          </p:nvSpPr>
          <p:spPr bwMode="auto">
            <a:xfrm>
              <a:off x="4860" y="12234"/>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Line 16"/>
            <p:cNvSpPr>
              <a:spLocks noChangeShapeType="1"/>
            </p:cNvSpPr>
            <p:nvPr/>
          </p:nvSpPr>
          <p:spPr bwMode="auto">
            <a:xfrm>
              <a:off x="7020" y="12234"/>
              <a:ext cx="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Line 17"/>
            <p:cNvSpPr>
              <a:spLocks noChangeShapeType="1"/>
            </p:cNvSpPr>
            <p:nvPr/>
          </p:nvSpPr>
          <p:spPr bwMode="auto">
            <a:xfrm>
              <a:off x="8640" y="11454"/>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Line 18"/>
            <p:cNvSpPr>
              <a:spLocks noChangeShapeType="1"/>
            </p:cNvSpPr>
            <p:nvPr/>
          </p:nvSpPr>
          <p:spPr bwMode="auto">
            <a:xfrm flipV="1">
              <a:off x="8640" y="10362"/>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Oval 19"/>
            <p:cNvSpPr>
              <a:spLocks noChangeArrowheads="1"/>
            </p:cNvSpPr>
            <p:nvPr/>
          </p:nvSpPr>
          <p:spPr bwMode="auto">
            <a:xfrm>
              <a:off x="3960" y="10518"/>
              <a:ext cx="360" cy="312"/>
            </a:xfrm>
            <a:prstGeom prst="ellipse">
              <a:avLst/>
            </a:prstGeom>
            <a:solidFill>
              <a:schemeClr val="accent1"/>
            </a:solidFill>
            <a:ln w="9525">
              <a:solidFill>
                <a:schemeClr val="tx1"/>
              </a:solidFill>
              <a:round/>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lang="zh-CN" altLang="en-US">
                <a:latin typeface="Garamond" panose="02020404030301010803" pitchFamily="18" charset="0"/>
              </a:endParaRPr>
            </a:p>
          </p:txBody>
        </p:sp>
        <p:sp>
          <p:nvSpPr>
            <p:cNvPr id="54291" name="Line 20"/>
            <p:cNvSpPr>
              <a:spLocks noChangeShapeType="1"/>
            </p:cNvSpPr>
            <p:nvPr/>
          </p:nvSpPr>
          <p:spPr bwMode="auto">
            <a:xfrm flipV="1">
              <a:off x="4140" y="10362"/>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Line 21"/>
            <p:cNvSpPr>
              <a:spLocks noChangeShapeType="1"/>
            </p:cNvSpPr>
            <p:nvPr/>
          </p:nvSpPr>
          <p:spPr bwMode="auto">
            <a:xfrm flipH="1" flipV="1">
              <a:off x="3960" y="10362"/>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3" name="Line 22"/>
            <p:cNvSpPr>
              <a:spLocks noChangeShapeType="1"/>
            </p:cNvSpPr>
            <p:nvPr/>
          </p:nvSpPr>
          <p:spPr bwMode="auto">
            <a:xfrm flipV="1">
              <a:off x="4140" y="10362"/>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Line 23"/>
            <p:cNvSpPr>
              <a:spLocks noChangeShapeType="1"/>
            </p:cNvSpPr>
            <p:nvPr/>
          </p:nvSpPr>
          <p:spPr bwMode="auto">
            <a:xfrm>
              <a:off x="3960" y="11922"/>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Line 24"/>
            <p:cNvSpPr>
              <a:spLocks noChangeShapeType="1"/>
            </p:cNvSpPr>
            <p:nvPr/>
          </p:nvSpPr>
          <p:spPr bwMode="auto">
            <a:xfrm>
              <a:off x="3960" y="11766"/>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6" name="Line 25"/>
            <p:cNvSpPr>
              <a:spLocks noChangeShapeType="1"/>
            </p:cNvSpPr>
            <p:nvPr/>
          </p:nvSpPr>
          <p:spPr bwMode="auto">
            <a:xfrm>
              <a:off x="4860" y="12078"/>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7" name="Line 26"/>
            <p:cNvSpPr>
              <a:spLocks noChangeShapeType="1"/>
            </p:cNvSpPr>
            <p:nvPr/>
          </p:nvSpPr>
          <p:spPr bwMode="auto">
            <a:xfrm flipH="1">
              <a:off x="4860" y="12234"/>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8" name="Line 27"/>
            <p:cNvSpPr>
              <a:spLocks noChangeShapeType="1"/>
            </p:cNvSpPr>
            <p:nvPr/>
          </p:nvSpPr>
          <p:spPr bwMode="auto">
            <a:xfrm>
              <a:off x="5040" y="1207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Line 28"/>
            <p:cNvSpPr>
              <a:spLocks noChangeShapeType="1"/>
            </p:cNvSpPr>
            <p:nvPr/>
          </p:nvSpPr>
          <p:spPr bwMode="auto">
            <a:xfrm>
              <a:off x="7560" y="1207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Line 29"/>
            <p:cNvSpPr>
              <a:spLocks noChangeShapeType="1"/>
            </p:cNvSpPr>
            <p:nvPr/>
          </p:nvSpPr>
          <p:spPr bwMode="auto">
            <a:xfrm>
              <a:off x="7740" y="1207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30"/>
            <p:cNvSpPr>
              <a:spLocks noChangeShapeType="1"/>
            </p:cNvSpPr>
            <p:nvPr/>
          </p:nvSpPr>
          <p:spPr bwMode="auto">
            <a:xfrm>
              <a:off x="8460" y="10674"/>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31"/>
            <p:cNvSpPr>
              <a:spLocks noChangeShapeType="1"/>
            </p:cNvSpPr>
            <p:nvPr/>
          </p:nvSpPr>
          <p:spPr bwMode="auto">
            <a:xfrm>
              <a:off x="8460" y="10518"/>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32"/>
            <p:cNvSpPr>
              <a:spLocks noChangeShapeType="1"/>
            </p:cNvSpPr>
            <p:nvPr/>
          </p:nvSpPr>
          <p:spPr bwMode="auto">
            <a:xfrm>
              <a:off x="8460" y="11766"/>
              <a:ext cx="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Line 33"/>
            <p:cNvSpPr>
              <a:spLocks noChangeShapeType="1"/>
            </p:cNvSpPr>
            <p:nvPr/>
          </p:nvSpPr>
          <p:spPr bwMode="auto">
            <a:xfrm flipH="1">
              <a:off x="8460" y="11766"/>
              <a:ext cx="18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Line 34"/>
            <p:cNvSpPr>
              <a:spLocks noChangeShapeType="1"/>
            </p:cNvSpPr>
            <p:nvPr/>
          </p:nvSpPr>
          <p:spPr bwMode="auto">
            <a:xfrm>
              <a:off x="8640" y="11766"/>
              <a:ext cx="18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Line 35"/>
            <p:cNvSpPr>
              <a:spLocks noChangeShapeType="1"/>
            </p:cNvSpPr>
            <p:nvPr/>
          </p:nvSpPr>
          <p:spPr bwMode="auto">
            <a:xfrm>
              <a:off x="4860" y="10050"/>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7" name="Line 36"/>
            <p:cNvSpPr>
              <a:spLocks noChangeShapeType="1"/>
            </p:cNvSpPr>
            <p:nvPr/>
          </p:nvSpPr>
          <p:spPr bwMode="auto">
            <a:xfrm flipH="1">
              <a:off x="4860" y="10206"/>
              <a:ext cx="18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8" name="Line 37"/>
            <p:cNvSpPr>
              <a:spLocks noChangeShapeType="1"/>
            </p:cNvSpPr>
            <p:nvPr/>
          </p:nvSpPr>
          <p:spPr bwMode="auto">
            <a:xfrm>
              <a:off x="5040" y="10050"/>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9" name="Line 38"/>
            <p:cNvSpPr>
              <a:spLocks noChangeShapeType="1"/>
            </p:cNvSpPr>
            <p:nvPr/>
          </p:nvSpPr>
          <p:spPr bwMode="auto">
            <a:xfrm>
              <a:off x="7560" y="10050"/>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0" name="Line 39"/>
            <p:cNvSpPr>
              <a:spLocks noChangeShapeType="1"/>
            </p:cNvSpPr>
            <p:nvPr/>
          </p:nvSpPr>
          <p:spPr bwMode="auto">
            <a:xfrm>
              <a:off x="7740" y="10050"/>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38361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kumimoji="0" lang="zh-CN" altLang="en-US">
                <a:latin typeface="隶书" panose="02010509060101010101" pitchFamily="49" charset="-122"/>
                <a:ea typeface="隶书" panose="02010509060101010101" pitchFamily="49" charset="-122"/>
              </a:rPr>
              <a:t>数据需求与功能需求的区别</a:t>
            </a:r>
            <a:endParaRPr lang="zh-CN" altLang="en-US">
              <a:latin typeface="Arial" panose="020B0604020202020204" pitchFamily="34" charset="0"/>
              <a:ea typeface="宋体" panose="02010600030101010101" pitchFamily="2" charset="-122"/>
            </a:endParaRPr>
          </a:p>
        </p:txBody>
      </p:sp>
      <p:sp>
        <p:nvSpPr>
          <p:cNvPr id="3" name="内容占位符 2"/>
          <p:cNvSpPr>
            <a:spLocks noGrp="1"/>
          </p:cNvSpPr>
          <p:nvPr>
            <p:ph idx="1"/>
          </p:nvPr>
        </p:nvSpPr>
        <p:spPr/>
        <p:txBody>
          <a:bodyPr/>
          <a:lstStyle/>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数据需求指定了系统的存储数据。</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功能需求则说明数据的用途，以及如何记录、计算、转换、修改及传输数据等。</a:t>
            </a:r>
            <a:endParaRPr kumimoji="0" lang="zh-CN"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420DB0B-9F3A-4E28-8EB2-8675E33904F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94527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solidFill>
                  <a:srgbClr val="292929"/>
                </a:solidFill>
                <a:effectLst>
                  <a:outerShdw blurRad="38100" dist="38100" dir="2700000" algn="tl">
                    <a:srgbClr val="C0C0C0"/>
                  </a:outerShdw>
                </a:effectLst>
                <a:latin typeface="黑体" panose="02010609060101010101" pitchFamily="49" charset="-122"/>
                <a:ea typeface="黑体" panose="02010609060101010101" pitchFamily="49" charset="-122"/>
              </a:rPr>
              <a:t>状态迁移图</a:t>
            </a:r>
            <a:endParaRPr lang="zh-CN" altLang="en-US">
              <a:solidFill>
                <a:srgbClr val="292929"/>
              </a:solidFill>
              <a:latin typeface="Arial" panose="020B0604020202020204" pitchFamily="34" charset="0"/>
              <a:ea typeface="宋体" panose="02010600030101010101" pitchFamily="2" charset="-122"/>
            </a:endParaRPr>
          </a:p>
        </p:txBody>
      </p:sp>
      <p:sp>
        <p:nvSpPr>
          <p:cNvPr id="3" name="内容占位符 2"/>
          <p:cNvSpPr>
            <a:spLocks noGrp="1"/>
          </p:cNvSpPr>
          <p:nvPr>
            <p:ph idx="1"/>
          </p:nvPr>
        </p:nvSpPr>
        <p:spPr>
          <a:xfrm>
            <a:off x="468313" y="1484313"/>
            <a:ext cx="8142287" cy="3097212"/>
          </a:xfrm>
        </p:spPr>
        <p:txBody>
          <a:bodyPr/>
          <a:lstStyle/>
          <a:p>
            <a:r>
              <a:rPr kumimoji="0" lang="zh-CN" altLang="en-US">
                <a:effectLst>
                  <a:outerShdw blurRad="38100" dist="38100" dir="2700000" algn="tl">
                    <a:srgbClr val="C0C0C0"/>
                  </a:outerShdw>
                </a:effectLst>
                <a:latin typeface="黑体" panose="02010609060101010101" pitchFamily="49" charset="-122"/>
                <a:ea typeface="黑体" panose="02010609060101010101" pitchFamily="49" charset="-122"/>
              </a:rPr>
              <a:t>状态转移图</a:t>
            </a:r>
            <a:r>
              <a:rPr kumimoji="0" lang="en-US" altLang="zh-CN">
                <a:effectLst>
                  <a:outerShdw blurRad="38100" dist="38100" dir="2700000" algn="tl">
                    <a:srgbClr val="C0C0C0"/>
                  </a:outerShdw>
                </a:effectLst>
                <a:latin typeface="黑体" panose="02010609060101010101" pitchFamily="49" charset="-122"/>
                <a:ea typeface="黑体" panose="02010609060101010101" pitchFamily="49" charset="-122"/>
              </a:rPr>
              <a:t>STD (State Transition Diagram)</a:t>
            </a: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描述软件状态变迁及其触发事件</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符号表示</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矩形</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系统状态</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箭头</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状态转变方向</a:t>
            </a:r>
            <a:endPar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规则表达式</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事件</a:t>
            </a:r>
            <a:r>
              <a:rPr kumimoji="0" lang="en-US" altLang="zh-CN">
                <a:effectLst>
                  <a:outerShdw blurRad="38100" dist="38100" dir="2700000" algn="tl">
                    <a:srgbClr val="C0C0C0"/>
                  </a:outerShdw>
                </a:effectLst>
                <a:latin typeface="隶书" panose="02010509060101010101" pitchFamily="49" charset="-122"/>
                <a:ea typeface="隶书" panose="02010509060101010101" pitchFamily="49" charset="-122"/>
              </a:rPr>
              <a:t>/</a:t>
            </a:r>
            <a:r>
              <a:rPr kumimoji="0" lang="zh-CN" altLang="en-US">
                <a:effectLst>
                  <a:outerShdw blurRad="38100" dist="38100" dir="2700000" algn="tl">
                    <a:srgbClr val="C0C0C0"/>
                  </a:outerShdw>
                </a:effectLst>
                <a:latin typeface="隶书" panose="02010509060101010101" pitchFamily="49" charset="-122"/>
                <a:ea typeface="隶书" panose="02010509060101010101" pitchFamily="49" charset="-122"/>
              </a:rPr>
              <a:t>触发行为</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F65D736-54AC-4722-9BC5-905F220D68A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
        <p:nvSpPr>
          <p:cNvPr id="56325" name="Rectangle 7"/>
          <p:cNvSpPr>
            <a:spLocks noChangeArrowheads="1"/>
          </p:cNvSpPr>
          <p:nvPr/>
        </p:nvSpPr>
        <p:spPr bwMode="auto">
          <a:xfrm>
            <a:off x="1692275" y="5492750"/>
            <a:ext cx="1482725" cy="457200"/>
          </a:xfrm>
          <a:prstGeom prst="rect">
            <a:avLst/>
          </a:prstGeom>
          <a:solidFill>
            <a:schemeClr val="accent1"/>
          </a:solidFill>
          <a:ln w="9525">
            <a:solidFill>
              <a:srgbClr val="333333"/>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状</a:t>
            </a:r>
            <a:r>
              <a:rPr lang="en-US" altLang="zh-CN" sz="2000">
                <a:latin typeface="Times New Roman" panose="02020603050405020304" pitchFamily="18" charset="0"/>
              </a:rPr>
              <a:t> </a:t>
            </a:r>
            <a:r>
              <a:rPr lang="zh-CN" altLang="en-US" sz="2000">
                <a:latin typeface="Times New Roman" panose="02020603050405020304" pitchFamily="18" charset="0"/>
              </a:rPr>
              <a:t>态</a:t>
            </a:r>
            <a:r>
              <a:rPr lang="en-US" altLang="zh-CN" sz="2000">
                <a:latin typeface="Times New Roman" panose="02020603050405020304" pitchFamily="18" charset="0"/>
              </a:rPr>
              <a:t>1</a:t>
            </a:r>
          </a:p>
        </p:txBody>
      </p:sp>
      <p:sp>
        <p:nvSpPr>
          <p:cNvPr id="56326" name="Rectangle 8"/>
          <p:cNvSpPr>
            <a:spLocks noChangeArrowheads="1"/>
          </p:cNvSpPr>
          <p:nvPr/>
        </p:nvSpPr>
        <p:spPr bwMode="auto">
          <a:xfrm>
            <a:off x="5772150" y="5492750"/>
            <a:ext cx="1482725" cy="457200"/>
          </a:xfrm>
          <a:prstGeom prst="rect">
            <a:avLst/>
          </a:prstGeom>
          <a:solidFill>
            <a:schemeClr val="accent1"/>
          </a:solidFill>
          <a:ln w="9525">
            <a:solidFill>
              <a:srgbClr val="333333"/>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状</a:t>
            </a:r>
            <a:r>
              <a:rPr lang="en-US" altLang="zh-CN" sz="2000">
                <a:latin typeface="Times New Roman" panose="02020603050405020304" pitchFamily="18" charset="0"/>
              </a:rPr>
              <a:t> </a:t>
            </a:r>
            <a:r>
              <a:rPr lang="zh-CN" altLang="en-US" sz="2000">
                <a:latin typeface="Times New Roman" panose="02020603050405020304" pitchFamily="18" charset="0"/>
              </a:rPr>
              <a:t>态</a:t>
            </a:r>
            <a:r>
              <a:rPr lang="en-US" altLang="zh-CN" sz="2000">
                <a:latin typeface="Times New Roman" panose="02020603050405020304" pitchFamily="18" charset="0"/>
              </a:rPr>
              <a:t>2</a:t>
            </a:r>
          </a:p>
        </p:txBody>
      </p:sp>
      <p:sp>
        <p:nvSpPr>
          <p:cNvPr id="56327" name="Line 9"/>
          <p:cNvSpPr>
            <a:spLocks noChangeShapeType="1"/>
          </p:cNvSpPr>
          <p:nvPr/>
        </p:nvSpPr>
        <p:spPr bwMode="auto">
          <a:xfrm>
            <a:off x="3175000" y="5797550"/>
            <a:ext cx="2597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8" name="Text Box 10"/>
          <p:cNvSpPr txBox="1">
            <a:spLocks noChangeArrowheads="1"/>
          </p:cNvSpPr>
          <p:nvPr/>
        </p:nvSpPr>
        <p:spPr bwMode="auto">
          <a:xfrm>
            <a:off x="3492500" y="5348288"/>
            <a:ext cx="1854200" cy="457200"/>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2000">
                <a:latin typeface="Times New Roman" panose="02020603050405020304" pitchFamily="18" charset="0"/>
                <a:ea typeface="宋体" panose="02010600030101010101" pitchFamily="2" charset="-122"/>
              </a:rPr>
              <a:t>事件</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触发行为</a:t>
            </a:r>
          </a:p>
        </p:txBody>
      </p:sp>
    </p:spTree>
    <p:extLst>
      <p:ext uri="{BB962C8B-B14F-4D97-AF65-F5344CB8AC3E}">
        <p14:creationId xmlns:p14="http://schemas.microsoft.com/office/powerpoint/2010/main" val="416485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lstStyle/>
          <a:p>
            <a:r>
              <a:rPr lang="en-US" altLang="zh-CN">
                <a:latin typeface="Arial" panose="020B0604020202020204" pitchFamily="34" charset="0"/>
                <a:ea typeface="宋体" panose="02010600030101010101" pitchFamily="2" charset="-122"/>
              </a:rPr>
              <a:t>STD</a:t>
            </a:r>
            <a:endParaRPr lang="zh-CN" altLang="en-US">
              <a:latin typeface="Arial" panose="020B0604020202020204" pitchFamily="34" charset="0"/>
              <a:ea typeface="宋体" panose="02010600030101010101" pitchFamily="2" charset="-122"/>
            </a:endParaRPr>
          </a:p>
        </p:txBody>
      </p:sp>
      <p:sp>
        <p:nvSpPr>
          <p:cNvPr id="57346" name="内容占位符 2"/>
          <p:cNvSpPr>
            <a:spLocks noGrp="1"/>
          </p:cNvSpPr>
          <p:nvPr>
            <p:ph idx="1"/>
          </p:nvPr>
        </p:nvSpPr>
        <p:spPr>
          <a:xfrm>
            <a:off x="468313" y="1557338"/>
            <a:ext cx="8142287" cy="4392612"/>
          </a:xfrm>
        </p:spPr>
        <p:txBody>
          <a:bodyPr/>
          <a:lstStyle/>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26FE4B6-4223-496A-92C5-522443D0C45E}"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grpSp>
        <p:nvGrpSpPr>
          <p:cNvPr id="57349" name="Group 4"/>
          <p:cNvGrpSpPr>
            <a:grpSpLocks/>
          </p:cNvGrpSpPr>
          <p:nvPr/>
        </p:nvGrpSpPr>
        <p:grpSpPr bwMode="auto">
          <a:xfrm>
            <a:off x="228600" y="2362200"/>
            <a:ext cx="8686800" cy="2514600"/>
            <a:chOff x="1980" y="3312"/>
            <a:chExt cx="8281" cy="2028"/>
          </a:xfrm>
        </p:grpSpPr>
        <p:sp>
          <p:nvSpPr>
            <p:cNvPr id="57350" name="Rectangle 5"/>
            <p:cNvSpPr>
              <a:spLocks noChangeArrowheads="1"/>
            </p:cNvSpPr>
            <p:nvPr/>
          </p:nvSpPr>
          <p:spPr bwMode="auto">
            <a:xfrm>
              <a:off x="7920" y="3312"/>
              <a:ext cx="162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en-US" altLang="zh-CN" sz="2000">
                  <a:latin typeface="Times New Roman" panose="02020603050405020304" pitchFamily="18" charset="0"/>
                </a:rPr>
                <a:t>20</a:t>
              </a:r>
              <a:r>
                <a:rPr lang="zh-CN" altLang="en-US" sz="2000">
                  <a:latin typeface="Times New Roman" panose="02020603050405020304" pitchFamily="18" charset="0"/>
                </a:rPr>
                <a:t>秒到</a:t>
              </a:r>
              <a:r>
                <a:rPr lang="en-US" altLang="zh-CN" sz="2000">
                  <a:latin typeface="Times New Roman" panose="02020603050405020304" pitchFamily="18" charset="0"/>
                </a:rPr>
                <a:t>/</a:t>
              </a:r>
              <a:r>
                <a:rPr lang="zh-CN" altLang="en-US" sz="2000">
                  <a:latin typeface="Times New Roman" panose="02020603050405020304" pitchFamily="18" charset="0"/>
                </a:rPr>
                <a:t>翻屏</a:t>
              </a:r>
            </a:p>
          </p:txBody>
        </p:sp>
        <p:sp>
          <p:nvSpPr>
            <p:cNvPr id="57351" name="Rectangle 6"/>
            <p:cNvSpPr>
              <a:spLocks noChangeArrowheads="1"/>
            </p:cNvSpPr>
            <p:nvPr/>
          </p:nvSpPr>
          <p:spPr bwMode="auto">
            <a:xfrm>
              <a:off x="7560" y="4404"/>
              <a:ext cx="216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1800">
                  <a:latin typeface="Times New Roman" panose="02020603050405020304" pitchFamily="18" charset="0"/>
                </a:rPr>
                <a:t>生成最新数据</a:t>
              </a:r>
              <a:r>
                <a:rPr lang="en-US" altLang="zh-CN" sz="1800">
                  <a:latin typeface="Times New Roman" panose="02020603050405020304" pitchFamily="18" charset="0"/>
                </a:rPr>
                <a:t>/</a:t>
              </a:r>
              <a:r>
                <a:rPr lang="zh-CN" altLang="en-US" sz="1800">
                  <a:latin typeface="Times New Roman" panose="02020603050405020304" pitchFamily="18" charset="0"/>
                </a:rPr>
                <a:t>翻屏</a:t>
              </a:r>
            </a:p>
          </p:txBody>
        </p:sp>
        <p:sp>
          <p:nvSpPr>
            <p:cNvPr id="57352" name="Text Box 7"/>
            <p:cNvSpPr txBox="1">
              <a:spLocks noChangeArrowheads="1"/>
            </p:cNvSpPr>
            <p:nvPr/>
          </p:nvSpPr>
          <p:spPr bwMode="auto">
            <a:xfrm>
              <a:off x="6660" y="4716"/>
              <a:ext cx="216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1800">
                  <a:latin typeface="Times New Roman" panose="02020603050405020304" pitchFamily="18" charset="0"/>
                  <a:ea typeface="宋体" panose="02010600030101010101" pitchFamily="2" charset="-122"/>
                </a:rPr>
                <a:t>半小时到</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工控处理</a:t>
              </a:r>
            </a:p>
          </p:txBody>
        </p:sp>
        <p:sp>
          <p:nvSpPr>
            <p:cNvPr id="57353" name="Text Box 8"/>
            <p:cNvSpPr txBox="1">
              <a:spLocks noChangeArrowheads="1"/>
            </p:cNvSpPr>
            <p:nvPr/>
          </p:nvSpPr>
          <p:spPr bwMode="auto">
            <a:xfrm>
              <a:off x="4500" y="4407"/>
              <a:ext cx="180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1800">
                  <a:latin typeface="Times New Roman" panose="02020603050405020304" pitchFamily="18" charset="0"/>
                  <a:ea typeface="宋体" panose="02010600030101010101" pitchFamily="2" charset="-122"/>
                </a:rPr>
                <a:t>半分钟到</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传送</a:t>
              </a:r>
            </a:p>
          </p:txBody>
        </p:sp>
        <p:sp>
          <p:nvSpPr>
            <p:cNvPr id="57354" name="Text Box 9"/>
            <p:cNvSpPr txBox="1">
              <a:spLocks noChangeArrowheads="1"/>
            </p:cNvSpPr>
            <p:nvPr/>
          </p:nvSpPr>
          <p:spPr bwMode="auto">
            <a:xfrm>
              <a:off x="2700" y="3312"/>
              <a:ext cx="144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1800">
                  <a:latin typeface="Times New Roman" panose="02020603050405020304" pitchFamily="18" charset="0"/>
                  <a:ea typeface="宋体" panose="02010600030101010101" pitchFamily="2" charset="-122"/>
                </a:rPr>
                <a:t>空闲</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采集</a:t>
              </a:r>
            </a:p>
          </p:txBody>
        </p:sp>
        <p:sp>
          <p:nvSpPr>
            <p:cNvPr id="57355" name="Text Box 10"/>
            <p:cNvSpPr txBox="1">
              <a:spLocks noChangeArrowheads="1"/>
            </p:cNvSpPr>
            <p:nvPr/>
          </p:nvSpPr>
          <p:spPr bwMode="auto">
            <a:xfrm>
              <a:off x="3597" y="3624"/>
              <a:ext cx="1800" cy="468"/>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1800">
                  <a:latin typeface="Times New Roman" panose="02020603050405020304" pitchFamily="18" charset="0"/>
                  <a:ea typeface="宋体" panose="02010600030101010101" pitchFamily="2" charset="-122"/>
                </a:rPr>
                <a:t>物品经过</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计数</a:t>
              </a:r>
            </a:p>
          </p:txBody>
        </p:sp>
        <p:sp>
          <p:nvSpPr>
            <p:cNvPr id="57356" name="Rectangle 11"/>
            <p:cNvSpPr>
              <a:spLocks noChangeArrowheads="1"/>
            </p:cNvSpPr>
            <p:nvPr/>
          </p:nvSpPr>
          <p:spPr bwMode="auto">
            <a:xfrm>
              <a:off x="2340" y="3780"/>
              <a:ext cx="126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a:latin typeface="Times New Roman" panose="02020603050405020304" pitchFamily="18" charset="0"/>
                </a:rPr>
                <a:t>采集</a:t>
              </a:r>
            </a:p>
          </p:txBody>
        </p:sp>
        <p:sp>
          <p:nvSpPr>
            <p:cNvPr id="57357" name="Line 12"/>
            <p:cNvSpPr>
              <a:spLocks noChangeShapeType="1"/>
            </p:cNvSpPr>
            <p:nvPr/>
          </p:nvSpPr>
          <p:spPr bwMode="auto">
            <a:xfrm flipV="1">
              <a:off x="2700" y="3468"/>
              <a:ext cx="1"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13"/>
            <p:cNvSpPr>
              <a:spLocks noChangeShapeType="1"/>
            </p:cNvSpPr>
            <p:nvPr/>
          </p:nvSpPr>
          <p:spPr bwMode="auto">
            <a:xfrm flipH="1">
              <a:off x="1980" y="3468"/>
              <a:ext cx="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4"/>
            <p:cNvSpPr>
              <a:spLocks noChangeShapeType="1"/>
            </p:cNvSpPr>
            <p:nvPr/>
          </p:nvSpPr>
          <p:spPr bwMode="auto">
            <a:xfrm>
              <a:off x="1980" y="3468"/>
              <a:ext cx="1"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5"/>
            <p:cNvSpPr>
              <a:spLocks noChangeShapeType="1"/>
            </p:cNvSpPr>
            <p:nvPr/>
          </p:nvSpPr>
          <p:spPr bwMode="auto">
            <a:xfrm>
              <a:off x="1980" y="3936"/>
              <a:ext cx="36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1" name="Rectangle 16"/>
            <p:cNvSpPr>
              <a:spLocks noChangeArrowheads="1"/>
            </p:cNvSpPr>
            <p:nvPr/>
          </p:nvSpPr>
          <p:spPr bwMode="auto">
            <a:xfrm>
              <a:off x="5400" y="3780"/>
              <a:ext cx="126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en-US" altLang="zh-CN" sz="2000">
                  <a:latin typeface="Times New Roman" panose="02020603050405020304" pitchFamily="18" charset="0"/>
                </a:rPr>
                <a:t>PLC</a:t>
              </a:r>
              <a:r>
                <a:rPr lang="zh-CN" altLang="en-US" sz="2000">
                  <a:latin typeface="Times New Roman" panose="02020603050405020304" pitchFamily="18" charset="0"/>
                </a:rPr>
                <a:t>计数</a:t>
              </a:r>
            </a:p>
          </p:txBody>
        </p:sp>
        <p:sp>
          <p:nvSpPr>
            <p:cNvPr id="57362" name="Line 17"/>
            <p:cNvSpPr>
              <a:spLocks noChangeShapeType="1"/>
            </p:cNvSpPr>
            <p:nvPr/>
          </p:nvSpPr>
          <p:spPr bwMode="auto">
            <a:xfrm>
              <a:off x="3600" y="3936"/>
              <a:ext cx="180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3" name="Rectangle 18"/>
            <p:cNvSpPr>
              <a:spLocks noChangeArrowheads="1"/>
            </p:cNvSpPr>
            <p:nvPr/>
          </p:nvSpPr>
          <p:spPr bwMode="auto">
            <a:xfrm>
              <a:off x="5400" y="4872"/>
              <a:ext cx="126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传送</a:t>
              </a:r>
              <a:endParaRPr lang="zh-CN" altLang="en-US">
                <a:latin typeface="Times New Roman" panose="02020603050405020304" pitchFamily="18" charset="0"/>
              </a:endParaRPr>
            </a:p>
          </p:txBody>
        </p:sp>
        <p:sp>
          <p:nvSpPr>
            <p:cNvPr id="57364" name="Line 19"/>
            <p:cNvSpPr>
              <a:spLocks noChangeShapeType="1"/>
            </p:cNvSpPr>
            <p:nvPr/>
          </p:nvSpPr>
          <p:spPr bwMode="auto">
            <a:xfrm>
              <a:off x="6120" y="4248"/>
              <a:ext cx="1"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5" name="Rectangle 20"/>
            <p:cNvSpPr>
              <a:spLocks noChangeArrowheads="1"/>
            </p:cNvSpPr>
            <p:nvPr/>
          </p:nvSpPr>
          <p:spPr bwMode="auto">
            <a:xfrm>
              <a:off x="8640" y="4872"/>
              <a:ext cx="126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eaLnBrk="0" hangingPunct="0"/>
              <a:r>
                <a:rPr lang="zh-CN" altLang="en-US" sz="2000">
                  <a:latin typeface="Times New Roman" panose="02020603050405020304" pitchFamily="18" charset="0"/>
                </a:rPr>
                <a:t>工控处理</a:t>
              </a:r>
            </a:p>
          </p:txBody>
        </p:sp>
        <p:sp>
          <p:nvSpPr>
            <p:cNvPr id="57366" name="Line 21"/>
            <p:cNvSpPr>
              <a:spLocks noChangeShapeType="1"/>
            </p:cNvSpPr>
            <p:nvPr/>
          </p:nvSpPr>
          <p:spPr bwMode="auto">
            <a:xfrm>
              <a:off x="6660" y="5184"/>
              <a:ext cx="198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7" name="Rectangle 22"/>
            <p:cNvSpPr>
              <a:spLocks noChangeArrowheads="1"/>
            </p:cNvSpPr>
            <p:nvPr/>
          </p:nvSpPr>
          <p:spPr bwMode="auto">
            <a:xfrm>
              <a:off x="8640" y="3780"/>
              <a:ext cx="1260" cy="468"/>
            </a:xfrm>
            <a:prstGeom prst="rect">
              <a:avLst/>
            </a:prstGeom>
            <a:solidFill>
              <a:schemeClr val="accent1"/>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just" eaLnBrk="0" hangingPunct="0"/>
              <a:r>
                <a:rPr lang="zh-CN" altLang="en-US" sz="2000">
                  <a:latin typeface="Times New Roman" panose="02020603050405020304" pitchFamily="18" charset="0"/>
                </a:rPr>
                <a:t>实时翻屏</a:t>
              </a:r>
            </a:p>
          </p:txBody>
        </p:sp>
        <p:sp>
          <p:nvSpPr>
            <p:cNvPr id="57368" name="Line 23"/>
            <p:cNvSpPr>
              <a:spLocks noChangeShapeType="1"/>
            </p:cNvSpPr>
            <p:nvPr/>
          </p:nvSpPr>
          <p:spPr bwMode="auto">
            <a:xfrm flipV="1">
              <a:off x="9540" y="4248"/>
              <a:ext cx="1"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9" name="Line 24"/>
            <p:cNvSpPr>
              <a:spLocks noChangeShapeType="1"/>
            </p:cNvSpPr>
            <p:nvPr/>
          </p:nvSpPr>
          <p:spPr bwMode="auto">
            <a:xfrm>
              <a:off x="9900" y="3936"/>
              <a:ext cx="3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5"/>
            <p:cNvSpPr>
              <a:spLocks noChangeShapeType="1"/>
            </p:cNvSpPr>
            <p:nvPr/>
          </p:nvSpPr>
          <p:spPr bwMode="auto">
            <a:xfrm flipV="1">
              <a:off x="10260" y="3468"/>
              <a:ext cx="1"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26"/>
            <p:cNvSpPr>
              <a:spLocks noChangeShapeType="1"/>
            </p:cNvSpPr>
            <p:nvPr/>
          </p:nvSpPr>
          <p:spPr bwMode="auto">
            <a:xfrm flipH="1">
              <a:off x="9360" y="3468"/>
              <a:ext cx="90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27"/>
            <p:cNvSpPr>
              <a:spLocks noChangeShapeType="1"/>
            </p:cNvSpPr>
            <p:nvPr/>
          </p:nvSpPr>
          <p:spPr bwMode="auto">
            <a:xfrm>
              <a:off x="9360" y="3468"/>
              <a:ext cx="1" cy="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1972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结构化分析过程</a:t>
            </a:r>
          </a:p>
        </p:txBody>
      </p:sp>
      <p:sp>
        <p:nvSpPr>
          <p:cNvPr id="58370" name="内容占位符 2"/>
          <p:cNvSpPr>
            <a:spLocks noGrp="1"/>
          </p:cNvSpPr>
          <p:nvPr>
            <p:ph idx="1"/>
          </p:nvPr>
        </p:nvSpPr>
        <p:spPr/>
        <p:txBody>
          <a:bodyPr/>
          <a:lstStyle/>
          <a:p>
            <a:pPr eaLnBrk="1" hangingPunct="1"/>
            <a:r>
              <a:rPr lang="zh-CN" altLang="en-US" b="1">
                <a:latin typeface="Times New Roman" panose="02020603050405020304" pitchFamily="18" charset="0"/>
                <a:ea typeface="宋体" panose="02010600030101010101" pitchFamily="2" charset="-122"/>
              </a:rPr>
              <a:t>获取软件需求</a:t>
            </a:r>
            <a:endParaRPr lang="en-US" altLang="zh-CN" b="1">
              <a:latin typeface="Times New Roman" panose="02020603050405020304" pitchFamily="18" charset="0"/>
              <a:ea typeface="宋体" panose="02010600030101010101" pitchFamily="2" charset="-122"/>
            </a:endParaRPr>
          </a:p>
          <a:p>
            <a:pPr eaLnBrk="1" hangingPunct="1"/>
            <a:r>
              <a:rPr lang="zh-CN" altLang="en-US" b="1">
                <a:latin typeface="Times New Roman" panose="02020603050405020304" pitchFamily="18" charset="0"/>
                <a:ea typeface="宋体" panose="02010600030101010101" pitchFamily="2" charset="-122"/>
              </a:rPr>
              <a:t>运用抽象和分解的技术，提供一组经验和规则以指导需求分析</a:t>
            </a:r>
          </a:p>
          <a:p>
            <a:pPr lvl="1" eaLnBrk="1" hangingPunct="1"/>
            <a:r>
              <a:rPr lang="zh-CN" altLang="en-US" b="1">
                <a:latin typeface="Times New Roman" panose="02020603050405020304" pitchFamily="18" charset="0"/>
                <a:ea typeface="宋体" panose="02010600030101010101" pitchFamily="2" charset="-122"/>
              </a:rPr>
              <a:t>分析系统的功能和行为，用合适的模型表达</a:t>
            </a:r>
          </a:p>
          <a:p>
            <a:pPr lvl="1" eaLnBrk="1" hangingPunct="1"/>
            <a:r>
              <a:rPr lang="zh-CN" altLang="en-US" b="1">
                <a:latin typeface="Times New Roman" panose="02020603050405020304" pitchFamily="18" charset="0"/>
                <a:ea typeface="宋体" panose="02010600030101010101" pitchFamily="2" charset="-122"/>
              </a:rPr>
              <a:t>采用自顶向下、逐步求精的策略</a:t>
            </a:r>
          </a:p>
          <a:p>
            <a:pPr lvl="2" eaLnBrk="1" hangingPunct="1"/>
            <a:r>
              <a:rPr lang="zh-CN" altLang="en-US" b="1">
                <a:latin typeface="Times New Roman" panose="02020603050405020304" pitchFamily="18" charset="0"/>
                <a:ea typeface="宋体" panose="02010600030101010101" pitchFamily="2" charset="-122"/>
              </a:rPr>
              <a:t>分层建立数据流图</a:t>
            </a:r>
            <a:endParaRPr lang="en-US" altLang="zh-CN" b="1">
              <a:latin typeface="Times New Roman" panose="02020603050405020304" pitchFamily="18" charset="0"/>
              <a:ea typeface="宋体" panose="02010600030101010101" pitchFamily="2" charset="-122"/>
            </a:endParaRPr>
          </a:p>
          <a:p>
            <a:pPr lvl="2" eaLnBrk="1" hangingPunct="1"/>
            <a:r>
              <a:rPr lang="zh-CN" altLang="en-US" b="1">
                <a:latin typeface="Times New Roman" panose="02020603050405020304" pitchFamily="18" charset="0"/>
                <a:ea typeface="宋体" panose="02010600030101010101" pitchFamily="2" charset="-122"/>
              </a:rPr>
              <a:t>完整、详尽、一致</a:t>
            </a:r>
          </a:p>
          <a:p>
            <a:pPr lvl="1" eaLnBrk="1" hangingPunct="1"/>
            <a:r>
              <a:rPr lang="zh-CN" altLang="en-US" b="1">
                <a:latin typeface="Times New Roman" panose="02020603050405020304" pitchFamily="18" charset="0"/>
                <a:ea typeface="宋体" panose="02010600030101010101" pitchFamily="2" charset="-122"/>
              </a:rPr>
              <a:t>用数据字典、说明作为补充</a:t>
            </a:r>
          </a:p>
          <a:p>
            <a:r>
              <a:rPr lang="zh-CN" altLang="en-US">
                <a:latin typeface="Arial" panose="020B0604020202020204" pitchFamily="34" charset="0"/>
                <a:ea typeface="宋体" panose="02010600030101010101" pitchFamily="2" charset="-122"/>
              </a:rPr>
              <a:t>描述需求</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验证需求</a:t>
            </a: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6A214F5-E5F2-49AD-BFFB-E40621B47CA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135218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结构化分析辅助工具</a:t>
            </a:r>
          </a:p>
        </p:txBody>
      </p:sp>
      <p:sp>
        <p:nvSpPr>
          <p:cNvPr id="59394" name="内容占位符 2"/>
          <p:cNvSpPr>
            <a:spLocks noGrp="1"/>
          </p:cNvSpPr>
          <p:nvPr>
            <p:ph idx="1"/>
          </p:nvPr>
        </p:nvSpPr>
        <p:spPr/>
        <p:txBody>
          <a:bodyPr/>
          <a:lstStyle/>
          <a:p>
            <a:r>
              <a:rPr lang="en-US" altLang="zh-CN">
                <a:latin typeface="Arial" panose="020B0604020202020204" pitchFamily="34" charset="0"/>
                <a:ea typeface="宋体" panose="02010600030101010101" pitchFamily="2" charset="-122"/>
              </a:rPr>
              <a:t>MS VISIO</a:t>
            </a:r>
          </a:p>
          <a:p>
            <a:r>
              <a:rPr lang="en-US" altLang="zh-CN">
                <a:latin typeface="Arial" panose="020B0604020202020204" pitchFamily="34" charset="0"/>
                <a:ea typeface="宋体" panose="02010600030101010101" pitchFamily="2" charset="-122"/>
              </a:rPr>
              <a:t>Statemate</a:t>
            </a:r>
          </a:p>
          <a:p>
            <a:r>
              <a:rPr lang="zh-CN" altLang="en-US">
                <a:latin typeface="Arial" panose="020B0604020202020204" pitchFamily="34" charset="0"/>
                <a:ea typeface="宋体" panose="02010600030101010101" pitchFamily="2" charset="-122"/>
              </a:rPr>
              <a:t>功能</a:t>
            </a:r>
            <a:endParaRPr lang="en-US" altLang="zh-CN">
              <a:latin typeface="Arial" panose="020B0604020202020204" pitchFamily="34" charset="0"/>
              <a:ea typeface="宋体" panose="02010600030101010101" pitchFamily="2" charset="-122"/>
            </a:endParaRPr>
          </a:p>
          <a:p>
            <a:pPr lvl="1" eaLnBrk="1" hangingPunct="1"/>
            <a:r>
              <a:rPr lang="zh-CN" altLang="en-US" b="1">
                <a:latin typeface="Times New Roman" panose="02020603050405020304" pitchFamily="18" charset="0"/>
                <a:ea typeface="宋体" panose="02010600030101010101" pitchFamily="2" charset="-122"/>
              </a:rPr>
              <a:t>建模</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数据流图</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数据字典</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p>
          <a:p>
            <a:pPr lvl="1" eaLnBrk="1" hangingPunct="1"/>
            <a:r>
              <a:rPr lang="zh-CN" altLang="en-US" b="1">
                <a:latin typeface="Times New Roman" panose="02020603050405020304" pitchFamily="18" charset="0"/>
                <a:ea typeface="宋体" panose="02010600030101010101" pitchFamily="2" charset="-122"/>
              </a:rPr>
              <a:t>模型的存储</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显示和检索</a:t>
            </a:r>
          </a:p>
          <a:p>
            <a:pPr lvl="1" eaLnBrk="1" hangingPunct="1"/>
            <a:r>
              <a:rPr lang="zh-CN" altLang="en-US" b="1">
                <a:latin typeface="Times New Roman" panose="02020603050405020304" pitchFamily="18" charset="0"/>
                <a:ea typeface="宋体" panose="02010600030101010101" pitchFamily="2" charset="-122"/>
              </a:rPr>
              <a:t>模型之间</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数据条目之间的一致性检查</a:t>
            </a: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6F175C8-D149-4B2A-B947-2550688F0FA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32961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需求工程</a:t>
            </a:r>
          </a:p>
        </p:txBody>
      </p:sp>
      <p:sp>
        <p:nvSpPr>
          <p:cNvPr id="3" name="内容占位符 2"/>
          <p:cNvSpPr>
            <a:spLocks noGrp="1"/>
          </p:cNvSpPr>
          <p:nvPr>
            <p:ph idx="1"/>
          </p:nvPr>
        </p:nvSpPr>
        <p:spPr/>
        <p:txBody>
          <a:bodyPr/>
          <a:lstStyle/>
          <a:p>
            <a:r>
              <a:rPr lang="zh-CN" altLang="en-US">
                <a:latin typeface="Arial" panose="020B0604020202020204" pitchFamily="34" charset="0"/>
                <a:ea typeface="宋体" panose="02010600030101010101" pitchFamily="2" charset="-122"/>
              </a:rPr>
              <a:t>需求的内涵／分类</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客户需求、用户需求</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变更</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功能</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速度、体验</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任务／活动</a:t>
            </a:r>
            <a:endParaRPr lang="en-US" altLang="zh-CN">
              <a:latin typeface="Arial" panose="020B0604020202020204" pitchFamily="34" charset="0"/>
              <a:ea typeface="宋体" panose="02010600030101010101" pitchFamily="2" charset="-122"/>
            </a:endParaRPr>
          </a:p>
          <a:p>
            <a:pPr>
              <a:buFont typeface="Wingdings" panose="05000000000000000000" pitchFamily="2" charset="2"/>
              <a:buNone/>
            </a:pP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收集获取需求</a:t>
            </a:r>
            <a:endParaRPr lang="en-US" altLang="zh-CN">
              <a:latin typeface="Arial" panose="020B0604020202020204" pitchFamily="34" charset="0"/>
              <a:ea typeface="宋体" panose="02010600030101010101" pitchFamily="2" charset="-122"/>
            </a:endParaRPr>
          </a:p>
          <a:p>
            <a:pPr>
              <a:buFont typeface="Wingdings" panose="05000000000000000000" pitchFamily="2" charset="2"/>
              <a:buNone/>
            </a:pP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现有系统调研，抽象</a:t>
            </a:r>
            <a:endParaRPr lang="en-US" altLang="zh-CN">
              <a:latin typeface="Arial" panose="020B0604020202020204" pitchFamily="34" charset="0"/>
              <a:ea typeface="宋体" panose="02010600030101010101" pitchFamily="2" charset="-122"/>
            </a:endParaRPr>
          </a:p>
          <a:p>
            <a:pPr>
              <a:buFont typeface="Wingdings" panose="05000000000000000000" pitchFamily="2" charset="2"/>
              <a:buNone/>
            </a:pP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目标系统的逻辑模型</a:t>
            </a:r>
            <a:endParaRPr lang="en-US" altLang="zh-CN">
              <a:latin typeface="Arial" panose="020B0604020202020204" pitchFamily="34" charset="0"/>
              <a:ea typeface="宋体" panose="02010600030101010101" pitchFamily="2" charset="-122"/>
            </a:endParaRPr>
          </a:p>
          <a:p>
            <a:pPr>
              <a:buFont typeface="Wingdings" panose="05000000000000000000" pitchFamily="2" charset="2"/>
              <a:buNone/>
            </a:pP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需求分析</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输出</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8088CE9-753C-4835-8DE9-6DBFC2913F7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030751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课程群</a:t>
            </a:r>
            <a:endParaRPr lang="en-US" dirty="0"/>
          </a:p>
        </p:txBody>
      </p:sp>
      <p:sp>
        <p:nvSpPr>
          <p:cNvPr id="3" name="Content Placeholder 2"/>
          <p:cNvSpPr>
            <a:spLocks noGrp="1"/>
          </p:cNvSpPr>
          <p:nvPr>
            <p:ph idx="1"/>
          </p:nvPr>
        </p:nvSpPr>
        <p:spPr/>
        <p:txBody>
          <a:bodyPr/>
          <a:lstStyle/>
          <a:p>
            <a:r>
              <a:rPr lang="en-US" altLang="zh-CN" dirty="0"/>
              <a:t>QQ</a:t>
            </a:r>
            <a:r>
              <a:rPr lang="zh-CN" altLang="en-US" dirty="0"/>
              <a:t>群：</a:t>
            </a:r>
            <a:endParaRPr lang="en-US" altLang="zh-CN" dirty="0"/>
          </a:p>
          <a:p>
            <a:pPr lvl="1"/>
            <a:r>
              <a:rPr lang="en-US" altLang="zh-CN" dirty="0"/>
              <a:t>2017</a:t>
            </a:r>
            <a:r>
              <a:rPr lang="zh-CN" altLang="en-US" dirty="0"/>
              <a:t>年秋</a:t>
            </a:r>
            <a:r>
              <a:rPr lang="en-US" altLang="zh-CN" dirty="0"/>
              <a:t>-</a:t>
            </a:r>
            <a:r>
              <a:rPr lang="zh-CN" altLang="en-US" dirty="0"/>
              <a:t>软件工程</a:t>
            </a:r>
            <a:endParaRPr lang="en-US" altLang="zh-CN" dirty="0"/>
          </a:p>
          <a:p>
            <a:pPr lvl="1"/>
            <a:r>
              <a:rPr lang="zh-CN" altLang="en-US" dirty="0"/>
              <a:t>群</a:t>
            </a:r>
            <a:r>
              <a:rPr lang="zh-CN" altLang="en-US"/>
              <a:t>号：</a:t>
            </a:r>
            <a:r>
              <a:rPr lang="is-IS" altLang="zh-CN"/>
              <a:t>321793123</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40</a:t>
            </a:fld>
            <a:endParaRPr lang="en-US" altLang="zh-C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12976"/>
            <a:ext cx="1917700" cy="1917700"/>
          </a:xfrm>
          <a:prstGeom prst="rect">
            <a:avLst/>
          </a:prstGeom>
        </p:spPr>
      </p:pic>
    </p:spTree>
    <p:extLst>
      <p:ext uri="{BB962C8B-B14F-4D97-AF65-F5344CB8AC3E}">
        <p14:creationId xmlns:p14="http://schemas.microsoft.com/office/powerpoint/2010/main" val="30285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需求分析</a:t>
            </a:r>
          </a:p>
        </p:txBody>
      </p:sp>
      <p:sp>
        <p:nvSpPr>
          <p:cNvPr id="66562" name="内容占位符 2"/>
          <p:cNvSpPr>
            <a:spLocks noGrp="1"/>
          </p:cNvSpPr>
          <p:nvPr>
            <p:ph idx="1"/>
          </p:nvPr>
        </p:nvSpPr>
        <p:spPr/>
        <p:txBody>
          <a:bodyPr/>
          <a:lstStyle/>
          <a:p>
            <a:r>
              <a:rPr lang="zh-CN" altLang="en-US">
                <a:latin typeface="Arial" panose="020B0604020202020204" pitchFamily="34" charset="0"/>
                <a:ea typeface="宋体" panose="02010600030101010101" pitchFamily="2" charset="-122"/>
              </a:rPr>
              <a:t>描述客户需要什么、构造规格说明</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系统处理什么数据？</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执行什么功能？</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显示什么行为？</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定义什么接口？</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有什么约束？</a:t>
            </a: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C4ABDFF-80F8-4C20-AFF8-101E901ED2D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40740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需求：案例</a:t>
            </a:r>
          </a:p>
        </p:txBody>
      </p:sp>
      <p:sp>
        <p:nvSpPr>
          <p:cNvPr id="11266" name="内容占位符 2"/>
          <p:cNvSpPr>
            <a:spLocks noGrp="1"/>
          </p:cNvSpPr>
          <p:nvPr>
            <p:ph idx="1"/>
          </p:nvPr>
        </p:nvSpPr>
        <p:spPr/>
        <p:txBody>
          <a:bodyPr/>
          <a:lstStyle/>
          <a:p>
            <a:r>
              <a:rPr lang="zh-CN" altLang="en-US">
                <a:latin typeface="Arial" panose="020B0604020202020204" pitchFamily="34" charset="0"/>
                <a:ea typeface="宋体" panose="02010600030101010101" pitchFamily="2" charset="-122"/>
              </a:rPr>
              <a:t>需要开发一款手机银行</a:t>
            </a:r>
            <a:r>
              <a:rPr lang="en-US" altLang="zh-CN">
                <a:latin typeface="Arial" panose="020B0604020202020204" pitchFamily="34" charset="0"/>
                <a:ea typeface="宋体" panose="02010600030101010101" pitchFamily="2" charset="-122"/>
              </a:rPr>
              <a:t>APP</a:t>
            </a:r>
            <a:r>
              <a:rPr lang="zh-CN" altLang="en-US">
                <a:latin typeface="Arial" panose="020B0604020202020204" pitchFamily="34" charset="0"/>
                <a:ea typeface="宋体" panose="02010600030101010101" pitchFamily="2" charset="-122"/>
              </a:rPr>
              <a:t>，使得用户通过该软件，可以对自己的银行帐户进行操作。</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讨论并分析</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用户场景</a:t>
            </a:r>
            <a:endParaRPr lang="en-US" altLang="zh-CN">
              <a:latin typeface="Arial" panose="020B0604020202020204" pitchFamily="34" charset="0"/>
              <a:ea typeface="宋体" panose="02010600030101010101" pitchFamily="2" charset="-122"/>
            </a:endParaRPr>
          </a:p>
          <a:p>
            <a:pPr lvl="2"/>
            <a:r>
              <a:rPr lang="zh-CN" altLang="en-US">
                <a:latin typeface="Arial" panose="020B0604020202020204" pitchFamily="34" charset="0"/>
                <a:ea typeface="宋体" panose="02010600030101010101" pitchFamily="2" charset="-122"/>
              </a:rPr>
              <a:t>访问控制、转账、代缴费、查询（余额、账单）、理财推荐、公益捐赠</a:t>
            </a:r>
            <a:endParaRPr lang="en-US" altLang="zh-CN">
              <a:latin typeface="Arial" panose="020B0604020202020204" pitchFamily="34" charset="0"/>
              <a:ea typeface="宋体" panose="02010600030101010101" pitchFamily="2" charset="-122"/>
            </a:endParaRPr>
          </a:p>
          <a:p>
            <a:pPr lvl="2"/>
            <a:r>
              <a:rPr lang="zh-CN" altLang="en-US">
                <a:latin typeface="Arial" panose="020B0604020202020204" pitchFamily="34" charset="0"/>
                <a:ea typeface="宋体" panose="02010600030101010101" pitchFamily="2" charset="-122"/>
              </a:rPr>
              <a:t>申请贷款、信用卡还款、发红包、挂失、扫二维码、预约、绑定收集、短信通知</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功能及其关系</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数据及其关联</a:t>
            </a:r>
            <a:endParaRPr lang="en-US" altLang="zh-CN">
              <a:latin typeface="Arial" panose="020B0604020202020204" pitchFamily="34" charset="0"/>
              <a:ea typeface="宋体" panose="02010600030101010101" pitchFamily="2" charset="-122"/>
            </a:endParaRPr>
          </a:p>
          <a:p>
            <a:pPr lvl="2"/>
            <a:r>
              <a:rPr lang="zh-CN" altLang="en-US">
                <a:latin typeface="Arial" panose="020B0604020202020204" pitchFamily="34" charset="0"/>
                <a:ea typeface="宋体" panose="02010600030101010101" pitchFamily="2" charset="-122"/>
              </a:rPr>
              <a:t>用户账号、密码、余额、交易信息、卡号、</a:t>
            </a: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1953404-732A-4A30-89F3-86C534CE51D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43769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结构化分析方法（</a:t>
            </a:r>
            <a:r>
              <a:rPr lang="en-US" altLang="zh-CN">
                <a:latin typeface="Arial" panose="020B0604020202020204" pitchFamily="34" charset="0"/>
                <a:ea typeface="宋体" panose="02010600030101010101" pitchFamily="2" charset="-122"/>
              </a:rPr>
              <a:t>SA</a:t>
            </a:r>
            <a:r>
              <a:rPr lang="zh-CN" altLang="en-US">
                <a:latin typeface="Arial" panose="020B0604020202020204" pitchFamily="34" charset="0"/>
                <a:ea typeface="宋体" panose="02010600030101010101" pitchFamily="2" charset="-122"/>
              </a:rPr>
              <a:t>）</a:t>
            </a:r>
          </a:p>
        </p:txBody>
      </p:sp>
      <p:sp>
        <p:nvSpPr>
          <p:cNvPr id="12290" name="内容占位符 2"/>
          <p:cNvSpPr>
            <a:spLocks noGrp="1"/>
          </p:cNvSpPr>
          <p:nvPr>
            <p:ph idx="1"/>
          </p:nvPr>
        </p:nvSpPr>
        <p:spPr>
          <a:xfrm>
            <a:off x="250825" y="1196975"/>
            <a:ext cx="8359775" cy="4679950"/>
          </a:xfrm>
        </p:spPr>
        <p:txBody>
          <a:bodyPr/>
          <a:lstStyle/>
          <a:p>
            <a:pPr eaLnBrk="1" hangingPunct="1"/>
            <a:r>
              <a:rPr lang="zh-CN" altLang="en-US" sz="2400" b="1">
                <a:latin typeface="Times New Roman" panose="02020603050405020304" pitchFamily="18" charset="0"/>
                <a:ea typeface="宋体" panose="02010600030101010101" pitchFamily="2" charset="-122"/>
              </a:rPr>
              <a:t>结构化分析方法</a:t>
            </a:r>
            <a:r>
              <a:rPr kumimoji="0" lang="zh-CN" altLang="en-US" sz="2400">
                <a:latin typeface="隶书" panose="02010509060101010101" pitchFamily="49" charset="-122"/>
                <a:ea typeface="隶书" panose="02010509060101010101" pitchFamily="49" charset="-122"/>
              </a:rPr>
              <a:t>（</a:t>
            </a:r>
            <a:r>
              <a:rPr kumimoji="0" lang="en-US" altLang="zh-CN" sz="2400">
                <a:latin typeface="Times New Roman" panose="02020603050405020304" pitchFamily="18" charset="0"/>
                <a:ea typeface="隶书" panose="02010509060101010101" pitchFamily="49" charset="-122"/>
              </a:rPr>
              <a:t>Structured Analysis</a:t>
            </a:r>
            <a:r>
              <a:rPr kumimoji="0" lang="en-US" altLang="zh-CN" sz="2400">
                <a:latin typeface="隶书" panose="02010509060101010101" pitchFamily="49" charset="-122"/>
                <a:ea typeface="隶书" panose="02010509060101010101" pitchFamily="49" charset="-122"/>
              </a:rPr>
              <a:t>,</a:t>
            </a:r>
            <a:r>
              <a:rPr kumimoji="0" lang="zh-CN" altLang="en-US" sz="2400">
                <a:latin typeface="隶书" panose="02010509060101010101" pitchFamily="49" charset="-122"/>
                <a:ea typeface="隶书" panose="02010509060101010101" pitchFamily="49" charset="-122"/>
              </a:rPr>
              <a:t>简称</a:t>
            </a:r>
            <a:r>
              <a:rPr kumimoji="0" lang="en-US" altLang="zh-CN" sz="2400">
                <a:latin typeface="Times New Roman" panose="02020603050405020304" pitchFamily="18" charset="0"/>
                <a:ea typeface="隶书" panose="02010509060101010101" pitchFamily="49" charset="-122"/>
              </a:rPr>
              <a:t>SA</a:t>
            </a:r>
            <a:r>
              <a:rPr kumimoji="0" lang="zh-CN" altLang="en-US" sz="2400">
                <a:latin typeface="隶书" panose="02010509060101010101" pitchFamily="49" charset="-122"/>
                <a:ea typeface="隶书" panose="02010509060101010101" pitchFamily="49" charset="-122"/>
              </a:rPr>
              <a:t>法）</a:t>
            </a:r>
            <a:endParaRPr lang="zh-CN" altLang="en-US" sz="2400" b="1">
              <a:latin typeface="Times New Roman" panose="02020603050405020304" pitchFamily="18" charset="0"/>
              <a:ea typeface="宋体" panose="02010600030101010101" pitchFamily="2" charset="-122"/>
            </a:endParaRPr>
          </a:p>
          <a:p>
            <a:pPr lvl="1" eaLnBrk="1" hangingPunct="1"/>
            <a:r>
              <a:rPr lang="en-US" altLang="zh-CN" sz="2000" b="1">
                <a:latin typeface="Times New Roman" panose="02020603050405020304" pitchFamily="18" charset="0"/>
                <a:ea typeface="宋体" panose="02010600030101010101" pitchFamily="2" charset="-122"/>
              </a:rPr>
              <a:t>70</a:t>
            </a:r>
            <a:r>
              <a:rPr lang="zh-CN" altLang="en-US" sz="2000" b="1">
                <a:latin typeface="Times New Roman" panose="02020603050405020304" pitchFamily="18" charset="0"/>
                <a:ea typeface="宋体" panose="02010600030101010101" pitchFamily="2" charset="-122"/>
              </a:rPr>
              <a:t>年代</a:t>
            </a:r>
            <a:r>
              <a:rPr lang="en-US" altLang="zh-CN" sz="2000" b="1">
                <a:latin typeface="Times New Roman" panose="02020603050405020304" pitchFamily="18" charset="0"/>
                <a:ea typeface="宋体" panose="02010600030101010101" pitchFamily="2" charset="-122"/>
              </a:rPr>
              <a:t>Edward Yourdon, Tom DeMarco</a:t>
            </a:r>
            <a:r>
              <a:rPr lang="zh-CN" altLang="en-US" sz="2000" b="1">
                <a:latin typeface="Times New Roman" panose="02020603050405020304" pitchFamily="18" charset="0"/>
                <a:ea typeface="宋体" panose="02010600030101010101" pitchFamily="2" charset="-122"/>
              </a:rPr>
              <a:t>等提出</a:t>
            </a:r>
            <a:endParaRPr lang="en-US" altLang="zh-CN" sz="2000" b="1">
              <a:latin typeface="Times New Roman" panose="02020603050405020304" pitchFamily="18" charset="0"/>
              <a:ea typeface="宋体" panose="02010600030101010101" pitchFamily="2" charset="-122"/>
            </a:endParaRPr>
          </a:p>
          <a:p>
            <a:pPr lvl="1" eaLnBrk="1" hangingPunct="1"/>
            <a:r>
              <a:rPr lang="zh-CN" altLang="en-US" sz="2000" b="1">
                <a:latin typeface="Times New Roman" panose="02020603050405020304" pitchFamily="18" charset="0"/>
                <a:ea typeface="宋体" panose="02010600030101010101" pitchFamily="2" charset="-122"/>
              </a:rPr>
              <a:t>将系统概念转换为用数据及其控制来表示</a:t>
            </a:r>
          </a:p>
          <a:p>
            <a:pPr lvl="1" eaLnBrk="1" hangingPunct="1"/>
            <a:r>
              <a:rPr lang="zh-CN" altLang="en-US" sz="2000" b="1">
                <a:latin typeface="Times New Roman" panose="02020603050405020304" pitchFamily="18" charset="0"/>
                <a:ea typeface="宋体" panose="02010600030101010101" pitchFamily="2" charset="-122"/>
              </a:rPr>
              <a:t>基本思想</a:t>
            </a:r>
            <a:r>
              <a:rPr lang="en-US" altLang="zh-CN" sz="2000" b="1">
                <a:latin typeface="Times New Roman" panose="02020603050405020304" pitchFamily="18"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自顶向下，逐步求精</a:t>
            </a:r>
            <a:r>
              <a:rPr lang="zh-CN" altLang="en-US" sz="2000" b="1">
                <a:latin typeface="Arial" panose="020B0604020202020204" pitchFamily="34"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抽象和分解</a:t>
            </a:r>
            <a:r>
              <a:rPr lang="zh-CN" altLang="en-US" sz="2000" b="1">
                <a:latin typeface="Arial" panose="020B0604020202020204" pitchFamily="34" charset="0"/>
                <a:ea typeface="宋体" panose="02010600030101010101" pitchFamily="2" charset="-122"/>
              </a:rPr>
              <a:t>”</a:t>
            </a:r>
            <a:endParaRPr lang="zh-CN" altLang="en-US" sz="2000" b="1">
              <a:latin typeface="Times New Roman" panose="02020603050405020304" pitchFamily="18" charset="0"/>
              <a:ea typeface="宋体" panose="02010600030101010101" pitchFamily="2" charset="-122"/>
            </a:endParaRPr>
          </a:p>
          <a:p>
            <a:pPr lvl="1" eaLnBrk="1" hangingPunct="1"/>
            <a:r>
              <a:rPr lang="zh-CN" altLang="en-US" sz="2000" b="1">
                <a:latin typeface="Times New Roman" panose="02020603050405020304" pitchFamily="18" charset="0"/>
                <a:ea typeface="宋体" panose="02010600030101010101" pitchFamily="2" charset="-122"/>
              </a:rPr>
              <a:t>结构化方法：结构化分析 </a:t>
            </a:r>
            <a:r>
              <a:rPr lang="en-US" altLang="zh-CN" sz="2000" b="1">
                <a:latin typeface="Times New Roman" panose="02020603050405020304" pitchFamily="18" charset="0"/>
                <a:ea typeface="宋体" panose="02010600030101010101" pitchFamily="2" charset="-122"/>
              </a:rPr>
              <a:t>+ </a:t>
            </a:r>
            <a:r>
              <a:rPr lang="zh-CN" altLang="en-US" sz="2000" b="1">
                <a:latin typeface="Times New Roman" panose="02020603050405020304" pitchFamily="18" charset="0"/>
                <a:ea typeface="宋体" panose="02010600030101010101" pitchFamily="2" charset="-122"/>
              </a:rPr>
              <a:t>结构化设计 </a:t>
            </a:r>
            <a:r>
              <a:rPr lang="en-US" altLang="zh-CN" sz="2000" b="1">
                <a:latin typeface="Times New Roman" panose="02020603050405020304" pitchFamily="18" charset="0"/>
                <a:ea typeface="宋体" panose="02010600030101010101" pitchFamily="2" charset="-122"/>
              </a:rPr>
              <a:t>+ </a:t>
            </a:r>
            <a:r>
              <a:rPr lang="zh-CN" altLang="en-US" sz="2000" b="1">
                <a:latin typeface="Times New Roman" panose="02020603050405020304" pitchFamily="18" charset="0"/>
                <a:ea typeface="宋体" panose="02010600030101010101" pitchFamily="2" charset="-122"/>
              </a:rPr>
              <a:t>结构化程序设计</a:t>
            </a:r>
            <a:endParaRPr kumimoji="0" lang="en-US" altLang="zh-CN" sz="2000">
              <a:latin typeface="楷体_GB2312" pitchFamily="49" charset="-122"/>
              <a:ea typeface="宋体" panose="02010600030101010101" pitchFamily="2" charset="-122"/>
            </a:endParaRPr>
          </a:p>
          <a:p>
            <a:pPr>
              <a:buFont typeface="Wingdings" panose="05000000000000000000" pitchFamily="2" charset="2"/>
              <a:buChar char="l"/>
            </a:pPr>
            <a:r>
              <a:rPr kumimoji="0" lang="en-US" altLang="zh-CN" sz="2400">
                <a:latin typeface="楷体_GB2312" pitchFamily="49" charset="-122"/>
                <a:ea typeface="宋体" panose="02010600030101010101" pitchFamily="2" charset="-122"/>
              </a:rPr>
              <a:t>SA</a:t>
            </a:r>
            <a:r>
              <a:rPr kumimoji="0" lang="zh-CN" altLang="en-US" sz="2400">
                <a:latin typeface="楷体_GB2312" pitchFamily="49" charset="-122"/>
                <a:ea typeface="宋体" panose="02010600030101010101" pitchFamily="2" charset="-122"/>
              </a:rPr>
              <a:t>方法采用</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抽象</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和</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分解</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两个基本手段，用抽象模型的概念，按照软件内部数据传递、变换关系，由顶向下逐层分解，直到找到满足功能需要的所有可实现的软件元素为止。</a:t>
            </a:r>
            <a:endParaRPr kumimoji="0" lang="en-US" altLang="zh-CN" sz="2400">
              <a:latin typeface="楷体_GB2312" pitchFamily="49" charset="-122"/>
              <a:ea typeface="宋体" panose="02010600030101010101" pitchFamily="2" charset="-122"/>
            </a:endParaRPr>
          </a:p>
          <a:p>
            <a:pPr>
              <a:buFont typeface="Wingdings" panose="05000000000000000000" pitchFamily="2" charset="2"/>
              <a:buChar char="l"/>
            </a:pPr>
            <a:r>
              <a:rPr kumimoji="0" lang="en-US" altLang="zh-CN" sz="2400">
                <a:latin typeface="楷体_GB2312" pitchFamily="49" charset="-122"/>
                <a:ea typeface="宋体" panose="02010600030101010101" pitchFamily="2" charset="-122"/>
              </a:rPr>
              <a:t>SA</a:t>
            </a:r>
            <a:r>
              <a:rPr kumimoji="0" lang="zh-CN" altLang="en-US" sz="2400">
                <a:latin typeface="楷体_GB2312" pitchFamily="49" charset="-122"/>
                <a:ea typeface="宋体" panose="02010600030101010101" pitchFamily="2" charset="-122"/>
              </a:rPr>
              <a:t>方法采用</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分解</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的方式来理解一个复杂系统，</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分解</a:t>
            </a:r>
            <a:r>
              <a:rPr kumimoji="0" lang="zh-CN" altLang="en-US" sz="2400">
                <a:latin typeface="Arial" panose="020B0604020202020204" pitchFamily="34" charset="0"/>
                <a:ea typeface="宋体" panose="02010600030101010101" pitchFamily="2" charset="-122"/>
              </a:rPr>
              <a:t>”</a:t>
            </a:r>
            <a:r>
              <a:rPr kumimoji="0" lang="zh-CN" altLang="en-US" sz="2400">
                <a:latin typeface="楷体_GB2312" pitchFamily="49" charset="-122"/>
                <a:ea typeface="宋体" panose="02010600030101010101" pitchFamily="2" charset="-122"/>
              </a:rPr>
              <a:t>需要有描述手段，</a:t>
            </a:r>
            <a:r>
              <a:rPr kumimoji="0" lang="zh-CN" altLang="en-US" sz="2400" i="1">
                <a:solidFill>
                  <a:srgbClr val="0066FF"/>
                </a:solidFill>
                <a:latin typeface="楷体_GB2312" pitchFamily="49" charset="-122"/>
                <a:ea typeface="宋体" panose="02010600030101010101" pitchFamily="2" charset="-122"/>
              </a:rPr>
              <a:t>数据流程图</a:t>
            </a:r>
            <a:r>
              <a:rPr kumimoji="0" lang="zh-CN" altLang="en-US" sz="2400">
                <a:latin typeface="楷体_GB2312" pitchFamily="49" charset="-122"/>
                <a:ea typeface="宋体" panose="02010600030101010101" pitchFamily="2" charset="-122"/>
              </a:rPr>
              <a:t>就是作为描述信息流程和分解的手段而引入的。</a:t>
            </a:r>
          </a:p>
          <a:p>
            <a:pPr>
              <a:buFont typeface="Wingdings" panose="05000000000000000000" pitchFamily="2" charset="2"/>
              <a:buChar char="l"/>
            </a:pPr>
            <a:endParaRPr kumimoji="0" lang="zh-CN" altLang="en-US" sz="2400">
              <a:latin typeface="楷体_GB2312" pitchFamily="49" charset="-122"/>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951D4B7-14B8-44C3-BEFC-5A93F13F4E2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93446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p:txBody>
          <a:bodyPr/>
          <a:lstStyle/>
          <a:p>
            <a:r>
              <a:rPr kumimoji="0" lang="zh-CN" altLang="en-US" sz="2800">
                <a:effectLst>
                  <a:outerShdw blurRad="38100" dist="38100" dir="2700000" algn="tl">
                    <a:srgbClr val="C0C0C0"/>
                  </a:outerShdw>
                </a:effectLst>
                <a:latin typeface="Arial" panose="020B0604020202020204" pitchFamily="34" charset="0"/>
                <a:ea typeface="黑体" panose="02010609060101010101" pitchFamily="49" charset="-122"/>
              </a:rPr>
              <a:t>结构化分析方法</a:t>
            </a:r>
            <a:r>
              <a:rPr kumimoji="0" lang="en-US" altLang="zh-CN" sz="2800">
                <a:effectLst>
                  <a:outerShdw blurRad="38100" dist="38100" dir="2700000" algn="tl">
                    <a:srgbClr val="C0C0C0"/>
                  </a:outerShdw>
                </a:effectLst>
                <a:latin typeface="Arial" panose="020B0604020202020204" pitchFamily="34" charset="0"/>
                <a:ea typeface="黑体" panose="02010609060101010101" pitchFamily="49" charset="-122"/>
              </a:rPr>
              <a:t>(SA)</a:t>
            </a:r>
          </a:p>
        </p:txBody>
      </p:sp>
      <p:pic>
        <p:nvPicPr>
          <p:cNvPr id="13314" name="Picture 7"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924175"/>
            <a:ext cx="4608513"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0"/>
          <p:cNvSpPr>
            <a:spLocks noGrp="1" noChangeArrowheads="1"/>
          </p:cNvSpPr>
          <p:nvPr>
            <p:ph type="body" idx="4294967295"/>
          </p:nvPr>
        </p:nvSpPr>
        <p:spPr>
          <a:xfrm>
            <a:off x="457200" y="1600200"/>
            <a:ext cx="8229600" cy="1397000"/>
          </a:xfrm>
        </p:spPr>
        <p:txBody>
          <a:bodyPr/>
          <a:lstStyle/>
          <a:p>
            <a:r>
              <a:rPr kumimoji="0" lang="zh-CN" altLang="en-US">
                <a:latin typeface="隶书" panose="02010509060101010101" pitchFamily="49" charset="-122"/>
                <a:ea typeface="隶书" panose="02010509060101010101" pitchFamily="49" charset="-122"/>
              </a:rPr>
              <a:t>结构化分析（</a:t>
            </a:r>
            <a:r>
              <a:rPr kumimoji="0" lang="en-US" altLang="zh-CN">
                <a:latin typeface="Times New Roman" panose="02020603050405020304" pitchFamily="18" charset="0"/>
                <a:ea typeface="隶书" panose="02010509060101010101" pitchFamily="49" charset="-122"/>
              </a:rPr>
              <a:t>Structured Analysis</a:t>
            </a:r>
            <a:r>
              <a:rPr kumimoji="0" lang="en-US" altLang="zh-CN">
                <a:latin typeface="隶书" panose="02010509060101010101" pitchFamily="49" charset="-122"/>
                <a:ea typeface="隶书" panose="02010509060101010101" pitchFamily="49" charset="-122"/>
              </a:rPr>
              <a:t>,</a:t>
            </a:r>
            <a:r>
              <a:rPr kumimoji="0" lang="zh-CN" altLang="en-US">
                <a:latin typeface="隶书" panose="02010509060101010101" pitchFamily="49" charset="-122"/>
                <a:ea typeface="隶书" panose="02010509060101010101" pitchFamily="49" charset="-122"/>
              </a:rPr>
              <a:t>简称</a:t>
            </a:r>
            <a:r>
              <a:rPr kumimoji="0" lang="en-US" altLang="zh-CN">
                <a:latin typeface="Times New Roman" panose="02020603050405020304" pitchFamily="18" charset="0"/>
                <a:ea typeface="隶书" panose="02010509060101010101" pitchFamily="49" charset="-122"/>
              </a:rPr>
              <a:t>SA</a:t>
            </a:r>
            <a:r>
              <a:rPr kumimoji="0" lang="zh-CN" altLang="en-US">
                <a:latin typeface="隶书" panose="02010509060101010101" pitchFamily="49" charset="-122"/>
                <a:ea typeface="隶书" panose="02010509060101010101" pitchFamily="49" charset="-122"/>
              </a:rPr>
              <a:t>法）的</a:t>
            </a:r>
            <a:r>
              <a:rPr kumimoji="0" lang="zh-CN" altLang="en-US">
                <a:solidFill>
                  <a:srgbClr val="0066CC"/>
                </a:solidFill>
                <a:latin typeface="隶书" panose="02010509060101010101" pitchFamily="49" charset="-122"/>
                <a:ea typeface="隶书" panose="02010509060101010101" pitchFamily="49" charset="-122"/>
              </a:rPr>
              <a:t>基本思想</a:t>
            </a:r>
            <a:r>
              <a:rPr kumimoji="0" lang="zh-CN" altLang="en-US">
                <a:latin typeface="隶书" panose="02010509060101010101" pitchFamily="49" charset="-122"/>
                <a:ea typeface="隶书" panose="02010509060101010101" pitchFamily="49" charset="-122"/>
              </a:rPr>
              <a:t>：</a:t>
            </a:r>
            <a:r>
              <a:rPr kumimoji="0" lang="zh-CN" altLang="en-US">
                <a:latin typeface="Arial" panose="020B0604020202020204" pitchFamily="34" charset="0"/>
                <a:ea typeface="隶书" panose="02010509060101010101" pitchFamily="49" charset="-122"/>
              </a:rPr>
              <a:t>“</a:t>
            </a:r>
            <a:r>
              <a:rPr kumimoji="0" lang="zh-CN" altLang="en-US">
                <a:latin typeface="隶书" panose="02010509060101010101" pitchFamily="49" charset="-122"/>
                <a:ea typeface="隶书" panose="02010509060101010101" pitchFamily="49" charset="-122"/>
              </a:rPr>
              <a:t>分解</a:t>
            </a:r>
            <a:r>
              <a:rPr kumimoji="0" lang="zh-CN" altLang="en-US">
                <a:latin typeface="Arial" panose="020B0604020202020204" pitchFamily="34" charset="0"/>
                <a:ea typeface="隶书" panose="02010509060101010101" pitchFamily="49" charset="-122"/>
              </a:rPr>
              <a:t>”</a:t>
            </a:r>
            <a:r>
              <a:rPr kumimoji="0" lang="zh-CN" altLang="en-US">
                <a:latin typeface="隶书" panose="02010509060101010101" pitchFamily="49" charset="-122"/>
                <a:ea typeface="隶书" panose="02010509060101010101" pitchFamily="49" charset="-122"/>
              </a:rPr>
              <a:t>和</a:t>
            </a:r>
            <a:r>
              <a:rPr kumimoji="0" lang="zh-CN" altLang="en-US">
                <a:latin typeface="Arial" panose="020B0604020202020204" pitchFamily="34" charset="0"/>
                <a:ea typeface="隶书" panose="02010509060101010101" pitchFamily="49" charset="-122"/>
              </a:rPr>
              <a:t>“</a:t>
            </a:r>
            <a:r>
              <a:rPr kumimoji="0" lang="zh-CN" altLang="en-US">
                <a:latin typeface="隶书" panose="02010509060101010101" pitchFamily="49" charset="-122"/>
                <a:ea typeface="隶书" panose="02010509060101010101" pitchFamily="49" charset="-122"/>
              </a:rPr>
              <a:t>抽象</a:t>
            </a:r>
            <a:r>
              <a:rPr kumimoji="0" lang="zh-CN" altLang="en-US">
                <a:latin typeface="Arial" panose="020B0604020202020204" pitchFamily="34" charset="0"/>
                <a:ea typeface="隶书" panose="02010509060101010101" pitchFamily="49" charset="-122"/>
              </a:rPr>
              <a:t>”</a:t>
            </a:r>
            <a:endParaRPr kumimoji="0" lang="zh-CN" altLang="en-US">
              <a:latin typeface="隶书" panose="02010509060101010101" pitchFamily="49" charset="-122"/>
              <a:ea typeface="隶书" panose="02010509060101010101" pitchFamily="49" charset="-122"/>
            </a:endParaRPr>
          </a:p>
        </p:txBody>
      </p:sp>
      <p:sp>
        <p:nvSpPr>
          <p:cNvPr id="24587" name="Rectangle 11"/>
          <p:cNvSpPr>
            <a:spLocks noChangeArrowheads="1"/>
          </p:cNvSpPr>
          <p:nvPr/>
        </p:nvSpPr>
        <p:spPr bwMode="auto">
          <a:xfrm>
            <a:off x="468313" y="2636838"/>
            <a:ext cx="3816350" cy="3887787"/>
          </a:xfrm>
          <a:prstGeom prst="rect">
            <a:avLst/>
          </a:prstGeom>
          <a:noFill/>
          <a:ln w="9525">
            <a:noFill/>
            <a:miter lim="800000"/>
            <a:headEnd/>
            <a:tailEnd/>
          </a:ln>
          <a:effectLst/>
        </p:spPr>
        <p:txBody>
          <a:bodyPr/>
          <a:lstStyle>
            <a:lvl1pPr marL="342900" indent="-342900">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n"/>
            </a:pPr>
            <a:r>
              <a:rPr lang="zh-CN" altLang="en-US" sz="2400">
                <a:latin typeface="隶书" panose="02010509060101010101" pitchFamily="49" charset="-122"/>
                <a:ea typeface="隶书" panose="02010509060101010101" pitchFamily="49" charset="-122"/>
              </a:rPr>
              <a:t>分解：把系统的</a:t>
            </a:r>
            <a:r>
              <a:rPr lang="zh-CN" altLang="en-US" sz="2400">
                <a:latin typeface="Garamond" panose="02020404030301010803" pitchFamily="18" charset="0"/>
                <a:ea typeface="隶书" panose="02010509060101010101" pitchFamily="49" charset="-122"/>
              </a:rPr>
              <a:t>复杂性降低到可以掌握的程度，把大问题分解成若干小问题，然后分别解决。</a:t>
            </a:r>
            <a:endParaRPr lang="en-US" altLang="zh-CN" sz="2400">
              <a:latin typeface="Garamond" panose="02020404030301010803" pitchFamily="18" charset="0"/>
              <a:ea typeface="隶书" panose="02010509060101010101" pitchFamily="49" charset="-122"/>
            </a:endParaRPr>
          </a:p>
          <a:p>
            <a:pPr>
              <a:spcBef>
                <a:spcPct val="20000"/>
              </a:spcBef>
              <a:buClr>
                <a:schemeClr val="hlink"/>
              </a:buClr>
              <a:buSzPct val="70000"/>
              <a:buFont typeface="Wingdings" panose="05000000000000000000" pitchFamily="2" charset="2"/>
              <a:buChar char="n"/>
            </a:pPr>
            <a:r>
              <a:rPr lang="zh-CN" altLang="en-US" sz="2400">
                <a:effectLst>
                  <a:outerShdw blurRad="38100" dist="38100" dir="2700000" algn="tl">
                    <a:srgbClr val="C0C0C0"/>
                  </a:outerShdw>
                </a:effectLst>
                <a:latin typeface="Garamond" panose="02020404030301010803" pitchFamily="18" charset="0"/>
                <a:ea typeface="隶书" panose="02010509060101010101" pitchFamily="49" charset="-122"/>
              </a:rPr>
              <a:t>抽象：即先考虑问题最本质的属性，暂把细节略去，以后再逐层添加细节，直至涉及到最详细的内容。</a:t>
            </a:r>
            <a:r>
              <a:rPr lang="en-US" altLang="zh-CN" sz="3200">
                <a:effectLst>
                  <a:outerShdw blurRad="38100" dist="38100" dir="2700000" algn="tl">
                    <a:srgbClr val="C0C0C0"/>
                  </a:outerShdw>
                </a:effectLst>
                <a:latin typeface="Garamond" panose="02020404030301010803" pitchFamily="18" charset="0"/>
              </a:rPr>
              <a:t>  </a:t>
            </a:r>
          </a:p>
        </p:txBody>
      </p:sp>
      <p:sp>
        <p:nvSpPr>
          <p:cNvPr id="13317" name="Text Box 12"/>
          <p:cNvSpPr txBox="1">
            <a:spLocks noChangeArrowheads="1"/>
          </p:cNvSpPr>
          <p:nvPr/>
        </p:nvSpPr>
        <p:spPr bwMode="auto">
          <a:xfrm>
            <a:off x="5703888" y="6013450"/>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lang="zh-CN" altLang="en-US" sz="2000">
                <a:latin typeface="Garamond" panose="02020404030301010803" pitchFamily="18" charset="0"/>
                <a:ea typeface="隶书" panose="02010509060101010101" pitchFamily="49" charset="-122"/>
              </a:rPr>
              <a:t>自顶向下逐层分解</a:t>
            </a:r>
          </a:p>
        </p:txBody>
      </p:sp>
    </p:spTree>
    <p:extLst>
      <p:ext uri="{BB962C8B-B14F-4D97-AF65-F5344CB8AC3E}">
        <p14:creationId xmlns:p14="http://schemas.microsoft.com/office/powerpoint/2010/main" val="29491550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outerShdw blurRad="38100" dist="38100" dir="2700000" algn="tl">
                    <a:srgbClr val="C0C0C0"/>
                  </a:outerShdw>
                </a:effectLst>
                <a:latin typeface="Times New Roman" panose="02020603050405020304" pitchFamily="18" charset="0"/>
                <a:ea typeface="宋体" panose="02010600030101010101" pitchFamily="2" charset="-122"/>
              </a:rPr>
              <a:t>结构化分析</a:t>
            </a:r>
            <a:endParaRPr lang="zh-CN" altLang="en-US">
              <a:latin typeface="Arial" panose="020B0604020202020204" pitchFamily="34" charset="0"/>
              <a:ea typeface="宋体" panose="02010600030101010101" pitchFamily="2" charset="-122"/>
            </a:endParaRPr>
          </a:p>
        </p:txBody>
      </p:sp>
      <p:sp>
        <p:nvSpPr>
          <p:cNvPr id="14338" name="内容占位符 2"/>
          <p:cNvSpPr>
            <a:spLocks noGrp="1"/>
          </p:cNvSpPr>
          <p:nvPr>
            <p:ph idx="1"/>
          </p:nvPr>
        </p:nvSpPr>
        <p:spPr>
          <a:xfrm>
            <a:off x="107950" y="1268413"/>
            <a:ext cx="8496300" cy="5113337"/>
          </a:xfrm>
        </p:spPr>
        <p:txBody>
          <a:bodyPr/>
          <a:lstStyle/>
          <a:p>
            <a:r>
              <a:rPr lang="zh-CN" altLang="en-US" sz="2400">
                <a:latin typeface="宋体" panose="02010600030101010101" pitchFamily="2" charset="-122"/>
                <a:ea typeface="宋体" panose="02010600030101010101" pitchFamily="2" charset="-122"/>
              </a:rPr>
              <a:t>功能分解：功能＝功能＋｛</a:t>
            </a: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子功能｝＋功能接口</a:t>
            </a:r>
            <a:endParaRPr lang="en-US" altLang="zh-CN" sz="2400">
              <a:latin typeface="宋体" panose="02010600030101010101" pitchFamily="2" charset="-122"/>
              <a:ea typeface="宋体" panose="02010600030101010101" pitchFamily="2" charset="-122"/>
            </a:endParaRPr>
          </a:p>
          <a:p>
            <a:pPr lvl="1"/>
            <a:r>
              <a:rPr lang="zh-CN" altLang="en-US" sz="2000">
                <a:latin typeface="宋体" panose="02010600030101010101" pitchFamily="2" charset="-122"/>
                <a:ea typeface="宋体" panose="02010600030101010101" pitchFamily="2" charset="-122"/>
              </a:rPr>
              <a:t>直接地反映用户的需求， 容易入手</a:t>
            </a:r>
          </a:p>
          <a:p>
            <a:pPr lvl="1"/>
            <a:r>
              <a:rPr lang="zh-CN" altLang="en-US" sz="2000">
                <a:latin typeface="宋体" panose="02010600030101010101" pitchFamily="2" charset="-122"/>
                <a:ea typeface="宋体" panose="02010600030101010101" pitchFamily="2" charset="-122"/>
              </a:rPr>
              <a:t>不能直接地映射问题域， 难以检验</a:t>
            </a:r>
          </a:p>
          <a:p>
            <a:pPr lvl="1"/>
            <a:r>
              <a:rPr lang="zh-CN" altLang="en-US" sz="2000">
                <a:latin typeface="宋体" panose="02010600030101010101" pitchFamily="2" charset="-122"/>
                <a:ea typeface="宋体" panose="02010600030101010101" pitchFamily="2" charset="-122"/>
              </a:rPr>
              <a:t>不适应需求频繁变化</a:t>
            </a:r>
          </a:p>
          <a:p>
            <a:pPr lvl="1"/>
            <a:r>
              <a:rPr lang="zh-CN" altLang="en-US" sz="2000">
                <a:latin typeface="宋体" panose="02010600030101010101" pitchFamily="2" charset="-122"/>
                <a:ea typeface="宋体" panose="02010600030101010101" pitchFamily="2" charset="-122"/>
              </a:rPr>
              <a:t>局部的错误和修改会引起系统波动</a:t>
            </a:r>
            <a:endParaRPr lang="en-US" altLang="zh-CN" sz="20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结构化分析方法（数据流方法）：数据流法＝ 数据流＋数据处理（加工）＋数据存储＋端 点＋处理说明＋数据字典</a:t>
            </a:r>
            <a:endParaRPr lang="en-US" altLang="zh-CN" sz="2400">
              <a:latin typeface="宋体" panose="02010600030101010101" pitchFamily="2" charset="-122"/>
              <a:ea typeface="宋体" panose="02010600030101010101" pitchFamily="2" charset="-122"/>
            </a:endParaRPr>
          </a:p>
          <a:p>
            <a:pPr lvl="1"/>
            <a:r>
              <a:rPr lang="zh-CN" altLang="en-US" sz="2000">
                <a:latin typeface="宋体" panose="02010600030101010101" pitchFamily="2" charset="-122"/>
                <a:ea typeface="宋体" panose="02010600030101010101" pitchFamily="2" charset="-122"/>
              </a:rPr>
              <a:t>数据流和加工的数量太多，引起分析文档的膨胀</a:t>
            </a:r>
            <a:endParaRPr lang="en-US" altLang="zh-CN" sz="20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信息建模法：系统＝实体＋属性＋关系</a:t>
            </a:r>
            <a:endParaRPr lang="en-US" altLang="zh-CN"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43C0A3E-F4E2-4AA2-8A80-A606368F538A}"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660535671"/>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5870</TotalTime>
  <Words>2360</Words>
  <Application>Microsoft Office PowerPoint</Application>
  <PresentationFormat>全屏显示(4:3)</PresentationFormat>
  <Paragraphs>499</Paragraphs>
  <Slides>40</Slides>
  <Notes>18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黑体</vt:lpstr>
      <vt:lpstr>楷体_GB2312</vt:lpstr>
      <vt:lpstr>隶书</vt:lpstr>
      <vt:lpstr>宋体</vt:lpstr>
      <vt:lpstr>幼圆</vt:lpstr>
      <vt:lpstr>Arial</vt:lpstr>
      <vt:lpstr>Garamond</vt:lpstr>
      <vt:lpstr>Tahoma</vt:lpstr>
      <vt:lpstr>Times New Roman</vt:lpstr>
      <vt:lpstr>Wingdings</vt:lpstr>
      <vt:lpstr>Axis</vt:lpstr>
      <vt:lpstr>文档</vt:lpstr>
      <vt:lpstr>4.1、结构化分析方法</vt:lpstr>
      <vt:lpstr>分析的位置</vt:lpstr>
      <vt:lpstr>分析工作流</vt:lpstr>
      <vt:lpstr>需求工程</vt:lpstr>
      <vt:lpstr>需求分析</vt:lpstr>
      <vt:lpstr>需求：案例</vt:lpstr>
      <vt:lpstr>结构化分析方法（SA）</vt:lpstr>
      <vt:lpstr>结构化分析方法(SA)</vt:lpstr>
      <vt:lpstr>结构化分析</vt:lpstr>
      <vt:lpstr>结构化分析</vt:lpstr>
      <vt:lpstr>结构化分析</vt:lpstr>
      <vt:lpstr>结构化分析模型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功能需求分析</vt:lpstr>
      <vt:lpstr>功能需求分析</vt:lpstr>
      <vt:lpstr>功能需求分析</vt:lpstr>
      <vt:lpstr>数据需求分析</vt:lpstr>
      <vt:lpstr>数据字典</vt:lpstr>
      <vt:lpstr>PowerPoint 演示文稿</vt:lpstr>
      <vt:lpstr>数据字典</vt:lpstr>
      <vt:lpstr>PowerPoint 演示文稿</vt:lpstr>
      <vt:lpstr>PowerPoint 演示文稿</vt:lpstr>
      <vt:lpstr>PowerPoint 演示文稿</vt:lpstr>
      <vt:lpstr>PowerPoint 演示文稿</vt:lpstr>
      <vt:lpstr>PowerPoint 演示文稿</vt:lpstr>
      <vt:lpstr>PowerPoint 演示文稿</vt:lpstr>
      <vt:lpstr>E-R图</vt:lpstr>
      <vt:lpstr>E-R图例子</vt:lpstr>
      <vt:lpstr>数据需求与功能需求的区别</vt:lpstr>
      <vt:lpstr>状态迁移图</vt:lpstr>
      <vt:lpstr>STD</vt:lpstr>
      <vt:lpstr>结构化分析过程</vt:lpstr>
      <vt:lpstr>结构化分析辅助工具</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软件过程与质量</dc:title>
  <dc:creator>Seg_812</dc:creator>
  <cp:lastModifiedBy>王 立敏</cp:lastModifiedBy>
  <cp:revision>1049</cp:revision>
  <dcterms:created xsi:type="dcterms:W3CDTF">2000-07-21T01:37:02Z</dcterms:created>
  <dcterms:modified xsi:type="dcterms:W3CDTF">2019-12-16T15:09:04Z</dcterms:modified>
</cp:coreProperties>
</file>