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84"/>
  </p:notesMasterIdLst>
  <p:sldIdLst>
    <p:sldId id="586" r:id="rId2"/>
    <p:sldId id="730" r:id="rId3"/>
    <p:sldId id="731" r:id="rId4"/>
    <p:sldId id="732" r:id="rId5"/>
    <p:sldId id="733" r:id="rId6"/>
    <p:sldId id="734" r:id="rId7"/>
    <p:sldId id="735" r:id="rId8"/>
    <p:sldId id="736" r:id="rId9"/>
    <p:sldId id="737" r:id="rId10"/>
    <p:sldId id="738" r:id="rId11"/>
    <p:sldId id="739" r:id="rId12"/>
    <p:sldId id="740" r:id="rId13"/>
    <p:sldId id="741" r:id="rId14"/>
    <p:sldId id="742" r:id="rId15"/>
    <p:sldId id="743" r:id="rId16"/>
    <p:sldId id="744" r:id="rId17"/>
    <p:sldId id="745" r:id="rId18"/>
    <p:sldId id="746" r:id="rId19"/>
    <p:sldId id="747" r:id="rId20"/>
    <p:sldId id="748" r:id="rId21"/>
    <p:sldId id="749" r:id="rId22"/>
    <p:sldId id="750" r:id="rId23"/>
    <p:sldId id="751" r:id="rId24"/>
    <p:sldId id="752" r:id="rId25"/>
    <p:sldId id="753" r:id="rId26"/>
    <p:sldId id="754" r:id="rId27"/>
    <p:sldId id="755" r:id="rId28"/>
    <p:sldId id="756" r:id="rId29"/>
    <p:sldId id="757" r:id="rId30"/>
    <p:sldId id="758" r:id="rId31"/>
    <p:sldId id="759"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74" r:id="rId47"/>
    <p:sldId id="775" r:id="rId48"/>
    <p:sldId id="776" r:id="rId49"/>
    <p:sldId id="777" r:id="rId50"/>
    <p:sldId id="778" r:id="rId51"/>
    <p:sldId id="779" r:id="rId52"/>
    <p:sldId id="780" r:id="rId53"/>
    <p:sldId id="781" r:id="rId54"/>
    <p:sldId id="782" r:id="rId55"/>
    <p:sldId id="783" r:id="rId56"/>
    <p:sldId id="784" r:id="rId57"/>
    <p:sldId id="785" r:id="rId58"/>
    <p:sldId id="786" r:id="rId59"/>
    <p:sldId id="787" r:id="rId60"/>
    <p:sldId id="788" r:id="rId61"/>
    <p:sldId id="789" r:id="rId62"/>
    <p:sldId id="790" r:id="rId63"/>
    <p:sldId id="791" r:id="rId64"/>
    <p:sldId id="792" r:id="rId65"/>
    <p:sldId id="793" r:id="rId66"/>
    <p:sldId id="794" r:id="rId67"/>
    <p:sldId id="795" r:id="rId68"/>
    <p:sldId id="796" r:id="rId69"/>
    <p:sldId id="797" r:id="rId70"/>
    <p:sldId id="798" r:id="rId71"/>
    <p:sldId id="799" r:id="rId72"/>
    <p:sldId id="800" r:id="rId73"/>
    <p:sldId id="801" r:id="rId74"/>
    <p:sldId id="802" r:id="rId75"/>
    <p:sldId id="803" r:id="rId76"/>
    <p:sldId id="804" r:id="rId77"/>
    <p:sldId id="805" r:id="rId78"/>
    <p:sldId id="806" r:id="rId79"/>
    <p:sldId id="807" r:id="rId80"/>
    <p:sldId id="808" r:id="rId81"/>
    <p:sldId id="809" r:id="rId82"/>
    <p:sldId id="729" r:id="rId8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4" autoAdjust="0"/>
    <p:restoredTop sz="59524" autoAdjust="0"/>
  </p:normalViewPr>
  <p:slideViewPr>
    <p:cSldViewPr>
      <p:cViewPr varScale="1">
        <p:scale>
          <a:sx n="163" d="100"/>
          <a:sy n="163" d="100"/>
        </p:scale>
        <p:origin x="19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E546D25-98F8-4EF5-BDA0-4055C29C96FD}" type="slidenum">
              <a:rPr lang="en-US" altLang="zh-CN" sz="1200" b="0">
                <a:latin typeface="Times New Roman" panose="02020603050405020304" pitchFamily="18" charset="0"/>
                <a:ea typeface="宋体" panose="02010600030101010101" pitchFamily="2" charset="-122"/>
              </a:rPr>
              <a:pPr/>
              <a:t>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02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CB4739B-58BF-48CD-AF70-F6C918F68079}" type="slidenum">
              <a:rPr lang="en-US" altLang="zh-CN" sz="1200" b="0">
                <a:latin typeface="Times New Roman" panose="02020603050405020304" pitchFamily="18" charset="0"/>
                <a:ea typeface="宋体" panose="02010600030101010101" pitchFamily="2" charset="-122"/>
              </a:rPr>
              <a:pPr/>
              <a:t>12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08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D2DD7C4-DA8A-4C8B-87CA-F172B3CCA464}" type="slidenum">
              <a:rPr lang="en-US" altLang="zh-CN" sz="1200" b="0">
                <a:latin typeface="Times New Roman" panose="02020603050405020304" pitchFamily="18" charset="0"/>
                <a:ea typeface="宋体" panose="02010600030101010101" pitchFamily="2" charset="-122"/>
              </a:rPr>
              <a:pPr/>
              <a:t>13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179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09D7BA1-6949-4ED1-AA67-5CC67BC70CAF}" type="slidenum">
              <a:rPr lang="en-US" altLang="zh-CN" sz="1200" b="0">
                <a:latin typeface="Times New Roman" panose="02020603050405020304" pitchFamily="18" charset="0"/>
                <a:ea typeface="宋体" panose="02010600030101010101" pitchFamily="2" charset="-122"/>
              </a:rPr>
              <a:pPr/>
              <a:t>14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5790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p:spPr>
      </p:sp>
      <p:sp>
        <p:nvSpPr>
          <p:cNvPr id="368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01E5325-CF30-464F-BD82-912AFC73589D}" type="slidenum">
              <a:rPr lang="en-US" altLang="zh-CN" sz="1200" b="0">
                <a:latin typeface="Times New Roman" panose="02020603050405020304" pitchFamily="18" charset="0"/>
                <a:ea typeface="宋体" panose="02010600030101010101" pitchFamily="2" charset="-122"/>
              </a:rPr>
              <a:pPr/>
              <a:t>15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4444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93F88F1-5E01-4563-8BF1-B41CBAFB5625}" type="slidenum">
              <a:rPr lang="en-US" altLang="zh-CN" sz="1200" b="0">
                <a:latin typeface="Times New Roman" panose="02020603050405020304" pitchFamily="18" charset="0"/>
                <a:ea typeface="宋体" panose="02010600030101010101" pitchFamily="2" charset="-122"/>
              </a:rPr>
              <a:pPr/>
              <a:t>16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891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p:spPr>
      </p:sp>
      <p:sp>
        <p:nvSpPr>
          <p:cNvPr id="409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1C2BC12-4A99-4E64-9630-912E0866DA3E}" type="slidenum">
              <a:rPr lang="en-US" altLang="zh-CN" sz="1200" b="0">
                <a:latin typeface="Times New Roman" panose="02020603050405020304" pitchFamily="18" charset="0"/>
                <a:ea typeface="宋体" panose="02010600030101010101" pitchFamily="2" charset="-122"/>
              </a:rPr>
              <a:pPr/>
              <a:t>17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2796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5E52B57-3986-47EC-B84C-5B676393C88F}" type="slidenum">
              <a:rPr lang="en-US" altLang="zh-CN" sz="1200" b="0">
                <a:latin typeface="Times New Roman" panose="02020603050405020304" pitchFamily="18" charset="0"/>
                <a:ea typeface="宋体" panose="02010600030101010101" pitchFamily="2" charset="-122"/>
              </a:rPr>
              <a:pPr/>
              <a:t>18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9104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p:spPr>
      </p:sp>
      <p:sp>
        <p:nvSpPr>
          <p:cNvPr id="450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649984A-3692-43F8-9837-E8AA305A6456}" type="slidenum">
              <a:rPr lang="en-US" altLang="zh-CN" sz="1200" b="0">
                <a:latin typeface="Times New Roman" panose="02020603050405020304" pitchFamily="18" charset="0"/>
                <a:ea typeface="宋体" panose="02010600030101010101" pitchFamily="2" charset="-122"/>
              </a:rPr>
              <a:pPr/>
              <a:t>19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8744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F66184A-76F9-47C2-B553-BF774813D24A}" type="slidenum">
              <a:rPr lang="en-US" altLang="zh-CN" sz="1200" b="0">
                <a:latin typeface="Times New Roman" panose="02020603050405020304" pitchFamily="18" charset="0"/>
                <a:ea typeface="宋体" panose="02010600030101010101" pitchFamily="2" charset="-122"/>
              </a:rPr>
              <a:pPr/>
              <a:t>20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05526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p:spPr>
      </p:sp>
      <p:sp>
        <p:nvSpPr>
          <p:cNvPr id="491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F259000-52D6-4B1B-9888-ACED79DF872C}" type="slidenum">
              <a:rPr lang="en-US" altLang="zh-CN" sz="1200" b="0">
                <a:latin typeface="Times New Roman" panose="02020603050405020304" pitchFamily="18" charset="0"/>
                <a:ea typeface="宋体" panose="02010600030101010101" pitchFamily="2" charset="-122"/>
              </a:rPr>
              <a:pPr/>
              <a:t>21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9636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27A4FBD-22FF-45C4-B10F-BFFA2335E9DA}" type="slidenum">
              <a:rPr lang="en-US" altLang="zh-CN" sz="1200" b="0">
                <a:latin typeface="Times New Roman" panose="02020603050405020304" pitchFamily="18" charset="0"/>
                <a:ea typeface="宋体" panose="02010600030101010101" pitchFamily="2" charset="-122"/>
              </a:rPr>
              <a:pPr/>
              <a:t>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76317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3B180F2-6B03-48FE-9BD5-C78A83B39764}" type="slidenum">
              <a:rPr lang="en-US" altLang="zh-CN" sz="1200" b="0">
                <a:latin typeface="Times New Roman" panose="02020603050405020304" pitchFamily="18" charset="0"/>
                <a:ea typeface="宋体" panose="02010600030101010101" pitchFamily="2" charset="-122"/>
              </a:rPr>
              <a:pPr/>
              <a:t>22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9223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a:ln/>
        </p:spPr>
      </p:sp>
      <p:sp>
        <p:nvSpPr>
          <p:cNvPr id="532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4C8692E-9C4F-46CE-A812-3EE88CF92B1C}" type="slidenum">
              <a:rPr lang="en-US" altLang="zh-CN" sz="1200" b="0">
                <a:latin typeface="Times New Roman" panose="02020603050405020304" pitchFamily="18" charset="0"/>
                <a:ea typeface="宋体" panose="02010600030101010101" pitchFamily="2" charset="-122"/>
              </a:rPr>
              <a:pPr/>
              <a:t>23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71496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4406AFE-C0F4-46D1-859D-B47A78EF9E73}" type="slidenum">
              <a:rPr lang="en-US" altLang="zh-CN" sz="1200" b="0">
                <a:latin typeface="Times New Roman" panose="02020603050405020304" pitchFamily="18" charset="0"/>
                <a:ea typeface="宋体" panose="02010600030101010101" pitchFamily="2" charset="-122"/>
              </a:rPr>
              <a:pPr/>
              <a:t>24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92603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3F3135C-0100-414D-B108-2EEEC3ACEE7F}" type="slidenum">
              <a:rPr lang="en-US" altLang="zh-CN" sz="1200" b="0">
                <a:latin typeface="Times New Roman" panose="02020603050405020304" pitchFamily="18" charset="0"/>
                <a:ea typeface="宋体" panose="02010600030101010101" pitchFamily="2" charset="-122"/>
              </a:rPr>
              <a:pPr/>
              <a:t>25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84711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a:ln/>
        </p:spPr>
      </p:sp>
      <p:sp>
        <p:nvSpPr>
          <p:cNvPr id="593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B6206E5-D9EF-4AD2-8E3E-98F4D89A56FD}" type="slidenum">
              <a:rPr lang="en-US" altLang="zh-CN" sz="1200" b="0">
                <a:latin typeface="Times New Roman" panose="02020603050405020304" pitchFamily="18" charset="0"/>
                <a:ea typeface="宋体" panose="02010600030101010101" pitchFamily="2" charset="-122"/>
              </a:rPr>
              <a:pPr/>
              <a:t>26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2830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ln/>
        </p:spPr>
      </p:sp>
      <p:sp>
        <p:nvSpPr>
          <p:cNvPr id="614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C8BF409-0992-45B9-AE5D-712102CB1983}" type="slidenum">
              <a:rPr lang="en-US" altLang="zh-CN" sz="1200" b="0">
                <a:latin typeface="Times New Roman" panose="02020603050405020304" pitchFamily="18" charset="0"/>
                <a:ea typeface="宋体" panose="02010600030101010101" pitchFamily="2" charset="-122"/>
              </a:rPr>
              <a:pPr/>
              <a:t>27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54764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ln/>
        </p:spPr>
      </p:sp>
      <p:sp>
        <p:nvSpPr>
          <p:cNvPr id="634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73B57DA-45C7-407A-A118-145F25BCB3B8}" type="slidenum">
              <a:rPr lang="en-US" altLang="zh-CN" sz="1200" b="0">
                <a:latin typeface="Times New Roman" panose="02020603050405020304" pitchFamily="18" charset="0"/>
                <a:ea typeface="宋体" panose="02010600030101010101" pitchFamily="2" charset="-122"/>
              </a:rPr>
              <a:pPr/>
              <a:t>28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50977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a:ln/>
        </p:spPr>
      </p:sp>
      <p:sp>
        <p:nvSpPr>
          <p:cNvPr id="655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06DE257-C713-4C52-BE18-51E86F21296B}" type="slidenum">
              <a:rPr lang="en-US" altLang="zh-CN" sz="1200" b="0">
                <a:latin typeface="Times New Roman" panose="02020603050405020304" pitchFamily="18" charset="0"/>
                <a:ea typeface="宋体" panose="02010600030101010101" pitchFamily="2" charset="-122"/>
              </a:rPr>
              <a:pPr/>
              <a:t>29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46128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a:ln/>
        </p:spPr>
      </p:sp>
      <p:sp>
        <p:nvSpPr>
          <p:cNvPr id="675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C0F595E-D1F9-4C36-BB83-E972E4478014}" type="slidenum">
              <a:rPr lang="en-US" altLang="zh-CN" sz="1200" b="0">
                <a:latin typeface="Times New Roman" panose="02020603050405020304" pitchFamily="18" charset="0"/>
                <a:ea typeface="宋体" panose="02010600030101010101" pitchFamily="2" charset="-122"/>
              </a:rPr>
              <a:pPr/>
              <a:t>30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4217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a:ln/>
        </p:spPr>
      </p:sp>
      <p:sp>
        <p:nvSpPr>
          <p:cNvPr id="696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6904EC6-0C92-4FA3-982B-3AE685870D2D}" type="slidenum">
              <a:rPr lang="en-US" altLang="zh-CN" sz="1200" b="0">
                <a:latin typeface="Times New Roman" panose="02020603050405020304" pitchFamily="18" charset="0"/>
                <a:ea typeface="宋体" panose="02010600030101010101" pitchFamily="2" charset="-122"/>
              </a:rPr>
              <a:pPr/>
              <a:t>31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45827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410D63D-4035-47BC-B6BE-4164CC230B22}" type="slidenum">
              <a:rPr lang="en-US" altLang="zh-CN" sz="1200" b="0">
                <a:latin typeface="Times New Roman" panose="02020603050405020304" pitchFamily="18" charset="0"/>
                <a:ea typeface="宋体" panose="02010600030101010101" pitchFamily="2" charset="-122"/>
              </a:rPr>
              <a:pPr/>
              <a:t>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34963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TextEdit="1"/>
          </p:cNvSpPr>
          <p:nvPr>
            <p:ph type="sldImg"/>
          </p:nvPr>
        </p:nvSpPr>
        <p:spPr>
          <a:ln/>
        </p:spPr>
      </p:sp>
      <p:sp>
        <p:nvSpPr>
          <p:cNvPr id="716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003E34F-879F-4A51-A513-4A6A2C719EE3}" type="slidenum">
              <a:rPr lang="en-US" altLang="zh-CN" sz="1200" b="0">
                <a:latin typeface="Times New Roman" panose="02020603050405020304" pitchFamily="18" charset="0"/>
                <a:ea typeface="宋体" panose="02010600030101010101" pitchFamily="2" charset="-122"/>
              </a:rPr>
              <a:pPr/>
              <a:t>32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99737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a:ln/>
        </p:spPr>
      </p:sp>
      <p:sp>
        <p:nvSpPr>
          <p:cNvPr id="737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D603E2A-A74D-4B8C-9128-B7675673EF00}" type="slidenum">
              <a:rPr lang="en-US" altLang="zh-CN" sz="1200" b="0">
                <a:latin typeface="Times New Roman" panose="02020603050405020304" pitchFamily="18" charset="0"/>
                <a:ea typeface="宋体" panose="02010600030101010101" pitchFamily="2" charset="-122"/>
              </a:rPr>
              <a:pPr/>
              <a:t>33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62047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a:ln/>
        </p:spPr>
      </p:sp>
      <p:sp>
        <p:nvSpPr>
          <p:cNvPr id="757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FE65056-13E7-4179-BC4C-A5C41F9AEA94}" type="slidenum">
              <a:rPr lang="en-US" altLang="zh-CN" sz="1200" b="0">
                <a:latin typeface="Times New Roman" panose="02020603050405020304" pitchFamily="18" charset="0"/>
                <a:ea typeface="宋体" panose="02010600030101010101" pitchFamily="2" charset="-122"/>
              </a:rPr>
              <a:pPr/>
              <a:t>34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4353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noTextEdit="1"/>
          </p:cNvSpPr>
          <p:nvPr>
            <p:ph type="sldImg"/>
          </p:nvPr>
        </p:nvSpPr>
        <p:spPr>
          <a:ln/>
        </p:spPr>
      </p:sp>
      <p:sp>
        <p:nvSpPr>
          <p:cNvPr id="778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D0F1C94-D59D-4608-826A-E3332DB7CA55}" type="slidenum">
              <a:rPr lang="en-US" altLang="zh-CN" sz="1200" b="0">
                <a:latin typeface="Times New Roman" panose="02020603050405020304" pitchFamily="18" charset="0"/>
                <a:ea typeface="宋体" panose="02010600030101010101" pitchFamily="2" charset="-122"/>
              </a:rPr>
              <a:pPr/>
              <a:t>35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4363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TextEdit="1"/>
          </p:cNvSpPr>
          <p:nvPr>
            <p:ph type="sldImg"/>
          </p:nvPr>
        </p:nvSpPr>
        <p:spPr>
          <a:ln/>
        </p:spPr>
      </p:sp>
      <p:sp>
        <p:nvSpPr>
          <p:cNvPr id="798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7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0C37B5E-A2DC-44EF-AD49-12EF9A063C4F}" type="slidenum">
              <a:rPr lang="en-US" altLang="zh-CN" sz="1200" b="0">
                <a:latin typeface="Times New Roman" panose="02020603050405020304" pitchFamily="18" charset="0"/>
                <a:ea typeface="宋体" panose="02010600030101010101" pitchFamily="2" charset="-122"/>
              </a:rPr>
              <a:pPr/>
              <a:t>36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78124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noTextEdit="1"/>
          </p:cNvSpPr>
          <p:nvPr>
            <p:ph type="sldImg"/>
          </p:nvPr>
        </p:nvSpPr>
        <p:spPr>
          <a:ln/>
        </p:spPr>
      </p:sp>
      <p:sp>
        <p:nvSpPr>
          <p:cNvPr id="819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933951C-0368-43AB-9B48-53F22178D641}" type="slidenum">
              <a:rPr lang="en-US" altLang="zh-CN" sz="1200" b="0">
                <a:latin typeface="Times New Roman" panose="02020603050405020304" pitchFamily="18" charset="0"/>
                <a:ea typeface="宋体" panose="02010600030101010101" pitchFamily="2" charset="-122"/>
              </a:rPr>
              <a:pPr/>
              <a:t>37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88318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noTextEdit="1"/>
          </p:cNvSpPr>
          <p:nvPr>
            <p:ph type="sldImg"/>
          </p:nvPr>
        </p:nvSpPr>
        <p:spPr>
          <a:ln/>
        </p:spPr>
      </p:sp>
      <p:sp>
        <p:nvSpPr>
          <p:cNvPr id="839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74476E5-4DEA-4800-95C0-3F0899FBE20F}" type="slidenum">
              <a:rPr lang="en-US" altLang="zh-CN" sz="1200" b="0">
                <a:latin typeface="Times New Roman" panose="02020603050405020304" pitchFamily="18" charset="0"/>
                <a:ea typeface="宋体" panose="02010600030101010101" pitchFamily="2" charset="-122"/>
              </a:rPr>
              <a:pPr/>
              <a:t>38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5689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noTextEdit="1"/>
          </p:cNvSpPr>
          <p:nvPr>
            <p:ph type="sldImg"/>
          </p:nvPr>
        </p:nvSpPr>
        <p:spPr>
          <a:ln/>
        </p:spPr>
      </p:sp>
      <p:sp>
        <p:nvSpPr>
          <p:cNvPr id="860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0F27782-0147-49D4-A06B-52B6947F128F}" type="slidenum">
              <a:rPr lang="en-US" altLang="zh-CN" sz="1200" b="0">
                <a:latin typeface="Times New Roman" panose="02020603050405020304" pitchFamily="18" charset="0"/>
                <a:ea typeface="宋体" panose="02010600030101010101" pitchFamily="2" charset="-122"/>
              </a:rPr>
              <a:pPr/>
              <a:t>39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16748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TextEdit="1"/>
          </p:cNvSpPr>
          <p:nvPr>
            <p:ph type="sldImg"/>
          </p:nvPr>
        </p:nvSpPr>
        <p:spPr>
          <a:ln/>
        </p:spPr>
      </p:sp>
      <p:sp>
        <p:nvSpPr>
          <p:cNvPr id="880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AB8F884-C29E-41E3-8BC4-4DDAB02C97E4}" type="slidenum">
              <a:rPr lang="en-US" altLang="zh-CN" sz="1200" b="0">
                <a:latin typeface="Times New Roman" panose="02020603050405020304" pitchFamily="18" charset="0"/>
                <a:ea typeface="宋体" panose="02010600030101010101" pitchFamily="2" charset="-122"/>
              </a:rPr>
              <a:pPr/>
              <a:t>40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46661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noTextEdit="1"/>
          </p:cNvSpPr>
          <p:nvPr>
            <p:ph type="sldImg"/>
          </p:nvPr>
        </p:nvSpPr>
        <p:spPr>
          <a:ln/>
        </p:spPr>
      </p:sp>
      <p:sp>
        <p:nvSpPr>
          <p:cNvPr id="901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325DDEE-B100-492F-B8BC-7B71C5D9C0CC}" type="slidenum">
              <a:rPr lang="en-US" altLang="zh-CN" sz="1200" b="0">
                <a:latin typeface="Times New Roman" panose="02020603050405020304" pitchFamily="18" charset="0"/>
                <a:ea typeface="宋体" panose="02010600030101010101" pitchFamily="2" charset="-122"/>
              </a:rPr>
              <a:pPr/>
              <a:t>41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3728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D1E40A7-145D-4004-8BE7-97AA6200CA91}" type="slidenum">
              <a:rPr lang="en-US" altLang="zh-CN" sz="1200" b="0">
                <a:latin typeface="Times New Roman" panose="02020603050405020304" pitchFamily="18" charset="0"/>
                <a:ea typeface="宋体" panose="02010600030101010101" pitchFamily="2" charset="-122"/>
              </a:rPr>
              <a:pPr/>
              <a:t>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834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a:ln/>
        </p:spPr>
      </p:sp>
      <p:sp>
        <p:nvSpPr>
          <p:cNvPr id="921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FA83C67-D54B-4979-8EC9-F5BE36572F2C}" type="slidenum">
              <a:rPr lang="en-US" altLang="zh-CN" sz="1200" b="0">
                <a:latin typeface="Times New Roman" panose="02020603050405020304" pitchFamily="18" charset="0"/>
                <a:ea typeface="宋体" panose="02010600030101010101" pitchFamily="2" charset="-122"/>
              </a:rPr>
              <a:pPr/>
              <a:t>42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5156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noTextEdit="1"/>
          </p:cNvSpPr>
          <p:nvPr>
            <p:ph type="sldImg"/>
          </p:nvPr>
        </p:nvSpPr>
        <p:spPr>
          <a:ln/>
        </p:spPr>
      </p:sp>
      <p:sp>
        <p:nvSpPr>
          <p:cNvPr id="942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8A26088-C02A-48CE-836D-B6F40BDE21E2}" type="slidenum">
              <a:rPr lang="en-US" altLang="zh-CN" sz="1200" b="0">
                <a:latin typeface="Times New Roman" panose="02020603050405020304" pitchFamily="18" charset="0"/>
                <a:ea typeface="宋体" panose="02010600030101010101" pitchFamily="2" charset="-122"/>
              </a:rPr>
              <a:pPr/>
              <a:t>43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7394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noTextEdit="1"/>
          </p:cNvSpPr>
          <p:nvPr>
            <p:ph type="sldImg"/>
          </p:nvPr>
        </p:nvSpPr>
        <p:spPr>
          <a:ln/>
        </p:spPr>
      </p:sp>
      <p:sp>
        <p:nvSpPr>
          <p:cNvPr id="9625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5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29DCD25-88B7-4EFD-BB00-46458316820B}" type="slidenum">
              <a:rPr lang="en-US" altLang="zh-CN" sz="1200" b="0">
                <a:latin typeface="Times New Roman" panose="02020603050405020304" pitchFamily="18" charset="0"/>
                <a:ea typeface="宋体" panose="02010600030101010101" pitchFamily="2" charset="-122"/>
              </a:rPr>
              <a:pPr/>
              <a:t>44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03300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noTextEdit="1"/>
          </p:cNvSpPr>
          <p:nvPr>
            <p:ph type="sldImg"/>
          </p:nvPr>
        </p:nvSpPr>
        <p:spPr>
          <a:ln/>
        </p:spPr>
      </p:sp>
      <p:sp>
        <p:nvSpPr>
          <p:cNvPr id="983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3199D66-9385-4740-B27A-03255D10B079}" type="slidenum">
              <a:rPr lang="en-US" altLang="zh-CN" sz="1200" b="0">
                <a:latin typeface="Times New Roman" panose="02020603050405020304" pitchFamily="18" charset="0"/>
                <a:ea typeface="宋体" panose="02010600030101010101" pitchFamily="2" charset="-122"/>
              </a:rPr>
              <a:pPr/>
              <a:t>45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69488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noTextEdit="1"/>
          </p:cNvSpPr>
          <p:nvPr>
            <p:ph type="sldImg"/>
          </p:nvPr>
        </p:nvSpPr>
        <p:spPr>
          <a:ln/>
        </p:spPr>
      </p:sp>
      <p:sp>
        <p:nvSpPr>
          <p:cNvPr id="1003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938D48C-A3BE-4CF1-9940-2FB155EE4B04}" type="slidenum">
              <a:rPr lang="en-US" altLang="zh-CN" sz="1200" b="0">
                <a:latin typeface="Times New Roman" panose="02020603050405020304" pitchFamily="18" charset="0"/>
                <a:ea typeface="宋体" panose="02010600030101010101" pitchFamily="2" charset="-122"/>
              </a:rPr>
              <a:pPr/>
              <a:t>46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98830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a:ln/>
        </p:spPr>
      </p:sp>
      <p:sp>
        <p:nvSpPr>
          <p:cNvPr id="10240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17E28D6-4227-4EF0-8A5B-A5D193EDFA31}" type="slidenum">
              <a:rPr lang="en-US" altLang="zh-CN" sz="1200" b="0">
                <a:latin typeface="Times New Roman" panose="02020603050405020304" pitchFamily="18" charset="0"/>
                <a:ea typeface="宋体" panose="02010600030101010101" pitchFamily="2" charset="-122"/>
              </a:rPr>
              <a:pPr/>
              <a:t>47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44224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noTextEdit="1"/>
          </p:cNvSpPr>
          <p:nvPr>
            <p:ph type="sldImg"/>
          </p:nvPr>
        </p:nvSpPr>
        <p:spPr>
          <a:ln/>
        </p:spPr>
      </p:sp>
      <p:sp>
        <p:nvSpPr>
          <p:cNvPr id="10445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1D4F663-3D46-4BA7-8C4A-145D0FD37E44}" type="slidenum">
              <a:rPr lang="en-US" altLang="zh-CN" sz="1200" b="0">
                <a:latin typeface="Times New Roman" panose="02020603050405020304" pitchFamily="18" charset="0"/>
                <a:ea typeface="宋体" panose="02010600030101010101" pitchFamily="2" charset="-122"/>
              </a:rPr>
              <a:pPr/>
              <a:t>48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46608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noTextEdit="1"/>
          </p:cNvSpPr>
          <p:nvPr>
            <p:ph type="sldImg"/>
          </p:nvPr>
        </p:nvSpPr>
        <p:spPr>
          <a:ln/>
        </p:spPr>
      </p:sp>
      <p:sp>
        <p:nvSpPr>
          <p:cNvPr id="1064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4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268EBD0-9AED-4D94-9A9F-52F9F271B686}" type="slidenum">
              <a:rPr lang="en-US" altLang="zh-CN" sz="1200" b="0">
                <a:latin typeface="Times New Roman" panose="02020603050405020304" pitchFamily="18" charset="0"/>
                <a:ea typeface="宋体" panose="02010600030101010101" pitchFamily="2" charset="-122"/>
              </a:rPr>
              <a:pPr/>
              <a:t>49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70360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a:ln/>
        </p:spPr>
      </p:sp>
      <p:sp>
        <p:nvSpPr>
          <p:cNvPr id="1085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D32B695-2F61-4B0E-916F-6A4C80337053}" type="slidenum">
              <a:rPr lang="en-US" altLang="zh-CN" sz="1200" b="0">
                <a:latin typeface="Times New Roman" panose="02020603050405020304" pitchFamily="18" charset="0"/>
                <a:ea typeface="宋体" panose="02010600030101010101" pitchFamily="2" charset="-122"/>
              </a:rPr>
              <a:pPr/>
              <a:t>50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6193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noTextEdit="1"/>
          </p:cNvSpPr>
          <p:nvPr>
            <p:ph type="sldImg"/>
          </p:nvPr>
        </p:nvSpPr>
        <p:spPr>
          <a:ln/>
        </p:spPr>
      </p:sp>
      <p:sp>
        <p:nvSpPr>
          <p:cNvPr id="1105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F4C8C10-E64E-49D9-9E24-D7B366FF0181}" type="slidenum">
              <a:rPr lang="en-US" altLang="zh-CN" sz="1200" b="0">
                <a:latin typeface="Times New Roman" panose="02020603050405020304" pitchFamily="18" charset="0"/>
                <a:ea typeface="宋体" panose="02010600030101010101" pitchFamily="2" charset="-122"/>
              </a:rPr>
              <a:pPr/>
              <a:t>51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750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10A1358-75EE-4685-924B-9B7C8BB37B18}" type="slidenum">
              <a:rPr lang="en-US" altLang="zh-CN" sz="1200" b="0">
                <a:latin typeface="Times New Roman" panose="02020603050405020304" pitchFamily="18" charset="0"/>
                <a:ea typeface="宋体" panose="02010600030101010101" pitchFamily="2" charset="-122"/>
              </a:rPr>
              <a:pPr/>
              <a:t>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753776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noTextEdit="1"/>
          </p:cNvSpPr>
          <p:nvPr>
            <p:ph type="sldImg"/>
          </p:nvPr>
        </p:nvSpPr>
        <p:spPr>
          <a:ln/>
        </p:spPr>
      </p:sp>
      <p:sp>
        <p:nvSpPr>
          <p:cNvPr id="1126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F296A53-2DA6-4615-818B-85631E41C81C}" type="slidenum">
              <a:rPr lang="en-US" altLang="zh-CN" sz="1200" b="0">
                <a:latin typeface="Times New Roman" panose="02020603050405020304" pitchFamily="18" charset="0"/>
                <a:ea typeface="宋体" panose="02010600030101010101" pitchFamily="2" charset="-122"/>
              </a:rPr>
              <a:pPr/>
              <a:t>52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426170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noTextEdit="1"/>
          </p:cNvSpPr>
          <p:nvPr>
            <p:ph type="sldImg"/>
          </p:nvPr>
        </p:nvSpPr>
        <p:spPr>
          <a:ln/>
        </p:spPr>
      </p:sp>
      <p:sp>
        <p:nvSpPr>
          <p:cNvPr id="1146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73F8AA6-69B2-4D46-9272-975A4C7E3CA1}" type="slidenum">
              <a:rPr lang="en-US" altLang="zh-CN" sz="1200" b="0">
                <a:latin typeface="Times New Roman" panose="02020603050405020304" pitchFamily="18" charset="0"/>
                <a:ea typeface="宋体" panose="02010600030101010101" pitchFamily="2" charset="-122"/>
              </a:rPr>
              <a:pPr/>
              <a:t>53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06061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noTextEdit="1"/>
          </p:cNvSpPr>
          <p:nvPr>
            <p:ph type="sldImg"/>
          </p:nvPr>
        </p:nvSpPr>
        <p:spPr>
          <a:ln/>
        </p:spPr>
      </p:sp>
      <p:sp>
        <p:nvSpPr>
          <p:cNvPr id="1167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F797DB6-F17A-4A80-87BD-3766A4137697}" type="slidenum">
              <a:rPr lang="en-US" altLang="zh-CN" sz="1200" b="0">
                <a:latin typeface="Times New Roman" panose="02020603050405020304" pitchFamily="18" charset="0"/>
                <a:ea typeface="宋体" panose="02010600030101010101" pitchFamily="2" charset="-122"/>
              </a:rPr>
              <a:pPr/>
              <a:t>54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41165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TextEdit="1"/>
          </p:cNvSpPr>
          <p:nvPr>
            <p:ph type="sldImg"/>
          </p:nvPr>
        </p:nvSpPr>
        <p:spPr>
          <a:ln/>
        </p:spPr>
      </p:sp>
      <p:sp>
        <p:nvSpPr>
          <p:cNvPr id="1187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23E8A24-6D2D-4E72-BEFA-0A8B0DFDCDE4}" type="slidenum">
              <a:rPr lang="en-US" altLang="zh-CN" sz="1200" b="0">
                <a:latin typeface="Times New Roman" panose="02020603050405020304" pitchFamily="18" charset="0"/>
                <a:ea typeface="宋体" panose="02010600030101010101" pitchFamily="2" charset="-122"/>
              </a:rPr>
              <a:pPr/>
              <a:t>55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7826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noTextEdit="1"/>
          </p:cNvSpPr>
          <p:nvPr>
            <p:ph type="sldImg"/>
          </p:nvPr>
        </p:nvSpPr>
        <p:spPr>
          <a:ln/>
        </p:spPr>
      </p:sp>
      <p:sp>
        <p:nvSpPr>
          <p:cNvPr id="1208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6297EF7-E1E7-4328-BB5D-9037A64C3DD6}" type="slidenum">
              <a:rPr lang="en-US" altLang="zh-CN" sz="1200" b="0">
                <a:latin typeface="Times New Roman" panose="02020603050405020304" pitchFamily="18" charset="0"/>
                <a:ea typeface="宋体" panose="02010600030101010101" pitchFamily="2" charset="-122"/>
              </a:rPr>
              <a:pPr/>
              <a:t>56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460963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noTextEdit="1"/>
          </p:cNvSpPr>
          <p:nvPr>
            <p:ph type="sldImg"/>
          </p:nvPr>
        </p:nvSpPr>
        <p:spPr>
          <a:ln/>
        </p:spPr>
      </p:sp>
      <p:sp>
        <p:nvSpPr>
          <p:cNvPr id="1228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8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63C0D4A-658D-4221-BAAD-4E86173DF22A}" type="slidenum">
              <a:rPr lang="en-US" altLang="zh-CN" sz="1200" b="0">
                <a:latin typeface="Times New Roman" panose="02020603050405020304" pitchFamily="18" charset="0"/>
                <a:ea typeface="宋体" panose="02010600030101010101" pitchFamily="2" charset="-122"/>
              </a:rPr>
              <a:pPr/>
              <a:t>57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08663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noTextEdit="1"/>
          </p:cNvSpPr>
          <p:nvPr>
            <p:ph type="sldImg"/>
          </p:nvPr>
        </p:nvSpPr>
        <p:spPr>
          <a:ln/>
        </p:spPr>
      </p:sp>
      <p:sp>
        <p:nvSpPr>
          <p:cNvPr id="1249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0F2FF22-8F5D-468E-9BD4-0359BF72DEFE}" type="slidenum">
              <a:rPr lang="en-US" altLang="zh-CN" sz="1200" b="0">
                <a:latin typeface="Times New Roman" panose="02020603050405020304" pitchFamily="18" charset="0"/>
                <a:ea typeface="宋体" panose="02010600030101010101" pitchFamily="2" charset="-122"/>
              </a:rPr>
              <a:pPr/>
              <a:t>58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263531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a:ln/>
        </p:spPr>
      </p:sp>
      <p:sp>
        <p:nvSpPr>
          <p:cNvPr id="1269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7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47644EC-C785-45B9-B626-07AACF8133E3}" type="slidenum">
              <a:rPr lang="en-US" altLang="zh-CN" sz="1200" b="0">
                <a:latin typeface="Times New Roman" panose="02020603050405020304" pitchFamily="18" charset="0"/>
                <a:ea typeface="宋体" panose="02010600030101010101" pitchFamily="2" charset="-122"/>
              </a:rPr>
              <a:pPr/>
              <a:t>59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89149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TextEdit="1"/>
          </p:cNvSpPr>
          <p:nvPr>
            <p:ph type="sldImg"/>
          </p:nvPr>
        </p:nvSpPr>
        <p:spPr>
          <a:ln/>
        </p:spPr>
      </p:sp>
      <p:sp>
        <p:nvSpPr>
          <p:cNvPr id="1290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2998725-7BF6-422C-A512-6AF96BCCCC82}" type="slidenum">
              <a:rPr lang="en-US" altLang="zh-CN" sz="1200" b="0">
                <a:latin typeface="Times New Roman" panose="02020603050405020304" pitchFamily="18" charset="0"/>
                <a:ea typeface="宋体" panose="02010600030101010101" pitchFamily="2" charset="-122"/>
              </a:rPr>
              <a:pPr/>
              <a:t>60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527562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p:cNvSpPr>
            <a:spLocks noGrp="1" noRot="1" noChangeAspect="1" noTextEdit="1"/>
          </p:cNvSpPr>
          <p:nvPr>
            <p:ph type="sldImg"/>
          </p:nvPr>
        </p:nvSpPr>
        <p:spPr>
          <a:ln/>
        </p:spPr>
      </p:sp>
      <p:sp>
        <p:nvSpPr>
          <p:cNvPr id="1320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EB1414F-4D4E-4F9E-834E-B4B8F677B1CE}" type="slidenum">
              <a:rPr lang="en-US" altLang="zh-CN" sz="1200" b="0">
                <a:latin typeface="Times New Roman" panose="02020603050405020304" pitchFamily="18" charset="0"/>
                <a:ea typeface="宋体" panose="02010600030101010101" pitchFamily="2" charset="-122"/>
              </a:rPr>
              <a:pPr/>
              <a:t>62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401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CCA559F-3371-4B98-BC69-75BEACDE9414}" type="slidenum">
              <a:rPr lang="en-US" altLang="zh-CN" sz="1200" b="0">
                <a:latin typeface="Times New Roman" panose="02020603050405020304" pitchFamily="18" charset="0"/>
                <a:ea typeface="宋体" panose="02010600030101010101" pitchFamily="2" charset="-122"/>
              </a:rPr>
              <a:pPr/>
              <a:t>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2255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p:cNvSpPr>
            <a:spLocks noGrp="1" noRot="1" noChangeAspect="1" noTextEdit="1"/>
          </p:cNvSpPr>
          <p:nvPr>
            <p:ph type="sldImg"/>
          </p:nvPr>
        </p:nvSpPr>
        <p:spPr>
          <a:ln/>
        </p:spPr>
      </p:sp>
      <p:sp>
        <p:nvSpPr>
          <p:cNvPr id="1341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4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3EB6228-D394-497E-82C5-A30BEACE932A}" type="slidenum">
              <a:rPr lang="en-US" altLang="zh-CN" sz="1200" b="0">
                <a:latin typeface="Times New Roman" panose="02020603050405020304" pitchFamily="18" charset="0"/>
                <a:ea typeface="宋体" panose="02010600030101010101" pitchFamily="2" charset="-122"/>
              </a:rPr>
              <a:pPr/>
              <a:t>63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20065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p:cNvSpPr>
            <a:spLocks noGrp="1" noRot="1" noChangeAspect="1" noTextEdit="1"/>
          </p:cNvSpPr>
          <p:nvPr>
            <p:ph type="sldImg"/>
          </p:nvPr>
        </p:nvSpPr>
        <p:spPr>
          <a:ln/>
        </p:spPr>
      </p:sp>
      <p:sp>
        <p:nvSpPr>
          <p:cNvPr id="1361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F796DBB-8009-4718-A193-4D1BE927C54F}" type="slidenum">
              <a:rPr lang="en-US" altLang="zh-CN" sz="1200" b="0">
                <a:latin typeface="Times New Roman" panose="02020603050405020304" pitchFamily="18" charset="0"/>
                <a:ea typeface="宋体" panose="02010600030101010101" pitchFamily="2" charset="-122"/>
              </a:rPr>
              <a:pPr/>
              <a:t>64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39454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spect="1" noTextEdit="1"/>
          </p:cNvSpPr>
          <p:nvPr>
            <p:ph type="sldImg"/>
          </p:nvPr>
        </p:nvSpPr>
        <p:spPr>
          <a:ln/>
        </p:spPr>
      </p:sp>
      <p:sp>
        <p:nvSpPr>
          <p:cNvPr id="138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2A8F7DE-165B-44B5-AFC0-B9873A53B3EC}" type="slidenum">
              <a:rPr lang="en-US" altLang="zh-CN" sz="1200" b="0">
                <a:latin typeface="Times New Roman" panose="02020603050405020304" pitchFamily="18" charset="0"/>
                <a:ea typeface="宋体" panose="02010600030101010101" pitchFamily="2" charset="-122"/>
              </a:rPr>
              <a:pPr/>
              <a:t>65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37836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spect="1" noTextEdit="1"/>
          </p:cNvSpPr>
          <p:nvPr>
            <p:ph type="sldImg"/>
          </p:nvPr>
        </p:nvSpPr>
        <p:spPr>
          <a:ln/>
        </p:spPr>
      </p:sp>
      <p:sp>
        <p:nvSpPr>
          <p:cNvPr id="140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F956EF7-C1A8-4836-AE84-F8C6173FFC95}" type="slidenum">
              <a:rPr lang="en-US" altLang="zh-CN" sz="1200" b="0">
                <a:latin typeface="Times New Roman" panose="02020603050405020304" pitchFamily="18" charset="0"/>
                <a:ea typeface="宋体" panose="02010600030101010101" pitchFamily="2" charset="-122"/>
              </a:rPr>
              <a:pPr/>
              <a:t>66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346374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noTextEdit="1"/>
          </p:cNvSpPr>
          <p:nvPr>
            <p:ph type="sldImg"/>
          </p:nvPr>
        </p:nvSpPr>
        <p:spPr>
          <a:ln/>
        </p:spPr>
      </p:sp>
      <p:sp>
        <p:nvSpPr>
          <p:cNvPr id="1423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3943B8B-E76F-4295-B155-97FF42F494AA}" type="slidenum">
              <a:rPr lang="en-US" altLang="zh-CN" sz="1200" b="0">
                <a:latin typeface="Times New Roman" panose="02020603050405020304" pitchFamily="18" charset="0"/>
                <a:ea typeface="宋体" panose="02010600030101010101" pitchFamily="2" charset="-122"/>
              </a:rPr>
              <a:pPr/>
              <a:t>67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577553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p:cNvSpPr>
            <a:spLocks noGrp="1" noRot="1" noChangeAspect="1" noTextEdit="1"/>
          </p:cNvSpPr>
          <p:nvPr>
            <p:ph type="sldImg"/>
          </p:nvPr>
        </p:nvSpPr>
        <p:spPr>
          <a:ln/>
        </p:spPr>
      </p:sp>
      <p:sp>
        <p:nvSpPr>
          <p:cNvPr id="1443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388A9FE-7620-4FA9-9FEC-437B504EA472}" type="slidenum">
              <a:rPr lang="en-US" altLang="zh-CN" sz="1200" b="0">
                <a:latin typeface="Times New Roman" panose="02020603050405020304" pitchFamily="18" charset="0"/>
                <a:ea typeface="宋体" panose="02010600030101010101" pitchFamily="2" charset="-122"/>
              </a:rPr>
              <a:pPr/>
              <a:t>68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95516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p:cNvSpPr>
            <a:spLocks noGrp="1" noRot="1" noChangeAspect="1" noTextEdit="1"/>
          </p:cNvSpPr>
          <p:nvPr>
            <p:ph type="sldImg"/>
          </p:nvPr>
        </p:nvSpPr>
        <p:spPr>
          <a:ln/>
        </p:spPr>
      </p:sp>
      <p:sp>
        <p:nvSpPr>
          <p:cNvPr id="1464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2AD8EC4-F634-40B5-8C55-6439A2AA4ABF}" type="slidenum">
              <a:rPr lang="en-US" altLang="zh-CN" sz="1200" b="0">
                <a:latin typeface="Times New Roman" panose="02020603050405020304" pitchFamily="18" charset="0"/>
                <a:ea typeface="宋体" panose="02010600030101010101" pitchFamily="2" charset="-122"/>
              </a:rPr>
              <a:pPr/>
              <a:t>69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711314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p:cNvSpPr>
            <a:spLocks noGrp="1" noRot="1" noChangeAspect="1" noTextEdit="1"/>
          </p:cNvSpPr>
          <p:nvPr>
            <p:ph type="sldImg"/>
          </p:nvPr>
        </p:nvSpPr>
        <p:spPr>
          <a:ln/>
        </p:spPr>
      </p:sp>
      <p:sp>
        <p:nvSpPr>
          <p:cNvPr id="1484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BFD2569-C8ED-42D1-B7D5-A2E75C976EFD}" type="slidenum">
              <a:rPr lang="en-US" altLang="zh-CN" sz="1200" b="0">
                <a:latin typeface="Times New Roman" panose="02020603050405020304" pitchFamily="18" charset="0"/>
                <a:ea typeface="宋体" panose="02010600030101010101" pitchFamily="2" charset="-122"/>
              </a:rPr>
              <a:pPr/>
              <a:t>70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4883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p:cNvSpPr>
            <a:spLocks noGrp="1" noRot="1" noChangeAspect="1" noTextEdit="1"/>
          </p:cNvSpPr>
          <p:nvPr>
            <p:ph type="sldImg"/>
          </p:nvPr>
        </p:nvSpPr>
        <p:spPr>
          <a:ln/>
        </p:spPr>
      </p:sp>
      <p:sp>
        <p:nvSpPr>
          <p:cNvPr id="1505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7876D95-A332-433C-AC9F-FA1E7A0E4EC3}" type="slidenum">
              <a:rPr lang="en-US" altLang="zh-CN" sz="1200" b="0">
                <a:latin typeface="Times New Roman" panose="02020603050405020304" pitchFamily="18" charset="0"/>
                <a:ea typeface="宋体" panose="02010600030101010101" pitchFamily="2" charset="-122"/>
              </a:rPr>
              <a:pPr/>
              <a:t>71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1663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noTextEdit="1"/>
          </p:cNvSpPr>
          <p:nvPr>
            <p:ph type="sldImg"/>
          </p:nvPr>
        </p:nvSpPr>
        <p:spPr>
          <a:ln/>
        </p:spPr>
      </p:sp>
      <p:sp>
        <p:nvSpPr>
          <p:cNvPr id="152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7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5718F01-EEF4-44A1-8813-8E19EC606542}" type="slidenum">
              <a:rPr lang="en-US" altLang="zh-CN" sz="1200" b="0">
                <a:latin typeface="Times New Roman" panose="02020603050405020304" pitchFamily="18" charset="0"/>
                <a:ea typeface="宋体" panose="02010600030101010101" pitchFamily="2" charset="-122"/>
              </a:rPr>
              <a:pPr/>
              <a:t>72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37769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E2AD6AF-CEF4-4636-B7D4-C6D4CDDB1F49}" type="slidenum">
              <a:rPr lang="en-US" altLang="zh-CN" sz="1200" b="0">
                <a:latin typeface="Times New Roman" panose="02020603050405020304" pitchFamily="18" charset="0"/>
                <a:ea typeface="宋体" panose="02010600030101010101" pitchFamily="2" charset="-122"/>
              </a:rPr>
              <a:pPr/>
              <a:t>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46077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p:cNvSpPr>
            <a:spLocks noGrp="1" noRot="1" noChangeAspect="1" noTextEdit="1"/>
          </p:cNvSpPr>
          <p:nvPr>
            <p:ph type="sldImg"/>
          </p:nvPr>
        </p:nvSpPr>
        <p:spPr>
          <a:ln/>
        </p:spPr>
      </p:sp>
      <p:sp>
        <p:nvSpPr>
          <p:cNvPr id="154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2A39F14-C820-4CB0-A926-D61C9D5455E7}" type="slidenum">
              <a:rPr lang="en-US" altLang="zh-CN" sz="1200" b="0">
                <a:latin typeface="Times New Roman" panose="02020603050405020304" pitchFamily="18" charset="0"/>
                <a:ea typeface="宋体" panose="02010600030101010101" pitchFamily="2" charset="-122"/>
              </a:rPr>
              <a:pPr/>
              <a:t>73</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954499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p:cNvSpPr>
            <a:spLocks noGrp="1" noRot="1" noChangeAspect="1" noTextEdit="1"/>
          </p:cNvSpPr>
          <p:nvPr>
            <p:ph type="sldImg"/>
          </p:nvPr>
        </p:nvSpPr>
        <p:spPr>
          <a:ln/>
        </p:spPr>
      </p:sp>
      <p:sp>
        <p:nvSpPr>
          <p:cNvPr id="1566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05A8C6E-5CAE-40B9-89FD-84EF1B1591D1}" type="slidenum">
              <a:rPr lang="en-US" altLang="zh-CN" sz="1200" b="0">
                <a:latin typeface="Times New Roman" panose="02020603050405020304" pitchFamily="18" charset="0"/>
                <a:ea typeface="宋体" panose="02010600030101010101" pitchFamily="2" charset="-122"/>
              </a:rPr>
              <a:pPr/>
              <a:t>74</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85941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p:cNvSpPr>
            <a:spLocks noGrp="1" noRot="1" noChangeAspect="1" noTextEdit="1"/>
          </p:cNvSpPr>
          <p:nvPr>
            <p:ph type="sldImg"/>
          </p:nvPr>
        </p:nvSpPr>
        <p:spPr>
          <a:ln/>
        </p:spPr>
      </p:sp>
      <p:sp>
        <p:nvSpPr>
          <p:cNvPr id="158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72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5940170-4E30-4615-BD0B-B45130572992}" type="slidenum">
              <a:rPr lang="en-US" altLang="zh-CN" sz="1200" b="0">
                <a:latin typeface="Times New Roman" panose="02020603050405020304" pitchFamily="18" charset="0"/>
                <a:ea typeface="宋体" panose="02010600030101010101" pitchFamily="2" charset="-122"/>
              </a:rPr>
              <a:pPr/>
              <a:t>75</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407195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p:cNvSpPr>
            <a:spLocks noGrp="1" noRot="1" noChangeAspect="1" noTextEdit="1"/>
          </p:cNvSpPr>
          <p:nvPr>
            <p:ph type="sldImg"/>
          </p:nvPr>
        </p:nvSpPr>
        <p:spPr>
          <a:ln/>
        </p:spPr>
      </p:sp>
      <p:sp>
        <p:nvSpPr>
          <p:cNvPr id="160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077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3590CAA-BA35-4F24-8EEE-C6A6937904E6}" type="slidenum">
              <a:rPr lang="en-US" altLang="zh-CN" sz="1200" b="0">
                <a:latin typeface="Times New Roman" panose="02020603050405020304" pitchFamily="18" charset="0"/>
                <a:ea typeface="宋体" panose="02010600030101010101" pitchFamily="2" charset="-122"/>
              </a:rPr>
              <a:pPr/>
              <a:t>76</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580457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p:cNvSpPr>
            <a:spLocks noGrp="1" noRot="1" noChangeAspect="1" noTextEdit="1"/>
          </p:cNvSpPr>
          <p:nvPr>
            <p:ph type="sldImg"/>
          </p:nvPr>
        </p:nvSpPr>
        <p:spPr>
          <a:ln/>
        </p:spPr>
      </p:sp>
      <p:sp>
        <p:nvSpPr>
          <p:cNvPr id="1628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819"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F646DA7-EF02-411B-B3E6-0969AD664506}" type="slidenum">
              <a:rPr lang="en-US" altLang="zh-CN" sz="1200" b="0">
                <a:latin typeface="Times New Roman" panose="02020603050405020304" pitchFamily="18" charset="0"/>
                <a:ea typeface="宋体" panose="02010600030101010101" pitchFamily="2" charset="-122"/>
              </a:rPr>
              <a:pPr/>
              <a:t>77</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592395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p:cNvSpPr>
            <a:spLocks noGrp="1" noRot="1" noChangeAspect="1" noTextEdit="1"/>
          </p:cNvSpPr>
          <p:nvPr>
            <p:ph type="sldImg"/>
          </p:nvPr>
        </p:nvSpPr>
        <p:spPr>
          <a:ln/>
        </p:spPr>
      </p:sp>
      <p:sp>
        <p:nvSpPr>
          <p:cNvPr id="1648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86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6C7458F-F28A-4456-ACDB-A0838A346B47}" type="slidenum">
              <a:rPr lang="en-US" altLang="zh-CN" sz="1200" b="0">
                <a:latin typeface="Times New Roman" panose="02020603050405020304" pitchFamily="18" charset="0"/>
                <a:ea typeface="宋体" panose="02010600030101010101" pitchFamily="2" charset="-122"/>
              </a:rPr>
              <a:pPr/>
              <a:t>78</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393891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p:cNvSpPr>
            <a:spLocks noGrp="1" noRot="1" noChangeAspect="1" noTextEdit="1"/>
          </p:cNvSpPr>
          <p:nvPr>
            <p:ph type="sldImg"/>
          </p:nvPr>
        </p:nvSpPr>
        <p:spPr>
          <a:ln/>
        </p:spPr>
      </p:sp>
      <p:sp>
        <p:nvSpPr>
          <p:cNvPr id="1669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1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5A85D57-9529-4A6B-B693-9D0CCAEB1291}" type="slidenum">
              <a:rPr lang="en-US" altLang="zh-CN" sz="1200" b="0">
                <a:latin typeface="Times New Roman" panose="02020603050405020304" pitchFamily="18" charset="0"/>
                <a:ea typeface="宋体" panose="02010600030101010101" pitchFamily="2" charset="-122"/>
              </a:rPr>
              <a:pPr/>
              <a:t>79</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906658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p:cNvSpPr>
            <a:spLocks noGrp="1" noRot="1" noChangeAspect="1" noTextEdit="1"/>
          </p:cNvSpPr>
          <p:nvPr>
            <p:ph type="sldImg"/>
          </p:nvPr>
        </p:nvSpPr>
        <p:spPr>
          <a:ln/>
        </p:spPr>
      </p:sp>
      <p:sp>
        <p:nvSpPr>
          <p:cNvPr id="1689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8963"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81BE78C-8C80-49DE-805F-DDFB9BB53E50}" type="slidenum">
              <a:rPr lang="en-US" altLang="zh-CN" sz="1200" b="0">
                <a:latin typeface="Times New Roman" panose="02020603050405020304" pitchFamily="18" charset="0"/>
                <a:ea typeface="宋体" panose="02010600030101010101" pitchFamily="2" charset="-122"/>
              </a:rPr>
              <a:pPr/>
              <a:t>80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3902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D5BD13C-8F0D-492C-A236-DFB4D7B7BFC8}" type="slidenum">
              <a:rPr lang="en-US" altLang="zh-CN" sz="1200" b="0">
                <a:latin typeface="Times New Roman" panose="02020603050405020304" pitchFamily="18" charset="0"/>
                <a:ea typeface="宋体" panose="02010600030101010101" pitchFamily="2" charset="-122"/>
              </a:rPr>
              <a:pPr/>
              <a:t>10</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795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p:spPr>
      </p:sp>
      <p:sp>
        <p:nvSpPr>
          <p:cNvPr id="286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326D5C0-73AB-4432-BD8D-BD0CBD884B5D}" type="slidenum">
              <a:rPr lang="en-US" altLang="zh-CN" sz="1200" b="0">
                <a:latin typeface="Times New Roman" panose="02020603050405020304" pitchFamily="18" charset="0"/>
                <a:ea typeface="宋体" panose="02010600030101010101" pitchFamily="2" charset="-122"/>
              </a:rPr>
              <a:pPr/>
              <a:t>11</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732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Arial" panose="020B0604020202020204" pitchFamily="34" charset="0"/>
              </a:defRPr>
            </a:lvl1pPr>
          </a:lstStyle>
          <a:p>
            <a:fld id="{8C00E446-F19D-4F24-B393-80FCF15835D0}" type="slidenum">
              <a:rPr lang="en-US" altLang="zh-CN"/>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4</a:t>
            </a:r>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en-US" altLang="zh-CN" sz="40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2</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、结构化设计方法</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8" name="副标题 2"/>
          <p:cNvSpPr>
            <a:spLocks noGrp="1"/>
          </p:cNvSpPr>
          <p:nvPr>
            <p:ph type="subTitle" idx="1"/>
          </p:nvPr>
        </p:nvSpPr>
        <p:spPr>
          <a:xfrm>
            <a:off x="467544" y="3789040"/>
            <a:ext cx="8358187" cy="2133948"/>
          </a:xfrm>
        </p:spPr>
        <p:txBody>
          <a:bodyPr/>
          <a:lstStyle/>
          <a:p>
            <a:pPr algn="ctr" eaLnBrk="1" hangingPunct="1">
              <a:lnSpc>
                <a:spcPct val="90000"/>
              </a:lnSpc>
            </a:pPr>
            <a:r>
              <a:rPr lang="zh-CN" altLang="en-US" b="1" dirty="0">
                <a:latin typeface="幼圆" panose="02010509060101010101" pitchFamily="49" charset="-122"/>
                <a:ea typeface="幼圆" panose="02010509060101010101" pitchFamily="49" charset="-122"/>
              </a:rPr>
              <a:t>张天 </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zh-CN" altLang="en-US" b="1" dirty="0">
                <a:latin typeface="幼圆" panose="02010509060101010101" pitchFamily="49" charset="-122"/>
                <a:ea typeface="幼圆" panose="02010509060101010101" pitchFamily="49" charset="-122"/>
              </a:rPr>
              <a:t>软件工程组</a:t>
            </a:r>
            <a:endParaRPr lang="en-US" altLang="zh-CN"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ea typeface="幼圆" panose="02010509060101010101" pitchFamily="49" charset="-122"/>
              </a:rPr>
              <a:t>ztluck@nju.edu.cn</a:t>
            </a:r>
            <a:endParaRPr lang="zh-CN" altLang="en-US"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a:latin typeface="幼圆" panose="02010509060101010101" pitchFamily="49" charset="-122"/>
                <a:ea typeface="幼圆" panose="02010509060101010101" pitchFamily="49" charset="-122"/>
              </a:rPr>
              <a:t>2017</a:t>
            </a:r>
            <a:r>
              <a:rPr lang="zh-CN" altLang="en-US" sz="2400" b="1">
                <a:latin typeface="幼圆" panose="02010509060101010101" pitchFamily="49" charset="-122"/>
                <a:ea typeface="幼圆" panose="02010509060101010101" pitchFamily="49" charset="-122"/>
              </a:rPr>
              <a:t>年</a:t>
            </a:r>
            <a:r>
              <a:rPr lang="zh-CN" altLang="en-US" sz="2400" b="1" dirty="0">
                <a:latin typeface="幼圆" panose="02010509060101010101" pitchFamily="49" charset="-122"/>
                <a:ea typeface="幼圆" panose="02010509060101010101" pitchFamily="49" charset="-122"/>
              </a:rPr>
              <a:t>春季</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idx="1"/>
          </p:nvPr>
        </p:nvSpPr>
        <p:spPr>
          <a:xfrm>
            <a:off x="179388" y="1268413"/>
            <a:ext cx="2590800" cy="720725"/>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模块化论据</a:t>
            </a:r>
            <a:endParaRPr kumimoji="0" lang="en-US" altLang="zh-CN" b="1">
              <a:latin typeface="Arial" panose="020B0604020202020204" pitchFamily="34" charset="0"/>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19543ED-4F0B-4722-9759-12A9A9AC0A6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5603" name="Rectangle 3"/>
          <p:cNvSpPr>
            <a:spLocks noChangeArrowheads="1"/>
          </p:cNvSpPr>
          <p:nvPr/>
        </p:nvSpPr>
        <p:spPr bwMode="auto">
          <a:xfrm>
            <a:off x="750888" y="1989138"/>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en-US" altLang="zh-CN" b="0">
                <a:latin typeface="楷体_GB2312" pitchFamily="49" charset="-122"/>
              </a:rPr>
              <a:t>C(x)</a:t>
            </a:r>
            <a:r>
              <a:rPr lang="zh-CN" altLang="en-US" b="0">
                <a:latin typeface="楷体_GB2312" pitchFamily="49" charset="-122"/>
              </a:rPr>
              <a:t>定义为问题</a:t>
            </a:r>
            <a:r>
              <a:rPr lang="en-US" altLang="zh-CN" b="0">
                <a:latin typeface="楷体_GB2312" pitchFamily="49" charset="-122"/>
              </a:rPr>
              <a:t>x</a:t>
            </a:r>
            <a:r>
              <a:rPr lang="zh-CN" altLang="en-US" b="0">
                <a:latin typeface="楷体_GB2312" pitchFamily="49" charset="-122"/>
              </a:rPr>
              <a:t>的感知复杂性</a:t>
            </a:r>
          </a:p>
          <a:p>
            <a:pPr>
              <a:spcBef>
                <a:spcPct val="20000"/>
              </a:spcBef>
              <a:buClr>
                <a:schemeClr val="hlink"/>
              </a:buClr>
              <a:buSzPct val="70000"/>
              <a:buFont typeface="Wingdings" panose="05000000000000000000" pitchFamily="2" charset="2"/>
              <a:buChar char="l"/>
            </a:pPr>
            <a:r>
              <a:rPr lang="en-US" altLang="zh-CN" b="0">
                <a:latin typeface="楷体_GB2312" pitchFamily="49" charset="-122"/>
              </a:rPr>
              <a:t>E(x)</a:t>
            </a:r>
            <a:r>
              <a:rPr lang="zh-CN" altLang="en-US" b="0">
                <a:latin typeface="楷体_GB2312" pitchFamily="49" charset="-122"/>
              </a:rPr>
              <a:t>定义为解决问题</a:t>
            </a:r>
            <a:r>
              <a:rPr lang="en-US" altLang="zh-CN" b="0">
                <a:latin typeface="楷体_GB2312" pitchFamily="49" charset="-122"/>
              </a:rPr>
              <a:t>x</a:t>
            </a:r>
            <a:r>
              <a:rPr lang="zh-CN" altLang="en-US" b="0">
                <a:latin typeface="楷体_GB2312" pitchFamily="49" charset="-122"/>
              </a:rPr>
              <a:t>所需要的工作量</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对</a:t>
            </a:r>
            <a:r>
              <a:rPr lang="en-US" altLang="zh-CN" b="0">
                <a:latin typeface="楷体_GB2312" pitchFamily="49" charset="-122"/>
              </a:rPr>
              <a:t>p1</a:t>
            </a:r>
            <a:r>
              <a:rPr lang="zh-CN" altLang="en-US" b="0">
                <a:latin typeface="楷体_GB2312" pitchFamily="49" charset="-122"/>
              </a:rPr>
              <a:t>和</a:t>
            </a:r>
            <a:r>
              <a:rPr lang="en-US" altLang="zh-CN" b="0">
                <a:latin typeface="楷体_GB2312" pitchFamily="49" charset="-122"/>
              </a:rPr>
              <a:t>p2</a:t>
            </a:r>
            <a:r>
              <a:rPr lang="zh-CN" altLang="en-US" b="0">
                <a:latin typeface="楷体_GB2312" pitchFamily="49" charset="-122"/>
              </a:rPr>
              <a:t>两个问题，</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    若 </a:t>
            </a:r>
            <a:r>
              <a:rPr lang="en-US" altLang="zh-CN" b="0">
                <a:latin typeface="楷体_GB2312" pitchFamily="49" charset="-122"/>
              </a:rPr>
              <a:t>C(p1) &gt; C(p2)</a:t>
            </a:r>
            <a:r>
              <a:rPr lang="zh-CN" altLang="en-US" b="0">
                <a:latin typeface="楷体_GB2312" pitchFamily="49" charset="-122"/>
              </a:rPr>
              <a:t>，则 </a:t>
            </a:r>
            <a:r>
              <a:rPr lang="en-US" altLang="zh-CN" b="0">
                <a:latin typeface="楷体_GB2312" pitchFamily="49" charset="-122"/>
              </a:rPr>
              <a:t>E(p1) &gt; E(p2)</a:t>
            </a:r>
          </a:p>
          <a:p>
            <a:pPr>
              <a:spcBef>
                <a:spcPct val="20000"/>
              </a:spcBef>
              <a:buClr>
                <a:schemeClr val="hlink"/>
              </a:buClr>
              <a:buSzPct val="70000"/>
              <a:buFont typeface="Wingdings" panose="05000000000000000000" pitchFamily="2" charset="2"/>
              <a:buChar char="l"/>
            </a:pPr>
            <a:r>
              <a:rPr lang="en-US" altLang="zh-CN" b="0">
                <a:latin typeface="楷体_GB2312" pitchFamily="49" charset="-122"/>
              </a:rPr>
              <a:t>C(p1 + p2) &gt; C(p1) + C(p2)</a:t>
            </a:r>
          </a:p>
          <a:p>
            <a:pPr>
              <a:spcBef>
                <a:spcPct val="20000"/>
              </a:spcBef>
              <a:buClr>
                <a:schemeClr val="hlink"/>
              </a:buClr>
              <a:buSzPct val="70000"/>
              <a:buFont typeface="Wingdings" panose="05000000000000000000" pitchFamily="2" charset="2"/>
              <a:buChar char="l"/>
            </a:pPr>
            <a:r>
              <a:rPr lang="en-US" altLang="zh-CN" b="0">
                <a:latin typeface="楷体_GB2312" pitchFamily="49" charset="-122"/>
              </a:rPr>
              <a:t>E(p1 + p2) &gt; E(p1) + E(p2)</a:t>
            </a:r>
          </a:p>
        </p:txBody>
      </p:sp>
      <p:sp>
        <p:nvSpPr>
          <p:cNvPr id="25604"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91514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21"/>
          <p:cNvGrpSpPr>
            <a:grpSpLocks/>
          </p:cNvGrpSpPr>
          <p:nvPr/>
        </p:nvGrpSpPr>
        <p:grpSpPr bwMode="auto">
          <a:xfrm>
            <a:off x="288925" y="1125538"/>
            <a:ext cx="8648700" cy="4705350"/>
            <a:chOff x="182" y="799"/>
            <a:chExt cx="5448" cy="2964"/>
          </a:xfrm>
        </p:grpSpPr>
        <p:sp>
          <p:nvSpPr>
            <p:cNvPr id="27652" name="Line 4"/>
            <p:cNvSpPr>
              <a:spLocks noChangeShapeType="1"/>
            </p:cNvSpPr>
            <p:nvPr/>
          </p:nvSpPr>
          <p:spPr bwMode="auto">
            <a:xfrm flipV="1">
              <a:off x="1680" y="799"/>
              <a:ext cx="0" cy="25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 name="Line 5"/>
            <p:cNvSpPr>
              <a:spLocks noChangeShapeType="1"/>
            </p:cNvSpPr>
            <p:nvPr/>
          </p:nvSpPr>
          <p:spPr bwMode="auto">
            <a:xfrm>
              <a:off x="1680" y="3391"/>
              <a:ext cx="331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 name="Freeform 9"/>
            <p:cNvSpPr>
              <a:spLocks/>
            </p:cNvSpPr>
            <p:nvPr/>
          </p:nvSpPr>
          <p:spPr bwMode="auto">
            <a:xfrm>
              <a:off x="1872" y="1519"/>
              <a:ext cx="2544" cy="1680"/>
            </a:xfrm>
            <a:custGeom>
              <a:avLst/>
              <a:gdLst>
                <a:gd name="T0" fmla="*/ 0 w 2544"/>
                <a:gd name="T1" fmla="*/ 0 h 1680"/>
                <a:gd name="T2" fmla="*/ 576 w 2544"/>
                <a:gd name="T3" fmla="*/ 1152 h 1680"/>
                <a:gd name="T4" fmla="*/ 2544 w 2544"/>
                <a:gd name="T5" fmla="*/ 1680 h 1680"/>
                <a:gd name="T6" fmla="*/ 0 60000 65536"/>
                <a:gd name="T7" fmla="*/ 0 60000 65536"/>
                <a:gd name="T8" fmla="*/ 0 60000 65536"/>
                <a:gd name="T9" fmla="*/ 0 w 2544"/>
                <a:gd name="T10" fmla="*/ 0 h 1680"/>
                <a:gd name="T11" fmla="*/ 2544 w 2544"/>
                <a:gd name="T12" fmla="*/ 1680 h 1680"/>
              </a:gdLst>
              <a:ahLst/>
              <a:cxnLst>
                <a:cxn ang="T6">
                  <a:pos x="T0" y="T1"/>
                </a:cxn>
                <a:cxn ang="T7">
                  <a:pos x="T2" y="T3"/>
                </a:cxn>
                <a:cxn ang="T8">
                  <a:pos x="T4" y="T5"/>
                </a:cxn>
              </a:cxnLst>
              <a:rect l="T9" t="T10" r="T11" b="T12"/>
              <a:pathLst>
                <a:path w="2544" h="1680">
                  <a:moveTo>
                    <a:pt x="0" y="0"/>
                  </a:moveTo>
                  <a:cubicBezTo>
                    <a:pt x="76" y="436"/>
                    <a:pt x="152" y="872"/>
                    <a:pt x="576" y="1152"/>
                  </a:cubicBezTo>
                  <a:cubicBezTo>
                    <a:pt x="1000" y="1432"/>
                    <a:pt x="1928" y="1608"/>
                    <a:pt x="2544" y="1680"/>
                  </a:cubicBezTo>
                </a:path>
              </a:pathLst>
            </a:custGeom>
            <a:noFill/>
            <a:ln w="28575"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5" name="Freeform 13"/>
            <p:cNvSpPr>
              <a:spLocks/>
            </p:cNvSpPr>
            <p:nvPr/>
          </p:nvSpPr>
          <p:spPr bwMode="auto">
            <a:xfrm>
              <a:off x="2112" y="1567"/>
              <a:ext cx="2544" cy="1656"/>
            </a:xfrm>
            <a:custGeom>
              <a:avLst/>
              <a:gdLst>
                <a:gd name="T0" fmla="*/ 0 w 2544"/>
                <a:gd name="T1" fmla="*/ 1584 h 1656"/>
                <a:gd name="T2" fmla="*/ 1488 w 2544"/>
                <a:gd name="T3" fmla="*/ 1392 h 1656"/>
                <a:gd name="T4" fmla="*/ 2544 w 2544"/>
                <a:gd name="T5" fmla="*/ 0 h 1656"/>
                <a:gd name="T6" fmla="*/ 0 60000 65536"/>
                <a:gd name="T7" fmla="*/ 0 60000 65536"/>
                <a:gd name="T8" fmla="*/ 0 60000 65536"/>
                <a:gd name="T9" fmla="*/ 0 w 2544"/>
                <a:gd name="T10" fmla="*/ 0 h 1656"/>
                <a:gd name="T11" fmla="*/ 2544 w 2544"/>
                <a:gd name="T12" fmla="*/ 1656 h 1656"/>
              </a:gdLst>
              <a:ahLst/>
              <a:cxnLst>
                <a:cxn ang="T6">
                  <a:pos x="T0" y="T1"/>
                </a:cxn>
                <a:cxn ang="T7">
                  <a:pos x="T2" y="T3"/>
                </a:cxn>
                <a:cxn ang="T8">
                  <a:pos x="T4" y="T5"/>
                </a:cxn>
              </a:cxnLst>
              <a:rect l="T9" t="T10" r="T11" b="T12"/>
              <a:pathLst>
                <a:path w="2544" h="1656">
                  <a:moveTo>
                    <a:pt x="0" y="1584"/>
                  </a:moveTo>
                  <a:cubicBezTo>
                    <a:pt x="532" y="1620"/>
                    <a:pt x="1064" y="1656"/>
                    <a:pt x="1488" y="1392"/>
                  </a:cubicBezTo>
                  <a:cubicBezTo>
                    <a:pt x="1912" y="1128"/>
                    <a:pt x="2352" y="608"/>
                    <a:pt x="2544" y="0"/>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6" name="Freeform 14"/>
            <p:cNvSpPr>
              <a:spLocks/>
            </p:cNvSpPr>
            <p:nvPr/>
          </p:nvSpPr>
          <p:spPr bwMode="auto">
            <a:xfrm>
              <a:off x="2064" y="1327"/>
              <a:ext cx="2448" cy="1016"/>
            </a:xfrm>
            <a:custGeom>
              <a:avLst/>
              <a:gdLst>
                <a:gd name="T0" fmla="*/ 0 w 2448"/>
                <a:gd name="T1" fmla="*/ 0 h 1016"/>
                <a:gd name="T2" fmla="*/ 1152 w 2448"/>
                <a:gd name="T3" fmla="*/ 1008 h 1016"/>
                <a:gd name="T4" fmla="*/ 2448 w 2448"/>
                <a:gd name="T5" fmla="*/ 48 h 1016"/>
                <a:gd name="T6" fmla="*/ 0 60000 65536"/>
                <a:gd name="T7" fmla="*/ 0 60000 65536"/>
                <a:gd name="T8" fmla="*/ 0 60000 65536"/>
                <a:gd name="T9" fmla="*/ 0 w 2448"/>
                <a:gd name="T10" fmla="*/ 0 h 1016"/>
                <a:gd name="T11" fmla="*/ 2448 w 2448"/>
                <a:gd name="T12" fmla="*/ 1016 h 1016"/>
              </a:gdLst>
              <a:ahLst/>
              <a:cxnLst>
                <a:cxn ang="T6">
                  <a:pos x="T0" y="T1"/>
                </a:cxn>
                <a:cxn ang="T7">
                  <a:pos x="T2" y="T3"/>
                </a:cxn>
                <a:cxn ang="T8">
                  <a:pos x="T4" y="T5"/>
                </a:cxn>
              </a:cxnLst>
              <a:rect l="T9" t="T10" r="T11" b="T12"/>
              <a:pathLst>
                <a:path w="2448" h="1016">
                  <a:moveTo>
                    <a:pt x="0" y="0"/>
                  </a:moveTo>
                  <a:cubicBezTo>
                    <a:pt x="372" y="500"/>
                    <a:pt x="744" y="1000"/>
                    <a:pt x="1152" y="1008"/>
                  </a:cubicBezTo>
                  <a:cubicBezTo>
                    <a:pt x="1560" y="1016"/>
                    <a:pt x="2216" y="560"/>
                    <a:pt x="2448" y="48"/>
                  </a:cubicBezTo>
                </a:path>
              </a:pathLst>
            </a:custGeom>
            <a:noFill/>
            <a:ln w="28575">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7" name="Text Box 15"/>
            <p:cNvSpPr txBox="1">
              <a:spLocks noChangeArrowheads="1"/>
            </p:cNvSpPr>
            <p:nvPr/>
          </p:nvSpPr>
          <p:spPr bwMode="auto">
            <a:xfrm>
              <a:off x="4310" y="95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软件总成本</a:t>
              </a:r>
            </a:p>
          </p:txBody>
        </p:sp>
        <p:sp>
          <p:nvSpPr>
            <p:cNvPr id="27658" name="Text Box 16"/>
            <p:cNvSpPr txBox="1">
              <a:spLocks noChangeArrowheads="1"/>
            </p:cNvSpPr>
            <p:nvPr/>
          </p:nvSpPr>
          <p:spPr bwMode="auto">
            <a:xfrm>
              <a:off x="4742" y="188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集成成本</a:t>
              </a:r>
            </a:p>
          </p:txBody>
        </p:sp>
        <p:sp>
          <p:nvSpPr>
            <p:cNvPr id="27659" name="Text Box 17"/>
            <p:cNvSpPr txBox="1">
              <a:spLocks noChangeArrowheads="1"/>
            </p:cNvSpPr>
            <p:nvPr/>
          </p:nvSpPr>
          <p:spPr bwMode="auto">
            <a:xfrm>
              <a:off x="4502" y="2889"/>
              <a:ext cx="9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成本</a:t>
              </a:r>
              <a:r>
                <a:rPr kumimoji="1" lang="en-US" altLang="zh-CN" sz="2400">
                  <a:latin typeface="楷体_GB2312" pitchFamily="49" charset="-122"/>
                </a:rPr>
                <a:t>/</a:t>
              </a:r>
              <a:r>
                <a:rPr kumimoji="1" lang="zh-CN" altLang="en-US" sz="2400">
                  <a:latin typeface="楷体_GB2312" pitchFamily="49" charset="-122"/>
                </a:rPr>
                <a:t>模块</a:t>
              </a:r>
            </a:p>
          </p:txBody>
        </p:sp>
        <p:sp>
          <p:nvSpPr>
            <p:cNvPr id="27660" name="Text Box 18"/>
            <p:cNvSpPr txBox="1">
              <a:spLocks noChangeArrowheads="1"/>
            </p:cNvSpPr>
            <p:nvPr/>
          </p:nvSpPr>
          <p:spPr bwMode="auto">
            <a:xfrm>
              <a:off x="2789" y="347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模块数量</a:t>
              </a:r>
            </a:p>
          </p:txBody>
        </p:sp>
        <p:sp>
          <p:nvSpPr>
            <p:cNvPr id="27661" name="Text Box 19"/>
            <p:cNvSpPr txBox="1">
              <a:spLocks noChangeArrowheads="1"/>
            </p:cNvSpPr>
            <p:nvPr/>
          </p:nvSpPr>
          <p:spPr bwMode="auto">
            <a:xfrm>
              <a:off x="182" y="2090"/>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成本或工作量</a:t>
              </a:r>
            </a:p>
          </p:txBody>
        </p:sp>
        <p:sp>
          <p:nvSpPr>
            <p:cNvPr id="27662" name="Line 21"/>
            <p:cNvSpPr>
              <a:spLocks noChangeShapeType="1"/>
            </p:cNvSpPr>
            <p:nvPr/>
          </p:nvSpPr>
          <p:spPr bwMode="auto">
            <a:xfrm flipV="1">
              <a:off x="2736" y="2095"/>
              <a:ext cx="0" cy="12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22"/>
            <p:cNvSpPr>
              <a:spLocks noChangeShapeType="1"/>
            </p:cNvSpPr>
            <p:nvPr/>
          </p:nvSpPr>
          <p:spPr bwMode="auto">
            <a:xfrm flipV="1">
              <a:off x="3648" y="2191"/>
              <a:ext cx="0" cy="1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Text Box 24"/>
            <p:cNvSpPr txBox="1">
              <a:spLocks noChangeArrowheads="1"/>
            </p:cNvSpPr>
            <p:nvPr/>
          </p:nvSpPr>
          <p:spPr bwMode="auto">
            <a:xfrm>
              <a:off x="2726" y="1580"/>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最小成本区域</a:t>
              </a:r>
            </a:p>
          </p:txBody>
        </p:sp>
        <p:sp>
          <p:nvSpPr>
            <p:cNvPr id="27665" name="Text Box 25"/>
            <p:cNvSpPr txBox="1">
              <a:spLocks noChangeArrowheads="1"/>
            </p:cNvSpPr>
            <p:nvPr/>
          </p:nvSpPr>
          <p:spPr bwMode="auto">
            <a:xfrm>
              <a:off x="3110" y="192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M</a:t>
              </a:r>
            </a:p>
          </p:txBody>
        </p:sp>
      </p:grpSp>
      <p:sp>
        <p:nvSpPr>
          <p:cNvPr id="19" name="日期占位符 18"/>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9DF4AE5-90D4-4224-AF23-A4AE33ECCA2C}"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765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56495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noChangeArrowheads="1"/>
          </p:cNvSpPr>
          <p:nvPr>
            <p:ph idx="1"/>
          </p:nvPr>
        </p:nvSpPr>
        <p:spPr>
          <a:xfrm>
            <a:off x="179388" y="1341438"/>
            <a:ext cx="4032250" cy="504825"/>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实现模块化的手段</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ED97A9E-52C3-4AD4-81B3-042D4AE168C1}"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9699" name="Rectangle 3"/>
          <p:cNvSpPr>
            <a:spLocks noChangeArrowheads="1"/>
          </p:cNvSpPr>
          <p:nvPr/>
        </p:nvSpPr>
        <p:spPr bwMode="auto">
          <a:xfrm>
            <a:off x="684213" y="2133600"/>
            <a:ext cx="814228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a:latin typeface="楷体_GB2312" pitchFamily="49" charset="-122"/>
              </a:rPr>
              <a:t>抽象</a:t>
            </a:r>
            <a:r>
              <a:rPr lang="zh-CN" altLang="en-US" b="0">
                <a:latin typeface="楷体_GB2312" pitchFamily="49" charset="-122"/>
              </a:rPr>
              <a:t>：抽出事物的本质特性而暂时不考虑它们的细节。</a:t>
            </a:r>
          </a:p>
          <a:p>
            <a:pPr>
              <a:spcBef>
                <a:spcPct val="20000"/>
              </a:spcBef>
              <a:buClr>
                <a:schemeClr val="hlink"/>
              </a:buClr>
              <a:buSzPct val="70000"/>
              <a:buFont typeface="Wingdings" panose="05000000000000000000" pitchFamily="2" charset="2"/>
              <a:buChar char="l"/>
            </a:pPr>
            <a:r>
              <a:rPr lang="zh-CN" altLang="en-US">
                <a:latin typeface="楷体_GB2312" pitchFamily="49" charset="-122"/>
              </a:rPr>
              <a:t>信息隐蔽</a:t>
            </a:r>
            <a:r>
              <a:rPr lang="zh-CN" altLang="en-US" b="0">
                <a:latin typeface="楷体_GB2312" pitchFamily="49" charset="-122"/>
              </a:rPr>
              <a:t>：应该这样设计和确定模块，使得一个模块内包含的信息（过程和数据）对于不需要这些信息的模块来说，是不可访问的。</a:t>
            </a:r>
          </a:p>
        </p:txBody>
      </p:sp>
      <p:sp>
        <p:nvSpPr>
          <p:cNvPr id="29700"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43559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noChangeArrowheads="1"/>
          </p:cNvSpPr>
          <p:nvPr>
            <p:ph idx="1"/>
          </p:nvPr>
        </p:nvSpPr>
        <p:spPr>
          <a:xfrm>
            <a:off x="468313" y="2060575"/>
            <a:ext cx="8142287" cy="3024188"/>
          </a:xfrm>
        </p:spPr>
        <p:txBody>
          <a:bodyPr/>
          <a:lstStyle/>
          <a:p>
            <a:pPr eaLnBrk="1" hangingPunct="1">
              <a:buClr>
                <a:schemeClr val="hlink"/>
              </a:buClr>
              <a:buFont typeface="Wingdings" panose="05000000000000000000" pitchFamily="2" charset="2"/>
              <a:buChar char="l"/>
            </a:pPr>
            <a:r>
              <a:rPr kumimoji="0" lang="zh-CN" altLang="en-US" b="1">
                <a:latin typeface="楷体_GB2312" pitchFamily="49" charset="-122"/>
                <a:ea typeface="楷体_GB2312" pitchFamily="49" charset="-122"/>
              </a:rPr>
              <a:t>模块独立性：</a:t>
            </a:r>
            <a:r>
              <a:rPr kumimoji="0" lang="zh-CN" altLang="en-US">
                <a:latin typeface="楷体_GB2312" pitchFamily="49" charset="-122"/>
                <a:ea typeface="楷体_GB2312" pitchFamily="49" charset="-122"/>
              </a:rPr>
              <a:t>模块独立是指开发具有独立功能而且和其它模块之间没有过多的相互作用的模块。</a:t>
            </a:r>
          </a:p>
          <a:p>
            <a:pPr eaLnBrk="1" hangingPunct="1">
              <a:buClr>
                <a:schemeClr val="hlink"/>
              </a:buClr>
              <a:buFont typeface="Wingdings" panose="05000000000000000000" pitchFamily="2" charset="2"/>
              <a:buChar char="l"/>
            </a:pPr>
            <a:r>
              <a:rPr kumimoji="0" lang="zh-CN" altLang="en-US" b="1">
                <a:latin typeface="楷体_GB2312" pitchFamily="49" charset="-122"/>
                <a:ea typeface="楷体_GB2312" pitchFamily="49" charset="-122"/>
              </a:rPr>
              <a:t>模块独立的意义：</a:t>
            </a:r>
          </a:p>
          <a:p>
            <a:pPr eaLnBrk="1" hangingPunct="1">
              <a:buClr>
                <a:schemeClr val="hlink"/>
              </a:buClr>
              <a:buFont typeface="Wingdings" panose="05000000000000000000" pitchFamily="2" charset="2"/>
              <a:buNone/>
            </a:pPr>
            <a:r>
              <a:rPr kumimoji="0" lang="zh-CN" altLang="en-US">
                <a:latin typeface="楷体_GB2312" pitchFamily="49" charset="-122"/>
                <a:ea typeface="楷体_GB2312" pitchFamily="49" charset="-122"/>
              </a:rPr>
              <a:t>      功能分割，简化接口，易于多人合作开发同一软件；</a:t>
            </a:r>
          </a:p>
          <a:p>
            <a:pPr eaLnBrk="1" hangingPunct="1">
              <a:buClr>
                <a:schemeClr val="hlink"/>
              </a:buClr>
              <a:buFont typeface="Wingdings" panose="05000000000000000000" pitchFamily="2" charset="2"/>
              <a:buNone/>
            </a:pPr>
            <a:r>
              <a:rPr kumimoji="0" lang="zh-CN" altLang="en-US">
                <a:latin typeface="楷体_GB2312" pitchFamily="49" charset="-122"/>
                <a:ea typeface="楷体_GB2312" pitchFamily="49" charset="-122"/>
              </a:rPr>
              <a:t>      独立的模块易于测试和维护。</a:t>
            </a:r>
            <a:endParaRPr kumimoji="0" lang="en-US" altLang="zh-CN">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92079D8-A11A-435B-AEDF-3E17B702726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1747" name="Rectangle 3"/>
          <p:cNvSpPr>
            <a:spLocks noChangeArrowheads="1"/>
          </p:cNvSpPr>
          <p:nvPr/>
        </p:nvSpPr>
        <p:spPr bwMode="auto">
          <a:xfrm>
            <a:off x="250825" y="1341438"/>
            <a:ext cx="56880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0066FF"/>
              </a:buClr>
              <a:buSzPct val="70000"/>
              <a:buFont typeface="Wingdings" panose="05000000000000000000" pitchFamily="2" charset="2"/>
              <a:buChar char="Ø"/>
            </a:pPr>
            <a:r>
              <a:rPr lang="zh-CN" altLang="en-US"/>
              <a:t>模块独立性</a:t>
            </a:r>
            <a:endParaRPr lang="en-US" altLang="zh-CN"/>
          </a:p>
        </p:txBody>
      </p:sp>
      <p:sp>
        <p:nvSpPr>
          <p:cNvPr id="31748"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18607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noChangeArrowheads="1"/>
          </p:cNvSpPr>
          <p:nvPr>
            <p:ph idx="1"/>
          </p:nvPr>
        </p:nvSpPr>
        <p:spPr>
          <a:xfrm>
            <a:off x="179388" y="1341438"/>
            <a:ext cx="8142287" cy="647700"/>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模块独立程度的衡量标准</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632E966-7591-4BC4-818B-DBBDE4A8829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3795" name="Rectangle 3"/>
          <p:cNvSpPr>
            <a:spLocks noChangeArrowheads="1"/>
          </p:cNvSpPr>
          <p:nvPr/>
        </p:nvSpPr>
        <p:spPr bwMode="auto">
          <a:xfrm>
            <a:off x="684213" y="2205038"/>
            <a:ext cx="814228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耦合性：对一个软件结构内不同模块间互连程度的度量。</a:t>
            </a:r>
          </a:p>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内聚性：标志一个模块内各个处理元素彼此结合的紧密程度，理想的内聚模块只做一件事情。</a:t>
            </a:r>
          </a:p>
        </p:txBody>
      </p:sp>
      <p:sp>
        <p:nvSpPr>
          <p:cNvPr id="3379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12996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idx="1"/>
          </p:nvPr>
        </p:nvSpPr>
        <p:spPr>
          <a:xfrm>
            <a:off x="250825" y="1341438"/>
            <a:ext cx="2663825" cy="504825"/>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耦合分类</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A3CB8B1-EC1B-4CD7-84D0-1440F7E0359E}"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5843" name="Rectangle 3"/>
          <p:cNvSpPr>
            <a:spLocks noChangeArrowheads="1"/>
          </p:cNvSpPr>
          <p:nvPr/>
        </p:nvSpPr>
        <p:spPr bwMode="auto">
          <a:xfrm>
            <a:off x="684213" y="2133600"/>
            <a:ext cx="81422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无任何连接：两个模块中的每一个都能独立地工作而不需要另一个的存在（最低耦合）。</a:t>
            </a:r>
          </a:p>
          <a:p>
            <a:pPr>
              <a:spcBef>
                <a:spcPct val="20000"/>
              </a:spcBef>
              <a:buClr>
                <a:schemeClr val="hlink"/>
              </a:buClr>
              <a:buSzPct val="70000"/>
              <a:buFont typeface="Wingdings" panose="05000000000000000000" pitchFamily="2" charset="2"/>
              <a:buChar char="l"/>
            </a:pPr>
            <a:r>
              <a:rPr lang="zh-CN" altLang="en-US" b="0"/>
              <a:t>数据耦合：两个模块彼此通过参数交换信息，且交换的仅仅是数据（低耦合）。</a:t>
            </a:r>
          </a:p>
          <a:p>
            <a:pPr>
              <a:spcBef>
                <a:spcPct val="20000"/>
              </a:spcBef>
              <a:buClr>
                <a:schemeClr val="hlink"/>
              </a:buClr>
              <a:buSzPct val="70000"/>
              <a:buFont typeface="Wingdings" panose="05000000000000000000" pitchFamily="2" charset="2"/>
              <a:buChar char="l"/>
            </a:pPr>
            <a:r>
              <a:rPr lang="zh-CN" altLang="en-US" b="0"/>
              <a:t>控制耦合：两个模块之间传递的信息有控制成分（中耦合）。</a:t>
            </a:r>
          </a:p>
        </p:txBody>
      </p:sp>
      <p:sp>
        <p:nvSpPr>
          <p:cNvPr id="35844"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41855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idx="1"/>
          </p:nvPr>
        </p:nvSpPr>
        <p:spPr>
          <a:xfrm>
            <a:off x="395288" y="1341438"/>
            <a:ext cx="8424862" cy="4392612"/>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公共环境耦合：两个或多个模块通过一个公共环境相互作用：</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1</a:t>
            </a:r>
            <a:r>
              <a:rPr kumimoji="0" lang="zh-CN" altLang="en-US" sz="2400">
                <a:latin typeface="Arial" panose="020B0604020202020204" pitchFamily="34" charset="0"/>
                <a:ea typeface="楷体_GB2312" pitchFamily="49" charset="-122"/>
              </a:rPr>
              <a:t>、一个存数据，一个取数据（低耦合）；</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2</a:t>
            </a:r>
            <a:r>
              <a:rPr kumimoji="0" lang="zh-CN" altLang="en-US" sz="2400">
                <a:latin typeface="Arial" panose="020B0604020202020204" pitchFamily="34" charset="0"/>
                <a:ea typeface="楷体_GB2312" pitchFamily="49" charset="-122"/>
              </a:rPr>
              <a:t>、都存取数据（低</a:t>
            </a:r>
            <a:r>
              <a:rPr kumimoji="0" lang="en-US" altLang="zh-CN" sz="2400">
                <a:latin typeface="Arial" panose="020B0604020202020204" pitchFamily="34" charset="0"/>
                <a:ea typeface="楷体_GB2312" pitchFamily="49" charset="-122"/>
              </a:rPr>
              <a:t>--</a:t>
            </a:r>
            <a:r>
              <a:rPr kumimoji="0" lang="zh-CN" altLang="en-US" sz="2400">
                <a:latin typeface="Arial" panose="020B0604020202020204" pitchFamily="34" charset="0"/>
                <a:ea typeface="楷体_GB2312" pitchFamily="49" charset="-122"/>
              </a:rPr>
              <a:t>中之间）。</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内容耦合：</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1</a:t>
            </a:r>
            <a:r>
              <a:rPr kumimoji="0" lang="zh-CN" altLang="en-US" sz="2400">
                <a:latin typeface="Arial" panose="020B0604020202020204" pitchFamily="34" charset="0"/>
                <a:ea typeface="楷体_GB2312" pitchFamily="49" charset="-122"/>
              </a:rPr>
              <a:t>、一个模块访问另一个模块的内部数据；</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2</a:t>
            </a:r>
            <a:r>
              <a:rPr kumimoji="0" lang="zh-CN" altLang="en-US" sz="2400">
                <a:latin typeface="Arial" panose="020B0604020202020204" pitchFamily="34" charset="0"/>
                <a:ea typeface="楷体_GB2312" pitchFamily="49" charset="-122"/>
              </a:rPr>
              <a:t>、两个模块有一部分程序代码重叠；</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3</a:t>
            </a:r>
            <a:r>
              <a:rPr kumimoji="0" lang="zh-CN" altLang="en-US" sz="2400">
                <a:latin typeface="Arial" panose="020B0604020202020204" pitchFamily="34" charset="0"/>
                <a:ea typeface="楷体_GB2312" pitchFamily="49" charset="-122"/>
              </a:rPr>
              <a:t>、一个模块不通过正常入口而转移的另一个的内部；</a:t>
            </a:r>
          </a:p>
          <a:p>
            <a:pPr eaLnBrk="1" hangingPunct="1">
              <a:buClr>
                <a:schemeClr val="hlink"/>
              </a:buClr>
              <a:buFont typeface="Wingdings" panose="05000000000000000000" pitchFamily="2" charset="2"/>
              <a:buNone/>
            </a:pPr>
            <a:r>
              <a:rPr kumimoji="0" lang="zh-CN" altLang="en-US" sz="2400">
                <a:latin typeface="Arial" panose="020B0604020202020204" pitchFamily="34" charset="0"/>
                <a:ea typeface="楷体_GB2312" pitchFamily="49" charset="-122"/>
              </a:rPr>
              <a:t>          </a:t>
            </a:r>
            <a:r>
              <a:rPr kumimoji="0" lang="en-US" altLang="zh-CN" sz="2400">
                <a:latin typeface="Arial" panose="020B0604020202020204" pitchFamily="34" charset="0"/>
                <a:ea typeface="楷体_GB2312" pitchFamily="49" charset="-122"/>
              </a:rPr>
              <a:t>4</a:t>
            </a:r>
            <a:r>
              <a:rPr kumimoji="0" lang="zh-CN" altLang="en-US" sz="2400">
                <a:latin typeface="Arial" panose="020B0604020202020204" pitchFamily="34" charset="0"/>
                <a:ea typeface="楷体_GB2312" pitchFamily="49" charset="-122"/>
              </a:rPr>
              <a:t>、一个模块有多个入口（意味着该模块有多个功能）。</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93BC9D2-02D0-4EF9-8950-586C76CCB69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789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77977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idx="1"/>
          </p:nvPr>
        </p:nvSpPr>
        <p:spPr>
          <a:xfrm>
            <a:off x="323850" y="1341438"/>
            <a:ext cx="2736850" cy="649287"/>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内聚分类</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F293EC2-5B21-4988-9495-67E2BBBAD5B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39939" name="Rectangle 3"/>
          <p:cNvSpPr>
            <a:spLocks noChangeArrowheads="1"/>
          </p:cNvSpPr>
          <p:nvPr/>
        </p:nvSpPr>
        <p:spPr bwMode="auto">
          <a:xfrm>
            <a:off x="611188" y="1916113"/>
            <a:ext cx="828198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偶然内聚：一组任务关系松散（低）</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逻辑内聚：一组任务在逻辑上同属一类，例如均为输出（低）</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时间内聚：一组任务必须在同一段时间内执行（低）</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信息内聚：模块内所有元素都引用相同的输入或输出数据集合（中）</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顺序内聚：模块中的每个元素都是与同一功能紧密相关，一个元素的输出是下一个元素的输入（高）</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功能内聚：一个模块完成一个且仅完成一个功能（高）</a:t>
            </a:r>
          </a:p>
          <a:p>
            <a:pPr>
              <a:spcBef>
                <a:spcPct val="20000"/>
              </a:spcBef>
              <a:buClr>
                <a:schemeClr val="hlink"/>
              </a:buClr>
              <a:buSzPct val="70000"/>
              <a:buFont typeface="Wingdings" panose="05000000000000000000" pitchFamily="2" charset="2"/>
              <a:buChar char="l"/>
            </a:pPr>
            <a:endParaRPr lang="zh-CN" altLang="en-US" sz="2400" b="0">
              <a:latin typeface="楷体_GB2312" pitchFamily="49" charset="-122"/>
            </a:endParaRPr>
          </a:p>
        </p:txBody>
      </p:sp>
      <p:sp>
        <p:nvSpPr>
          <p:cNvPr id="39940"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87614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idx="1"/>
          </p:nvPr>
        </p:nvSpPr>
        <p:spPr>
          <a:xfrm>
            <a:off x="323850" y="1341438"/>
            <a:ext cx="6769100" cy="576262"/>
          </a:xfrm>
        </p:spPr>
        <p:txBody>
          <a:bodyPr/>
          <a:lstStyle/>
          <a:p>
            <a:pPr eaLnBrk="1" hangingPunct="1">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关于耦合性和内聚性的设计原则</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C10E9D1-6C32-45F5-8F21-D7D3DFC6F14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1987" name="Rectangle 3"/>
          <p:cNvSpPr>
            <a:spLocks noChangeArrowheads="1"/>
          </p:cNvSpPr>
          <p:nvPr/>
        </p:nvSpPr>
        <p:spPr bwMode="auto">
          <a:xfrm>
            <a:off x="1001713" y="2276475"/>
            <a:ext cx="81422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力争尽可能弱的耦合性：尽量使用数据耦合，少用控制耦合，限制公共环境耦合的范围，完全不用内容耦合</a:t>
            </a:r>
          </a:p>
          <a:p>
            <a:pPr>
              <a:spcBef>
                <a:spcPct val="20000"/>
              </a:spcBef>
              <a:buClr>
                <a:schemeClr val="hlink"/>
              </a:buClr>
              <a:buSzPct val="70000"/>
              <a:buFont typeface="Wingdings" panose="05000000000000000000" pitchFamily="2" charset="2"/>
              <a:buChar char="l"/>
            </a:pPr>
            <a:r>
              <a:rPr lang="zh-CN" altLang="en-US" b="0"/>
              <a:t>力争尽可能高的内聚性：力争尽可能高的内聚性，并能识别出低内聚性</a:t>
            </a:r>
          </a:p>
        </p:txBody>
      </p:sp>
      <p:sp>
        <p:nvSpPr>
          <p:cNvPr id="41988"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66827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idx="1"/>
          </p:nvPr>
        </p:nvSpPr>
        <p:spPr>
          <a:xfrm>
            <a:off x="179388" y="1268413"/>
            <a:ext cx="5832475" cy="504825"/>
          </a:xfrm>
        </p:spPr>
        <p:txBody>
          <a:bodyPr/>
          <a:lstStyle/>
          <a:p>
            <a:pPr eaLnBrk="1" hangingPunct="1">
              <a:buFontTx/>
              <a:buNone/>
            </a:pPr>
            <a:r>
              <a:rPr kumimoji="0" lang="en-US" altLang="zh-CN" sz="3200" b="1">
                <a:latin typeface="楷体_GB2312" pitchFamily="49" charset="-122"/>
                <a:ea typeface="楷体_GB2312" pitchFamily="49" charset="-122"/>
              </a:rPr>
              <a:t>5</a:t>
            </a:r>
            <a:r>
              <a:rPr kumimoji="0" lang="zh-CN" altLang="en-US" sz="3200" b="1">
                <a:latin typeface="楷体_GB2312" pitchFamily="49" charset="-122"/>
                <a:ea typeface="楷体_GB2312" pitchFamily="49" charset="-122"/>
              </a:rPr>
              <a:t>、概要设计的启发式准则</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F5C54B3-FD01-48F1-BEEC-10935ED24EE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4035" name="Rectangle 3"/>
          <p:cNvSpPr>
            <a:spLocks noChangeArrowheads="1"/>
          </p:cNvSpPr>
          <p:nvPr/>
        </p:nvSpPr>
        <p:spPr bwMode="auto">
          <a:xfrm>
            <a:off x="250825" y="1916113"/>
            <a:ext cx="87487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改进软件结构，提高模块独立性</a:t>
            </a:r>
          </a:p>
          <a:p>
            <a:pPr>
              <a:spcBef>
                <a:spcPct val="20000"/>
              </a:spcBef>
              <a:buClr>
                <a:schemeClr val="hlink"/>
              </a:buClr>
              <a:buSzPct val="70000"/>
              <a:buFont typeface="Wingdings" panose="05000000000000000000" pitchFamily="2" charset="2"/>
              <a:buChar char="l"/>
            </a:pPr>
            <a:r>
              <a:rPr lang="zh-CN" altLang="en-US" b="0"/>
              <a:t>模块规模应该适中（最好能写在一页纸上）</a:t>
            </a:r>
          </a:p>
          <a:p>
            <a:pPr>
              <a:spcBef>
                <a:spcPct val="20000"/>
              </a:spcBef>
              <a:buClr>
                <a:schemeClr val="hlink"/>
              </a:buClr>
              <a:buSzPct val="70000"/>
              <a:buFont typeface="Wingdings" panose="05000000000000000000" pitchFamily="2" charset="2"/>
              <a:buChar char="l"/>
            </a:pPr>
            <a:r>
              <a:rPr lang="zh-CN" altLang="en-US" b="0"/>
              <a:t>大模块分解不充分；小模块使用开销大，接口复杂。</a:t>
            </a:r>
          </a:p>
          <a:p>
            <a:pPr>
              <a:spcBef>
                <a:spcPct val="20000"/>
              </a:spcBef>
              <a:buClr>
                <a:schemeClr val="hlink"/>
              </a:buClr>
              <a:buSzPct val="70000"/>
              <a:buFont typeface="Wingdings" panose="05000000000000000000" pitchFamily="2" charset="2"/>
              <a:buChar char="l"/>
            </a:pPr>
            <a:r>
              <a:rPr lang="zh-CN" altLang="en-US" b="0"/>
              <a:t>尽量减少高扇出结构的数目，随着深度的增加争取更多的扇入</a:t>
            </a:r>
          </a:p>
          <a:p>
            <a:pPr>
              <a:spcBef>
                <a:spcPct val="20000"/>
              </a:spcBef>
              <a:buClr>
                <a:schemeClr val="hlink"/>
              </a:buClr>
              <a:buSzPct val="70000"/>
              <a:buFont typeface="Wingdings" panose="05000000000000000000" pitchFamily="2" charset="2"/>
              <a:buChar char="l"/>
            </a:pPr>
            <a:r>
              <a:rPr lang="zh-CN" altLang="en-US" b="0"/>
              <a:t>扇出过大意味着模块过分复杂，需要控制和协调过多的下级模块。一般来说，顶层扇出高，中间扇出少，低层高扇入。</a:t>
            </a:r>
          </a:p>
        </p:txBody>
      </p:sp>
      <p:sp>
        <p:nvSpPr>
          <p:cNvPr id="4403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90248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结构化设计</a:t>
            </a:r>
          </a:p>
        </p:txBody>
      </p:sp>
      <p:sp>
        <p:nvSpPr>
          <p:cNvPr id="10242" name="内容占位符 2"/>
          <p:cNvSpPr>
            <a:spLocks noGrp="1"/>
          </p:cNvSpPr>
          <p:nvPr>
            <p:ph idx="1"/>
          </p:nvPr>
        </p:nvSpPr>
        <p:spPr/>
        <p:txBody>
          <a:bodyPr/>
          <a:lstStyle/>
          <a:p>
            <a:r>
              <a:rPr lang="zh-CN" altLang="en-US">
                <a:latin typeface="Arial" panose="020B0604020202020204" pitchFamily="34" charset="0"/>
                <a:ea typeface="宋体" panose="02010600030101010101" pitchFamily="2" charset="-122"/>
              </a:rPr>
              <a:t>概要设计</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详细设计</a:t>
            </a: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0904805-448B-4B6D-9A14-C4D3713B19C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42068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idx="1"/>
          </p:nvPr>
        </p:nvSpPr>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模块的作用范围保持在该模块的控制范围内</a:t>
            </a:r>
          </a:p>
          <a:p>
            <a:pPr eaLnBrk="1" hangingPunct="1">
              <a:buClr>
                <a:schemeClr val="hlink"/>
              </a:buClr>
              <a:buFont typeface="Wingdings" panose="05000000000000000000" pitchFamily="2" charset="2"/>
              <a:buNone/>
            </a:pPr>
            <a:r>
              <a:rPr kumimoji="0" lang="zh-CN" altLang="en-US">
                <a:latin typeface="Arial" panose="020B0604020202020204" pitchFamily="34" charset="0"/>
                <a:ea typeface="楷体_GB2312" pitchFamily="49" charset="-122"/>
              </a:rPr>
              <a:t>           模块的作用范围是指该模块中一个判断所影响的所有其它模块；模块的控制范围指该模块本身以及所有直接或间接从属于它的模块。</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力争降低模块接口的复杂程度</a:t>
            </a:r>
          </a:p>
          <a:p>
            <a:pPr eaLnBrk="1" hangingPunct="1">
              <a:buClr>
                <a:schemeClr val="hlink"/>
              </a:buClr>
              <a:buFont typeface="Wingdings" panose="05000000000000000000" pitchFamily="2" charset="2"/>
              <a:buNone/>
            </a:pPr>
            <a:r>
              <a:rPr kumimoji="0" lang="zh-CN" altLang="en-US">
                <a:latin typeface="Arial" panose="020B0604020202020204" pitchFamily="34" charset="0"/>
                <a:ea typeface="楷体_GB2312" pitchFamily="49" charset="-122"/>
              </a:rPr>
              <a:t>           模块接口的复杂性是引起软件错误的一个主要原因。接口设计应该使得信息传递简单并且与模块的功能一致。</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A2427EF-4DB6-47AF-B873-ECE7C7A8E32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608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552433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noChangeArrowheads="1"/>
          </p:cNvSpPr>
          <p:nvPr>
            <p:ph idx="1"/>
          </p:nvPr>
        </p:nvSpPr>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设计单入口单出口的模块</a:t>
            </a:r>
          </a:p>
          <a:p>
            <a:pPr eaLnBrk="1" hangingPunct="1">
              <a:buClr>
                <a:schemeClr val="hlink"/>
              </a:buClr>
              <a:buFont typeface="Wingdings" panose="05000000000000000000" pitchFamily="2" charset="2"/>
              <a:buNone/>
            </a:pPr>
            <a:r>
              <a:rPr kumimoji="0" lang="zh-CN" altLang="en-US">
                <a:latin typeface="Arial" panose="020B0604020202020204" pitchFamily="34" charset="0"/>
                <a:ea typeface="楷体_GB2312" pitchFamily="49" charset="-122"/>
              </a:rPr>
              <a:t>            避免内容耦合，易于理解和维护。</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模块的功能应该可以预测</a:t>
            </a:r>
          </a:p>
          <a:p>
            <a:pPr eaLnBrk="1" hangingPunct="1">
              <a:buClr>
                <a:schemeClr val="hlink"/>
              </a:buClr>
              <a:buFont typeface="Wingdings" panose="05000000000000000000" pitchFamily="2" charset="2"/>
              <a:buNone/>
            </a:pPr>
            <a:r>
              <a:rPr kumimoji="0" lang="zh-CN" altLang="en-US">
                <a:latin typeface="Arial" panose="020B0604020202020204" pitchFamily="34" charset="0"/>
                <a:ea typeface="楷体_GB2312" pitchFamily="49" charset="-122"/>
              </a:rPr>
              <a:t>           相同的输入应该有相同的输出，否则难以理解、测试和维护。</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7002CF2-0CB9-42E0-B5F0-E3E69E4421C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4813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77510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noChangeArrowheads="1"/>
          </p:cNvSpPr>
          <p:nvPr>
            <p:ph idx="1"/>
          </p:nvPr>
        </p:nvSpPr>
        <p:spPr>
          <a:xfrm>
            <a:off x="107950" y="1268413"/>
            <a:ext cx="2881313" cy="576262"/>
          </a:xfrm>
        </p:spPr>
        <p:txBody>
          <a:bodyPr/>
          <a:lstStyle/>
          <a:p>
            <a:pPr eaLnBrk="1" hangingPunct="1">
              <a:buFontTx/>
              <a:buNone/>
            </a:pPr>
            <a:r>
              <a:rPr kumimoji="0" lang="en-US" altLang="zh-CN" sz="3200" b="1">
                <a:latin typeface="楷体_GB2312" pitchFamily="49" charset="-122"/>
                <a:ea typeface="楷体_GB2312" pitchFamily="49" charset="-122"/>
              </a:rPr>
              <a:t>6</a:t>
            </a:r>
            <a:r>
              <a:rPr kumimoji="0" lang="zh-CN" altLang="en-US" sz="3200" b="1">
                <a:latin typeface="楷体_GB2312" pitchFamily="49" charset="-122"/>
                <a:ea typeface="楷体_GB2312" pitchFamily="49" charset="-122"/>
              </a:rPr>
              <a:t>、设计方法</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AA8009E-9B14-410B-9B5F-96566907C24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0179" name="Rectangle 3"/>
          <p:cNvSpPr>
            <a:spLocks noChangeArrowheads="1"/>
          </p:cNvSpPr>
          <p:nvPr/>
        </p:nvSpPr>
        <p:spPr bwMode="auto">
          <a:xfrm>
            <a:off x="179388" y="1844675"/>
            <a:ext cx="874871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904875" indent="-447675">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Char char="n"/>
            </a:pPr>
            <a:r>
              <a:rPr lang="zh-CN" altLang="en-US" b="0">
                <a:latin typeface="楷体_GB2312" pitchFamily="49" charset="-122"/>
              </a:rPr>
              <a:t>结构化设计方法</a:t>
            </a:r>
            <a:endParaRPr lang="en-US" altLang="zh-CN" b="0">
              <a:latin typeface="楷体_GB2312" pitchFamily="49" charset="-122"/>
            </a:endParaRPr>
          </a:p>
          <a:p>
            <a:pPr lvl="1">
              <a:spcBef>
                <a:spcPct val="20000"/>
              </a:spcBef>
              <a:buClr>
                <a:schemeClr val="accent1"/>
              </a:buClr>
              <a:buSzPct val="70000"/>
              <a:buFont typeface="Wingdings" panose="05000000000000000000" pitchFamily="2" charset="2"/>
              <a:buChar char="n"/>
            </a:pPr>
            <a:r>
              <a:rPr lang="zh-CN" altLang="en-US" b="0">
                <a:latin typeface="楷体_GB2312" pitchFamily="49" charset="-122"/>
              </a:rPr>
              <a:t>结构化程序设计（</a:t>
            </a:r>
            <a:r>
              <a:rPr lang="en-US" altLang="zh-CN" b="0">
                <a:latin typeface="楷体_GB2312" pitchFamily="49" charset="-122"/>
              </a:rPr>
              <a:t>Dijkstra</a:t>
            </a:r>
            <a:r>
              <a:rPr lang="zh-CN" altLang="en-US" b="0">
                <a:latin typeface="楷体_GB2312" pitchFamily="49" charset="-122"/>
              </a:rPr>
              <a:t>）</a:t>
            </a:r>
          </a:p>
          <a:p>
            <a:pPr lvl="1">
              <a:spcBef>
                <a:spcPct val="20000"/>
              </a:spcBef>
              <a:buClr>
                <a:schemeClr val="accent1"/>
              </a:buClr>
              <a:buSzPct val="70000"/>
            </a:pPr>
            <a:r>
              <a:rPr lang="zh-CN" altLang="en-US" sz="2400" b="0">
                <a:latin typeface="楷体_GB2312" pitchFamily="49" charset="-122"/>
              </a:rPr>
              <a:t>       结构化程序设计的基础建立在三种能够构成结构化程序的逻辑构造（顺序，选择，重复）上。</a:t>
            </a:r>
            <a:endParaRPr lang="en-US" altLang="zh-CN" sz="2400" b="0">
              <a:latin typeface="楷体_GB2312" pitchFamily="49" charset="-122"/>
            </a:endParaRPr>
          </a:p>
          <a:p>
            <a:pPr lvl="1">
              <a:spcBef>
                <a:spcPct val="20000"/>
              </a:spcBef>
              <a:buClr>
                <a:schemeClr val="accent1"/>
              </a:buClr>
              <a:buSzPct val="70000"/>
              <a:buFont typeface="Wingdings" panose="05000000000000000000" pitchFamily="2" charset="2"/>
              <a:buChar char="n"/>
            </a:pPr>
            <a:r>
              <a:rPr lang="zh-CN" altLang="en-US" b="0">
                <a:latin typeface="楷体_GB2312" pitchFamily="49" charset="-122"/>
              </a:rPr>
              <a:t>面向数据的设计方法</a:t>
            </a:r>
            <a:endParaRPr lang="en-US" altLang="zh-CN" b="0">
              <a:latin typeface="楷体_GB2312" pitchFamily="49" charset="-122"/>
            </a:endParaRPr>
          </a:p>
          <a:p>
            <a:pPr lvl="1">
              <a:spcBef>
                <a:spcPct val="20000"/>
              </a:spcBef>
              <a:buClr>
                <a:srgbClr val="0066FF"/>
              </a:buClr>
              <a:buSzPct val="70000"/>
              <a:buFont typeface="Wingdings" panose="05000000000000000000" pitchFamily="2" charset="2"/>
              <a:buChar char="Ø"/>
            </a:pPr>
            <a:r>
              <a:rPr lang="zh-CN" altLang="en-US" b="0"/>
              <a:t>面向数据流的设计</a:t>
            </a:r>
          </a:p>
          <a:p>
            <a:pPr lvl="1">
              <a:spcBef>
                <a:spcPct val="20000"/>
              </a:spcBef>
              <a:buClr>
                <a:srgbClr val="0066FF"/>
              </a:buClr>
              <a:buSzPct val="70000"/>
              <a:buFont typeface="Wingdings" panose="05000000000000000000" pitchFamily="2" charset="2"/>
              <a:buChar char="Ø"/>
            </a:pPr>
            <a:r>
              <a:rPr lang="zh-CN" altLang="en-US" b="0"/>
              <a:t>面向数据结构的设计</a:t>
            </a:r>
          </a:p>
          <a:p>
            <a:pPr>
              <a:spcBef>
                <a:spcPct val="20000"/>
              </a:spcBef>
              <a:buClr>
                <a:schemeClr val="accent1"/>
              </a:buClr>
              <a:buSzPct val="70000"/>
              <a:buFont typeface="Wingdings" panose="05000000000000000000" pitchFamily="2" charset="2"/>
              <a:buChar char="n"/>
            </a:pPr>
            <a:endParaRPr lang="zh-CN" altLang="en-US" b="0">
              <a:latin typeface="楷体_GB2312" pitchFamily="49" charset="-122"/>
            </a:endParaRPr>
          </a:p>
          <a:p>
            <a:pPr lvl="1">
              <a:spcBef>
                <a:spcPct val="20000"/>
              </a:spcBef>
              <a:buClr>
                <a:schemeClr val="accent1"/>
              </a:buClr>
              <a:buSzPct val="70000"/>
            </a:pPr>
            <a:endParaRPr lang="zh-CN" altLang="en-US" sz="2400" b="0">
              <a:latin typeface="楷体_GB2312" pitchFamily="49" charset="-122"/>
            </a:endParaRPr>
          </a:p>
        </p:txBody>
      </p:sp>
      <p:sp>
        <p:nvSpPr>
          <p:cNvPr id="50180" name="Rectangle 3"/>
          <p:cNvSpPr>
            <a:spLocks noChangeArrowheads="1"/>
          </p:cNvSpPr>
          <p:nvPr/>
        </p:nvSpPr>
        <p:spPr bwMode="auto">
          <a:xfrm>
            <a:off x="1476375" y="5229225"/>
            <a:ext cx="633571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Char char="n"/>
            </a:pPr>
            <a:endParaRPr lang="zh-CN" altLang="en-US" b="0">
              <a:latin typeface="楷体_GB2312" pitchFamily="49" charset="-122"/>
            </a:endParaRPr>
          </a:p>
        </p:txBody>
      </p:sp>
      <p:sp>
        <p:nvSpPr>
          <p:cNvPr id="5018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49407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noChangeArrowheads="1"/>
          </p:cNvSpPr>
          <p:nvPr>
            <p:ph idx="1"/>
          </p:nvPr>
        </p:nvSpPr>
        <p:spPr>
          <a:xfrm>
            <a:off x="395288" y="1412875"/>
            <a:ext cx="8142287" cy="503238"/>
          </a:xfrm>
        </p:spPr>
        <p:txBody>
          <a:bodyPr/>
          <a:lstStyle/>
          <a:p>
            <a:pPr eaLnBrk="1" hangingPunct="1">
              <a:buClr>
                <a:srgbClr val="0066FF"/>
              </a:buClr>
              <a:buFont typeface="Wingdings" panose="05000000000000000000" pitchFamily="2" charset="2"/>
              <a:buChar char="Ø"/>
            </a:pPr>
            <a:r>
              <a:rPr kumimoji="0" lang="zh-CN" altLang="en-US">
                <a:latin typeface="Arial" panose="020B0604020202020204" pitchFamily="34" charset="0"/>
                <a:ea typeface="楷体_GB2312" pitchFamily="49" charset="-122"/>
              </a:rPr>
              <a:t>面向数据流的设计</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C88A9F5-1445-48F7-8E70-D999785EE6C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2227" name="Rectangle 3"/>
          <p:cNvSpPr>
            <a:spLocks noChangeArrowheads="1"/>
          </p:cNvSpPr>
          <p:nvPr/>
        </p:nvSpPr>
        <p:spPr bwMode="auto">
          <a:xfrm>
            <a:off x="539750" y="2205038"/>
            <a:ext cx="81422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面向数据流的设计方法把信息流映射成软件结构</a:t>
            </a:r>
          </a:p>
          <a:p>
            <a:pPr>
              <a:spcBef>
                <a:spcPct val="20000"/>
              </a:spcBef>
              <a:buClr>
                <a:schemeClr val="hlink"/>
              </a:buClr>
              <a:buSzPct val="70000"/>
              <a:buFont typeface="Wingdings" panose="05000000000000000000" pitchFamily="2" charset="2"/>
              <a:buChar char="l"/>
            </a:pPr>
            <a:r>
              <a:rPr lang="zh-CN" altLang="en-US" b="0"/>
              <a:t>信息流的类型决定了映射的方法</a:t>
            </a:r>
          </a:p>
          <a:p>
            <a:pPr>
              <a:spcBef>
                <a:spcPct val="20000"/>
              </a:spcBef>
              <a:buClr>
                <a:schemeClr val="hlink"/>
              </a:buClr>
              <a:buSzPct val="70000"/>
              <a:buFont typeface="Wingdings" panose="05000000000000000000" pitchFamily="2" charset="2"/>
              <a:buChar char="l"/>
            </a:pPr>
            <a:r>
              <a:rPr lang="zh-CN" altLang="en-US" b="0"/>
              <a:t>信息流有两种类型：</a:t>
            </a:r>
            <a:r>
              <a:rPr lang="zh-CN" altLang="en-US" sz="2400">
                <a:solidFill>
                  <a:srgbClr val="FF3399"/>
                </a:solidFill>
                <a:latin typeface="楷体_GB2312" pitchFamily="49" charset="-122"/>
              </a:rPr>
              <a:t>变换流</a:t>
            </a:r>
            <a:r>
              <a:rPr lang="zh-CN" altLang="en-US" sz="2400" b="0">
                <a:solidFill>
                  <a:srgbClr val="FF3399"/>
                </a:solidFill>
                <a:latin typeface="楷体_GB2312" pitchFamily="49" charset="-122"/>
              </a:rPr>
              <a:t>、</a:t>
            </a:r>
            <a:r>
              <a:rPr lang="zh-CN" altLang="en-US" sz="2400">
                <a:solidFill>
                  <a:srgbClr val="FF3399"/>
                </a:solidFill>
                <a:latin typeface="楷体_GB2312" pitchFamily="49" charset="-122"/>
              </a:rPr>
              <a:t>事务流</a:t>
            </a:r>
          </a:p>
        </p:txBody>
      </p:sp>
      <p:sp>
        <p:nvSpPr>
          <p:cNvPr id="52228"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87284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noChangeArrowheads="1"/>
          </p:cNvSpPr>
          <p:nvPr>
            <p:ph idx="1"/>
          </p:nvPr>
        </p:nvSpPr>
        <p:spPr>
          <a:xfrm>
            <a:off x="323850" y="1341438"/>
            <a:ext cx="1439863" cy="574675"/>
          </a:xfrm>
          <a:ln>
            <a:solidFill>
              <a:srgbClr val="800000"/>
            </a:solidFill>
            <a:miter lim="800000"/>
            <a:headEnd/>
            <a:tailEnd/>
          </a:ln>
        </p:spPr>
        <p:txBody>
          <a:bodyPr/>
          <a:lstStyle/>
          <a:p>
            <a:pPr eaLnBrk="1" hangingPunct="1">
              <a:buFontTx/>
              <a:buNone/>
            </a:pPr>
            <a:r>
              <a:rPr kumimoji="0" lang="zh-CN" altLang="en-US" b="1">
                <a:solidFill>
                  <a:srgbClr val="FF3399"/>
                </a:solidFill>
                <a:latin typeface="Arial" panose="020B0604020202020204" pitchFamily="34" charset="0"/>
                <a:ea typeface="楷体_GB2312" pitchFamily="49" charset="-122"/>
              </a:rPr>
              <a:t>变换流</a:t>
            </a:r>
            <a:endParaRPr kumimoji="0" lang="en-US" altLang="zh-CN" b="1">
              <a:solidFill>
                <a:srgbClr val="FF3399"/>
              </a:solidFill>
              <a:latin typeface="Arial" panose="020B0604020202020204" pitchFamily="34" charset="0"/>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1EA84DB-7F47-49D3-9A6B-02DEBDA753B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4275" name="Rectangle 8"/>
          <p:cNvSpPr>
            <a:spLocks noChangeArrowheads="1"/>
          </p:cNvSpPr>
          <p:nvPr/>
        </p:nvSpPr>
        <p:spPr bwMode="auto">
          <a:xfrm>
            <a:off x="468313" y="2205038"/>
            <a:ext cx="7991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None/>
            </a:pPr>
            <a:r>
              <a:rPr lang="zh-CN" altLang="en-US" b="0"/>
              <a:t>    信息沿输入通路进入系统，同时由外部形式变换成内部形式。进入系统的信息通过变换中心，经过加工处理以后再沿着输出通路变换成外部形式离开系统。</a:t>
            </a:r>
          </a:p>
        </p:txBody>
      </p:sp>
      <p:sp>
        <p:nvSpPr>
          <p:cNvPr id="5427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32136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1" name="Group 23"/>
          <p:cNvGrpSpPr>
            <a:grpSpLocks/>
          </p:cNvGrpSpPr>
          <p:nvPr/>
        </p:nvGrpSpPr>
        <p:grpSpPr bwMode="auto">
          <a:xfrm>
            <a:off x="1331913" y="1341438"/>
            <a:ext cx="6721475" cy="4135437"/>
            <a:chOff x="839" y="845"/>
            <a:chExt cx="4234" cy="2605"/>
          </a:xfrm>
        </p:grpSpPr>
        <p:sp>
          <p:nvSpPr>
            <p:cNvPr id="56324" name="Line 4"/>
            <p:cNvSpPr>
              <a:spLocks noChangeShapeType="1"/>
            </p:cNvSpPr>
            <p:nvPr/>
          </p:nvSpPr>
          <p:spPr bwMode="auto">
            <a:xfrm flipV="1">
              <a:off x="1761" y="845"/>
              <a:ext cx="0" cy="230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5" name="Line 5"/>
            <p:cNvSpPr>
              <a:spLocks noChangeShapeType="1"/>
            </p:cNvSpPr>
            <p:nvPr/>
          </p:nvSpPr>
          <p:spPr bwMode="auto">
            <a:xfrm>
              <a:off x="1761" y="3149"/>
              <a:ext cx="331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6" name="Oval 6"/>
            <p:cNvSpPr>
              <a:spLocks noChangeArrowheads="1"/>
            </p:cNvSpPr>
            <p:nvPr/>
          </p:nvSpPr>
          <p:spPr bwMode="auto">
            <a:xfrm>
              <a:off x="2337" y="1517"/>
              <a:ext cx="576" cy="1104"/>
            </a:xfrm>
            <a:prstGeom prst="ellipse">
              <a:avLst/>
            </a:prstGeom>
            <a:solidFill>
              <a:schemeClr val="accent2"/>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Times New Roman" panose="02020603050405020304" pitchFamily="18" charset="0"/>
              </a:endParaRPr>
            </a:p>
          </p:txBody>
        </p:sp>
        <p:sp>
          <p:nvSpPr>
            <p:cNvPr id="56327" name="Oval 7"/>
            <p:cNvSpPr>
              <a:spLocks noChangeArrowheads="1"/>
            </p:cNvSpPr>
            <p:nvPr/>
          </p:nvSpPr>
          <p:spPr bwMode="auto">
            <a:xfrm>
              <a:off x="3681" y="1565"/>
              <a:ext cx="576" cy="110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Times New Roman" panose="02020603050405020304" pitchFamily="18" charset="0"/>
              </a:endParaRPr>
            </a:p>
          </p:txBody>
        </p:sp>
        <p:sp>
          <p:nvSpPr>
            <p:cNvPr id="56328" name="Oval 8"/>
            <p:cNvSpPr>
              <a:spLocks noChangeArrowheads="1"/>
            </p:cNvSpPr>
            <p:nvPr/>
          </p:nvSpPr>
          <p:spPr bwMode="auto">
            <a:xfrm>
              <a:off x="2625" y="2237"/>
              <a:ext cx="1296" cy="576"/>
            </a:xfrm>
            <a:prstGeom prst="ellipse">
              <a:avLst/>
            </a:prstGeom>
            <a:solidFill>
              <a:schemeClr val="bg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Times New Roman" panose="02020603050405020304" pitchFamily="18" charset="0"/>
              </a:endParaRPr>
            </a:p>
          </p:txBody>
        </p:sp>
        <p:sp>
          <p:nvSpPr>
            <p:cNvPr id="56329" name="Freeform 10"/>
            <p:cNvSpPr>
              <a:spLocks/>
            </p:cNvSpPr>
            <p:nvPr/>
          </p:nvSpPr>
          <p:spPr bwMode="auto">
            <a:xfrm>
              <a:off x="2434" y="1486"/>
              <a:ext cx="1858" cy="1133"/>
            </a:xfrm>
            <a:custGeom>
              <a:avLst/>
              <a:gdLst>
                <a:gd name="T0" fmla="*/ 0 w 1858"/>
                <a:gd name="T1" fmla="*/ 0 h 1133"/>
                <a:gd name="T2" fmla="*/ 122 w 1858"/>
                <a:gd name="T3" fmla="*/ 145 h 1133"/>
                <a:gd name="T4" fmla="*/ 100 w 1858"/>
                <a:gd name="T5" fmla="*/ 267 h 1133"/>
                <a:gd name="T6" fmla="*/ 78 w 1858"/>
                <a:gd name="T7" fmla="*/ 333 h 1133"/>
                <a:gd name="T8" fmla="*/ 89 w 1858"/>
                <a:gd name="T9" fmla="*/ 367 h 1133"/>
                <a:gd name="T10" fmla="*/ 122 w 1858"/>
                <a:gd name="T11" fmla="*/ 389 h 1133"/>
                <a:gd name="T12" fmla="*/ 200 w 1858"/>
                <a:gd name="T13" fmla="*/ 456 h 1133"/>
                <a:gd name="T14" fmla="*/ 145 w 1858"/>
                <a:gd name="T15" fmla="*/ 656 h 1133"/>
                <a:gd name="T16" fmla="*/ 134 w 1858"/>
                <a:gd name="T17" fmla="*/ 689 h 1133"/>
                <a:gd name="T18" fmla="*/ 256 w 1858"/>
                <a:gd name="T19" fmla="*/ 767 h 1133"/>
                <a:gd name="T20" fmla="*/ 322 w 1858"/>
                <a:gd name="T21" fmla="*/ 789 h 1133"/>
                <a:gd name="T22" fmla="*/ 367 w 1858"/>
                <a:gd name="T23" fmla="*/ 1045 h 1133"/>
                <a:gd name="T24" fmla="*/ 434 w 1858"/>
                <a:gd name="T25" fmla="*/ 1067 h 1133"/>
                <a:gd name="T26" fmla="*/ 545 w 1858"/>
                <a:gd name="T27" fmla="*/ 1011 h 1133"/>
                <a:gd name="T28" fmla="*/ 678 w 1858"/>
                <a:gd name="T29" fmla="*/ 1022 h 1133"/>
                <a:gd name="T30" fmla="*/ 723 w 1858"/>
                <a:gd name="T31" fmla="*/ 1111 h 1133"/>
                <a:gd name="T32" fmla="*/ 756 w 1858"/>
                <a:gd name="T33" fmla="*/ 1133 h 1133"/>
                <a:gd name="T34" fmla="*/ 811 w 1858"/>
                <a:gd name="T35" fmla="*/ 1122 h 1133"/>
                <a:gd name="T36" fmla="*/ 856 w 1858"/>
                <a:gd name="T37" fmla="*/ 1056 h 1133"/>
                <a:gd name="T38" fmla="*/ 889 w 1858"/>
                <a:gd name="T39" fmla="*/ 1033 h 1133"/>
                <a:gd name="T40" fmla="*/ 1100 w 1858"/>
                <a:gd name="T41" fmla="*/ 1067 h 1133"/>
                <a:gd name="T42" fmla="*/ 1189 w 1858"/>
                <a:gd name="T43" fmla="*/ 1122 h 1133"/>
                <a:gd name="T44" fmla="*/ 1234 w 1858"/>
                <a:gd name="T45" fmla="*/ 1067 h 1133"/>
                <a:gd name="T46" fmla="*/ 1256 w 1858"/>
                <a:gd name="T47" fmla="*/ 1033 h 1133"/>
                <a:gd name="T48" fmla="*/ 1278 w 1858"/>
                <a:gd name="T49" fmla="*/ 967 h 1133"/>
                <a:gd name="T50" fmla="*/ 1356 w 1858"/>
                <a:gd name="T51" fmla="*/ 956 h 1133"/>
                <a:gd name="T52" fmla="*/ 1389 w 1858"/>
                <a:gd name="T53" fmla="*/ 945 h 1133"/>
                <a:gd name="T54" fmla="*/ 1400 w 1858"/>
                <a:gd name="T55" fmla="*/ 911 h 1133"/>
                <a:gd name="T56" fmla="*/ 1423 w 1858"/>
                <a:gd name="T57" fmla="*/ 845 h 1133"/>
                <a:gd name="T58" fmla="*/ 1434 w 1858"/>
                <a:gd name="T59" fmla="*/ 811 h 1133"/>
                <a:gd name="T60" fmla="*/ 1500 w 1858"/>
                <a:gd name="T61" fmla="*/ 756 h 1133"/>
                <a:gd name="T62" fmla="*/ 1523 w 1858"/>
                <a:gd name="T63" fmla="*/ 578 h 1133"/>
                <a:gd name="T64" fmla="*/ 1589 w 1858"/>
                <a:gd name="T65" fmla="*/ 556 h 1133"/>
                <a:gd name="T66" fmla="*/ 1700 w 1858"/>
                <a:gd name="T67" fmla="*/ 556 h 1133"/>
                <a:gd name="T68" fmla="*/ 1689 w 1858"/>
                <a:gd name="T69" fmla="*/ 422 h 1133"/>
                <a:gd name="T70" fmla="*/ 1667 w 1858"/>
                <a:gd name="T71" fmla="*/ 356 h 1133"/>
                <a:gd name="T72" fmla="*/ 1856 w 1858"/>
                <a:gd name="T73" fmla="*/ 200 h 1133"/>
                <a:gd name="T74" fmla="*/ 1856 w 1858"/>
                <a:gd name="T75" fmla="*/ 156 h 1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8"/>
                <a:gd name="T115" fmla="*/ 0 h 1133"/>
                <a:gd name="T116" fmla="*/ 1858 w 1858"/>
                <a:gd name="T117" fmla="*/ 1133 h 1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8" h="1133">
                  <a:moveTo>
                    <a:pt x="0" y="0"/>
                  </a:moveTo>
                  <a:cubicBezTo>
                    <a:pt x="29" y="44"/>
                    <a:pt x="83" y="105"/>
                    <a:pt x="122" y="145"/>
                  </a:cubicBezTo>
                  <a:cubicBezTo>
                    <a:pt x="144" y="206"/>
                    <a:pt x="123" y="215"/>
                    <a:pt x="100" y="267"/>
                  </a:cubicBezTo>
                  <a:cubicBezTo>
                    <a:pt x="91" y="288"/>
                    <a:pt x="78" y="333"/>
                    <a:pt x="78" y="333"/>
                  </a:cubicBezTo>
                  <a:cubicBezTo>
                    <a:pt x="82" y="344"/>
                    <a:pt x="82" y="358"/>
                    <a:pt x="89" y="367"/>
                  </a:cubicBezTo>
                  <a:cubicBezTo>
                    <a:pt x="97" y="377"/>
                    <a:pt x="112" y="381"/>
                    <a:pt x="122" y="389"/>
                  </a:cubicBezTo>
                  <a:cubicBezTo>
                    <a:pt x="149" y="410"/>
                    <a:pt x="176" y="431"/>
                    <a:pt x="200" y="456"/>
                  </a:cubicBezTo>
                  <a:cubicBezTo>
                    <a:pt x="225" y="532"/>
                    <a:pt x="197" y="601"/>
                    <a:pt x="145" y="656"/>
                  </a:cubicBezTo>
                  <a:cubicBezTo>
                    <a:pt x="141" y="667"/>
                    <a:pt x="134" y="677"/>
                    <a:pt x="134" y="689"/>
                  </a:cubicBezTo>
                  <a:cubicBezTo>
                    <a:pt x="134" y="759"/>
                    <a:pt x="206" y="752"/>
                    <a:pt x="256" y="767"/>
                  </a:cubicBezTo>
                  <a:cubicBezTo>
                    <a:pt x="278" y="774"/>
                    <a:pt x="322" y="789"/>
                    <a:pt x="322" y="789"/>
                  </a:cubicBezTo>
                  <a:cubicBezTo>
                    <a:pt x="397" y="861"/>
                    <a:pt x="328" y="935"/>
                    <a:pt x="367" y="1045"/>
                  </a:cubicBezTo>
                  <a:cubicBezTo>
                    <a:pt x="375" y="1067"/>
                    <a:pt x="434" y="1067"/>
                    <a:pt x="434" y="1067"/>
                  </a:cubicBezTo>
                  <a:cubicBezTo>
                    <a:pt x="503" y="1053"/>
                    <a:pt x="491" y="1046"/>
                    <a:pt x="545" y="1011"/>
                  </a:cubicBezTo>
                  <a:cubicBezTo>
                    <a:pt x="589" y="1015"/>
                    <a:pt x="635" y="1012"/>
                    <a:pt x="678" y="1022"/>
                  </a:cubicBezTo>
                  <a:cubicBezTo>
                    <a:pt x="704" y="1028"/>
                    <a:pt x="723" y="1110"/>
                    <a:pt x="723" y="1111"/>
                  </a:cubicBezTo>
                  <a:cubicBezTo>
                    <a:pt x="727" y="1123"/>
                    <a:pt x="745" y="1126"/>
                    <a:pt x="756" y="1133"/>
                  </a:cubicBezTo>
                  <a:cubicBezTo>
                    <a:pt x="774" y="1129"/>
                    <a:pt x="796" y="1133"/>
                    <a:pt x="811" y="1122"/>
                  </a:cubicBezTo>
                  <a:cubicBezTo>
                    <a:pt x="832" y="1106"/>
                    <a:pt x="834" y="1071"/>
                    <a:pt x="856" y="1056"/>
                  </a:cubicBezTo>
                  <a:cubicBezTo>
                    <a:pt x="867" y="1048"/>
                    <a:pt x="878" y="1041"/>
                    <a:pt x="889" y="1033"/>
                  </a:cubicBezTo>
                  <a:cubicBezTo>
                    <a:pt x="960" y="1041"/>
                    <a:pt x="1032" y="1044"/>
                    <a:pt x="1100" y="1067"/>
                  </a:cubicBezTo>
                  <a:cubicBezTo>
                    <a:pt x="1128" y="1094"/>
                    <a:pt x="1152" y="1110"/>
                    <a:pt x="1189" y="1122"/>
                  </a:cubicBezTo>
                  <a:cubicBezTo>
                    <a:pt x="1246" y="1104"/>
                    <a:pt x="1209" y="1126"/>
                    <a:pt x="1234" y="1067"/>
                  </a:cubicBezTo>
                  <a:cubicBezTo>
                    <a:pt x="1239" y="1055"/>
                    <a:pt x="1251" y="1045"/>
                    <a:pt x="1256" y="1033"/>
                  </a:cubicBezTo>
                  <a:cubicBezTo>
                    <a:pt x="1265" y="1012"/>
                    <a:pt x="1255" y="970"/>
                    <a:pt x="1278" y="967"/>
                  </a:cubicBezTo>
                  <a:cubicBezTo>
                    <a:pt x="1304" y="963"/>
                    <a:pt x="1330" y="960"/>
                    <a:pt x="1356" y="956"/>
                  </a:cubicBezTo>
                  <a:cubicBezTo>
                    <a:pt x="1367" y="952"/>
                    <a:pt x="1381" y="953"/>
                    <a:pt x="1389" y="945"/>
                  </a:cubicBezTo>
                  <a:cubicBezTo>
                    <a:pt x="1397" y="936"/>
                    <a:pt x="1396" y="922"/>
                    <a:pt x="1400" y="911"/>
                  </a:cubicBezTo>
                  <a:cubicBezTo>
                    <a:pt x="1407" y="889"/>
                    <a:pt x="1416" y="867"/>
                    <a:pt x="1423" y="845"/>
                  </a:cubicBezTo>
                  <a:cubicBezTo>
                    <a:pt x="1427" y="834"/>
                    <a:pt x="1424" y="818"/>
                    <a:pt x="1434" y="811"/>
                  </a:cubicBezTo>
                  <a:cubicBezTo>
                    <a:pt x="1480" y="780"/>
                    <a:pt x="1458" y="798"/>
                    <a:pt x="1500" y="756"/>
                  </a:cubicBezTo>
                  <a:cubicBezTo>
                    <a:pt x="1520" y="700"/>
                    <a:pt x="1498" y="632"/>
                    <a:pt x="1523" y="578"/>
                  </a:cubicBezTo>
                  <a:cubicBezTo>
                    <a:pt x="1533" y="557"/>
                    <a:pt x="1589" y="556"/>
                    <a:pt x="1589" y="556"/>
                  </a:cubicBezTo>
                  <a:cubicBezTo>
                    <a:pt x="1649" y="595"/>
                    <a:pt x="1639" y="601"/>
                    <a:pt x="1700" y="556"/>
                  </a:cubicBezTo>
                  <a:cubicBezTo>
                    <a:pt x="1696" y="511"/>
                    <a:pt x="1696" y="466"/>
                    <a:pt x="1689" y="422"/>
                  </a:cubicBezTo>
                  <a:cubicBezTo>
                    <a:pt x="1685" y="399"/>
                    <a:pt x="1667" y="356"/>
                    <a:pt x="1667" y="356"/>
                  </a:cubicBezTo>
                  <a:cubicBezTo>
                    <a:pt x="1735" y="309"/>
                    <a:pt x="1841" y="302"/>
                    <a:pt x="1856" y="200"/>
                  </a:cubicBezTo>
                  <a:cubicBezTo>
                    <a:pt x="1858" y="185"/>
                    <a:pt x="1856" y="171"/>
                    <a:pt x="1856" y="156"/>
                  </a:cubicBez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0" name="Text Box 11"/>
            <p:cNvSpPr txBox="1">
              <a:spLocks noChangeArrowheads="1"/>
            </p:cNvSpPr>
            <p:nvPr/>
          </p:nvSpPr>
          <p:spPr bwMode="auto">
            <a:xfrm>
              <a:off x="1175" y="181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信息</a:t>
              </a:r>
            </a:p>
          </p:txBody>
        </p:sp>
        <p:sp>
          <p:nvSpPr>
            <p:cNvPr id="56331" name="Text Box 12"/>
            <p:cNvSpPr txBox="1">
              <a:spLocks noChangeArrowheads="1"/>
            </p:cNvSpPr>
            <p:nvPr/>
          </p:nvSpPr>
          <p:spPr bwMode="auto">
            <a:xfrm>
              <a:off x="849" y="94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外部表示</a:t>
              </a:r>
            </a:p>
          </p:txBody>
        </p:sp>
        <p:sp>
          <p:nvSpPr>
            <p:cNvPr id="56332" name="Text Box 13"/>
            <p:cNvSpPr txBox="1">
              <a:spLocks noChangeArrowheads="1"/>
            </p:cNvSpPr>
            <p:nvPr/>
          </p:nvSpPr>
          <p:spPr bwMode="auto">
            <a:xfrm>
              <a:off x="839" y="253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内部表示</a:t>
              </a:r>
            </a:p>
          </p:txBody>
        </p:sp>
        <p:sp>
          <p:nvSpPr>
            <p:cNvPr id="56333" name="Text Box 14"/>
            <p:cNvSpPr txBox="1">
              <a:spLocks noChangeArrowheads="1"/>
            </p:cNvSpPr>
            <p:nvPr/>
          </p:nvSpPr>
          <p:spPr bwMode="auto">
            <a:xfrm>
              <a:off x="4247" y="316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时间</a:t>
              </a:r>
            </a:p>
          </p:txBody>
        </p:sp>
        <p:sp>
          <p:nvSpPr>
            <p:cNvPr id="56334" name="Text Box 15"/>
            <p:cNvSpPr txBox="1">
              <a:spLocks noChangeArrowheads="1"/>
            </p:cNvSpPr>
            <p:nvPr/>
          </p:nvSpPr>
          <p:spPr bwMode="auto">
            <a:xfrm>
              <a:off x="2615" y="1146"/>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输入流</a:t>
              </a:r>
            </a:p>
          </p:txBody>
        </p:sp>
        <p:sp>
          <p:nvSpPr>
            <p:cNvPr id="56335" name="Text Box 16"/>
            <p:cNvSpPr txBox="1">
              <a:spLocks noChangeArrowheads="1"/>
            </p:cNvSpPr>
            <p:nvPr/>
          </p:nvSpPr>
          <p:spPr bwMode="auto">
            <a:xfrm>
              <a:off x="3815" y="1146"/>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Times New Roman" panose="02020603050405020304" pitchFamily="18" charset="0"/>
                </a:rPr>
                <a:t>输出流</a:t>
              </a:r>
            </a:p>
          </p:txBody>
        </p:sp>
        <p:sp>
          <p:nvSpPr>
            <p:cNvPr id="56336" name="Text Box 17"/>
            <p:cNvSpPr txBox="1">
              <a:spLocks noChangeArrowheads="1"/>
            </p:cNvSpPr>
            <p:nvPr/>
          </p:nvSpPr>
          <p:spPr bwMode="auto">
            <a:xfrm>
              <a:off x="2999" y="175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Times New Roman" panose="02020603050405020304" pitchFamily="18" charset="0"/>
                </a:rPr>
                <a:t>变换中心</a:t>
              </a:r>
            </a:p>
          </p:txBody>
        </p:sp>
        <p:sp>
          <p:nvSpPr>
            <p:cNvPr id="56337" name="Line 18"/>
            <p:cNvSpPr>
              <a:spLocks noChangeShapeType="1"/>
            </p:cNvSpPr>
            <p:nvPr/>
          </p:nvSpPr>
          <p:spPr bwMode="auto">
            <a:xfrm flipH="1">
              <a:off x="2769" y="1421"/>
              <a:ext cx="144"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19"/>
            <p:cNvSpPr>
              <a:spLocks noChangeShapeType="1"/>
            </p:cNvSpPr>
            <p:nvPr/>
          </p:nvSpPr>
          <p:spPr bwMode="auto">
            <a:xfrm>
              <a:off x="3297" y="1997"/>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Line 20"/>
            <p:cNvSpPr>
              <a:spLocks noChangeShapeType="1"/>
            </p:cNvSpPr>
            <p:nvPr/>
          </p:nvSpPr>
          <p:spPr bwMode="auto">
            <a:xfrm flipH="1">
              <a:off x="4065" y="1373"/>
              <a:ext cx="96"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 name="日期占位符 20"/>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33211D9-10B5-4E87-BD82-6491656C350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632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65756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54F5D81-7356-4763-88B1-74DE6F3BA10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58370" name="Rectangle 3"/>
          <p:cNvSpPr>
            <a:spLocks noChangeArrowheads="1"/>
          </p:cNvSpPr>
          <p:nvPr/>
        </p:nvSpPr>
        <p:spPr bwMode="auto">
          <a:xfrm>
            <a:off x="468313" y="2205038"/>
            <a:ext cx="8353425"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b="0">
                <a:latin typeface="楷体_GB2312" pitchFamily="49" charset="-122"/>
              </a:rPr>
              <a:t>   事务流的特点是数据沿着接收通路把外部世界的信息转换成一个事务项，然后，计算该事务项的值，根据它的值激励起多条活动通路中的一条数据流。发出多条通路的信息流中枢被称为</a:t>
            </a:r>
            <a:r>
              <a:rPr lang="zh-CN" altLang="en-US" b="0"/>
              <a:t>“</a:t>
            </a:r>
            <a:r>
              <a:rPr lang="zh-CN" altLang="en-US" b="0">
                <a:latin typeface="楷体_GB2312" pitchFamily="49" charset="-122"/>
              </a:rPr>
              <a:t>事务中心</a:t>
            </a:r>
            <a:r>
              <a:rPr lang="zh-CN" altLang="en-US" b="0"/>
              <a:t>”</a:t>
            </a:r>
            <a:r>
              <a:rPr lang="zh-CN" altLang="en-US" b="0">
                <a:latin typeface="楷体_GB2312" pitchFamily="49" charset="-122"/>
              </a:rPr>
              <a:t>。</a:t>
            </a:r>
            <a:endParaRPr lang="en-US" altLang="zh-CN" b="0">
              <a:ea typeface="宋体" panose="02010600030101010101" pitchFamily="2" charset="-122"/>
            </a:endParaRPr>
          </a:p>
        </p:txBody>
      </p:sp>
      <p:sp>
        <p:nvSpPr>
          <p:cNvPr id="58371" name="Rectangle 3"/>
          <p:cNvSpPr>
            <a:spLocks noChangeArrowheads="1"/>
          </p:cNvSpPr>
          <p:nvPr/>
        </p:nvSpPr>
        <p:spPr bwMode="auto">
          <a:xfrm>
            <a:off x="323850" y="1341438"/>
            <a:ext cx="1439863"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solidFill>
                  <a:srgbClr val="FF3399"/>
                </a:solidFill>
              </a:rPr>
              <a:t>事务流</a:t>
            </a:r>
            <a:endParaRPr lang="en-US" altLang="zh-CN">
              <a:solidFill>
                <a:srgbClr val="FF3399"/>
              </a:solidFill>
            </a:endParaRPr>
          </a:p>
        </p:txBody>
      </p:sp>
      <p:sp>
        <p:nvSpPr>
          <p:cNvPr id="58372"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634696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7" name="Group 40"/>
          <p:cNvGrpSpPr>
            <a:grpSpLocks/>
          </p:cNvGrpSpPr>
          <p:nvPr/>
        </p:nvGrpSpPr>
        <p:grpSpPr bwMode="auto">
          <a:xfrm>
            <a:off x="746125" y="1249363"/>
            <a:ext cx="7026275" cy="4627562"/>
            <a:chOff x="470" y="710"/>
            <a:chExt cx="4426" cy="2915"/>
          </a:xfrm>
        </p:grpSpPr>
        <p:sp>
          <p:nvSpPr>
            <p:cNvPr id="60420" name="Oval 4"/>
            <p:cNvSpPr>
              <a:spLocks noChangeArrowheads="1"/>
            </p:cNvSpPr>
            <p:nvPr/>
          </p:nvSpPr>
          <p:spPr bwMode="auto">
            <a:xfrm>
              <a:off x="1728" y="1177"/>
              <a:ext cx="576" cy="57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a:t>
              </a:r>
            </a:p>
          </p:txBody>
        </p:sp>
        <p:sp>
          <p:nvSpPr>
            <p:cNvPr id="60421" name="Oval 5"/>
            <p:cNvSpPr>
              <a:spLocks noChangeArrowheads="1"/>
            </p:cNvSpPr>
            <p:nvPr/>
          </p:nvSpPr>
          <p:spPr bwMode="auto">
            <a:xfrm>
              <a:off x="1440" y="2377"/>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2" name="Oval 6"/>
            <p:cNvSpPr>
              <a:spLocks noChangeArrowheads="1"/>
            </p:cNvSpPr>
            <p:nvPr/>
          </p:nvSpPr>
          <p:spPr bwMode="auto">
            <a:xfrm>
              <a:off x="2880" y="1033"/>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3" name="Oval 7"/>
            <p:cNvSpPr>
              <a:spLocks noChangeArrowheads="1"/>
            </p:cNvSpPr>
            <p:nvPr/>
          </p:nvSpPr>
          <p:spPr bwMode="auto">
            <a:xfrm>
              <a:off x="2880" y="1609"/>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4" name="Oval 8"/>
            <p:cNvSpPr>
              <a:spLocks noChangeArrowheads="1"/>
            </p:cNvSpPr>
            <p:nvPr/>
          </p:nvSpPr>
          <p:spPr bwMode="auto">
            <a:xfrm>
              <a:off x="3696" y="1609"/>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5" name="Oval 9"/>
            <p:cNvSpPr>
              <a:spLocks noChangeArrowheads="1"/>
            </p:cNvSpPr>
            <p:nvPr/>
          </p:nvSpPr>
          <p:spPr bwMode="auto">
            <a:xfrm>
              <a:off x="2112" y="2233"/>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6" name="Oval 10"/>
            <p:cNvSpPr>
              <a:spLocks noChangeArrowheads="1"/>
            </p:cNvSpPr>
            <p:nvPr/>
          </p:nvSpPr>
          <p:spPr bwMode="auto">
            <a:xfrm>
              <a:off x="2880" y="2569"/>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7" name="Oval 11"/>
            <p:cNvSpPr>
              <a:spLocks noChangeArrowheads="1"/>
            </p:cNvSpPr>
            <p:nvPr/>
          </p:nvSpPr>
          <p:spPr bwMode="auto">
            <a:xfrm>
              <a:off x="1248" y="3049"/>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8" name="Oval 12"/>
            <p:cNvSpPr>
              <a:spLocks noChangeArrowheads="1"/>
            </p:cNvSpPr>
            <p:nvPr/>
          </p:nvSpPr>
          <p:spPr bwMode="auto">
            <a:xfrm>
              <a:off x="2112" y="2905"/>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29" name="Line 13"/>
            <p:cNvSpPr>
              <a:spLocks noChangeShapeType="1"/>
            </p:cNvSpPr>
            <p:nvPr/>
          </p:nvSpPr>
          <p:spPr bwMode="auto">
            <a:xfrm flipV="1">
              <a:off x="2304" y="1273"/>
              <a:ext cx="576"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4"/>
            <p:cNvSpPr>
              <a:spLocks noChangeShapeType="1"/>
            </p:cNvSpPr>
            <p:nvPr/>
          </p:nvSpPr>
          <p:spPr bwMode="auto">
            <a:xfrm>
              <a:off x="2304" y="1561"/>
              <a:ext cx="576"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5"/>
            <p:cNvSpPr>
              <a:spLocks noChangeShapeType="1"/>
            </p:cNvSpPr>
            <p:nvPr/>
          </p:nvSpPr>
          <p:spPr bwMode="auto">
            <a:xfrm>
              <a:off x="3216" y="1801"/>
              <a:ext cx="48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6"/>
            <p:cNvSpPr>
              <a:spLocks noChangeShapeType="1"/>
            </p:cNvSpPr>
            <p:nvPr/>
          </p:nvSpPr>
          <p:spPr bwMode="auto">
            <a:xfrm>
              <a:off x="4032" y="1801"/>
              <a:ext cx="43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7"/>
            <p:cNvSpPr>
              <a:spLocks noChangeShapeType="1"/>
            </p:cNvSpPr>
            <p:nvPr/>
          </p:nvSpPr>
          <p:spPr bwMode="auto">
            <a:xfrm>
              <a:off x="2112" y="1753"/>
              <a:ext cx="144" cy="48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8"/>
            <p:cNvSpPr>
              <a:spLocks noChangeShapeType="1"/>
            </p:cNvSpPr>
            <p:nvPr/>
          </p:nvSpPr>
          <p:spPr bwMode="auto">
            <a:xfrm>
              <a:off x="2400" y="2521"/>
              <a:ext cx="48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9"/>
            <p:cNvSpPr>
              <a:spLocks noChangeShapeType="1"/>
            </p:cNvSpPr>
            <p:nvPr/>
          </p:nvSpPr>
          <p:spPr bwMode="auto">
            <a:xfrm>
              <a:off x="3216" y="2809"/>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20"/>
            <p:cNvSpPr>
              <a:spLocks noChangeShapeType="1"/>
            </p:cNvSpPr>
            <p:nvPr/>
          </p:nvSpPr>
          <p:spPr bwMode="auto">
            <a:xfrm flipH="1">
              <a:off x="1680" y="1705"/>
              <a:ext cx="192" cy="67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1"/>
            <p:cNvSpPr>
              <a:spLocks noChangeShapeType="1"/>
            </p:cNvSpPr>
            <p:nvPr/>
          </p:nvSpPr>
          <p:spPr bwMode="auto">
            <a:xfrm flipH="1">
              <a:off x="1440" y="2713"/>
              <a:ext cx="144"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22"/>
            <p:cNvSpPr>
              <a:spLocks noChangeShapeType="1"/>
            </p:cNvSpPr>
            <p:nvPr/>
          </p:nvSpPr>
          <p:spPr bwMode="auto">
            <a:xfrm>
              <a:off x="1728" y="2665"/>
              <a:ext cx="384"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Line 23"/>
            <p:cNvSpPr>
              <a:spLocks noChangeShapeType="1"/>
            </p:cNvSpPr>
            <p:nvPr/>
          </p:nvSpPr>
          <p:spPr bwMode="auto">
            <a:xfrm>
              <a:off x="2448" y="3145"/>
              <a:ext cx="432"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24"/>
            <p:cNvSpPr>
              <a:spLocks noChangeShapeType="1"/>
            </p:cNvSpPr>
            <p:nvPr/>
          </p:nvSpPr>
          <p:spPr bwMode="auto">
            <a:xfrm>
              <a:off x="1429" y="3385"/>
              <a:ext cx="96"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25"/>
            <p:cNvSpPr>
              <a:spLocks noChangeShapeType="1"/>
            </p:cNvSpPr>
            <p:nvPr/>
          </p:nvSpPr>
          <p:spPr bwMode="auto">
            <a:xfrm>
              <a:off x="2208" y="1657"/>
              <a:ext cx="528" cy="48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Line 26"/>
            <p:cNvSpPr>
              <a:spLocks noChangeShapeType="1"/>
            </p:cNvSpPr>
            <p:nvPr/>
          </p:nvSpPr>
          <p:spPr bwMode="auto">
            <a:xfrm>
              <a:off x="3744" y="2809"/>
              <a:ext cx="28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27"/>
            <p:cNvSpPr>
              <a:spLocks noChangeShapeType="1"/>
            </p:cNvSpPr>
            <p:nvPr/>
          </p:nvSpPr>
          <p:spPr bwMode="auto">
            <a:xfrm>
              <a:off x="4464" y="1801"/>
              <a:ext cx="43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28"/>
            <p:cNvSpPr>
              <a:spLocks noChangeShapeType="1"/>
            </p:cNvSpPr>
            <p:nvPr/>
          </p:nvSpPr>
          <p:spPr bwMode="auto">
            <a:xfrm flipV="1">
              <a:off x="3216" y="1033"/>
              <a:ext cx="528"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9"/>
            <p:cNvSpPr>
              <a:spLocks noChangeShapeType="1"/>
            </p:cNvSpPr>
            <p:nvPr/>
          </p:nvSpPr>
          <p:spPr bwMode="auto">
            <a:xfrm flipV="1">
              <a:off x="3744" y="937"/>
              <a:ext cx="336" cy="9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Line 30"/>
            <p:cNvSpPr>
              <a:spLocks noChangeShapeType="1"/>
            </p:cNvSpPr>
            <p:nvPr/>
          </p:nvSpPr>
          <p:spPr bwMode="auto">
            <a:xfrm>
              <a:off x="2880" y="3241"/>
              <a:ext cx="384" cy="4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7" name="Line 31"/>
            <p:cNvSpPr>
              <a:spLocks noChangeShapeType="1"/>
            </p:cNvSpPr>
            <p:nvPr/>
          </p:nvSpPr>
          <p:spPr bwMode="auto">
            <a:xfrm>
              <a:off x="816" y="1081"/>
              <a:ext cx="912"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Text Box 33"/>
            <p:cNvSpPr txBox="1">
              <a:spLocks noChangeArrowheads="1"/>
            </p:cNvSpPr>
            <p:nvPr/>
          </p:nvSpPr>
          <p:spPr bwMode="auto">
            <a:xfrm>
              <a:off x="950" y="71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事务</a:t>
              </a:r>
            </a:p>
          </p:txBody>
        </p:sp>
        <p:sp>
          <p:nvSpPr>
            <p:cNvPr id="60449" name="AutoShape 37"/>
            <p:cNvSpPr>
              <a:spLocks noChangeArrowheads="1"/>
            </p:cNvSpPr>
            <p:nvPr/>
          </p:nvSpPr>
          <p:spPr bwMode="auto">
            <a:xfrm>
              <a:off x="1392" y="1561"/>
              <a:ext cx="288" cy="240"/>
            </a:xfrm>
            <a:prstGeom prst="rightArrow">
              <a:avLst>
                <a:gd name="adj1" fmla="val 50000"/>
                <a:gd name="adj2" fmla="val 30000"/>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50" name="AutoShape 39"/>
            <p:cNvSpPr>
              <a:spLocks noChangeArrowheads="1"/>
            </p:cNvSpPr>
            <p:nvPr/>
          </p:nvSpPr>
          <p:spPr bwMode="auto">
            <a:xfrm>
              <a:off x="2928" y="2041"/>
              <a:ext cx="288" cy="240"/>
            </a:xfrm>
            <a:prstGeom prst="rightArrow">
              <a:avLst>
                <a:gd name="adj1" fmla="val 50000"/>
                <a:gd name="adj2" fmla="val 30000"/>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60451" name="Text Box 41"/>
            <p:cNvSpPr txBox="1">
              <a:spLocks noChangeArrowheads="1"/>
            </p:cNvSpPr>
            <p:nvPr/>
          </p:nvSpPr>
          <p:spPr bwMode="auto">
            <a:xfrm>
              <a:off x="470" y="152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事务中心</a:t>
              </a:r>
            </a:p>
          </p:txBody>
        </p:sp>
        <p:sp>
          <p:nvSpPr>
            <p:cNvPr id="60452" name="Text Box 42"/>
            <p:cNvSpPr txBox="1">
              <a:spLocks noChangeArrowheads="1"/>
            </p:cNvSpPr>
            <p:nvPr/>
          </p:nvSpPr>
          <p:spPr bwMode="auto">
            <a:xfrm>
              <a:off x="3350" y="200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活动通路</a:t>
              </a:r>
            </a:p>
          </p:txBody>
        </p:sp>
      </p:grpSp>
      <p:sp>
        <p:nvSpPr>
          <p:cNvPr id="38" name="日期占位符 37"/>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FA49E3B-DC99-4CA0-AAC8-CBA9ED99496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6041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662275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1"/>
          </p:nvPr>
        </p:nvSpPr>
        <p:spPr>
          <a:xfrm>
            <a:off x="468313" y="2276475"/>
            <a:ext cx="8675687" cy="2592388"/>
          </a:xfrm>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1</a:t>
            </a:r>
            <a:r>
              <a:rPr kumimoji="0" lang="zh-CN" altLang="en-US">
                <a:latin typeface="楷体_GB2312" pitchFamily="49" charset="-122"/>
                <a:ea typeface="楷体_GB2312" pitchFamily="49" charset="-122"/>
              </a:rPr>
              <a:t>步  复查基本系统模型。</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2</a:t>
            </a:r>
            <a:r>
              <a:rPr kumimoji="0" lang="zh-CN" altLang="en-US">
                <a:latin typeface="楷体_GB2312" pitchFamily="49" charset="-122"/>
                <a:ea typeface="楷体_GB2312" pitchFamily="49" charset="-122"/>
              </a:rPr>
              <a:t>步  复查并精化数据流图。</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步  确定数据流图具有变换特性还是事务特性。</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4</a:t>
            </a:r>
            <a:r>
              <a:rPr kumimoji="0" lang="zh-CN" altLang="en-US">
                <a:latin typeface="楷体_GB2312" pitchFamily="49" charset="-122"/>
                <a:ea typeface="楷体_GB2312" pitchFamily="49" charset="-122"/>
              </a:rPr>
              <a:t>步  确定输入流和输出流的边界，从而孤立出变</a:t>
            </a:r>
          </a:p>
          <a:p>
            <a:pPr eaLnBrk="1" hangingPunct="1">
              <a:buClr>
                <a:schemeClr val="hlink"/>
              </a:buClr>
              <a:buFont typeface="Wingdings" panose="05000000000000000000" pitchFamily="2" charset="2"/>
              <a:buNone/>
            </a:pPr>
            <a:r>
              <a:rPr kumimoji="0" lang="zh-CN" altLang="en-US">
                <a:latin typeface="楷体_GB2312" pitchFamily="49" charset="-122"/>
                <a:ea typeface="楷体_GB2312" pitchFamily="49" charset="-122"/>
              </a:rPr>
              <a:t>         换中心。</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80E3F97-1B24-4078-8C86-B1CDDB843A0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62467" name="Rectangle 3"/>
          <p:cNvSpPr>
            <a:spLocks noChangeArrowheads="1"/>
          </p:cNvSpPr>
          <p:nvPr/>
        </p:nvSpPr>
        <p:spPr bwMode="auto">
          <a:xfrm>
            <a:off x="2627313" y="1412875"/>
            <a:ext cx="20875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endParaRPr lang="zh-CN" altLang="en-US" b="0">
              <a:ea typeface="宋体" panose="02010600030101010101" pitchFamily="2" charset="-122"/>
            </a:endParaRPr>
          </a:p>
        </p:txBody>
      </p:sp>
      <p:sp>
        <p:nvSpPr>
          <p:cNvPr id="62468" name="Rectangle 3"/>
          <p:cNvSpPr>
            <a:spLocks noChangeArrowheads="1"/>
          </p:cNvSpPr>
          <p:nvPr/>
        </p:nvSpPr>
        <p:spPr bwMode="auto">
          <a:xfrm>
            <a:off x="323850" y="1341438"/>
            <a:ext cx="2160588"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solidFill>
                  <a:srgbClr val="FF3399"/>
                </a:solidFill>
              </a:rPr>
              <a:t>变换型分析</a:t>
            </a:r>
            <a:endParaRPr lang="en-US" altLang="zh-CN">
              <a:solidFill>
                <a:srgbClr val="FF3399"/>
              </a:solidFill>
            </a:endParaRPr>
          </a:p>
        </p:txBody>
      </p:sp>
      <p:sp>
        <p:nvSpPr>
          <p:cNvPr id="6246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93338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06D36AE-55F4-46EE-A664-55AC8F75395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64514" name="Rectangle 3"/>
          <p:cNvSpPr>
            <a:spLocks noChangeArrowheads="1"/>
          </p:cNvSpPr>
          <p:nvPr/>
        </p:nvSpPr>
        <p:spPr bwMode="auto">
          <a:xfrm>
            <a:off x="250825" y="1268413"/>
            <a:ext cx="842486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latin typeface="楷体_GB2312" pitchFamily="49" charset="-122"/>
              </a:rPr>
              <a:t>第</a:t>
            </a:r>
            <a:r>
              <a:rPr lang="en-US" altLang="zh-CN" b="0">
                <a:latin typeface="楷体_GB2312" pitchFamily="49" charset="-122"/>
              </a:rPr>
              <a:t>5</a:t>
            </a:r>
            <a:r>
              <a:rPr lang="zh-CN" altLang="en-US" b="0">
                <a:latin typeface="楷体_GB2312" pitchFamily="49" charset="-122"/>
              </a:rPr>
              <a:t>步  完成</a:t>
            </a:r>
            <a:r>
              <a:rPr lang="zh-CN" altLang="en-US" b="0"/>
              <a:t>“</a:t>
            </a:r>
            <a:r>
              <a:rPr lang="zh-CN" altLang="en-US" b="0">
                <a:latin typeface="楷体_GB2312" pitchFamily="49" charset="-122"/>
              </a:rPr>
              <a:t>第一级分解</a:t>
            </a:r>
            <a:r>
              <a:rPr lang="zh-CN" altLang="en-US" b="0"/>
              <a:t>”</a:t>
            </a:r>
            <a:r>
              <a:rPr lang="zh-CN" altLang="en-US" b="0">
                <a:latin typeface="楷体_GB2312" pitchFamily="49" charset="-122"/>
              </a:rPr>
              <a:t>。</a:t>
            </a:r>
          </a:p>
          <a:p>
            <a:pPr>
              <a:spcBef>
                <a:spcPct val="20000"/>
              </a:spcBef>
              <a:buClr>
                <a:schemeClr val="accent1"/>
              </a:buClr>
              <a:buSzPct val="70000"/>
            </a:pPr>
            <a:r>
              <a:rPr lang="zh-CN" altLang="en-US" sz="2400" b="0">
                <a:latin typeface="楷体_GB2312" pitchFamily="49" charset="-122"/>
              </a:rPr>
              <a:t>       软件结构代表对控制的自顶向下的分配，所谓分解就是分配控制的过程。</a:t>
            </a:r>
          </a:p>
          <a:p>
            <a:pPr>
              <a:spcBef>
                <a:spcPct val="20000"/>
              </a:spcBef>
              <a:buClr>
                <a:schemeClr val="accent1"/>
              </a:buClr>
              <a:buSzPct val="70000"/>
            </a:pPr>
            <a:r>
              <a:rPr lang="zh-CN" altLang="en-US" sz="2400" b="0">
                <a:latin typeface="楷体_GB2312" pitchFamily="49" charset="-122"/>
              </a:rPr>
              <a:t>       对于变换流，数据图将被映射成一个特殊的软件结构，这个结构控制输入、变换和输出信息等处理过程：位于软件结构最顶层的控制模块</a:t>
            </a:r>
            <a:r>
              <a:rPr lang="en-US" altLang="zh-CN" sz="2400" b="0">
                <a:latin typeface="楷体_GB2312" pitchFamily="49" charset="-122"/>
              </a:rPr>
              <a:t>Cm</a:t>
            </a:r>
            <a:r>
              <a:rPr lang="zh-CN" altLang="en-US" sz="2400" b="0">
                <a:latin typeface="楷体_GB2312" pitchFamily="49" charset="-122"/>
              </a:rPr>
              <a:t>协调下述从属的控制功能：</a:t>
            </a:r>
            <a:endParaRPr lang="zh-CN" altLang="zh-CN" sz="2400" b="0">
              <a:latin typeface="楷体_GB2312" pitchFamily="49" charset="-122"/>
            </a:endParaRPr>
          </a:p>
          <a:p>
            <a:pPr>
              <a:spcBef>
                <a:spcPct val="20000"/>
              </a:spcBef>
              <a:buClr>
                <a:schemeClr val="accent1"/>
              </a:buClr>
              <a:buSzPct val="70000"/>
            </a:pPr>
            <a:r>
              <a:rPr lang="zh-CN" altLang="zh-CN" sz="2400" b="0">
                <a:latin typeface="楷体_GB2312" pitchFamily="49" charset="-122"/>
              </a:rPr>
              <a:t>    </a:t>
            </a:r>
            <a:r>
              <a:rPr lang="zh-CN" altLang="en-US" sz="2400" b="0">
                <a:latin typeface="楷体_GB2312" pitchFamily="49" charset="-122"/>
              </a:rPr>
              <a:t>（</a:t>
            </a:r>
            <a:r>
              <a:rPr lang="zh-CN" altLang="zh-CN" sz="2400" b="0">
                <a:latin typeface="楷体_GB2312" pitchFamily="49" charset="-122"/>
              </a:rPr>
              <a:t>1</a:t>
            </a:r>
            <a:r>
              <a:rPr lang="zh-CN" altLang="en-US" sz="2400" b="0">
                <a:latin typeface="楷体_GB2312" pitchFamily="49" charset="-122"/>
              </a:rPr>
              <a:t>）输入信息处理控制模块</a:t>
            </a:r>
            <a:r>
              <a:rPr lang="en-US" altLang="zh-CN" sz="2400" b="0">
                <a:latin typeface="楷体_GB2312" pitchFamily="49" charset="-122"/>
              </a:rPr>
              <a:t>Ca</a:t>
            </a:r>
            <a:r>
              <a:rPr lang="zh-CN" altLang="en-US" sz="2400" b="0">
                <a:latin typeface="楷体_GB2312" pitchFamily="49" charset="-122"/>
              </a:rPr>
              <a:t>，协调对所有输入数据的接收；</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2</a:t>
            </a:r>
            <a:r>
              <a:rPr lang="zh-CN" altLang="en-US" sz="2400" b="0">
                <a:latin typeface="楷体_GB2312" pitchFamily="49" charset="-122"/>
              </a:rPr>
              <a:t>）变换中心控制模块</a:t>
            </a:r>
            <a:r>
              <a:rPr lang="en-US" altLang="zh-CN" sz="2400" b="0">
                <a:latin typeface="楷体_GB2312" pitchFamily="49" charset="-122"/>
              </a:rPr>
              <a:t>Ct</a:t>
            </a:r>
            <a:r>
              <a:rPr lang="zh-CN" altLang="en-US" sz="2400" b="0">
                <a:latin typeface="楷体_GB2312" pitchFamily="49" charset="-122"/>
              </a:rPr>
              <a:t>，管理对内部形式的数据的所有操作；</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3</a:t>
            </a:r>
            <a:r>
              <a:rPr lang="zh-CN" altLang="en-US" sz="2400" b="0">
                <a:latin typeface="楷体_GB2312" pitchFamily="49" charset="-122"/>
              </a:rPr>
              <a:t>）输出信息控制模块</a:t>
            </a:r>
            <a:r>
              <a:rPr lang="en-US" altLang="zh-CN" sz="2400" b="0">
                <a:latin typeface="楷体_GB2312" pitchFamily="49" charset="-122"/>
              </a:rPr>
              <a:t>Ce</a:t>
            </a:r>
            <a:r>
              <a:rPr lang="zh-CN" altLang="en-US" sz="2400" b="0">
                <a:latin typeface="楷体_GB2312" pitchFamily="49" charset="-122"/>
              </a:rPr>
              <a:t>，协调输出信息的产生过程。</a:t>
            </a:r>
          </a:p>
        </p:txBody>
      </p:sp>
      <p:sp>
        <p:nvSpPr>
          <p:cNvPr id="6451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8824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idx="1"/>
          </p:nvPr>
        </p:nvSpPr>
        <p:spPr>
          <a:xfrm>
            <a:off x="677863" y="2276475"/>
            <a:ext cx="8142287" cy="3455988"/>
          </a:xfrm>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软件设计是把软件需求变为软件的具体方案</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软件设计包括两个阶段：</a:t>
            </a:r>
            <a:r>
              <a:rPr kumimoji="0" lang="zh-CN" altLang="en-US" b="1">
                <a:solidFill>
                  <a:srgbClr val="FF3300"/>
                </a:solidFill>
                <a:latin typeface="楷体_GB2312" pitchFamily="49" charset="-122"/>
                <a:ea typeface="楷体_GB2312" pitchFamily="49" charset="-122"/>
              </a:rPr>
              <a:t>概要设计</a:t>
            </a:r>
            <a:r>
              <a:rPr kumimoji="0" lang="zh-CN" altLang="en-US">
                <a:latin typeface="楷体_GB2312" pitchFamily="49" charset="-122"/>
                <a:ea typeface="楷体_GB2312" pitchFamily="49" charset="-122"/>
              </a:rPr>
              <a:t>和</a:t>
            </a:r>
            <a:r>
              <a:rPr kumimoji="0" lang="zh-CN" altLang="en-US" b="1">
                <a:solidFill>
                  <a:srgbClr val="FF3300"/>
                </a:solidFill>
                <a:latin typeface="楷体_GB2312" pitchFamily="49" charset="-122"/>
                <a:ea typeface="楷体_GB2312" pitchFamily="49" charset="-122"/>
              </a:rPr>
              <a:t>详细设计</a:t>
            </a:r>
          </a:p>
          <a:p>
            <a:pPr lvl="1" eaLnBrk="1" hangingPunct="1">
              <a:buFont typeface="Wingdings" panose="05000000000000000000" pitchFamily="2" charset="2"/>
              <a:buChar char="l"/>
            </a:pPr>
            <a:r>
              <a:rPr kumimoji="0" lang="zh-CN" altLang="en-US">
                <a:latin typeface="楷体_GB2312" pitchFamily="49" charset="-122"/>
                <a:ea typeface="楷体_GB2312" pitchFamily="49" charset="-122"/>
              </a:rPr>
              <a:t>概要设计根据软件需求所确定的信息流程或信息结构，导出软件的总体表示</a:t>
            </a:r>
            <a:r>
              <a:rPr kumimoji="0" lang="en-US" altLang="zh-CN">
                <a:latin typeface="楷体_GB2312" pitchFamily="49" charset="-122"/>
                <a:ea typeface="楷体_GB2312" pitchFamily="49" charset="-122"/>
              </a:rPr>
              <a:t>----</a:t>
            </a:r>
            <a:r>
              <a:rPr kumimoji="0" lang="zh-CN" altLang="en-US">
                <a:latin typeface="楷体_GB2312" pitchFamily="49" charset="-122"/>
                <a:ea typeface="楷体_GB2312" pitchFamily="49" charset="-122"/>
              </a:rPr>
              <a:t>软件结构或程序过程</a:t>
            </a:r>
            <a:endParaRPr kumimoji="0" lang="en-US" altLang="zh-CN">
              <a:latin typeface="楷体_GB2312" pitchFamily="49" charset="-122"/>
              <a:ea typeface="楷体_GB2312" pitchFamily="49" charset="-122"/>
            </a:endParaRPr>
          </a:p>
          <a:p>
            <a:pPr lvl="1" eaLnBrk="1" hangingPunct="1">
              <a:buFont typeface="Wingdings" panose="05000000000000000000" pitchFamily="2" charset="2"/>
              <a:buChar char="l"/>
            </a:pPr>
            <a:r>
              <a:rPr kumimoji="0" lang="zh-CN" altLang="en-US">
                <a:latin typeface="楷体_GB2312" pitchFamily="49" charset="-122"/>
                <a:ea typeface="楷体_GB2312" pitchFamily="49" charset="-122"/>
              </a:rPr>
              <a:t>详细设计是对概要设计的细化，详细设计模块的实现算法、所需的局部软件结构</a:t>
            </a:r>
            <a:endParaRPr kumimoji="0" lang="en-US" altLang="zh-CN">
              <a:latin typeface="楷体_GB2312" pitchFamily="49" charset="-122"/>
              <a:ea typeface="楷体_GB2312" pitchFamily="49" charset="-122"/>
            </a:endParaRPr>
          </a:p>
          <a:p>
            <a:pPr eaLnBrk="1" hangingPunct="1">
              <a:buClr>
                <a:schemeClr val="hlink"/>
              </a:buClr>
              <a:buFont typeface="Wingdings" panose="05000000000000000000" pitchFamily="2" charset="2"/>
              <a:buChar char="l"/>
            </a:pPr>
            <a:endParaRPr kumimoji="0" lang="zh-CN" altLang="en-US">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6BDB1B2-94E8-4BF1-B83C-E8A7AC5D9A5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267" name="Rectangle 2"/>
          <p:cNvSpPr>
            <a:spLocks noChangeArrowheads="1"/>
          </p:cNvSpPr>
          <p:nvPr/>
        </p:nvSpPr>
        <p:spPr bwMode="auto">
          <a:xfrm>
            <a:off x="107950" y="333375"/>
            <a:ext cx="3889375" cy="647700"/>
          </a:xfrm>
          <a:prstGeom prst="rect">
            <a:avLst/>
          </a:prstGeom>
          <a:noFill/>
          <a:ln w="25400">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lang="zh-CN" altLang="en-US" sz="3200">
                <a:ea typeface="宋体" panose="02010600030101010101" pitchFamily="2" charset="-122"/>
              </a:rPr>
              <a:t>概要设计</a:t>
            </a:r>
          </a:p>
        </p:txBody>
      </p:sp>
      <p:sp>
        <p:nvSpPr>
          <p:cNvPr id="11268" name="Text Box 9"/>
          <p:cNvSpPr txBox="1">
            <a:spLocks noChangeArrowheads="1"/>
          </p:cNvSpPr>
          <p:nvPr/>
        </p:nvSpPr>
        <p:spPr bwMode="auto">
          <a:xfrm>
            <a:off x="0" y="1412875"/>
            <a:ext cx="3132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chemeClr val="accent1"/>
              </a:buClr>
              <a:buSzPct val="70000"/>
              <a:buFont typeface="Wingdings" panose="05000000000000000000" pitchFamily="2" charset="2"/>
              <a:buChar char="n"/>
            </a:pPr>
            <a:r>
              <a:rPr lang="zh-CN" altLang="en-US" sz="3200"/>
              <a:t>关于软件设计</a:t>
            </a:r>
          </a:p>
        </p:txBody>
      </p:sp>
    </p:spTree>
    <p:extLst>
      <p:ext uri="{BB962C8B-B14F-4D97-AF65-F5344CB8AC3E}">
        <p14:creationId xmlns:p14="http://schemas.microsoft.com/office/powerpoint/2010/main" val="3892435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Line 29"/>
          <p:cNvSpPr>
            <a:spLocks noChangeShapeType="1"/>
          </p:cNvSpPr>
          <p:nvPr/>
        </p:nvSpPr>
        <p:spPr bwMode="auto">
          <a:xfrm>
            <a:off x="8001000" y="2438400"/>
            <a:ext cx="381000" cy="76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2" name="Line 30"/>
          <p:cNvSpPr>
            <a:spLocks noChangeShapeType="1"/>
          </p:cNvSpPr>
          <p:nvPr/>
        </p:nvSpPr>
        <p:spPr bwMode="auto">
          <a:xfrm flipV="1">
            <a:off x="8305800" y="3124200"/>
            <a:ext cx="228600" cy="228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63" name="Group 56"/>
          <p:cNvGrpSpPr>
            <a:grpSpLocks/>
          </p:cNvGrpSpPr>
          <p:nvPr/>
        </p:nvGrpSpPr>
        <p:grpSpPr bwMode="auto">
          <a:xfrm>
            <a:off x="762000" y="1412875"/>
            <a:ext cx="7556500" cy="4495800"/>
            <a:chOff x="480" y="890"/>
            <a:chExt cx="4760" cy="2832"/>
          </a:xfrm>
        </p:grpSpPr>
        <p:sp>
          <p:nvSpPr>
            <p:cNvPr id="66565" name="Oval 4"/>
            <p:cNvSpPr>
              <a:spLocks noChangeArrowheads="1"/>
            </p:cNvSpPr>
            <p:nvPr/>
          </p:nvSpPr>
          <p:spPr bwMode="auto">
            <a:xfrm>
              <a:off x="816" y="1322"/>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66" name="Oval 5"/>
            <p:cNvSpPr>
              <a:spLocks noChangeArrowheads="1"/>
            </p:cNvSpPr>
            <p:nvPr/>
          </p:nvSpPr>
          <p:spPr bwMode="auto">
            <a:xfrm>
              <a:off x="2208" y="1034"/>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67" name="Oval 6"/>
            <p:cNvSpPr>
              <a:spLocks noChangeArrowheads="1"/>
            </p:cNvSpPr>
            <p:nvPr/>
          </p:nvSpPr>
          <p:spPr bwMode="auto">
            <a:xfrm>
              <a:off x="1488" y="93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68" name="Oval 7"/>
            <p:cNvSpPr>
              <a:spLocks noChangeArrowheads="1"/>
            </p:cNvSpPr>
            <p:nvPr/>
          </p:nvSpPr>
          <p:spPr bwMode="auto">
            <a:xfrm>
              <a:off x="1584" y="1562"/>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69" name="Oval 8"/>
            <p:cNvSpPr>
              <a:spLocks noChangeArrowheads="1"/>
            </p:cNvSpPr>
            <p:nvPr/>
          </p:nvSpPr>
          <p:spPr bwMode="auto">
            <a:xfrm>
              <a:off x="2400" y="1610"/>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0" name="Oval 9"/>
            <p:cNvSpPr>
              <a:spLocks noChangeArrowheads="1"/>
            </p:cNvSpPr>
            <p:nvPr/>
          </p:nvSpPr>
          <p:spPr bwMode="auto">
            <a:xfrm>
              <a:off x="2928" y="1082"/>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1" name="Oval 10"/>
            <p:cNvSpPr>
              <a:spLocks noChangeArrowheads="1"/>
            </p:cNvSpPr>
            <p:nvPr/>
          </p:nvSpPr>
          <p:spPr bwMode="auto">
            <a:xfrm>
              <a:off x="4896" y="1610"/>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2" name="Oval 11"/>
            <p:cNvSpPr>
              <a:spLocks noChangeArrowheads="1"/>
            </p:cNvSpPr>
            <p:nvPr/>
          </p:nvSpPr>
          <p:spPr bwMode="auto">
            <a:xfrm>
              <a:off x="4704" y="986"/>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3" name="Oval 12"/>
            <p:cNvSpPr>
              <a:spLocks noChangeArrowheads="1"/>
            </p:cNvSpPr>
            <p:nvPr/>
          </p:nvSpPr>
          <p:spPr bwMode="auto">
            <a:xfrm>
              <a:off x="4176" y="1658"/>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4" name="Oval 13"/>
            <p:cNvSpPr>
              <a:spLocks noChangeArrowheads="1"/>
            </p:cNvSpPr>
            <p:nvPr/>
          </p:nvSpPr>
          <p:spPr bwMode="auto">
            <a:xfrm>
              <a:off x="3984" y="1034"/>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5" name="Oval 14"/>
            <p:cNvSpPr>
              <a:spLocks noChangeArrowheads="1"/>
            </p:cNvSpPr>
            <p:nvPr/>
          </p:nvSpPr>
          <p:spPr bwMode="auto">
            <a:xfrm>
              <a:off x="3456" y="1514"/>
              <a:ext cx="336" cy="33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76" name="Line 15"/>
            <p:cNvSpPr>
              <a:spLocks noChangeShapeType="1"/>
            </p:cNvSpPr>
            <p:nvPr/>
          </p:nvSpPr>
          <p:spPr bwMode="auto">
            <a:xfrm>
              <a:off x="480" y="1466"/>
              <a:ext cx="33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16"/>
            <p:cNvSpPr>
              <a:spLocks noChangeShapeType="1"/>
            </p:cNvSpPr>
            <p:nvPr/>
          </p:nvSpPr>
          <p:spPr bwMode="auto">
            <a:xfrm flipV="1">
              <a:off x="1152" y="1178"/>
              <a:ext cx="336"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17"/>
            <p:cNvSpPr>
              <a:spLocks noChangeShapeType="1"/>
            </p:cNvSpPr>
            <p:nvPr/>
          </p:nvSpPr>
          <p:spPr bwMode="auto">
            <a:xfrm>
              <a:off x="1152" y="1562"/>
              <a:ext cx="432"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8"/>
            <p:cNvSpPr>
              <a:spLocks noChangeShapeType="1"/>
            </p:cNvSpPr>
            <p:nvPr/>
          </p:nvSpPr>
          <p:spPr bwMode="auto">
            <a:xfrm>
              <a:off x="1824" y="1130"/>
              <a:ext cx="384"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9"/>
            <p:cNvSpPr>
              <a:spLocks noChangeShapeType="1"/>
            </p:cNvSpPr>
            <p:nvPr/>
          </p:nvSpPr>
          <p:spPr bwMode="auto">
            <a:xfrm>
              <a:off x="1920" y="1754"/>
              <a:ext cx="48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0"/>
            <p:cNvSpPr>
              <a:spLocks noChangeShapeType="1"/>
            </p:cNvSpPr>
            <p:nvPr/>
          </p:nvSpPr>
          <p:spPr bwMode="auto">
            <a:xfrm>
              <a:off x="2544" y="1226"/>
              <a:ext cx="38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1"/>
            <p:cNvSpPr>
              <a:spLocks noChangeShapeType="1"/>
            </p:cNvSpPr>
            <p:nvPr/>
          </p:nvSpPr>
          <p:spPr bwMode="auto">
            <a:xfrm flipV="1">
              <a:off x="2688" y="1370"/>
              <a:ext cx="288"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3"/>
            <p:cNvSpPr>
              <a:spLocks noChangeShapeType="1"/>
            </p:cNvSpPr>
            <p:nvPr/>
          </p:nvSpPr>
          <p:spPr bwMode="auto">
            <a:xfrm>
              <a:off x="3264" y="1322"/>
              <a:ext cx="24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24"/>
            <p:cNvSpPr>
              <a:spLocks noChangeShapeType="1"/>
            </p:cNvSpPr>
            <p:nvPr/>
          </p:nvSpPr>
          <p:spPr bwMode="auto">
            <a:xfrm>
              <a:off x="3792" y="1754"/>
              <a:ext cx="384"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25"/>
            <p:cNvSpPr>
              <a:spLocks noChangeShapeType="1"/>
            </p:cNvSpPr>
            <p:nvPr/>
          </p:nvSpPr>
          <p:spPr bwMode="auto">
            <a:xfrm flipV="1">
              <a:off x="3744" y="1322"/>
              <a:ext cx="288"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6"/>
            <p:cNvSpPr>
              <a:spLocks noChangeShapeType="1"/>
            </p:cNvSpPr>
            <p:nvPr/>
          </p:nvSpPr>
          <p:spPr bwMode="auto">
            <a:xfrm>
              <a:off x="4320" y="1178"/>
              <a:ext cx="38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7"/>
            <p:cNvSpPr>
              <a:spLocks noChangeShapeType="1"/>
            </p:cNvSpPr>
            <p:nvPr/>
          </p:nvSpPr>
          <p:spPr bwMode="auto">
            <a:xfrm>
              <a:off x="4320" y="1274"/>
              <a:ext cx="576" cy="4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8"/>
            <p:cNvSpPr>
              <a:spLocks noChangeShapeType="1"/>
            </p:cNvSpPr>
            <p:nvPr/>
          </p:nvSpPr>
          <p:spPr bwMode="auto">
            <a:xfrm flipV="1">
              <a:off x="4512" y="1802"/>
              <a:ext cx="384"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31"/>
            <p:cNvSpPr>
              <a:spLocks noChangeShapeType="1"/>
            </p:cNvSpPr>
            <p:nvPr/>
          </p:nvSpPr>
          <p:spPr bwMode="auto">
            <a:xfrm flipH="1">
              <a:off x="2640" y="890"/>
              <a:ext cx="144"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32"/>
            <p:cNvSpPr>
              <a:spLocks noChangeShapeType="1"/>
            </p:cNvSpPr>
            <p:nvPr/>
          </p:nvSpPr>
          <p:spPr bwMode="auto">
            <a:xfrm flipH="1">
              <a:off x="2640" y="890"/>
              <a:ext cx="144" cy="52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Line 33"/>
            <p:cNvSpPr>
              <a:spLocks noChangeShapeType="1"/>
            </p:cNvSpPr>
            <p:nvPr/>
          </p:nvSpPr>
          <p:spPr bwMode="auto">
            <a:xfrm flipH="1">
              <a:off x="2208" y="1418"/>
              <a:ext cx="432"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2" name="Line 34"/>
            <p:cNvSpPr>
              <a:spLocks noChangeShapeType="1"/>
            </p:cNvSpPr>
            <p:nvPr/>
          </p:nvSpPr>
          <p:spPr bwMode="auto">
            <a:xfrm flipH="1">
              <a:off x="1968" y="1562"/>
              <a:ext cx="240" cy="48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35"/>
            <p:cNvSpPr>
              <a:spLocks noChangeShapeType="1"/>
            </p:cNvSpPr>
            <p:nvPr/>
          </p:nvSpPr>
          <p:spPr bwMode="auto">
            <a:xfrm flipH="1">
              <a:off x="1728" y="2042"/>
              <a:ext cx="24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36"/>
            <p:cNvSpPr>
              <a:spLocks noChangeShapeType="1"/>
            </p:cNvSpPr>
            <p:nvPr/>
          </p:nvSpPr>
          <p:spPr bwMode="auto">
            <a:xfrm>
              <a:off x="3648" y="890"/>
              <a:ext cx="288"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5" name="Line 37"/>
            <p:cNvSpPr>
              <a:spLocks noChangeShapeType="1"/>
            </p:cNvSpPr>
            <p:nvPr/>
          </p:nvSpPr>
          <p:spPr bwMode="auto">
            <a:xfrm>
              <a:off x="3648" y="890"/>
              <a:ext cx="336" cy="67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6" name="Line 38"/>
            <p:cNvSpPr>
              <a:spLocks noChangeShapeType="1"/>
            </p:cNvSpPr>
            <p:nvPr/>
          </p:nvSpPr>
          <p:spPr bwMode="auto">
            <a:xfrm flipH="1">
              <a:off x="3744" y="1562"/>
              <a:ext cx="240" cy="48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7" name="Line 39"/>
            <p:cNvSpPr>
              <a:spLocks noChangeShapeType="1"/>
            </p:cNvSpPr>
            <p:nvPr/>
          </p:nvSpPr>
          <p:spPr bwMode="auto">
            <a:xfrm>
              <a:off x="3744" y="2042"/>
              <a:ext cx="288"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8" name="AutoShape 43"/>
            <p:cNvSpPr>
              <a:spLocks noChangeArrowheads="1"/>
            </p:cNvSpPr>
            <p:nvPr/>
          </p:nvSpPr>
          <p:spPr bwMode="auto">
            <a:xfrm>
              <a:off x="960" y="2090"/>
              <a:ext cx="306" cy="288"/>
            </a:xfrm>
            <a:prstGeom prst="downArrow">
              <a:avLst>
                <a:gd name="adj1" fmla="val 50000"/>
                <a:gd name="adj2" fmla="val 25000"/>
              </a:avLst>
            </a:prstGeom>
            <a:solidFill>
              <a:schemeClr val="accent2"/>
            </a:solidFill>
            <a:ln w="12700" cap="sq">
              <a:solidFill>
                <a:schemeClr val="tx1"/>
              </a:solidFill>
              <a:miter lim="800000"/>
              <a:headEnd type="none" w="sm" len="sm"/>
              <a:tailEnd type="none" w="sm" len="sm"/>
            </a:ln>
          </p:spPr>
          <p:txBody>
            <a:bodyPr vert="eaVert"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599" name="AutoShape 45"/>
            <p:cNvSpPr>
              <a:spLocks noChangeArrowheads="1"/>
            </p:cNvSpPr>
            <p:nvPr/>
          </p:nvSpPr>
          <p:spPr bwMode="auto">
            <a:xfrm>
              <a:off x="2880" y="2090"/>
              <a:ext cx="306" cy="288"/>
            </a:xfrm>
            <a:prstGeom prst="downArrow">
              <a:avLst>
                <a:gd name="adj1" fmla="val 50000"/>
                <a:gd name="adj2" fmla="val 25000"/>
              </a:avLst>
            </a:prstGeom>
            <a:solidFill>
              <a:schemeClr val="accent2"/>
            </a:solidFill>
            <a:ln w="12700" cap="sq">
              <a:solidFill>
                <a:schemeClr val="tx1"/>
              </a:solidFill>
              <a:miter lim="800000"/>
              <a:headEnd type="none" w="sm" len="sm"/>
              <a:tailEnd type="none" w="sm" len="sm"/>
            </a:ln>
          </p:spPr>
          <p:txBody>
            <a:bodyPr vert="eaVert"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600" name="AutoShape 46"/>
            <p:cNvSpPr>
              <a:spLocks noChangeArrowheads="1"/>
            </p:cNvSpPr>
            <p:nvPr/>
          </p:nvSpPr>
          <p:spPr bwMode="auto">
            <a:xfrm>
              <a:off x="4512" y="2090"/>
              <a:ext cx="306" cy="288"/>
            </a:xfrm>
            <a:prstGeom prst="downArrow">
              <a:avLst>
                <a:gd name="adj1" fmla="val 50000"/>
                <a:gd name="adj2" fmla="val 25000"/>
              </a:avLst>
            </a:prstGeom>
            <a:solidFill>
              <a:schemeClr val="accent2"/>
            </a:solidFill>
            <a:ln w="12700" cap="sq">
              <a:solidFill>
                <a:schemeClr val="tx1"/>
              </a:solidFill>
              <a:miter lim="800000"/>
              <a:headEnd type="none" w="sm" len="sm"/>
              <a:tailEnd type="none" w="sm" len="sm"/>
            </a:ln>
          </p:spPr>
          <p:txBody>
            <a:bodyPr vert="eaVert"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楷体_GB2312" pitchFamily="49" charset="-122"/>
              </a:endParaRPr>
            </a:p>
          </p:txBody>
        </p:sp>
        <p:sp>
          <p:nvSpPr>
            <p:cNvPr id="66601" name="Rectangle 47"/>
            <p:cNvSpPr>
              <a:spLocks noChangeArrowheads="1"/>
            </p:cNvSpPr>
            <p:nvPr/>
          </p:nvSpPr>
          <p:spPr bwMode="auto">
            <a:xfrm>
              <a:off x="2784" y="2714"/>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Cm</a:t>
              </a:r>
            </a:p>
          </p:txBody>
        </p:sp>
        <p:sp>
          <p:nvSpPr>
            <p:cNvPr id="66602" name="Rectangle 48"/>
            <p:cNvSpPr>
              <a:spLocks noChangeArrowheads="1"/>
            </p:cNvSpPr>
            <p:nvPr/>
          </p:nvSpPr>
          <p:spPr bwMode="auto">
            <a:xfrm>
              <a:off x="2784" y="338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Ct</a:t>
              </a:r>
            </a:p>
          </p:txBody>
        </p:sp>
        <p:sp>
          <p:nvSpPr>
            <p:cNvPr id="66603" name="Rectangle 49"/>
            <p:cNvSpPr>
              <a:spLocks noChangeArrowheads="1"/>
            </p:cNvSpPr>
            <p:nvPr/>
          </p:nvSpPr>
          <p:spPr bwMode="auto">
            <a:xfrm>
              <a:off x="1248" y="338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Ca</a:t>
              </a:r>
            </a:p>
          </p:txBody>
        </p:sp>
        <p:sp>
          <p:nvSpPr>
            <p:cNvPr id="66604" name="Rectangle 50"/>
            <p:cNvSpPr>
              <a:spLocks noChangeArrowheads="1"/>
            </p:cNvSpPr>
            <p:nvPr/>
          </p:nvSpPr>
          <p:spPr bwMode="auto">
            <a:xfrm>
              <a:off x="4416" y="338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Ce</a:t>
              </a:r>
            </a:p>
          </p:txBody>
        </p:sp>
        <p:sp>
          <p:nvSpPr>
            <p:cNvPr id="66605" name="Freeform 51"/>
            <p:cNvSpPr>
              <a:spLocks/>
            </p:cNvSpPr>
            <p:nvPr/>
          </p:nvSpPr>
          <p:spPr bwMode="auto">
            <a:xfrm>
              <a:off x="792" y="2378"/>
              <a:ext cx="456" cy="1056"/>
            </a:xfrm>
            <a:custGeom>
              <a:avLst/>
              <a:gdLst>
                <a:gd name="T0" fmla="*/ 312 w 456"/>
                <a:gd name="T1" fmla="*/ 0 h 1056"/>
                <a:gd name="T2" fmla="*/ 24 w 456"/>
                <a:gd name="T3" fmla="*/ 432 h 1056"/>
                <a:gd name="T4" fmla="*/ 456 w 456"/>
                <a:gd name="T5" fmla="*/ 1056 h 1056"/>
                <a:gd name="T6" fmla="*/ 0 60000 65536"/>
                <a:gd name="T7" fmla="*/ 0 60000 65536"/>
                <a:gd name="T8" fmla="*/ 0 60000 65536"/>
                <a:gd name="T9" fmla="*/ 0 w 456"/>
                <a:gd name="T10" fmla="*/ 0 h 1056"/>
                <a:gd name="T11" fmla="*/ 456 w 456"/>
                <a:gd name="T12" fmla="*/ 1056 h 1056"/>
              </a:gdLst>
              <a:ahLst/>
              <a:cxnLst>
                <a:cxn ang="T6">
                  <a:pos x="T0" y="T1"/>
                </a:cxn>
                <a:cxn ang="T7">
                  <a:pos x="T2" y="T3"/>
                </a:cxn>
                <a:cxn ang="T8">
                  <a:pos x="T4" y="T5"/>
                </a:cxn>
              </a:cxnLst>
              <a:rect l="T9" t="T10" r="T11" b="T12"/>
              <a:pathLst>
                <a:path w="456" h="1056">
                  <a:moveTo>
                    <a:pt x="312" y="0"/>
                  </a:moveTo>
                  <a:cubicBezTo>
                    <a:pt x="156" y="128"/>
                    <a:pt x="0" y="256"/>
                    <a:pt x="24" y="432"/>
                  </a:cubicBezTo>
                  <a:cubicBezTo>
                    <a:pt x="48" y="608"/>
                    <a:pt x="344" y="784"/>
                    <a:pt x="456" y="1056"/>
                  </a:cubicBezTo>
                </a:path>
              </a:pathLst>
            </a:custGeom>
            <a:solidFill>
              <a:schemeClr val="bg1"/>
            </a:solidFill>
            <a:ln w="12700" cap="sq">
              <a:solidFill>
                <a:schemeClr val="accent2"/>
              </a:solidFill>
              <a:round/>
              <a:headEnd type="none" w="sm" len="sm"/>
              <a:tailEnd type="none" w="sm" len="sm"/>
            </a:ln>
          </p:spPr>
          <p:txBody>
            <a:bodyPr wrap="none" anchor="ctr"/>
            <a:lstStyle/>
            <a:p>
              <a:endParaRPr lang="zh-CN" altLang="en-US"/>
            </a:p>
          </p:txBody>
        </p:sp>
        <p:sp>
          <p:nvSpPr>
            <p:cNvPr id="66606" name="Line 53"/>
            <p:cNvSpPr>
              <a:spLocks noChangeShapeType="1"/>
            </p:cNvSpPr>
            <p:nvPr/>
          </p:nvSpPr>
          <p:spPr bwMode="auto">
            <a:xfrm>
              <a:off x="1488" y="3194"/>
              <a:ext cx="321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7" name="Line 56"/>
            <p:cNvSpPr>
              <a:spLocks noChangeShapeType="1"/>
            </p:cNvSpPr>
            <p:nvPr/>
          </p:nvSpPr>
          <p:spPr bwMode="auto">
            <a:xfrm>
              <a:off x="1488" y="319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8" name="Line 57"/>
            <p:cNvSpPr>
              <a:spLocks noChangeShapeType="1"/>
            </p:cNvSpPr>
            <p:nvPr/>
          </p:nvSpPr>
          <p:spPr bwMode="auto">
            <a:xfrm>
              <a:off x="3072" y="3050"/>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9" name="Line 58"/>
            <p:cNvSpPr>
              <a:spLocks noChangeShapeType="1"/>
            </p:cNvSpPr>
            <p:nvPr/>
          </p:nvSpPr>
          <p:spPr bwMode="auto">
            <a:xfrm>
              <a:off x="4704" y="319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0" name="Freeform 59"/>
            <p:cNvSpPr>
              <a:spLocks/>
            </p:cNvSpPr>
            <p:nvPr/>
          </p:nvSpPr>
          <p:spPr bwMode="auto">
            <a:xfrm>
              <a:off x="3024" y="2378"/>
              <a:ext cx="920" cy="1056"/>
            </a:xfrm>
            <a:custGeom>
              <a:avLst/>
              <a:gdLst>
                <a:gd name="T0" fmla="*/ 0 w 920"/>
                <a:gd name="T1" fmla="*/ 0 h 1056"/>
                <a:gd name="T2" fmla="*/ 864 w 920"/>
                <a:gd name="T3" fmla="*/ 384 h 1056"/>
                <a:gd name="T4" fmla="*/ 336 w 920"/>
                <a:gd name="T5" fmla="*/ 1056 h 1056"/>
                <a:gd name="T6" fmla="*/ 0 60000 65536"/>
                <a:gd name="T7" fmla="*/ 0 60000 65536"/>
                <a:gd name="T8" fmla="*/ 0 60000 65536"/>
                <a:gd name="T9" fmla="*/ 0 w 920"/>
                <a:gd name="T10" fmla="*/ 0 h 1056"/>
                <a:gd name="T11" fmla="*/ 920 w 920"/>
                <a:gd name="T12" fmla="*/ 1056 h 1056"/>
              </a:gdLst>
              <a:ahLst/>
              <a:cxnLst>
                <a:cxn ang="T6">
                  <a:pos x="T0" y="T1"/>
                </a:cxn>
                <a:cxn ang="T7">
                  <a:pos x="T2" y="T3"/>
                </a:cxn>
                <a:cxn ang="T8">
                  <a:pos x="T4" y="T5"/>
                </a:cxn>
              </a:cxnLst>
              <a:rect l="T9" t="T10" r="T11" b="T12"/>
              <a:pathLst>
                <a:path w="920" h="1056">
                  <a:moveTo>
                    <a:pt x="0" y="0"/>
                  </a:moveTo>
                  <a:cubicBezTo>
                    <a:pt x="404" y="104"/>
                    <a:pt x="808" y="208"/>
                    <a:pt x="864" y="384"/>
                  </a:cubicBezTo>
                  <a:cubicBezTo>
                    <a:pt x="920" y="560"/>
                    <a:pt x="464" y="768"/>
                    <a:pt x="336" y="1056"/>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11" name="Freeform 60"/>
            <p:cNvSpPr>
              <a:spLocks/>
            </p:cNvSpPr>
            <p:nvPr/>
          </p:nvSpPr>
          <p:spPr bwMode="auto">
            <a:xfrm>
              <a:off x="4656" y="2378"/>
              <a:ext cx="584" cy="1056"/>
            </a:xfrm>
            <a:custGeom>
              <a:avLst/>
              <a:gdLst>
                <a:gd name="T0" fmla="*/ 0 w 584"/>
                <a:gd name="T1" fmla="*/ 0 h 1056"/>
                <a:gd name="T2" fmla="*/ 528 w 584"/>
                <a:gd name="T3" fmla="*/ 480 h 1056"/>
                <a:gd name="T4" fmla="*/ 336 w 584"/>
                <a:gd name="T5" fmla="*/ 1056 h 1056"/>
                <a:gd name="T6" fmla="*/ 0 60000 65536"/>
                <a:gd name="T7" fmla="*/ 0 60000 65536"/>
                <a:gd name="T8" fmla="*/ 0 60000 65536"/>
                <a:gd name="T9" fmla="*/ 0 w 584"/>
                <a:gd name="T10" fmla="*/ 0 h 1056"/>
                <a:gd name="T11" fmla="*/ 584 w 584"/>
                <a:gd name="T12" fmla="*/ 1056 h 1056"/>
              </a:gdLst>
              <a:ahLst/>
              <a:cxnLst>
                <a:cxn ang="T6">
                  <a:pos x="T0" y="T1"/>
                </a:cxn>
                <a:cxn ang="T7">
                  <a:pos x="T2" y="T3"/>
                </a:cxn>
                <a:cxn ang="T8">
                  <a:pos x="T4" y="T5"/>
                </a:cxn>
              </a:cxnLst>
              <a:rect l="T9" t="T10" r="T11" b="T12"/>
              <a:pathLst>
                <a:path w="584" h="1056">
                  <a:moveTo>
                    <a:pt x="0" y="0"/>
                  </a:moveTo>
                  <a:cubicBezTo>
                    <a:pt x="236" y="152"/>
                    <a:pt x="472" y="304"/>
                    <a:pt x="528" y="480"/>
                  </a:cubicBezTo>
                  <a:cubicBezTo>
                    <a:pt x="584" y="656"/>
                    <a:pt x="376" y="792"/>
                    <a:pt x="336" y="1056"/>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4" name="日期占位符 5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52835D5-6131-416D-BBF4-4CE2942A811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154487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idx="1"/>
          </p:nvPr>
        </p:nvSpPr>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6</a:t>
            </a:r>
            <a:r>
              <a:rPr kumimoji="0" lang="zh-CN" altLang="en-US">
                <a:latin typeface="楷体_GB2312" pitchFamily="49" charset="-122"/>
                <a:ea typeface="楷体_GB2312" pitchFamily="49" charset="-122"/>
              </a:rPr>
              <a:t>步 完成</a:t>
            </a:r>
            <a:r>
              <a:rPr kumimoji="0" lang="zh-CN" altLang="en-US">
                <a:latin typeface="Arial" panose="020B0604020202020204" pitchFamily="34" charset="0"/>
                <a:ea typeface="楷体_GB2312" pitchFamily="49" charset="-122"/>
              </a:rPr>
              <a:t>“</a:t>
            </a:r>
            <a:r>
              <a:rPr kumimoji="0" lang="zh-CN" altLang="en-US">
                <a:latin typeface="楷体_GB2312" pitchFamily="49" charset="-122"/>
                <a:ea typeface="楷体_GB2312" pitchFamily="49" charset="-122"/>
              </a:rPr>
              <a:t>第二级分解</a:t>
            </a:r>
            <a:r>
              <a:rPr kumimoji="0" lang="zh-CN" altLang="en-US">
                <a:latin typeface="Arial" panose="020B0604020202020204" pitchFamily="34" charset="0"/>
                <a:ea typeface="楷体_GB2312" pitchFamily="49" charset="-122"/>
              </a:rPr>
              <a:t>”</a:t>
            </a:r>
            <a:r>
              <a:rPr kumimoji="0" lang="zh-CN" altLang="en-US">
                <a:latin typeface="楷体_GB2312" pitchFamily="49" charset="-122"/>
                <a:ea typeface="楷体_GB2312" pitchFamily="49" charset="-122"/>
              </a:rPr>
              <a:t>。</a:t>
            </a:r>
          </a:p>
          <a:p>
            <a:pPr eaLnBrk="1" hangingPunct="1">
              <a:buFontTx/>
              <a:buNone/>
            </a:pPr>
            <a:r>
              <a:rPr kumimoji="0" lang="zh-CN" altLang="en-US">
                <a:latin typeface="Arial" panose="020B0604020202020204" pitchFamily="34" charset="0"/>
                <a:ea typeface="宋体" panose="02010600030101010101" pitchFamily="2" charset="-122"/>
              </a:rPr>
              <a:t>      </a:t>
            </a:r>
            <a:r>
              <a:rPr kumimoji="0" lang="zh-CN" altLang="en-US" sz="2400">
                <a:latin typeface="楷体_GB2312" pitchFamily="49" charset="-122"/>
                <a:ea typeface="楷体_GB2312" pitchFamily="49" charset="-122"/>
              </a:rPr>
              <a:t>把数据流图中的每一个处理映射成软件结构中一个适当的模块：从变换中心的边界开始沿着输入通路向外移动，把输入通路中每个处理映射成软件结构中</a:t>
            </a:r>
            <a:r>
              <a:rPr kumimoji="0" lang="en-US" altLang="zh-CN" sz="2400">
                <a:latin typeface="楷体_GB2312" pitchFamily="49" charset="-122"/>
                <a:ea typeface="楷体_GB2312" pitchFamily="49" charset="-122"/>
              </a:rPr>
              <a:t>Ca</a:t>
            </a:r>
            <a:r>
              <a:rPr kumimoji="0" lang="zh-CN" altLang="en-US" sz="2400">
                <a:latin typeface="楷体_GB2312" pitchFamily="49" charset="-122"/>
                <a:ea typeface="楷体_GB2312" pitchFamily="49" charset="-122"/>
              </a:rPr>
              <a:t>控制下的一个低层模块；然后沿输出通路向外移动，把输出通路中每个处理映射成直接或间接受</a:t>
            </a:r>
            <a:r>
              <a:rPr kumimoji="0" lang="en-US" altLang="zh-CN" sz="2400">
                <a:latin typeface="楷体_GB2312" pitchFamily="49" charset="-122"/>
                <a:ea typeface="楷体_GB2312" pitchFamily="49" charset="-122"/>
              </a:rPr>
              <a:t>Ce</a:t>
            </a:r>
            <a:r>
              <a:rPr kumimoji="0" lang="zh-CN" altLang="en-US" sz="2400">
                <a:latin typeface="楷体_GB2312" pitchFamily="49" charset="-122"/>
                <a:ea typeface="楷体_GB2312" pitchFamily="49" charset="-122"/>
              </a:rPr>
              <a:t>控制的一个低层模块；最后把变换中心内的每个处理映射成受</a:t>
            </a:r>
            <a:r>
              <a:rPr kumimoji="0" lang="en-US" altLang="zh-CN" sz="2400">
                <a:latin typeface="楷体_GB2312" pitchFamily="49" charset="-122"/>
                <a:ea typeface="楷体_GB2312" pitchFamily="49" charset="-122"/>
              </a:rPr>
              <a:t>Ct</a:t>
            </a:r>
            <a:r>
              <a:rPr kumimoji="0" lang="zh-CN" altLang="en-US" sz="2400">
                <a:latin typeface="楷体_GB2312" pitchFamily="49" charset="-122"/>
                <a:ea typeface="楷体_GB2312" pitchFamily="49" charset="-122"/>
              </a:rPr>
              <a:t>控制的一个模块。</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7</a:t>
            </a:r>
            <a:r>
              <a:rPr kumimoji="0" lang="zh-CN" altLang="en-US">
                <a:latin typeface="楷体_GB2312" pitchFamily="49" charset="-122"/>
                <a:ea typeface="楷体_GB2312" pitchFamily="49" charset="-122"/>
              </a:rPr>
              <a:t>步 使用设计度量和启发式规则对得到的软件结构进一步精化。</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0CD9517-308F-4F42-8236-BCE37FD8F9C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6861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21093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38"/>
          <p:cNvGrpSpPr>
            <a:grpSpLocks/>
          </p:cNvGrpSpPr>
          <p:nvPr/>
        </p:nvGrpSpPr>
        <p:grpSpPr bwMode="auto">
          <a:xfrm>
            <a:off x="990600" y="908050"/>
            <a:ext cx="6934200" cy="4999038"/>
            <a:chOff x="624" y="572"/>
            <a:chExt cx="4368" cy="3149"/>
          </a:xfrm>
        </p:grpSpPr>
        <p:sp>
          <p:nvSpPr>
            <p:cNvPr id="70660" name="Oval 4"/>
            <p:cNvSpPr>
              <a:spLocks noChangeArrowheads="1"/>
            </p:cNvSpPr>
            <p:nvPr/>
          </p:nvSpPr>
          <p:spPr bwMode="auto">
            <a:xfrm>
              <a:off x="1776" y="1540"/>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B</a:t>
              </a:r>
            </a:p>
          </p:txBody>
        </p:sp>
        <p:sp>
          <p:nvSpPr>
            <p:cNvPr id="70661" name="Oval 5"/>
            <p:cNvSpPr>
              <a:spLocks noChangeArrowheads="1"/>
            </p:cNvSpPr>
            <p:nvPr/>
          </p:nvSpPr>
          <p:spPr bwMode="auto">
            <a:xfrm>
              <a:off x="2496" y="964"/>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a:t>
              </a:r>
            </a:p>
          </p:txBody>
        </p:sp>
        <p:sp>
          <p:nvSpPr>
            <p:cNvPr id="70662" name="Oval 6"/>
            <p:cNvSpPr>
              <a:spLocks noChangeArrowheads="1"/>
            </p:cNvSpPr>
            <p:nvPr/>
          </p:nvSpPr>
          <p:spPr bwMode="auto">
            <a:xfrm>
              <a:off x="1728" y="820"/>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D</a:t>
              </a:r>
            </a:p>
          </p:txBody>
        </p:sp>
        <p:sp>
          <p:nvSpPr>
            <p:cNvPr id="70663" name="Oval 7"/>
            <p:cNvSpPr>
              <a:spLocks noChangeArrowheads="1"/>
            </p:cNvSpPr>
            <p:nvPr/>
          </p:nvSpPr>
          <p:spPr bwMode="auto">
            <a:xfrm>
              <a:off x="1008" y="1108"/>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A</a:t>
              </a:r>
            </a:p>
          </p:txBody>
        </p:sp>
        <p:sp>
          <p:nvSpPr>
            <p:cNvPr id="70664" name="Line 8"/>
            <p:cNvSpPr>
              <a:spLocks noChangeShapeType="1"/>
            </p:cNvSpPr>
            <p:nvPr/>
          </p:nvSpPr>
          <p:spPr bwMode="auto">
            <a:xfrm>
              <a:off x="624" y="1300"/>
              <a:ext cx="38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5" name="Line 9"/>
            <p:cNvSpPr>
              <a:spLocks noChangeShapeType="1"/>
            </p:cNvSpPr>
            <p:nvPr/>
          </p:nvSpPr>
          <p:spPr bwMode="auto">
            <a:xfrm flipV="1">
              <a:off x="1392" y="1108"/>
              <a:ext cx="336"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6" name="Line 10"/>
            <p:cNvSpPr>
              <a:spLocks noChangeShapeType="1"/>
            </p:cNvSpPr>
            <p:nvPr/>
          </p:nvSpPr>
          <p:spPr bwMode="auto">
            <a:xfrm>
              <a:off x="1344" y="1396"/>
              <a:ext cx="432"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7" name="Line 11"/>
            <p:cNvSpPr>
              <a:spLocks noChangeShapeType="1"/>
            </p:cNvSpPr>
            <p:nvPr/>
          </p:nvSpPr>
          <p:spPr bwMode="auto">
            <a:xfrm>
              <a:off x="2160" y="1732"/>
              <a:ext cx="528"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8" name="Line 12"/>
            <p:cNvSpPr>
              <a:spLocks noChangeShapeType="1"/>
            </p:cNvSpPr>
            <p:nvPr/>
          </p:nvSpPr>
          <p:spPr bwMode="auto">
            <a:xfrm>
              <a:off x="2112" y="1060"/>
              <a:ext cx="384"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9" name="Line 13"/>
            <p:cNvSpPr>
              <a:spLocks noChangeShapeType="1"/>
            </p:cNvSpPr>
            <p:nvPr/>
          </p:nvSpPr>
          <p:spPr bwMode="auto">
            <a:xfrm>
              <a:off x="2880" y="1204"/>
              <a:ext cx="384"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0" name="Line 14"/>
            <p:cNvSpPr>
              <a:spLocks noChangeShapeType="1"/>
            </p:cNvSpPr>
            <p:nvPr/>
          </p:nvSpPr>
          <p:spPr bwMode="auto">
            <a:xfrm flipH="1">
              <a:off x="3024" y="772"/>
              <a:ext cx="24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1" name="Line 15"/>
            <p:cNvSpPr>
              <a:spLocks noChangeShapeType="1"/>
            </p:cNvSpPr>
            <p:nvPr/>
          </p:nvSpPr>
          <p:spPr bwMode="auto">
            <a:xfrm flipH="1">
              <a:off x="2304" y="772"/>
              <a:ext cx="960" cy="139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2" name="Line 16"/>
            <p:cNvSpPr>
              <a:spLocks noChangeShapeType="1"/>
            </p:cNvSpPr>
            <p:nvPr/>
          </p:nvSpPr>
          <p:spPr bwMode="auto">
            <a:xfrm flipH="1">
              <a:off x="2064" y="2164"/>
              <a:ext cx="24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3" name="Rectangle 22"/>
            <p:cNvSpPr>
              <a:spLocks noChangeArrowheads="1"/>
            </p:cNvSpPr>
            <p:nvPr/>
          </p:nvSpPr>
          <p:spPr bwMode="auto">
            <a:xfrm>
              <a:off x="4320" y="772"/>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Cm</a:t>
              </a:r>
            </a:p>
          </p:txBody>
        </p:sp>
        <p:sp>
          <p:nvSpPr>
            <p:cNvPr id="70674" name="Rectangle 23"/>
            <p:cNvSpPr>
              <a:spLocks noChangeArrowheads="1"/>
            </p:cNvSpPr>
            <p:nvPr/>
          </p:nvSpPr>
          <p:spPr bwMode="auto">
            <a:xfrm>
              <a:off x="3792" y="139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Ca</a:t>
              </a:r>
            </a:p>
          </p:txBody>
        </p:sp>
        <p:sp>
          <p:nvSpPr>
            <p:cNvPr id="70675" name="Rectangle 24"/>
            <p:cNvSpPr>
              <a:spLocks noChangeArrowheads="1"/>
            </p:cNvSpPr>
            <p:nvPr/>
          </p:nvSpPr>
          <p:spPr bwMode="auto">
            <a:xfrm>
              <a:off x="4320" y="211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B</a:t>
              </a:r>
            </a:p>
          </p:txBody>
        </p:sp>
        <p:sp>
          <p:nvSpPr>
            <p:cNvPr id="70676" name="Rectangle 26"/>
            <p:cNvSpPr>
              <a:spLocks noChangeArrowheads="1"/>
            </p:cNvSpPr>
            <p:nvPr/>
          </p:nvSpPr>
          <p:spPr bwMode="auto">
            <a:xfrm>
              <a:off x="3120" y="211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C</a:t>
              </a:r>
            </a:p>
          </p:txBody>
        </p:sp>
        <p:sp>
          <p:nvSpPr>
            <p:cNvPr id="70677" name="Rectangle 27"/>
            <p:cNvSpPr>
              <a:spLocks noChangeArrowheads="1"/>
            </p:cNvSpPr>
            <p:nvPr/>
          </p:nvSpPr>
          <p:spPr bwMode="auto">
            <a:xfrm>
              <a:off x="4195" y="3385"/>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A</a:t>
              </a:r>
            </a:p>
          </p:txBody>
        </p:sp>
        <p:sp>
          <p:nvSpPr>
            <p:cNvPr id="70678" name="Rectangle 28"/>
            <p:cNvSpPr>
              <a:spLocks noChangeArrowheads="1"/>
            </p:cNvSpPr>
            <p:nvPr/>
          </p:nvSpPr>
          <p:spPr bwMode="auto">
            <a:xfrm>
              <a:off x="3216" y="2740"/>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楷体_GB2312" pitchFamily="49" charset="-122"/>
                </a:rPr>
                <a:t>D</a:t>
              </a:r>
            </a:p>
          </p:txBody>
        </p:sp>
        <p:sp>
          <p:nvSpPr>
            <p:cNvPr id="70679" name="Line 29"/>
            <p:cNvSpPr>
              <a:spLocks noChangeShapeType="1"/>
            </p:cNvSpPr>
            <p:nvPr/>
          </p:nvSpPr>
          <p:spPr bwMode="auto">
            <a:xfrm flipH="1">
              <a:off x="4128" y="1108"/>
              <a:ext cx="48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0" name="Line 30"/>
            <p:cNvSpPr>
              <a:spLocks noChangeShapeType="1"/>
            </p:cNvSpPr>
            <p:nvPr/>
          </p:nvSpPr>
          <p:spPr bwMode="auto">
            <a:xfrm>
              <a:off x="4704" y="1108"/>
              <a:ext cx="0" cy="288"/>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1" name="Line 31"/>
            <p:cNvSpPr>
              <a:spLocks noChangeShapeType="1"/>
            </p:cNvSpPr>
            <p:nvPr/>
          </p:nvSpPr>
          <p:spPr bwMode="auto">
            <a:xfrm>
              <a:off x="4800" y="1584"/>
              <a:ext cx="192" cy="192"/>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2" name="Line 32"/>
            <p:cNvSpPr>
              <a:spLocks noChangeShapeType="1"/>
            </p:cNvSpPr>
            <p:nvPr/>
          </p:nvSpPr>
          <p:spPr bwMode="auto">
            <a:xfrm flipH="1">
              <a:off x="3456" y="1732"/>
              <a:ext cx="576"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3" name="Line 33"/>
            <p:cNvSpPr>
              <a:spLocks noChangeShapeType="1"/>
            </p:cNvSpPr>
            <p:nvPr/>
          </p:nvSpPr>
          <p:spPr bwMode="auto">
            <a:xfrm>
              <a:off x="4224" y="1732"/>
              <a:ext cx="384"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4" name="Line 34"/>
            <p:cNvSpPr>
              <a:spLocks noChangeShapeType="1"/>
            </p:cNvSpPr>
            <p:nvPr/>
          </p:nvSpPr>
          <p:spPr bwMode="auto">
            <a:xfrm>
              <a:off x="3408" y="2452"/>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5" name="Line 35"/>
            <p:cNvSpPr>
              <a:spLocks noChangeShapeType="1"/>
            </p:cNvSpPr>
            <p:nvPr/>
          </p:nvSpPr>
          <p:spPr bwMode="auto">
            <a:xfrm>
              <a:off x="3504" y="3076"/>
              <a:ext cx="864"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6" name="Line 36"/>
            <p:cNvSpPr>
              <a:spLocks noChangeShapeType="1"/>
            </p:cNvSpPr>
            <p:nvPr/>
          </p:nvSpPr>
          <p:spPr bwMode="auto">
            <a:xfrm>
              <a:off x="4608" y="2452"/>
              <a:ext cx="0" cy="91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7" name="Freeform 45"/>
            <p:cNvSpPr>
              <a:spLocks/>
            </p:cNvSpPr>
            <p:nvPr/>
          </p:nvSpPr>
          <p:spPr bwMode="auto">
            <a:xfrm>
              <a:off x="848" y="1492"/>
              <a:ext cx="3328" cy="2120"/>
            </a:xfrm>
            <a:custGeom>
              <a:avLst/>
              <a:gdLst>
                <a:gd name="T0" fmla="*/ 352 w 3328"/>
                <a:gd name="T1" fmla="*/ 0 h 2120"/>
                <a:gd name="T2" fmla="*/ 496 w 3328"/>
                <a:gd name="T3" fmla="*/ 1776 h 2120"/>
                <a:gd name="T4" fmla="*/ 3328 w 3328"/>
                <a:gd name="T5" fmla="*/ 2064 h 2120"/>
                <a:gd name="T6" fmla="*/ 0 60000 65536"/>
                <a:gd name="T7" fmla="*/ 0 60000 65536"/>
                <a:gd name="T8" fmla="*/ 0 60000 65536"/>
                <a:gd name="T9" fmla="*/ 0 w 3328"/>
                <a:gd name="T10" fmla="*/ 0 h 2120"/>
                <a:gd name="T11" fmla="*/ 3328 w 3328"/>
                <a:gd name="T12" fmla="*/ 2120 h 2120"/>
              </a:gdLst>
              <a:ahLst/>
              <a:cxnLst>
                <a:cxn ang="T6">
                  <a:pos x="T0" y="T1"/>
                </a:cxn>
                <a:cxn ang="T7">
                  <a:pos x="T2" y="T3"/>
                </a:cxn>
                <a:cxn ang="T8">
                  <a:pos x="T4" y="T5"/>
                </a:cxn>
              </a:cxnLst>
              <a:rect l="T9" t="T10" r="T11" b="T12"/>
              <a:pathLst>
                <a:path w="3328" h="2120">
                  <a:moveTo>
                    <a:pt x="352" y="0"/>
                  </a:moveTo>
                  <a:cubicBezTo>
                    <a:pt x="176" y="716"/>
                    <a:pt x="0" y="1432"/>
                    <a:pt x="496" y="1776"/>
                  </a:cubicBezTo>
                  <a:cubicBezTo>
                    <a:pt x="992" y="2120"/>
                    <a:pt x="2448" y="2040"/>
                    <a:pt x="3328" y="2064"/>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88" name="Freeform 48"/>
            <p:cNvSpPr>
              <a:spLocks/>
            </p:cNvSpPr>
            <p:nvPr/>
          </p:nvSpPr>
          <p:spPr bwMode="auto">
            <a:xfrm>
              <a:off x="1432" y="1924"/>
              <a:ext cx="3368" cy="1608"/>
            </a:xfrm>
            <a:custGeom>
              <a:avLst/>
              <a:gdLst>
                <a:gd name="T0" fmla="*/ 536 w 3368"/>
                <a:gd name="T1" fmla="*/ 0 h 1608"/>
                <a:gd name="T2" fmla="*/ 248 w 3368"/>
                <a:gd name="T3" fmla="*/ 960 h 1608"/>
                <a:gd name="T4" fmla="*/ 2024 w 3368"/>
                <a:gd name="T5" fmla="*/ 1536 h 1608"/>
                <a:gd name="T6" fmla="*/ 3368 w 3368"/>
                <a:gd name="T7" fmla="*/ 528 h 1608"/>
                <a:gd name="T8" fmla="*/ 0 60000 65536"/>
                <a:gd name="T9" fmla="*/ 0 60000 65536"/>
                <a:gd name="T10" fmla="*/ 0 60000 65536"/>
                <a:gd name="T11" fmla="*/ 0 60000 65536"/>
                <a:gd name="T12" fmla="*/ 0 w 3368"/>
                <a:gd name="T13" fmla="*/ 0 h 1608"/>
                <a:gd name="T14" fmla="*/ 3368 w 3368"/>
                <a:gd name="T15" fmla="*/ 1608 h 1608"/>
              </a:gdLst>
              <a:ahLst/>
              <a:cxnLst>
                <a:cxn ang="T8">
                  <a:pos x="T0" y="T1"/>
                </a:cxn>
                <a:cxn ang="T9">
                  <a:pos x="T2" y="T3"/>
                </a:cxn>
                <a:cxn ang="T10">
                  <a:pos x="T4" y="T5"/>
                </a:cxn>
                <a:cxn ang="T11">
                  <a:pos x="T6" y="T7"/>
                </a:cxn>
              </a:cxnLst>
              <a:rect l="T12" t="T13" r="T14" b="T15"/>
              <a:pathLst>
                <a:path w="3368" h="1608">
                  <a:moveTo>
                    <a:pt x="536" y="0"/>
                  </a:moveTo>
                  <a:cubicBezTo>
                    <a:pt x="268" y="352"/>
                    <a:pt x="0" y="704"/>
                    <a:pt x="248" y="960"/>
                  </a:cubicBezTo>
                  <a:cubicBezTo>
                    <a:pt x="496" y="1216"/>
                    <a:pt x="1504" y="1608"/>
                    <a:pt x="2024" y="1536"/>
                  </a:cubicBezTo>
                  <a:cubicBezTo>
                    <a:pt x="2544" y="1464"/>
                    <a:pt x="2936" y="896"/>
                    <a:pt x="3368" y="528"/>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89" name="Freeform 49"/>
            <p:cNvSpPr>
              <a:spLocks/>
            </p:cNvSpPr>
            <p:nvPr/>
          </p:nvSpPr>
          <p:spPr bwMode="auto">
            <a:xfrm>
              <a:off x="1968" y="572"/>
              <a:ext cx="1584" cy="2312"/>
            </a:xfrm>
            <a:custGeom>
              <a:avLst/>
              <a:gdLst>
                <a:gd name="T0" fmla="*/ 0 w 1584"/>
                <a:gd name="T1" fmla="*/ 248 h 2312"/>
                <a:gd name="T2" fmla="*/ 1056 w 1584"/>
                <a:gd name="T3" fmla="*/ 56 h 2312"/>
                <a:gd name="T4" fmla="*/ 1488 w 1584"/>
                <a:gd name="T5" fmla="*/ 584 h 2312"/>
                <a:gd name="T6" fmla="*/ 480 w 1584"/>
                <a:gd name="T7" fmla="*/ 1784 h 2312"/>
                <a:gd name="T8" fmla="*/ 1248 w 1584"/>
                <a:gd name="T9" fmla="*/ 2312 h 2312"/>
                <a:gd name="T10" fmla="*/ 0 60000 65536"/>
                <a:gd name="T11" fmla="*/ 0 60000 65536"/>
                <a:gd name="T12" fmla="*/ 0 60000 65536"/>
                <a:gd name="T13" fmla="*/ 0 60000 65536"/>
                <a:gd name="T14" fmla="*/ 0 60000 65536"/>
                <a:gd name="T15" fmla="*/ 0 w 1584"/>
                <a:gd name="T16" fmla="*/ 0 h 2312"/>
                <a:gd name="T17" fmla="*/ 1584 w 1584"/>
                <a:gd name="T18" fmla="*/ 2312 h 2312"/>
              </a:gdLst>
              <a:ahLst/>
              <a:cxnLst>
                <a:cxn ang="T10">
                  <a:pos x="T0" y="T1"/>
                </a:cxn>
                <a:cxn ang="T11">
                  <a:pos x="T2" y="T3"/>
                </a:cxn>
                <a:cxn ang="T12">
                  <a:pos x="T4" y="T5"/>
                </a:cxn>
                <a:cxn ang="T13">
                  <a:pos x="T6" y="T7"/>
                </a:cxn>
                <a:cxn ang="T14">
                  <a:pos x="T8" y="T9"/>
                </a:cxn>
              </a:cxnLst>
              <a:rect l="T15" t="T16" r="T17" b="T18"/>
              <a:pathLst>
                <a:path w="1584" h="2312">
                  <a:moveTo>
                    <a:pt x="0" y="248"/>
                  </a:moveTo>
                  <a:cubicBezTo>
                    <a:pt x="404" y="124"/>
                    <a:pt x="808" y="0"/>
                    <a:pt x="1056" y="56"/>
                  </a:cubicBezTo>
                  <a:cubicBezTo>
                    <a:pt x="1304" y="112"/>
                    <a:pt x="1584" y="296"/>
                    <a:pt x="1488" y="584"/>
                  </a:cubicBezTo>
                  <a:cubicBezTo>
                    <a:pt x="1392" y="872"/>
                    <a:pt x="520" y="1496"/>
                    <a:pt x="480" y="1784"/>
                  </a:cubicBezTo>
                  <a:cubicBezTo>
                    <a:pt x="440" y="2072"/>
                    <a:pt x="568" y="2128"/>
                    <a:pt x="1248" y="2312"/>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690" name="Freeform 51"/>
            <p:cNvSpPr>
              <a:spLocks/>
            </p:cNvSpPr>
            <p:nvPr/>
          </p:nvSpPr>
          <p:spPr bwMode="auto">
            <a:xfrm>
              <a:off x="2880" y="940"/>
              <a:ext cx="632" cy="1176"/>
            </a:xfrm>
            <a:custGeom>
              <a:avLst/>
              <a:gdLst>
                <a:gd name="T0" fmla="*/ 0 w 632"/>
                <a:gd name="T1" fmla="*/ 168 h 1176"/>
                <a:gd name="T2" fmla="*/ 432 w 632"/>
                <a:gd name="T3" fmla="*/ 72 h 1176"/>
                <a:gd name="T4" fmla="*/ 624 w 632"/>
                <a:gd name="T5" fmla="*/ 600 h 1176"/>
                <a:gd name="T6" fmla="*/ 384 w 632"/>
                <a:gd name="T7" fmla="*/ 1176 h 1176"/>
                <a:gd name="T8" fmla="*/ 0 60000 65536"/>
                <a:gd name="T9" fmla="*/ 0 60000 65536"/>
                <a:gd name="T10" fmla="*/ 0 60000 65536"/>
                <a:gd name="T11" fmla="*/ 0 60000 65536"/>
                <a:gd name="T12" fmla="*/ 0 w 632"/>
                <a:gd name="T13" fmla="*/ 0 h 1176"/>
                <a:gd name="T14" fmla="*/ 632 w 632"/>
                <a:gd name="T15" fmla="*/ 1176 h 1176"/>
              </a:gdLst>
              <a:ahLst/>
              <a:cxnLst>
                <a:cxn ang="T8">
                  <a:pos x="T0" y="T1"/>
                </a:cxn>
                <a:cxn ang="T9">
                  <a:pos x="T2" y="T3"/>
                </a:cxn>
                <a:cxn ang="T10">
                  <a:pos x="T4" y="T5"/>
                </a:cxn>
                <a:cxn ang="T11">
                  <a:pos x="T6" y="T7"/>
                </a:cxn>
              </a:cxnLst>
              <a:rect l="T12" t="T13" r="T14" b="T15"/>
              <a:pathLst>
                <a:path w="632" h="1176">
                  <a:moveTo>
                    <a:pt x="0" y="168"/>
                  </a:moveTo>
                  <a:cubicBezTo>
                    <a:pt x="164" y="84"/>
                    <a:pt x="328" y="0"/>
                    <a:pt x="432" y="72"/>
                  </a:cubicBezTo>
                  <a:cubicBezTo>
                    <a:pt x="536" y="144"/>
                    <a:pt x="632" y="416"/>
                    <a:pt x="624" y="600"/>
                  </a:cubicBezTo>
                  <a:cubicBezTo>
                    <a:pt x="616" y="784"/>
                    <a:pt x="528" y="760"/>
                    <a:pt x="384" y="1176"/>
                  </a:cubicBezTo>
                </a:path>
              </a:pathLst>
            </a:custGeom>
            <a:noFill/>
            <a:ln w="12700" cap="sq">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6" name="日期占位符 3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F0CA786-BF37-4814-9624-8D521ABEC78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7065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435470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idx="1"/>
          </p:nvPr>
        </p:nvSpPr>
        <p:spPr>
          <a:xfrm>
            <a:off x="323850" y="2349500"/>
            <a:ext cx="8142288" cy="2952750"/>
          </a:xfrm>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1</a:t>
            </a:r>
            <a:r>
              <a:rPr kumimoji="0" lang="zh-CN" altLang="en-US">
                <a:latin typeface="楷体_GB2312" pitchFamily="49" charset="-122"/>
                <a:ea typeface="楷体_GB2312" pitchFamily="49" charset="-122"/>
              </a:rPr>
              <a:t>步  复查基本系统模型。</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2</a:t>
            </a:r>
            <a:r>
              <a:rPr kumimoji="0" lang="zh-CN" altLang="en-US">
                <a:latin typeface="楷体_GB2312" pitchFamily="49" charset="-122"/>
                <a:ea typeface="楷体_GB2312" pitchFamily="49" charset="-122"/>
              </a:rPr>
              <a:t>步  复查并精化数据流图。</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步  确定数据流图具有变换特性还是事务特性。</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4</a:t>
            </a:r>
            <a:r>
              <a:rPr kumimoji="0" lang="zh-CN" altLang="en-US">
                <a:latin typeface="楷体_GB2312" pitchFamily="49" charset="-122"/>
                <a:ea typeface="楷体_GB2312" pitchFamily="49" charset="-122"/>
              </a:rPr>
              <a:t>步  确定事务中心和每个活动通路的流程特征。</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AFDD1E2E-2768-407F-B53F-3AC515E9415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72707" name="Rectangle 3"/>
          <p:cNvSpPr>
            <a:spLocks noChangeArrowheads="1"/>
          </p:cNvSpPr>
          <p:nvPr/>
        </p:nvSpPr>
        <p:spPr bwMode="auto">
          <a:xfrm>
            <a:off x="179388" y="1341438"/>
            <a:ext cx="2160587"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solidFill>
                  <a:srgbClr val="FF3399"/>
                </a:solidFill>
              </a:rPr>
              <a:t>事务型分析</a:t>
            </a:r>
            <a:endParaRPr lang="en-US" altLang="zh-CN">
              <a:solidFill>
                <a:srgbClr val="FF3399"/>
              </a:solidFill>
            </a:endParaRPr>
          </a:p>
        </p:txBody>
      </p:sp>
      <p:sp>
        <p:nvSpPr>
          <p:cNvPr id="72708"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91888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noChangeArrowheads="1"/>
          </p:cNvSpPr>
          <p:nvPr>
            <p:ph idx="1"/>
          </p:nvPr>
        </p:nvSpPr>
        <p:spPr>
          <a:xfrm>
            <a:off x="468313" y="1484313"/>
            <a:ext cx="8142287" cy="3024187"/>
          </a:xfrm>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5</a:t>
            </a:r>
            <a:r>
              <a:rPr kumimoji="0" lang="zh-CN" altLang="en-US">
                <a:latin typeface="楷体_GB2312" pitchFamily="49" charset="-122"/>
                <a:ea typeface="楷体_GB2312" pitchFamily="49" charset="-122"/>
              </a:rPr>
              <a:t>步  把数据流图映射成一个适合于事务处理的软件结构。</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6</a:t>
            </a:r>
            <a:r>
              <a:rPr kumimoji="0" lang="zh-CN" altLang="en-US">
                <a:latin typeface="楷体_GB2312" pitchFamily="49" charset="-122"/>
                <a:ea typeface="楷体_GB2312" pitchFamily="49" charset="-122"/>
              </a:rPr>
              <a:t>步  对事务中心的结构和每个活动通路的结构进行分解、合并和改进。</a:t>
            </a: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第</a:t>
            </a:r>
            <a:r>
              <a:rPr kumimoji="0" lang="en-US" altLang="zh-CN">
                <a:latin typeface="楷体_GB2312" pitchFamily="49" charset="-122"/>
                <a:ea typeface="楷体_GB2312" pitchFamily="49" charset="-122"/>
              </a:rPr>
              <a:t>7</a:t>
            </a:r>
            <a:r>
              <a:rPr kumimoji="0" lang="zh-CN" altLang="en-US">
                <a:latin typeface="楷体_GB2312" pitchFamily="49" charset="-122"/>
                <a:ea typeface="楷体_GB2312" pitchFamily="49" charset="-122"/>
              </a:rPr>
              <a:t>步  使用设计度量和启发式规则对得到的软件结构进一步精化。</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1E8CE27-7020-4C10-B291-6948E76EC0F1}"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7475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600396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74"/>
          <p:cNvSpPr txBox="1">
            <a:spLocks noChangeArrowheads="1"/>
          </p:cNvSpPr>
          <p:nvPr/>
        </p:nvSpPr>
        <p:spPr bwMode="auto">
          <a:xfrm>
            <a:off x="179388" y="501332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C</a:t>
            </a:r>
            <a:r>
              <a:rPr kumimoji="1" lang="zh-CN" altLang="en-US" sz="2400" b="0">
                <a:latin typeface="Times New Roman" panose="02020603050405020304" pitchFamily="18" charset="0"/>
                <a:ea typeface="宋体" panose="02010600030101010101" pitchFamily="2" charset="-122"/>
              </a:rPr>
              <a:t>通路</a:t>
            </a:r>
          </a:p>
        </p:txBody>
      </p:sp>
      <p:grpSp>
        <p:nvGrpSpPr>
          <p:cNvPr id="76802" name="Group 79"/>
          <p:cNvGrpSpPr>
            <a:grpSpLocks/>
          </p:cNvGrpSpPr>
          <p:nvPr/>
        </p:nvGrpSpPr>
        <p:grpSpPr bwMode="auto">
          <a:xfrm>
            <a:off x="581025" y="1052513"/>
            <a:ext cx="5292725" cy="5078412"/>
            <a:chOff x="366" y="663"/>
            <a:chExt cx="3334" cy="3199"/>
          </a:xfrm>
        </p:grpSpPr>
        <p:sp>
          <p:nvSpPr>
            <p:cNvPr id="76840" name="Text Box 76"/>
            <p:cNvSpPr txBox="1">
              <a:spLocks noChangeArrowheads="1"/>
            </p:cNvSpPr>
            <p:nvPr/>
          </p:nvSpPr>
          <p:spPr bwMode="auto">
            <a:xfrm>
              <a:off x="3061" y="3566"/>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a:t>
              </a:r>
              <a:r>
                <a:rPr kumimoji="1" lang="zh-CN" altLang="en-US" sz="2400" b="0">
                  <a:latin typeface="Times New Roman" panose="02020603050405020304" pitchFamily="18" charset="0"/>
                  <a:ea typeface="宋体" panose="02010600030101010101" pitchFamily="2" charset="-122"/>
                </a:rPr>
                <a:t>通路</a:t>
              </a:r>
            </a:p>
          </p:txBody>
        </p:sp>
        <p:sp>
          <p:nvSpPr>
            <p:cNvPr id="76841" name="Oval 4"/>
            <p:cNvSpPr>
              <a:spLocks noChangeArrowheads="1"/>
            </p:cNvSpPr>
            <p:nvPr/>
          </p:nvSpPr>
          <p:spPr bwMode="auto">
            <a:xfrm>
              <a:off x="1038" y="903"/>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42" name="Oval 5"/>
            <p:cNvSpPr>
              <a:spLocks noChangeArrowheads="1"/>
            </p:cNvSpPr>
            <p:nvPr/>
          </p:nvSpPr>
          <p:spPr bwMode="auto">
            <a:xfrm>
              <a:off x="1518" y="2391"/>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D</a:t>
              </a:r>
            </a:p>
          </p:txBody>
        </p:sp>
        <p:sp>
          <p:nvSpPr>
            <p:cNvPr id="76843" name="Oval 6"/>
            <p:cNvSpPr>
              <a:spLocks noChangeArrowheads="1"/>
            </p:cNvSpPr>
            <p:nvPr/>
          </p:nvSpPr>
          <p:spPr bwMode="auto">
            <a:xfrm>
              <a:off x="1038" y="1383"/>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44" name="Oval 7"/>
            <p:cNvSpPr>
              <a:spLocks noChangeArrowheads="1"/>
            </p:cNvSpPr>
            <p:nvPr/>
          </p:nvSpPr>
          <p:spPr bwMode="auto">
            <a:xfrm>
              <a:off x="1038" y="1911"/>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45" name="Oval 8"/>
            <p:cNvSpPr>
              <a:spLocks noChangeArrowheads="1"/>
            </p:cNvSpPr>
            <p:nvPr/>
          </p:nvSpPr>
          <p:spPr bwMode="auto">
            <a:xfrm>
              <a:off x="414" y="2391"/>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46" name="Oval 9"/>
            <p:cNvSpPr>
              <a:spLocks noChangeArrowheads="1"/>
            </p:cNvSpPr>
            <p:nvPr/>
          </p:nvSpPr>
          <p:spPr bwMode="auto">
            <a:xfrm>
              <a:off x="990" y="2583"/>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47" name="Oval 10"/>
            <p:cNvSpPr>
              <a:spLocks noChangeArrowheads="1"/>
            </p:cNvSpPr>
            <p:nvPr/>
          </p:nvSpPr>
          <p:spPr bwMode="auto">
            <a:xfrm>
              <a:off x="2539" y="3476"/>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G</a:t>
              </a:r>
            </a:p>
          </p:txBody>
        </p:sp>
        <p:sp>
          <p:nvSpPr>
            <p:cNvPr id="76848" name="Oval 13"/>
            <p:cNvSpPr>
              <a:spLocks noChangeArrowheads="1"/>
            </p:cNvSpPr>
            <p:nvPr/>
          </p:nvSpPr>
          <p:spPr bwMode="auto">
            <a:xfrm>
              <a:off x="2046" y="3303"/>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F</a:t>
              </a:r>
            </a:p>
          </p:txBody>
        </p:sp>
        <p:sp>
          <p:nvSpPr>
            <p:cNvPr id="76849" name="Oval 14"/>
            <p:cNvSpPr>
              <a:spLocks noChangeArrowheads="1"/>
            </p:cNvSpPr>
            <p:nvPr/>
          </p:nvSpPr>
          <p:spPr bwMode="auto">
            <a:xfrm>
              <a:off x="1662" y="2919"/>
              <a:ext cx="288" cy="288"/>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E</a:t>
              </a:r>
            </a:p>
          </p:txBody>
        </p:sp>
        <p:sp>
          <p:nvSpPr>
            <p:cNvPr id="76850" name="Line 15"/>
            <p:cNvSpPr>
              <a:spLocks noChangeShapeType="1"/>
            </p:cNvSpPr>
            <p:nvPr/>
          </p:nvSpPr>
          <p:spPr bwMode="auto">
            <a:xfrm>
              <a:off x="1182" y="663"/>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1" name="Line 16"/>
            <p:cNvSpPr>
              <a:spLocks noChangeShapeType="1"/>
            </p:cNvSpPr>
            <p:nvPr/>
          </p:nvSpPr>
          <p:spPr bwMode="auto">
            <a:xfrm>
              <a:off x="1182" y="1191"/>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2" name="Line 17"/>
            <p:cNvSpPr>
              <a:spLocks noChangeShapeType="1"/>
            </p:cNvSpPr>
            <p:nvPr/>
          </p:nvSpPr>
          <p:spPr bwMode="auto">
            <a:xfrm>
              <a:off x="1182" y="1671"/>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3" name="Line 18"/>
            <p:cNvSpPr>
              <a:spLocks noChangeShapeType="1"/>
            </p:cNvSpPr>
            <p:nvPr/>
          </p:nvSpPr>
          <p:spPr bwMode="auto">
            <a:xfrm flipH="1">
              <a:off x="654" y="2151"/>
              <a:ext cx="432"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4" name="Line 19"/>
            <p:cNvSpPr>
              <a:spLocks noChangeShapeType="1"/>
            </p:cNvSpPr>
            <p:nvPr/>
          </p:nvSpPr>
          <p:spPr bwMode="auto">
            <a:xfrm flipH="1">
              <a:off x="366" y="2679"/>
              <a:ext cx="144" cy="432"/>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5" name="Line 20"/>
            <p:cNvSpPr>
              <a:spLocks noChangeShapeType="1"/>
            </p:cNvSpPr>
            <p:nvPr/>
          </p:nvSpPr>
          <p:spPr bwMode="auto">
            <a:xfrm flipH="1">
              <a:off x="1134" y="2199"/>
              <a:ext cx="48" cy="384"/>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6" name="Line 21"/>
            <p:cNvSpPr>
              <a:spLocks noChangeShapeType="1"/>
            </p:cNvSpPr>
            <p:nvPr/>
          </p:nvSpPr>
          <p:spPr bwMode="auto">
            <a:xfrm flipH="1">
              <a:off x="1038" y="2871"/>
              <a:ext cx="96" cy="432"/>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7" name="Line 22"/>
            <p:cNvSpPr>
              <a:spLocks noChangeShapeType="1"/>
            </p:cNvSpPr>
            <p:nvPr/>
          </p:nvSpPr>
          <p:spPr bwMode="auto">
            <a:xfrm>
              <a:off x="1278" y="2151"/>
              <a:ext cx="288"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8" name="Line 23"/>
            <p:cNvSpPr>
              <a:spLocks noChangeShapeType="1"/>
            </p:cNvSpPr>
            <p:nvPr/>
          </p:nvSpPr>
          <p:spPr bwMode="auto">
            <a:xfrm>
              <a:off x="1710" y="2679"/>
              <a:ext cx="48"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9" name="Line 24"/>
            <p:cNvSpPr>
              <a:spLocks noChangeShapeType="1"/>
            </p:cNvSpPr>
            <p:nvPr/>
          </p:nvSpPr>
          <p:spPr bwMode="auto">
            <a:xfrm>
              <a:off x="1854" y="3159"/>
              <a:ext cx="192"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0" name="Line 25"/>
            <p:cNvSpPr>
              <a:spLocks noChangeShapeType="1"/>
            </p:cNvSpPr>
            <p:nvPr/>
          </p:nvSpPr>
          <p:spPr bwMode="auto">
            <a:xfrm>
              <a:off x="2334" y="3543"/>
              <a:ext cx="192"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1" name="Line 26"/>
            <p:cNvSpPr>
              <a:spLocks noChangeShapeType="1"/>
            </p:cNvSpPr>
            <p:nvPr/>
          </p:nvSpPr>
          <p:spPr bwMode="auto">
            <a:xfrm>
              <a:off x="2814" y="3639"/>
              <a:ext cx="240" cy="4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2" name="Line 27"/>
            <p:cNvSpPr>
              <a:spLocks noChangeShapeType="1"/>
            </p:cNvSpPr>
            <p:nvPr/>
          </p:nvSpPr>
          <p:spPr bwMode="auto">
            <a:xfrm flipV="1">
              <a:off x="510" y="1575"/>
              <a:ext cx="0" cy="24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3" name="Line 28"/>
            <p:cNvSpPr>
              <a:spLocks noChangeShapeType="1"/>
            </p:cNvSpPr>
            <p:nvPr/>
          </p:nvSpPr>
          <p:spPr bwMode="auto">
            <a:xfrm>
              <a:off x="510" y="1815"/>
              <a:ext cx="12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4" name="Line 29"/>
            <p:cNvSpPr>
              <a:spLocks noChangeShapeType="1"/>
            </p:cNvSpPr>
            <p:nvPr/>
          </p:nvSpPr>
          <p:spPr bwMode="auto">
            <a:xfrm flipV="1">
              <a:off x="1710" y="1575"/>
              <a:ext cx="0" cy="24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5" name="Line 30"/>
            <p:cNvSpPr>
              <a:spLocks noChangeShapeType="1"/>
            </p:cNvSpPr>
            <p:nvPr/>
          </p:nvSpPr>
          <p:spPr bwMode="auto">
            <a:xfrm flipH="1">
              <a:off x="462" y="2007"/>
              <a:ext cx="192" cy="144"/>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6" name="Freeform 32"/>
            <p:cNvSpPr>
              <a:spLocks/>
            </p:cNvSpPr>
            <p:nvPr/>
          </p:nvSpPr>
          <p:spPr bwMode="auto">
            <a:xfrm>
              <a:off x="654" y="2007"/>
              <a:ext cx="1008" cy="392"/>
            </a:xfrm>
            <a:custGeom>
              <a:avLst/>
              <a:gdLst>
                <a:gd name="T0" fmla="*/ 0 w 1008"/>
                <a:gd name="T1" fmla="*/ 0 h 392"/>
                <a:gd name="T2" fmla="*/ 528 w 1008"/>
                <a:gd name="T3" fmla="*/ 384 h 392"/>
                <a:gd name="T4" fmla="*/ 1008 w 1008"/>
                <a:gd name="T5" fmla="*/ 48 h 392"/>
                <a:gd name="T6" fmla="*/ 0 60000 65536"/>
                <a:gd name="T7" fmla="*/ 0 60000 65536"/>
                <a:gd name="T8" fmla="*/ 0 60000 65536"/>
                <a:gd name="T9" fmla="*/ 0 w 1008"/>
                <a:gd name="T10" fmla="*/ 0 h 392"/>
                <a:gd name="T11" fmla="*/ 1008 w 1008"/>
                <a:gd name="T12" fmla="*/ 392 h 392"/>
              </a:gdLst>
              <a:ahLst/>
              <a:cxnLst>
                <a:cxn ang="T6">
                  <a:pos x="T0" y="T1"/>
                </a:cxn>
                <a:cxn ang="T7">
                  <a:pos x="T2" y="T3"/>
                </a:cxn>
                <a:cxn ang="T8">
                  <a:pos x="T4" y="T5"/>
                </a:cxn>
              </a:cxnLst>
              <a:rect l="T9" t="T10" r="T11" b="T12"/>
              <a:pathLst>
                <a:path w="1008" h="392">
                  <a:moveTo>
                    <a:pt x="0" y="0"/>
                  </a:moveTo>
                  <a:cubicBezTo>
                    <a:pt x="180" y="188"/>
                    <a:pt x="360" y="376"/>
                    <a:pt x="528" y="384"/>
                  </a:cubicBezTo>
                  <a:cubicBezTo>
                    <a:pt x="696" y="392"/>
                    <a:pt x="920" y="120"/>
                    <a:pt x="1008" y="48"/>
                  </a:cubicBezTo>
                </a:path>
              </a:pathLst>
            </a:cu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867" name="Line 33"/>
            <p:cNvSpPr>
              <a:spLocks noChangeShapeType="1"/>
            </p:cNvSpPr>
            <p:nvPr/>
          </p:nvSpPr>
          <p:spPr bwMode="auto">
            <a:xfrm>
              <a:off x="1662" y="2007"/>
              <a:ext cx="192" cy="144"/>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8" name="Line 67"/>
            <p:cNvSpPr>
              <a:spLocks noChangeShapeType="1"/>
            </p:cNvSpPr>
            <p:nvPr/>
          </p:nvSpPr>
          <p:spPr bwMode="auto">
            <a:xfrm flipV="1">
              <a:off x="1374" y="2199"/>
              <a:ext cx="336" cy="288"/>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9" name="Line 69"/>
            <p:cNvSpPr>
              <a:spLocks noChangeShapeType="1"/>
            </p:cNvSpPr>
            <p:nvPr/>
          </p:nvSpPr>
          <p:spPr bwMode="auto">
            <a:xfrm flipV="1">
              <a:off x="2993" y="3430"/>
              <a:ext cx="192" cy="432"/>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70" name="Freeform 71"/>
            <p:cNvSpPr>
              <a:spLocks/>
            </p:cNvSpPr>
            <p:nvPr/>
          </p:nvSpPr>
          <p:spPr bwMode="auto">
            <a:xfrm>
              <a:off x="1360" y="2478"/>
              <a:ext cx="920" cy="1248"/>
            </a:xfrm>
            <a:custGeom>
              <a:avLst/>
              <a:gdLst>
                <a:gd name="T0" fmla="*/ 8 w 920"/>
                <a:gd name="T1" fmla="*/ 0 h 1248"/>
                <a:gd name="T2" fmla="*/ 152 w 920"/>
                <a:gd name="T3" fmla="*/ 672 h 1248"/>
                <a:gd name="T4" fmla="*/ 920 w 920"/>
                <a:gd name="T5" fmla="*/ 1248 h 1248"/>
                <a:gd name="T6" fmla="*/ 0 60000 65536"/>
                <a:gd name="T7" fmla="*/ 0 60000 65536"/>
                <a:gd name="T8" fmla="*/ 0 60000 65536"/>
                <a:gd name="T9" fmla="*/ 0 w 920"/>
                <a:gd name="T10" fmla="*/ 0 h 1248"/>
                <a:gd name="T11" fmla="*/ 920 w 920"/>
                <a:gd name="T12" fmla="*/ 1248 h 1248"/>
              </a:gdLst>
              <a:ahLst/>
              <a:cxnLst>
                <a:cxn ang="T6">
                  <a:pos x="T0" y="T1"/>
                </a:cxn>
                <a:cxn ang="T7">
                  <a:pos x="T2" y="T3"/>
                </a:cxn>
                <a:cxn ang="T8">
                  <a:pos x="T4" y="T5"/>
                </a:cxn>
              </a:cxnLst>
              <a:rect l="T9" t="T10" r="T11" b="T12"/>
              <a:pathLst>
                <a:path w="920" h="1248">
                  <a:moveTo>
                    <a:pt x="8" y="0"/>
                  </a:moveTo>
                  <a:cubicBezTo>
                    <a:pt x="4" y="232"/>
                    <a:pt x="0" y="464"/>
                    <a:pt x="152" y="672"/>
                  </a:cubicBezTo>
                  <a:cubicBezTo>
                    <a:pt x="304" y="880"/>
                    <a:pt x="688" y="1136"/>
                    <a:pt x="920" y="1248"/>
                  </a:cubicBezTo>
                </a:path>
              </a:pathLst>
            </a:custGeom>
            <a:noFill/>
            <a:ln w="12700">
              <a:solidFill>
                <a:schemeClr val="accent2"/>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871" name="Freeform 72"/>
            <p:cNvSpPr>
              <a:spLocks/>
            </p:cNvSpPr>
            <p:nvPr/>
          </p:nvSpPr>
          <p:spPr bwMode="auto">
            <a:xfrm>
              <a:off x="1723" y="2205"/>
              <a:ext cx="1440" cy="1248"/>
            </a:xfrm>
            <a:custGeom>
              <a:avLst/>
              <a:gdLst>
                <a:gd name="T0" fmla="*/ 0 w 1440"/>
                <a:gd name="T1" fmla="*/ 0 h 1248"/>
                <a:gd name="T2" fmla="*/ 240 w 1440"/>
                <a:gd name="T3" fmla="*/ 96 h 1248"/>
                <a:gd name="T4" fmla="*/ 288 w 1440"/>
                <a:gd name="T5" fmla="*/ 480 h 1248"/>
                <a:gd name="T6" fmla="*/ 480 w 1440"/>
                <a:gd name="T7" fmla="*/ 816 h 1248"/>
                <a:gd name="T8" fmla="*/ 912 w 1440"/>
                <a:gd name="T9" fmla="*/ 1008 h 1248"/>
                <a:gd name="T10" fmla="*/ 1248 w 1440"/>
                <a:gd name="T11" fmla="*/ 1200 h 1248"/>
                <a:gd name="T12" fmla="*/ 1440 w 1440"/>
                <a:gd name="T13" fmla="*/ 1248 h 1248"/>
                <a:gd name="T14" fmla="*/ 0 60000 65536"/>
                <a:gd name="T15" fmla="*/ 0 60000 65536"/>
                <a:gd name="T16" fmla="*/ 0 60000 65536"/>
                <a:gd name="T17" fmla="*/ 0 60000 65536"/>
                <a:gd name="T18" fmla="*/ 0 60000 65536"/>
                <a:gd name="T19" fmla="*/ 0 60000 65536"/>
                <a:gd name="T20" fmla="*/ 0 60000 65536"/>
                <a:gd name="T21" fmla="*/ 0 w 1440"/>
                <a:gd name="T22" fmla="*/ 0 h 1248"/>
                <a:gd name="T23" fmla="*/ 1440 w 1440"/>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248">
                  <a:moveTo>
                    <a:pt x="0" y="0"/>
                  </a:moveTo>
                  <a:cubicBezTo>
                    <a:pt x="96" y="8"/>
                    <a:pt x="192" y="16"/>
                    <a:pt x="240" y="96"/>
                  </a:cubicBezTo>
                  <a:cubicBezTo>
                    <a:pt x="288" y="176"/>
                    <a:pt x="248" y="360"/>
                    <a:pt x="288" y="480"/>
                  </a:cubicBezTo>
                  <a:cubicBezTo>
                    <a:pt x="328" y="600"/>
                    <a:pt x="376" y="728"/>
                    <a:pt x="480" y="816"/>
                  </a:cubicBezTo>
                  <a:cubicBezTo>
                    <a:pt x="584" y="904"/>
                    <a:pt x="784" y="944"/>
                    <a:pt x="912" y="1008"/>
                  </a:cubicBezTo>
                  <a:cubicBezTo>
                    <a:pt x="1040" y="1072"/>
                    <a:pt x="1160" y="1160"/>
                    <a:pt x="1248" y="1200"/>
                  </a:cubicBezTo>
                  <a:cubicBezTo>
                    <a:pt x="1336" y="1240"/>
                    <a:pt x="1408" y="1232"/>
                    <a:pt x="1440" y="1248"/>
                  </a:cubicBezTo>
                </a:path>
              </a:pathLst>
            </a:custGeom>
            <a:noFill/>
            <a:ln w="12700">
              <a:solidFill>
                <a:schemeClr val="accent2"/>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872" name="Text Box 73"/>
            <p:cNvSpPr txBox="1">
              <a:spLocks noChangeArrowheads="1"/>
            </p:cNvSpPr>
            <p:nvPr/>
          </p:nvSpPr>
          <p:spPr bwMode="auto">
            <a:xfrm>
              <a:off x="1460" y="101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接收通路</a:t>
              </a:r>
            </a:p>
          </p:txBody>
        </p:sp>
        <p:sp>
          <p:nvSpPr>
            <p:cNvPr id="76873" name="Text Box 75"/>
            <p:cNvSpPr txBox="1">
              <a:spLocks noChangeArrowheads="1"/>
            </p:cNvSpPr>
            <p:nvPr/>
          </p:nvSpPr>
          <p:spPr bwMode="auto">
            <a:xfrm>
              <a:off x="740" y="3329"/>
              <a:ext cx="6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B</a:t>
              </a:r>
              <a:r>
                <a:rPr kumimoji="1" lang="zh-CN" altLang="en-US" sz="2400" b="0">
                  <a:latin typeface="Times New Roman" panose="02020603050405020304" pitchFamily="18" charset="0"/>
                  <a:ea typeface="宋体" panose="02010600030101010101" pitchFamily="2" charset="-122"/>
                </a:rPr>
                <a:t>通路</a:t>
              </a:r>
            </a:p>
          </p:txBody>
        </p:sp>
        <p:sp>
          <p:nvSpPr>
            <p:cNvPr id="76874" name="AutoShape 80"/>
            <p:cNvSpPr>
              <a:spLocks noChangeArrowheads="1"/>
            </p:cNvSpPr>
            <p:nvPr/>
          </p:nvSpPr>
          <p:spPr bwMode="auto">
            <a:xfrm>
              <a:off x="1806" y="1287"/>
              <a:ext cx="384" cy="306"/>
            </a:xfrm>
            <a:prstGeom prst="rightArrow">
              <a:avLst>
                <a:gd name="adj1" fmla="val 50000"/>
                <a:gd name="adj2" fmla="val 31373"/>
              </a:avLst>
            </a:prstGeom>
            <a:solidFill>
              <a:schemeClr val="accent2"/>
            </a:solidFill>
            <a:ln w="12700" cap="sq">
              <a:solidFill>
                <a:schemeClr val="accent2"/>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grpSp>
      <p:grpSp>
        <p:nvGrpSpPr>
          <p:cNvPr id="76803" name="Group 77"/>
          <p:cNvGrpSpPr>
            <a:grpSpLocks/>
          </p:cNvGrpSpPr>
          <p:nvPr/>
        </p:nvGrpSpPr>
        <p:grpSpPr bwMode="auto">
          <a:xfrm>
            <a:off x="4468813" y="1484313"/>
            <a:ext cx="4495800" cy="4572000"/>
            <a:chOff x="2784" y="1056"/>
            <a:chExt cx="2832" cy="2880"/>
          </a:xfrm>
        </p:grpSpPr>
        <p:sp>
          <p:nvSpPr>
            <p:cNvPr id="76806" name="Rectangle 35"/>
            <p:cNvSpPr>
              <a:spLocks noChangeArrowheads="1"/>
            </p:cNvSpPr>
            <p:nvPr/>
          </p:nvSpPr>
          <p:spPr bwMode="auto">
            <a:xfrm>
              <a:off x="3552" y="105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b="0">
                  <a:latin typeface="Times New Roman" panose="02020603050405020304" pitchFamily="18" charset="0"/>
                  <a:ea typeface="宋体" panose="02010600030101010101" pitchFamily="2" charset="-122"/>
                </a:rPr>
                <a:t>总控</a:t>
              </a:r>
            </a:p>
          </p:txBody>
        </p:sp>
        <p:sp>
          <p:nvSpPr>
            <p:cNvPr id="76807" name="Rectangle 36"/>
            <p:cNvSpPr>
              <a:spLocks noChangeArrowheads="1"/>
            </p:cNvSpPr>
            <p:nvPr/>
          </p:nvSpPr>
          <p:spPr bwMode="auto">
            <a:xfrm>
              <a:off x="2784" y="163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08" name="Rectangle 37"/>
            <p:cNvSpPr>
              <a:spLocks noChangeArrowheads="1"/>
            </p:cNvSpPr>
            <p:nvPr/>
          </p:nvSpPr>
          <p:spPr bwMode="auto">
            <a:xfrm>
              <a:off x="3648" y="302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E</a:t>
              </a:r>
            </a:p>
          </p:txBody>
        </p:sp>
        <p:sp>
          <p:nvSpPr>
            <p:cNvPr id="76809" name="Rectangle 38"/>
            <p:cNvSpPr>
              <a:spLocks noChangeArrowheads="1"/>
            </p:cNvSpPr>
            <p:nvPr/>
          </p:nvSpPr>
          <p:spPr bwMode="auto">
            <a:xfrm>
              <a:off x="2784"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76810" name="Rectangle 39"/>
            <p:cNvSpPr>
              <a:spLocks noChangeArrowheads="1"/>
            </p:cNvSpPr>
            <p:nvPr/>
          </p:nvSpPr>
          <p:spPr bwMode="auto">
            <a:xfrm>
              <a:off x="4224" y="163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b="0">
                  <a:latin typeface="Times New Roman" panose="02020603050405020304" pitchFamily="18" charset="0"/>
                  <a:ea typeface="宋体" panose="02010600030101010101" pitchFamily="2" charset="-122"/>
                </a:rPr>
                <a:t>调度</a:t>
              </a:r>
            </a:p>
          </p:txBody>
        </p:sp>
        <p:sp>
          <p:nvSpPr>
            <p:cNvPr id="76811" name="Rectangle 40"/>
            <p:cNvSpPr>
              <a:spLocks noChangeArrowheads="1"/>
            </p:cNvSpPr>
            <p:nvPr/>
          </p:nvSpPr>
          <p:spPr bwMode="auto">
            <a:xfrm>
              <a:off x="2928" y="302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D</a:t>
              </a:r>
            </a:p>
          </p:txBody>
        </p:sp>
        <p:sp>
          <p:nvSpPr>
            <p:cNvPr id="76812" name="Rectangle 41"/>
            <p:cNvSpPr>
              <a:spLocks noChangeArrowheads="1"/>
            </p:cNvSpPr>
            <p:nvPr/>
          </p:nvSpPr>
          <p:spPr bwMode="auto">
            <a:xfrm>
              <a:off x="4368" y="355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G</a:t>
              </a:r>
            </a:p>
          </p:txBody>
        </p:sp>
        <p:sp>
          <p:nvSpPr>
            <p:cNvPr id="76813" name="Rectangle 42"/>
            <p:cNvSpPr>
              <a:spLocks noChangeArrowheads="1"/>
            </p:cNvSpPr>
            <p:nvPr/>
          </p:nvSpPr>
          <p:spPr bwMode="auto">
            <a:xfrm>
              <a:off x="3552"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A-CTL</a:t>
              </a:r>
            </a:p>
          </p:txBody>
        </p:sp>
        <p:sp>
          <p:nvSpPr>
            <p:cNvPr id="76814" name="Rectangle 43"/>
            <p:cNvSpPr>
              <a:spLocks noChangeArrowheads="1"/>
            </p:cNvSpPr>
            <p:nvPr/>
          </p:nvSpPr>
          <p:spPr bwMode="auto">
            <a:xfrm>
              <a:off x="4320"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B-CTL</a:t>
              </a:r>
            </a:p>
          </p:txBody>
        </p:sp>
        <p:sp>
          <p:nvSpPr>
            <p:cNvPr id="76815" name="Rectangle 44"/>
            <p:cNvSpPr>
              <a:spLocks noChangeArrowheads="1"/>
            </p:cNvSpPr>
            <p:nvPr/>
          </p:nvSpPr>
          <p:spPr bwMode="auto">
            <a:xfrm>
              <a:off x="5040"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C-CTL</a:t>
              </a:r>
            </a:p>
          </p:txBody>
        </p:sp>
        <p:sp>
          <p:nvSpPr>
            <p:cNvPr id="76816" name="Rectangle 45"/>
            <p:cNvSpPr>
              <a:spLocks noChangeArrowheads="1"/>
            </p:cNvSpPr>
            <p:nvPr/>
          </p:nvSpPr>
          <p:spPr bwMode="auto">
            <a:xfrm>
              <a:off x="4368" y="302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b="0">
                  <a:latin typeface="Times New Roman" panose="02020603050405020304" pitchFamily="18" charset="0"/>
                  <a:ea typeface="宋体" panose="02010600030101010101" pitchFamily="2" charset="-122"/>
                </a:rPr>
                <a:t>F</a:t>
              </a:r>
            </a:p>
          </p:txBody>
        </p:sp>
        <p:sp>
          <p:nvSpPr>
            <p:cNvPr id="76817" name="Line 46"/>
            <p:cNvSpPr>
              <a:spLocks noChangeShapeType="1"/>
            </p:cNvSpPr>
            <p:nvPr/>
          </p:nvSpPr>
          <p:spPr bwMode="auto">
            <a:xfrm flipH="1">
              <a:off x="3072" y="1344"/>
              <a:ext cx="768"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8" name="Line 47"/>
            <p:cNvSpPr>
              <a:spLocks noChangeShapeType="1"/>
            </p:cNvSpPr>
            <p:nvPr/>
          </p:nvSpPr>
          <p:spPr bwMode="auto">
            <a:xfrm>
              <a:off x="3840" y="1344"/>
              <a:ext cx="672"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9" name="Line 48"/>
            <p:cNvSpPr>
              <a:spLocks noChangeShapeType="1"/>
            </p:cNvSpPr>
            <p:nvPr/>
          </p:nvSpPr>
          <p:spPr bwMode="auto">
            <a:xfrm>
              <a:off x="3072" y="192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0" name="Line 49"/>
            <p:cNvSpPr>
              <a:spLocks noChangeShapeType="1"/>
            </p:cNvSpPr>
            <p:nvPr/>
          </p:nvSpPr>
          <p:spPr bwMode="auto">
            <a:xfrm flipH="1">
              <a:off x="3888" y="1920"/>
              <a:ext cx="624"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1" name="Line 50"/>
            <p:cNvSpPr>
              <a:spLocks noChangeShapeType="1"/>
            </p:cNvSpPr>
            <p:nvPr/>
          </p:nvSpPr>
          <p:spPr bwMode="auto">
            <a:xfrm>
              <a:off x="4512" y="192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2" name="Line 51"/>
            <p:cNvSpPr>
              <a:spLocks noChangeShapeType="1"/>
            </p:cNvSpPr>
            <p:nvPr/>
          </p:nvSpPr>
          <p:spPr bwMode="auto">
            <a:xfrm>
              <a:off x="4512" y="1920"/>
              <a:ext cx="816"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3" name="Line 52"/>
            <p:cNvSpPr>
              <a:spLocks noChangeShapeType="1"/>
            </p:cNvSpPr>
            <p:nvPr/>
          </p:nvSpPr>
          <p:spPr bwMode="auto">
            <a:xfrm flipH="1">
              <a:off x="3216" y="2496"/>
              <a:ext cx="624" cy="52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4" name="Line 53"/>
            <p:cNvSpPr>
              <a:spLocks noChangeShapeType="1"/>
            </p:cNvSpPr>
            <p:nvPr/>
          </p:nvSpPr>
          <p:spPr bwMode="auto">
            <a:xfrm>
              <a:off x="3840" y="2496"/>
              <a:ext cx="0" cy="52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5" name="Line 54"/>
            <p:cNvSpPr>
              <a:spLocks noChangeShapeType="1"/>
            </p:cNvSpPr>
            <p:nvPr/>
          </p:nvSpPr>
          <p:spPr bwMode="auto">
            <a:xfrm>
              <a:off x="3840" y="2496"/>
              <a:ext cx="816" cy="52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6" name="Line 55"/>
            <p:cNvSpPr>
              <a:spLocks noChangeShapeType="1"/>
            </p:cNvSpPr>
            <p:nvPr/>
          </p:nvSpPr>
          <p:spPr bwMode="auto">
            <a:xfrm>
              <a:off x="4656" y="3312"/>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7" name="Line 56"/>
            <p:cNvSpPr>
              <a:spLocks noChangeShapeType="1"/>
            </p:cNvSpPr>
            <p:nvPr/>
          </p:nvSpPr>
          <p:spPr bwMode="auto">
            <a:xfrm>
              <a:off x="3456" y="2112"/>
              <a:ext cx="0" cy="48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8" name="Line 57"/>
            <p:cNvSpPr>
              <a:spLocks noChangeShapeType="1"/>
            </p:cNvSpPr>
            <p:nvPr/>
          </p:nvSpPr>
          <p:spPr bwMode="auto">
            <a:xfrm flipH="1">
              <a:off x="2832" y="2592"/>
              <a:ext cx="624" cy="384"/>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29" name="Line 58"/>
            <p:cNvSpPr>
              <a:spLocks noChangeShapeType="1"/>
            </p:cNvSpPr>
            <p:nvPr/>
          </p:nvSpPr>
          <p:spPr bwMode="auto">
            <a:xfrm>
              <a:off x="2832" y="2976"/>
              <a:ext cx="0" cy="48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0" name="Line 59"/>
            <p:cNvSpPr>
              <a:spLocks noChangeShapeType="1"/>
            </p:cNvSpPr>
            <p:nvPr/>
          </p:nvSpPr>
          <p:spPr bwMode="auto">
            <a:xfrm>
              <a:off x="2832" y="3456"/>
              <a:ext cx="1392"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1" name="Line 60"/>
            <p:cNvSpPr>
              <a:spLocks noChangeShapeType="1"/>
            </p:cNvSpPr>
            <p:nvPr/>
          </p:nvSpPr>
          <p:spPr bwMode="auto">
            <a:xfrm>
              <a:off x="4224" y="3456"/>
              <a:ext cx="0" cy="48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2" name="Line 61"/>
            <p:cNvSpPr>
              <a:spLocks noChangeShapeType="1"/>
            </p:cNvSpPr>
            <p:nvPr/>
          </p:nvSpPr>
          <p:spPr bwMode="auto">
            <a:xfrm>
              <a:off x="4224" y="3936"/>
              <a:ext cx="864"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3" name="Line 62"/>
            <p:cNvSpPr>
              <a:spLocks noChangeShapeType="1"/>
            </p:cNvSpPr>
            <p:nvPr/>
          </p:nvSpPr>
          <p:spPr bwMode="auto">
            <a:xfrm flipV="1">
              <a:off x="5088" y="2928"/>
              <a:ext cx="0" cy="1008"/>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4" name="Line 63"/>
            <p:cNvSpPr>
              <a:spLocks noChangeShapeType="1"/>
            </p:cNvSpPr>
            <p:nvPr/>
          </p:nvSpPr>
          <p:spPr bwMode="auto">
            <a:xfrm flipH="1">
              <a:off x="4656" y="2928"/>
              <a:ext cx="432"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5" name="Line 64"/>
            <p:cNvSpPr>
              <a:spLocks noChangeShapeType="1"/>
            </p:cNvSpPr>
            <p:nvPr/>
          </p:nvSpPr>
          <p:spPr bwMode="auto">
            <a:xfrm flipH="1" flipV="1">
              <a:off x="4224" y="2640"/>
              <a:ext cx="432" cy="288"/>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6" name="Line 65"/>
            <p:cNvSpPr>
              <a:spLocks noChangeShapeType="1"/>
            </p:cNvSpPr>
            <p:nvPr/>
          </p:nvSpPr>
          <p:spPr bwMode="auto">
            <a:xfrm flipV="1">
              <a:off x="4224" y="2112"/>
              <a:ext cx="0" cy="528"/>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7" name="Line 66"/>
            <p:cNvSpPr>
              <a:spLocks noChangeShapeType="1"/>
            </p:cNvSpPr>
            <p:nvPr/>
          </p:nvSpPr>
          <p:spPr bwMode="auto">
            <a:xfrm flipH="1">
              <a:off x="3456" y="2112"/>
              <a:ext cx="768"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8" name="Line 84"/>
            <p:cNvSpPr>
              <a:spLocks noChangeShapeType="1"/>
            </p:cNvSpPr>
            <p:nvPr/>
          </p:nvSpPr>
          <p:spPr bwMode="auto">
            <a:xfrm>
              <a:off x="4608" y="2496"/>
              <a:ext cx="0" cy="24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9" name="Line 85"/>
            <p:cNvSpPr>
              <a:spLocks noChangeShapeType="1"/>
            </p:cNvSpPr>
            <p:nvPr/>
          </p:nvSpPr>
          <p:spPr bwMode="auto">
            <a:xfrm>
              <a:off x="5328" y="2496"/>
              <a:ext cx="0" cy="288"/>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 name="日期占位符 74"/>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92A6EDC-E76A-4DB4-A468-6E186916269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7680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708751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
          <p:cNvSpPr>
            <a:spLocks noGrp="1" noChangeArrowheads="1"/>
          </p:cNvSpPr>
          <p:nvPr>
            <p:ph idx="1"/>
          </p:nvPr>
        </p:nvSpPr>
        <p:spPr>
          <a:xfrm>
            <a:off x="250825" y="1268413"/>
            <a:ext cx="8142288" cy="649287"/>
          </a:xfrm>
        </p:spPr>
        <p:txBody>
          <a:bodyPr/>
          <a:lstStyle/>
          <a:p>
            <a:pPr eaLnBrk="1" hangingPunct="1">
              <a:buClr>
                <a:srgbClr val="0066FF"/>
              </a:buClr>
              <a:buFont typeface="Wingdings" panose="05000000000000000000" pitchFamily="2" charset="2"/>
              <a:buChar char="Ø"/>
            </a:pPr>
            <a:r>
              <a:rPr kumimoji="0" lang="zh-CN" altLang="en-US">
                <a:latin typeface="Arial" panose="020B0604020202020204" pitchFamily="34" charset="0"/>
                <a:ea typeface="楷体_GB2312" pitchFamily="49" charset="-122"/>
              </a:rPr>
              <a:t>面向数据结构的设计：</a:t>
            </a:r>
            <a:endParaRPr kumimoji="0" lang="en-US" altLang="zh-CN">
              <a:latin typeface="Arial" panose="020B0604020202020204" pitchFamily="34" charset="0"/>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930DA85-5282-4C9B-83CE-AB33B635FC9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78851" name="Rectangle 3"/>
          <p:cNvSpPr>
            <a:spLocks noChangeArrowheads="1"/>
          </p:cNvSpPr>
          <p:nvPr/>
        </p:nvSpPr>
        <p:spPr bwMode="auto">
          <a:xfrm>
            <a:off x="611188" y="1916113"/>
            <a:ext cx="8532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面向数据结构的设计方法用信息结构导出程序过程</a:t>
            </a:r>
          </a:p>
        </p:txBody>
      </p:sp>
      <p:sp>
        <p:nvSpPr>
          <p:cNvPr id="78852" name="Rectangle 3"/>
          <p:cNvSpPr>
            <a:spLocks noChangeArrowheads="1"/>
          </p:cNvSpPr>
          <p:nvPr/>
        </p:nvSpPr>
        <p:spPr bwMode="auto">
          <a:xfrm>
            <a:off x="611188" y="2565400"/>
            <a:ext cx="853281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面向数据结构的设计过程分为如下几步：</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1</a:t>
            </a:r>
            <a:r>
              <a:rPr lang="zh-CN" altLang="en-US" sz="2400" b="0">
                <a:latin typeface="楷体_GB2312" pitchFamily="49" charset="-122"/>
              </a:rPr>
              <a:t>）分析数据结构的特性；</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2</a:t>
            </a:r>
            <a:r>
              <a:rPr lang="zh-CN" altLang="en-US" sz="2400" b="0">
                <a:latin typeface="楷体_GB2312" pitchFamily="49" charset="-122"/>
              </a:rPr>
              <a:t>）用一些基本类型（如：顺序，选择和重复）来描述数据；</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3</a:t>
            </a:r>
            <a:r>
              <a:rPr lang="zh-CN" altLang="en-US" sz="2400" b="0">
                <a:latin typeface="楷体_GB2312" pitchFamily="49" charset="-122"/>
              </a:rPr>
              <a:t>）把数据结构表示映射成软件的控制层次；</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4</a:t>
            </a:r>
            <a:r>
              <a:rPr lang="zh-CN" altLang="en-US" sz="2400" b="0">
                <a:latin typeface="楷体_GB2312" pitchFamily="49" charset="-122"/>
              </a:rPr>
              <a:t>）利用一组规则改进软件的层次结构；</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5</a:t>
            </a:r>
            <a:r>
              <a:rPr lang="zh-CN" altLang="en-US" sz="2400" b="0">
                <a:latin typeface="楷体_GB2312" pitchFamily="49" charset="-122"/>
              </a:rPr>
              <a:t>）最后得到软件的过程性描述。</a:t>
            </a:r>
          </a:p>
          <a:p>
            <a:pPr>
              <a:spcBef>
                <a:spcPct val="20000"/>
              </a:spcBef>
              <a:buClr>
                <a:schemeClr val="accent1"/>
              </a:buClr>
              <a:buSzPct val="70000"/>
            </a:pPr>
            <a:endParaRPr lang="en-US" altLang="zh-CN" sz="2400" b="0">
              <a:latin typeface="楷体_GB2312" pitchFamily="49" charset="-122"/>
            </a:endParaRPr>
          </a:p>
        </p:txBody>
      </p:sp>
      <p:sp>
        <p:nvSpPr>
          <p:cNvPr id="7885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7629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3"/>
          <p:cNvSpPr>
            <a:spLocks noGrp="1" noChangeArrowheads="1"/>
          </p:cNvSpPr>
          <p:nvPr>
            <p:ph idx="1"/>
          </p:nvPr>
        </p:nvSpPr>
        <p:spPr>
          <a:xfrm>
            <a:off x="461963" y="2133600"/>
            <a:ext cx="8142287" cy="2590800"/>
          </a:xfrm>
        </p:spPr>
        <p:txBody>
          <a:bodyPr/>
          <a:lstStyle/>
          <a:p>
            <a:pPr eaLnBrk="1" hangingPunct="1">
              <a:buClr>
                <a:schemeClr val="hlink"/>
              </a:buClr>
              <a:buFont typeface="Wingdings" panose="05000000000000000000" pitchFamily="2" charset="2"/>
              <a:buChar char="l"/>
            </a:pP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方法的精髓在于：应该把问题分解成仅用三种结构化形式（顺序，选择和重复）来表示的层次结构。</a:t>
            </a:r>
          </a:p>
          <a:p>
            <a:pPr eaLnBrk="1" hangingPunct="1">
              <a:buClr>
                <a:schemeClr val="hlink"/>
              </a:buClr>
              <a:buFont typeface="Wingdings" panose="05000000000000000000" pitchFamily="2" charset="2"/>
              <a:buChar char="l"/>
            </a:pP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方法包括一种数据结构符号和一组映射或转换步骤。</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05F0A12-7206-4646-A30C-FACEC0BD048E}"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80899" name="Rectangle 3"/>
          <p:cNvSpPr>
            <a:spLocks noChangeArrowheads="1"/>
          </p:cNvSpPr>
          <p:nvPr/>
        </p:nvSpPr>
        <p:spPr bwMode="auto">
          <a:xfrm>
            <a:off x="179388" y="1341438"/>
            <a:ext cx="6985000"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t>面向数据结构的设计：</a:t>
            </a:r>
            <a:r>
              <a:rPr lang="en-US" altLang="zh-CN">
                <a:solidFill>
                  <a:srgbClr val="FF3399"/>
                </a:solidFill>
              </a:rPr>
              <a:t>Jackson</a:t>
            </a:r>
            <a:r>
              <a:rPr lang="zh-CN" altLang="en-US">
                <a:solidFill>
                  <a:srgbClr val="FF3399"/>
                </a:solidFill>
              </a:rPr>
              <a:t>方法</a:t>
            </a:r>
            <a:endParaRPr lang="en-US" altLang="zh-CN">
              <a:solidFill>
                <a:srgbClr val="FF3399"/>
              </a:solidFill>
            </a:endParaRPr>
          </a:p>
        </p:txBody>
      </p:sp>
      <p:sp>
        <p:nvSpPr>
          <p:cNvPr id="80900"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221594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3"/>
          <p:cNvSpPr>
            <a:spLocks noGrp="1" noChangeArrowheads="1"/>
          </p:cNvSpPr>
          <p:nvPr>
            <p:ph idx="1"/>
          </p:nvPr>
        </p:nvSpPr>
        <p:spPr>
          <a:xfrm>
            <a:off x="323850" y="1341438"/>
            <a:ext cx="5256213" cy="574675"/>
          </a:xfrm>
        </p:spPr>
        <p:txBody>
          <a:bodyPr/>
          <a:lstStyle/>
          <a:p>
            <a:pPr eaLnBrk="1" hangingPunct="1">
              <a:buClr>
                <a:srgbClr val="FF3399"/>
              </a:buClr>
              <a:buFont typeface="Wingdings" panose="05000000000000000000" pitchFamily="2" charset="2"/>
              <a:buChar char="u"/>
            </a:pP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图（数据结构符号）：</a:t>
            </a:r>
            <a:endParaRPr kumimoji="0" lang="en-US" altLang="zh-CN">
              <a:latin typeface="楷体_GB2312" pitchFamily="49" charset="-122"/>
              <a:ea typeface="楷体_GB2312" pitchFamily="49" charset="-122"/>
            </a:endParaRPr>
          </a:p>
        </p:txBody>
      </p:sp>
      <p:grpSp>
        <p:nvGrpSpPr>
          <p:cNvPr id="82946" name="Group 31"/>
          <p:cNvGrpSpPr>
            <a:grpSpLocks/>
          </p:cNvGrpSpPr>
          <p:nvPr/>
        </p:nvGrpSpPr>
        <p:grpSpPr bwMode="auto">
          <a:xfrm>
            <a:off x="617538" y="1989138"/>
            <a:ext cx="7483475" cy="1503362"/>
            <a:chOff x="389" y="1253"/>
            <a:chExt cx="4714" cy="947"/>
          </a:xfrm>
        </p:grpSpPr>
        <p:sp>
          <p:nvSpPr>
            <p:cNvPr id="82952" name="Rectangle 4"/>
            <p:cNvSpPr>
              <a:spLocks noChangeArrowheads="1"/>
            </p:cNvSpPr>
            <p:nvPr/>
          </p:nvSpPr>
          <p:spPr bwMode="auto">
            <a:xfrm>
              <a:off x="1119" y="1288"/>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A</a:t>
              </a:r>
            </a:p>
          </p:txBody>
        </p:sp>
        <p:sp>
          <p:nvSpPr>
            <p:cNvPr id="82953" name="Rectangle 5"/>
            <p:cNvSpPr>
              <a:spLocks noChangeArrowheads="1"/>
            </p:cNvSpPr>
            <p:nvPr/>
          </p:nvSpPr>
          <p:spPr bwMode="auto">
            <a:xfrm>
              <a:off x="4095" y="133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A</a:t>
              </a:r>
            </a:p>
          </p:txBody>
        </p:sp>
        <p:sp>
          <p:nvSpPr>
            <p:cNvPr id="82954" name="Rectangle 6"/>
            <p:cNvSpPr>
              <a:spLocks noChangeArrowheads="1"/>
            </p:cNvSpPr>
            <p:nvPr/>
          </p:nvSpPr>
          <p:spPr bwMode="auto">
            <a:xfrm>
              <a:off x="2703" y="133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A</a:t>
              </a:r>
            </a:p>
          </p:txBody>
        </p:sp>
        <p:sp>
          <p:nvSpPr>
            <p:cNvPr id="82955" name="Rectangle 7"/>
            <p:cNvSpPr>
              <a:spLocks noChangeArrowheads="1"/>
            </p:cNvSpPr>
            <p:nvPr/>
          </p:nvSpPr>
          <p:spPr bwMode="auto">
            <a:xfrm>
              <a:off x="4095"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C#</a:t>
              </a:r>
            </a:p>
          </p:txBody>
        </p:sp>
        <p:sp>
          <p:nvSpPr>
            <p:cNvPr id="82956" name="Rectangle 8"/>
            <p:cNvSpPr>
              <a:spLocks noChangeArrowheads="1"/>
            </p:cNvSpPr>
            <p:nvPr/>
          </p:nvSpPr>
          <p:spPr bwMode="auto">
            <a:xfrm>
              <a:off x="4671"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D#</a:t>
              </a:r>
            </a:p>
          </p:txBody>
        </p:sp>
        <p:sp>
          <p:nvSpPr>
            <p:cNvPr id="82957" name="Rectangle 9"/>
            <p:cNvSpPr>
              <a:spLocks noChangeArrowheads="1"/>
            </p:cNvSpPr>
            <p:nvPr/>
          </p:nvSpPr>
          <p:spPr bwMode="auto">
            <a:xfrm>
              <a:off x="2703"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B*</a:t>
              </a:r>
            </a:p>
          </p:txBody>
        </p:sp>
        <p:sp>
          <p:nvSpPr>
            <p:cNvPr id="82958" name="Rectangle 10"/>
            <p:cNvSpPr>
              <a:spLocks noChangeArrowheads="1"/>
            </p:cNvSpPr>
            <p:nvPr/>
          </p:nvSpPr>
          <p:spPr bwMode="auto">
            <a:xfrm>
              <a:off x="1119"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C</a:t>
              </a:r>
            </a:p>
          </p:txBody>
        </p:sp>
        <p:sp>
          <p:nvSpPr>
            <p:cNvPr id="82959" name="Rectangle 11"/>
            <p:cNvSpPr>
              <a:spLocks noChangeArrowheads="1"/>
            </p:cNvSpPr>
            <p:nvPr/>
          </p:nvSpPr>
          <p:spPr bwMode="auto">
            <a:xfrm>
              <a:off x="1695"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D</a:t>
              </a:r>
            </a:p>
          </p:txBody>
        </p:sp>
        <p:sp>
          <p:nvSpPr>
            <p:cNvPr id="82960" name="Rectangle 12"/>
            <p:cNvSpPr>
              <a:spLocks noChangeArrowheads="1"/>
            </p:cNvSpPr>
            <p:nvPr/>
          </p:nvSpPr>
          <p:spPr bwMode="auto">
            <a:xfrm>
              <a:off x="3567"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B#</a:t>
              </a:r>
            </a:p>
          </p:txBody>
        </p:sp>
        <p:sp>
          <p:nvSpPr>
            <p:cNvPr id="82961" name="Rectangle 13"/>
            <p:cNvSpPr>
              <a:spLocks noChangeArrowheads="1"/>
            </p:cNvSpPr>
            <p:nvPr/>
          </p:nvSpPr>
          <p:spPr bwMode="auto">
            <a:xfrm>
              <a:off x="543" y="19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B</a:t>
              </a:r>
            </a:p>
          </p:txBody>
        </p:sp>
        <p:sp>
          <p:nvSpPr>
            <p:cNvPr id="82962" name="Line 14"/>
            <p:cNvSpPr>
              <a:spLocks noChangeShapeType="1"/>
            </p:cNvSpPr>
            <p:nvPr/>
          </p:nvSpPr>
          <p:spPr bwMode="auto">
            <a:xfrm>
              <a:off x="1359" y="1576"/>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Line 15"/>
            <p:cNvSpPr>
              <a:spLocks noChangeShapeType="1"/>
            </p:cNvSpPr>
            <p:nvPr/>
          </p:nvSpPr>
          <p:spPr bwMode="auto">
            <a:xfrm flipH="1">
              <a:off x="735" y="1576"/>
              <a:ext cx="528"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4" name="Line 16"/>
            <p:cNvSpPr>
              <a:spLocks noChangeShapeType="1"/>
            </p:cNvSpPr>
            <p:nvPr/>
          </p:nvSpPr>
          <p:spPr bwMode="auto">
            <a:xfrm>
              <a:off x="1455" y="1576"/>
              <a:ext cx="432"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5" name="Line 17"/>
            <p:cNvSpPr>
              <a:spLocks noChangeShapeType="1"/>
            </p:cNvSpPr>
            <p:nvPr/>
          </p:nvSpPr>
          <p:spPr bwMode="auto">
            <a:xfrm>
              <a:off x="2895" y="1624"/>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6" name="Line 19"/>
            <p:cNvSpPr>
              <a:spLocks noChangeShapeType="1"/>
            </p:cNvSpPr>
            <p:nvPr/>
          </p:nvSpPr>
          <p:spPr bwMode="auto">
            <a:xfrm>
              <a:off x="4335" y="1624"/>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7" name="Line 20"/>
            <p:cNvSpPr>
              <a:spLocks noChangeShapeType="1"/>
            </p:cNvSpPr>
            <p:nvPr/>
          </p:nvSpPr>
          <p:spPr bwMode="auto">
            <a:xfrm flipH="1">
              <a:off x="3807" y="1624"/>
              <a:ext cx="384"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21"/>
            <p:cNvSpPr>
              <a:spLocks noChangeShapeType="1"/>
            </p:cNvSpPr>
            <p:nvPr/>
          </p:nvSpPr>
          <p:spPr bwMode="auto">
            <a:xfrm>
              <a:off x="4431" y="1624"/>
              <a:ext cx="43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Text Box 39"/>
            <p:cNvSpPr txBox="1">
              <a:spLocks noChangeArrowheads="1"/>
            </p:cNvSpPr>
            <p:nvPr/>
          </p:nvSpPr>
          <p:spPr bwMode="auto">
            <a:xfrm>
              <a:off x="389" y="125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顺序</a:t>
              </a:r>
            </a:p>
          </p:txBody>
        </p:sp>
        <p:sp>
          <p:nvSpPr>
            <p:cNvPr id="82970" name="Text Box 40"/>
            <p:cNvSpPr txBox="1">
              <a:spLocks noChangeArrowheads="1"/>
            </p:cNvSpPr>
            <p:nvPr/>
          </p:nvSpPr>
          <p:spPr bwMode="auto">
            <a:xfrm>
              <a:off x="2117" y="125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重复</a:t>
              </a:r>
            </a:p>
          </p:txBody>
        </p:sp>
        <p:sp>
          <p:nvSpPr>
            <p:cNvPr id="82971" name="Text Box 41"/>
            <p:cNvSpPr txBox="1">
              <a:spLocks noChangeArrowheads="1"/>
            </p:cNvSpPr>
            <p:nvPr/>
          </p:nvSpPr>
          <p:spPr bwMode="auto">
            <a:xfrm>
              <a:off x="3557" y="125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选择</a:t>
              </a:r>
            </a:p>
          </p:txBody>
        </p:sp>
      </p:grpSp>
      <p:sp>
        <p:nvSpPr>
          <p:cNvPr id="82947" name="Text Box 42"/>
          <p:cNvSpPr txBox="1">
            <a:spLocks noChangeArrowheads="1"/>
          </p:cNvSpPr>
          <p:nvPr/>
        </p:nvSpPr>
        <p:spPr bwMode="auto">
          <a:xfrm>
            <a:off x="1547813" y="3500438"/>
            <a:ext cx="12509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 seq</a:t>
            </a:r>
          </a:p>
          <a:p>
            <a:r>
              <a:rPr kumimoji="1" lang="en-US" altLang="zh-CN" sz="2400" b="0">
                <a:latin typeface="Times New Roman" panose="02020603050405020304" pitchFamily="18" charset="0"/>
                <a:ea typeface="宋体" panose="02010600030101010101" pitchFamily="2" charset="-122"/>
              </a:rPr>
              <a:t>     do B;</a:t>
            </a:r>
          </a:p>
          <a:p>
            <a:r>
              <a:rPr kumimoji="1" lang="en-US" altLang="zh-CN" sz="2400" b="0">
                <a:latin typeface="Times New Roman" panose="02020603050405020304" pitchFamily="18" charset="0"/>
                <a:ea typeface="宋体" panose="02010600030101010101" pitchFamily="2" charset="-122"/>
              </a:rPr>
              <a:t>     do C;</a:t>
            </a:r>
          </a:p>
          <a:p>
            <a:r>
              <a:rPr kumimoji="1" lang="en-US" altLang="zh-CN" sz="2400" b="0">
                <a:latin typeface="Times New Roman" panose="02020603050405020304" pitchFamily="18" charset="0"/>
                <a:ea typeface="宋体" panose="02010600030101010101" pitchFamily="2" charset="-122"/>
              </a:rPr>
              <a:t>     do D;</a:t>
            </a:r>
          </a:p>
          <a:p>
            <a:r>
              <a:rPr kumimoji="1" lang="en-US" altLang="zh-CN" sz="2400" b="0">
                <a:latin typeface="Times New Roman" panose="02020603050405020304" pitchFamily="18" charset="0"/>
                <a:ea typeface="宋体" panose="02010600030101010101" pitchFamily="2" charset="-122"/>
              </a:rPr>
              <a:t>A end</a:t>
            </a:r>
          </a:p>
        </p:txBody>
      </p:sp>
      <p:sp>
        <p:nvSpPr>
          <p:cNvPr id="82948" name="Text Box 44"/>
          <p:cNvSpPr txBox="1">
            <a:spLocks noChangeArrowheads="1"/>
          </p:cNvSpPr>
          <p:nvPr/>
        </p:nvSpPr>
        <p:spPr bwMode="auto">
          <a:xfrm>
            <a:off x="4067175" y="3644900"/>
            <a:ext cx="12334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 iter</a:t>
            </a:r>
          </a:p>
          <a:p>
            <a:r>
              <a:rPr kumimoji="1" lang="en-US" altLang="zh-CN" sz="2400" b="0">
                <a:latin typeface="Times New Roman" panose="02020603050405020304" pitchFamily="18" charset="0"/>
                <a:ea typeface="宋体" panose="02010600030101010101" pitchFamily="2" charset="-122"/>
              </a:rPr>
              <a:t>     do B;</a:t>
            </a:r>
          </a:p>
          <a:p>
            <a:r>
              <a:rPr kumimoji="1" lang="en-US" altLang="zh-CN" sz="2400" b="0">
                <a:latin typeface="Times New Roman" panose="02020603050405020304" pitchFamily="18" charset="0"/>
                <a:ea typeface="宋体" panose="02010600030101010101" pitchFamily="2" charset="-122"/>
              </a:rPr>
              <a:t>A end</a:t>
            </a:r>
          </a:p>
        </p:txBody>
      </p:sp>
      <p:sp>
        <p:nvSpPr>
          <p:cNvPr id="82949" name="Text Box 45"/>
          <p:cNvSpPr txBox="1">
            <a:spLocks noChangeArrowheads="1"/>
          </p:cNvSpPr>
          <p:nvPr/>
        </p:nvSpPr>
        <p:spPr bwMode="auto">
          <a:xfrm>
            <a:off x="6416675" y="3444875"/>
            <a:ext cx="12509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Times New Roman" panose="02020603050405020304" pitchFamily="18" charset="0"/>
                <a:ea typeface="宋体" panose="02010600030101010101" pitchFamily="2" charset="-122"/>
              </a:rPr>
              <a:t>A select</a:t>
            </a:r>
          </a:p>
          <a:p>
            <a:r>
              <a:rPr kumimoji="1" lang="en-US" altLang="zh-CN" sz="2400" b="0">
                <a:latin typeface="Times New Roman" panose="02020603050405020304" pitchFamily="18" charset="0"/>
                <a:ea typeface="宋体" panose="02010600030101010101" pitchFamily="2" charset="-122"/>
              </a:rPr>
              <a:t>     do B;</a:t>
            </a:r>
          </a:p>
          <a:p>
            <a:r>
              <a:rPr kumimoji="1" lang="en-US" altLang="zh-CN" sz="2400" b="0">
                <a:latin typeface="Times New Roman" panose="02020603050405020304" pitchFamily="18" charset="0"/>
                <a:ea typeface="宋体" panose="02010600030101010101" pitchFamily="2" charset="-122"/>
              </a:rPr>
              <a:t>A or</a:t>
            </a:r>
          </a:p>
          <a:p>
            <a:r>
              <a:rPr kumimoji="1" lang="en-US" altLang="zh-CN" sz="2400" b="0">
                <a:latin typeface="Times New Roman" panose="02020603050405020304" pitchFamily="18" charset="0"/>
                <a:ea typeface="宋体" panose="02010600030101010101" pitchFamily="2" charset="-122"/>
              </a:rPr>
              <a:t>     do C;</a:t>
            </a:r>
          </a:p>
          <a:p>
            <a:r>
              <a:rPr kumimoji="1" lang="en-US" altLang="zh-CN" sz="2400" b="0">
                <a:latin typeface="Times New Roman" panose="02020603050405020304" pitchFamily="18" charset="0"/>
                <a:ea typeface="宋体" panose="02010600030101010101" pitchFamily="2" charset="-122"/>
              </a:rPr>
              <a:t>A or</a:t>
            </a:r>
          </a:p>
          <a:p>
            <a:r>
              <a:rPr kumimoji="1" lang="en-US" altLang="zh-CN" sz="2400" b="0">
                <a:latin typeface="Times New Roman" panose="02020603050405020304" pitchFamily="18" charset="0"/>
                <a:ea typeface="宋体" panose="02010600030101010101" pitchFamily="2" charset="-122"/>
              </a:rPr>
              <a:t>     do D;</a:t>
            </a:r>
          </a:p>
          <a:p>
            <a:r>
              <a:rPr kumimoji="1" lang="en-US" altLang="zh-CN" sz="2400" b="0">
                <a:latin typeface="Times New Roman" panose="02020603050405020304" pitchFamily="18" charset="0"/>
                <a:ea typeface="宋体" panose="02010600030101010101" pitchFamily="2" charset="-122"/>
              </a:rPr>
              <a:t>A end</a:t>
            </a:r>
          </a:p>
        </p:txBody>
      </p:sp>
      <p:sp>
        <p:nvSpPr>
          <p:cNvPr id="29" name="日期占位符 28"/>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C1E905B-4AA9-47E7-8CDA-928D9FBAD9E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8295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187486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3"/>
          <p:cNvSpPr>
            <a:spLocks noGrp="1" noChangeArrowheads="1"/>
          </p:cNvSpPr>
          <p:nvPr>
            <p:ph idx="1"/>
          </p:nvPr>
        </p:nvSpPr>
        <p:spPr>
          <a:xfrm>
            <a:off x="250825" y="1484313"/>
            <a:ext cx="8142288" cy="576262"/>
          </a:xfrm>
        </p:spPr>
        <p:txBody>
          <a:bodyPr/>
          <a:lstStyle/>
          <a:p>
            <a:pPr eaLnBrk="1" hangingPunct="1">
              <a:buClr>
                <a:srgbClr val="FF3399"/>
              </a:buClr>
              <a:buFont typeface="Wingdings" panose="05000000000000000000" pitchFamily="2" charset="2"/>
              <a:buChar char="u"/>
            </a:pP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图的特点：</a:t>
            </a:r>
            <a:endParaRPr kumimoji="0" lang="zh-CN" altLang="en-US">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7EB4264-3AE7-4895-8E1E-E405E9EC684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84995" name="Rectangle 3"/>
          <p:cNvSpPr>
            <a:spLocks noChangeArrowheads="1"/>
          </p:cNvSpPr>
          <p:nvPr/>
        </p:nvSpPr>
        <p:spPr bwMode="auto">
          <a:xfrm>
            <a:off x="533400" y="2133600"/>
            <a:ext cx="81422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便于表示层次结构，而且是对结构进行自顶向下分解的有力工具；</a:t>
            </a:r>
          </a:p>
          <a:p>
            <a:pPr>
              <a:spcBef>
                <a:spcPct val="20000"/>
              </a:spcBef>
              <a:buClr>
                <a:schemeClr val="hlink"/>
              </a:buClr>
              <a:buSzPct val="70000"/>
              <a:buFont typeface="Wingdings" panose="05000000000000000000" pitchFamily="2" charset="2"/>
              <a:buChar char="l"/>
            </a:pPr>
            <a:r>
              <a:rPr lang="zh-CN" altLang="en-US" b="0"/>
              <a:t>形象直观，可读性好；</a:t>
            </a:r>
          </a:p>
          <a:p>
            <a:pPr>
              <a:spcBef>
                <a:spcPct val="20000"/>
              </a:spcBef>
              <a:buClr>
                <a:schemeClr val="hlink"/>
              </a:buClr>
              <a:buSzPct val="70000"/>
              <a:buFont typeface="Wingdings" panose="05000000000000000000" pitchFamily="2" charset="2"/>
              <a:buChar char="l"/>
            </a:pPr>
            <a:r>
              <a:rPr lang="zh-CN" altLang="en-US" b="0"/>
              <a:t>既能表示数据结构，又能表示程序结构。</a:t>
            </a:r>
          </a:p>
        </p:txBody>
      </p:sp>
      <p:sp>
        <p:nvSpPr>
          <p:cNvPr id="8499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1044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idx="1"/>
          </p:nvPr>
        </p:nvSpPr>
        <p:spPr>
          <a:xfrm>
            <a:off x="0" y="1341438"/>
            <a:ext cx="2987675" cy="576262"/>
          </a:xfrm>
        </p:spPr>
        <p:txBody>
          <a:bodyPr/>
          <a:lstStyle/>
          <a:p>
            <a:pPr eaLnBrk="1" hangingPunct="1">
              <a:buFontTx/>
              <a:buNone/>
            </a:pPr>
            <a:r>
              <a:rPr kumimoji="0" lang="en-US" altLang="zh-CN" sz="3200" b="1">
                <a:latin typeface="楷体_GB2312" pitchFamily="49" charset="-122"/>
                <a:ea typeface="楷体_GB2312" pitchFamily="49" charset="-122"/>
              </a:rPr>
              <a:t>1</a:t>
            </a:r>
            <a:r>
              <a:rPr kumimoji="0" lang="zh-CN" altLang="en-US" sz="3200" b="1">
                <a:latin typeface="楷体_GB2312" pitchFamily="49" charset="-122"/>
                <a:ea typeface="楷体_GB2312" pitchFamily="49" charset="-122"/>
              </a:rPr>
              <a:t>、软件结构</a:t>
            </a:r>
            <a:endParaRPr kumimoji="0" lang="en-US" altLang="zh-CN" sz="3200" b="1">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26F2C34-152B-4984-8DE4-67A8D9D3CD1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3315" name="Rectangle 3"/>
          <p:cNvSpPr>
            <a:spLocks noChangeArrowheads="1"/>
          </p:cNvSpPr>
          <p:nvPr/>
        </p:nvSpPr>
        <p:spPr bwMode="auto">
          <a:xfrm>
            <a:off x="822325" y="2538413"/>
            <a:ext cx="814228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软件结构是一种层次化的表示，其指出了由需求分析隐含地确定的某一问题的解决方案的各个元素（称之为模块）之间的相互控制关系</a:t>
            </a:r>
          </a:p>
          <a:p>
            <a:pPr>
              <a:spcBef>
                <a:spcPct val="20000"/>
              </a:spcBef>
              <a:buClr>
                <a:schemeClr val="hlink"/>
              </a:buClr>
              <a:buSzPct val="70000"/>
              <a:buFont typeface="Wingdings" panose="05000000000000000000" pitchFamily="2" charset="2"/>
              <a:buChar char="l"/>
            </a:pPr>
            <a:r>
              <a:rPr lang="zh-CN" altLang="en-US" b="0"/>
              <a:t>软件结构的演变从确定问题开始，当该问题的每个部分用一个或多个软件加以解决以后，整个问题的解也就有了</a:t>
            </a:r>
          </a:p>
        </p:txBody>
      </p:sp>
      <p:sp>
        <p:nvSpPr>
          <p:cNvPr id="13316" name="Text Box 9"/>
          <p:cNvSpPr txBox="1">
            <a:spLocks noChangeArrowheads="1"/>
          </p:cNvSpPr>
          <p:nvPr/>
        </p:nvSpPr>
        <p:spPr bwMode="auto">
          <a:xfrm>
            <a:off x="539750" y="1989138"/>
            <a:ext cx="3382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50000"/>
              </a:spcBef>
              <a:buClr>
                <a:srgbClr val="0066FF"/>
              </a:buClr>
              <a:buSzPct val="70000"/>
              <a:buFont typeface="Wingdings" panose="05000000000000000000" pitchFamily="2" charset="2"/>
              <a:buChar char="Ø"/>
            </a:pPr>
            <a:r>
              <a:rPr lang="zh-CN" altLang="en-US"/>
              <a:t>软件结构概念</a:t>
            </a:r>
          </a:p>
        </p:txBody>
      </p:sp>
      <p:sp>
        <p:nvSpPr>
          <p:cNvPr id="13317"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899345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3"/>
          <p:cNvSpPr>
            <a:spLocks noGrp="1" noChangeArrowheads="1"/>
          </p:cNvSpPr>
          <p:nvPr>
            <p:ph idx="1"/>
          </p:nvPr>
        </p:nvSpPr>
        <p:spPr>
          <a:xfrm>
            <a:off x="179388" y="1268413"/>
            <a:ext cx="8142287" cy="504825"/>
          </a:xfrm>
        </p:spPr>
        <p:txBody>
          <a:bodyPr/>
          <a:lstStyle/>
          <a:p>
            <a:pPr eaLnBrk="1" hangingPunct="1">
              <a:buClr>
                <a:srgbClr val="FF3399"/>
              </a:buClr>
              <a:buFont typeface="Wingdings" panose="05000000000000000000" pitchFamily="2" charset="2"/>
              <a:buChar char="u"/>
            </a:pPr>
            <a:r>
              <a:rPr kumimoji="0" lang="zh-CN" altLang="en-US">
                <a:latin typeface="Arial" panose="020B0604020202020204" pitchFamily="34" charset="0"/>
                <a:ea typeface="楷体_GB2312" pitchFamily="49" charset="-122"/>
              </a:rPr>
              <a:t>建立程序结构</a:t>
            </a:r>
          </a:p>
        </p:txBody>
      </p:sp>
      <p:grpSp>
        <p:nvGrpSpPr>
          <p:cNvPr id="87042" name="Group 27"/>
          <p:cNvGrpSpPr>
            <a:grpSpLocks/>
          </p:cNvGrpSpPr>
          <p:nvPr/>
        </p:nvGrpSpPr>
        <p:grpSpPr bwMode="auto">
          <a:xfrm>
            <a:off x="1258888" y="2565400"/>
            <a:ext cx="6400800" cy="1981200"/>
            <a:chOff x="864" y="1920"/>
            <a:chExt cx="4032" cy="1248"/>
          </a:xfrm>
        </p:grpSpPr>
        <p:sp>
          <p:nvSpPr>
            <p:cNvPr id="87047" name="Line 4"/>
            <p:cNvSpPr>
              <a:spLocks noChangeShapeType="1"/>
            </p:cNvSpPr>
            <p:nvPr/>
          </p:nvSpPr>
          <p:spPr bwMode="auto">
            <a:xfrm>
              <a:off x="864" y="1920"/>
              <a:ext cx="40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8" name="Line 5"/>
            <p:cNvSpPr>
              <a:spLocks noChangeShapeType="1"/>
            </p:cNvSpPr>
            <p:nvPr/>
          </p:nvSpPr>
          <p:spPr bwMode="auto">
            <a:xfrm>
              <a:off x="864" y="1920"/>
              <a:ext cx="0" cy="12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9" name="Line 6"/>
            <p:cNvSpPr>
              <a:spLocks noChangeShapeType="1"/>
            </p:cNvSpPr>
            <p:nvPr/>
          </p:nvSpPr>
          <p:spPr bwMode="auto">
            <a:xfrm>
              <a:off x="864" y="3168"/>
              <a:ext cx="39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0" name="Line 7"/>
            <p:cNvSpPr>
              <a:spLocks noChangeShapeType="1"/>
            </p:cNvSpPr>
            <p:nvPr/>
          </p:nvSpPr>
          <p:spPr bwMode="auto">
            <a:xfrm flipV="1">
              <a:off x="4848" y="1920"/>
              <a:ext cx="0" cy="12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1" name="Line 8"/>
            <p:cNvSpPr>
              <a:spLocks noChangeShapeType="1"/>
            </p:cNvSpPr>
            <p:nvPr/>
          </p:nvSpPr>
          <p:spPr bwMode="auto">
            <a:xfrm>
              <a:off x="864" y="2544"/>
              <a:ext cx="39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2" name="Line 9"/>
            <p:cNvSpPr>
              <a:spLocks noChangeShapeType="1"/>
            </p:cNvSpPr>
            <p:nvPr/>
          </p:nvSpPr>
          <p:spPr bwMode="auto">
            <a:xfrm>
              <a:off x="864" y="2256"/>
              <a:ext cx="39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3" name="Line 10"/>
            <p:cNvSpPr>
              <a:spLocks noChangeShapeType="1"/>
            </p:cNvSpPr>
            <p:nvPr/>
          </p:nvSpPr>
          <p:spPr bwMode="auto">
            <a:xfrm>
              <a:off x="864" y="2832"/>
              <a:ext cx="39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4" name="Line 11"/>
            <p:cNvSpPr>
              <a:spLocks noChangeShapeType="1"/>
            </p:cNvSpPr>
            <p:nvPr/>
          </p:nvSpPr>
          <p:spPr bwMode="auto">
            <a:xfrm>
              <a:off x="2832" y="1920"/>
              <a:ext cx="0" cy="12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5" name="Line 12"/>
            <p:cNvSpPr>
              <a:spLocks noChangeShapeType="1"/>
            </p:cNvSpPr>
            <p:nvPr/>
          </p:nvSpPr>
          <p:spPr bwMode="auto">
            <a:xfrm>
              <a:off x="1824" y="1920"/>
              <a:ext cx="0" cy="12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6" name="Line 13"/>
            <p:cNvSpPr>
              <a:spLocks noChangeShapeType="1"/>
            </p:cNvSpPr>
            <p:nvPr/>
          </p:nvSpPr>
          <p:spPr bwMode="auto">
            <a:xfrm>
              <a:off x="3792" y="1920"/>
              <a:ext cx="0" cy="12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7" name="Line 14"/>
            <p:cNvSpPr>
              <a:spLocks noChangeShapeType="1"/>
            </p:cNvSpPr>
            <p:nvPr/>
          </p:nvSpPr>
          <p:spPr bwMode="auto">
            <a:xfrm>
              <a:off x="1152" y="2688"/>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8" name="Line 15"/>
            <p:cNvSpPr>
              <a:spLocks noChangeShapeType="1"/>
            </p:cNvSpPr>
            <p:nvPr/>
          </p:nvSpPr>
          <p:spPr bwMode="auto">
            <a:xfrm>
              <a:off x="2160" y="2688"/>
              <a:ext cx="3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9" name="Line 16"/>
            <p:cNvSpPr>
              <a:spLocks noChangeShapeType="1"/>
            </p:cNvSpPr>
            <p:nvPr/>
          </p:nvSpPr>
          <p:spPr bwMode="auto">
            <a:xfrm>
              <a:off x="3120" y="2688"/>
              <a:ext cx="38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17"/>
            <p:cNvSpPr>
              <a:spLocks noChangeShapeType="1"/>
            </p:cNvSpPr>
            <p:nvPr/>
          </p:nvSpPr>
          <p:spPr bwMode="auto">
            <a:xfrm>
              <a:off x="4080" y="2688"/>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Text Box 18"/>
            <p:cNvSpPr txBox="1">
              <a:spLocks noChangeArrowheads="1"/>
            </p:cNvSpPr>
            <p:nvPr/>
          </p:nvSpPr>
          <p:spPr bwMode="auto">
            <a:xfrm>
              <a:off x="1104" y="192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rPr>
                <a:t>姓名</a:t>
              </a:r>
            </a:p>
          </p:txBody>
        </p:sp>
        <p:sp>
          <p:nvSpPr>
            <p:cNvPr id="87062" name="Text Box 19"/>
            <p:cNvSpPr txBox="1">
              <a:spLocks noChangeArrowheads="1"/>
            </p:cNvSpPr>
            <p:nvPr/>
          </p:nvSpPr>
          <p:spPr bwMode="auto">
            <a:xfrm>
              <a:off x="2054" y="193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rPr>
                <a:t>年龄</a:t>
              </a:r>
            </a:p>
          </p:txBody>
        </p:sp>
        <p:sp>
          <p:nvSpPr>
            <p:cNvPr id="87063" name="Text Box 20"/>
            <p:cNvSpPr txBox="1">
              <a:spLocks noChangeArrowheads="1"/>
            </p:cNvSpPr>
            <p:nvPr/>
          </p:nvSpPr>
          <p:spPr bwMode="auto">
            <a:xfrm>
              <a:off x="3110" y="193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rPr>
                <a:t>类别</a:t>
              </a:r>
            </a:p>
          </p:txBody>
        </p:sp>
        <p:sp>
          <p:nvSpPr>
            <p:cNvPr id="87064" name="Text Box 21"/>
            <p:cNvSpPr txBox="1">
              <a:spLocks noChangeArrowheads="1"/>
            </p:cNvSpPr>
            <p:nvPr/>
          </p:nvSpPr>
          <p:spPr bwMode="auto">
            <a:xfrm>
              <a:off x="4022" y="193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rPr>
                <a:t>状态</a:t>
              </a:r>
            </a:p>
          </p:txBody>
        </p:sp>
      </p:grpSp>
      <p:sp>
        <p:nvSpPr>
          <p:cNvPr id="87043" name="Text Box 22"/>
          <p:cNvSpPr txBox="1">
            <a:spLocks noChangeArrowheads="1"/>
          </p:cNvSpPr>
          <p:nvPr/>
        </p:nvSpPr>
        <p:spPr bwMode="auto">
          <a:xfrm>
            <a:off x="684213" y="4941888"/>
            <a:ext cx="8232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b="0">
                <a:latin typeface="Times New Roman" panose="02020603050405020304" pitchFamily="18" charset="0"/>
                <a:ea typeface="宋体" panose="02010600030101010101" pitchFamily="2" charset="-122"/>
              </a:rPr>
              <a:t>       </a:t>
            </a:r>
            <a:r>
              <a:rPr kumimoji="1" lang="zh-CN" altLang="en-US" sz="2400" b="0">
                <a:latin typeface="Times New Roman" panose="02020603050405020304" pitchFamily="18" charset="0"/>
              </a:rPr>
              <a:t>这里类别可以是“教师”或“学生”两种。“状态”一项，如果</a:t>
            </a:r>
          </a:p>
          <a:p>
            <a:r>
              <a:rPr kumimoji="1" lang="zh-CN" altLang="en-US" sz="2400" b="0">
                <a:latin typeface="Times New Roman" panose="02020603050405020304" pitchFamily="18" charset="0"/>
              </a:rPr>
              <a:t>是教师则印出他的“工龄”，如果是学生则印出他的年级。</a:t>
            </a:r>
          </a:p>
        </p:txBody>
      </p:sp>
      <p:sp>
        <p:nvSpPr>
          <p:cNvPr id="25" name="日期占位符 24"/>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52FD7E4-7F29-40AA-8957-181D91283339}"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7788" name="Rectangle 28"/>
          <p:cNvSpPr>
            <a:spLocks noChangeArrowheads="1"/>
          </p:cNvSpPr>
          <p:nvPr/>
        </p:nvSpPr>
        <p:spPr bwMode="auto">
          <a:xfrm>
            <a:off x="755650" y="1817688"/>
            <a:ext cx="7527925" cy="641350"/>
          </a:xfrm>
          <a:prstGeom prst="rect">
            <a:avLst/>
          </a:prstGeom>
          <a:noFill/>
          <a:ln w="9525" algn="ctr">
            <a:noFill/>
            <a:miter lim="800000"/>
            <a:headEnd/>
            <a:tailEnd/>
          </a:ln>
          <a:effec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sz="3600">
                <a:solidFill>
                  <a:srgbClr val="3333CC"/>
                </a:solidFill>
                <a:effectLst>
                  <a:outerShdw blurRad="38100" dist="38100" dir="2700000" algn="tl">
                    <a:srgbClr val="C0C0C0"/>
                  </a:outerShdw>
                </a:effectLst>
              </a:rPr>
              <a:t> 例</a:t>
            </a:r>
            <a:r>
              <a:rPr lang="en-US" altLang="zh-CN" sz="3600">
                <a:solidFill>
                  <a:srgbClr val="3333CC"/>
                </a:solidFill>
                <a:effectLst>
                  <a:outerShdw blurRad="38100" dist="38100" dir="2700000" algn="tl">
                    <a:srgbClr val="C0C0C0"/>
                  </a:outerShdw>
                </a:effectLst>
              </a:rPr>
              <a:t>1</a:t>
            </a:r>
            <a:r>
              <a:rPr lang="zh-CN" altLang="en-US" sz="3600">
                <a:solidFill>
                  <a:srgbClr val="3333CC"/>
                </a:solidFill>
                <a:effectLst>
                  <a:outerShdw blurRad="38100" dist="38100" dir="2700000" algn="tl">
                    <a:srgbClr val="C0C0C0"/>
                  </a:outerShdw>
                </a:effectLst>
              </a:rPr>
              <a:t>：</a:t>
            </a:r>
            <a:r>
              <a:rPr lang="zh-CN" altLang="en-US" b="0"/>
              <a:t>设计一个打印表格的程序。表格如下：</a:t>
            </a:r>
          </a:p>
        </p:txBody>
      </p:sp>
      <p:sp>
        <p:nvSpPr>
          <p:cNvPr id="8704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472148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9" name="Group 36"/>
          <p:cNvGrpSpPr>
            <a:grpSpLocks/>
          </p:cNvGrpSpPr>
          <p:nvPr/>
        </p:nvGrpSpPr>
        <p:grpSpPr bwMode="auto">
          <a:xfrm>
            <a:off x="1403350" y="1268413"/>
            <a:ext cx="7162800" cy="4572000"/>
            <a:chOff x="884" y="799"/>
            <a:chExt cx="4512" cy="2880"/>
          </a:xfrm>
        </p:grpSpPr>
        <p:sp>
          <p:nvSpPr>
            <p:cNvPr id="89092" name="Rectangle 4"/>
            <p:cNvSpPr>
              <a:spLocks noChangeArrowheads="1"/>
            </p:cNvSpPr>
            <p:nvPr/>
          </p:nvSpPr>
          <p:spPr bwMode="auto">
            <a:xfrm>
              <a:off x="2324" y="79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3" name="Rectangle 6"/>
            <p:cNvSpPr>
              <a:spLocks noChangeArrowheads="1"/>
            </p:cNvSpPr>
            <p:nvPr/>
          </p:nvSpPr>
          <p:spPr bwMode="auto">
            <a:xfrm>
              <a:off x="1796" y="137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4" name="Rectangle 7"/>
            <p:cNvSpPr>
              <a:spLocks noChangeArrowheads="1"/>
            </p:cNvSpPr>
            <p:nvPr/>
          </p:nvSpPr>
          <p:spPr bwMode="auto">
            <a:xfrm>
              <a:off x="2804" y="137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5" name="Rectangle 10"/>
            <p:cNvSpPr>
              <a:spLocks noChangeArrowheads="1"/>
            </p:cNvSpPr>
            <p:nvPr/>
          </p:nvSpPr>
          <p:spPr bwMode="auto">
            <a:xfrm>
              <a:off x="2324" y="199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6" name="Rectangle 11"/>
            <p:cNvSpPr>
              <a:spLocks noChangeArrowheads="1"/>
            </p:cNvSpPr>
            <p:nvPr/>
          </p:nvSpPr>
          <p:spPr bwMode="auto">
            <a:xfrm>
              <a:off x="884" y="271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7" name="Rectangle 12"/>
            <p:cNvSpPr>
              <a:spLocks noChangeArrowheads="1"/>
            </p:cNvSpPr>
            <p:nvPr/>
          </p:nvSpPr>
          <p:spPr bwMode="auto">
            <a:xfrm>
              <a:off x="1940" y="271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8" name="Rectangle 13"/>
            <p:cNvSpPr>
              <a:spLocks noChangeArrowheads="1"/>
            </p:cNvSpPr>
            <p:nvPr/>
          </p:nvSpPr>
          <p:spPr bwMode="auto">
            <a:xfrm>
              <a:off x="2996" y="271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099" name="Rectangle 14"/>
            <p:cNvSpPr>
              <a:spLocks noChangeArrowheads="1"/>
            </p:cNvSpPr>
            <p:nvPr/>
          </p:nvSpPr>
          <p:spPr bwMode="auto">
            <a:xfrm>
              <a:off x="4004" y="2719"/>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100" name="Rectangle 15"/>
            <p:cNvSpPr>
              <a:spLocks noChangeArrowheads="1"/>
            </p:cNvSpPr>
            <p:nvPr/>
          </p:nvSpPr>
          <p:spPr bwMode="auto">
            <a:xfrm>
              <a:off x="3524" y="3391"/>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101" name="Rectangle 16"/>
            <p:cNvSpPr>
              <a:spLocks noChangeArrowheads="1"/>
            </p:cNvSpPr>
            <p:nvPr/>
          </p:nvSpPr>
          <p:spPr bwMode="auto">
            <a:xfrm>
              <a:off x="4580" y="3391"/>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89102" name="Line 17"/>
            <p:cNvSpPr>
              <a:spLocks noChangeShapeType="1"/>
            </p:cNvSpPr>
            <p:nvPr/>
          </p:nvSpPr>
          <p:spPr bwMode="auto">
            <a:xfrm flipH="1">
              <a:off x="2228" y="1087"/>
              <a:ext cx="48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3" name="Line 18"/>
            <p:cNvSpPr>
              <a:spLocks noChangeShapeType="1"/>
            </p:cNvSpPr>
            <p:nvPr/>
          </p:nvSpPr>
          <p:spPr bwMode="auto">
            <a:xfrm>
              <a:off x="2804" y="1087"/>
              <a:ext cx="43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Line 19"/>
            <p:cNvSpPr>
              <a:spLocks noChangeShapeType="1"/>
            </p:cNvSpPr>
            <p:nvPr/>
          </p:nvSpPr>
          <p:spPr bwMode="auto">
            <a:xfrm flipH="1">
              <a:off x="2708" y="1663"/>
              <a:ext cx="48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5" name="Line 20"/>
            <p:cNvSpPr>
              <a:spLocks noChangeShapeType="1"/>
            </p:cNvSpPr>
            <p:nvPr/>
          </p:nvSpPr>
          <p:spPr bwMode="auto">
            <a:xfrm flipH="1">
              <a:off x="1316" y="2287"/>
              <a:ext cx="120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6" name="Line 21"/>
            <p:cNvSpPr>
              <a:spLocks noChangeShapeType="1"/>
            </p:cNvSpPr>
            <p:nvPr/>
          </p:nvSpPr>
          <p:spPr bwMode="auto">
            <a:xfrm flipH="1">
              <a:off x="2372" y="2287"/>
              <a:ext cx="288"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7" name="Line 22"/>
            <p:cNvSpPr>
              <a:spLocks noChangeShapeType="1"/>
            </p:cNvSpPr>
            <p:nvPr/>
          </p:nvSpPr>
          <p:spPr bwMode="auto">
            <a:xfrm>
              <a:off x="2804" y="2287"/>
              <a:ext cx="624"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Line 23"/>
            <p:cNvSpPr>
              <a:spLocks noChangeShapeType="1"/>
            </p:cNvSpPr>
            <p:nvPr/>
          </p:nvSpPr>
          <p:spPr bwMode="auto">
            <a:xfrm>
              <a:off x="2996" y="2287"/>
              <a:ext cx="1392"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9" name="Line 24"/>
            <p:cNvSpPr>
              <a:spLocks noChangeShapeType="1"/>
            </p:cNvSpPr>
            <p:nvPr/>
          </p:nvSpPr>
          <p:spPr bwMode="auto">
            <a:xfrm flipH="1">
              <a:off x="3908" y="3007"/>
              <a:ext cx="43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0" name="Line 25"/>
            <p:cNvSpPr>
              <a:spLocks noChangeShapeType="1"/>
            </p:cNvSpPr>
            <p:nvPr/>
          </p:nvSpPr>
          <p:spPr bwMode="auto">
            <a:xfrm>
              <a:off x="4484" y="3007"/>
              <a:ext cx="48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1" name="Text Box 31"/>
            <p:cNvSpPr txBox="1">
              <a:spLocks noChangeArrowheads="1"/>
            </p:cNvSpPr>
            <p:nvPr/>
          </p:nvSpPr>
          <p:spPr bwMode="auto">
            <a:xfrm>
              <a:off x="2506" y="81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表格</a:t>
              </a:r>
            </a:p>
          </p:txBody>
        </p:sp>
        <p:sp>
          <p:nvSpPr>
            <p:cNvPr id="89112" name="Text Box 32"/>
            <p:cNvSpPr txBox="1">
              <a:spLocks noChangeArrowheads="1"/>
            </p:cNvSpPr>
            <p:nvPr/>
          </p:nvSpPr>
          <p:spPr bwMode="auto">
            <a:xfrm>
              <a:off x="2026" y="134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表头</a:t>
              </a:r>
            </a:p>
          </p:txBody>
        </p:sp>
        <p:sp>
          <p:nvSpPr>
            <p:cNvPr id="89113" name="Text Box 33"/>
            <p:cNvSpPr txBox="1">
              <a:spLocks noChangeArrowheads="1"/>
            </p:cNvSpPr>
            <p:nvPr/>
          </p:nvSpPr>
          <p:spPr bwMode="auto">
            <a:xfrm>
              <a:off x="2986" y="134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表体</a:t>
              </a:r>
            </a:p>
          </p:txBody>
        </p:sp>
        <p:sp>
          <p:nvSpPr>
            <p:cNvPr id="89114" name="Text Box 34"/>
            <p:cNvSpPr txBox="1">
              <a:spLocks noChangeArrowheads="1"/>
            </p:cNvSpPr>
            <p:nvPr/>
          </p:nvSpPr>
          <p:spPr bwMode="auto">
            <a:xfrm>
              <a:off x="2650" y="2025"/>
              <a:ext cx="4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行*</a:t>
              </a:r>
            </a:p>
          </p:txBody>
        </p:sp>
        <p:sp>
          <p:nvSpPr>
            <p:cNvPr id="89115" name="Text Box 35"/>
            <p:cNvSpPr txBox="1">
              <a:spLocks noChangeArrowheads="1"/>
            </p:cNvSpPr>
            <p:nvPr/>
          </p:nvSpPr>
          <p:spPr bwMode="auto">
            <a:xfrm>
              <a:off x="1018" y="268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姓名</a:t>
              </a:r>
            </a:p>
          </p:txBody>
        </p:sp>
        <p:sp>
          <p:nvSpPr>
            <p:cNvPr id="89116" name="Text Box 36"/>
            <p:cNvSpPr txBox="1">
              <a:spLocks noChangeArrowheads="1"/>
            </p:cNvSpPr>
            <p:nvPr/>
          </p:nvSpPr>
          <p:spPr bwMode="auto">
            <a:xfrm>
              <a:off x="2122" y="268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年龄</a:t>
              </a:r>
            </a:p>
          </p:txBody>
        </p:sp>
        <p:sp>
          <p:nvSpPr>
            <p:cNvPr id="89117" name="Text Box 37"/>
            <p:cNvSpPr txBox="1">
              <a:spLocks noChangeArrowheads="1"/>
            </p:cNvSpPr>
            <p:nvPr/>
          </p:nvSpPr>
          <p:spPr bwMode="auto">
            <a:xfrm>
              <a:off x="3130" y="268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类别</a:t>
              </a:r>
            </a:p>
          </p:txBody>
        </p:sp>
        <p:sp>
          <p:nvSpPr>
            <p:cNvPr id="89118" name="Text Box 38"/>
            <p:cNvSpPr txBox="1">
              <a:spLocks noChangeArrowheads="1"/>
            </p:cNvSpPr>
            <p:nvPr/>
          </p:nvSpPr>
          <p:spPr bwMode="auto">
            <a:xfrm>
              <a:off x="4138" y="273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状态</a:t>
              </a:r>
            </a:p>
          </p:txBody>
        </p:sp>
        <p:sp>
          <p:nvSpPr>
            <p:cNvPr id="89119" name="Text Box 39"/>
            <p:cNvSpPr txBox="1">
              <a:spLocks noChangeArrowheads="1"/>
            </p:cNvSpPr>
            <p:nvPr/>
          </p:nvSpPr>
          <p:spPr bwMode="auto">
            <a:xfrm>
              <a:off x="3658" y="3369"/>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工龄</a:t>
              </a:r>
              <a:r>
                <a:rPr kumimoji="1" lang="en-US" altLang="zh-CN" sz="2400">
                  <a:latin typeface="楷体_GB2312" pitchFamily="49" charset="-122"/>
                </a:rPr>
                <a:t>#</a:t>
              </a:r>
            </a:p>
          </p:txBody>
        </p:sp>
        <p:sp>
          <p:nvSpPr>
            <p:cNvPr id="89120" name="Text Box 40"/>
            <p:cNvSpPr txBox="1">
              <a:spLocks noChangeArrowheads="1"/>
            </p:cNvSpPr>
            <p:nvPr/>
          </p:nvSpPr>
          <p:spPr bwMode="auto">
            <a:xfrm>
              <a:off x="4714" y="3369"/>
              <a:ext cx="5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年级</a:t>
              </a:r>
              <a:r>
                <a:rPr kumimoji="1" lang="en-US" altLang="zh-CN" sz="2400">
                  <a:latin typeface="楷体_GB2312" pitchFamily="49" charset="-122"/>
                </a:rPr>
                <a:t>#</a:t>
              </a:r>
            </a:p>
          </p:txBody>
        </p:sp>
      </p:grpSp>
      <p:sp>
        <p:nvSpPr>
          <p:cNvPr id="34" name="日期占位符 3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489BC69-0E0E-45A3-BA12-5FAB1282C86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89091"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908216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7" name="Group 36"/>
          <p:cNvGrpSpPr>
            <a:grpSpLocks/>
          </p:cNvGrpSpPr>
          <p:nvPr/>
        </p:nvGrpSpPr>
        <p:grpSpPr bwMode="auto">
          <a:xfrm>
            <a:off x="1476375" y="1341438"/>
            <a:ext cx="7202488" cy="4572000"/>
            <a:chOff x="930" y="845"/>
            <a:chExt cx="4537" cy="2880"/>
          </a:xfrm>
        </p:grpSpPr>
        <p:sp>
          <p:nvSpPr>
            <p:cNvPr id="91140" name="Rectangle 5"/>
            <p:cNvSpPr>
              <a:spLocks noChangeArrowheads="1"/>
            </p:cNvSpPr>
            <p:nvPr/>
          </p:nvSpPr>
          <p:spPr bwMode="auto">
            <a:xfrm>
              <a:off x="2380" y="84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1" name="Rectangle 6"/>
            <p:cNvSpPr>
              <a:spLocks noChangeArrowheads="1"/>
            </p:cNvSpPr>
            <p:nvPr/>
          </p:nvSpPr>
          <p:spPr bwMode="auto">
            <a:xfrm>
              <a:off x="1852" y="1421"/>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2" name="Rectangle 7"/>
            <p:cNvSpPr>
              <a:spLocks noChangeArrowheads="1"/>
            </p:cNvSpPr>
            <p:nvPr/>
          </p:nvSpPr>
          <p:spPr bwMode="auto">
            <a:xfrm>
              <a:off x="2860" y="1421"/>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3" name="Rectangle 8"/>
            <p:cNvSpPr>
              <a:spLocks noChangeArrowheads="1"/>
            </p:cNvSpPr>
            <p:nvPr/>
          </p:nvSpPr>
          <p:spPr bwMode="auto">
            <a:xfrm>
              <a:off x="2380" y="204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4" name="Rectangle 9"/>
            <p:cNvSpPr>
              <a:spLocks noChangeArrowheads="1"/>
            </p:cNvSpPr>
            <p:nvPr/>
          </p:nvSpPr>
          <p:spPr bwMode="auto">
            <a:xfrm>
              <a:off x="940" y="276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5" name="Rectangle 10"/>
            <p:cNvSpPr>
              <a:spLocks noChangeArrowheads="1"/>
            </p:cNvSpPr>
            <p:nvPr/>
          </p:nvSpPr>
          <p:spPr bwMode="auto">
            <a:xfrm>
              <a:off x="1996" y="276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6" name="Rectangle 11"/>
            <p:cNvSpPr>
              <a:spLocks noChangeArrowheads="1"/>
            </p:cNvSpPr>
            <p:nvPr/>
          </p:nvSpPr>
          <p:spPr bwMode="auto">
            <a:xfrm>
              <a:off x="3052" y="276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7" name="Rectangle 12"/>
            <p:cNvSpPr>
              <a:spLocks noChangeArrowheads="1"/>
            </p:cNvSpPr>
            <p:nvPr/>
          </p:nvSpPr>
          <p:spPr bwMode="auto">
            <a:xfrm>
              <a:off x="4060" y="2765"/>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8" name="Rectangle 13"/>
            <p:cNvSpPr>
              <a:spLocks noChangeArrowheads="1"/>
            </p:cNvSpPr>
            <p:nvPr/>
          </p:nvSpPr>
          <p:spPr bwMode="auto">
            <a:xfrm>
              <a:off x="3580" y="3437"/>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49" name="Rectangle 14"/>
            <p:cNvSpPr>
              <a:spLocks noChangeArrowheads="1"/>
            </p:cNvSpPr>
            <p:nvPr/>
          </p:nvSpPr>
          <p:spPr bwMode="auto">
            <a:xfrm>
              <a:off x="4636" y="3437"/>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1150" name="Line 15"/>
            <p:cNvSpPr>
              <a:spLocks noChangeShapeType="1"/>
            </p:cNvSpPr>
            <p:nvPr/>
          </p:nvSpPr>
          <p:spPr bwMode="auto">
            <a:xfrm flipH="1">
              <a:off x="2284" y="1133"/>
              <a:ext cx="48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1" name="Line 16"/>
            <p:cNvSpPr>
              <a:spLocks noChangeShapeType="1"/>
            </p:cNvSpPr>
            <p:nvPr/>
          </p:nvSpPr>
          <p:spPr bwMode="auto">
            <a:xfrm>
              <a:off x="2860" y="1133"/>
              <a:ext cx="43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2" name="Line 17"/>
            <p:cNvSpPr>
              <a:spLocks noChangeShapeType="1"/>
            </p:cNvSpPr>
            <p:nvPr/>
          </p:nvSpPr>
          <p:spPr bwMode="auto">
            <a:xfrm flipH="1">
              <a:off x="2764" y="1709"/>
              <a:ext cx="48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3" name="Line 18"/>
            <p:cNvSpPr>
              <a:spLocks noChangeShapeType="1"/>
            </p:cNvSpPr>
            <p:nvPr/>
          </p:nvSpPr>
          <p:spPr bwMode="auto">
            <a:xfrm flipH="1">
              <a:off x="1372" y="2333"/>
              <a:ext cx="120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4" name="Line 19"/>
            <p:cNvSpPr>
              <a:spLocks noChangeShapeType="1"/>
            </p:cNvSpPr>
            <p:nvPr/>
          </p:nvSpPr>
          <p:spPr bwMode="auto">
            <a:xfrm flipH="1">
              <a:off x="2428" y="2333"/>
              <a:ext cx="288"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5" name="Line 20"/>
            <p:cNvSpPr>
              <a:spLocks noChangeShapeType="1"/>
            </p:cNvSpPr>
            <p:nvPr/>
          </p:nvSpPr>
          <p:spPr bwMode="auto">
            <a:xfrm>
              <a:off x="2860" y="2333"/>
              <a:ext cx="624"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6" name="Line 21"/>
            <p:cNvSpPr>
              <a:spLocks noChangeShapeType="1"/>
            </p:cNvSpPr>
            <p:nvPr/>
          </p:nvSpPr>
          <p:spPr bwMode="auto">
            <a:xfrm>
              <a:off x="3052" y="2333"/>
              <a:ext cx="1392"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7" name="Line 22"/>
            <p:cNvSpPr>
              <a:spLocks noChangeShapeType="1"/>
            </p:cNvSpPr>
            <p:nvPr/>
          </p:nvSpPr>
          <p:spPr bwMode="auto">
            <a:xfrm flipH="1">
              <a:off x="3964" y="3053"/>
              <a:ext cx="43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8" name="Line 23"/>
            <p:cNvSpPr>
              <a:spLocks noChangeShapeType="1"/>
            </p:cNvSpPr>
            <p:nvPr/>
          </p:nvSpPr>
          <p:spPr bwMode="auto">
            <a:xfrm>
              <a:off x="4540" y="3053"/>
              <a:ext cx="48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9" name="Text Box 29"/>
            <p:cNvSpPr txBox="1">
              <a:spLocks noChangeArrowheads="1"/>
            </p:cNvSpPr>
            <p:nvPr/>
          </p:nvSpPr>
          <p:spPr bwMode="auto">
            <a:xfrm>
              <a:off x="2370" y="85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产生表格</a:t>
              </a:r>
            </a:p>
          </p:txBody>
        </p:sp>
        <p:sp>
          <p:nvSpPr>
            <p:cNvPr id="91160" name="Text Box 31"/>
            <p:cNvSpPr txBox="1">
              <a:spLocks noChangeArrowheads="1"/>
            </p:cNvSpPr>
            <p:nvPr/>
          </p:nvSpPr>
          <p:spPr bwMode="auto">
            <a:xfrm>
              <a:off x="1842" y="138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产生表头</a:t>
              </a:r>
            </a:p>
          </p:txBody>
        </p:sp>
        <p:sp>
          <p:nvSpPr>
            <p:cNvPr id="91161" name="Text Box 32"/>
            <p:cNvSpPr txBox="1">
              <a:spLocks noChangeArrowheads="1"/>
            </p:cNvSpPr>
            <p:nvPr/>
          </p:nvSpPr>
          <p:spPr bwMode="auto">
            <a:xfrm>
              <a:off x="2850" y="143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产生表体</a:t>
              </a:r>
            </a:p>
          </p:txBody>
        </p:sp>
        <p:sp>
          <p:nvSpPr>
            <p:cNvPr id="91162" name="Text Box 33"/>
            <p:cNvSpPr txBox="1">
              <a:spLocks noChangeArrowheads="1"/>
            </p:cNvSpPr>
            <p:nvPr/>
          </p:nvSpPr>
          <p:spPr bwMode="auto">
            <a:xfrm>
              <a:off x="2418" y="2071"/>
              <a:ext cx="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产生行*</a:t>
              </a:r>
            </a:p>
          </p:txBody>
        </p:sp>
        <p:sp>
          <p:nvSpPr>
            <p:cNvPr id="91163" name="Text Box 34"/>
            <p:cNvSpPr txBox="1">
              <a:spLocks noChangeArrowheads="1"/>
            </p:cNvSpPr>
            <p:nvPr/>
          </p:nvSpPr>
          <p:spPr bwMode="auto">
            <a:xfrm>
              <a:off x="3570" y="3446"/>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产生工龄</a:t>
              </a:r>
              <a:r>
                <a:rPr kumimoji="1" lang="en-US" altLang="zh-CN" sz="2000">
                  <a:latin typeface="楷体_GB2312" pitchFamily="49" charset="-122"/>
                </a:rPr>
                <a:t>#</a:t>
              </a:r>
              <a:endParaRPr kumimoji="1" lang="en-US" altLang="zh-CN" sz="2400">
                <a:latin typeface="楷体_GB2312" pitchFamily="49" charset="-122"/>
              </a:endParaRPr>
            </a:p>
          </p:txBody>
        </p:sp>
        <p:sp>
          <p:nvSpPr>
            <p:cNvPr id="91164" name="Text Box 35"/>
            <p:cNvSpPr txBox="1">
              <a:spLocks noChangeArrowheads="1"/>
            </p:cNvSpPr>
            <p:nvPr/>
          </p:nvSpPr>
          <p:spPr bwMode="auto">
            <a:xfrm>
              <a:off x="4626" y="3446"/>
              <a:ext cx="8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产生年级</a:t>
              </a:r>
              <a:r>
                <a:rPr kumimoji="1" lang="en-US" altLang="zh-CN" sz="2000">
                  <a:latin typeface="楷体_GB2312" pitchFamily="49" charset="-122"/>
                </a:rPr>
                <a:t>#</a:t>
              </a:r>
              <a:endParaRPr kumimoji="1" lang="en-US" altLang="zh-CN" sz="2400">
                <a:latin typeface="楷体_GB2312" pitchFamily="49" charset="-122"/>
              </a:endParaRPr>
            </a:p>
          </p:txBody>
        </p:sp>
        <p:sp>
          <p:nvSpPr>
            <p:cNvPr id="91165" name="Text Box 36"/>
            <p:cNvSpPr txBox="1">
              <a:spLocks noChangeArrowheads="1"/>
            </p:cNvSpPr>
            <p:nvPr/>
          </p:nvSpPr>
          <p:spPr bwMode="auto">
            <a:xfrm>
              <a:off x="930" y="273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产生姓名</a:t>
              </a:r>
            </a:p>
          </p:txBody>
        </p:sp>
        <p:sp>
          <p:nvSpPr>
            <p:cNvPr id="91166" name="Text Box 37"/>
            <p:cNvSpPr txBox="1">
              <a:spLocks noChangeArrowheads="1"/>
            </p:cNvSpPr>
            <p:nvPr/>
          </p:nvSpPr>
          <p:spPr bwMode="auto">
            <a:xfrm>
              <a:off x="1986" y="277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产生年龄</a:t>
              </a:r>
            </a:p>
          </p:txBody>
        </p:sp>
        <p:sp>
          <p:nvSpPr>
            <p:cNvPr id="91167" name="Text Box 38"/>
            <p:cNvSpPr txBox="1">
              <a:spLocks noChangeArrowheads="1"/>
            </p:cNvSpPr>
            <p:nvPr/>
          </p:nvSpPr>
          <p:spPr bwMode="auto">
            <a:xfrm>
              <a:off x="3042" y="273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产生类别</a:t>
              </a:r>
            </a:p>
          </p:txBody>
        </p:sp>
        <p:sp>
          <p:nvSpPr>
            <p:cNvPr id="91168" name="Text Box 39"/>
            <p:cNvSpPr txBox="1">
              <a:spLocks noChangeArrowheads="1"/>
            </p:cNvSpPr>
            <p:nvPr/>
          </p:nvSpPr>
          <p:spPr bwMode="auto">
            <a:xfrm>
              <a:off x="4050" y="273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产生状态</a:t>
              </a:r>
            </a:p>
          </p:txBody>
        </p:sp>
      </p:grpSp>
      <p:sp>
        <p:nvSpPr>
          <p:cNvPr id="34" name="日期占位符 3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D5EFD83-ACCB-42B7-8051-2050C8AD10F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9113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755539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468313" y="1557338"/>
            <a:ext cx="8142287" cy="2735262"/>
          </a:xfrm>
        </p:spPr>
        <p:txBody>
          <a:bodyPr/>
          <a:lstStyle/>
          <a:p>
            <a:pPr eaLnBrk="1" hangingPunct="1">
              <a:buFontTx/>
              <a:buNone/>
            </a:pPr>
            <a:endParaRPr kumimoji="0" lang="zh-CN" altLang="en-US">
              <a:latin typeface="Arial" panose="020B0604020202020204" pitchFamily="34" charset="0"/>
              <a:ea typeface="宋体" panose="02010600030101010101" pitchFamily="2" charset="-122"/>
            </a:endParaRPr>
          </a:p>
          <a:p>
            <a:pPr eaLnBrk="1" hangingPunct="1">
              <a:buFontTx/>
              <a:buNone/>
            </a:pPr>
            <a:r>
              <a:rPr kumimoji="0" lang="zh-CN" altLang="en-US" sz="3600" b="1">
                <a:solidFill>
                  <a:srgbClr val="3333CC"/>
                </a:solidFill>
                <a:effectLst>
                  <a:outerShdw blurRad="38100" dist="38100" dir="2700000" algn="tl">
                    <a:srgbClr val="C0C0C0"/>
                  </a:outerShdw>
                </a:effectLst>
                <a:latin typeface="楷体_GB2312" pitchFamily="49" charset="-122"/>
                <a:ea typeface="楷体_GB2312" pitchFamily="49" charset="-122"/>
              </a:rPr>
              <a:t>   例</a:t>
            </a:r>
            <a:r>
              <a:rPr kumimoji="0" lang="en-US" altLang="zh-CN" sz="3600" b="1">
                <a:solidFill>
                  <a:srgbClr val="3333CC"/>
                </a:solidFill>
                <a:effectLst>
                  <a:outerShdw blurRad="38100" dist="38100" dir="2700000" algn="tl">
                    <a:srgbClr val="C0C0C0"/>
                  </a:outerShdw>
                </a:effectLst>
                <a:latin typeface="楷体_GB2312" pitchFamily="49" charset="-122"/>
                <a:ea typeface="楷体_GB2312" pitchFamily="49" charset="-122"/>
              </a:rPr>
              <a:t>2</a:t>
            </a:r>
            <a:r>
              <a:rPr kumimoji="0" lang="zh-CN" altLang="en-US" sz="3600" b="1">
                <a:solidFill>
                  <a:srgbClr val="3333CC"/>
                </a:solidFill>
                <a:effectLst>
                  <a:outerShdw blurRad="38100" dist="38100" dir="2700000" algn="tl">
                    <a:srgbClr val="C0C0C0"/>
                  </a:outerShdw>
                </a:effectLst>
                <a:latin typeface="楷体_GB2312" pitchFamily="49" charset="-122"/>
                <a:ea typeface="楷体_GB2312" pitchFamily="49" charset="-122"/>
              </a:rPr>
              <a:t>：</a:t>
            </a:r>
            <a:r>
              <a:rPr kumimoji="0" lang="zh-CN" altLang="en-US">
                <a:latin typeface="楷体_GB2312" pitchFamily="49" charset="-122"/>
                <a:ea typeface="楷体_GB2312" pitchFamily="49" charset="-122"/>
              </a:rPr>
              <a:t>仓库中存放了多种零件，每种零件的每次变动（收到或发出）都有一张卡片作出记录，库存管理系统每月要根据这些卡片打印一张月报表，列出各种零件在这个月中库存量的净变化。</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C1A4F266-159B-4C20-AE82-A57C54EED78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93187"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171614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3" name="Group 29"/>
          <p:cNvGrpSpPr>
            <a:grpSpLocks/>
          </p:cNvGrpSpPr>
          <p:nvPr/>
        </p:nvGrpSpPr>
        <p:grpSpPr bwMode="auto">
          <a:xfrm>
            <a:off x="1066800" y="1700213"/>
            <a:ext cx="7239000" cy="4038600"/>
            <a:chOff x="672" y="1248"/>
            <a:chExt cx="4560" cy="2544"/>
          </a:xfrm>
        </p:grpSpPr>
        <p:sp>
          <p:nvSpPr>
            <p:cNvPr id="95236" name="Rectangle 4"/>
            <p:cNvSpPr>
              <a:spLocks noChangeArrowheads="1"/>
            </p:cNvSpPr>
            <p:nvPr/>
          </p:nvSpPr>
          <p:spPr bwMode="auto">
            <a:xfrm>
              <a:off x="1248" y="196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零件组*</a:t>
              </a:r>
            </a:p>
          </p:txBody>
        </p:sp>
        <p:sp>
          <p:nvSpPr>
            <p:cNvPr id="95237" name="Rectangle 5"/>
            <p:cNvSpPr>
              <a:spLocks noChangeArrowheads="1"/>
            </p:cNvSpPr>
            <p:nvPr/>
          </p:nvSpPr>
          <p:spPr bwMode="auto">
            <a:xfrm>
              <a:off x="1248" y="124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95238" name="Rectangle 6"/>
            <p:cNvSpPr>
              <a:spLocks noChangeArrowheads="1"/>
            </p:cNvSpPr>
            <p:nvPr/>
          </p:nvSpPr>
          <p:spPr bwMode="auto">
            <a:xfrm>
              <a:off x="1248" y="268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卡片*</a:t>
              </a:r>
            </a:p>
          </p:txBody>
        </p:sp>
        <p:sp>
          <p:nvSpPr>
            <p:cNvPr id="95239" name="Rectangle 7"/>
            <p:cNvSpPr>
              <a:spLocks noChangeArrowheads="1"/>
            </p:cNvSpPr>
            <p:nvPr/>
          </p:nvSpPr>
          <p:spPr bwMode="auto">
            <a:xfrm>
              <a:off x="672" y="3456"/>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发</a:t>
              </a:r>
              <a:r>
                <a:rPr kumimoji="1" lang="en-US" altLang="zh-CN" sz="2400">
                  <a:latin typeface="楷体_GB2312" pitchFamily="49" charset="-122"/>
                </a:rPr>
                <a:t>#</a:t>
              </a:r>
            </a:p>
          </p:txBody>
        </p:sp>
        <p:sp>
          <p:nvSpPr>
            <p:cNvPr id="95240" name="Rectangle 8"/>
            <p:cNvSpPr>
              <a:spLocks noChangeArrowheads="1"/>
            </p:cNvSpPr>
            <p:nvPr/>
          </p:nvSpPr>
          <p:spPr bwMode="auto">
            <a:xfrm>
              <a:off x="1872" y="3456"/>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收</a:t>
              </a:r>
              <a:r>
                <a:rPr kumimoji="1" lang="en-US" altLang="zh-CN" sz="2400">
                  <a:latin typeface="楷体_GB2312" pitchFamily="49" charset="-122"/>
                </a:rPr>
                <a:t>#</a:t>
              </a:r>
            </a:p>
          </p:txBody>
        </p:sp>
        <p:sp>
          <p:nvSpPr>
            <p:cNvPr id="95241" name="Rectangle 9"/>
            <p:cNvSpPr>
              <a:spLocks noChangeArrowheads="1"/>
            </p:cNvSpPr>
            <p:nvPr/>
          </p:nvSpPr>
          <p:spPr bwMode="auto">
            <a:xfrm>
              <a:off x="3696" y="124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月报表</a:t>
              </a:r>
            </a:p>
          </p:txBody>
        </p:sp>
        <p:sp>
          <p:nvSpPr>
            <p:cNvPr id="95242" name="Rectangle 10"/>
            <p:cNvSpPr>
              <a:spLocks noChangeArrowheads="1"/>
            </p:cNvSpPr>
            <p:nvPr/>
          </p:nvSpPr>
          <p:spPr bwMode="auto">
            <a:xfrm>
              <a:off x="3168" y="196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表头</a:t>
              </a:r>
            </a:p>
          </p:txBody>
        </p:sp>
        <p:sp>
          <p:nvSpPr>
            <p:cNvPr id="95243" name="Rectangle 11"/>
            <p:cNvSpPr>
              <a:spLocks noChangeArrowheads="1"/>
            </p:cNvSpPr>
            <p:nvPr/>
          </p:nvSpPr>
          <p:spPr bwMode="auto">
            <a:xfrm>
              <a:off x="4320" y="196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表体</a:t>
              </a:r>
            </a:p>
          </p:txBody>
        </p:sp>
        <p:sp>
          <p:nvSpPr>
            <p:cNvPr id="95244" name="Rectangle 12"/>
            <p:cNvSpPr>
              <a:spLocks noChangeArrowheads="1"/>
            </p:cNvSpPr>
            <p:nvPr/>
          </p:nvSpPr>
          <p:spPr bwMode="auto">
            <a:xfrm>
              <a:off x="4320" y="2688"/>
              <a:ext cx="912"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行*</a:t>
              </a:r>
            </a:p>
          </p:txBody>
        </p:sp>
        <p:sp>
          <p:nvSpPr>
            <p:cNvPr id="95245" name="Text Box 15"/>
            <p:cNvSpPr txBox="1">
              <a:spLocks noChangeArrowheads="1"/>
            </p:cNvSpPr>
            <p:nvPr/>
          </p:nvSpPr>
          <p:spPr bwMode="auto">
            <a:xfrm>
              <a:off x="1286" y="126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输入文件</a:t>
              </a:r>
            </a:p>
          </p:txBody>
        </p:sp>
        <p:sp>
          <p:nvSpPr>
            <p:cNvPr id="95246" name="Line 28"/>
            <p:cNvSpPr>
              <a:spLocks noChangeShapeType="1"/>
            </p:cNvSpPr>
            <p:nvPr/>
          </p:nvSpPr>
          <p:spPr bwMode="auto">
            <a:xfrm>
              <a:off x="1680" y="1584"/>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Line 29"/>
            <p:cNvSpPr>
              <a:spLocks noChangeShapeType="1"/>
            </p:cNvSpPr>
            <p:nvPr/>
          </p:nvSpPr>
          <p:spPr bwMode="auto">
            <a:xfrm>
              <a:off x="1680" y="2304"/>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8" name="Line 30"/>
            <p:cNvSpPr>
              <a:spLocks noChangeShapeType="1"/>
            </p:cNvSpPr>
            <p:nvPr/>
          </p:nvSpPr>
          <p:spPr bwMode="auto">
            <a:xfrm flipH="1">
              <a:off x="1152" y="3024"/>
              <a:ext cx="432"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Line 31"/>
            <p:cNvSpPr>
              <a:spLocks noChangeShapeType="1"/>
            </p:cNvSpPr>
            <p:nvPr/>
          </p:nvSpPr>
          <p:spPr bwMode="auto">
            <a:xfrm>
              <a:off x="1824" y="3024"/>
              <a:ext cx="528"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0" name="Line 32"/>
            <p:cNvSpPr>
              <a:spLocks noChangeShapeType="1"/>
            </p:cNvSpPr>
            <p:nvPr/>
          </p:nvSpPr>
          <p:spPr bwMode="auto">
            <a:xfrm flipH="1">
              <a:off x="3600" y="1584"/>
              <a:ext cx="43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1" name="Line 33"/>
            <p:cNvSpPr>
              <a:spLocks noChangeShapeType="1"/>
            </p:cNvSpPr>
            <p:nvPr/>
          </p:nvSpPr>
          <p:spPr bwMode="auto">
            <a:xfrm>
              <a:off x="4320" y="1584"/>
              <a:ext cx="432"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2" name="Line 34"/>
            <p:cNvSpPr>
              <a:spLocks noChangeShapeType="1"/>
            </p:cNvSpPr>
            <p:nvPr/>
          </p:nvSpPr>
          <p:spPr bwMode="auto">
            <a:xfrm>
              <a:off x="4752" y="2304"/>
              <a:ext cx="0"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3" name="Line 35"/>
            <p:cNvSpPr>
              <a:spLocks noChangeShapeType="1"/>
            </p:cNvSpPr>
            <p:nvPr/>
          </p:nvSpPr>
          <p:spPr bwMode="auto">
            <a:xfrm flipH="1">
              <a:off x="2160" y="1440"/>
              <a:ext cx="720"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4" name="Line 36"/>
            <p:cNvSpPr>
              <a:spLocks noChangeShapeType="1"/>
            </p:cNvSpPr>
            <p:nvPr/>
          </p:nvSpPr>
          <p:spPr bwMode="auto">
            <a:xfrm>
              <a:off x="2880" y="1440"/>
              <a:ext cx="816" cy="0"/>
            </a:xfrm>
            <a:prstGeom prst="line">
              <a:avLst/>
            </a:prstGeom>
            <a:noFill/>
            <a:ln w="12700">
              <a:solidFill>
                <a:schemeClr val="accent2"/>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Line 37"/>
            <p:cNvSpPr>
              <a:spLocks noChangeShapeType="1"/>
            </p:cNvSpPr>
            <p:nvPr/>
          </p:nvSpPr>
          <p:spPr bwMode="auto">
            <a:xfrm flipH="1">
              <a:off x="2160" y="2112"/>
              <a:ext cx="528" cy="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6" name="Line 38"/>
            <p:cNvSpPr>
              <a:spLocks noChangeShapeType="1"/>
            </p:cNvSpPr>
            <p:nvPr/>
          </p:nvSpPr>
          <p:spPr bwMode="auto">
            <a:xfrm>
              <a:off x="2688" y="2112"/>
              <a:ext cx="0" cy="720"/>
            </a:xfrm>
            <a:prstGeom prst="line">
              <a:avLst/>
            </a:prstGeom>
            <a:noFill/>
            <a:ln w="12700">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7" name="Line 39"/>
            <p:cNvSpPr>
              <a:spLocks noChangeShapeType="1"/>
            </p:cNvSpPr>
            <p:nvPr/>
          </p:nvSpPr>
          <p:spPr bwMode="auto">
            <a:xfrm>
              <a:off x="2688" y="2832"/>
              <a:ext cx="1632" cy="0"/>
            </a:xfrm>
            <a:prstGeom prst="line">
              <a:avLst/>
            </a:prstGeom>
            <a:noFill/>
            <a:ln w="12700">
              <a:solidFill>
                <a:schemeClr val="accent2"/>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 name="日期占位符 26"/>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20F4DC0-9A03-4181-85CD-2557D4AE024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9523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566602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4"/>
          <p:cNvSpPr>
            <a:spLocks noChangeArrowheads="1"/>
          </p:cNvSpPr>
          <p:nvPr/>
        </p:nvSpPr>
        <p:spPr bwMode="auto">
          <a:xfrm>
            <a:off x="2895600" y="1139825"/>
            <a:ext cx="3429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根据输入文件产生月报表</a:t>
            </a:r>
          </a:p>
        </p:txBody>
      </p:sp>
      <p:sp>
        <p:nvSpPr>
          <p:cNvPr id="97282" name="Rectangle 5"/>
          <p:cNvSpPr>
            <a:spLocks noChangeArrowheads="1"/>
          </p:cNvSpPr>
          <p:nvPr/>
        </p:nvSpPr>
        <p:spPr bwMode="auto">
          <a:xfrm>
            <a:off x="1905000" y="20542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产生表头</a:t>
            </a:r>
          </a:p>
        </p:txBody>
      </p:sp>
      <p:sp>
        <p:nvSpPr>
          <p:cNvPr id="97283" name="Rectangle 6"/>
          <p:cNvSpPr>
            <a:spLocks noChangeArrowheads="1"/>
          </p:cNvSpPr>
          <p:nvPr/>
        </p:nvSpPr>
        <p:spPr bwMode="auto">
          <a:xfrm>
            <a:off x="5181600" y="20542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产生表体</a:t>
            </a:r>
          </a:p>
        </p:txBody>
      </p:sp>
      <p:sp>
        <p:nvSpPr>
          <p:cNvPr id="97284" name="Rectangle 7"/>
          <p:cNvSpPr>
            <a:spLocks noChangeArrowheads="1"/>
          </p:cNvSpPr>
          <p:nvPr/>
        </p:nvSpPr>
        <p:spPr bwMode="auto">
          <a:xfrm>
            <a:off x="4114800" y="2968625"/>
            <a:ext cx="2895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从零件组产生行*</a:t>
            </a:r>
          </a:p>
        </p:txBody>
      </p:sp>
      <p:sp>
        <p:nvSpPr>
          <p:cNvPr id="97285" name="Rectangle 8"/>
          <p:cNvSpPr>
            <a:spLocks noChangeArrowheads="1"/>
          </p:cNvSpPr>
          <p:nvPr/>
        </p:nvSpPr>
        <p:spPr bwMode="auto">
          <a:xfrm>
            <a:off x="3352800" y="38830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处理文件</a:t>
            </a:r>
          </a:p>
        </p:txBody>
      </p:sp>
      <p:sp>
        <p:nvSpPr>
          <p:cNvPr id="97286" name="Rectangle 9"/>
          <p:cNvSpPr>
            <a:spLocks noChangeArrowheads="1"/>
          </p:cNvSpPr>
          <p:nvPr/>
        </p:nvSpPr>
        <p:spPr bwMode="auto">
          <a:xfrm>
            <a:off x="6400800" y="38830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产生行</a:t>
            </a:r>
          </a:p>
        </p:txBody>
      </p:sp>
      <p:sp>
        <p:nvSpPr>
          <p:cNvPr id="97287" name="Rectangle 10"/>
          <p:cNvSpPr>
            <a:spLocks noChangeArrowheads="1"/>
          </p:cNvSpPr>
          <p:nvPr/>
        </p:nvSpPr>
        <p:spPr bwMode="auto">
          <a:xfrm>
            <a:off x="3352800" y="47212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处理卡片*</a:t>
            </a:r>
          </a:p>
        </p:txBody>
      </p:sp>
      <p:sp>
        <p:nvSpPr>
          <p:cNvPr id="97288" name="Rectangle 11"/>
          <p:cNvSpPr>
            <a:spLocks noChangeArrowheads="1"/>
          </p:cNvSpPr>
          <p:nvPr/>
        </p:nvSpPr>
        <p:spPr bwMode="auto">
          <a:xfrm>
            <a:off x="2057400" y="55594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处理发</a:t>
            </a:r>
            <a:r>
              <a:rPr kumimoji="1" lang="en-US" altLang="zh-CN" sz="2400">
                <a:latin typeface="楷体_GB2312" pitchFamily="49" charset="-122"/>
              </a:rPr>
              <a:t>#</a:t>
            </a:r>
          </a:p>
        </p:txBody>
      </p:sp>
      <p:sp>
        <p:nvSpPr>
          <p:cNvPr id="97289" name="Rectangle 12"/>
          <p:cNvSpPr>
            <a:spLocks noChangeArrowheads="1"/>
          </p:cNvSpPr>
          <p:nvPr/>
        </p:nvSpPr>
        <p:spPr bwMode="auto">
          <a:xfrm>
            <a:off x="4419600" y="5559425"/>
            <a:ext cx="18288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处理收</a:t>
            </a:r>
            <a:r>
              <a:rPr kumimoji="1" lang="en-US" altLang="zh-CN" sz="2400">
                <a:latin typeface="楷体_GB2312" pitchFamily="49" charset="-122"/>
              </a:rPr>
              <a:t>#</a:t>
            </a:r>
          </a:p>
        </p:txBody>
      </p:sp>
      <p:sp>
        <p:nvSpPr>
          <p:cNvPr id="97290" name="Line 13"/>
          <p:cNvSpPr>
            <a:spLocks noChangeShapeType="1"/>
          </p:cNvSpPr>
          <p:nvPr/>
        </p:nvSpPr>
        <p:spPr bwMode="auto">
          <a:xfrm flipH="1">
            <a:off x="2895600" y="1673225"/>
            <a:ext cx="13716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1" name="Line 14"/>
          <p:cNvSpPr>
            <a:spLocks noChangeShapeType="1"/>
          </p:cNvSpPr>
          <p:nvPr/>
        </p:nvSpPr>
        <p:spPr bwMode="auto">
          <a:xfrm>
            <a:off x="5105400" y="1673225"/>
            <a:ext cx="9906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2" name="Line 15"/>
          <p:cNvSpPr>
            <a:spLocks noChangeShapeType="1"/>
          </p:cNvSpPr>
          <p:nvPr/>
        </p:nvSpPr>
        <p:spPr bwMode="auto">
          <a:xfrm>
            <a:off x="5943600" y="2587625"/>
            <a:ext cx="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3" name="Line 17"/>
          <p:cNvSpPr>
            <a:spLocks noChangeShapeType="1"/>
          </p:cNvSpPr>
          <p:nvPr/>
        </p:nvSpPr>
        <p:spPr bwMode="auto">
          <a:xfrm flipH="1">
            <a:off x="4267200" y="3502025"/>
            <a:ext cx="1066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4" name="Line 18"/>
          <p:cNvSpPr>
            <a:spLocks noChangeShapeType="1"/>
          </p:cNvSpPr>
          <p:nvPr/>
        </p:nvSpPr>
        <p:spPr bwMode="auto">
          <a:xfrm>
            <a:off x="6019800" y="3502025"/>
            <a:ext cx="12954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5" name="Line 19"/>
          <p:cNvSpPr>
            <a:spLocks noChangeShapeType="1"/>
          </p:cNvSpPr>
          <p:nvPr/>
        </p:nvSpPr>
        <p:spPr bwMode="auto">
          <a:xfrm>
            <a:off x="4267200" y="4416425"/>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6" name="Line 20"/>
          <p:cNvSpPr>
            <a:spLocks noChangeShapeType="1"/>
          </p:cNvSpPr>
          <p:nvPr/>
        </p:nvSpPr>
        <p:spPr bwMode="auto">
          <a:xfrm flipH="1">
            <a:off x="2971800" y="5254625"/>
            <a:ext cx="914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7" name="Line 21"/>
          <p:cNvSpPr>
            <a:spLocks noChangeShapeType="1"/>
          </p:cNvSpPr>
          <p:nvPr/>
        </p:nvSpPr>
        <p:spPr bwMode="auto">
          <a:xfrm>
            <a:off x="4495800" y="5254625"/>
            <a:ext cx="914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日期占位符 21"/>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07369033-66D9-4585-B458-FEE8C4DEAE2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9729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827846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3"/>
          <p:cNvSpPr>
            <a:spLocks noGrp="1" noChangeArrowheads="1"/>
          </p:cNvSpPr>
          <p:nvPr>
            <p:ph idx="1"/>
          </p:nvPr>
        </p:nvSpPr>
        <p:spPr>
          <a:xfrm>
            <a:off x="395288" y="1268413"/>
            <a:ext cx="8142287" cy="576262"/>
          </a:xfrm>
        </p:spPr>
        <p:txBody>
          <a:bodyPr/>
          <a:lstStyle/>
          <a:p>
            <a:pPr eaLnBrk="1" hangingPunct="1">
              <a:buClr>
                <a:srgbClr val="FF3399"/>
              </a:buClr>
              <a:buFont typeface="Wingdings" panose="05000000000000000000" pitchFamily="2" charset="2"/>
              <a:buChar char="u"/>
            </a:pPr>
            <a:r>
              <a:rPr kumimoji="0" lang="en-US" altLang="zh-CN">
                <a:latin typeface="Arial" panose="020B0604020202020204" pitchFamily="34" charset="0"/>
                <a:ea typeface="楷体_GB2312" pitchFamily="49" charset="-122"/>
              </a:rPr>
              <a:t>Jackson</a:t>
            </a:r>
            <a:r>
              <a:rPr kumimoji="0" lang="zh-CN" altLang="en-US">
                <a:latin typeface="Arial" panose="020B0604020202020204" pitchFamily="34" charset="0"/>
                <a:ea typeface="楷体_GB2312" pitchFamily="49" charset="-122"/>
              </a:rPr>
              <a:t>方法的基本步骤：</a:t>
            </a:r>
            <a:endParaRPr kumimoji="0" lang="en-US" altLang="zh-CN">
              <a:latin typeface="Arial" panose="020B0604020202020204" pitchFamily="34" charset="0"/>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993BF7A-1217-42BF-8CB6-C691096A883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99331" name="Rectangle 3"/>
          <p:cNvSpPr>
            <a:spLocks noChangeArrowheads="1"/>
          </p:cNvSpPr>
          <p:nvPr/>
        </p:nvSpPr>
        <p:spPr bwMode="auto">
          <a:xfrm>
            <a:off x="323850" y="1916113"/>
            <a:ext cx="835183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b="0">
                <a:latin typeface="楷体_GB2312" pitchFamily="49" charset="-122"/>
              </a:rPr>
              <a:t>  （</a:t>
            </a:r>
            <a:r>
              <a:rPr lang="en-US" altLang="zh-CN" b="0">
                <a:latin typeface="楷体_GB2312" pitchFamily="49" charset="-122"/>
              </a:rPr>
              <a:t>1</a:t>
            </a:r>
            <a:r>
              <a:rPr lang="zh-CN" altLang="en-US" b="0">
                <a:latin typeface="楷体_GB2312" pitchFamily="49" charset="-122"/>
              </a:rPr>
              <a:t>）分析并确定输入数据和输出数据的逻辑结构，并用</a:t>
            </a:r>
            <a:r>
              <a:rPr lang="en-US" altLang="zh-CN" b="0">
                <a:latin typeface="楷体_GB2312" pitchFamily="49" charset="-122"/>
              </a:rPr>
              <a:t>Jackson</a:t>
            </a:r>
            <a:r>
              <a:rPr lang="zh-CN" altLang="en-US" b="0">
                <a:latin typeface="楷体_GB2312" pitchFamily="49" charset="-122"/>
              </a:rPr>
              <a:t>图描述这些数据结构；</a:t>
            </a:r>
          </a:p>
          <a:p>
            <a:pPr>
              <a:spcBef>
                <a:spcPct val="20000"/>
              </a:spcBef>
              <a:buClr>
                <a:schemeClr val="accent1"/>
              </a:buClr>
              <a:buSzPct val="70000"/>
            </a:pPr>
            <a:r>
              <a:rPr lang="zh-CN" altLang="en-US" b="0">
                <a:latin typeface="楷体_GB2312" pitchFamily="49" charset="-122"/>
              </a:rPr>
              <a:t>  （</a:t>
            </a:r>
            <a:r>
              <a:rPr lang="en-US" altLang="zh-CN" b="0">
                <a:latin typeface="楷体_GB2312" pitchFamily="49" charset="-122"/>
              </a:rPr>
              <a:t>2</a:t>
            </a:r>
            <a:r>
              <a:rPr lang="zh-CN" altLang="en-US" b="0">
                <a:latin typeface="楷体_GB2312" pitchFamily="49" charset="-122"/>
              </a:rPr>
              <a:t>）找出输入数据和输出数据结构中有对应关系的数据单元。所谓对应关系是指有直接的因果关系，在程序中可以同时处理的数据单元（对于重复出现的数据单元必须重复的次数相同才可能有对应关系）；</a:t>
            </a:r>
          </a:p>
          <a:p>
            <a:pPr>
              <a:spcBef>
                <a:spcPct val="20000"/>
              </a:spcBef>
              <a:buClr>
                <a:schemeClr val="accent1"/>
              </a:buClr>
              <a:buSzPct val="70000"/>
            </a:pPr>
            <a:endParaRPr lang="en-US" altLang="zh-CN" b="0">
              <a:latin typeface="楷体_GB2312" pitchFamily="49" charset="-122"/>
            </a:endParaRPr>
          </a:p>
        </p:txBody>
      </p:sp>
      <p:sp>
        <p:nvSpPr>
          <p:cNvPr id="99332"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023057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3"/>
          <p:cNvSpPr>
            <a:spLocks noGrp="1" noChangeArrowheads="1"/>
          </p:cNvSpPr>
          <p:nvPr>
            <p:ph idx="1"/>
          </p:nvPr>
        </p:nvSpPr>
        <p:spPr/>
        <p:txBody>
          <a:bodyPr/>
          <a:lstStyle/>
          <a:p>
            <a:pPr eaLnBrk="1" hangingPunct="1">
              <a:buFontTx/>
              <a:buNone/>
            </a:pP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）用下述三条规则从描述数据结构的</a:t>
            </a: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图导出描述程序结构的</a:t>
            </a:r>
            <a:r>
              <a:rPr kumimoji="0" lang="en-US" altLang="zh-CN">
                <a:latin typeface="楷体_GB2312" pitchFamily="49" charset="-122"/>
                <a:ea typeface="楷体_GB2312" pitchFamily="49" charset="-122"/>
              </a:rPr>
              <a:t>Jackson</a:t>
            </a:r>
            <a:r>
              <a:rPr kumimoji="0" lang="zh-CN" altLang="en-US">
                <a:latin typeface="楷体_GB2312" pitchFamily="49" charset="-122"/>
                <a:ea typeface="楷体_GB2312" pitchFamily="49" charset="-122"/>
              </a:rPr>
              <a:t>图：</a:t>
            </a:r>
          </a:p>
          <a:p>
            <a:pPr eaLnBrk="1" hangingPunct="1">
              <a:buFontTx/>
              <a:buNone/>
            </a:pPr>
            <a:r>
              <a:rPr kumimoji="0" lang="zh-CN" altLang="en-US" sz="2000">
                <a:latin typeface="楷体_GB2312" pitchFamily="49" charset="-122"/>
                <a:ea typeface="楷体_GB2312" pitchFamily="49" charset="-122"/>
              </a:rPr>
              <a:t>       </a:t>
            </a:r>
            <a:r>
              <a:rPr kumimoji="0" lang="zh-CN" altLang="en-US" sz="2000" b="1">
                <a:solidFill>
                  <a:srgbClr val="009999"/>
                </a:solidFill>
                <a:latin typeface="楷体_GB2312" pitchFamily="49" charset="-122"/>
                <a:ea typeface="楷体_GB2312" pitchFamily="49" charset="-122"/>
              </a:rPr>
              <a:t>第一，</a:t>
            </a:r>
            <a:r>
              <a:rPr kumimoji="0" lang="zh-CN" altLang="en-US" sz="2000">
                <a:latin typeface="楷体_GB2312" pitchFamily="49" charset="-122"/>
                <a:ea typeface="楷体_GB2312" pitchFamily="49" charset="-122"/>
              </a:rPr>
              <a:t>为每对有对应关系的数据单元，按照它们在数据结构图中的层次在程序结构图的相应层次画一个处理框（注意，若这对数据单元在输入数据结构和输出数据结构中所处的层次不同，则和它们对应的处理框在程序结构图中所处的层次与它们之中在数据结构图中层次低的那个对应）；</a:t>
            </a:r>
          </a:p>
          <a:p>
            <a:pPr eaLnBrk="1" hangingPunct="1">
              <a:buFontTx/>
              <a:buNone/>
            </a:pPr>
            <a:r>
              <a:rPr kumimoji="0" lang="zh-CN" altLang="en-US" sz="2000">
                <a:latin typeface="楷体_GB2312" pitchFamily="49" charset="-122"/>
                <a:ea typeface="楷体_GB2312" pitchFamily="49" charset="-122"/>
              </a:rPr>
              <a:t>       </a:t>
            </a:r>
            <a:r>
              <a:rPr kumimoji="0" lang="zh-CN" altLang="en-US" sz="2000" b="1">
                <a:solidFill>
                  <a:srgbClr val="009999"/>
                </a:solidFill>
                <a:latin typeface="楷体_GB2312" pitchFamily="49" charset="-122"/>
                <a:ea typeface="楷体_GB2312" pitchFamily="49" charset="-122"/>
              </a:rPr>
              <a:t>第二，</a:t>
            </a:r>
            <a:r>
              <a:rPr kumimoji="0" lang="zh-CN" altLang="en-US" sz="2000">
                <a:latin typeface="楷体_GB2312" pitchFamily="49" charset="-122"/>
                <a:ea typeface="楷体_GB2312" pitchFamily="49" charset="-122"/>
              </a:rPr>
              <a:t>根据输入数据结构中剩余的每个数据单元所处的层次，在程序结构图中的相应层次分别为它们画上对应的处理框；</a:t>
            </a:r>
          </a:p>
          <a:p>
            <a:pPr eaLnBrk="1" hangingPunct="1">
              <a:buFontTx/>
              <a:buNone/>
            </a:pPr>
            <a:r>
              <a:rPr kumimoji="0" lang="zh-CN" altLang="en-US" sz="2000">
                <a:latin typeface="楷体_GB2312" pitchFamily="49" charset="-122"/>
                <a:ea typeface="楷体_GB2312" pitchFamily="49" charset="-122"/>
              </a:rPr>
              <a:t>       </a:t>
            </a:r>
            <a:r>
              <a:rPr kumimoji="0" lang="zh-CN" altLang="en-US" sz="2000" b="1">
                <a:solidFill>
                  <a:srgbClr val="009999"/>
                </a:solidFill>
                <a:latin typeface="楷体_GB2312" pitchFamily="49" charset="-122"/>
                <a:ea typeface="楷体_GB2312" pitchFamily="49" charset="-122"/>
              </a:rPr>
              <a:t>第三，</a:t>
            </a:r>
            <a:r>
              <a:rPr kumimoji="0" lang="zh-CN" altLang="en-US" sz="2000">
                <a:latin typeface="楷体_GB2312" pitchFamily="49" charset="-122"/>
                <a:ea typeface="楷体_GB2312" pitchFamily="49" charset="-122"/>
              </a:rPr>
              <a:t>根据输出数据结构中剩余的每个数据单元所处的层次，在程序结构图中的相应层次分别为它们画上对应的处理框。</a:t>
            </a:r>
          </a:p>
          <a:p>
            <a:pPr eaLnBrk="1" hangingPunct="1">
              <a:buFontTx/>
              <a:buNone/>
            </a:pPr>
            <a:endParaRPr kumimoji="0" lang="en-US" altLang="zh-CN" sz="2400">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49819E7-B35A-4BE8-99B3-7B578E7291B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0137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88649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noChangeArrowheads="1"/>
          </p:cNvSpPr>
          <p:nvPr>
            <p:ph idx="1"/>
          </p:nvPr>
        </p:nvSpPr>
        <p:spPr>
          <a:xfrm>
            <a:off x="468313" y="1412875"/>
            <a:ext cx="8142287" cy="2232025"/>
          </a:xfrm>
        </p:spPr>
        <p:txBody>
          <a:bodyPr/>
          <a:lstStyle/>
          <a:p>
            <a:pPr eaLnBrk="1" hangingPunct="1">
              <a:buFontTx/>
              <a:buNone/>
            </a:pP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4</a:t>
            </a:r>
            <a:r>
              <a:rPr kumimoji="0" lang="zh-CN" altLang="en-US">
                <a:latin typeface="楷体_GB2312" pitchFamily="49" charset="-122"/>
                <a:ea typeface="楷体_GB2312" pitchFamily="49" charset="-122"/>
              </a:rPr>
              <a:t>）列出所有操作和条件（包括分支条件和循环结束条件），并且把它们分配到程序结构图的适当位置。</a:t>
            </a:r>
          </a:p>
          <a:p>
            <a:pPr eaLnBrk="1" hangingPunct="1">
              <a:buFontTx/>
              <a:buNone/>
            </a:pP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5</a:t>
            </a:r>
            <a:r>
              <a:rPr kumimoji="0" lang="zh-CN" altLang="en-US">
                <a:latin typeface="楷体_GB2312" pitchFamily="49" charset="-122"/>
                <a:ea typeface="楷体_GB2312" pitchFamily="49" charset="-122"/>
              </a:rPr>
              <a:t>）用伪码表示程序。</a:t>
            </a:r>
            <a:endParaRPr kumimoji="0" lang="zh-CN" altLang="en-US" sz="2400">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D374089-B275-4DA4-9C53-15F13C01400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03427"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876158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34925" y="1268413"/>
            <a:ext cx="8642350" cy="936625"/>
          </a:xfrm>
        </p:spPr>
        <p:txBody>
          <a:bodyPr/>
          <a:lstStyle/>
          <a:p>
            <a:pPr eaLnBrk="1" hangingPunct="1">
              <a:lnSpc>
                <a:spcPct val="90000"/>
              </a:lnSpc>
              <a:buFontTx/>
              <a:buNone/>
            </a:pPr>
            <a:r>
              <a:rPr kumimoji="0" lang="zh-CN" altLang="en-US" b="1">
                <a:solidFill>
                  <a:srgbClr val="3333CC"/>
                </a:solidFill>
                <a:effectLst>
                  <a:outerShdw blurRad="38100" dist="38100" dir="2700000" algn="tl">
                    <a:srgbClr val="C0C0C0"/>
                  </a:outerShdw>
                </a:effectLst>
                <a:latin typeface="楷体_GB2312" pitchFamily="49" charset="-122"/>
                <a:ea typeface="楷体_GB2312" pitchFamily="49" charset="-122"/>
              </a:rPr>
              <a:t>   </a:t>
            </a:r>
            <a:r>
              <a:rPr kumimoji="0" lang="zh-CN" altLang="en-US" sz="3600" b="1">
                <a:solidFill>
                  <a:srgbClr val="3333CC"/>
                </a:solidFill>
                <a:effectLst>
                  <a:outerShdw blurRad="38100" dist="38100" dir="2700000" algn="tl">
                    <a:srgbClr val="C0C0C0"/>
                  </a:outerShdw>
                </a:effectLst>
                <a:latin typeface="楷体_GB2312" pitchFamily="49" charset="-122"/>
                <a:ea typeface="楷体_GB2312" pitchFamily="49" charset="-122"/>
              </a:rPr>
              <a:t>例：</a:t>
            </a:r>
            <a:r>
              <a:rPr kumimoji="0" lang="zh-CN" altLang="en-US">
                <a:latin typeface="楷体_GB2312" pitchFamily="49" charset="-122"/>
                <a:ea typeface="楷体_GB2312" pitchFamily="49" charset="-122"/>
              </a:rPr>
              <a:t>输入一个文件</a:t>
            </a:r>
            <a:r>
              <a:rPr kumimoji="0" lang="en-US" altLang="zh-CN">
                <a:latin typeface="楷体_GB2312" pitchFamily="49" charset="-122"/>
                <a:ea typeface="楷体_GB2312" pitchFamily="49" charset="-122"/>
              </a:rPr>
              <a:t>FIPT</a:t>
            </a:r>
            <a:r>
              <a:rPr kumimoji="0" lang="zh-CN" altLang="en-US">
                <a:latin typeface="楷体_GB2312" pitchFamily="49" charset="-122"/>
                <a:ea typeface="楷体_GB2312" pitchFamily="49" charset="-122"/>
              </a:rPr>
              <a:t>，此文件只包含三种记录类型</a:t>
            </a:r>
            <a:r>
              <a:rPr kumimoji="0" lang="en-US" altLang="zh-CN">
                <a:latin typeface="楷体_GB2312" pitchFamily="49" charset="-122"/>
                <a:ea typeface="楷体_GB2312" pitchFamily="49" charset="-122"/>
              </a:rPr>
              <a:t>T1</a:t>
            </a: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T2</a:t>
            </a:r>
            <a:r>
              <a:rPr kumimoji="0" lang="zh-CN" altLang="en-US">
                <a:latin typeface="楷体_GB2312" pitchFamily="49" charset="-122"/>
                <a:ea typeface="楷体_GB2312" pitchFamily="49" charset="-122"/>
              </a:rPr>
              <a:t>和</a:t>
            </a:r>
            <a:r>
              <a:rPr kumimoji="0" lang="en-US" altLang="zh-CN">
                <a:latin typeface="楷体_GB2312" pitchFamily="49" charset="-122"/>
                <a:ea typeface="楷体_GB2312" pitchFamily="49" charset="-122"/>
              </a:rPr>
              <a:t>T3</a:t>
            </a:r>
            <a:r>
              <a:rPr kumimoji="0" lang="zh-CN" altLang="en-US">
                <a:latin typeface="楷体_GB2312" pitchFamily="49" charset="-122"/>
                <a:ea typeface="楷体_GB2312" pitchFamily="49" charset="-122"/>
              </a:rPr>
              <a:t>，现在要对该文件作如下处理：</a:t>
            </a:r>
            <a:endParaRPr kumimoji="0" lang="zh-CN" altLang="en-US" sz="2000">
              <a:latin typeface="楷体_GB2312" pitchFamily="49" charset="-122"/>
              <a:ea typeface="楷体_GB2312" pitchFamily="49" charset="-122"/>
              <a:sym typeface="Symbol" panose="05050102010706020507" pitchFamily="18" charset="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16A9829-F23D-463B-8641-26078633AA5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05475" name="Rectangle 3"/>
          <p:cNvSpPr>
            <a:spLocks noChangeArrowheads="1"/>
          </p:cNvSpPr>
          <p:nvPr/>
        </p:nvSpPr>
        <p:spPr bwMode="auto">
          <a:xfrm>
            <a:off x="468313" y="2492375"/>
            <a:ext cx="84248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1</a:t>
            </a:r>
            <a:r>
              <a:rPr lang="zh-CN" altLang="en-US" sz="2000" b="0">
                <a:latin typeface="楷体_GB2312" pitchFamily="49" charset="-122"/>
              </a:rPr>
              <a:t>）统计出现的第一个</a:t>
            </a:r>
            <a:r>
              <a:rPr lang="en-US" altLang="zh-CN" sz="2000" b="0">
                <a:latin typeface="楷体_GB2312" pitchFamily="49" charset="-122"/>
              </a:rPr>
              <a:t>T1</a:t>
            </a:r>
            <a:r>
              <a:rPr lang="zh-CN" altLang="en-US" sz="2000" b="0">
                <a:latin typeface="楷体_GB2312" pitchFamily="49" charset="-122"/>
              </a:rPr>
              <a:t>类型的记录前的记录总数（计数</a:t>
            </a:r>
            <a:r>
              <a:rPr lang="en-US" altLang="zh-CN" sz="2000" b="0">
                <a:latin typeface="楷体_GB2312" pitchFamily="49" charset="-122"/>
              </a:rPr>
              <a:t>A</a:t>
            </a:r>
            <a:r>
              <a:rPr lang="zh-CN" altLang="en-US" sz="2000" b="0">
                <a:latin typeface="楷体_GB2312" pitchFamily="49" charset="-122"/>
              </a:rPr>
              <a:t>）；</a:t>
            </a:r>
          </a:p>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2</a:t>
            </a:r>
            <a:r>
              <a:rPr lang="zh-CN" altLang="en-US" sz="2000" b="0">
                <a:latin typeface="楷体_GB2312" pitchFamily="49" charset="-122"/>
              </a:rPr>
              <a:t>）显示第一个</a:t>
            </a:r>
            <a:r>
              <a:rPr lang="en-US" altLang="zh-CN" sz="2000" b="0">
                <a:latin typeface="楷体_GB2312" pitchFamily="49" charset="-122"/>
              </a:rPr>
              <a:t>T1</a:t>
            </a:r>
            <a:r>
              <a:rPr lang="zh-CN" altLang="en-US" sz="2000" b="0">
                <a:latin typeface="楷体_GB2312" pitchFamily="49" charset="-122"/>
              </a:rPr>
              <a:t>类型的记录；</a:t>
            </a:r>
          </a:p>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3</a:t>
            </a:r>
            <a:r>
              <a:rPr lang="zh-CN" altLang="en-US" sz="2000" b="0">
                <a:latin typeface="楷体_GB2312" pitchFamily="49" charset="-122"/>
              </a:rPr>
              <a:t>）显示最后一个记录，最后一个记录是在第一个</a:t>
            </a:r>
            <a:r>
              <a:rPr lang="en-US" altLang="zh-CN" sz="2000" b="0">
                <a:latin typeface="楷体_GB2312" pitchFamily="49" charset="-122"/>
              </a:rPr>
              <a:t>T1</a:t>
            </a:r>
            <a:r>
              <a:rPr lang="zh-CN" altLang="en-US" sz="2000" b="0">
                <a:latin typeface="楷体_GB2312" pitchFamily="49" charset="-122"/>
              </a:rPr>
              <a:t>类型的记录后的</a:t>
            </a:r>
          </a:p>
          <a:p>
            <a:pPr>
              <a:lnSpc>
                <a:spcPct val="90000"/>
              </a:lnSpc>
              <a:spcBef>
                <a:spcPct val="20000"/>
              </a:spcBef>
              <a:buClr>
                <a:schemeClr val="accent1"/>
              </a:buClr>
              <a:buSzPct val="70000"/>
            </a:pPr>
            <a:r>
              <a:rPr lang="zh-CN" altLang="en-US" sz="2000" b="0">
                <a:latin typeface="楷体_GB2312" pitchFamily="49" charset="-122"/>
              </a:rPr>
              <a:t>     第一个</a:t>
            </a:r>
            <a:r>
              <a:rPr lang="en-US" altLang="zh-CN" sz="2000" b="0">
                <a:latin typeface="楷体_GB2312" pitchFamily="49" charset="-122"/>
              </a:rPr>
              <a:t>T2</a:t>
            </a:r>
            <a:r>
              <a:rPr lang="zh-CN" altLang="en-US" sz="2000" b="0">
                <a:latin typeface="楷体_GB2312" pitchFamily="49" charset="-122"/>
              </a:rPr>
              <a:t>类型的记录；</a:t>
            </a:r>
          </a:p>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4</a:t>
            </a:r>
            <a:r>
              <a:rPr lang="zh-CN" altLang="en-US" sz="2000" b="0">
                <a:latin typeface="楷体_GB2312" pitchFamily="49" charset="-122"/>
              </a:rPr>
              <a:t>）计算第一个</a:t>
            </a:r>
            <a:r>
              <a:rPr lang="en-US" altLang="zh-CN" sz="2000" b="0">
                <a:latin typeface="楷体_GB2312" pitchFamily="49" charset="-122"/>
              </a:rPr>
              <a:t>T1</a:t>
            </a:r>
            <a:r>
              <a:rPr lang="zh-CN" altLang="en-US" sz="2000" b="0">
                <a:latin typeface="楷体_GB2312" pitchFamily="49" charset="-122"/>
              </a:rPr>
              <a:t>类型的记录后的记录批数（一批记录指一串连续的</a:t>
            </a:r>
          </a:p>
          <a:p>
            <a:pPr>
              <a:lnSpc>
                <a:spcPct val="90000"/>
              </a:lnSpc>
              <a:spcBef>
                <a:spcPct val="20000"/>
              </a:spcBef>
              <a:buClr>
                <a:schemeClr val="accent1"/>
              </a:buClr>
              <a:buSzPct val="70000"/>
            </a:pPr>
            <a:r>
              <a:rPr lang="en-US" altLang="zh-CN" sz="2000" b="0">
                <a:latin typeface="楷体_GB2312" pitchFamily="49" charset="-122"/>
              </a:rPr>
              <a:t>     T1</a:t>
            </a:r>
            <a:r>
              <a:rPr lang="zh-CN" altLang="en-US" sz="2000" b="0">
                <a:latin typeface="楷体_GB2312" pitchFamily="49" charset="-122"/>
              </a:rPr>
              <a:t>类型的记录或一串连续的</a:t>
            </a:r>
            <a:r>
              <a:rPr lang="en-US" altLang="zh-CN" sz="2000" b="0">
                <a:latin typeface="楷体_GB2312" pitchFamily="49" charset="-122"/>
              </a:rPr>
              <a:t>T3</a:t>
            </a:r>
            <a:r>
              <a:rPr lang="zh-CN" altLang="en-US" sz="2000" b="0">
                <a:latin typeface="楷体_GB2312" pitchFamily="49" charset="-122"/>
              </a:rPr>
              <a:t>类型的记录（（计数</a:t>
            </a:r>
            <a:r>
              <a:rPr lang="en-US" altLang="zh-CN" sz="2000" b="0">
                <a:latin typeface="楷体_GB2312" pitchFamily="49" charset="-122"/>
              </a:rPr>
              <a:t>B</a:t>
            </a:r>
            <a:r>
              <a:rPr lang="zh-CN" altLang="en-US" sz="2000" b="0">
                <a:latin typeface="楷体_GB2312" pitchFamily="49" charset="-122"/>
              </a:rPr>
              <a:t>）；</a:t>
            </a:r>
          </a:p>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5</a:t>
            </a:r>
            <a:r>
              <a:rPr lang="zh-CN" altLang="en-US" sz="2000" b="0">
                <a:latin typeface="楷体_GB2312" pitchFamily="49" charset="-122"/>
              </a:rPr>
              <a:t>）统计在第一个</a:t>
            </a:r>
            <a:r>
              <a:rPr lang="en-US" altLang="zh-CN" sz="2000" b="0">
                <a:latin typeface="楷体_GB2312" pitchFamily="49" charset="-122"/>
              </a:rPr>
              <a:t>T1</a:t>
            </a:r>
            <a:r>
              <a:rPr lang="zh-CN" altLang="en-US" sz="2000" b="0">
                <a:latin typeface="楷体_GB2312" pitchFamily="49" charset="-122"/>
              </a:rPr>
              <a:t>类型的记录后出现的</a:t>
            </a:r>
            <a:r>
              <a:rPr lang="en-US" altLang="zh-CN" sz="2000" b="0">
                <a:latin typeface="楷体_GB2312" pitchFamily="49" charset="-122"/>
              </a:rPr>
              <a:t>T1</a:t>
            </a:r>
            <a:r>
              <a:rPr lang="zh-CN" altLang="en-US" sz="2000" b="0">
                <a:latin typeface="楷体_GB2312" pitchFamily="49" charset="-122"/>
              </a:rPr>
              <a:t>类型记录的总数</a:t>
            </a:r>
            <a:r>
              <a:rPr lang="en-US" altLang="zh-CN" sz="2000" b="0">
                <a:latin typeface="楷体_GB2312" pitchFamily="49" charset="-122"/>
              </a:rPr>
              <a:t>(</a:t>
            </a:r>
            <a:r>
              <a:rPr lang="zh-CN" altLang="en-US" sz="2000" b="0">
                <a:latin typeface="楷体_GB2312" pitchFamily="49" charset="-122"/>
              </a:rPr>
              <a:t>计数</a:t>
            </a:r>
            <a:r>
              <a:rPr lang="en-US" altLang="zh-CN" sz="2000" b="0">
                <a:latin typeface="楷体_GB2312" pitchFamily="49" charset="-122"/>
              </a:rPr>
              <a:t>C</a:t>
            </a:r>
            <a:r>
              <a:rPr lang="zh-CN" altLang="en-US" sz="2000" b="0">
                <a:latin typeface="楷体_GB2312" pitchFamily="49" charset="-122"/>
              </a:rPr>
              <a:t>）；</a:t>
            </a:r>
          </a:p>
          <a:p>
            <a:pPr>
              <a:lnSpc>
                <a:spcPct val="90000"/>
              </a:lnSpc>
              <a:spcBef>
                <a:spcPct val="20000"/>
              </a:spcBef>
              <a:buClr>
                <a:schemeClr val="accent1"/>
              </a:buClr>
              <a:buSzPct val="70000"/>
            </a:pPr>
            <a:r>
              <a:rPr lang="zh-CN" altLang="en-US" sz="2000" b="0">
                <a:latin typeface="楷体_GB2312" pitchFamily="49" charset="-122"/>
              </a:rPr>
              <a:t>（</a:t>
            </a:r>
            <a:r>
              <a:rPr lang="en-US" altLang="zh-CN" sz="2000" b="0">
                <a:latin typeface="楷体_GB2312" pitchFamily="49" charset="-122"/>
              </a:rPr>
              <a:t>6</a:t>
            </a:r>
            <a:r>
              <a:rPr lang="zh-CN" altLang="en-US" sz="2000" b="0">
                <a:latin typeface="楷体_GB2312" pitchFamily="49" charset="-122"/>
              </a:rPr>
              <a:t>）计算在第一个</a:t>
            </a:r>
            <a:r>
              <a:rPr lang="en-US" altLang="zh-CN" sz="2000" b="0">
                <a:latin typeface="楷体_GB2312" pitchFamily="49" charset="-122"/>
              </a:rPr>
              <a:t>T1</a:t>
            </a:r>
            <a:r>
              <a:rPr lang="zh-CN" altLang="en-US" sz="2000" b="0">
                <a:latin typeface="楷体_GB2312" pitchFamily="49" charset="-122"/>
              </a:rPr>
              <a:t>类型的记录后的</a:t>
            </a:r>
            <a:r>
              <a:rPr lang="en-US" altLang="zh-CN" sz="2000" b="0">
                <a:latin typeface="楷体_GB2312" pitchFamily="49" charset="-122"/>
              </a:rPr>
              <a:t>T3</a:t>
            </a:r>
            <a:r>
              <a:rPr lang="zh-CN" altLang="en-US" sz="2000" b="0">
                <a:latin typeface="楷体_GB2312" pitchFamily="49" charset="-122"/>
              </a:rPr>
              <a:t>类型记录的批数（计数</a:t>
            </a:r>
            <a:r>
              <a:rPr lang="en-US" altLang="zh-CN" sz="2000" b="0">
                <a:latin typeface="楷体_GB2312" pitchFamily="49" charset="-122"/>
              </a:rPr>
              <a:t>D</a:t>
            </a:r>
            <a:r>
              <a:rPr lang="zh-CN" altLang="en-US" sz="2000" b="0">
                <a:latin typeface="楷体_GB2312" pitchFamily="49" charset="-122"/>
              </a:rPr>
              <a:t>）。</a:t>
            </a:r>
          </a:p>
          <a:p>
            <a:pPr>
              <a:lnSpc>
                <a:spcPct val="90000"/>
              </a:lnSpc>
              <a:spcBef>
                <a:spcPct val="20000"/>
              </a:spcBef>
              <a:buClr>
                <a:schemeClr val="accent1"/>
              </a:buClr>
              <a:buSzPct val="70000"/>
            </a:pPr>
            <a:r>
              <a:rPr lang="zh-CN" altLang="en-US" sz="2000" b="0">
                <a:ea typeface="宋体" panose="02010600030101010101" pitchFamily="2" charset="-122"/>
                <a:sym typeface="Symbol" panose="05050102010706020507" pitchFamily="18" charset="2"/>
              </a:rPr>
              <a:t>                </a:t>
            </a:r>
            <a:r>
              <a:rPr lang="zh-CN" altLang="en-US" sz="2000" b="0">
                <a:solidFill>
                  <a:schemeClr val="accent2"/>
                </a:solidFill>
                <a:ea typeface="宋体" panose="02010600030101010101" pitchFamily="2" charset="-122"/>
                <a:sym typeface="Symbol" panose="05050102010706020507" pitchFamily="18" charset="2"/>
              </a:rPr>
              <a:t></a:t>
            </a:r>
            <a:r>
              <a:rPr lang="zh-CN" altLang="en-US" sz="2000" b="0">
                <a:ea typeface="宋体" panose="02010600030101010101" pitchFamily="2" charset="-122"/>
                <a:sym typeface="Symbol" panose="05050102010706020507" pitchFamily="18" charset="2"/>
              </a:rPr>
              <a:t>             </a:t>
            </a:r>
            <a:r>
              <a:rPr lang="zh-CN" altLang="en-US" sz="2000" b="0">
                <a:solidFill>
                  <a:schemeClr val="accent2"/>
                </a:solidFill>
                <a:ea typeface="宋体" panose="02010600030101010101" pitchFamily="2" charset="-122"/>
                <a:sym typeface="Symbol" panose="05050102010706020507" pitchFamily="18" charset="2"/>
              </a:rPr>
              <a:t></a:t>
            </a:r>
            <a:r>
              <a:rPr lang="zh-CN" altLang="en-US" sz="2000" b="0">
                <a:ea typeface="宋体" panose="02010600030101010101" pitchFamily="2" charset="-122"/>
                <a:sym typeface="Symbol" panose="05050102010706020507" pitchFamily="18" charset="2"/>
              </a:rPr>
              <a:t>       </a:t>
            </a:r>
          </a:p>
        </p:txBody>
      </p:sp>
      <p:sp>
        <p:nvSpPr>
          <p:cNvPr id="10547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47647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p:cNvGrpSpPr>
            <a:grpSpLocks/>
          </p:cNvGrpSpPr>
          <p:nvPr/>
        </p:nvGrpSpPr>
        <p:grpSpPr bwMode="auto">
          <a:xfrm>
            <a:off x="925513" y="1773238"/>
            <a:ext cx="7391400" cy="3276600"/>
            <a:chOff x="576" y="1680"/>
            <a:chExt cx="4656" cy="2064"/>
          </a:xfrm>
        </p:grpSpPr>
        <p:sp>
          <p:nvSpPr>
            <p:cNvPr id="15364" name="Oval 4"/>
            <p:cNvSpPr>
              <a:spLocks noChangeArrowheads="1"/>
            </p:cNvSpPr>
            <p:nvPr/>
          </p:nvSpPr>
          <p:spPr bwMode="auto">
            <a:xfrm>
              <a:off x="576" y="1680"/>
              <a:ext cx="1824" cy="168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P3</a:t>
              </a:r>
            </a:p>
          </p:txBody>
        </p:sp>
        <p:sp>
          <p:nvSpPr>
            <p:cNvPr id="15365" name="Freeform 5"/>
            <p:cNvSpPr>
              <a:spLocks/>
            </p:cNvSpPr>
            <p:nvPr/>
          </p:nvSpPr>
          <p:spPr bwMode="auto">
            <a:xfrm>
              <a:off x="760" y="1728"/>
              <a:ext cx="1168" cy="1584"/>
            </a:xfrm>
            <a:custGeom>
              <a:avLst/>
              <a:gdLst>
                <a:gd name="T0" fmla="*/ 920 w 1168"/>
                <a:gd name="T1" fmla="*/ 0 h 1584"/>
                <a:gd name="T2" fmla="*/ 1016 w 1168"/>
                <a:gd name="T3" fmla="*/ 576 h 1584"/>
                <a:gd name="T4" fmla="*/ 8 w 1168"/>
                <a:gd name="T5" fmla="*/ 288 h 1584"/>
                <a:gd name="T6" fmla="*/ 968 w 1168"/>
                <a:gd name="T7" fmla="*/ 1584 h 1584"/>
                <a:gd name="T8" fmla="*/ 0 60000 65536"/>
                <a:gd name="T9" fmla="*/ 0 60000 65536"/>
                <a:gd name="T10" fmla="*/ 0 60000 65536"/>
                <a:gd name="T11" fmla="*/ 0 60000 65536"/>
                <a:gd name="T12" fmla="*/ 0 w 1168"/>
                <a:gd name="T13" fmla="*/ 0 h 1584"/>
                <a:gd name="T14" fmla="*/ 1168 w 1168"/>
                <a:gd name="T15" fmla="*/ 1584 h 1584"/>
              </a:gdLst>
              <a:ahLst/>
              <a:cxnLst>
                <a:cxn ang="T8">
                  <a:pos x="T0" y="T1"/>
                </a:cxn>
                <a:cxn ang="T9">
                  <a:pos x="T2" y="T3"/>
                </a:cxn>
                <a:cxn ang="T10">
                  <a:pos x="T4" y="T5"/>
                </a:cxn>
                <a:cxn ang="T11">
                  <a:pos x="T6" y="T7"/>
                </a:cxn>
              </a:cxnLst>
              <a:rect l="T12" t="T13" r="T14" b="T15"/>
              <a:pathLst>
                <a:path w="1168" h="1584">
                  <a:moveTo>
                    <a:pt x="920" y="0"/>
                  </a:moveTo>
                  <a:cubicBezTo>
                    <a:pt x="1044" y="264"/>
                    <a:pt x="1168" y="528"/>
                    <a:pt x="1016" y="576"/>
                  </a:cubicBezTo>
                  <a:cubicBezTo>
                    <a:pt x="864" y="624"/>
                    <a:pt x="16" y="120"/>
                    <a:pt x="8" y="288"/>
                  </a:cubicBezTo>
                  <a:cubicBezTo>
                    <a:pt x="0" y="456"/>
                    <a:pt x="856" y="1120"/>
                    <a:pt x="968" y="1584"/>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6" name="Freeform 6"/>
            <p:cNvSpPr>
              <a:spLocks/>
            </p:cNvSpPr>
            <p:nvPr/>
          </p:nvSpPr>
          <p:spPr bwMode="auto">
            <a:xfrm>
              <a:off x="1664" y="2240"/>
              <a:ext cx="776" cy="1072"/>
            </a:xfrm>
            <a:custGeom>
              <a:avLst/>
              <a:gdLst>
                <a:gd name="T0" fmla="*/ 64 w 776"/>
                <a:gd name="T1" fmla="*/ 1072 h 1072"/>
                <a:gd name="T2" fmla="*/ 112 w 776"/>
                <a:gd name="T3" fmla="*/ 448 h 1072"/>
                <a:gd name="T4" fmla="*/ 736 w 776"/>
                <a:gd name="T5" fmla="*/ 352 h 1072"/>
                <a:gd name="T6" fmla="*/ 0 60000 65536"/>
                <a:gd name="T7" fmla="*/ 0 60000 65536"/>
                <a:gd name="T8" fmla="*/ 0 60000 65536"/>
                <a:gd name="T9" fmla="*/ 0 w 776"/>
                <a:gd name="T10" fmla="*/ 0 h 1072"/>
                <a:gd name="T11" fmla="*/ 776 w 776"/>
                <a:gd name="T12" fmla="*/ 1072 h 1072"/>
              </a:gdLst>
              <a:ahLst/>
              <a:cxnLst>
                <a:cxn ang="T6">
                  <a:pos x="T0" y="T1"/>
                </a:cxn>
                <a:cxn ang="T7">
                  <a:pos x="T2" y="T3"/>
                </a:cxn>
                <a:cxn ang="T8">
                  <a:pos x="T4" y="T5"/>
                </a:cxn>
              </a:cxnLst>
              <a:rect l="T9" t="T10" r="T11" b="T12"/>
              <a:pathLst>
                <a:path w="776" h="1072">
                  <a:moveTo>
                    <a:pt x="64" y="1072"/>
                  </a:moveTo>
                  <a:cubicBezTo>
                    <a:pt x="32" y="820"/>
                    <a:pt x="0" y="568"/>
                    <a:pt x="112" y="448"/>
                  </a:cubicBezTo>
                  <a:cubicBezTo>
                    <a:pt x="224" y="328"/>
                    <a:pt x="776" y="0"/>
                    <a:pt x="736" y="352"/>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7" name="Freeform 8"/>
            <p:cNvSpPr>
              <a:spLocks/>
            </p:cNvSpPr>
            <p:nvPr/>
          </p:nvSpPr>
          <p:spPr bwMode="auto">
            <a:xfrm>
              <a:off x="1776" y="2024"/>
              <a:ext cx="480" cy="424"/>
            </a:xfrm>
            <a:custGeom>
              <a:avLst/>
              <a:gdLst>
                <a:gd name="T0" fmla="*/ 0 w 480"/>
                <a:gd name="T1" fmla="*/ 280 h 424"/>
                <a:gd name="T2" fmla="*/ 432 w 480"/>
                <a:gd name="T3" fmla="*/ 424 h 424"/>
                <a:gd name="T4" fmla="*/ 0 60000 65536"/>
                <a:gd name="T5" fmla="*/ 0 60000 65536"/>
                <a:gd name="T6" fmla="*/ 0 w 480"/>
                <a:gd name="T7" fmla="*/ 0 h 424"/>
                <a:gd name="T8" fmla="*/ 480 w 480"/>
                <a:gd name="T9" fmla="*/ 424 h 424"/>
              </a:gdLst>
              <a:ahLst/>
              <a:cxnLst>
                <a:cxn ang="T4">
                  <a:pos x="T0" y="T1"/>
                </a:cxn>
                <a:cxn ang="T5">
                  <a:pos x="T2" y="T3"/>
                </a:cxn>
              </a:cxnLst>
              <a:rect l="T6" t="T7" r="T8" b="T9"/>
              <a:pathLst>
                <a:path w="480" h="424">
                  <a:moveTo>
                    <a:pt x="0" y="280"/>
                  </a:moveTo>
                  <a:cubicBezTo>
                    <a:pt x="240" y="140"/>
                    <a:pt x="480" y="0"/>
                    <a:pt x="432" y="424"/>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8" name="Text Box 10"/>
            <p:cNvSpPr txBox="1">
              <a:spLocks noChangeArrowheads="1"/>
            </p:cNvSpPr>
            <p:nvPr/>
          </p:nvSpPr>
          <p:spPr bwMode="auto">
            <a:xfrm>
              <a:off x="1296" y="1728"/>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3200" b="0">
                  <a:latin typeface="Times New Roman" panose="02020603050405020304" pitchFamily="18" charset="0"/>
                  <a:ea typeface="宋体" panose="02010600030101010101" pitchFamily="2" charset="-122"/>
                </a:rPr>
                <a:t>P1</a:t>
              </a:r>
            </a:p>
          </p:txBody>
        </p:sp>
        <p:sp>
          <p:nvSpPr>
            <p:cNvPr id="15369" name="Text Box 11"/>
            <p:cNvSpPr txBox="1">
              <a:spLocks noChangeArrowheads="1"/>
            </p:cNvSpPr>
            <p:nvPr/>
          </p:nvSpPr>
          <p:spPr bwMode="auto">
            <a:xfrm>
              <a:off x="1824" y="1824"/>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3200" b="0">
                  <a:latin typeface="Times New Roman" panose="02020603050405020304" pitchFamily="18" charset="0"/>
                  <a:ea typeface="宋体" panose="02010600030101010101" pitchFamily="2" charset="-122"/>
                </a:rPr>
                <a:t>P2</a:t>
              </a:r>
            </a:p>
          </p:txBody>
        </p:sp>
        <p:sp>
          <p:nvSpPr>
            <p:cNvPr id="15370" name="Text Box 12"/>
            <p:cNvSpPr txBox="1">
              <a:spLocks noChangeArrowheads="1"/>
            </p:cNvSpPr>
            <p:nvPr/>
          </p:nvSpPr>
          <p:spPr bwMode="auto">
            <a:xfrm>
              <a:off x="902" y="2652"/>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3200" b="0">
                  <a:latin typeface="Times New Roman" panose="02020603050405020304" pitchFamily="18" charset="0"/>
                  <a:ea typeface="宋体" panose="02010600030101010101" pitchFamily="2" charset="-122"/>
                </a:rPr>
                <a:t>P4</a:t>
              </a:r>
            </a:p>
          </p:txBody>
        </p:sp>
        <p:sp>
          <p:nvSpPr>
            <p:cNvPr id="15371" name="Text Box 13"/>
            <p:cNvSpPr txBox="1">
              <a:spLocks noChangeArrowheads="1"/>
            </p:cNvSpPr>
            <p:nvPr/>
          </p:nvSpPr>
          <p:spPr bwMode="auto">
            <a:xfrm>
              <a:off x="1862" y="2652"/>
              <a:ext cx="3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3200" b="0">
                  <a:latin typeface="Times New Roman" panose="02020603050405020304" pitchFamily="18" charset="0"/>
                  <a:ea typeface="宋体" panose="02010600030101010101" pitchFamily="2" charset="-122"/>
                </a:rPr>
                <a:t>P5</a:t>
              </a:r>
            </a:p>
          </p:txBody>
        </p:sp>
        <p:sp>
          <p:nvSpPr>
            <p:cNvPr id="15372" name="AutoShape 14"/>
            <p:cNvSpPr>
              <a:spLocks noChangeArrowheads="1"/>
            </p:cNvSpPr>
            <p:nvPr/>
          </p:nvSpPr>
          <p:spPr bwMode="auto">
            <a:xfrm>
              <a:off x="2736" y="2352"/>
              <a:ext cx="615" cy="306"/>
            </a:xfrm>
            <a:prstGeom prst="rightArrow">
              <a:avLst>
                <a:gd name="adj1" fmla="val 50000"/>
                <a:gd name="adj2" fmla="val 50245"/>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b="0">
                <a:latin typeface="Times New Roman" panose="02020603050405020304" pitchFamily="18" charset="0"/>
                <a:ea typeface="宋体" panose="02010600030101010101" pitchFamily="2" charset="-122"/>
              </a:endParaRPr>
            </a:p>
          </p:txBody>
        </p:sp>
        <p:sp>
          <p:nvSpPr>
            <p:cNvPr id="15373" name="Rectangle 15"/>
            <p:cNvSpPr>
              <a:spLocks noChangeArrowheads="1"/>
            </p:cNvSpPr>
            <p:nvPr/>
          </p:nvSpPr>
          <p:spPr bwMode="auto">
            <a:xfrm>
              <a:off x="3408" y="1680"/>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S1</a:t>
              </a:r>
            </a:p>
          </p:txBody>
        </p:sp>
        <p:sp>
          <p:nvSpPr>
            <p:cNvPr id="15374" name="Rectangle 16"/>
            <p:cNvSpPr>
              <a:spLocks noChangeArrowheads="1"/>
            </p:cNvSpPr>
            <p:nvPr/>
          </p:nvSpPr>
          <p:spPr bwMode="auto">
            <a:xfrm>
              <a:off x="4656" y="1680"/>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S2</a:t>
              </a:r>
            </a:p>
          </p:txBody>
        </p:sp>
        <p:sp>
          <p:nvSpPr>
            <p:cNvPr id="15375" name="Rectangle 17"/>
            <p:cNvSpPr>
              <a:spLocks noChangeArrowheads="1"/>
            </p:cNvSpPr>
            <p:nvPr/>
          </p:nvSpPr>
          <p:spPr bwMode="auto">
            <a:xfrm>
              <a:off x="4032" y="2544"/>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S3</a:t>
              </a:r>
            </a:p>
          </p:txBody>
        </p:sp>
        <p:sp>
          <p:nvSpPr>
            <p:cNvPr id="15376" name="Rectangle 18"/>
            <p:cNvSpPr>
              <a:spLocks noChangeArrowheads="1"/>
            </p:cNvSpPr>
            <p:nvPr/>
          </p:nvSpPr>
          <p:spPr bwMode="auto">
            <a:xfrm>
              <a:off x="3408" y="3360"/>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S4</a:t>
              </a:r>
            </a:p>
          </p:txBody>
        </p:sp>
        <p:sp>
          <p:nvSpPr>
            <p:cNvPr id="15377" name="Rectangle 19"/>
            <p:cNvSpPr>
              <a:spLocks noChangeArrowheads="1"/>
            </p:cNvSpPr>
            <p:nvPr/>
          </p:nvSpPr>
          <p:spPr bwMode="auto">
            <a:xfrm>
              <a:off x="4656" y="3360"/>
              <a:ext cx="576" cy="384"/>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3200" b="0">
                  <a:latin typeface="Times New Roman" panose="02020603050405020304" pitchFamily="18" charset="0"/>
                  <a:ea typeface="宋体" panose="02010600030101010101" pitchFamily="2" charset="-122"/>
                </a:rPr>
                <a:t>S5</a:t>
              </a:r>
            </a:p>
          </p:txBody>
        </p:sp>
        <p:sp>
          <p:nvSpPr>
            <p:cNvPr id="15378" name="Line 25"/>
            <p:cNvSpPr>
              <a:spLocks noChangeShapeType="1"/>
            </p:cNvSpPr>
            <p:nvPr/>
          </p:nvSpPr>
          <p:spPr bwMode="auto">
            <a:xfrm>
              <a:off x="4464" y="2928"/>
              <a:ext cx="336" cy="432"/>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26"/>
            <p:cNvSpPr>
              <a:spLocks noChangeShapeType="1"/>
            </p:cNvSpPr>
            <p:nvPr/>
          </p:nvSpPr>
          <p:spPr bwMode="auto">
            <a:xfrm>
              <a:off x="5040" y="2064"/>
              <a:ext cx="0" cy="1296"/>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28"/>
            <p:cNvSpPr>
              <a:spLocks noChangeShapeType="1"/>
            </p:cNvSpPr>
            <p:nvPr/>
          </p:nvSpPr>
          <p:spPr bwMode="auto">
            <a:xfrm flipH="1">
              <a:off x="3744" y="2928"/>
              <a:ext cx="480" cy="432"/>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29"/>
            <p:cNvSpPr>
              <a:spLocks noChangeShapeType="1"/>
            </p:cNvSpPr>
            <p:nvPr/>
          </p:nvSpPr>
          <p:spPr bwMode="auto">
            <a:xfrm>
              <a:off x="3648" y="2064"/>
              <a:ext cx="528" cy="480"/>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30"/>
            <p:cNvSpPr>
              <a:spLocks noChangeShapeType="1"/>
            </p:cNvSpPr>
            <p:nvPr/>
          </p:nvSpPr>
          <p:spPr bwMode="auto">
            <a:xfrm flipH="1">
              <a:off x="4416" y="2064"/>
              <a:ext cx="432" cy="480"/>
            </a:xfrm>
            <a:prstGeom prst="line">
              <a:avLst/>
            </a:prstGeom>
            <a:noFill/>
            <a:ln w="12700" cap="sq">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 name="日期占位符 2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203C360-FC88-4B9D-80CE-F4880F7071C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536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759838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4"/>
          <p:cNvSpPr>
            <a:spLocks noChangeArrowheads="1"/>
          </p:cNvSpPr>
          <p:nvPr/>
        </p:nvSpPr>
        <p:spPr bwMode="auto">
          <a:xfrm>
            <a:off x="4038600" y="981075"/>
            <a:ext cx="1295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FIPT</a:t>
            </a:r>
          </a:p>
        </p:txBody>
      </p:sp>
      <p:sp>
        <p:nvSpPr>
          <p:cNvPr id="107522" name="Rectangle 5"/>
          <p:cNvSpPr>
            <a:spLocks noChangeArrowheads="1"/>
          </p:cNvSpPr>
          <p:nvPr/>
        </p:nvSpPr>
        <p:spPr bwMode="auto">
          <a:xfrm>
            <a:off x="1600200" y="2200275"/>
            <a:ext cx="914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前缀</a:t>
            </a:r>
          </a:p>
        </p:txBody>
      </p:sp>
      <p:sp>
        <p:nvSpPr>
          <p:cNvPr id="107523" name="Rectangle 6"/>
          <p:cNvSpPr>
            <a:spLocks noChangeArrowheads="1"/>
          </p:cNvSpPr>
          <p:nvPr/>
        </p:nvSpPr>
        <p:spPr bwMode="auto">
          <a:xfrm>
            <a:off x="3200400" y="22002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07524" name="Rectangle 7"/>
          <p:cNvSpPr>
            <a:spLocks noChangeArrowheads="1"/>
          </p:cNvSpPr>
          <p:nvPr/>
        </p:nvSpPr>
        <p:spPr bwMode="auto">
          <a:xfrm>
            <a:off x="4953000" y="22002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批数部分</a:t>
            </a:r>
          </a:p>
        </p:txBody>
      </p:sp>
      <p:sp>
        <p:nvSpPr>
          <p:cNvPr id="107525" name="Rectangle 8"/>
          <p:cNvSpPr>
            <a:spLocks noChangeArrowheads="1"/>
          </p:cNvSpPr>
          <p:nvPr/>
        </p:nvSpPr>
        <p:spPr bwMode="auto">
          <a:xfrm>
            <a:off x="6629400" y="2200275"/>
            <a:ext cx="914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T2</a:t>
            </a:r>
          </a:p>
        </p:txBody>
      </p:sp>
      <p:sp>
        <p:nvSpPr>
          <p:cNvPr id="107526" name="Rectangle 9"/>
          <p:cNvSpPr>
            <a:spLocks noChangeArrowheads="1"/>
          </p:cNvSpPr>
          <p:nvPr/>
        </p:nvSpPr>
        <p:spPr bwMode="auto">
          <a:xfrm>
            <a:off x="1295400" y="34956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非</a:t>
            </a:r>
            <a:r>
              <a:rPr kumimoji="1" lang="en-US" altLang="zh-CN" sz="2400">
                <a:latin typeface="楷体_GB2312" pitchFamily="49" charset="-122"/>
              </a:rPr>
              <a:t>T1*</a:t>
            </a:r>
          </a:p>
        </p:txBody>
      </p:sp>
      <p:sp>
        <p:nvSpPr>
          <p:cNvPr id="107527" name="Rectangle 10"/>
          <p:cNvSpPr>
            <a:spLocks noChangeArrowheads="1"/>
          </p:cNvSpPr>
          <p:nvPr/>
        </p:nvSpPr>
        <p:spPr bwMode="auto">
          <a:xfrm>
            <a:off x="4953000" y="34956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批*</a:t>
            </a:r>
          </a:p>
        </p:txBody>
      </p:sp>
      <p:sp>
        <p:nvSpPr>
          <p:cNvPr id="107528" name="Rectangle 11"/>
          <p:cNvSpPr>
            <a:spLocks noChangeArrowheads="1"/>
          </p:cNvSpPr>
          <p:nvPr/>
        </p:nvSpPr>
        <p:spPr bwMode="auto">
          <a:xfrm>
            <a:off x="3886200" y="44862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T1</a:t>
            </a:r>
            <a:r>
              <a:rPr kumimoji="1" lang="zh-CN" altLang="en-US" sz="2400">
                <a:latin typeface="楷体_GB2312" pitchFamily="49" charset="-122"/>
              </a:rPr>
              <a:t>批</a:t>
            </a:r>
            <a:r>
              <a:rPr kumimoji="1" lang="en-US" altLang="zh-CN" sz="2400">
                <a:latin typeface="楷体_GB2312" pitchFamily="49" charset="-122"/>
              </a:rPr>
              <a:t>#</a:t>
            </a:r>
          </a:p>
        </p:txBody>
      </p:sp>
      <p:sp>
        <p:nvSpPr>
          <p:cNvPr id="107529" name="Rectangle 12"/>
          <p:cNvSpPr>
            <a:spLocks noChangeArrowheads="1"/>
          </p:cNvSpPr>
          <p:nvPr/>
        </p:nvSpPr>
        <p:spPr bwMode="auto">
          <a:xfrm>
            <a:off x="5943600" y="4486275"/>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T3</a:t>
            </a:r>
            <a:r>
              <a:rPr kumimoji="1" lang="zh-CN" altLang="en-US" sz="2400">
                <a:latin typeface="楷体_GB2312" pitchFamily="49" charset="-122"/>
              </a:rPr>
              <a:t>批</a:t>
            </a:r>
            <a:r>
              <a:rPr kumimoji="1" lang="en-US" altLang="zh-CN" sz="2400">
                <a:latin typeface="楷体_GB2312" pitchFamily="49" charset="-122"/>
              </a:rPr>
              <a:t>#</a:t>
            </a:r>
          </a:p>
        </p:txBody>
      </p:sp>
      <p:sp>
        <p:nvSpPr>
          <p:cNvPr id="107530" name="Rectangle 13"/>
          <p:cNvSpPr>
            <a:spLocks noChangeArrowheads="1"/>
          </p:cNvSpPr>
          <p:nvPr/>
        </p:nvSpPr>
        <p:spPr bwMode="auto">
          <a:xfrm>
            <a:off x="3886200" y="5400675"/>
            <a:ext cx="1219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T1*</a:t>
            </a:r>
          </a:p>
        </p:txBody>
      </p:sp>
      <p:sp>
        <p:nvSpPr>
          <p:cNvPr id="107531" name="Rectangle 14"/>
          <p:cNvSpPr>
            <a:spLocks noChangeArrowheads="1"/>
          </p:cNvSpPr>
          <p:nvPr/>
        </p:nvSpPr>
        <p:spPr bwMode="auto">
          <a:xfrm>
            <a:off x="5943600" y="5400675"/>
            <a:ext cx="1219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T3*</a:t>
            </a:r>
          </a:p>
        </p:txBody>
      </p:sp>
      <p:sp>
        <p:nvSpPr>
          <p:cNvPr id="107532" name="Text Box 22"/>
          <p:cNvSpPr txBox="1">
            <a:spLocks noChangeArrowheads="1"/>
          </p:cNvSpPr>
          <p:nvPr/>
        </p:nvSpPr>
        <p:spPr bwMode="auto">
          <a:xfrm>
            <a:off x="3260725" y="2366963"/>
            <a:ext cx="1208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第一个</a:t>
            </a:r>
            <a:r>
              <a:rPr kumimoji="1" lang="en-US" altLang="zh-CN" sz="2000">
                <a:latin typeface="楷体_GB2312" pitchFamily="49" charset="-122"/>
              </a:rPr>
              <a:t>T1</a:t>
            </a:r>
            <a:endParaRPr kumimoji="1" lang="en-US" altLang="zh-CN" sz="2400">
              <a:latin typeface="楷体_GB2312" pitchFamily="49" charset="-122"/>
            </a:endParaRPr>
          </a:p>
        </p:txBody>
      </p:sp>
      <p:sp>
        <p:nvSpPr>
          <p:cNvPr id="107533" name="Line 35"/>
          <p:cNvSpPr>
            <a:spLocks noChangeShapeType="1"/>
          </p:cNvSpPr>
          <p:nvPr/>
        </p:nvSpPr>
        <p:spPr bwMode="auto">
          <a:xfrm flipH="1">
            <a:off x="2057400" y="1743075"/>
            <a:ext cx="2362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4" name="Line 37"/>
          <p:cNvSpPr>
            <a:spLocks noChangeShapeType="1"/>
          </p:cNvSpPr>
          <p:nvPr/>
        </p:nvSpPr>
        <p:spPr bwMode="auto">
          <a:xfrm flipH="1">
            <a:off x="3886200" y="1743075"/>
            <a:ext cx="685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Line 38"/>
          <p:cNvSpPr>
            <a:spLocks noChangeShapeType="1"/>
          </p:cNvSpPr>
          <p:nvPr/>
        </p:nvSpPr>
        <p:spPr bwMode="auto">
          <a:xfrm>
            <a:off x="4800600" y="1743075"/>
            <a:ext cx="762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6" name="Line 39"/>
          <p:cNvSpPr>
            <a:spLocks noChangeShapeType="1"/>
          </p:cNvSpPr>
          <p:nvPr/>
        </p:nvSpPr>
        <p:spPr bwMode="auto">
          <a:xfrm>
            <a:off x="5029200" y="1743075"/>
            <a:ext cx="2057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Line 40"/>
          <p:cNvSpPr>
            <a:spLocks noChangeShapeType="1"/>
          </p:cNvSpPr>
          <p:nvPr/>
        </p:nvSpPr>
        <p:spPr bwMode="auto">
          <a:xfrm>
            <a:off x="5562600" y="2886075"/>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8" name="Line 41"/>
          <p:cNvSpPr>
            <a:spLocks noChangeShapeType="1"/>
          </p:cNvSpPr>
          <p:nvPr/>
        </p:nvSpPr>
        <p:spPr bwMode="auto">
          <a:xfrm flipH="1">
            <a:off x="4495800" y="4181475"/>
            <a:ext cx="8382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9" name="Line 42"/>
          <p:cNvSpPr>
            <a:spLocks noChangeShapeType="1"/>
          </p:cNvSpPr>
          <p:nvPr/>
        </p:nvSpPr>
        <p:spPr bwMode="auto">
          <a:xfrm>
            <a:off x="5715000" y="4181475"/>
            <a:ext cx="8382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0" name="Line 43"/>
          <p:cNvSpPr>
            <a:spLocks noChangeShapeType="1"/>
          </p:cNvSpPr>
          <p:nvPr/>
        </p:nvSpPr>
        <p:spPr bwMode="auto">
          <a:xfrm>
            <a:off x="4495800" y="5172075"/>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1" name="Line 44"/>
          <p:cNvSpPr>
            <a:spLocks noChangeShapeType="1"/>
          </p:cNvSpPr>
          <p:nvPr/>
        </p:nvSpPr>
        <p:spPr bwMode="auto">
          <a:xfrm>
            <a:off x="6553200" y="5172075"/>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2" name="Line 45"/>
          <p:cNvSpPr>
            <a:spLocks noChangeShapeType="1"/>
          </p:cNvSpPr>
          <p:nvPr/>
        </p:nvSpPr>
        <p:spPr bwMode="auto">
          <a:xfrm>
            <a:off x="1981200" y="2886075"/>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日期占位符 26"/>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F1347E4-18D2-4B27-9C1D-C45E1900030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07544"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884836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4"/>
          <p:cNvSpPr>
            <a:spLocks noChangeArrowheads="1"/>
          </p:cNvSpPr>
          <p:nvPr/>
        </p:nvSpPr>
        <p:spPr bwMode="auto">
          <a:xfrm>
            <a:off x="4038600" y="1052513"/>
            <a:ext cx="1295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en-US" altLang="zh-CN" sz="2400">
                <a:latin typeface="楷体_GB2312" pitchFamily="49" charset="-122"/>
              </a:rPr>
              <a:t>FIPT</a:t>
            </a:r>
          </a:p>
        </p:txBody>
      </p:sp>
      <p:sp>
        <p:nvSpPr>
          <p:cNvPr id="109570" name="Rectangle 5"/>
          <p:cNvSpPr>
            <a:spLocks noChangeArrowheads="1"/>
          </p:cNvSpPr>
          <p:nvPr/>
        </p:nvSpPr>
        <p:spPr bwMode="auto">
          <a:xfrm>
            <a:off x="1600200" y="2271713"/>
            <a:ext cx="914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zh-CN" altLang="en-US" sz="2400">
                <a:latin typeface="楷体_GB2312" pitchFamily="49" charset="-122"/>
              </a:rPr>
              <a:t>前缀</a:t>
            </a:r>
          </a:p>
        </p:txBody>
      </p:sp>
      <p:sp>
        <p:nvSpPr>
          <p:cNvPr id="109571" name="Rectangle 6"/>
          <p:cNvSpPr>
            <a:spLocks noChangeArrowheads="1"/>
          </p:cNvSpPr>
          <p:nvPr/>
        </p:nvSpPr>
        <p:spPr bwMode="auto">
          <a:xfrm>
            <a:off x="3200400" y="22717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09572" name="Rectangle 7"/>
          <p:cNvSpPr>
            <a:spLocks noChangeArrowheads="1"/>
          </p:cNvSpPr>
          <p:nvPr/>
        </p:nvSpPr>
        <p:spPr bwMode="auto">
          <a:xfrm>
            <a:off x="4953000" y="22717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zh-CN" altLang="en-US" sz="2400">
                <a:latin typeface="楷体_GB2312" pitchFamily="49" charset="-122"/>
              </a:rPr>
              <a:t>批数部分</a:t>
            </a:r>
          </a:p>
        </p:txBody>
      </p:sp>
      <p:sp>
        <p:nvSpPr>
          <p:cNvPr id="109573" name="Rectangle 8"/>
          <p:cNvSpPr>
            <a:spLocks noChangeArrowheads="1"/>
          </p:cNvSpPr>
          <p:nvPr/>
        </p:nvSpPr>
        <p:spPr bwMode="auto">
          <a:xfrm>
            <a:off x="6629400" y="2271713"/>
            <a:ext cx="914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en-US" altLang="zh-CN" sz="2400">
                <a:latin typeface="楷体_GB2312" pitchFamily="49" charset="-122"/>
              </a:rPr>
              <a:t>T2</a:t>
            </a:r>
          </a:p>
        </p:txBody>
      </p:sp>
      <p:sp>
        <p:nvSpPr>
          <p:cNvPr id="109574" name="Rectangle 9"/>
          <p:cNvSpPr>
            <a:spLocks noChangeArrowheads="1"/>
          </p:cNvSpPr>
          <p:nvPr/>
        </p:nvSpPr>
        <p:spPr bwMode="auto">
          <a:xfrm>
            <a:off x="1295400" y="35671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zh-CN" altLang="en-US" sz="2400">
                <a:latin typeface="楷体_GB2312" pitchFamily="49" charset="-122"/>
              </a:rPr>
              <a:t>非</a:t>
            </a:r>
            <a:r>
              <a:rPr kumimoji="1" lang="en-US" altLang="zh-CN" sz="2400">
                <a:latin typeface="楷体_GB2312" pitchFamily="49" charset="-122"/>
              </a:rPr>
              <a:t>T1*</a:t>
            </a:r>
          </a:p>
        </p:txBody>
      </p:sp>
      <p:sp>
        <p:nvSpPr>
          <p:cNvPr id="109575" name="Rectangle 10"/>
          <p:cNvSpPr>
            <a:spLocks noChangeArrowheads="1"/>
          </p:cNvSpPr>
          <p:nvPr/>
        </p:nvSpPr>
        <p:spPr bwMode="auto">
          <a:xfrm>
            <a:off x="4953000" y="35671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zh-CN" altLang="en-US" sz="2400">
                <a:latin typeface="楷体_GB2312" pitchFamily="49" charset="-122"/>
              </a:rPr>
              <a:t>批*</a:t>
            </a:r>
          </a:p>
        </p:txBody>
      </p:sp>
      <p:sp>
        <p:nvSpPr>
          <p:cNvPr id="109576" name="Rectangle 11"/>
          <p:cNvSpPr>
            <a:spLocks noChangeArrowheads="1"/>
          </p:cNvSpPr>
          <p:nvPr/>
        </p:nvSpPr>
        <p:spPr bwMode="auto">
          <a:xfrm>
            <a:off x="3886200" y="45577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en-US" altLang="zh-CN" sz="2400">
                <a:latin typeface="楷体_GB2312" pitchFamily="49" charset="-122"/>
              </a:rPr>
              <a:t>T1</a:t>
            </a:r>
            <a:r>
              <a:rPr kumimoji="1" lang="zh-CN" altLang="en-US" sz="2400">
                <a:latin typeface="楷体_GB2312" pitchFamily="49" charset="-122"/>
              </a:rPr>
              <a:t>批</a:t>
            </a:r>
            <a:r>
              <a:rPr kumimoji="1" lang="en-US" altLang="zh-CN" sz="2400">
                <a:latin typeface="楷体_GB2312" pitchFamily="49" charset="-122"/>
              </a:rPr>
              <a:t>#</a:t>
            </a:r>
          </a:p>
        </p:txBody>
      </p:sp>
      <p:sp>
        <p:nvSpPr>
          <p:cNvPr id="109577" name="Rectangle 12"/>
          <p:cNvSpPr>
            <a:spLocks noChangeArrowheads="1"/>
          </p:cNvSpPr>
          <p:nvPr/>
        </p:nvSpPr>
        <p:spPr bwMode="auto">
          <a:xfrm>
            <a:off x="5943600" y="4557713"/>
            <a:ext cx="1219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p>
          <a:p>
            <a:pPr algn="ctr"/>
            <a:r>
              <a:rPr kumimoji="1" lang="en-US" altLang="zh-CN" sz="2400">
                <a:latin typeface="楷体_GB2312" pitchFamily="49" charset="-122"/>
              </a:rPr>
              <a:t>T3</a:t>
            </a:r>
            <a:r>
              <a:rPr kumimoji="1" lang="zh-CN" altLang="en-US" sz="2400">
                <a:latin typeface="楷体_GB2312" pitchFamily="49" charset="-122"/>
              </a:rPr>
              <a:t>批</a:t>
            </a:r>
            <a:r>
              <a:rPr kumimoji="1" lang="en-US" altLang="zh-CN" sz="2400">
                <a:latin typeface="楷体_GB2312" pitchFamily="49" charset="-122"/>
              </a:rPr>
              <a:t>#</a:t>
            </a:r>
          </a:p>
        </p:txBody>
      </p:sp>
      <p:sp>
        <p:nvSpPr>
          <p:cNvPr id="109578" name="Rectangle 13"/>
          <p:cNvSpPr>
            <a:spLocks noChangeArrowheads="1"/>
          </p:cNvSpPr>
          <p:nvPr/>
        </p:nvSpPr>
        <p:spPr bwMode="auto">
          <a:xfrm>
            <a:off x="3886200" y="5472113"/>
            <a:ext cx="1219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r>
              <a:rPr kumimoji="1" lang="en-US" altLang="zh-CN" sz="2400">
                <a:latin typeface="楷体_GB2312" pitchFamily="49" charset="-122"/>
              </a:rPr>
              <a:t>T1*</a:t>
            </a:r>
          </a:p>
        </p:txBody>
      </p:sp>
      <p:sp>
        <p:nvSpPr>
          <p:cNvPr id="109579" name="Rectangle 14"/>
          <p:cNvSpPr>
            <a:spLocks noChangeArrowheads="1"/>
          </p:cNvSpPr>
          <p:nvPr/>
        </p:nvSpPr>
        <p:spPr bwMode="auto">
          <a:xfrm>
            <a:off x="5943600" y="5472113"/>
            <a:ext cx="1219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400">
                <a:latin typeface="楷体_GB2312" pitchFamily="49" charset="-122"/>
              </a:rPr>
              <a:t>处理</a:t>
            </a:r>
            <a:r>
              <a:rPr kumimoji="1" lang="en-US" altLang="zh-CN" sz="2400">
                <a:latin typeface="楷体_GB2312" pitchFamily="49" charset="-122"/>
              </a:rPr>
              <a:t>T3*</a:t>
            </a:r>
          </a:p>
        </p:txBody>
      </p:sp>
      <p:sp>
        <p:nvSpPr>
          <p:cNvPr id="109580" name="Text Box 15"/>
          <p:cNvSpPr txBox="1">
            <a:spLocks noChangeArrowheads="1"/>
          </p:cNvSpPr>
          <p:nvPr/>
        </p:nvSpPr>
        <p:spPr bwMode="auto">
          <a:xfrm>
            <a:off x="3276600" y="2347913"/>
            <a:ext cx="1206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处理第一</a:t>
            </a:r>
          </a:p>
          <a:p>
            <a:r>
              <a:rPr kumimoji="1" lang="zh-CN" altLang="en-US" sz="2000">
                <a:latin typeface="楷体_GB2312" pitchFamily="49" charset="-122"/>
              </a:rPr>
              <a:t>个</a:t>
            </a:r>
            <a:r>
              <a:rPr kumimoji="1" lang="en-US" altLang="zh-CN" sz="2000">
                <a:latin typeface="楷体_GB2312" pitchFamily="49" charset="-122"/>
              </a:rPr>
              <a:t>T1</a:t>
            </a:r>
            <a:endParaRPr kumimoji="1" lang="en-US" altLang="zh-CN" sz="2400">
              <a:latin typeface="楷体_GB2312" pitchFamily="49" charset="-122"/>
            </a:endParaRPr>
          </a:p>
        </p:txBody>
      </p:sp>
      <p:sp>
        <p:nvSpPr>
          <p:cNvPr id="109581" name="Line 16"/>
          <p:cNvSpPr>
            <a:spLocks noChangeShapeType="1"/>
          </p:cNvSpPr>
          <p:nvPr/>
        </p:nvSpPr>
        <p:spPr bwMode="auto">
          <a:xfrm flipH="1">
            <a:off x="2057400" y="1814513"/>
            <a:ext cx="2362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2" name="Line 17"/>
          <p:cNvSpPr>
            <a:spLocks noChangeShapeType="1"/>
          </p:cNvSpPr>
          <p:nvPr/>
        </p:nvSpPr>
        <p:spPr bwMode="auto">
          <a:xfrm flipH="1">
            <a:off x="3886200" y="1814513"/>
            <a:ext cx="685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3" name="Line 18"/>
          <p:cNvSpPr>
            <a:spLocks noChangeShapeType="1"/>
          </p:cNvSpPr>
          <p:nvPr/>
        </p:nvSpPr>
        <p:spPr bwMode="auto">
          <a:xfrm>
            <a:off x="4800600" y="1814513"/>
            <a:ext cx="762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4" name="Line 19"/>
          <p:cNvSpPr>
            <a:spLocks noChangeShapeType="1"/>
          </p:cNvSpPr>
          <p:nvPr/>
        </p:nvSpPr>
        <p:spPr bwMode="auto">
          <a:xfrm>
            <a:off x="5029200" y="1814513"/>
            <a:ext cx="2057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5" name="Line 20"/>
          <p:cNvSpPr>
            <a:spLocks noChangeShapeType="1"/>
          </p:cNvSpPr>
          <p:nvPr/>
        </p:nvSpPr>
        <p:spPr bwMode="auto">
          <a:xfrm>
            <a:off x="5562600" y="2957513"/>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6" name="Line 21"/>
          <p:cNvSpPr>
            <a:spLocks noChangeShapeType="1"/>
          </p:cNvSpPr>
          <p:nvPr/>
        </p:nvSpPr>
        <p:spPr bwMode="auto">
          <a:xfrm flipH="1">
            <a:off x="4495800" y="4252913"/>
            <a:ext cx="8382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7" name="Line 22"/>
          <p:cNvSpPr>
            <a:spLocks noChangeShapeType="1"/>
          </p:cNvSpPr>
          <p:nvPr/>
        </p:nvSpPr>
        <p:spPr bwMode="auto">
          <a:xfrm>
            <a:off x="5715000" y="4252913"/>
            <a:ext cx="8382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8" name="Line 23"/>
          <p:cNvSpPr>
            <a:spLocks noChangeShapeType="1"/>
          </p:cNvSpPr>
          <p:nvPr/>
        </p:nvSpPr>
        <p:spPr bwMode="auto">
          <a:xfrm>
            <a:off x="4495800" y="5243513"/>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89" name="Line 24"/>
          <p:cNvSpPr>
            <a:spLocks noChangeShapeType="1"/>
          </p:cNvSpPr>
          <p:nvPr/>
        </p:nvSpPr>
        <p:spPr bwMode="auto">
          <a:xfrm>
            <a:off x="6553200" y="5243513"/>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0" name="Line 25"/>
          <p:cNvSpPr>
            <a:spLocks noChangeShapeType="1"/>
          </p:cNvSpPr>
          <p:nvPr/>
        </p:nvSpPr>
        <p:spPr bwMode="auto">
          <a:xfrm>
            <a:off x="2057400" y="2957513"/>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日期占位符 26"/>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BE1A4F6A-F9A4-4029-8845-10ADC497D350}"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09592"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031618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3"/>
          <p:cNvSpPr>
            <a:spLocks noGrp="1" noChangeArrowheads="1"/>
          </p:cNvSpPr>
          <p:nvPr>
            <p:ph idx="1"/>
          </p:nvPr>
        </p:nvSpPr>
        <p:spPr>
          <a:xfrm>
            <a:off x="395288" y="1341438"/>
            <a:ext cx="8142287" cy="4392612"/>
          </a:xfrm>
        </p:spPr>
        <p:txBody>
          <a:bodyPr/>
          <a:lstStyle/>
          <a:p>
            <a:pPr eaLnBrk="1" hangingPunct="1">
              <a:buFontTx/>
              <a:buNone/>
            </a:pPr>
            <a:r>
              <a:rPr kumimoji="0" lang="zh-CN" altLang="en-US" sz="2400">
                <a:latin typeface="楷体_GB2312" pitchFamily="49" charset="-122"/>
                <a:ea typeface="楷体_GB2312" pitchFamily="49" charset="-122"/>
              </a:rPr>
              <a:t>列出所有的操作：</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CA</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=0  </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2</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CB</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=0 </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3</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CC</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=0</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4</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CD</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=0</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5</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CA</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=CA+1  </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6</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CB</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=CB+1  </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7</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CC</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=CC+1</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8</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CD</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=CD+1  </a:t>
            </a: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9</a:t>
            </a:r>
            <a:r>
              <a:rPr kumimoji="0" lang="zh-CN" altLang="en-US" sz="2400">
                <a:latin typeface="楷体_GB2312" pitchFamily="49" charset="-122"/>
                <a:ea typeface="楷体_GB2312" pitchFamily="49" charset="-122"/>
              </a:rPr>
              <a:t>）显示第一个</a:t>
            </a:r>
            <a:r>
              <a:rPr kumimoji="0" lang="en-US" altLang="zh-CN" sz="2400">
                <a:latin typeface="楷体_GB2312" pitchFamily="49" charset="-122"/>
                <a:ea typeface="楷体_GB2312" pitchFamily="49" charset="-122"/>
              </a:rPr>
              <a:t>T1</a:t>
            </a:r>
            <a:r>
              <a:rPr kumimoji="0" lang="zh-CN" altLang="en-US" sz="2400">
                <a:latin typeface="楷体_GB2312" pitchFamily="49" charset="-122"/>
                <a:ea typeface="楷体_GB2312" pitchFamily="49" charset="-122"/>
              </a:rPr>
              <a:t>记录</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10</a:t>
            </a:r>
            <a:r>
              <a:rPr kumimoji="0" lang="zh-CN" altLang="en-US" sz="2400">
                <a:latin typeface="楷体_GB2312" pitchFamily="49" charset="-122"/>
                <a:ea typeface="楷体_GB2312" pitchFamily="49" charset="-122"/>
              </a:rPr>
              <a:t>）显示最后一个</a:t>
            </a:r>
            <a:r>
              <a:rPr kumimoji="0" lang="en-US" altLang="zh-CN" sz="2400">
                <a:latin typeface="楷体_GB2312" pitchFamily="49" charset="-122"/>
                <a:ea typeface="楷体_GB2312" pitchFamily="49" charset="-122"/>
              </a:rPr>
              <a:t>T1</a:t>
            </a:r>
            <a:r>
              <a:rPr kumimoji="0" lang="zh-CN" altLang="en-US" sz="2400">
                <a:latin typeface="楷体_GB2312" pitchFamily="49" charset="-122"/>
                <a:ea typeface="楷体_GB2312" pitchFamily="49" charset="-122"/>
              </a:rPr>
              <a:t>记录</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11</a:t>
            </a:r>
            <a:r>
              <a:rPr kumimoji="0" lang="zh-CN" altLang="en-US" sz="2400">
                <a:latin typeface="楷体_GB2312" pitchFamily="49" charset="-122"/>
                <a:ea typeface="楷体_GB2312" pitchFamily="49" charset="-122"/>
              </a:rPr>
              <a:t>）显示所有计数器的内容</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12</a:t>
            </a:r>
            <a:r>
              <a:rPr kumimoji="0" lang="zh-CN" altLang="en-US" sz="2400">
                <a:latin typeface="楷体_GB2312" pitchFamily="49" charset="-122"/>
                <a:ea typeface="楷体_GB2312" pitchFamily="49" charset="-122"/>
              </a:rPr>
              <a:t>）打开</a:t>
            </a:r>
            <a:r>
              <a:rPr kumimoji="0" lang="en-US" altLang="zh-CN" sz="2400">
                <a:latin typeface="楷体_GB2312" pitchFamily="49" charset="-122"/>
                <a:ea typeface="楷体_GB2312" pitchFamily="49" charset="-122"/>
              </a:rPr>
              <a:t>FIPT</a:t>
            </a:r>
            <a:r>
              <a:rPr kumimoji="0" lang="zh-CN" altLang="en-US" sz="2400">
                <a:latin typeface="楷体_GB2312" pitchFamily="49" charset="-122"/>
                <a:ea typeface="楷体_GB2312" pitchFamily="49" charset="-122"/>
              </a:rPr>
              <a:t>文件</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13</a:t>
            </a:r>
            <a:r>
              <a:rPr kumimoji="0" lang="zh-CN" altLang="en-US" sz="2400">
                <a:latin typeface="楷体_GB2312" pitchFamily="49" charset="-122"/>
                <a:ea typeface="楷体_GB2312" pitchFamily="49" charset="-122"/>
              </a:rPr>
              <a:t>）关闭</a:t>
            </a:r>
            <a:r>
              <a:rPr kumimoji="0" lang="en-US" altLang="zh-CN" sz="2400">
                <a:latin typeface="楷体_GB2312" pitchFamily="49" charset="-122"/>
                <a:ea typeface="楷体_GB2312" pitchFamily="49" charset="-122"/>
              </a:rPr>
              <a:t>FIPT</a:t>
            </a:r>
            <a:r>
              <a:rPr kumimoji="0" lang="zh-CN" altLang="en-US" sz="2400">
                <a:latin typeface="楷体_GB2312" pitchFamily="49" charset="-122"/>
                <a:ea typeface="楷体_GB2312" pitchFamily="49" charset="-122"/>
              </a:rPr>
              <a:t>文件</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14</a:t>
            </a:r>
            <a:r>
              <a:rPr kumimoji="0" lang="zh-CN" altLang="en-US" sz="2400">
                <a:latin typeface="楷体_GB2312" pitchFamily="49" charset="-122"/>
                <a:ea typeface="楷体_GB2312" pitchFamily="49" charset="-122"/>
              </a:rPr>
              <a:t>）终止运行</a:t>
            </a:r>
          </a:p>
          <a:p>
            <a:pPr eaLnBrk="1" hangingPunct="1">
              <a:buFontTx/>
              <a:buNone/>
            </a:pPr>
            <a:r>
              <a:rPr kumimoji="0" lang="zh-CN" altLang="en-US" sz="2400">
                <a:latin typeface="楷体_GB2312" pitchFamily="49" charset="-122"/>
                <a:ea typeface="楷体_GB2312" pitchFamily="49" charset="-122"/>
              </a:rPr>
              <a:t>（</a:t>
            </a:r>
            <a:r>
              <a:rPr kumimoji="0" lang="en-US" altLang="zh-CN" sz="2400">
                <a:latin typeface="楷体_GB2312" pitchFamily="49" charset="-122"/>
                <a:ea typeface="楷体_GB2312" pitchFamily="49" charset="-122"/>
              </a:rPr>
              <a:t>15</a:t>
            </a:r>
            <a:r>
              <a:rPr kumimoji="0" lang="zh-CN" altLang="en-US" sz="2400">
                <a:latin typeface="楷体_GB2312" pitchFamily="49" charset="-122"/>
                <a:ea typeface="楷体_GB2312" pitchFamily="49" charset="-122"/>
              </a:rPr>
              <a:t>）读</a:t>
            </a:r>
            <a:r>
              <a:rPr kumimoji="0" lang="en-US" altLang="zh-CN" sz="2400">
                <a:latin typeface="楷体_GB2312" pitchFamily="49" charset="-122"/>
                <a:ea typeface="楷体_GB2312" pitchFamily="49" charset="-122"/>
              </a:rPr>
              <a:t>FIPT</a:t>
            </a:r>
            <a:r>
              <a:rPr kumimoji="0" lang="zh-CN" altLang="en-US" sz="2400">
                <a:latin typeface="楷体_GB2312" pitchFamily="49" charset="-122"/>
                <a:ea typeface="楷体_GB2312" pitchFamily="49" charset="-122"/>
              </a:rPr>
              <a:t>文件记录</a:t>
            </a:r>
            <a:endParaRPr kumimoji="0" lang="en-US" altLang="zh-CN" sz="2400">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1DCA6B0-0FBB-4407-99F9-1B211AB5F6D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1619"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864737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4"/>
          <p:cNvSpPr>
            <a:spLocks noChangeArrowheads="1"/>
          </p:cNvSpPr>
          <p:nvPr/>
        </p:nvSpPr>
        <p:spPr bwMode="auto">
          <a:xfrm>
            <a:off x="2819400" y="981075"/>
            <a:ext cx="33528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FIPT</a:t>
            </a:r>
          </a:p>
        </p:txBody>
      </p:sp>
      <p:sp>
        <p:nvSpPr>
          <p:cNvPr id="113666" name="Rectangle 5"/>
          <p:cNvSpPr>
            <a:spLocks noChangeArrowheads="1"/>
          </p:cNvSpPr>
          <p:nvPr/>
        </p:nvSpPr>
        <p:spPr bwMode="auto">
          <a:xfrm>
            <a:off x="228600" y="1819275"/>
            <a:ext cx="533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1400">
                <a:latin typeface="楷体_GB2312" pitchFamily="49" charset="-122"/>
              </a:rPr>
              <a:t>12</a:t>
            </a:r>
          </a:p>
          <a:p>
            <a:pPr algn="ctr"/>
            <a:r>
              <a:rPr kumimoji="1" lang="en-US" altLang="zh-CN" sz="1400">
                <a:latin typeface="楷体_GB2312" pitchFamily="49" charset="-122"/>
              </a:rPr>
              <a:t>15</a:t>
            </a:r>
          </a:p>
          <a:p>
            <a:pPr algn="ctr"/>
            <a:r>
              <a:rPr kumimoji="1" lang="en-US" altLang="zh-CN" sz="1400">
                <a:latin typeface="楷体_GB2312" pitchFamily="49" charset="-122"/>
              </a:rPr>
              <a:t>1</a:t>
            </a:r>
          </a:p>
        </p:txBody>
      </p:sp>
      <p:sp>
        <p:nvSpPr>
          <p:cNvPr id="113667" name="Rectangle 6"/>
          <p:cNvSpPr>
            <a:spLocks noChangeArrowheads="1"/>
          </p:cNvSpPr>
          <p:nvPr/>
        </p:nvSpPr>
        <p:spPr bwMode="auto">
          <a:xfrm>
            <a:off x="990600" y="1819275"/>
            <a:ext cx="990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p>
          <a:p>
            <a:pPr algn="ctr"/>
            <a:r>
              <a:rPr kumimoji="1" lang="zh-CN" altLang="en-US" sz="2000">
                <a:latin typeface="楷体_GB2312" pitchFamily="49" charset="-122"/>
              </a:rPr>
              <a:t>前缀</a:t>
            </a:r>
          </a:p>
        </p:txBody>
      </p:sp>
      <p:sp>
        <p:nvSpPr>
          <p:cNvPr id="113668" name="Rectangle 7"/>
          <p:cNvSpPr>
            <a:spLocks noChangeArrowheads="1"/>
          </p:cNvSpPr>
          <p:nvPr/>
        </p:nvSpPr>
        <p:spPr bwMode="auto">
          <a:xfrm>
            <a:off x="990600" y="2809875"/>
            <a:ext cx="990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处理非</a:t>
            </a:r>
          </a:p>
          <a:p>
            <a:pPr algn="ctr"/>
            <a:r>
              <a:rPr kumimoji="1" lang="en-US" altLang="zh-CN" sz="2000">
                <a:latin typeface="楷体_GB2312" pitchFamily="49" charset="-122"/>
              </a:rPr>
              <a:t>T1*</a:t>
            </a:r>
          </a:p>
        </p:txBody>
      </p:sp>
      <p:sp>
        <p:nvSpPr>
          <p:cNvPr id="113669" name="Rectangle 8"/>
          <p:cNvSpPr>
            <a:spLocks noChangeArrowheads="1"/>
          </p:cNvSpPr>
          <p:nvPr/>
        </p:nvSpPr>
        <p:spPr bwMode="auto">
          <a:xfrm>
            <a:off x="2286000" y="1819275"/>
            <a:ext cx="990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处理第</a:t>
            </a:r>
          </a:p>
          <a:p>
            <a:pPr algn="ctr"/>
            <a:r>
              <a:rPr kumimoji="1" lang="zh-CN" altLang="en-US" sz="2000">
                <a:latin typeface="楷体_GB2312" pitchFamily="49" charset="-122"/>
              </a:rPr>
              <a:t>一个</a:t>
            </a:r>
            <a:r>
              <a:rPr kumimoji="1" lang="en-US" altLang="zh-CN" sz="2000">
                <a:latin typeface="楷体_GB2312" pitchFamily="49" charset="-122"/>
              </a:rPr>
              <a:t>T1</a:t>
            </a:r>
          </a:p>
        </p:txBody>
      </p:sp>
      <p:sp>
        <p:nvSpPr>
          <p:cNvPr id="113670" name="Rectangle 9"/>
          <p:cNvSpPr>
            <a:spLocks noChangeArrowheads="1"/>
          </p:cNvSpPr>
          <p:nvPr/>
        </p:nvSpPr>
        <p:spPr bwMode="auto">
          <a:xfrm>
            <a:off x="3505200" y="1819275"/>
            <a:ext cx="4572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1400">
                <a:latin typeface="楷体_GB2312" pitchFamily="49" charset="-122"/>
              </a:rPr>
              <a:t>2</a:t>
            </a:r>
          </a:p>
          <a:p>
            <a:pPr algn="ctr"/>
            <a:r>
              <a:rPr kumimoji="1" lang="en-US" altLang="zh-CN" sz="1400">
                <a:latin typeface="楷体_GB2312" pitchFamily="49" charset="-122"/>
              </a:rPr>
              <a:t>3</a:t>
            </a:r>
          </a:p>
          <a:p>
            <a:pPr algn="ctr"/>
            <a:r>
              <a:rPr kumimoji="1" lang="en-US" altLang="zh-CN" sz="1400">
                <a:latin typeface="楷体_GB2312" pitchFamily="49" charset="-122"/>
              </a:rPr>
              <a:t>4</a:t>
            </a:r>
          </a:p>
        </p:txBody>
      </p:sp>
      <p:sp>
        <p:nvSpPr>
          <p:cNvPr id="113671" name="Rectangle 10"/>
          <p:cNvSpPr>
            <a:spLocks noChangeArrowheads="1"/>
          </p:cNvSpPr>
          <p:nvPr/>
        </p:nvSpPr>
        <p:spPr bwMode="auto">
          <a:xfrm>
            <a:off x="4191000" y="1819275"/>
            <a:ext cx="990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批数</a:t>
            </a:r>
          </a:p>
          <a:p>
            <a:pPr algn="ctr"/>
            <a:r>
              <a:rPr kumimoji="1" lang="zh-CN" altLang="en-US" sz="2000">
                <a:latin typeface="楷体_GB2312" pitchFamily="49" charset="-122"/>
              </a:rPr>
              <a:t>部分</a:t>
            </a:r>
          </a:p>
        </p:txBody>
      </p:sp>
      <p:sp>
        <p:nvSpPr>
          <p:cNvPr id="113672" name="Rectangle 11"/>
          <p:cNvSpPr>
            <a:spLocks noChangeArrowheads="1"/>
          </p:cNvSpPr>
          <p:nvPr/>
        </p:nvSpPr>
        <p:spPr bwMode="auto">
          <a:xfrm>
            <a:off x="5410200" y="1819275"/>
            <a:ext cx="990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T2</a:t>
            </a:r>
          </a:p>
        </p:txBody>
      </p:sp>
      <p:sp>
        <p:nvSpPr>
          <p:cNvPr id="113673" name="Rectangle 12"/>
          <p:cNvSpPr>
            <a:spLocks noChangeArrowheads="1"/>
          </p:cNvSpPr>
          <p:nvPr/>
        </p:nvSpPr>
        <p:spPr bwMode="auto">
          <a:xfrm>
            <a:off x="6629400" y="1819275"/>
            <a:ext cx="533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1800">
                <a:latin typeface="楷体_GB2312" pitchFamily="49" charset="-122"/>
              </a:rPr>
              <a:t>11</a:t>
            </a:r>
          </a:p>
          <a:p>
            <a:pPr algn="ctr"/>
            <a:r>
              <a:rPr kumimoji="1" lang="en-US" altLang="zh-CN" sz="1800">
                <a:latin typeface="楷体_GB2312" pitchFamily="49" charset="-122"/>
              </a:rPr>
              <a:t>13</a:t>
            </a:r>
          </a:p>
        </p:txBody>
      </p:sp>
      <p:sp>
        <p:nvSpPr>
          <p:cNvPr id="113674" name="Rectangle 13"/>
          <p:cNvSpPr>
            <a:spLocks noChangeArrowheads="1"/>
          </p:cNvSpPr>
          <p:nvPr/>
        </p:nvSpPr>
        <p:spPr bwMode="auto">
          <a:xfrm>
            <a:off x="7467600" y="1819275"/>
            <a:ext cx="533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14</a:t>
            </a:r>
          </a:p>
        </p:txBody>
      </p:sp>
      <p:sp>
        <p:nvSpPr>
          <p:cNvPr id="113675" name="Rectangle 14"/>
          <p:cNvSpPr>
            <a:spLocks noChangeArrowheads="1"/>
          </p:cNvSpPr>
          <p:nvPr/>
        </p:nvSpPr>
        <p:spPr bwMode="auto">
          <a:xfrm>
            <a:off x="4191000" y="2733675"/>
            <a:ext cx="9906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处理批*</a:t>
            </a:r>
          </a:p>
        </p:txBody>
      </p:sp>
      <p:sp>
        <p:nvSpPr>
          <p:cNvPr id="113676" name="Rectangle 16"/>
          <p:cNvSpPr>
            <a:spLocks noChangeArrowheads="1"/>
          </p:cNvSpPr>
          <p:nvPr/>
        </p:nvSpPr>
        <p:spPr bwMode="auto">
          <a:xfrm>
            <a:off x="4572000" y="3343275"/>
            <a:ext cx="1600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处理批部分</a:t>
            </a:r>
          </a:p>
        </p:txBody>
      </p:sp>
      <p:sp>
        <p:nvSpPr>
          <p:cNvPr id="113677" name="Rectangle 17"/>
          <p:cNvSpPr>
            <a:spLocks noChangeArrowheads="1"/>
          </p:cNvSpPr>
          <p:nvPr/>
        </p:nvSpPr>
        <p:spPr bwMode="auto">
          <a:xfrm>
            <a:off x="3810000" y="33432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5</a:t>
            </a:r>
          </a:p>
        </p:txBody>
      </p:sp>
      <p:sp>
        <p:nvSpPr>
          <p:cNvPr id="113678" name="Rectangle 18"/>
          <p:cNvSpPr>
            <a:spLocks noChangeArrowheads="1"/>
          </p:cNvSpPr>
          <p:nvPr/>
        </p:nvSpPr>
        <p:spPr bwMode="auto">
          <a:xfrm>
            <a:off x="5334000" y="27336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10</a:t>
            </a:r>
          </a:p>
        </p:txBody>
      </p:sp>
      <p:sp>
        <p:nvSpPr>
          <p:cNvPr id="113679" name="Rectangle 19"/>
          <p:cNvSpPr>
            <a:spLocks noChangeArrowheads="1"/>
          </p:cNvSpPr>
          <p:nvPr/>
        </p:nvSpPr>
        <p:spPr bwMode="auto">
          <a:xfrm>
            <a:off x="6096000" y="27336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15</a:t>
            </a:r>
          </a:p>
        </p:txBody>
      </p:sp>
      <p:sp>
        <p:nvSpPr>
          <p:cNvPr id="113680" name="Rectangle 20"/>
          <p:cNvSpPr>
            <a:spLocks noChangeArrowheads="1"/>
          </p:cNvSpPr>
          <p:nvPr/>
        </p:nvSpPr>
        <p:spPr bwMode="auto">
          <a:xfrm>
            <a:off x="2133600" y="28098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9</a:t>
            </a:r>
          </a:p>
        </p:txBody>
      </p:sp>
      <p:sp>
        <p:nvSpPr>
          <p:cNvPr id="113681" name="Rectangle 21"/>
          <p:cNvSpPr>
            <a:spLocks noChangeArrowheads="1"/>
          </p:cNvSpPr>
          <p:nvPr/>
        </p:nvSpPr>
        <p:spPr bwMode="auto">
          <a:xfrm>
            <a:off x="2895600" y="28098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15</a:t>
            </a:r>
          </a:p>
        </p:txBody>
      </p:sp>
      <p:sp>
        <p:nvSpPr>
          <p:cNvPr id="113682" name="Rectangle 22"/>
          <p:cNvSpPr>
            <a:spLocks noChangeArrowheads="1"/>
          </p:cNvSpPr>
          <p:nvPr/>
        </p:nvSpPr>
        <p:spPr bwMode="auto">
          <a:xfrm>
            <a:off x="762000" y="38766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5</a:t>
            </a:r>
          </a:p>
        </p:txBody>
      </p:sp>
      <p:sp>
        <p:nvSpPr>
          <p:cNvPr id="113683" name="Rectangle 23"/>
          <p:cNvSpPr>
            <a:spLocks noChangeArrowheads="1"/>
          </p:cNvSpPr>
          <p:nvPr/>
        </p:nvSpPr>
        <p:spPr bwMode="auto">
          <a:xfrm>
            <a:off x="1676400" y="38766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15</a:t>
            </a:r>
          </a:p>
        </p:txBody>
      </p:sp>
      <p:sp>
        <p:nvSpPr>
          <p:cNvPr id="113684" name="Rectangle 25"/>
          <p:cNvSpPr>
            <a:spLocks noChangeArrowheads="1"/>
          </p:cNvSpPr>
          <p:nvPr/>
        </p:nvSpPr>
        <p:spPr bwMode="auto">
          <a:xfrm>
            <a:off x="3657600" y="3952875"/>
            <a:ext cx="13716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T1</a:t>
            </a:r>
            <a:r>
              <a:rPr kumimoji="1" lang="zh-CN" altLang="en-US" sz="2000">
                <a:latin typeface="楷体_GB2312" pitchFamily="49" charset="-122"/>
              </a:rPr>
              <a:t>批</a:t>
            </a:r>
            <a:r>
              <a:rPr kumimoji="1" lang="en-US" altLang="zh-CN" sz="2000">
                <a:latin typeface="楷体_GB2312" pitchFamily="49" charset="-122"/>
              </a:rPr>
              <a:t>#</a:t>
            </a:r>
          </a:p>
        </p:txBody>
      </p:sp>
      <p:sp>
        <p:nvSpPr>
          <p:cNvPr id="113685" name="Rectangle 26"/>
          <p:cNvSpPr>
            <a:spLocks noChangeArrowheads="1"/>
          </p:cNvSpPr>
          <p:nvPr/>
        </p:nvSpPr>
        <p:spPr bwMode="auto">
          <a:xfrm>
            <a:off x="5715000" y="3952875"/>
            <a:ext cx="13716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T3</a:t>
            </a:r>
            <a:r>
              <a:rPr kumimoji="1" lang="zh-CN" altLang="en-US" sz="2000">
                <a:latin typeface="楷体_GB2312" pitchFamily="49" charset="-122"/>
              </a:rPr>
              <a:t>批</a:t>
            </a:r>
            <a:r>
              <a:rPr kumimoji="1" lang="en-US" altLang="zh-CN" sz="2000">
                <a:latin typeface="楷体_GB2312" pitchFamily="49" charset="-122"/>
              </a:rPr>
              <a:t>#</a:t>
            </a:r>
          </a:p>
        </p:txBody>
      </p:sp>
      <p:sp>
        <p:nvSpPr>
          <p:cNvPr id="113686" name="Rectangle 27"/>
          <p:cNvSpPr>
            <a:spLocks noChangeArrowheads="1"/>
          </p:cNvSpPr>
          <p:nvPr/>
        </p:nvSpPr>
        <p:spPr bwMode="auto">
          <a:xfrm>
            <a:off x="3657600" y="4638675"/>
            <a:ext cx="1219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T1*</a:t>
            </a:r>
          </a:p>
        </p:txBody>
      </p:sp>
      <p:sp>
        <p:nvSpPr>
          <p:cNvPr id="113687" name="Rectangle 28"/>
          <p:cNvSpPr>
            <a:spLocks noChangeArrowheads="1"/>
          </p:cNvSpPr>
          <p:nvPr/>
        </p:nvSpPr>
        <p:spPr bwMode="auto">
          <a:xfrm>
            <a:off x="6324600" y="4562475"/>
            <a:ext cx="13716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T3</a:t>
            </a:r>
            <a:r>
              <a:rPr kumimoji="1" lang="zh-CN" altLang="en-US" sz="2000">
                <a:latin typeface="楷体_GB2312" pitchFamily="49" charset="-122"/>
              </a:rPr>
              <a:t>体</a:t>
            </a:r>
          </a:p>
        </p:txBody>
      </p:sp>
      <p:sp>
        <p:nvSpPr>
          <p:cNvPr id="113688" name="Rectangle 29"/>
          <p:cNvSpPr>
            <a:spLocks noChangeArrowheads="1"/>
          </p:cNvSpPr>
          <p:nvPr/>
        </p:nvSpPr>
        <p:spPr bwMode="auto">
          <a:xfrm>
            <a:off x="6324600" y="5172075"/>
            <a:ext cx="13716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处理</a:t>
            </a:r>
            <a:r>
              <a:rPr kumimoji="1" lang="en-US" altLang="zh-CN" sz="2000">
                <a:latin typeface="楷体_GB2312" pitchFamily="49" charset="-122"/>
              </a:rPr>
              <a:t>T3*</a:t>
            </a:r>
          </a:p>
        </p:txBody>
      </p:sp>
      <p:sp>
        <p:nvSpPr>
          <p:cNvPr id="113689" name="Rectangle 30"/>
          <p:cNvSpPr>
            <a:spLocks noChangeArrowheads="1"/>
          </p:cNvSpPr>
          <p:nvPr/>
        </p:nvSpPr>
        <p:spPr bwMode="auto">
          <a:xfrm>
            <a:off x="5562600" y="45624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3</a:t>
            </a:r>
          </a:p>
        </p:txBody>
      </p:sp>
      <p:sp>
        <p:nvSpPr>
          <p:cNvPr id="113690" name="Rectangle 31"/>
          <p:cNvSpPr>
            <a:spLocks noChangeArrowheads="1"/>
          </p:cNvSpPr>
          <p:nvPr/>
        </p:nvSpPr>
        <p:spPr bwMode="auto">
          <a:xfrm>
            <a:off x="6858000" y="57054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15</a:t>
            </a:r>
          </a:p>
        </p:txBody>
      </p:sp>
      <p:sp>
        <p:nvSpPr>
          <p:cNvPr id="113691" name="Rectangle 32"/>
          <p:cNvSpPr>
            <a:spLocks noChangeArrowheads="1"/>
          </p:cNvSpPr>
          <p:nvPr/>
        </p:nvSpPr>
        <p:spPr bwMode="auto">
          <a:xfrm>
            <a:off x="3581400" y="54768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7</a:t>
            </a:r>
          </a:p>
        </p:txBody>
      </p:sp>
      <p:sp>
        <p:nvSpPr>
          <p:cNvPr id="113692" name="Rectangle 33"/>
          <p:cNvSpPr>
            <a:spLocks noChangeArrowheads="1"/>
          </p:cNvSpPr>
          <p:nvPr/>
        </p:nvSpPr>
        <p:spPr bwMode="auto">
          <a:xfrm>
            <a:off x="4648200" y="5476875"/>
            <a:ext cx="4572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15</a:t>
            </a:r>
          </a:p>
        </p:txBody>
      </p:sp>
      <p:sp>
        <p:nvSpPr>
          <p:cNvPr id="113693" name="Line 34"/>
          <p:cNvSpPr>
            <a:spLocks noChangeShapeType="1"/>
          </p:cNvSpPr>
          <p:nvPr/>
        </p:nvSpPr>
        <p:spPr bwMode="auto">
          <a:xfrm flipH="1">
            <a:off x="533400" y="1362075"/>
            <a:ext cx="2743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4" name="Line 35"/>
          <p:cNvSpPr>
            <a:spLocks noChangeShapeType="1"/>
          </p:cNvSpPr>
          <p:nvPr/>
        </p:nvSpPr>
        <p:spPr bwMode="auto">
          <a:xfrm flipH="1">
            <a:off x="1524000" y="1362075"/>
            <a:ext cx="2133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5" name="Line 36"/>
          <p:cNvSpPr>
            <a:spLocks noChangeShapeType="1"/>
          </p:cNvSpPr>
          <p:nvPr/>
        </p:nvSpPr>
        <p:spPr bwMode="auto">
          <a:xfrm flipH="1">
            <a:off x="3733800" y="1362075"/>
            <a:ext cx="304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6" name="Line 37"/>
          <p:cNvSpPr>
            <a:spLocks noChangeShapeType="1"/>
          </p:cNvSpPr>
          <p:nvPr/>
        </p:nvSpPr>
        <p:spPr bwMode="auto">
          <a:xfrm>
            <a:off x="4648200" y="1362075"/>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7" name="Line 38"/>
          <p:cNvSpPr>
            <a:spLocks noChangeShapeType="1"/>
          </p:cNvSpPr>
          <p:nvPr/>
        </p:nvSpPr>
        <p:spPr bwMode="auto">
          <a:xfrm>
            <a:off x="5181600" y="1362075"/>
            <a:ext cx="685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8" name="Line 39"/>
          <p:cNvSpPr>
            <a:spLocks noChangeShapeType="1"/>
          </p:cNvSpPr>
          <p:nvPr/>
        </p:nvSpPr>
        <p:spPr bwMode="auto">
          <a:xfrm>
            <a:off x="5715000" y="1362075"/>
            <a:ext cx="1143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Line 40"/>
          <p:cNvSpPr>
            <a:spLocks noChangeShapeType="1"/>
          </p:cNvSpPr>
          <p:nvPr/>
        </p:nvSpPr>
        <p:spPr bwMode="auto">
          <a:xfrm>
            <a:off x="6019800" y="1362075"/>
            <a:ext cx="1752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0" name="Line 41"/>
          <p:cNvSpPr>
            <a:spLocks noChangeShapeType="1"/>
          </p:cNvSpPr>
          <p:nvPr/>
        </p:nvSpPr>
        <p:spPr bwMode="auto">
          <a:xfrm>
            <a:off x="1447800" y="2505075"/>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1" name="Line 42"/>
          <p:cNvSpPr>
            <a:spLocks noChangeShapeType="1"/>
          </p:cNvSpPr>
          <p:nvPr/>
        </p:nvSpPr>
        <p:spPr bwMode="auto">
          <a:xfrm flipH="1">
            <a:off x="990600" y="3495675"/>
            <a:ext cx="381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2" name="Line 43"/>
          <p:cNvSpPr>
            <a:spLocks noChangeShapeType="1"/>
          </p:cNvSpPr>
          <p:nvPr/>
        </p:nvSpPr>
        <p:spPr bwMode="auto">
          <a:xfrm>
            <a:off x="1600200" y="3495675"/>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3" name="Line 44"/>
          <p:cNvSpPr>
            <a:spLocks noChangeShapeType="1"/>
          </p:cNvSpPr>
          <p:nvPr/>
        </p:nvSpPr>
        <p:spPr bwMode="auto">
          <a:xfrm flipH="1">
            <a:off x="2362200" y="2505075"/>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4" name="Line 45"/>
          <p:cNvSpPr>
            <a:spLocks noChangeShapeType="1"/>
          </p:cNvSpPr>
          <p:nvPr/>
        </p:nvSpPr>
        <p:spPr bwMode="auto">
          <a:xfrm>
            <a:off x="2895600" y="2505075"/>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5" name="Line 46"/>
          <p:cNvSpPr>
            <a:spLocks noChangeShapeType="1"/>
          </p:cNvSpPr>
          <p:nvPr/>
        </p:nvSpPr>
        <p:spPr bwMode="auto">
          <a:xfrm>
            <a:off x="4724400" y="2505075"/>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6" name="Line 47"/>
          <p:cNvSpPr>
            <a:spLocks noChangeShapeType="1"/>
          </p:cNvSpPr>
          <p:nvPr/>
        </p:nvSpPr>
        <p:spPr bwMode="auto">
          <a:xfrm flipH="1">
            <a:off x="5562600" y="2505075"/>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7" name="Line 48"/>
          <p:cNvSpPr>
            <a:spLocks noChangeShapeType="1"/>
          </p:cNvSpPr>
          <p:nvPr/>
        </p:nvSpPr>
        <p:spPr bwMode="auto">
          <a:xfrm>
            <a:off x="6096000" y="2505075"/>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8" name="Line 49"/>
          <p:cNvSpPr>
            <a:spLocks noChangeShapeType="1"/>
          </p:cNvSpPr>
          <p:nvPr/>
        </p:nvSpPr>
        <p:spPr bwMode="auto">
          <a:xfrm flipH="1">
            <a:off x="4038600" y="3114675"/>
            <a:ext cx="457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9" name="Line 50"/>
          <p:cNvSpPr>
            <a:spLocks noChangeShapeType="1"/>
          </p:cNvSpPr>
          <p:nvPr/>
        </p:nvSpPr>
        <p:spPr bwMode="auto">
          <a:xfrm>
            <a:off x="4876800" y="3114675"/>
            <a:ext cx="5334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0" name="Line 51"/>
          <p:cNvSpPr>
            <a:spLocks noChangeShapeType="1"/>
          </p:cNvSpPr>
          <p:nvPr/>
        </p:nvSpPr>
        <p:spPr bwMode="auto">
          <a:xfrm flipH="1">
            <a:off x="4343400" y="3724275"/>
            <a:ext cx="7620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1" name="Line 52"/>
          <p:cNvSpPr>
            <a:spLocks noChangeShapeType="1"/>
          </p:cNvSpPr>
          <p:nvPr/>
        </p:nvSpPr>
        <p:spPr bwMode="auto">
          <a:xfrm>
            <a:off x="5638800" y="3724275"/>
            <a:ext cx="838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2" name="Line 53"/>
          <p:cNvSpPr>
            <a:spLocks noChangeShapeType="1"/>
          </p:cNvSpPr>
          <p:nvPr/>
        </p:nvSpPr>
        <p:spPr bwMode="auto">
          <a:xfrm>
            <a:off x="4343400" y="4333875"/>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3" name="Line 54"/>
          <p:cNvSpPr>
            <a:spLocks noChangeShapeType="1"/>
          </p:cNvSpPr>
          <p:nvPr/>
        </p:nvSpPr>
        <p:spPr bwMode="auto">
          <a:xfrm flipH="1">
            <a:off x="3810000" y="5019675"/>
            <a:ext cx="304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4" name="Line 55"/>
          <p:cNvSpPr>
            <a:spLocks noChangeShapeType="1"/>
          </p:cNvSpPr>
          <p:nvPr/>
        </p:nvSpPr>
        <p:spPr bwMode="auto">
          <a:xfrm>
            <a:off x="4495800" y="5019675"/>
            <a:ext cx="381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5" name="Line 56"/>
          <p:cNvSpPr>
            <a:spLocks noChangeShapeType="1"/>
          </p:cNvSpPr>
          <p:nvPr/>
        </p:nvSpPr>
        <p:spPr bwMode="auto">
          <a:xfrm flipH="1">
            <a:off x="5791200" y="4333875"/>
            <a:ext cx="3810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6" name="Line 57"/>
          <p:cNvSpPr>
            <a:spLocks noChangeShapeType="1"/>
          </p:cNvSpPr>
          <p:nvPr/>
        </p:nvSpPr>
        <p:spPr bwMode="auto">
          <a:xfrm>
            <a:off x="6553200" y="4333875"/>
            <a:ext cx="4572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7" name="Line 58"/>
          <p:cNvSpPr>
            <a:spLocks noChangeShapeType="1"/>
          </p:cNvSpPr>
          <p:nvPr/>
        </p:nvSpPr>
        <p:spPr bwMode="auto">
          <a:xfrm>
            <a:off x="7010400" y="4943475"/>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8" name="Line 59"/>
          <p:cNvSpPr>
            <a:spLocks noChangeShapeType="1"/>
          </p:cNvSpPr>
          <p:nvPr/>
        </p:nvSpPr>
        <p:spPr bwMode="auto">
          <a:xfrm>
            <a:off x="7086600" y="5553075"/>
            <a:ext cx="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日期占位符 58"/>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1BC2E06-0886-4541-BE47-AC2023B4A15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3720"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25562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027"/>
          <p:cNvSpPr>
            <a:spLocks noGrp="1" noChangeArrowheads="1"/>
          </p:cNvSpPr>
          <p:nvPr>
            <p:ph idx="1"/>
          </p:nvPr>
        </p:nvSpPr>
        <p:spPr>
          <a:xfrm>
            <a:off x="827088" y="1989138"/>
            <a:ext cx="8142287" cy="3527425"/>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没有一种方法能够适用于所有的应用领域；</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设计“优劣程度”的评定标准，大都建立在不可证明的假设的基础之上；</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“设计”首先是解决问题的活动，而解决问题的过程和办法是因人而异的；</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方法是重要的，但只有在支撑环境中运用它们才能得到成功。</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610B257-AB46-419D-8E66-B4194DDB7473}"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5715" name="Rectangle 9"/>
          <p:cNvSpPr>
            <a:spLocks noChangeArrowheads="1"/>
          </p:cNvSpPr>
          <p:nvPr/>
        </p:nvSpPr>
        <p:spPr bwMode="auto">
          <a:xfrm>
            <a:off x="250825" y="1268413"/>
            <a:ext cx="2765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 typeface="Wingdings" panose="05000000000000000000" pitchFamily="2" charset="2"/>
              <a:buChar char="n"/>
            </a:pPr>
            <a:r>
              <a:rPr lang="zh-CN" altLang="en-US" b="0"/>
              <a:t>设计方法比较</a:t>
            </a:r>
          </a:p>
        </p:txBody>
      </p:sp>
      <p:sp>
        <p:nvSpPr>
          <p:cNvPr id="11571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491664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noChangeArrowheads="1"/>
          </p:cNvSpPr>
          <p:nvPr>
            <p:ph idx="1"/>
          </p:nvPr>
        </p:nvSpPr>
        <p:spPr>
          <a:xfrm>
            <a:off x="250825" y="1628775"/>
            <a:ext cx="8496300" cy="2520950"/>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详细设计是给出软件结构中各模块的内部过程描述</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模块的内部过程描述也就是模块内部的算法设计</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详细设计也既是要导出一种算法设计表示，由此可以直接而简单地导出程序代码</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839A087-2195-44BE-9B91-856664CA9A1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7763"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详细设计</a:t>
            </a:r>
          </a:p>
        </p:txBody>
      </p:sp>
    </p:spTree>
    <p:extLst>
      <p:ext uri="{BB962C8B-B14F-4D97-AF65-F5344CB8AC3E}">
        <p14:creationId xmlns:p14="http://schemas.microsoft.com/office/powerpoint/2010/main" val="2065813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3"/>
          <p:cNvSpPr>
            <a:spLocks noGrp="1" noChangeArrowheads="1"/>
          </p:cNvSpPr>
          <p:nvPr>
            <p:ph idx="1"/>
          </p:nvPr>
        </p:nvSpPr>
        <p:spPr>
          <a:xfrm>
            <a:off x="468313" y="476250"/>
            <a:ext cx="5834062" cy="649288"/>
          </a:xfrm>
        </p:spPr>
        <p:txBody>
          <a:bodyPr/>
          <a:lstStyle/>
          <a:p>
            <a:pPr eaLnBrk="1" hangingPunct="1">
              <a:buFont typeface="Wingdings" panose="05000000000000000000" pitchFamily="2" charset="2"/>
              <a:buNone/>
            </a:pPr>
            <a:r>
              <a:rPr kumimoji="0" lang="en-US" altLang="zh-CN" sz="3200" b="1">
                <a:latin typeface="楷体_GB2312" pitchFamily="49" charset="-122"/>
                <a:ea typeface="楷体_GB2312" pitchFamily="49" charset="-122"/>
              </a:rPr>
              <a:t>1</a:t>
            </a:r>
            <a:r>
              <a:rPr kumimoji="0" lang="zh-CN" altLang="en-US" sz="3200" b="1">
                <a:latin typeface="楷体_GB2312" pitchFamily="49" charset="-122"/>
                <a:ea typeface="楷体_GB2312" pitchFamily="49" charset="-122"/>
              </a:rPr>
              <a:t>、详细设计的逻辑基础</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A1D3C14-2C83-4A98-A25B-1870167A622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19811" name="Rectangle 3"/>
          <p:cNvSpPr>
            <a:spLocks noChangeArrowheads="1"/>
          </p:cNvSpPr>
          <p:nvPr/>
        </p:nvSpPr>
        <p:spPr bwMode="auto">
          <a:xfrm>
            <a:off x="539750" y="1412875"/>
            <a:ext cx="8286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b="0">
                <a:latin typeface="楷体_GB2312" pitchFamily="49" charset="-122"/>
              </a:rPr>
              <a:t>   使用结构化构造（即用顺序、选择和重复三种程序结构）表示程序过程，降低程序的复杂性，从而提高可靠性、易测试性和易维护性。</a:t>
            </a:r>
          </a:p>
        </p:txBody>
      </p:sp>
    </p:spTree>
    <p:extLst>
      <p:ext uri="{BB962C8B-B14F-4D97-AF65-F5344CB8AC3E}">
        <p14:creationId xmlns:p14="http://schemas.microsoft.com/office/powerpoint/2010/main" val="3397723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3"/>
          <p:cNvSpPr>
            <a:spLocks noGrp="1" noChangeArrowheads="1"/>
          </p:cNvSpPr>
          <p:nvPr>
            <p:ph idx="1"/>
          </p:nvPr>
        </p:nvSpPr>
        <p:spPr>
          <a:xfrm>
            <a:off x="827088" y="476250"/>
            <a:ext cx="3457575" cy="504825"/>
          </a:xfrm>
        </p:spPr>
        <p:txBody>
          <a:bodyPr/>
          <a:lstStyle/>
          <a:p>
            <a:pPr eaLnBrk="1" hangingPunct="1">
              <a:buFont typeface="Wingdings" panose="05000000000000000000" pitchFamily="2" charset="2"/>
              <a:buNone/>
            </a:pPr>
            <a:r>
              <a:rPr kumimoji="0" lang="en-US" altLang="zh-CN" sz="3200" b="1">
                <a:latin typeface="楷体_GB2312" pitchFamily="49" charset="-122"/>
                <a:ea typeface="楷体_GB2312" pitchFamily="49" charset="-122"/>
              </a:rPr>
              <a:t>2</a:t>
            </a:r>
            <a:r>
              <a:rPr kumimoji="0" lang="zh-CN" altLang="en-US" sz="3200" b="1">
                <a:latin typeface="楷体_GB2312" pitchFamily="49" charset="-122"/>
                <a:ea typeface="楷体_GB2312" pitchFamily="49" charset="-122"/>
              </a:rPr>
              <a:t>、详细设计工具</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F2BE58E5-EF06-4B63-88A8-E0CB5365BD8C}"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21859" name="Rectangle 3"/>
          <p:cNvSpPr>
            <a:spLocks noChangeArrowheads="1"/>
          </p:cNvSpPr>
          <p:nvPr/>
        </p:nvSpPr>
        <p:spPr bwMode="auto">
          <a:xfrm>
            <a:off x="677863" y="1844675"/>
            <a:ext cx="8142287" cy="1295400"/>
          </a:xfrm>
          <a:prstGeom prst="rect">
            <a:avLst/>
          </a:prstGeom>
          <a:solidFill>
            <a:srgbClr val="FFFF99"/>
          </a:solidFill>
          <a:ln w="22225">
            <a:solidFill>
              <a:srgbClr val="FFCC00"/>
            </a:solidFill>
            <a:miter lim="800000"/>
            <a:headEnd/>
            <a:tailEnd/>
          </a:ln>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FF3399"/>
              </a:buClr>
              <a:buSzPct val="70000"/>
              <a:buFont typeface="Wingdings" panose="05000000000000000000" pitchFamily="2" charset="2"/>
              <a:buChar char="u"/>
            </a:pPr>
            <a:r>
              <a:rPr lang="zh-CN" altLang="en-US" sz="2400" b="0"/>
              <a:t>对软件开发人员来说，提高软件开发效率</a:t>
            </a:r>
          </a:p>
          <a:p>
            <a:pPr>
              <a:spcBef>
                <a:spcPct val="20000"/>
              </a:spcBef>
              <a:buClr>
                <a:srgbClr val="FF3399"/>
              </a:buClr>
              <a:buSzPct val="70000"/>
              <a:buFont typeface="Wingdings" panose="05000000000000000000" pitchFamily="2" charset="2"/>
              <a:buChar char="u"/>
            </a:pPr>
            <a:r>
              <a:rPr lang="zh-CN" altLang="en-US" sz="2400" b="0"/>
              <a:t>对软件测试和维护人员来说，提供摆脱繁琐的程序代码，了解模块程序结构的途径</a:t>
            </a:r>
            <a:endParaRPr lang="en-US" altLang="zh-CN" sz="2400" b="0"/>
          </a:p>
        </p:txBody>
      </p:sp>
      <p:sp>
        <p:nvSpPr>
          <p:cNvPr id="121860" name="Rectangle 9"/>
          <p:cNvSpPr>
            <a:spLocks noChangeArrowheads="1"/>
          </p:cNvSpPr>
          <p:nvPr/>
        </p:nvSpPr>
        <p:spPr bwMode="auto">
          <a:xfrm>
            <a:off x="755650" y="1916113"/>
            <a:ext cx="79200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Tx/>
              <a:buChar char="•"/>
            </a:pPr>
            <a:endParaRPr lang="zh-CN" altLang="en-US"/>
          </a:p>
        </p:txBody>
      </p:sp>
      <p:sp>
        <p:nvSpPr>
          <p:cNvPr id="121861" name="Rectangle 3"/>
          <p:cNvSpPr>
            <a:spLocks noChangeArrowheads="1"/>
          </p:cNvSpPr>
          <p:nvPr/>
        </p:nvSpPr>
        <p:spPr bwMode="auto">
          <a:xfrm>
            <a:off x="395288" y="3286125"/>
            <a:ext cx="84978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000099"/>
              </a:buClr>
              <a:buSzPct val="70000"/>
              <a:buFont typeface="Wingdings" panose="05000000000000000000" pitchFamily="2" charset="2"/>
              <a:buChar char="Ø"/>
            </a:pPr>
            <a:r>
              <a:rPr lang="zh-CN" altLang="en-US" sz="2400">
                <a:solidFill>
                  <a:srgbClr val="000099"/>
                </a:solidFill>
                <a:latin typeface="楷体_GB2312" pitchFamily="49" charset="-122"/>
              </a:rPr>
              <a:t>图形工具</a:t>
            </a:r>
            <a:r>
              <a:rPr lang="en-US" altLang="zh-CN" sz="2400" b="0">
                <a:latin typeface="楷体_GB2312" pitchFamily="49" charset="-122"/>
              </a:rPr>
              <a:t>----</a:t>
            </a:r>
            <a:r>
              <a:rPr lang="zh-CN" altLang="en-US" sz="2400" b="0">
                <a:latin typeface="楷体_GB2312" pitchFamily="49" charset="-122"/>
              </a:rPr>
              <a:t>将过程细节用图来表示，在图中，逻辑结构用具体的图形表示</a:t>
            </a:r>
          </a:p>
          <a:p>
            <a:pPr>
              <a:spcBef>
                <a:spcPct val="20000"/>
              </a:spcBef>
              <a:buClr>
                <a:srgbClr val="000099"/>
              </a:buClr>
              <a:buSzPct val="70000"/>
              <a:buFont typeface="Wingdings" panose="05000000000000000000" pitchFamily="2" charset="2"/>
              <a:buChar char="Ø"/>
            </a:pPr>
            <a:r>
              <a:rPr lang="zh-CN" altLang="en-US" sz="2400">
                <a:solidFill>
                  <a:srgbClr val="000099"/>
                </a:solidFill>
                <a:latin typeface="楷体_GB2312" pitchFamily="49" charset="-122"/>
              </a:rPr>
              <a:t>列表工具</a:t>
            </a:r>
            <a:r>
              <a:rPr lang="en-US" altLang="zh-CN" sz="2400" b="0">
                <a:latin typeface="楷体_GB2312" pitchFamily="49" charset="-122"/>
              </a:rPr>
              <a:t>----</a:t>
            </a:r>
            <a:r>
              <a:rPr lang="zh-CN" altLang="en-US" sz="2400" b="0">
                <a:latin typeface="楷体_GB2312" pitchFamily="49" charset="-122"/>
              </a:rPr>
              <a:t>利用表来表示过程细节，表列出了各种操作和相应的条件</a:t>
            </a:r>
          </a:p>
          <a:p>
            <a:pPr>
              <a:spcBef>
                <a:spcPct val="20000"/>
              </a:spcBef>
              <a:buClr>
                <a:srgbClr val="000099"/>
              </a:buClr>
              <a:buSzPct val="70000"/>
              <a:buFont typeface="Wingdings" panose="05000000000000000000" pitchFamily="2" charset="2"/>
              <a:buChar char="Ø"/>
            </a:pPr>
            <a:r>
              <a:rPr lang="zh-CN" altLang="en-US" sz="2400">
                <a:solidFill>
                  <a:srgbClr val="000099"/>
                </a:solidFill>
                <a:latin typeface="楷体_GB2312" pitchFamily="49" charset="-122"/>
              </a:rPr>
              <a:t>语言工具</a:t>
            </a:r>
            <a:r>
              <a:rPr lang="en-US" altLang="zh-CN" sz="2400" b="0">
                <a:latin typeface="楷体_GB2312" pitchFamily="49" charset="-122"/>
              </a:rPr>
              <a:t>----</a:t>
            </a:r>
            <a:r>
              <a:rPr lang="zh-CN" altLang="en-US" sz="2400" b="0">
                <a:latin typeface="楷体_GB2312" pitchFamily="49" charset="-122"/>
              </a:rPr>
              <a:t>用类语言（伪码）表示过程的细节，很接近编程语言</a:t>
            </a:r>
            <a:endParaRPr lang="en-US" altLang="zh-CN" sz="2400" b="0">
              <a:latin typeface="楷体_GB2312" pitchFamily="49" charset="-122"/>
            </a:endParaRPr>
          </a:p>
        </p:txBody>
      </p:sp>
    </p:spTree>
    <p:extLst>
      <p:ext uri="{BB962C8B-B14F-4D97-AF65-F5344CB8AC3E}">
        <p14:creationId xmlns:p14="http://schemas.microsoft.com/office/powerpoint/2010/main" val="3751097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3"/>
          <p:cNvSpPr>
            <a:spLocks noGrp="1" noChangeArrowheads="1"/>
          </p:cNvSpPr>
          <p:nvPr>
            <p:ph idx="1"/>
          </p:nvPr>
        </p:nvSpPr>
        <p:spPr>
          <a:xfrm>
            <a:off x="827088" y="1989138"/>
            <a:ext cx="2160587" cy="2808287"/>
          </a:xfrm>
        </p:spPr>
        <p:txBody>
          <a:bodyPr/>
          <a:lstStyle/>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流程图</a:t>
            </a:r>
          </a:p>
          <a:p>
            <a:pPr eaLnBrk="1" hangingPunct="1">
              <a:buClr>
                <a:schemeClr val="hlink"/>
              </a:buClr>
              <a:buFont typeface="Wingdings" panose="05000000000000000000" pitchFamily="2" charset="2"/>
              <a:buChar char="l"/>
            </a:pPr>
            <a:endParaRPr kumimoji="0" lang="zh-CN" altLang="en-US">
              <a:latin typeface="楷体_GB2312" pitchFamily="49" charset="-122"/>
              <a:ea typeface="楷体_GB2312" pitchFamily="49" charset="-122"/>
            </a:endParaRPr>
          </a:p>
          <a:p>
            <a:pPr eaLnBrk="1" hangingPunct="1">
              <a:buClr>
                <a:schemeClr val="hlink"/>
              </a:buClr>
              <a:buFont typeface="Wingdings" panose="05000000000000000000" pitchFamily="2" charset="2"/>
              <a:buChar char="l"/>
            </a:pPr>
            <a:r>
              <a:rPr kumimoji="0" lang="zh-CN" altLang="en-US">
                <a:latin typeface="楷体_GB2312" pitchFamily="49" charset="-122"/>
                <a:ea typeface="楷体_GB2312" pitchFamily="49" charset="-122"/>
              </a:rPr>
              <a:t>方块图</a:t>
            </a:r>
          </a:p>
          <a:p>
            <a:pPr eaLnBrk="1" hangingPunct="1">
              <a:buClr>
                <a:schemeClr val="hlink"/>
              </a:buClr>
              <a:buFont typeface="Wingdings" panose="05000000000000000000" pitchFamily="2" charset="2"/>
              <a:buChar char="l"/>
            </a:pPr>
            <a:endParaRPr kumimoji="0" lang="zh-CN" altLang="en-US">
              <a:latin typeface="楷体_GB2312" pitchFamily="49" charset="-122"/>
              <a:ea typeface="楷体_GB2312" pitchFamily="49" charset="-122"/>
            </a:endParaRPr>
          </a:p>
          <a:p>
            <a:pPr eaLnBrk="1" hangingPunct="1">
              <a:buClr>
                <a:schemeClr val="hlink"/>
              </a:buClr>
              <a:buFont typeface="Wingdings" panose="05000000000000000000" pitchFamily="2" charset="2"/>
              <a:buChar char="l"/>
            </a:pPr>
            <a:r>
              <a:rPr kumimoji="0" lang="en-US" altLang="zh-CN">
                <a:latin typeface="楷体_GB2312" pitchFamily="49" charset="-122"/>
                <a:ea typeface="楷体_GB2312" pitchFamily="49" charset="-122"/>
              </a:rPr>
              <a:t> PAD</a:t>
            </a:r>
            <a:r>
              <a:rPr kumimoji="0" lang="zh-CN" altLang="en-US">
                <a:latin typeface="楷体_GB2312" pitchFamily="49" charset="-122"/>
                <a:ea typeface="楷体_GB2312" pitchFamily="49" charset="-122"/>
              </a:rPr>
              <a:t>图</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C6216A8-6F7F-4231-91F4-B39277A0279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23907" name="Rectangle 3"/>
          <p:cNvSpPr>
            <a:spLocks noChangeArrowheads="1"/>
          </p:cNvSpPr>
          <p:nvPr/>
        </p:nvSpPr>
        <p:spPr bwMode="auto">
          <a:xfrm>
            <a:off x="1619250" y="549275"/>
            <a:ext cx="2447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000099"/>
              </a:buClr>
              <a:buSzPct val="70000"/>
              <a:buFont typeface="Wingdings" panose="05000000000000000000" pitchFamily="2" charset="2"/>
              <a:buChar char="Ø"/>
            </a:pPr>
            <a:r>
              <a:rPr lang="zh-CN" altLang="en-US" b="0"/>
              <a:t>图形工具：</a:t>
            </a:r>
          </a:p>
        </p:txBody>
      </p:sp>
    </p:spTree>
    <p:extLst>
      <p:ext uri="{BB962C8B-B14F-4D97-AF65-F5344CB8AC3E}">
        <p14:creationId xmlns:p14="http://schemas.microsoft.com/office/powerpoint/2010/main" val="358849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3"/>
          <p:cNvSpPr>
            <a:spLocks noGrp="1" noChangeArrowheads="1"/>
          </p:cNvSpPr>
          <p:nvPr>
            <p:ph idx="1"/>
          </p:nvPr>
        </p:nvSpPr>
        <p:spPr>
          <a:xfrm>
            <a:off x="539750" y="2060575"/>
            <a:ext cx="8142288" cy="1584325"/>
          </a:xfrm>
        </p:spPr>
        <p:txBody>
          <a:bodyPr/>
          <a:lstStyle/>
          <a:p>
            <a:pPr eaLnBrk="1" hangingPunct="1">
              <a:buClr>
                <a:schemeClr val="hlink"/>
              </a:buClr>
              <a:buFont typeface="Wingdings" panose="05000000000000000000" pitchFamily="2" charset="2"/>
              <a:buChar char="l"/>
            </a:pPr>
            <a:r>
              <a:rPr kumimoji="0" lang="zh-CN" altLang="en-US" b="1">
                <a:solidFill>
                  <a:schemeClr val="hlink"/>
                </a:solidFill>
                <a:latin typeface="Arial" panose="020B0604020202020204" pitchFamily="34" charset="0"/>
                <a:ea typeface="楷体_GB2312" pitchFamily="49" charset="-122"/>
              </a:rPr>
              <a:t>方框</a:t>
            </a:r>
            <a:r>
              <a:rPr kumimoji="0" lang="zh-CN" altLang="en-US">
                <a:latin typeface="Arial" panose="020B0604020202020204" pitchFamily="34" charset="0"/>
                <a:ea typeface="楷体_GB2312" pitchFamily="49" charset="-122"/>
              </a:rPr>
              <a:t>表示处理步</a:t>
            </a:r>
          </a:p>
          <a:p>
            <a:pPr eaLnBrk="1" hangingPunct="1">
              <a:buClr>
                <a:schemeClr val="hlink"/>
              </a:buClr>
              <a:buFont typeface="Wingdings" panose="05000000000000000000" pitchFamily="2" charset="2"/>
              <a:buChar char="l"/>
            </a:pPr>
            <a:r>
              <a:rPr kumimoji="0" lang="zh-CN" altLang="en-US" b="1">
                <a:solidFill>
                  <a:schemeClr val="hlink"/>
                </a:solidFill>
                <a:latin typeface="Arial" panose="020B0604020202020204" pitchFamily="34" charset="0"/>
                <a:ea typeface="楷体_GB2312" pitchFamily="49" charset="-122"/>
              </a:rPr>
              <a:t>菱形</a:t>
            </a:r>
            <a:r>
              <a:rPr kumimoji="0" lang="zh-CN" altLang="en-US">
                <a:latin typeface="Arial" panose="020B0604020202020204" pitchFamily="34" charset="0"/>
                <a:ea typeface="楷体_GB2312" pitchFamily="49" charset="-122"/>
              </a:rPr>
              <a:t>表示逻辑判断</a:t>
            </a:r>
          </a:p>
          <a:p>
            <a:pPr eaLnBrk="1" hangingPunct="1">
              <a:buClr>
                <a:schemeClr val="hlink"/>
              </a:buClr>
              <a:buFont typeface="Wingdings" panose="05000000000000000000" pitchFamily="2" charset="2"/>
              <a:buChar char="l"/>
            </a:pPr>
            <a:r>
              <a:rPr kumimoji="0" lang="zh-CN" altLang="en-US" b="1">
                <a:solidFill>
                  <a:schemeClr val="hlink"/>
                </a:solidFill>
                <a:latin typeface="Arial" panose="020B0604020202020204" pitchFamily="34" charset="0"/>
                <a:ea typeface="楷体_GB2312" pitchFamily="49" charset="-122"/>
              </a:rPr>
              <a:t>箭头</a:t>
            </a:r>
            <a:r>
              <a:rPr kumimoji="0" lang="zh-CN" altLang="en-US">
                <a:latin typeface="Arial" panose="020B0604020202020204" pitchFamily="34" charset="0"/>
                <a:ea typeface="楷体_GB2312" pitchFamily="49" charset="-122"/>
              </a:rPr>
              <a:t>表示控制流</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1BAAC3A-EAFA-414F-BE41-C261C7E1D44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25955" name="Rectangle 3"/>
          <p:cNvSpPr>
            <a:spLocks noChangeArrowheads="1"/>
          </p:cNvSpPr>
          <p:nvPr/>
        </p:nvSpPr>
        <p:spPr bwMode="auto">
          <a:xfrm>
            <a:off x="1042988" y="549275"/>
            <a:ext cx="1728787"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solidFill>
                  <a:srgbClr val="FF3399"/>
                </a:solidFill>
              </a:rPr>
              <a:t>流程图</a:t>
            </a:r>
          </a:p>
        </p:txBody>
      </p:sp>
      <p:sp>
        <p:nvSpPr>
          <p:cNvPr id="125956" name="AutoShape 13"/>
          <p:cNvSpPr>
            <a:spLocks noChangeArrowheads="1"/>
          </p:cNvSpPr>
          <p:nvPr/>
        </p:nvSpPr>
        <p:spPr bwMode="auto">
          <a:xfrm>
            <a:off x="969963" y="3573463"/>
            <a:ext cx="6410325" cy="1800225"/>
          </a:xfrm>
          <a:prstGeom prst="horizontalScroll">
            <a:avLst>
              <a:gd name="adj" fmla="val 125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Tx/>
              <a:buChar char="•"/>
            </a:pPr>
            <a:endParaRPr lang="zh-CN" altLang="en-US"/>
          </a:p>
        </p:txBody>
      </p:sp>
      <p:grpSp>
        <p:nvGrpSpPr>
          <p:cNvPr id="125957" name="Group 14"/>
          <p:cNvGrpSpPr>
            <a:grpSpLocks/>
          </p:cNvGrpSpPr>
          <p:nvPr/>
        </p:nvGrpSpPr>
        <p:grpSpPr bwMode="auto">
          <a:xfrm>
            <a:off x="1042988" y="3933825"/>
            <a:ext cx="6049962" cy="1511300"/>
            <a:chOff x="657" y="2478"/>
            <a:chExt cx="3811" cy="952"/>
          </a:xfrm>
        </p:grpSpPr>
        <p:sp>
          <p:nvSpPr>
            <p:cNvPr id="125958" name="AutoShape 12"/>
            <p:cNvSpPr>
              <a:spLocks noChangeArrowheads="1"/>
            </p:cNvSpPr>
            <p:nvPr/>
          </p:nvSpPr>
          <p:spPr bwMode="auto">
            <a:xfrm>
              <a:off x="1020" y="2478"/>
              <a:ext cx="3085" cy="952"/>
            </a:xfrm>
            <a:prstGeom prst="horizontalScroll">
              <a:avLst>
                <a:gd name="adj" fmla="val 1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buFontTx/>
                <a:buChar char="•"/>
              </a:pPr>
              <a:endParaRPr lang="zh-CN" altLang="en-US"/>
            </a:p>
          </p:txBody>
        </p:sp>
        <p:sp>
          <p:nvSpPr>
            <p:cNvPr id="125959" name="Rectangle 3"/>
            <p:cNvSpPr>
              <a:spLocks noChangeArrowheads="1"/>
            </p:cNvSpPr>
            <p:nvPr/>
          </p:nvSpPr>
          <p:spPr bwMode="auto">
            <a:xfrm>
              <a:off x="657" y="2524"/>
              <a:ext cx="3811"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sz="2400">
                  <a:solidFill>
                    <a:srgbClr val="FF3300"/>
                  </a:solidFill>
                  <a:latin typeface="楷体_GB2312" pitchFamily="49" charset="-122"/>
                </a:rPr>
                <a:t>  </a:t>
              </a:r>
              <a:r>
                <a:rPr lang="zh-CN" altLang="en-US" sz="3200">
                  <a:solidFill>
                    <a:srgbClr val="FF3300"/>
                  </a:solidFill>
                  <a:latin typeface="楷体_GB2312" pitchFamily="49" charset="-122"/>
                </a:rPr>
                <a:t>注意</a:t>
              </a:r>
              <a:r>
                <a:rPr lang="zh-CN" altLang="en-US" sz="2400">
                  <a:solidFill>
                    <a:srgbClr val="FF3300"/>
                  </a:solidFill>
                  <a:latin typeface="楷体_GB2312" pitchFamily="49" charset="-122"/>
                </a:rPr>
                <a:t>：</a:t>
              </a:r>
              <a:r>
                <a:rPr lang="zh-CN" altLang="en-US" sz="2400">
                  <a:latin typeface="楷体_GB2312" pitchFamily="49" charset="-122"/>
                </a:rPr>
                <a:t>用流程图表示过程细节时，要注意不要乱用箭头，否则会使结构不清晰</a:t>
              </a:r>
            </a:p>
          </p:txBody>
        </p:sp>
      </p:grpSp>
    </p:spTree>
    <p:extLst>
      <p:ext uri="{BB962C8B-B14F-4D97-AF65-F5344CB8AC3E}">
        <p14:creationId xmlns:p14="http://schemas.microsoft.com/office/powerpoint/2010/main" val="370255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noChangeArrowheads="1"/>
          </p:cNvSpPr>
          <p:nvPr>
            <p:ph idx="1"/>
          </p:nvPr>
        </p:nvSpPr>
        <p:spPr>
          <a:xfrm>
            <a:off x="468313" y="1484313"/>
            <a:ext cx="8142287" cy="504825"/>
          </a:xfrm>
        </p:spPr>
        <p:txBody>
          <a:bodyPr/>
          <a:lstStyle/>
          <a:p>
            <a:pPr eaLnBrk="1" hangingPunct="1">
              <a:spcBef>
                <a:spcPct val="50000"/>
              </a:spcBef>
              <a:buClr>
                <a:srgbClr val="0066FF"/>
              </a:buClr>
              <a:buFont typeface="Wingdings" panose="05000000000000000000" pitchFamily="2" charset="2"/>
              <a:buChar char="Ø"/>
            </a:pPr>
            <a:r>
              <a:rPr kumimoji="0" lang="zh-CN" altLang="en-US" b="1">
                <a:latin typeface="Arial" panose="020B0604020202020204" pitchFamily="34" charset="0"/>
                <a:ea typeface="楷体_GB2312" pitchFamily="49" charset="-122"/>
              </a:rPr>
              <a:t>软件结构的度量和术语</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9A50442-8327-418E-A88F-1EB188DFE62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7411" name="Rectangle 3"/>
          <p:cNvSpPr>
            <a:spLocks noChangeArrowheads="1"/>
          </p:cNvSpPr>
          <p:nvPr/>
        </p:nvSpPr>
        <p:spPr bwMode="auto">
          <a:xfrm>
            <a:off x="1001713" y="2133600"/>
            <a:ext cx="8142287"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深度：表示控制的层数。</a:t>
            </a:r>
          </a:p>
          <a:p>
            <a:pPr>
              <a:spcBef>
                <a:spcPct val="20000"/>
              </a:spcBef>
              <a:buClr>
                <a:schemeClr val="hlink"/>
              </a:buClr>
              <a:buSzPct val="70000"/>
              <a:buFont typeface="Wingdings" panose="05000000000000000000" pitchFamily="2" charset="2"/>
              <a:buChar char="l"/>
            </a:pPr>
            <a:r>
              <a:rPr lang="zh-CN" altLang="en-US" b="0"/>
              <a:t>宽度：表示控制（同一层次）总跨度。</a:t>
            </a:r>
          </a:p>
          <a:p>
            <a:pPr>
              <a:spcBef>
                <a:spcPct val="20000"/>
              </a:spcBef>
              <a:buClr>
                <a:schemeClr val="hlink"/>
              </a:buClr>
              <a:buSzPct val="70000"/>
              <a:buFont typeface="Wingdings" panose="05000000000000000000" pitchFamily="2" charset="2"/>
              <a:buChar char="l"/>
            </a:pPr>
            <a:r>
              <a:rPr lang="zh-CN" altLang="en-US" b="0"/>
              <a:t>扇出数：指由一模块直接控制的其他模块的数目。</a:t>
            </a:r>
          </a:p>
          <a:p>
            <a:pPr>
              <a:spcBef>
                <a:spcPct val="20000"/>
              </a:spcBef>
              <a:buClr>
                <a:schemeClr val="hlink"/>
              </a:buClr>
              <a:buSzPct val="70000"/>
              <a:buFont typeface="Wingdings" panose="05000000000000000000" pitchFamily="2" charset="2"/>
              <a:buChar char="l"/>
            </a:pPr>
            <a:r>
              <a:rPr lang="zh-CN" altLang="en-US" b="0"/>
              <a:t>扇入数：指有多少个模块直接控制一个给定的模块。</a:t>
            </a:r>
          </a:p>
          <a:p>
            <a:pPr>
              <a:spcBef>
                <a:spcPct val="20000"/>
              </a:spcBef>
              <a:buClr>
                <a:schemeClr val="hlink"/>
              </a:buClr>
              <a:buSzPct val="70000"/>
              <a:buFont typeface="Wingdings" panose="05000000000000000000" pitchFamily="2" charset="2"/>
              <a:buChar char="l"/>
            </a:pPr>
            <a:r>
              <a:rPr lang="zh-CN" altLang="en-US" b="0"/>
              <a:t>上级模块</a:t>
            </a:r>
          </a:p>
          <a:p>
            <a:pPr>
              <a:spcBef>
                <a:spcPct val="20000"/>
              </a:spcBef>
              <a:buClr>
                <a:schemeClr val="hlink"/>
              </a:buClr>
              <a:buSzPct val="70000"/>
              <a:buFont typeface="Wingdings" panose="05000000000000000000" pitchFamily="2" charset="2"/>
              <a:buChar char="l"/>
            </a:pPr>
            <a:r>
              <a:rPr lang="zh-CN" altLang="en-US" b="0"/>
              <a:t>下级模块</a:t>
            </a:r>
          </a:p>
        </p:txBody>
      </p:sp>
      <p:sp>
        <p:nvSpPr>
          <p:cNvPr id="17412"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594224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1" name="Group 59"/>
          <p:cNvGrpSpPr>
            <a:grpSpLocks/>
          </p:cNvGrpSpPr>
          <p:nvPr/>
        </p:nvGrpSpPr>
        <p:grpSpPr bwMode="auto">
          <a:xfrm>
            <a:off x="827088" y="981075"/>
            <a:ext cx="7620000" cy="5059363"/>
            <a:chOff x="521" y="618"/>
            <a:chExt cx="4800" cy="3187"/>
          </a:xfrm>
        </p:grpSpPr>
        <p:sp>
          <p:nvSpPr>
            <p:cNvPr id="128003" name="Line 5"/>
            <p:cNvSpPr>
              <a:spLocks noChangeShapeType="1"/>
            </p:cNvSpPr>
            <p:nvPr/>
          </p:nvSpPr>
          <p:spPr bwMode="auto">
            <a:xfrm>
              <a:off x="2777" y="61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4" name="AutoShape 10"/>
            <p:cNvSpPr>
              <a:spLocks noChangeArrowheads="1"/>
            </p:cNvSpPr>
            <p:nvPr/>
          </p:nvSpPr>
          <p:spPr bwMode="auto">
            <a:xfrm>
              <a:off x="2489" y="2058"/>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S1</a:t>
              </a:r>
            </a:p>
          </p:txBody>
        </p:sp>
        <p:sp>
          <p:nvSpPr>
            <p:cNvPr id="128005" name="AutoShape 11"/>
            <p:cNvSpPr>
              <a:spLocks noChangeArrowheads="1"/>
            </p:cNvSpPr>
            <p:nvPr/>
          </p:nvSpPr>
          <p:spPr bwMode="auto">
            <a:xfrm>
              <a:off x="4361" y="325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C4</a:t>
              </a:r>
            </a:p>
          </p:txBody>
        </p:sp>
        <p:sp>
          <p:nvSpPr>
            <p:cNvPr id="128006" name="AutoShape 12"/>
            <p:cNvSpPr>
              <a:spLocks noChangeArrowheads="1"/>
            </p:cNvSpPr>
            <p:nvPr/>
          </p:nvSpPr>
          <p:spPr bwMode="auto">
            <a:xfrm>
              <a:off x="2489" y="2490"/>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C5</a:t>
              </a:r>
            </a:p>
          </p:txBody>
        </p:sp>
        <p:sp>
          <p:nvSpPr>
            <p:cNvPr id="128007" name="AutoShape 13"/>
            <p:cNvSpPr>
              <a:spLocks noChangeArrowheads="1"/>
            </p:cNvSpPr>
            <p:nvPr/>
          </p:nvSpPr>
          <p:spPr bwMode="auto">
            <a:xfrm>
              <a:off x="2489" y="1626"/>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C3</a:t>
              </a:r>
            </a:p>
          </p:txBody>
        </p:sp>
        <p:sp>
          <p:nvSpPr>
            <p:cNvPr id="128008" name="AutoShape 14"/>
            <p:cNvSpPr>
              <a:spLocks noChangeArrowheads="1"/>
            </p:cNvSpPr>
            <p:nvPr/>
          </p:nvSpPr>
          <p:spPr bwMode="auto">
            <a:xfrm>
              <a:off x="2489" y="1242"/>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C2</a:t>
              </a:r>
            </a:p>
          </p:txBody>
        </p:sp>
        <p:sp>
          <p:nvSpPr>
            <p:cNvPr id="128009" name="AutoShape 15"/>
            <p:cNvSpPr>
              <a:spLocks noChangeArrowheads="1"/>
            </p:cNvSpPr>
            <p:nvPr/>
          </p:nvSpPr>
          <p:spPr bwMode="auto">
            <a:xfrm>
              <a:off x="2489" y="85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C1</a:t>
              </a:r>
            </a:p>
          </p:txBody>
        </p:sp>
        <p:sp>
          <p:nvSpPr>
            <p:cNvPr id="128010" name="Line 16"/>
            <p:cNvSpPr>
              <a:spLocks noChangeShapeType="1"/>
            </p:cNvSpPr>
            <p:nvPr/>
          </p:nvSpPr>
          <p:spPr bwMode="auto">
            <a:xfrm flipH="1">
              <a:off x="1865" y="263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11" name="Line 17"/>
            <p:cNvSpPr>
              <a:spLocks noChangeShapeType="1"/>
            </p:cNvSpPr>
            <p:nvPr/>
          </p:nvSpPr>
          <p:spPr bwMode="auto">
            <a:xfrm>
              <a:off x="3065" y="263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12" name="AutoShape 18"/>
            <p:cNvSpPr>
              <a:spLocks noChangeArrowheads="1"/>
            </p:cNvSpPr>
            <p:nvPr/>
          </p:nvSpPr>
          <p:spPr bwMode="auto">
            <a:xfrm>
              <a:off x="1625" y="282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S2</a:t>
              </a:r>
            </a:p>
          </p:txBody>
        </p:sp>
        <p:sp>
          <p:nvSpPr>
            <p:cNvPr id="128013" name="AutoShape 19"/>
            <p:cNvSpPr>
              <a:spLocks noChangeArrowheads="1"/>
            </p:cNvSpPr>
            <p:nvPr/>
          </p:nvSpPr>
          <p:spPr bwMode="auto">
            <a:xfrm>
              <a:off x="3401" y="282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S3</a:t>
              </a:r>
            </a:p>
          </p:txBody>
        </p:sp>
        <p:sp>
          <p:nvSpPr>
            <p:cNvPr id="128014" name="AutoShape 20"/>
            <p:cNvSpPr>
              <a:spLocks noChangeArrowheads="1"/>
            </p:cNvSpPr>
            <p:nvPr/>
          </p:nvSpPr>
          <p:spPr bwMode="auto">
            <a:xfrm>
              <a:off x="2537" y="340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S4</a:t>
              </a:r>
            </a:p>
          </p:txBody>
        </p:sp>
        <p:sp>
          <p:nvSpPr>
            <p:cNvPr id="128015" name="AutoShape 22"/>
            <p:cNvSpPr>
              <a:spLocks noChangeArrowheads="1"/>
            </p:cNvSpPr>
            <p:nvPr/>
          </p:nvSpPr>
          <p:spPr bwMode="auto">
            <a:xfrm>
              <a:off x="521" y="316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Times New Roman" panose="02020603050405020304" pitchFamily="18" charset="0"/>
                  <a:ea typeface="宋体" panose="02010600030101010101" pitchFamily="2" charset="-122"/>
                </a:rPr>
                <a:t>S5</a:t>
              </a:r>
            </a:p>
          </p:txBody>
        </p:sp>
        <p:sp>
          <p:nvSpPr>
            <p:cNvPr id="128016" name="Line 23"/>
            <p:cNvSpPr>
              <a:spLocks noChangeShapeType="1"/>
            </p:cNvSpPr>
            <p:nvPr/>
          </p:nvSpPr>
          <p:spPr bwMode="auto">
            <a:xfrm flipH="1">
              <a:off x="761" y="1002"/>
              <a:ext cx="17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17" name="Line 24"/>
            <p:cNvSpPr>
              <a:spLocks noChangeShapeType="1"/>
            </p:cNvSpPr>
            <p:nvPr/>
          </p:nvSpPr>
          <p:spPr bwMode="auto">
            <a:xfrm>
              <a:off x="761" y="1002"/>
              <a:ext cx="0" cy="216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18" name="Line 25"/>
            <p:cNvSpPr>
              <a:spLocks noChangeShapeType="1"/>
            </p:cNvSpPr>
            <p:nvPr/>
          </p:nvSpPr>
          <p:spPr bwMode="auto">
            <a:xfrm>
              <a:off x="761" y="345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19" name="Line 26"/>
            <p:cNvSpPr>
              <a:spLocks noChangeShapeType="1"/>
            </p:cNvSpPr>
            <p:nvPr/>
          </p:nvSpPr>
          <p:spPr bwMode="auto">
            <a:xfrm>
              <a:off x="1865" y="263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0" name="Line 27"/>
            <p:cNvSpPr>
              <a:spLocks noChangeShapeType="1"/>
            </p:cNvSpPr>
            <p:nvPr/>
          </p:nvSpPr>
          <p:spPr bwMode="auto">
            <a:xfrm>
              <a:off x="3641" y="263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1" name="Line 28"/>
            <p:cNvSpPr>
              <a:spLocks noChangeShapeType="1"/>
            </p:cNvSpPr>
            <p:nvPr/>
          </p:nvSpPr>
          <p:spPr bwMode="auto">
            <a:xfrm>
              <a:off x="2777" y="1146"/>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2" name="Line 29"/>
            <p:cNvSpPr>
              <a:spLocks noChangeShapeType="1"/>
            </p:cNvSpPr>
            <p:nvPr/>
          </p:nvSpPr>
          <p:spPr bwMode="auto">
            <a:xfrm>
              <a:off x="2777" y="1530"/>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3" name="Line 30"/>
            <p:cNvSpPr>
              <a:spLocks noChangeShapeType="1"/>
            </p:cNvSpPr>
            <p:nvPr/>
          </p:nvSpPr>
          <p:spPr bwMode="auto">
            <a:xfrm>
              <a:off x="2777" y="2346"/>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4" name="Line 31"/>
            <p:cNvSpPr>
              <a:spLocks noChangeShapeType="1"/>
            </p:cNvSpPr>
            <p:nvPr/>
          </p:nvSpPr>
          <p:spPr bwMode="auto">
            <a:xfrm>
              <a:off x="2777" y="191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5" name="Line 32"/>
            <p:cNvSpPr>
              <a:spLocks noChangeShapeType="1"/>
            </p:cNvSpPr>
            <p:nvPr/>
          </p:nvSpPr>
          <p:spPr bwMode="auto">
            <a:xfrm>
              <a:off x="1865" y="311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6" name="Line 33"/>
            <p:cNvSpPr>
              <a:spLocks noChangeShapeType="1"/>
            </p:cNvSpPr>
            <p:nvPr/>
          </p:nvSpPr>
          <p:spPr bwMode="auto">
            <a:xfrm>
              <a:off x="1865" y="3210"/>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7" name="Line 34"/>
            <p:cNvSpPr>
              <a:spLocks noChangeShapeType="1"/>
            </p:cNvSpPr>
            <p:nvPr/>
          </p:nvSpPr>
          <p:spPr bwMode="auto">
            <a:xfrm flipV="1">
              <a:off x="3689" y="311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8" name="Line 35"/>
            <p:cNvSpPr>
              <a:spLocks noChangeShapeType="1"/>
            </p:cNvSpPr>
            <p:nvPr/>
          </p:nvSpPr>
          <p:spPr bwMode="auto">
            <a:xfrm>
              <a:off x="2777" y="3210"/>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29" name="Line 36"/>
            <p:cNvSpPr>
              <a:spLocks noChangeShapeType="1"/>
            </p:cNvSpPr>
            <p:nvPr/>
          </p:nvSpPr>
          <p:spPr bwMode="auto">
            <a:xfrm>
              <a:off x="2825" y="369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0" name="Line 37"/>
            <p:cNvSpPr>
              <a:spLocks noChangeShapeType="1"/>
            </p:cNvSpPr>
            <p:nvPr/>
          </p:nvSpPr>
          <p:spPr bwMode="auto">
            <a:xfrm>
              <a:off x="2825" y="3786"/>
              <a:ext cx="13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1" name="Line 38"/>
            <p:cNvSpPr>
              <a:spLocks noChangeShapeType="1"/>
            </p:cNvSpPr>
            <p:nvPr/>
          </p:nvSpPr>
          <p:spPr bwMode="auto">
            <a:xfrm flipV="1">
              <a:off x="4217" y="292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2" name="Line 39"/>
            <p:cNvSpPr>
              <a:spLocks noChangeShapeType="1"/>
            </p:cNvSpPr>
            <p:nvPr/>
          </p:nvSpPr>
          <p:spPr bwMode="auto">
            <a:xfrm>
              <a:off x="4217" y="2922"/>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3" name="Line 40"/>
            <p:cNvSpPr>
              <a:spLocks noChangeShapeType="1"/>
            </p:cNvSpPr>
            <p:nvPr/>
          </p:nvSpPr>
          <p:spPr bwMode="auto">
            <a:xfrm>
              <a:off x="4649" y="2922"/>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4" name="Line 42"/>
            <p:cNvSpPr>
              <a:spLocks noChangeShapeType="1"/>
            </p:cNvSpPr>
            <p:nvPr/>
          </p:nvSpPr>
          <p:spPr bwMode="auto">
            <a:xfrm>
              <a:off x="4937" y="340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5" name="Line 43"/>
            <p:cNvSpPr>
              <a:spLocks noChangeShapeType="1"/>
            </p:cNvSpPr>
            <p:nvPr/>
          </p:nvSpPr>
          <p:spPr bwMode="auto">
            <a:xfrm flipV="1">
              <a:off x="5081" y="1962"/>
              <a:ext cx="0" cy="14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6" name="Line 44"/>
            <p:cNvSpPr>
              <a:spLocks noChangeShapeType="1"/>
            </p:cNvSpPr>
            <p:nvPr/>
          </p:nvSpPr>
          <p:spPr bwMode="auto">
            <a:xfrm flipH="1">
              <a:off x="2777" y="1962"/>
              <a:ext cx="230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7" name="Line 45"/>
            <p:cNvSpPr>
              <a:spLocks noChangeShapeType="1"/>
            </p:cNvSpPr>
            <p:nvPr/>
          </p:nvSpPr>
          <p:spPr bwMode="auto">
            <a:xfrm>
              <a:off x="4649" y="354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8" name="Line 46"/>
            <p:cNvSpPr>
              <a:spLocks noChangeShapeType="1"/>
            </p:cNvSpPr>
            <p:nvPr/>
          </p:nvSpPr>
          <p:spPr bwMode="auto">
            <a:xfrm>
              <a:off x="4649" y="378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9" name="Line 47"/>
            <p:cNvSpPr>
              <a:spLocks noChangeShapeType="1"/>
            </p:cNvSpPr>
            <p:nvPr/>
          </p:nvSpPr>
          <p:spPr bwMode="auto">
            <a:xfrm flipV="1">
              <a:off x="5321" y="762"/>
              <a:ext cx="0" cy="30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0" name="Line 48"/>
            <p:cNvSpPr>
              <a:spLocks noChangeShapeType="1"/>
            </p:cNvSpPr>
            <p:nvPr/>
          </p:nvSpPr>
          <p:spPr bwMode="auto">
            <a:xfrm flipH="1">
              <a:off x="2777" y="762"/>
              <a:ext cx="254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1" name="Line 49"/>
            <p:cNvSpPr>
              <a:spLocks noChangeShapeType="1"/>
            </p:cNvSpPr>
            <p:nvPr/>
          </p:nvSpPr>
          <p:spPr bwMode="auto">
            <a:xfrm>
              <a:off x="3065" y="1386"/>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2" name="Line 50"/>
            <p:cNvSpPr>
              <a:spLocks noChangeShapeType="1"/>
            </p:cNvSpPr>
            <p:nvPr/>
          </p:nvSpPr>
          <p:spPr bwMode="auto">
            <a:xfrm flipV="1">
              <a:off x="4169" y="762"/>
              <a:ext cx="0" cy="62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3" name="Line 51"/>
            <p:cNvSpPr>
              <a:spLocks noChangeShapeType="1"/>
            </p:cNvSpPr>
            <p:nvPr/>
          </p:nvSpPr>
          <p:spPr bwMode="auto">
            <a:xfrm>
              <a:off x="3065" y="1770"/>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4" name="Line 52"/>
            <p:cNvSpPr>
              <a:spLocks noChangeShapeType="1"/>
            </p:cNvSpPr>
            <p:nvPr/>
          </p:nvSpPr>
          <p:spPr bwMode="auto">
            <a:xfrm flipV="1">
              <a:off x="4697" y="762"/>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5" name="Text Box 64"/>
            <p:cNvSpPr txBox="1">
              <a:spLocks noChangeArrowheads="1"/>
            </p:cNvSpPr>
            <p:nvPr/>
          </p:nvSpPr>
          <p:spPr bwMode="auto">
            <a:xfrm>
              <a:off x="2095" y="240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28046" name="Text Box 65"/>
            <p:cNvSpPr txBox="1">
              <a:spLocks noChangeArrowheads="1"/>
            </p:cNvSpPr>
            <p:nvPr/>
          </p:nvSpPr>
          <p:spPr bwMode="auto">
            <a:xfrm>
              <a:off x="3199" y="240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28047" name="Text Box 66"/>
            <p:cNvSpPr txBox="1">
              <a:spLocks noChangeArrowheads="1"/>
            </p:cNvSpPr>
            <p:nvPr/>
          </p:nvSpPr>
          <p:spPr bwMode="auto">
            <a:xfrm>
              <a:off x="4831" y="312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28048" name="Text Box 67"/>
            <p:cNvSpPr txBox="1">
              <a:spLocks noChangeArrowheads="1"/>
            </p:cNvSpPr>
            <p:nvPr/>
          </p:nvSpPr>
          <p:spPr bwMode="auto">
            <a:xfrm>
              <a:off x="4687" y="35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28049" name="Text Box 68"/>
            <p:cNvSpPr txBox="1">
              <a:spLocks noChangeArrowheads="1"/>
            </p:cNvSpPr>
            <p:nvPr/>
          </p:nvSpPr>
          <p:spPr bwMode="auto">
            <a:xfrm>
              <a:off x="3151" y="11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28050" name="Text Box 69"/>
            <p:cNvSpPr txBox="1">
              <a:spLocks noChangeArrowheads="1"/>
            </p:cNvSpPr>
            <p:nvPr/>
          </p:nvSpPr>
          <p:spPr bwMode="auto">
            <a:xfrm>
              <a:off x="3103" y="153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28051" name="Text Box 70"/>
            <p:cNvSpPr txBox="1">
              <a:spLocks noChangeArrowheads="1"/>
            </p:cNvSpPr>
            <p:nvPr/>
          </p:nvSpPr>
          <p:spPr bwMode="auto">
            <a:xfrm>
              <a:off x="2239" y="77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28052" name="Text Box 71"/>
            <p:cNvSpPr txBox="1">
              <a:spLocks noChangeArrowheads="1"/>
            </p:cNvSpPr>
            <p:nvPr/>
          </p:nvSpPr>
          <p:spPr bwMode="auto">
            <a:xfrm>
              <a:off x="2479" y="105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28053" name="Text Box 72"/>
            <p:cNvSpPr txBox="1">
              <a:spLocks noChangeArrowheads="1"/>
            </p:cNvSpPr>
            <p:nvPr/>
          </p:nvSpPr>
          <p:spPr bwMode="auto">
            <a:xfrm>
              <a:off x="2527" y="144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28054" name="Text Box 73"/>
            <p:cNvSpPr txBox="1">
              <a:spLocks noChangeArrowheads="1"/>
            </p:cNvSpPr>
            <p:nvPr/>
          </p:nvSpPr>
          <p:spPr bwMode="auto">
            <a:xfrm>
              <a:off x="2527" y="182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grpSp>
      <p:sp>
        <p:nvSpPr>
          <p:cNvPr id="57" name="日期占位符 56"/>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55AD602-613A-439A-9A47-BCFFE501EAEA}"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1065564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85800" y="500063"/>
            <a:ext cx="6654800" cy="571500"/>
          </a:xfrm>
        </p:spPr>
        <p:txBody>
          <a:bodyPr/>
          <a:lstStyle/>
          <a:p>
            <a:pPr eaLnBrk="1" hangingPunct="1"/>
            <a:r>
              <a:rPr kumimoji="0" lang="zh-CN" altLang="en-US">
                <a:latin typeface="Arial" panose="020B0604020202020204" pitchFamily="34" charset="0"/>
                <a:ea typeface="宋体" panose="02010600030101010101" pitchFamily="2" charset="-122"/>
              </a:rPr>
              <a:t>问题</a:t>
            </a:r>
          </a:p>
        </p:txBody>
      </p:sp>
      <p:sp>
        <p:nvSpPr>
          <p:cNvPr id="130050" name="Rectangle 3"/>
          <p:cNvSpPr>
            <a:spLocks noGrp="1" noChangeArrowheads="1"/>
          </p:cNvSpPr>
          <p:nvPr>
            <p:ph idx="1"/>
          </p:nvPr>
        </p:nvSpPr>
        <p:spPr>
          <a:xfrm>
            <a:off x="468313" y="1484313"/>
            <a:ext cx="7732712" cy="4764087"/>
          </a:xfrm>
        </p:spPr>
        <p:txBody>
          <a:bodyPr/>
          <a:lstStyle/>
          <a:p>
            <a:pPr eaLnBrk="1" hangingPunct="1"/>
            <a:r>
              <a:rPr kumimoji="0" lang="zh-CN" altLang="en-US">
                <a:latin typeface="Arial" panose="020B0604020202020204" pitchFamily="34" charset="0"/>
                <a:ea typeface="宋体" panose="02010600030101010101" pitchFamily="2" charset="-122"/>
              </a:rPr>
              <a:t>一软件的功能需求描述如下：“输入三个整数作为三边的边长构成三角形。根据边长，判断此三角形为一般三角形、等腰三角形及等边三角形，并输出。</a:t>
            </a:r>
            <a:r>
              <a:rPr kumimoji="0" lang="en-US" altLang="zh-CN">
                <a:latin typeface="Arial" panose="020B0604020202020204" pitchFamily="34" charset="0"/>
                <a:ea typeface="宋体" panose="02010600030101010101" pitchFamily="2" charset="-122"/>
              </a:rPr>
              <a:t>” </a:t>
            </a:r>
          </a:p>
          <a:p>
            <a:pPr eaLnBrk="1" hangingPunct="1"/>
            <a:r>
              <a:rPr kumimoji="0" lang="zh-CN" altLang="en-US">
                <a:latin typeface="Arial" panose="020B0604020202020204" pitchFamily="34" charset="0"/>
                <a:ea typeface="宋体" panose="02010600030101010101" pitchFamily="2" charset="-122"/>
              </a:rPr>
              <a:t>画出该程序结构的流程图</a:t>
            </a:r>
            <a:endParaRPr kumimoji="0" lang="en-US" altLang="zh-CN">
              <a:latin typeface="Arial" panose="020B0604020202020204" pitchFamily="34" charset="0"/>
              <a:ea typeface="宋体" panose="02010600030101010101" pitchFamily="2" charset="-122"/>
            </a:endParaRPr>
          </a:p>
        </p:txBody>
      </p:sp>
      <p:sp>
        <p:nvSpPr>
          <p:cNvPr id="130051" name="灯片编号占位符 3"/>
          <p:cNvSpPr>
            <a:spLocks noGrp="1"/>
          </p:cNvSpPr>
          <p:nvPr>
            <p:ph type="sldNum" sz="quarter" idx="4294967295"/>
          </p:nvPr>
        </p:nvSpPr>
        <p:spPr bwMode="auto">
          <a:xfrm>
            <a:off x="6858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B42A6A3-67C6-4036-85BB-7E4F578CB11D}" type="slidenum">
              <a:rPr kumimoji="1" lang="zh-CN" altLang="en-US" sz="1600">
                <a:ea typeface="宋体" panose="02010600030101010101" pitchFamily="2" charset="-122"/>
              </a:rPr>
              <a:pPr/>
              <a:t>61</a:t>
            </a:fld>
            <a:endParaRPr kumimoji="1" lang="en-US" altLang="zh-CN" sz="1600">
              <a:ea typeface="宋体" panose="02010600030101010101" pitchFamily="2" charset="-122"/>
            </a:endParaRPr>
          </a:p>
        </p:txBody>
      </p:sp>
    </p:spTree>
    <p:extLst>
      <p:ext uri="{BB962C8B-B14F-4D97-AF65-F5344CB8AC3E}">
        <p14:creationId xmlns:p14="http://schemas.microsoft.com/office/powerpoint/2010/main" val="225358956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3"/>
          <p:cNvSpPr>
            <a:spLocks noGrp="1" noChangeArrowheads="1"/>
          </p:cNvSpPr>
          <p:nvPr>
            <p:ph idx="1"/>
          </p:nvPr>
        </p:nvSpPr>
        <p:spPr>
          <a:xfrm>
            <a:off x="107950" y="1341438"/>
            <a:ext cx="4032250" cy="431800"/>
          </a:xfrm>
        </p:spPr>
        <p:txBody>
          <a:bodyPr/>
          <a:lstStyle/>
          <a:p>
            <a:pPr eaLnBrk="1" hangingPunct="1">
              <a:buClr>
                <a:srgbClr val="FF3399"/>
              </a:buClr>
              <a:buFont typeface="Wingdings" panose="05000000000000000000" pitchFamily="2" charset="2"/>
              <a:buChar char="u"/>
            </a:pPr>
            <a:r>
              <a:rPr kumimoji="0" lang="zh-CN" altLang="en-US">
                <a:latin typeface="Arial" panose="020B0604020202020204" pitchFamily="34" charset="0"/>
                <a:ea typeface="楷体_GB2312" pitchFamily="49" charset="-122"/>
              </a:rPr>
              <a:t>流程图的主要缺点：</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2E2D27A-7E80-4165-B0BB-47DB47E423D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31075" name="Rectangle 3"/>
          <p:cNvSpPr>
            <a:spLocks noChangeArrowheads="1"/>
          </p:cNvSpPr>
          <p:nvPr/>
        </p:nvSpPr>
        <p:spPr bwMode="auto">
          <a:xfrm>
            <a:off x="539750" y="2060575"/>
            <a:ext cx="81422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流程图本质上不是逐步求精的好工具，它诱使程序员过早地考虑程序的控制流程，而不去考虑程序的全局结构。</a:t>
            </a:r>
          </a:p>
          <a:p>
            <a:pPr>
              <a:spcBef>
                <a:spcPct val="20000"/>
              </a:spcBef>
              <a:buClr>
                <a:schemeClr val="hlink"/>
              </a:buClr>
              <a:buSzPct val="70000"/>
              <a:buFont typeface="Wingdings" panose="05000000000000000000" pitchFamily="2" charset="2"/>
              <a:buChar char="l"/>
            </a:pPr>
            <a:r>
              <a:rPr lang="zh-CN" altLang="en-US" b="0"/>
              <a:t>流程图中用箭头代表控制流，因此程序员不受任何约束，可以完全不顾结构程序设计的精神，随意转移控制。</a:t>
            </a:r>
          </a:p>
          <a:p>
            <a:pPr>
              <a:spcBef>
                <a:spcPct val="20000"/>
              </a:spcBef>
              <a:buClr>
                <a:schemeClr val="hlink"/>
              </a:buClr>
              <a:buSzPct val="70000"/>
              <a:buFont typeface="Wingdings" panose="05000000000000000000" pitchFamily="2" charset="2"/>
              <a:buChar char="l"/>
            </a:pPr>
            <a:r>
              <a:rPr lang="zh-CN" altLang="en-US" b="0"/>
              <a:t>流程图不易表示数据结构。</a:t>
            </a:r>
          </a:p>
        </p:txBody>
      </p:sp>
    </p:spTree>
    <p:extLst>
      <p:ext uri="{BB962C8B-B14F-4D97-AF65-F5344CB8AC3E}">
        <p14:creationId xmlns:p14="http://schemas.microsoft.com/office/powerpoint/2010/main" val="2494044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3"/>
          <p:cNvSpPr>
            <a:spLocks noGrp="1" noChangeArrowheads="1"/>
          </p:cNvSpPr>
          <p:nvPr>
            <p:ph idx="1"/>
          </p:nvPr>
        </p:nvSpPr>
        <p:spPr>
          <a:xfrm>
            <a:off x="250825" y="1989138"/>
            <a:ext cx="8142288" cy="1439862"/>
          </a:xfrm>
        </p:spPr>
        <p:txBody>
          <a:bodyPr/>
          <a:lstStyle/>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研制方块图的目的是：既要制定一种图形工具，又不允许它违反结构化原则。</a:t>
            </a:r>
          </a:p>
          <a:p>
            <a:pPr eaLnBrk="1" hangingPunct="1">
              <a:buClr>
                <a:schemeClr val="hlink"/>
              </a:buClr>
              <a:buFont typeface="Wingdings" panose="05000000000000000000" pitchFamily="2" charset="2"/>
              <a:buChar char="l"/>
            </a:pPr>
            <a:r>
              <a:rPr kumimoji="0" lang="zh-CN" altLang="en-US">
                <a:latin typeface="Arial" panose="020B0604020202020204" pitchFamily="34" charset="0"/>
                <a:ea typeface="楷体_GB2312" pitchFamily="49" charset="-122"/>
              </a:rPr>
              <a:t>方块图具有以下特点：</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6F6BCF9-AC18-4F20-A67E-5C3DE53C005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33123" name="Rectangle 3"/>
          <p:cNvSpPr>
            <a:spLocks noChangeArrowheads="1"/>
          </p:cNvSpPr>
          <p:nvPr/>
        </p:nvSpPr>
        <p:spPr bwMode="auto">
          <a:xfrm>
            <a:off x="827088" y="476250"/>
            <a:ext cx="3097212"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a:solidFill>
                  <a:srgbClr val="FF3399"/>
                </a:solidFill>
              </a:rPr>
              <a:t>方块图（</a:t>
            </a:r>
            <a:r>
              <a:rPr lang="en-US" altLang="zh-CN">
                <a:solidFill>
                  <a:srgbClr val="FF3399"/>
                </a:solidFill>
              </a:rPr>
              <a:t>N-S</a:t>
            </a:r>
            <a:r>
              <a:rPr lang="zh-CN" altLang="en-US">
                <a:solidFill>
                  <a:srgbClr val="FF3399"/>
                </a:solidFill>
              </a:rPr>
              <a:t>图）</a:t>
            </a:r>
            <a:endParaRPr lang="en-US" altLang="zh-CN">
              <a:solidFill>
                <a:srgbClr val="FF3399"/>
              </a:solidFill>
            </a:endParaRPr>
          </a:p>
        </p:txBody>
      </p:sp>
      <p:sp>
        <p:nvSpPr>
          <p:cNvPr id="133124" name="Rectangle 3"/>
          <p:cNvSpPr>
            <a:spLocks noChangeArrowheads="1"/>
          </p:cNvSpPr>
          <p:nvPr/>
        </p:nvSpPr>
        <p:spPr bwMode="auto">
          <a:xfrm>
            <a:off x="611188" y="3573463"/>
            <a:ext cx="814228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sz="2400" b="0">
                <a:latin typeface="楷体_GB2312" pitchFamily="49" charset="-122"/>
              </a:rPr>
              <a:t>（</a:t>
            </a:r>
            <a:r>
              <a:rPr lang="en-US" altLang="zh-CN" sz="2400" b="0">
                <a:latin typeface="楷体_GB2312" pitchFamily="49" charset="-122"/>
              </a:rPr>
              <a:t>1</a:t>
            </a:r>
            <a:r>
              <a:rPr lang="zh-CN" altLang="en-US" sz="2400" b="0">
                <a:latin typeface="楷体_GB2312" pitchFamily="49" charset="-122"/>
              </a:rPr>
              <a:t>）功能域（即某一具体构造的功能范围）有明确的规定，并且很只观地从图形表示中看出来；</a:t>
            </a:r>
          </a:p>
          <a:p>
            <a:pPr>
              <a:spcBef>
                <a:spcPct val="20000"/>
              </a:spcBef>
              <a:buClr>
                <a:schemeClr val="accent1"/>
              </a:buClr>
              <a:buSzPct val="70000"/>
            </a:pPr>
            <a:r>
              <a:rPr lang="zh-CN" altLang="en-US" sz="2400" b="0">
                <a:latin typeface="楷体_GB2312" pitchFamily="49" charset="-122"/>
              </a:rPr>
              <a:t>（</a:t>
            </a:r>
            <a:r>
              <a:rPr lang="en-US" altLang="zh-CN" sz="2400" b="0">
                <a:latin typeface="楷体_GB2312" pitchFamily="49" charset="-122"/>
              </a:rPr>
              <a:t>2</a:t>
            </a:r>
            <a:r>
              <a:rPr lang="zh-CN" altLang="en-US" sz="2400" b="0">
                <a:latin typeface="楷体_GB2312" pitchFamily="49" charset="-122"/>
              </a:rPr>
              <a:t>）想随意分支或转移是不可能的；</a:t>
            </a:r>
          </a:p>
          <a:p>
            <a:pPr>
              <a:spcBef>
                <a:spcPct val="20000"/>
              </a:spcBef>
              <a:buClr>
                <a:schemeClr val="accent1"/>
              </a:buClr>
              <a:buSzPct val="70000"/>
            </a:pPr>
            <a:r>
              <a:rPr lang="zh-CN" altLang="en-US" sz="2400" b="0">
                <a:latin typeface="楷体_GB2312" pitchFamily="49" charset="-122"/>
              </a:rPr>
              <a:t>（</a:t>
            </a:r>
            <a:r>
              <a:rPr lang="en-US" altLang="zh-CN" sz="2400" b="0">
                <a:latin typeface="楷体_GB2312" pitchFamily="49" charset="-122"/>
              </a:rPr>
              <a:t>3</a:t>
            </a:r>
            <a:r>
              <a:rPr lang="zh-CN" altLang="en-US" sz="2400" b="0">
                <a:latin typeface="楷体_GB2312" pitchFamily="49" charset="-122"/>
              </a:rPr>
              <a:t>）局部数据和全程数据的作用域可以很容易确定；</a:t>
            </a:r>
          </a:p>
          <a:p>
            <a:pPr>
              <a:spcBef>
                <a:spcPct val="20000"/>
              </a:spcBef>
              <a:buClr>
                <a:schemeClr val="accent1"/>
              </a:buClr>
              <a:buSzPct val="70000"/>
            </a:pPr>
            <a:r>
              <a:rPr lang="zh-CN" altLang="en-US" sz="2400" b="0">
                <a:latin typeface="楷体_GB2312" pitchFamily="49" charset="-122"/>
              </a:rPr>
              <a:t>（</a:t>
            </a:r>
            <a:r>
              <a:rPr lang="en-US" altLang="zh-CN" sz="2400" b="0">
                <a:latin typeface="楷体_GB2312" pitchFamily="49" charset="-122"/>
              </a:rPr>
              <a:t>4</a:t>
            </a:r>
            <a:r>
              <a:rPr lang="zh-CN" altLang="en-US" sz="2400" b="0">
                <a:latin typeface="楷体_GB2312" pitchFamily="49" charset="-122"/>
              </a:rPr>
              <a:t>）容易表示出递归结构。</a:t>
            </a:r>
            <a:endParaRPr lang="en-US" altLang="zh-CN" b="0">
              <a:latin typeface="楷体_GB2312" pitchFamily="49" charset="-122"/>
            </a:endParaRPr>
          </a:p>
        </p:txBody>
      </p:sp>
    </p:spTree>
    <p:extLst>
      <p:ext uri="{BB962C8B-B14F-4D97-AF65-F5344CB8AC3E}">
        <p14:creationId xmlns:p14="http://schemas.microsoft.com/office/powerpoint/2010/main" val="3433387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ext Box 74"/>
          <p:cNvSpPr txBox="1">
            <a:spLocks noChangeArrowheads="1"/>
          </p:cNvSpPr>
          <p:nvPr/>
        </p:nvSpPr>
        <p:spPr bwMode="auto">
          <a:xfrm>
            <a:off x="6372225" y="5516563"/>
            <a:ext cx="163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b="0">
                <a:latin typeface="Times New Roman" panose="02020603050405020304" pitchFamily="18" charset="0"/>
                <a:ea typeface="宋体" panose="02010600030101010101" pitchFamily="2" charset="-122"/>
              </a:rPr>
              <a:t>调用子程序</a:t>
            </a:r>
            <a:r>
              <a:rPr kumimoji="1" lang="en-US" altLang="zh-CN" sz="2000" b="0">
                <a:latin typeface="Times New Roman" panose="02020603050405020304" pitchFamily="18" charset="0"/>
                <a:ea typeface="宋体" panose="02010600030101010101" pitchFamily="2" charset="-122"/>
              </a:rPr>
              <a:t>A</a:t>
            </a:r>
            <a:endParaRPr kumimoji="1" lang="en-US" altLang="zh-CN" sz="2400" b="0">
              <a:latin typeface="Times New Roman" panose="02020603050405020304" pitchFamily="18" charset="0"/>
              <a:ea typeface="宋体" panose="02010600030101010101" pitchFamily="2" charset="-122"/>
            </a:endParaRPr>
          </a:p>
        </p:txBody>
      </p:sp>
      <p:sp>
        <p:nvSpPr>
          <p:cNvPr id="135170" name="Text Box 75"/>
          <p:cNvSpPr txBox="1">
            <a:spLocks noChangeArrowheads="1"/>
          </p:cNvSpPr>
          <p:nvPr/>
        </p:nvSpPr>
        <p:spPr bwMode="auto">
          <a:xfrm>
            <a:off x="2627313" y="56610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b="0">
                <a:latin typeface="Times New Roman" panose="02020603050405020304" pitchFamily="18" charset="0"/>
                <a:ea typeface="宋体" panose="02010600030101010101" pitchFamily="2" charset="-122"/>
              </a:rPr>
              <a:t>循环</a:t>
            </a:r>
          </a:p>
        </p:txBody>
      </p:sp>
      <p:grpSp>
        <p:nvGrpSpPr>
          <p:cNvPr id="135171" name="Group 51"/>
          <p:cNvGrpSpPr>
            <a:grpSpLocks/>
          </p:cNvGrpSpPr>
          <p:nvPr/>
        </p:nvGrpSpPr>
        <p:grpSpPr bwMode="auto">
          <a:xfrm>
            <a:off x="685800" y="1341438"/>
            <a:ext cx="7773988" cy="4054475"/>
            <a:chOff x="432" y="845"/>
            <a:chExt cx="4897" cy="2554"/>
          </a:xfrm>
        </p:grpSpPr>
        <p:sp>
          <p:nvSpPr>
            <p:cNvPr id="135173" name="Rectangle 4"/>
            <p:cNvSpPr>
              <a:spLocks noChangeArrowheads="1"/>
            </p:cNvSpPr>
            <p:nvPr/>
          </p:nvSpPr>
          <p:spPr bwMode="auto">
            <a:xfrm>
              <a:off x="432" y="847"/>
              <a:ext cx="960"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第一个任务</a:t>
              </a:r>
              <a:endParaRPr kumimoji="1" lang="zh-CN" altLang="en-US" sz="2400">
                <a:latin typeface="楷体_GB2312" pitchFamily="49" charset="-122"/>
              </a:endParaRPr>
            </a:p>
          </p:txBody>
        </p:sp>
        <p:sp>
          <p:nvSpPr>
            <p:cNvPr id="135174" name="Rectangle 5"/>
            <p:cNvSpPr>
              <a:spLocks noChangeArrowheads="1"/>
            </p:cNvSpPr>
            <p:nvPr/>
          </p:nvSpPr>
          <p:spPr bwMode="auto">
            <a:xfrm>
              <a:off x="432" y="1135"/>
              <a:ext cx="960"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第二个任务</a:t>
              </a:r>
            </a:p>
          </p:txBody>
        </p:sp>
        <p:sp>
          <p:nvSpPr>
            <p:cNvPr id="135175" name="Rectangle 6"/>
            <p:cNvSpPr>
              <a:spLocks noChangeArrowheads="1"/>
            </p:cNvSpPr>
            <p:nvPr/>
          </p:nvSpPr>
          <p:spPr bwMode="auto">
            <a:xfrm>
              <a:off x="432" y="1423"/>
              <a:ext cx="960"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zh-CN" altLang="en-US" sz="2000">
                  <a:latin typeface="楷体_GB2312" pitchFamily="49" charset="-122"/>
                </a:rPr>
                <a:t>第三个任务</a:t>
              </a:r>
              <a:endParaRPr kumimoji="1" lang="zh-CN" altLang="en-US" sz="2400">
                <a:latin typeface="楷体_GB2312" pitchFamily="49" charset="-122"/>
              </a:endParaRPr>
            </a:p>
          </p:txBody>
        </p:sp>
        <p:sp>
          <p:nvSpPr>
            <p:cNvPr id="135176" name="Rectangle 7"/>
            <p:cNvSpPr>
              <a:spLocks noChangeArrowheads="1"/>
            </p:cNvSpPr>
            <p:nvPr/>
          </p:nvSpPr>
          <p:spPr bwMode="auto">
            <a:xfrm>
              <a:off x="1872" y="847"/>
              <a:ext cx="1344" cy="91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35177" name="Line 9"/>
            <p:cNvSpPr>
              <a:spLocks noChangeShapeType="1"/>
            </p:cNvSpPr>
            <p:nvPr/>
          </p:nvSpPr>
          <p:spPr bwMode="auto">
            <a:xfrm>
              <a:off x="1872" y="1135"/>
              <a:ext cx="13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Line 11"/>
            <p:cNvSpPr>
              <a:spLocks noChangeShapeType="1"/>
            </p:cNvSpPr>
            <p:nvPr/>
          </p:nvSpPr>
          <p:spPr bwMode="auto">
            <a:xfrm>
              <a:off x="2544" y="1135"/>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9" name="Line 12"/>
            <p:cNvSpPr>
              <a:spLocks noChangeShapeType="1"/>
            </p:cNvSpPr>
            <p:nvPr/>
          </p:nvSpPr>
          <p:spPr bwMode="auto">
            <a:xfrm>
              <a:off x="1872" y="847"/>
              <a:ext cx="384"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0" name="Line 13"/>
            <p:cNvSpPr>
              <a:spLocks noChangeShapeType="1"/>
            </p:cNvSpPr>
            <p:nvPr/>
          </p:nvSpPr>
          <p:spPr bwMode="auto">
            <a:xfrm flipH="1">
              <a:off x="2784" y="847"/>
              <a:ext cx="43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1" name="Text Box 18"/>
            <p:cNvSpPr txBox="1">
              <a:spLocks noChangeArrowheads="1"/>
            </p:cNvSpPr>
            <p:nvPr/>
          </p:nvSpPr>
          <p:spPr bwMode="auto">
            <a:xfrm>
              <a:off x="2294" y="845"/>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条件</a:t>
              </a:r>
            </a:p>
          </p:txBody>
        </p:sp>
        <p:sp>
          <p:nvSpPr>
            <p:cNvPr id="135182" name="Text Box 19"/>
            <p:cNvSpPr txBox="1">
              <a:spLocks noChangeArrowheads="1"/>
            </p:cNvSpPr>
            <p:nvPr/>
          </p:nvSpPr>
          <p:spPr bwMode="auto">
            <a:xfrm>
              <a:off x="1910" y="90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F</a:t>
              </a:r>
            </a:p>
          </p:txBody>
        </p:sp>
        <p:sp>
          <p:nvSpPr>
            <p:cNvPr id="135183" name="Text Box 20"/>
            <p:cNvSpPr txBox="1">
              <a:spLocks noChangeArrowheads="1"/>
            </p:cNvSpPr>
            <p:nvPr/>
          </p:nvSpPr>
          <p:spPr bwMode="auto">
            <a:xfrm>
              <a:off x="2966" y="90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T</a:t>
              </a:r>
            </a:p>
          </p:txBody>
        </p:sp>
        <p:sp>
          <p:nvSpPr>
            <p:cNvPr id="135184" name="Text Box 23"/>
            <p:cNvSpPr txBox="1">
              <a:spLocks noChangeArrowheads="1"/>
            </p:cNvSpPr>
            <p:nvPr/>
          </p:nvSpPr>
          <p:spPr bwMode="auto">
            <a:xfrm>
              <a:off x="2006" y="1192"/>
              <a:ext cx="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ELSE</a:t>
              </a:r>
            </a:p>
            <a:p>
              <a:r>
                <a:rPr kumimoji="1" lang="zh-CN" altLang="en-US" sz="2000">
                  <a:latin typeface="楷体_GB2312" pitchFamily="49" charset="-122"/>
                </a:rPr>
                <a:t>部分</a:t>
              </a:r>
            </a:p>
          </p:txBody>
        </p:sp>
        <p:sp>
          <p:nvSpPr>
            <p:cNvPr id="135185" name="Text Box 24"/>
            <p:cNvSpPr txBox="1">
              <a:spLocks noChangeArrowheads="1"/>
            </p:cNvSpPr>
            <p:nvPr/>
          </p:nvSpPr>
          <p:spPr bwMode="auto">
            <a:xfrm>
              <a:off x="2678" y="1144"/>
              <a:ext cx="4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THEN</a:t>
              </a:r>
            </a:p>
            <a:p>
              <a:r>
                <a:rPr kumimoji="1" lang="zh-CN" altLang="en-US" sz="2000">
                  <a:latin typeface="楷体_GB2312" pitchFamily="49" charset="-122"/>
                </a:rPr>
                <a:t>部分</a:t>
              </a:r>
            </a:p>
          </p:txBody>
        </p:sp>
        <p:sp>
          <p:nvSpPr>
            <p:cNvPr id="135186" name="Rectangle 25"/>
            <p:cNvSpPr>
              <a:spLocks noChangeArrowheads="1"/>
            </p:cNvSpPr>
            <p:nvPr/>
          </p:nvSpPr>
          <p:spPr bwMode="auto">
            <a:xfrm>
              <a:off x="3552" y="845"/>
              <a:ext cx="1776" cy="91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35187" name="Line 26"/>
            <p:cNvSpPr>
              <a:spLocks noChangeShapeType="1"/>
            </p:cNvSpPr>
            <p:nvPr/>
          </p:nvSpPr>
          <p:spPr bwMode="auto">
            <a:xfrm>
              <a:off x="3552" y="1117"/>
              <a:ext cx="17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8" name="Line 28"/>
            <p:cNvSpPr>
              <a:spLocks noChangeShapeType="1"/>
            </p:cNvSpPr>
            <p:nvPr/>
          </p:nvSpPr>
          <p:spPr bwMode="auto">
            <a:xfrm>
              <a:off x="3552" y="1325"/>
              <a:ext cx="17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9" name="Line 31"/>
            <p:cNvSpPr>
              <a:spLocks noChangeShapeType="1"/>
            </p:cNvSpPr>
            <p:nvPr/>
          </p:nvSpPr>
          <p:spPr bwMode="auto">
            <a:xfrm>
              <a:off x="3936" y="1135"/>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0" name="Line 32"/>
            <p:cNvSpPr>
              <a:spLocks noChangeShapeType="1"/>
            </p:cNvSpPr>
            <p:nvPr/>
          </p:nvSpPr>
          <p:spPr bwMode="auto">
            <a:xfrm>
              <a:off x="4320" y="1135"/>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1" name="Line 34"/>
            <p:cNvSpPr>
              <a:spLocks noChangeShapeType="1"/>
            </p:cNvSpPr>
            <p:nvPr/>
          </p:nvSpPr>
          <p:spPr bwMode="auto">
            <a:xfrm>
              <a:off x="4944" y="1135"/>
              <a:ext cx="0" cy="6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2" name="Line 35"/>
            <p:cNvSpPr>
              <a:spLocks noChangeShapeType="1"/>
            </p:cNvSpPr>
            <p:nvPr/>
          </p:nvSpPr>
          <p:spPr bwMode="auto">
            <a:xfrm>
              <a:off x="3560" y="845"/>
              <a:ext cx="19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3" name="Line 36"/>
            <p:cNvSpPr>
              <a:spLocks noChangeShapeType="1"/>
            </p:cNvSpPr>
            <p:nvPr/>
          </p:nvSpPr>
          <p:spPr bwMode="auto">
            <a:xfrm flipH="1">
              <a:off x="5185" y="845"/>
              <a:ext cx="144"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4" name="Text Box 38"/>
            <p:cNvSpPr txBox="1">
              <a:spLocks noChangeArrowheads="1"/>
            </p:cNvSpPr>
            <p:nvPr/>
          </p:nvSpPr>
          <p:spPr bwMode="auto">
            <a:xfrm>
              <a:off x="4070" y="856"/>
              <a:ext cx="7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CASE</a:t>
              </a:r>
              <a:r>
                <a:rPr kumimoji="1" lang="zh-CN" altLang="en-US" sz="2000">
                  <a:latin typeface="楷体_GB2312" pitchFamily="49" charset="-122"/>
                </a:rPr>
                <a:t>条件</a:t>
              </a:r>
            </a:p>
          </p:txBody>
        </p:sp>
        <p:sp>
          <p:nvSpPr>
            <p:cNvPr id="135195" name="Text Box 39"/>
            <p:cNvSpPr txBox="1">
              <a:spLocks noChangeArrowheads="1"/>
            </p:cNvSpPr>
            <p:nvPr/>
          </p:nvSpPr>
          <p:spPr bwMode="auto">
            <a:xfrm>
              <a:off x="3542" y="1094"/>
              <a:ext cx="3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值</a:t>
              </a:r>
              <a:r>
                <a:rPr kumimoji="1" lang="en-US" altLang="zh-CN" sz="2000">
                  <a:latin typeface="楷体_GB2312" pitchFamily="49" charset="-122"/>
                </a:rPr>
                <a:t>1</a:t>
              </a:r>
            </a:p>
          </p:txBody>
        </p:sp>
        <p:sp>
          <p:nvSpPr>
            <p:cNvPr id="135196" name="Text Box 40"/>
            <p:cNvSpPr txBox="1">
              <a:spLocks noChangeArrowheads="1"/>
            </p:cNvSpPr>
            <p:nvPr/>
          </p:nvSpPr>
          <p:spPr bwMode="auto">
            <a:xfrm>
              <a:off x="3926" y="1094"/>
              <a:ext cx="3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值</a:t>
              </a:r>
              <a:r>
                <a:rPr kumimoji="1" lang="en-US" altLang="zh-CN" sz="2000">
                  <a:latin typeface="楷体_GB2312" pitchFamily="49" charset="-122"/>
                </a:rPr>
                <a:t>2</a:t>
              </a:r>
            </a:p>
          </p:txBody>
        </p:sp>
        <p:sp>
          <p:nvSpPr>
            <p:cNvPr id="135197" name="Text Box 41"/>
            <p:cNvSpPr txBox="1">
              <a:spLocks noChangeArrowheads="1"/>
            </p:cNvSpPr>
            <p:nvPr/>
          </p:nvSpPr>
          <p:spPr bwMode="auto">
            <a:xfrm>
              <a:off x="4406" y="1094"/>
              <a:ext cx="5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Times New Roman" panose="02020603050405020304" pitchFamily="18" charset="0"/>
                </a:rPr>
                <a:t>…</a:t>
              </a:r>
              <a:r>
                <a:rPr kumimoji="1" lang="en-US" altLang="zh-CN" sz="2000">
                  <a:latin typeface="楷体_GB2312" pitchFamily="49" charset="-122"/>
                </a:rPr>
                <a:t>...</a:t>
              </a:r>
            </a:p>
          </p:txBody>
        </p:sp>
        <p:sp>
          <p:nvSpPr>
            <p:cNvPr id="135198" name="Text Box 42"/>
            <p:cNvSpPr txBox="1">
              <a:spLocks noChangeArrowheads="1"/>
            </p:cNvSpPr>
            <p:nvPr/>
          </p:nvSpPr>
          <p:spPr bwMode="auto">
            <a:xfrm>
              <a:off x="4934" y="1094"/>
              <a:ext cx="3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值</a:t>
              </a:r>
              <a:r>
                <a:rPr kumimoji="1" lang="en-US" altLang="zh-CN" sz="2000">
                  <a:latin typeface="楷体_GB2312" pitchFamily="49" charset="-122"/>
                </a:rPr>
                <a:t>n</a:t>
              </a:r>
            </a:p>
          </p:txBody>
        </p:sp>
        <p:sp>
          <p:nvSpPr>
            <p:cNvPr id="135199" name="Text Box 43"/>
            <p:cNvSpPr txBox="1">
              <a:spLocks noChangeArrowheads="1"/>
            </p:cNvSpPr>
            <p:nvPr/>
          </p:nvSpPr>
          <p:spPr bwMode="auto">
            <a:xfrm>
              <a:off x="3542" y="1382"/>
              <a:ext cx="3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1400">
                  <a:latin typeface="楷体_GB2312" pitchFamily="49" charset="-122"/>
                </a:rPr>
                <a:t>CASE1</a:t>
              </a:r>
            </a:p>
            <a:p>
              <a:r>
                <a:rPr kumimoji="1" lang="zh-CN" altLang="en-US" sz="1400">
                  <a:latin typeface="楷体_GB2312" pitchFamily="49" charset="-122"/>
                </a:rPr>
                <a:t>部分</a:t>
              </a:r>
            </a:p>
          </p:txBody>
        </p:sp>
        <p:sp>
          <p:nvSpPr>
            <p:cNvPr id="135200" name="Rectangle 56"/>
            <p:cNvSpPr>
              <a:spLocks noChangeArrowheads="1"/>
            </p:cNvSpPr>
            <p:nvPr/>
          </p:nvSpPr>
          <p:spPr bwMode="auto">
            <a:xfrm>
              <a:off x="432" y="2343"/>
              <a:ext cx="1248" cy="105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35201" name="Rectangle 57"/>
            <p:cNvSpPr>
              <a:spLocks noChangeArrowheads="1"/>
            </p:cNvSpPr>
            <p:nvPr/>
          </p:nvSpPr>
          <p:spPr bwMode="auto">
            <a:xfrm>
              <a:off x="1950" y="2341"/>
              <a:ext cx="1248" cy="105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a:latin typeface="楷体_GB2312" pitchFamily="49" charset="-122"/>
              </a:endParaRPr>
            </a:p>
          </p:txBody>
        </p:sp>
        <p:sp>
          <p:nvSpPr>
            <p:cNvPr id="135202" name="Rectangle 58"/>
            <p:cNvSpPr>
              <a:spLocks noChangeArrowheads="1"/>
            </p:cNvSpPr>
            <p:nvPr/>
          </p:nvSpPr>
          <p:spPr bwMode="auto">
            <a:xfrm>
              <a:off x="3923" y="2296"/>
              <a:ext cx="1248" cy="105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135203" name="Oval 59"/>
            <p:cNvSpPr>
              <a:spLocks noChangeArrowheads="1"/>
            </p:cNvSpPr>
            <p:nvPr/>
          </p:nvSpPr>
          <p:spPr bwMode="auto">
            <a:xfrm>
              <a:off x="4259" y="2423"/>
              <a:ext cx="720"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400">
                  <a:latin typeface="楷体_GB2312" pitchFamily="49" charset="-122"/>
                </a:rPr>
                <a:t>A</a:t>
              </a:r>
            </a:p>
          </p:txBody>
        </p:sp>
        <p:sp>
          <p:nvSpPr>
            <p:cNvPr id="135204" name="Line 61"/>
            <p:cNvSpPr>
              <a:spLocks noChangeShapeType="1"/>
            </p:cNvSpPr>
            <p:nvPr/>
          </p:nvSpPr>
          <p:spPr bwMode="auto">
            <a:xfrm flipH="1">
              <a:off x="720" y="2631"/>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05" name="Line 62"/>
            <p:cNvSpPr>
              <a:spLocks noChangeShapeType="1"/>
            </p:cNvSpPr>
            <p:nvPr/>
          </p:nvSpPr>
          <p:spPr bwMode="auto">
            <a:xfrm>
              <a:off x="720" y="2631"/>
              <a:ext cx="0" cy="76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06" name="Line 63"/>
            <p:cNvSpPr>
              <a:spLocks noChangeShapeType="1"/>
            </p:cNvSpPr>
            <p:nvPr/>
          </p:nvSpPr>
          <p:spPr bwMode="auto">
            <a:xfrm>
              <a:off x="1950" y="3109"/>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07" name="Line 64"/>
            <p:cNvSpPr>
              <a:spLocks noChangeShapeType="1"/>
            </p:cNvSpPr>
            <p:nvPr/>
          </p:nvSpPr>
          <p:spPr bwMode="auto">
            <a:xfrm flipV="1">
              <a:off x="2910" y="2341"/>
              <a:ext cx="0" cy="76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08" name="Text Box 66"/>
            <p:cNvSpPr txBox="1">
              <a:spLocks noChangeArrowheads="1"/>
            </p:cNvSpPr>
            <p:nvPr/>
          </p:nvSpPr>
          <p:spPr bwMode="auto">
            <a:xfrm>
              <a:off x="710" y="2341"/>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循环条件</a:t>
              </a:r>
            </a:p>
          </p:txBody>
        </p:sp>
        <p:sp>
          <p:nvSpPr>
            <p:cNvPr id="135209" name="Text Box 67"/>
            <p:cNvSpPr txBox="1">
              <a:spLocks noChangeArrowheads="1"/>
            </p:cNvSpPr>
            <p:nvPr/>
          </p:nvSpPr>
          <p:spPr bwMode="auto">
            <a:xfrm>
              <a:off x="806" y="2736"/>
              <a:ext cx="9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Do - While</a:t>
              </a:r>
            </a:p>
            <a:p>
              <a:r>
                <a:rPr kumimoji="1" lang="en-US" altLang="zh-CN" sz="2000">
                  <a:latin typeface="楷体_GB2312" pitchFamily="49" charset="-122"/>
                </a:rPr>
                <a:t>     </a:t>
              </a:r>
              <a:r>
                <a:rPr kumimoji="1" lang="zh-CN" altLang="en-US" sz="2000">
                  <a:latin typeface="楷体_GB2312" pitchFamily="49" charset="-122"/>
                </a:rPr>
                <a:t>部分</a:t>
              </a:r>
            </a:p>
          </p:txBody>
        </p:sp>
        <p:sp>
          <p:nvSpPr>
            <p:cNvPr id="135210" name="Text Box 70"/>
            <p:cNvSpPr txBox="1">
              <a:spLocks noChangeArrowheads="1"/>
            </p:cNvSpPr>
            <p:nvPr/>
          </p:nvSpPr>
          <p:spPr bwMode="auto">
            <a:xfrm>
              <a:off x="2084" y="2494"/>
              <a:ext cx="9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Do - Until</a:t>
              </a:r>
            </a:p>
            <a:p>
              <a:r>
                <a:rPr kumimoji="1" lang="en-US" altLang="zh-CN" sz="2000">
                  <a:latin typeface="楷体_GB2312" pitchFamily="49" charset="-122"/>
                </a:rPr>
                <a:t>    </a:t>
              </a:r>
              <a:r>
                <a:rPr kumimoji="1" lang="zh-CN" altLang="en-US" sz="2000">
                  <a:latin typeface="楷体_GB2312" pitchFamily="49" charset="-122"/>
                </a:rPr>
                <a:t>部分</a:t>
              </a:r>
            </a:p>
          </p:txBody>
        </p:sp>
        <p:sp>
          <p:nvSpPr>
            <p:cNvPr id="135211" name="Text Box 71"/>
            <p:cNvSpPr txBox="1">
              <a:spLocks noChangeArrowheads="1"/>
            </p:cNvSpPr>
            <p:nvPr/>
          </p:nvSpPr>
          <p:spPr bwMode="auto">
            <a:xfrm>
              <a:off x="2084" y="310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循环条件</a:t>
              </a:r>
            </a:p>
          </p:txBody>
        </p:sp>
        <p:sp>
          <p:nvSpPr>
            <p:cNvPr id="135212" name="Text Box 76"/>
            <p:cNvSpPr txBox="1">
              <a:spLocks noChangeArrowheads="1"/>
            </p:cNvSpPr>
            <p:nvPr/>
          </p:nvSpPr>
          <p:spPr bwMode="auto">
            <a:xfrm>
              <a:off x="614" y="1774"/>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000">
                  <a:latin typeface="楷体_GB2312" pitchFamily="49" charset="-122"/>
                </a:rPr>
                <a:t>顺序</a:t>
              </a:r>
            </a:p>
          </p:txBody>
        </p:sp>
        <p:sp>
          <p:nvSpPr>
            <p:cNvPr id="135213" name="Text Box 77"/>
            <p:cNvSpPr txBox="1">
              <a:spLocks noChangeArrowheads="1"/>
            </p:cNvSpPr>
            <p:nvPr/>
          </p:nvSpPr>
          <p:spPr bwMode="auto">
            <a:xfrm>
              <a:off x="1862" y="1816"/>
              <a:ext cx="1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IF-THEN-ELSE</a:t>
              </a:r>
              <a:r>
                <a:rPr kumimoji="1" lang="zh-CN" altLang="en-US" sz="2000">
                  <a:latin typeface="楷体_GB2312" pitchFamily="49" charset="-122"/>
                </a:rPr>
                <a:t>分支</a:t>
              </a:r>
            </a:p>
          </p:txBody>
        </p:sp>
        <p:sp>
          <p:nvSpPr>
            <p:cNvPr id="135214" name="Text Box 78"/>
            <p:cNvSpPr txBox="1">
              <a:spLocks noChangeArrowheads="1"/>
            </p:cNvSpPr>
            <p:nvPr/>
          </p:nvSpPr>
          <p:spPr bwMode="auto">
            <a:xfrm>
              <a:off x="3830" y="1816"/>
              <a:ext cx="7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CASE</a:t>
              </a:r>
              <a:r>
                <a:rPr kumimoji="1" lang="zh-CN" altLang="en-US" sz="2000">
                  <a:latin typeface="楷体_GB2312" pitchFamily="49" charset="-122"/>
                </a:rPr>
                <a:t>分支</a:t>
              </a:r>
            </a:p>
          </p:txBody>
        </p:sp>
      </p:grpSp>
      <p:sp>
        <p:nvSpPr>
          <p:cNvPr id="49" name="日期占位符 48"/>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C71CC66-D040-4C6F-B1CC-A2AD3E9DDE7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8024929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7" name="Group 42"/>
          <p:cNvGrpSpPr>
            <a:grpSpLocks/>
          </p:cNvGrpSpPr>
          <p:nvPr/>
        </p:nvGrpSpPr>
        <p:grpSpPr bwMode="auto">
          <a:xfrm>
            <a:off x="2362200" y="1268413"/>
            <a:ext cx="4225925" cy="4608512"/>
            <a:chOff x="1488" y="663"/>
            <a:chExt cx="2832" cy="3120"/>
          </a:xfrm>
        </p:grpSpPr>
        <p:sp>
          <p:nvSpPr>
            <p:cNvPr id="137219" name="Rectangle 4"/>
            <p:cNvSpPr>
              <a:spLocks noChangeArrowheads="1"/>
            </p:cNvSpPr>
            <p:nvPr/>
          </p:nvSpPr>
          <p:spPr bwMode="auto">
            <a:xfrm>
              <a:off x="1488" y="663"/>
              <a:ext cx="2832" cy="312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endParaRPr kumimoji="1" lang="zh-CN" altLang="en-US" sz="2400" b="0">
                <a:latin typeface="Times New Roman" panose="02020603050405020304" pitchFamily="18" charset="0"/>
                <a:ea typeface="宋体" panose="02010600030101010101" pitchFamily="2" charset="-122"/>
              </a:endParaRPr>
            </a:p>
          </p:txBody>
        </p:sp>
        <p:sp>
          <p:nvSpPr>
            <p:cNvPr id="137220" name="Line 5"/>
            <p:cNvSpPr>
              <a:spLocks noChangeShapeType="1"/>
            </p:cNvSpPr>
            <p:nvPr/>
          </p:nvSpPr>
          <p:spPr bwMode="auto">
            <a:xfrm>
              <a:off x="1488" y="3495"/>
              <a:ext cx="28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1" name="Line 6"/>
            <p:cNvSpPr>
              <a:spLocks noChangeShapeType="1"/>
            </p:cNvSpPr>
            <p:nvPr/>
          </p:nvSpPr>
          <p:spPr bwMode="auto">
            <a:xfrm flipV="1">
              <a:off x="1776" y="951"/>
              <a:ext cx="0" cy="25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2" name="Line 7"/>
            <p:cNvSpPr>
              <a:spLocks noChangeShapeType="1"/>
            </p:cNvSpPr>
            <p:nvPr/>
          </p:nvSpPr>
          <p:spPr bwMode="auto">
            <a:xfrm>
              <a:off x="1776" y="951"/>
              <a:ext cx="25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3" name="Line 8"/>
            <p:cNvSpPr>
              <a:spLocks noChangeShapeType="1"/>
            </p:cNvSpPr>
            <p:nvPr/>
          </p:nvSpPr>
          <p:spPr bwMode="auto">
            <a:xfrm>
              <a:off x="1776" y="1239"/>
              <a:ext cx="25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4" name="Line 9"/>
            <p:cNvSpPr>
              <a:spLocks noChangeShapeType="1"/>
            </p:cNvSpPr>
            <p:nvPr/>
          </p:nvSpPr>
          <p:spPr bwMode="auto">
            <a:xfrm>
              <a:off x="2112" y="1239"/>
              <a:ext cx="0" cy="22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5" name="Line 10"/>
            <p:cNvSpPr>
              <a:spLocks noChangeShapeType="1"/>
            </p:cNvSpPr>
            <p:nvPr/>
          </p:nvSpPr>
          <p:spPr bwMode="auto">
            <a:xfrm>
              <a:off x="2112" y="1527"/>
              <a:ext cx="220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6" name="Line 11"/>
            <p:cNvSpPr>
              <a:spLocks noChangeShapeType="1"/>
            </p:cNvSpPr>
            <p:nvPr/>
          </p:nvSpPr>
          <p:spPr bwMode="auto">
            <a:xfrm>
              <a:off x="1776" y="951"/>
              <a:ext cx="672" cy="57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7" name="Line 12"/>
            <p:cNvSpPr>
              <a:spLocks noChangeShapeType="1"/>
            </p:cNvSpPr>
            <p:nvPr/>
          </p:nvSpPr>
          <p:spPr bwMode="auto">
            <a:xfrm>
              <a:off x="2448" y="1527"/>
              <a:ext cx="0" cy="196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8" name="Line 13"/>
            <p:cNvSpPr>
              <a:spLocks noChangeShapeType="1"/>
            </p:cNvSpPr>
            <p:nvPr/>
          </p:nvSpPr>
          <p:spPr bwMode="auto">
            <a:xfrm>
              <a:off x="2448" y="3207"/>
              <a:ext cx="15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9" name="Line 14"/>
            <p:cNvSpPr>
              <a:spLocks noChangeShapeType="1"/>
            </p:cNvSpPr>
            <p:nvPr/>
          </p:nvSpPr>
          <p:spPr bwMode="auto">
            <a:xfrm flipV="1">
              <a:off x="3984" y="1527"/>
              <a:ext cx="0" cy="16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0" name="Line 15"/>
            <p:cNvSpPr>
              <a:spLocks noChangeShapeType="1"/>
            </p:cNvSpPr>
            <p:nvPr/>
          </p:nvSpPr>
          <p:spPr bwMode="auto">
            <a:xfrm>
              <a:off x="2448" y="1815"/>
              <a:ext cx="15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1" name="Line 16"/>
            <p:cNvSpPr>
              <a:spLocks noChangeShapeType="1"/>
            </p:cNvSpPr>
            <p:nvPr/>
          </p:nvSpPr>
          <p:spPr bwMode="auto">
            <a:xfrm>
              <a:off x="2448" y="2871"/>
              <a:ext cx="15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2" name="Line 17"/>
            <p:cNvSpPr>
              <a:spLocks noChangeShapeType="1"/>
            </p:cNvSpPr>
            <p:nvPr/>
          </p:nvSpPr>
          <p:spPr bwMode="auto">
            <a:xfrm>
              <a:off x="2448" y="2103"/>
              <a:ext cx="153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3" name="Line 18"/>
            <p:cNvSpPr>
              <a:spLocks noChangeShapeType="1"/>
            </p:cNvSpPr>
            <p:nvPr/>
          </p:nvSpPr>
          <p:spPr bwMode="auto">
            <a:xfrm>
              <a:off x="3216" y="2103"/>
              <a:ext cx="0" cy="76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4" name="Line 19"/>
            <p:cNvSpPr>
              <a:spLocks noChangeShapeType="1"/>
            </p:cNvSpPr>
            <p:nvPr/>
          </p:nvSpPr>
          <p:spPr bwMode="auto">
            <a:xfrm>
              <a:off x="2448" y="1815"/>
              <a:ext cx="768"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5" name="Line 20"/>
            <p:cNvSpPr>
              <a:spLocks noChangeShapeType="1"/>
            </p:cNvSpPr>
            <p:nvPr/>
          </p:nvSpPr>
          <p:spPr bwMode="auto">
            <a:xfrm flipV="1">
              <a:off x="3216" y="1815"/>
              <a:ext cx="768"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6" name="Line 21"/>
            <p:cNvSpPr>
              <a:spLocks noChangeShapeType="1"/>
            </p:cNvSpPr>
            <p:nvPr/>
          </p:nvSpPr>
          <p:spPr bwMode="auto">
            <a:xfrm flipV="1">
              <a:off x="2112" y="951"/>
              <a:ext cx="2208"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7" name="Line 22"/>
            <p:cNvSpPr>
              <a:spLocks noChangeShapeType="1"/>
            </p:cNvSpPr>
            <p:nvPr/>
          </p:nvSpPr>
          <p:spPr bwMode="auto">
            <a:xfrm flipV="1">
              <a:off x="2448" y="1239"/>
              <a:ext cx="187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8" name="Text Box 24"/>
            <p:cNvSpPr txBox="1">
              <a:spLocks noChangeArrowheads="1"/>
            </p:cNvSpPr>
            <p:nvPr/>
          </p:nvSpPr>
          <p:spPr bwMode="auto">
            <a:xfrm>
              <a:off x="2774" y="672"/>
              <a:ext cx="3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C1</a:t>
              </a:r>
            </a:p>
          </p:txBody>
        </p:sp>
        <p:sp>
          <p:nvSpPr>
            <p:cNvPr id="137239" name="Text Box 25"/>
            <p:cNvSpPr txBox="1">
              <a:spLocks noChangeArrowheads="1"/>
            </p:cNvSpPr>
            <p:nvPr/>
          </p:nvSpPr>
          <p:spPr bwMode="auto">
            <a:xfrm>
              <a:off x="3158" y="3216"/>
              <a:ext cx="3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C4</a:t>
              </a:r>
            </a:p>
          </p:txBody>
        </p:sp>
        <p:sp>
          <p:nvSpPr>
            <p:cNvPr id="137240" name="Text Box 26"/>
            <p:cNvSpPr txBox="1">
              <a:spLocks noChangeArrowheads="1"/>
            </p:cNvSpPr>
            <p:nvPr/>
          </p:nvSpPr>
          <p:spPr bwMode="auto">
            <a:xfrm>
              <a:off x="3110" y="1776"/>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C5</a:t>
              </a:r>
            </a:p>
          </p:txBody>
        </p:sp>
        <p:sp>
          <p:nvSpPr>
            <p:cNvPr id="137241" name="Text Box 27"/>
            <p:cNvSpPr txBox="1">
              <a:spLocks noChangeArrowheads="1"/>
            </p:cNvSpPr>
            <p:nvPr/>
          </p:nvSpPr>
          <p:spPr bwMode="auto">
            <a:xfrm>
              <a:off x="2486" y="1872"/>
              <a:ext cx="2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37242" name="Text Box 28"/>
            <p:cNvSpPr txBox="1">
              <a:spLocks noChangeArrowheads="1"/>
            </p:cNvSpPr>
            <p:nvPr/>
          </p:nvSpPr>
          <p:spPr bwMode="auto">
            <a:xfrm>
              <a:off x="3686" y="1872"/>
              <a:ext cx="2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37243" name="Text Box 29"/>
            <p:cNvSpPr txBox="1">
              <a:spLocks noChangeArrowheads="1"/>
            </p:cNvSpPr>
            <p:nvPr/>
          </p:nvSpPr>
          <p:spPr bwMode="auto">
            <a:xfrm>
              <a:off x="3063" y="1536"/>
              <a:ext cx="30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S1</a:t>
              </a:r>
            </a:p>
          </p:txBody>
        </p:sp>
        <p:sp>
          <p:nvSpPr>
            <p:cNvPr id="137244" name="Text Box 30"/>
            <p:cNvSpPr txBox="1">
              <a:spLocks noChangeArrowheads="1"/>
            </p:cNvSpPr>
            <p:nvPr/>
          </p:nvSpPr>
          <p:spPr bwMode="auto">
            <a:xfrm>
              <a:off x="3110" y="2927"/>
              <a:ext cx="3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S4</a:t>
              </a:r>
            </a:p>
          </p:txBody>
        </p:sp>
        <p:sp>
          <p:nvSpPr>
            <p:cNvPr id="137245" name="Text Box 31"/>
            <p:cNvSpPr txBox="1">
              <a:spLocks noChangeArrowheads="1"/>
            </p:cNvSpPr>
            <p:nvPr/>
          </p:nvSpPr>
          <p:spPr bwMode="auto">
            <a:xfrm>
              <a:off x="2630" y="2353"/>
              <a:ext cx="30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S2</a:t>
              </a:r>
            </a:p>
          </p:txBody>
        </p:sp>
        <p:sp>
          <p:nvSpPr>
            <p:cNvPr id="137246" name="Text Box 32"/>
            <p:cNvSpPr txBox="1">
              <a:spLocks noChangeArrowheads="1"/>
            </p:cNvSpPr>
            <p:nvPr/>
          </p:nvSpPr>
          <p:spPr bwMode="auto">
            <a:xfrm>
              <a:off x="3446" y="2353"/>
              <a:ext cx="30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S3</a:t>
              </a:r>
            </a:p>
          </p:txBody>
        </p:sp>
        <p:sp>
          <p:nvSpPr>
            <p:cNvPr id="137247" name="Text Box 33"/>
            <p:cNvSpPr txBox="1">
              <a:spLocks noChangeArrowheads="1"/>
            </p:cNvSpPr>
            <p:nvPr/>
          </p:nvSpPr>
          <p:spPr bwMode="auto">
            <a:xfrm>
              <a:off x="2774" y="3504"/>
              <a:ext cx="30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S5</a:t>
              </a:r>
            </a:p>
          </p:txBody>
        </p:sp>
        <p:sp>
          <p:nvSpPr>
            <p:cNvPr id="137248" name="Text Box 34"/>
            <p:cNvSpPr txBox="1">
              <a:spLocks noChangeArrowheads="1"/>
            </p:cNvSpPr>
            <p:nvPr/>
          </p:nvSpPr>
          <p:spPr bwMode="auto">
            <a:xfrm>
              <a:off x="1766" y="1008"/>
              <a:ext cx="2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37249" name="Text Box 35"/>
            <p:cNvSpPr txBox="1">
              <a:spLocks noChangeArrowheads="1"/>
            </p:cNvSpPr>
            <p:nvPr/>
          </p:nvSpPr>
          <p:spPr bwMode="auto">
            <a:xfrm>
              <a:off x="2102" y="1296"/>
              <a:ext cx="2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N</a:t>
              </a:r>
            </a:p>
          </p:txBody>
        </p:sp>
        <p:sp>
          <p:nvSpPr>
            <p:cNvPr id="137250" name="Text Box 36"/>
            <p:cNvSpPr txBox="1">
              <a:spLocks noChangeArrowheads="1"/>
            </p:cNvSpPr>
            <p:nvPr/>
          </p:nvSpPr>
          <p:spPr bwMode="auto">
            <a:xfrm>
              <a:off x="3926" y="1008"/>
              <a:ext cx="2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37251" name="Text Box 37"/>
            <p:cNvSpPr txBox="1">
              <a:spLocks noChangeArrowheads="1"/>
            </p:cNvSpPr>
            <p:nvPr/>
          </p:nvSpPr>
          <p:spPr bwMode="auto">
            <a:xfrm>
              <a:off x="3974" y="1296"/>
              <a:ext cx="2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Y</a:t>
              </a:r>
            </a:p>
          </p:txBody>
        </p:sp>
        <p:sp>
          <p:nvSpPr>
            <p:cNvPr id="137252" name="Text Box 40"/>
            <p:cNvSpPr txBox="1">
              <a:spLocks noChangeArrowheads="1"/>
            </p:cNvSpPr>
            <p:nvPr/>
          </p:nvSpPr>
          <p:spPr bwMode="auto">
            <a:xfrm>
              <a:off x="2006" y="960"/>
              <a:ext cx="32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C2</a:t>
              </a:r>
            </a:p>
          </p:txBody>
        </p:sp>
        <p:sp>
          <p:nvSpPr>
            <p:cNvPr id="137253" name="Text Box 41"/>
            <p:cNvSpPr txBox="1">
              <a:spLocks noChangeArrowheads="1"/>
            </p:cNvSpPr>
            <p:nvPr/>
          </p:nvSpPr>
          <p:spPr bwMode="auto">
            <a:xfrm>
              <a:off x="2342" y="1248"/>
              <a:ext cx="3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b="0">
                  <a:latin typeface="Times New Roman" panose="02020603050405020304" pitchFamily="18" charset="0"/>
                  <a:ea typeface="宋体" panose="02010600030101010101" pitchFamily="2" charset="-122"/>
                </a:rPr>
                <a:t>C3</a:t>
              </a:r>
            </a:p>
          </p:txBody>
        </p:sp>
      </p:grpSp>
      <p:sp>
        <p:nvSpPr>
          <p:cNvPr id="40" name="日期占位符 39"/>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E5E8CD29-5331-45B2-AC05-680BAB5D65BA}"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2229148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5" name="Group 41"/>
          <p:cNvGrpSpPr>
            <a:grpSpLocks/>
          </p:cNvGrpSpPr>
          <p:nvPr/>
        </p:nvGrpSpPr>
        <p:grpSpPr bwMode="auto">
          <a:xfrm>
            <a:off x="611188" y="2276475"/>
            <a:ext cx="7940675" cy="2840038"/>
            <a:chOff x="518" y="1728"/>
            <a:chExt cx="5002" cy="1789"/>
          </a:xfrm>
        </p:grpSpPr>
        <p:sp>
          <p:nvSpPr>
            <p:cNvPr id="139268" name="Rectangle 4"/>
            <p:cNvSpPr>
              <a:spLocks noChangeArrowheads="1"/>
            </p:cNvSpPr>
            <p:nvPr/>
          </p:nvSpPr>
          <p:spPr bwMode="auto">
            <a:xfrm>
              <a:off x="576" y="1920"/>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P1</a:t>
              </a:r>
            </a:p>
          </p:txBody>
        </p:sp>
        <p:sp>
          <p:nvSpPr>
            <p:cNvPr id="139269" name="Rectangle 5"/>
            <p:cNvSpPr>
              <a:spLocks noChangeArrowheads="1"/>
            </p:cNvSpPr>
            <p:nvPr/>
          </p:nvSpPr>
          <p:spPr bwMode="auto">
            <a:xfrm>
              <a:off x="576" y="2496"/>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P2</a:t>
              </a:r>
            </a:p>
          </p:txBody>
        </p:sp>
        <p:sp>
          <p:nvSpPr>
            <p:cNvPr id="139270" name="Line 6"/>
            <p:cNvSpPr>
              <a:spLocks noChangeShapeType="1"/>
            </p:cNvSpPr>
            <p:nvPr/>
          </p:nvSpPr>
          <p:spPr bwMode="auto">
            <a:xfrm>
              <a:off x="576" y="1728"/>
              <a:ext cx="0" cy="13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1" name="Line 7"/>
            <p:cNvSpPr>
              <a:spLocks noChangeShapeType="1"/>
            </p:cNvSpPr>
            <p:nvPr/>
          </p:nvSpPr>
          <p:spPr bwMode="auto">
            <a:xfrm>
              <a:off x="2016" y="1776"/>
              <a:ext cx="0" cy="12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2" name="Line 8"/>
            <p:cNvSpPr>
              <a:spLocks noChangeShapeType="1"/>
            </p:cNvSpPr>
            <p:nvPr/>
          </p:nvSpPr>
          <p:spPr bwMode="auto">
            <a:xfrm>
              <a:off x="2016" y="2112"/>
              <a:ext cx="100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3" name="Line 9"/>
            <p:cNvSpPr>
              <a:spLocks noChangeShapeType="1"/>
            </p:cNvSpPr>
            <p:nvPr/>
          </p:nvSpPr>
          <p:spPr bwMode="auto">
            <a:xfrm>
              <a:off x="2016" y="2592"/>
              <a:ext cx="100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4" name="Rectangle 10"/>
            <p:cNvSpPr>
              <a:spLocks noChangeArrowheads="1"/>
            </p:cNvSpPr>
            <p:nvPr/>
          </p:nvSpPr>
          <p:spPr bwMode="auto">
            <a:xfrm>
              <a:off x="3024" y="2448"/>
              <a:ext cx="384"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P2</a:t>
              </a:r>
            </a:p>
          </p:txBody>
        </p:sp>
        <p:sp>
          <p:nvSpPr>
            <p:cNvPr id="139275" name="Rectangle 11"/>
            <p:cNvSpPr>
              <a:spLocks noChangeArrowheads="1"/>
            </p:cNvSpPr>
            <p:nvPr/>
          </p:nvSpPr>
          <p:spPr bwMode="auto">
            <a:xfrm>
              <a:off x="3024" y="1968"/>
              <a:ext cx="384"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P1</a:t>
              </a:r>
            </a:p>
          </p:txBody>
        </p:sp>
        <p:sp>
          <p:nvSpPr>
            <p:cNvPr id="139276" name="Line 12"/>
            <p:cNvSpPr>
              <a:spLocks noChangeShapeType="1"/>
            </p:cNvSpPr>
            <p:nvPr/>
          </p:nvSpPr>
          <p:spPr bwMode="auto">
            <a:xfrm flipH="1">
              <a:off x="2688" y="2112"/>
              <a:ext cx="336"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7" name="Line 13"/>
            <p:cNvSpPr>
              <a:spLocks noChangeShapeType="1"/>
            </p:cNvSpPr>
            <p:nvPr/>
          </p:nvSpPr>
          <p:spPr bwMode="auto">
            <a:xfrm>
              <a:off x="2688" y="2352"/>
              <a:ext cx="336"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8" name="Line 14"/>
            <p:cNvSpPr>
              <a:spLocks noChangeShapeType="1"/>
            </p:cNvSpPr>
            <p:nvPr/>
          </p:nvSpPr>
          <p:spPr bwMode="auto">
            <a:xfrm>
              <a:off x="3936" y="1776"/>
              <a:ext cx="0" cy="13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9" name="Line 15"/>
            <p:cNvSpPr>
              <a:spLocks noChangeShapeType="1"/>
            </p:cNvSpPr>
            <p:nvPr/>
          </p:nvSpPr>
          <p:spPr bwMode="auto">
            <a:xfrm>
              <a:off x="3936" y="1920"/>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0" name="Rectangle 16"/>
            <p:cNvSpPr>
              <a:spLocks noChangeArrowheads="1"/>
            </p:cNvSpPr>
            <p:nvPr/>
          </p:nvSpPr>
          <p:spPr bwMode="auto">
            <a:xfrm>
              <a:off x="5136" y="2832"/>
              <a:ext cx="384"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Pn</a:t>
              </a:r>
            </a:p>
          </p:txBody>
        </p:sp>
        <p:sp>
          <p:nvSpPr>
            <p:cNvPr id="139281" name="Rectangle 17"/>
            <p:cNvSpPr>
              <a:spLocks noChangeArrowheads="1"/>
            </p:cNvSpPr>
            <p:nvPr/>
          </p:nvSpPr>
          <p:spPr bwMode="auto">
            <a:xfrm>
              <a:off x="5136" y="2208"/>
              <a:ext cx="384"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P2</a:t>
              </a:r>
            </a:p>
          </p:txBody>
        </p:sp>
        <p:sp>
          <p:nvSpPr>
            <p:cNvPr id="139282" name="Rectangle 18"/>
            <p:cNvSpPr>
              <a:spLocks noChangeArrowheads="1"/>
            </p:cNvSpPr>
            <p:nvPr/>
          </p:nvSpPr>
          <p:spPr bwMode="auto">
            <a:xfrm>
              <a:off x="5136" y="1776"/>
              <a:ext cx="384"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P1</a:t>
              </a:r>
            </a:p>
          </p:txBody>
        </p:sp>
        <p:sp>
          <p:nvSpPr>
            <p:cNvPr id="139283" name="Line 19"/>
            <p:cNvSpPr>
              <a:spLocks noChangeShapeType="1"/>
            </p:cNvSpPr>
            <p:nvPr/>
          </p:nvSpPr>
          <p:spPr bwMode="auto">
            <a:xfrm>
              <a:off x="3936" y="2976"/>
              <a:ext cx="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4" name="Line 20"/>
            <p:cNvSpPr>
              <a:spLocks noChangeShapeType="1"/>
            </p:cNvSpPr>
            <p:nvPr/>
          </p:nvSpPr>
          <p:spPr bwMode="auto">
            <a:xfrm>
              <a:off x="4992" y="235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5" name="Line 22"/>
            <p:cNvSpPr>
              <a:spLocks noChangeShapeType="1"/>
            </p:cNvSpPr>
            <p:nvPr/>
          </p:nvSpPr>
          <p:spPr bwMode="auto">
            <a:xfrm flipH="1">
              <a:off x="4800" y="1920"/>
              <a:ext cx="192"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6" name="Line 23"/>
            <p:cNvSpPr>
              <a:spLocks noChangeShapeType="1"/>
            </p:cNvSpPr>
            <p:nvPr/>
          </p:nvSpPr>
          <p:spPr bwMode="auto">
            <a:xfrm>
              <a:off x="4800" y="2160"/>
              <a:ext cx="192"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7" name="Line 24"/>
            <p:cNvSpPr>
              <a:spLocks noChangeShapeType="1"/>
            </p:cNvSpPr>
            <p:nvPr/>
          </p:nvSpPr>
          <p:spPr bwMode="auto">
            <a:xfrm flipH="1">
              <a:off x="4800" y="2352"/>
              <a:ext cx="192"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8" name="Line 25"/>
            <p:cNvSpPr>
              <a:spLocks noChangeShapeType="1"/>
            </p:cNvSpPr>
            <p:nvPr/>
          </p:nvSpPr>
          <p:spPr bwMode="auto">
            <a:xfrm>
              <a:off x="4800" y="2736"/>
              <a:ext cx="192"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9" name="Text Box 26"/>
            <p:cNvSpPr txBox="1">
              <a:spLocks noChangeArrowheads="1"/>
            </p:cNvSpPr>
            <p:nvPr/>
          </p:nvSpPr>
          <p:spPr bwMode="auto">
            <a:xfrm>
              <a:off x="4742" y="2486"/>
              <a:ext cx="1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1000">
                  <a:latin typeface="楷体_GB2312" pitchFamily="49" charset="-122"/>
                </a:rPr>
                <a:t>.</a:t>
              </a:r>
            </a:p>
            <a:p>
              <a:r>
                <a:rPr kumimoji="1" lang="en-US" altLang="zh-CN" sz="1000">
                  <a:latin typeface="楷体_GB2312" pitchFamily="49" charset="-122"/>
                </a:rPr>
                <a:t>.</a:t>
              </a:r>
            </a:p>
            <a:p>
              <a:r>
                <a:rPr kumimoji="1" lang="en-US" altLang="zh-CN" sz="1000">
                  <a:latin typeface="楷体_GB2312" pitchFamily="49" charset="-122"/>
                </a:rPr>
                <a:t>.</a:t>
              </a:r>
            </a:p>
          </p:txBody>
        </p:sp>
        <p:sp>
          <p:nvSpPr>
            <p:cNvPr id="139290" name="Text Box 37"/>
            <p:cNvSpPr txBox="1">
              <a:spLocks noChangeArrowheads="1"/>
            </p:cNvSpPr>
            <p:nvPr/>
          </p:nvSpPr>
          <p:spPr bwMode="auto">
            <a:xfrm>
              <a:off x="4022" y="2282"/>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X=</a:t>
              </a:r>
            </a:p>
          </p:txBody>
        </p:sp>
        <p:sp>
          <p:nvSpPr>
            <p:cNvPr id="139291" name="Text Box 42"/>
            <p:cNvSpPr txBox="1">
              <a:spLocks noChangeArrowheads="1"/>
            </p:cNvSpPr>
            <p:nvPr/>
          </p:nvSpPr>
          <p:spPr bwMode="auto">
            <a:xfrm>
              <a:off x="4454" y="1881"/>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L1</a:t>
              </a:r>
            </a:p>
          </p:txBody>
        </p:sp>
        <p:sp>
          <p:nvSpPr>
            <p:cNvPr id="139292" name="Text Box 43"/>
            <p:cNvSpPr txBox="1">
              <a:spLocks noChangeArrowheads="1"/>
            </p:cNvSpPr>
            <p:nvPr/>
          </p:nvSpPr>
          <p:spPr bwMode="auto">
            <a:xfrm>
              <a:off x="4454" y="2217"/>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L2</a:t>
              </a:r>
            </a:p>
          </p:txBody>
        </p:sp>
        <p:sp>
          <p:nvSpPr>
            <p:cNvPr id="139293" name="Text Box 44"/>
            <p:cNvSpPr txBox="1">
              <a:spLocks noChangeArrowheads="1"/>
            </p:cNvSpPr>
            <p:nvPr/>
          </p:nvSpPr>
          <p:spPr bwMode="auto">
            <a:xfrm>
              <a:off x="4454" y="2697"/>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000">
                  <a:latin typeface="楷体_GB2312" pitchFamily="49" charset="-122"/>
                </a:rPr>
                <a:t>Ln</a:t>
              </a:r>
            </a:p>
          </p:txBody>
        </p:sp>
        <p:sp>
          <p:nvSpPr>
            <p:cNvPr id="139294" name="Text Box 45"/>
            <p:cNvSpPr txBox="1">
              <a:spLocks noChangeArrowheads="1"/>
            </p:cNvSpPr>
            <p:nvPr/>
          </p:nvSpPr>
          <p:spPr bwMode="auto">
            <a:xfrm>
              <a:off x="2246" y="21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C</a:t>
              </a:r>
            </a:p>
          </p:txBody>
        </p:sp>
        <p:sp>
          <p:nvSpPr>
            <p:cNvPr id="139295" name="Text Box 46"/>
            <p:cNvSpPr txBox="1">
              <a:spLocks noChangeArrowheads="1"/>
            </p:cNvSpPr>
            <p:nvPr/>
          </p:nvSpPr>
          <p:spPr bwMode="auto">
            <a:xfrm>
              <a:off x="518" y="322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顺序</a:t>
              </a:r>
            </a:p>
          </p:txBody>
        </p:sp>
        <p:sp>
          <p:nvSpPr>
            <p:cNvPr id="139296" name="Text Box 47"/>
            <p:cNvSpPr txBox="1">
              <a:spLocks noChangeArrowheads="1"/>
            </p:cNvSpPr>
            <p:nvPr/>
          </p:nvSpPr>
          <p:spPr bwMode="auto">
            <a:xfrm>
              <a:off x="2294" y="322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选择</a:t>
              </a:r>
            </a:p>
          </p:txBody>
        </p:sp>
        <p:sp>
          <p:nvSpPr>
            <p:cNvPr id="139297" name="Text Box 48"/>
            <p:cNvSpPr txBox="1">
              <a:spLocks noChangeArrowheads="1"/>
            </p:cNvSpPr>
            <p:nvPr/>
          </p:nvSpPr>
          <p:spPr bwMode="auto">
            <a:xfrm>
              <a:off x="4262" y="3194"/>
              <a:ext cx="10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CASE</a:t>
              </a:r>
              <a:r>
                <a:rPr kumimoji="1" lang="zh-CN" altLang="en-US" sz="2400">
                  <a:latin typeface="楷体_GB2312" pitchFamily="49" charset="-122"/>
                </a:rPr>
                <a:t>型选择</a:t>
              </a:r>
            </a:p>
          </p:txBody>
        </p:sp>
      </p:grpSp>
      <p:sp>
        <p:nvSpPr>
          <p:cNvPr id="36" name="日期占位符 3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D6A8FF15-E199-4B6D-A276-9C17BD4F1B68}"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39267" name="Rectangle 3"/>
          <p:cNvSpPr>
            <a:spLocks noChangeArrowheads="1"/>
          </p:cNvSpPr>
          <p:nvPr/>
        </p:nvSpPr>
        <p:spPr bwMode="auto">
          <a:xfrm>
            <a:off x="395288" y="620713"/>
            <a:ext cx="7056437" cy="57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en-US" altLang="zh-CN">
                <a:solidFill>
                  <a:srgbClr val="FF3399"/>
                </a:solidFill>
              </a:rPr>
              <a:t>PAD</a:t>
            </a:r>
            <a:r>
              <a:rPr lang="zh-CN" altLang="en-US">
                <a:solidFill>
                  <a:srgbClr val="FF3399"/>
                </a:solidFill>
              </a:rPr>
              <a:t>图（</a:t>
            </a:r>
            <a:r>
              <a:rPr lang="en-US" altLang="zh-CN">
                <a:solidFill>
                  <a:srgbClr val="FF3399"/>
                </a:solidFill>
              </a:rPr>
              <a:t>Problem Analysis Diagram</a:t>
            </a:r>
            <a:r>
              <a:rPr lang="zh-CN" altLang="en-US">
                <a:solidFill>
                  <a:srgbClr val="FF3399"/>
                </a:solidFill>
              </a:rPr>
              <a:t>）</a:t>
            </a:r>
            <a:endParaRPr lang="en-US" altLang="zh-CN">
              <a:solidFill>
                <a:srgbClr val="FF3399"/>
              </a:solidFill>
            </a:endParaRPr>
          </a:p>
        </p:txBody>
      </p:sp>
    </p:spTree>
    <p:extLst>
      <p:ext uri="{BB962C8B-B14F-4D97-AF65-F5344CB8AC3E}">
        <p14:creationId xmlns:p14="http://schemas.microsoft.com/office/powerpoint/2010/main" val="3900714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3" name="Group 24"/>
          <p:cNvGrpSpPr>
            <a:grpSpLocks/>
          </p:cNvGrpSpPr>
          <p:nvPr/>
        </p:nvGrpSpPr>
        <p:grpSpPr bwMode="auto">
          <a:xfrm>
            <a:off x="1116013" y="1916113"/>
            <a:ext cx="6781800" cy="3525837"/>
            <a:chOff x="864" y="1536"/>
            <a:chExt cx="4272" cy="2221"/>
          </a:xfrm>
        </p:grpSpPr>
        <p:sp>
          <p:nvSpPr>
            <p:cNvPr id="141315" name="Rectangle 4"/>
            <p:cNvSpPr>
              <a:spLocks noChangeArrowheads="1"/>
            </p:cNvSpPr>
            <p:nvPr/>
          </p:nvSpPr>
          <p:spPr bwMode="auto">
            <a:xfrm>
              <a:off x="864" y="1776"/>
              <a:ext cx="960"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WHILE  C</a:t>
              </a:r>
            </a:p>
          </p:txBody>
        </p:sp>
        <p:sp>
          <p:nvSpPr>
            <p:cNvPr id="141316" name="Rectangle 5"/>
            <p:cNvSpPr>
              <a:spLocks noChangeArrowheads="1"/>
            </p:cNvSpPr>
            <p:nvPr/>
          </p:nvSpPr>
          <p:spPr bwMode="auto">
            <a:xfrm>
              <a:off x="864" y="2880"/>
              <a:ext cx="960"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UNTIL  C</a:t>
              </a:r>
            </a:p>
          </p:txBody>
        </p:sp>
        <p:sp>
          <p:nvSpPr>
            <p:cNvPr id="141317" name="Line 6"/>
            <p:cNvSpPr>
              <a:spLocks noChangeShapeType="1"/>
            </p:cNvSpPr>
            <p:nvPr/>
          </p:nvSpPr>
          <p:spPr bwMode="auto">
            <a:xfrm>
              <a:off x="864" y="1536"/>
              <a:ext cx="0" cy="8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18" name="Line 7"/>
            <p:cNvSpPr>
              <a:spLocks noChangeShapeType="1"/>
            </p:cNvSpPr>
            <p:nvPr/>
          </p:nvSpPr>
          <p:spPr bwMode="auto">
            <a:xfrm>
              <a:off x="864" y="2640"/>
              <a:ext cx="0" cy="81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19" name="Line 8"/>
            <p:cNvSpPr>
              <a:spLocks noChangeShapeType="1"/>
            </p:cNvSpPr>
            <p:nvPr/>
          </p:nvSpPr>
          <p:spPr bwMode="auto">
            <a:xfrm>
              <a:off x="1776" y="1776"/>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0" name="Line 9"/>
            <p:cNvSpPr>
              <a:spLocks noChangeShapeType="1"/>
            </p:cNvSpPr>
            <p:nvPr/>
          </p:nvSpPr>
          <p:spPr bwMode="auto">
            <a:xfrm>
              <a:off x="1776" y="2880"/>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1" name="Line 10"/>
            <p:cNvSpPr>
              <a:spLocks noChangeShapeType="1"/>
            </p:cNvSpPr>
            <p:nvPr/>
          </p:nvSpPr>
          <p:spPr bwMode="auto">
            <a:xfrm>
              <a:off x="1824" y="1968"/>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2" name="Line 11"/>
            <p:cNvSpPr>
              <a:spLocks noChangeShapeType="1"/>
            </p:cNvSpPr>
            <p:nvPr/>
          </p:nvSpPr>
          <p:spPr bwMode="auto">
            <a:xfrm>
              <a:off x="1824" y="3072"/>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3" name="Rectangle 12"/>
            <p:cNvSpPr>
              <a:spLocks noChangeArrowheads="1"/>
            </p:cNvSpPr>
            <p:nvPr/>
          </p:nvSpPr>
          <p:spPr bwMode="auto">
            <a:xfrm>
              <a:off x="2016" y="182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a:t>
              </a:r>
            </a:p>
          </p:txBody>
        </p:sp>
        <p:sp>
          <p:nvSpPr>
            <p:cNvPr id="141324" name="Rectangle 13"/>
            <p:cNvSpPr>
              <a:spLocks noChangeArrowheads="1"/>
            </p:cNvSpPr>
            <p:nvPr/>
          </p:nvSpPr>
          <p:spPr bwMode="auto">
            <a:xfrm>
              <a:off x="2016" y="292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a:t>
              </a:r>
            </a:p>
          </p:txBody>
        </p:sp>
        <p:sp>
          <p:nvSpPr>
            <p:cNvPr id="141325" name="Oval 14"/>
            <p:cNvSpPr>
              <a:spLocks noChangeArrowheads="1"/>
            </p:cNvSpPr>
            <p:nvPr/>
          </p:nvSpPr>
          <p:spPr bwMode="auto">
            <a:xfrm>
              <a:off x="3312" y="2256"/>
              <a:ext cx="576" cy="576"/>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endParaRPr kumimoji="1" lang="zh-CN" altLang="en-US" sz="2400">
                <a:latin typeface="楷体_GB2312" pitchFamily="49" charset="-122"/>
              </a:endParaRPr>
            </a:p>
          </p:txBody>
        </p:sp>
        <p:sp>
          <p:nvSpPr>
            <p:cNvPr id="141326" name="Line 15"/>
            <p:cNvSpPr>
              <a:spLocks noChangeShapeType="1"/>
            </p:cNvSpPr>
            <p:nvPr/>
          </p:nvSpPr>
          <p:spPr bwMode="auto">
            <a:xfrm>
              <a:off x="4368" y="2496"/>
              <a:ext cx="76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7" name="Line 16"/>
            <p:cNvSpPr>
              <a:spLocks noChangeShapeType="1"/>
            </p:cNvSpPr>
            <p:nvPr/>
          </p:nvSpPr>
          <p:spPr bwMode="auto">
            <a:xfrm>
              <a:off x="4368" y="2544"/>
              <a:ext cx="76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8" name="Text Box 17"/>
            <p:cNvSpPr txBox="1">
              <a:spLocks noChangeArrowheads="1"/>
            </p:cNvSpPr>
            <p:nvPr/>
          </p:nvSpPr>
          <p:spPr bwMode="auto">
            <a:xfrm>
              <a:off x="1238" y="346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循环</a:t>
              </a:r>
            </a:p>
          </p:txBody>
        </p:sp>
        <p:sp>
          <p:nvSpPr>
            <p:cNvPr id="141329" name="Text Box 18"/>
            <p:cNvSpPr txBox="1">
              <a:spLocks noChangeArrowheads="1"/>
            </p:cNvSpPr>
            <p:nvPr/>
          </p:nvSpPr>
          <p:spPr bwMode="auto">
            <a:xfrm>
              <a:off x="3206" y="2989"/>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语句标号</a:t>
              </a:r>
            </a:p>
          </p:txBody>
        </p:sp>
        <p:sp>
          <p:nvSpPr>
            <p:cNvPr id="141330" name="Text Box 19"/>
            <p:cNvSpPr txBox="1">
              <a:spLocks noChangeArrowheads="1"/>
            </p:cNvSpPr>
            <p:nvPr/>
          </p:nvSpPr>
          <p:spPr bwMode="auto">
            <a:xfrm>
              <a:off x="4454" y="265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zh-CN" altLang="en-US" sz="2400">
                  <a:latin typeface="楷体_GB2312" pitchFamily="49" charset="-122"/>
                </a:rPr>
                <a:t>定义</a:t>
              </a:r>
            </a:p>
          </p:txBody>
        </p:sp>
        <p:sp>
          <p:nvSpPr>
            <p:cNvPr id="141331" name="Text Box 28"/>
            <p:cNvSpPr txBox="1">
              <a:spLocks noChangeArrowheads="1"/>
            </p:cNvSpPr>
            <p:nvPr/>
          </p:nvSpPr>
          <p:spPr bwMode="auto">
            <a:xfrm>
              <a:off x="4550" y="2232"/>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1800">
                  <a:latin typeface="楷体_GB2312" pitchFamily="49" charset="-122"/>
                </a:rPr>
                <a:t>def</a:t>
              </a:r>
            </a:p>
          </p:txBody>
        </p:sp>
      </p:grpSp>
      <p:sp>
        <p:nvSpPr>
          <p:cNvPr id="22" name="日期占位符 21"/>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B2F9398-537C-4718-9EE3-D043C67A4187}"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728016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1" name="Group 39"/>
          <p:cNvGrpSpPr>
            <a:grpSpLocks/>
          </p:cNvGrpSpPr>
          <p:nvPr/>
        </p:nvGrpSpPr>
        <p:grpSpPr bwMode="auto">
          <a:xfrm>
            <a:off x="685800" y="1196975"/>
            <a:ext cx="8305800" cy="4114800"/>
            <a:chOff x="432" y="754"/>
            <a:chExt cx="5232" cy="2592"/>
          </a:xfrm>
        </p:grpSpPr>
        <p:sp>
          <p:nvSpPr>
            <p:cNvPr id="143363" name="Rectangle 4"/>
            <p:cNvSpPr>
              <a:spLocks noChangeArrowheads="1"/>
            </p:cNvSpPr>
            <p:nvPr/>
          </p:nvSpPr>
          <p:spPr bwMode="auto">
            <a:xfrm>
              <a:off x="432" y="94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P1</a:t>
              </a:r>
            </a:p>
          </p:txBody>
        </p:sp>
        <p:sp>
          <p:nvSpPr>
            <p:cNvPr id="143364" name="Rectangle 5"/>
            <p:cNvSpPr>
              <a:spLocks noChangeArrowheads="1"/>
            </p:cNvSpPr>
            <p:nvPr/>
          </p:nvSpPr>
          <p:spPr bwMode="auto">
            <a:xfrm>
              <a:off x="1056" y="166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P3</a:t>
              </a:r>
            </a:p>
          </p:txBody>
        </p:sp>
        <p:sp>
          <p:nvSpPr>
            <p:cNvPr id="143365" name="Rectangle 6"/>
            <p:cNvSpPr>
              <a:spLocks noChangeArrowheads="1"/>
            </p:cNvSpPr>
            <p:nvPr/>
          </p:nvSpPr>
          <p:spPr bwMode="auto">
            <a:xfrm>
              <a:off x="432" y="133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P2</a:t>
              </a:r>
            </a:p>
          </p:txBody>
        </p:sp>
        <p:sp>
          <p:nvSpPr>
            <p:cNvPr id="143366" name="Rectangle 7"/>
            <p:cNvSpPr>
              <a:spLocks noChangeArrowheads="1"/>
            </p:cNvSpPr>
            <p:nvPr/>
          </p:nvSpPr>
          <p:spPr bwMode="auto">
            <a:xfrm>
              <a:off x="432" y="272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P5</a:t>
              </a:r>
              <a:endParaRPr kumimoji="1" lang="en-US" altLang="zh-CN" sz="2400">
                <a:latin typeface="楷体_GB2312" pitchFamily="49" charset="-122"/>
              </a:endParaRPr>
            </a:p>
          </p:txBody>
        </p:sp>
        <p:sp>
          <p:nvSpPr>
            <p:cNvPr id="143367" name="Rectangle 8"/>
            <p:cNvSpPr>
              <a:spLocks noChangeArrowheads="1"/>
            </p:cNvSpPr>
            <p:nvPr/>
          </p:nvSpPr>
          <p:spPr bwMode="auto">
            <a:xfrm>
              <a:off x="1056" y="229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P4</a:t>
              </a:r>
            </a:p>
          </p:txBody>
        </p:sp>
        <p:sp>
          <p:nvSpPr>
            <p:cNvPr id="143368" name="Line 9"/>
            <p:cNvSpPr>
              <a:spLocks noChangeShapeType="1"/>
            </p:cNvSpPr>
            <p:nvPr/>
          </p:nvSpPr>
          <p:spPr bwMode="auto">
            <a:xfrm>
              <a:off x="432" y="195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69" name="Line 10"/>
            <p:cNvSpPr>
              <a:spLocks noChangeShapeType="1"/>
            </p:cNvSpPr>
            <p:nvPr/>
          </p:nvSpPr>
          <p:spPr bwMode="auto">
            <a:xfrm>
              <a:off x="432" y="2290"/>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0" name="Line 11"/>
            <p:cNvSpPr>
              <a:spLocks noChangeShapeType="1"/>
            </p:cNvSpPr>
            <p:nvPr/>
          </p:nvSpPr>
          <p:spPr bwMode="auto">
            <a:xfrm>
              <a:off x="432" y="754"/>
              <a:ext cx="0" cy="24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1" name="Line 12"/>
            <p:cNvSpPr>
              <a:spLocks noChangeShapeType="1"/>
            </p:cNvSpPr>
            <p:nvPr/>
          </p:nvSpPr>
          <p:spPr bwMode="auto">
            <a:xfrm flipH="1">
              <a:off x="816" y="1954"/>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2" name="Line 13"/>
            <p:cNvSpPr>
              <a:spLocks noChangeShapeType="1"/>
            </p:cNvSpPr>
            <p:nvPr/>
          </p:nvSpPr>
          <p:spPr bwMode="auto">
            <a:xfrm>
              <a:off x="816" y="209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3" name="Rectangle 15"/>
            <p:cNvSpPr>
              <a:spLocks noChangeArrowheads="1"/>
            </p:cNvSpPr>
            <p:nvPr/>
          </p:nvSpPr>
          <p:spPr bwMode="auto">
            <a:xfrm>
              <a:off x="1968" y="200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P2</a:t>
              </a:r>
            </a:p>
          </p:txBody>
        </p:sp>
        <p:sp>
          <p:nvSpPr>
            <p:cNvPr id="143374" name="Rectangle 16"/>
            <p:cNvSpPr>
              <a:spLocks noChangeArrowheads="1"/>
            </p:cNvSpPr>
            <p:nvPr/>
          </p:nvSpPr>
          <p:spPr bwMode="auto">
            <a:xfrm>
              <a:off x="3120" y="99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P6</a:t>
              </a:r>
            </a:p>
          </p:txBody>
        </p:sp>
        <p:sp>
          <p:nvSpPr>
            <p:cNvPr id="143375" name="Rectangle 17"/>
            <p:cNvSpPr>
              <a:spLocks noChangeArrowheads="1"/>
            </p:cNvSpPr>
            <p:nvPr/>
          </p:nvSpPr>
          <p:spPr bwMode="auto">
            <a:xfrm>
              <a:off x="3120" y="305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P10</a:t>
              </a:r>
            </a:p>
          </p:txBody>
        </p:sp>
        <p:sp>
          <p:nvSpPr>
            <p:cNvPr id="143376" name="Rectangle 18"/>
            <p:cNvSpPr>
              <a:spLocks noChangeArrowheads="1"/>
            </p:cNvSpPr>
            <p:nvPr/>
          </p:nvSpPr>
          <p:spPr bwMode="auto">
            <a:xfrm>
              <a:off x="4080" y="224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P8</a:t>
              </a:r>
            </a:p>
          </p:txBody>
        </p:sp>
        <p:sp>
          <p:nvSpPr>
            <p:cNvPr id="143377" name="Rectangle 19"/>
            <p:cNvSpPr>
              <a:spLocks noChangeArrowheads="1"/>
            </p:cNvSpPr>
            <p:nvPr/>
          </p:nvSpPr>
          <p:spPr bwMode="auto">
            <a:xfrm>
              <a:off x="3120" y="2626"/>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UNTIL C3</a:t>
              </a:r>
            </a:p>
          </p:txBody>
        </p:sp>
        <p:sp>
          <p:nvSpPr>
            <p:cNvPr id="143378" name="Line 21"/>
            <p:cNvSpPr>
              <a:spLocks noChangeShapeType="1"/>
            </p:cNvSpPr>
            <p:nvPr/>
          </p:nvSpPr>
          <p:spPr bwMode="auto">
            <a:xfrm>
              <a:off x="3120" y="898"/>
              <a:ext cx="0" cy="23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9" name="Line 22"/>
            <p:cNvSpPr>
              <a:spLocks noChangeShapeType="1"/>
            </p:cNvSpPr>
            <p:nvPr/>
          </p:nvSpPr>
          <p:spPr bwMode="auto">
            <a:xfrm>
              <a:off x="2544" y="209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0" name="Line 23"/>
            <p:cNvSpPr>
              <a:spLocks noChangeShapeType="1"/>
            </p:cNvSpPr>
            <p:nvPr/>
          </p:nvSpPr>
          <p:spPr bwMode="auto">
            <a:xfrm>
              <a:off x="2544" y="219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1" name="Line 24"/>
            <p:cNvSpPr>
              <a:spLocks noChangeShapeType="1"/>
            </p:cNvSpPr>
            <p:nvPr/>
          </p:nvSpPr>
          <p:spPr bwMode="auto">
            <a:xfrm>
              <a:off x="3120" y="1906"/>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2" name="Line 26"/>
            <p:cNvSpPr>
              <a:spLocks noChangeShapeType="1"/>
            </p:cNvSpPr>
            <p:nvPr/>
          </p:nvSpPr>
          <p:spPr bwMode="auto">
            <a:xfrm>
              <a:off x="3120" y="2242"/>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3" name="Rectangle 27"/>
            <p:cNvSpPr>
              <a:spLocks noChangeArrowheads="1"/>
            </p:cNvSpPr>
            <p:nvPr/>
          </p:nvSpPr>
          <p:spPr bwMode="auto">
            <a:xfrm>
              <a:off x="5088" y="161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P7</a:t>
              </a:r>
            </a:p>
          </p:txBody>
        </p:sp>
        <p:sp>
          <p:nvSpPr>
            <p:cNvPr id="143384" name="Rectangle 28"/>
            <p:cNvSpPr>
              <a:spLocks noChangeArrowheads="1"/>
            </p:cNvSpPr>
            <p:nvPr/>
          </p:nvSpPr>
          <p:spPr bwMode="auto">
            <a:xfrm>
              <a:off x="4080" y="1618"/>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UNTIL C2</a:t>
              </a:r>
            </a:p>
          </p:txBody>
        </p:sp>
        <p:sp>
          <p:nvSpPr>
            <p:cNvPr id="143385" name="Rectangle 29"/>
            <p:cNvSpPr>
              <a:spLocks noChangeArrowheads="1"/>
            </p:cNvSpPr>
            <p:nvPr/>
          </p:nvSpPr>
          <p:spPr bwMode="auto">
            <a:xfrm>
              <a:off x="4080" y="262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a:latin typeface="楷体_GB2312" pitchFamily="49" charset="-122"/>
                </a:rPr>
                <a:t>P9</a:t>
              </a:r>
            </a:p>
          </p:txBody>
        </p:sp>
        <p:sp>
          <p:nvSpPr>
            <p:cNvPr id="143386" name="Line 30"/>
            <p:cNvSpPr>
              <a:spLocks noChangeShapeType="1"/>
            </p:cNvSpPr>
            <p:nvPr/>
          </p:nvSpPr>
          <p:spPr bwMode="auto">
            <a:xfrm>
              <a:off x="4896" y="1762"/>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7" name="Line 31"/>
            <p:cNvSpPr>
              <a:spLocks noChangeShapeType="1"/>
            </p:cNvSpPr>
            <p:nvPr/>
          </p:nvSpPr>
          <p:spPr bwMode="auto">
            <a:xfrm>
              <a:off x="3936" y="2770"/>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8" name="Line 32"/>
            <p:cNvSpPr>
              <a:spLocks noChangeShapeType="1"/>
            </p:cNvSpPr>
            <p:nvPr/>
          </p:nvSpPr>
          <p:spPr bwMode="auto">
            <a:xfrm>
              <a:off x="3888" y="2626"/>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9" name="Line 33"/>
            <p:cNvSpPr>
              <a:spLocks noChangeShapeType="1"/>
            </p:cNvSpPr>
            <p:nvPr/>
          </p:nvSpPr>
          <p:spPr bwMode="auto">
            <a:xfrm>
              <a:off x="4848" y="161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0" name="Text Box 40"/>
            <p:cNvSpPr txBox="1">
              <a:spLocks noChangeArrowheads="1"/>
            </p:cNvSpPr>
            <p:nvPr/>
          </p:nvSpPr>
          <p:spPr bwMode="auto">
            <a:xfrm>
              <a:off x="2630" y="1913"/>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1400">
                  <a:latin typeface="楷体_GB2312" pitchFamily="49" charset="-122"/>
                </a:rPr>
                <a:t>def</a:t>
              </a:r>
            </a:p>
          </p:txBody>
        </p:sp>
        <p:sp>
          <p:nvSpPr>
            <p:cNvPr id="143391" name="Text Box 42"/>
            <p:cNvSpPr txBox="1">
              <a:spLocks noChangeArrowheads="1"/>
            </p:cNvSpPr>
            <p:nvPr/>
          </p:nvSpPr>
          <p:spPr bwMode="auto">
            <a:xfrm>
              <a:off x="518" y="19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C</a:t>
              </a:r>
            </a:p>
          </p:txBody>
        </p:sp>
        <p:sp>
          <p:nvSpPr>
            <p:cNvPr id="143392" name="Line 43"/>
            <p:cNvSpPr>
              <a:spLocks noChangeShapeType="1"/>
            </p:cNvSpPr>
            <p:nvPr/>
          </p:nvSpPr>
          <p:spPr bwMode="auto">
            <a:xfrm flipH="1">
              <a:off x="3552" y="1906"/>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3" name="Line 44"/>
            <p:cNvSpPr>
              <a:spLocks noChangeShapeType="1"/>
            </p:cNvSpPr>
            <p:nvPr/>
          </p:nvSpPr>
          <p:spPr bwMode="auto">
            <a:xfrm>
              <a:off x="3552" y="2050"/>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4" name="Text Box 45"/>
            <p:cNvSpPr txBox="1">
              <a:spLocks noChangeArrowheads="1"/>
            </p:cNvSpPr>
            <p:nvPr/>
          </p:nvSpPr>
          <p:spPr bwMode="auto">
            <a:xfrm>
              <a:off x="3158" y="1932"/>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a:latin typeface="楷体_GB2312" pitchFamily="49" charset="-122"/>
                </a:rPr>
                <a:t>C1</a:t>
              </a:r>
            </a:p>
          </p:txBody>
        </p:sp>
      </p:grpSp>
      <p:sp>
        <p:nvSpPr>
          <p:cNvPr id="37" name="日期占位符 36"/>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E395EF0-CD28-4CCB-9368-579EF9F9BDB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728784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09" name="Group 37"/>
          <p:cNvGrpSpPr>
            <a:grpSpLocks/>
          </p:cNvGrpSpPr>
          <p:nvPr/>
        </p:nvGrpSpPr>
        <p:grpSpPr bwMode="auto">
          <a:xfrm>
            <a:off x="684213" y="1844675"/>
            <a:ext cx="8305800" cy="2743200"/>
            <a:chOff x="432" y="1344"/>
            <a:chExt cx="5232" cy="1728"/>
          </a:xfrm>
        </p:grpSpPr>
        <p:sp>
          <p:nvSpPr>
            <p:cNvPr id="145411" name="Rectangle 4"/>
            <p:cNvSpPr>
              <a:spLocks noChangeArrowheads="1"/>
            </p:cNvSpPr>
            <p:nvPr/>
          </p:nvSpPr>
          <p:spPr bwMode="auto">
            <a:xfrm>
              <a:off x="432" y="2064"/>
              <a:ext cx="1008"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WHILE  C1</a:t>
              </a:r>
            </a:p>
          </p:txBody>
        </p:sp>
        <p:sp>
          <p:nvSpPr>
            <p:cNvPr id="145412" name="Rectangle 5"/>
            <p:cNvSpPr>
              <a:spLocks noChangeArrowheads="1"/>
            </p:cNvSpPr>
            <p:nvPr/>
          </p:nvSpPr>
          <p:spPr bwMode="auto">
            <a:xfrm>
              <a:off x="3216" y="1776"/>
              <a:ext cx="1008"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UNTIL  C4</a:t>
              </a:r>
            </a:p>
          </p:txBody>
        </p:sp>
        <p:sp>
          <p:nvSpPr>
            <p:cNvPr id="145413" name="Rectangle 6"/>
            <p:cNvSpPr>
              <a:spLocks noChangeArrowheads="1"/>
            </p:cNvSpPr>
            <p:nvPr/>
          </p:nvSpPr>
          <p:spPr bwMode="auto">
            <a:xfrm>
              <a:off x="432" y="278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S5</a:t>
              </a:r>
            </a:p>
          </p:txBody>
        </p:sp>
        <p:sp>
          <p:nvSpPr>
            <p:cNvPr id="145414" name="Rectangle 7"/>
            <p:cNvSpPr>
              <a:spLocks noChangeArrowheads="1"/>
            </p:cNvSpPr>
            <p:nvPr/>
          </p:nvSpPr>
          <p:spPr bwMode="auto">
            <a:xfrm>
              <a:off x="5088" y="225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S3</a:t>
              </a:r>
            </a:p>
          </p:txBody>
        </p:sp>
        <p:sp>
          <p:nvSpPr>
            <p:cNvPr id="145415" name="Rectangle 8"/>
            <p:cNvSpPr>
              <a:spLocks noChangeArrowheads="1"/>
            </p:cNvSpPr>
            <p:nvPr/>
          </p:nvSpPr>
          <p:spPr bwMode="auto">
            <a:xfrm>
              <a:off x="4416" y="134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S1</a:t>
              </a:r>
            </a:p>
          </p:txBody>
        </p:sp>
        <p:sp>
          <p:nvSpPr>
            <p:cNvPr id="145416" name="Rectangle 9"/>
            <p:cNvSpPr>
              <a:spLocks noChangeArrowheads="1"/>
            </p:cNvSpPr>
            <p:nvPr/>
          </p:nvSpPr>
          <p:spPr bwMode="auto">
            <a:xfrm>
              <a:off x="5088" y="163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S2</a:t>
              </a:r>
            </a:p>
          </p:txBody>
        </p:sp>
        <p:sp>
          <p:nvSpPr>
            <p:cNvPr id="145417" name="Rectangle 10"/>
            <p:cNvSpPr>
              <a:spLocks noChangeArrowheads="1"/>
            </p:cNvSpPr>
            <p:nvPr/>
          </p:nvSpPr>
          <p:spPr bwMode="auto">
            <a:xfrm>
              <a:off x="4416" y="273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lgn="ctr"/>
              <a:r>
                <a:rPr kumimoji="1" lang="en-US" altLang="zh-CN" sz="2000" b="0">
                  <a:latin typeface="楷体_GB2312" pitchFamily="49" charset="-122"/>
                </a:rPr>
                <a:t>S4</a:t>
              </a:r>
            </a:p>
          </p:txBody>
        </p:sp>
        <p:sp>
          <p:nvSpPr>
            <p:cNvPr id="145418" name="Line 20"/>
            <p:cNvSpPr>
              <a:spLocks noChangeShapeType="1"/>
            </p:cNvSpPr>
            <p:nvPr/>
          </p:nvSpPr>
          <p:spPr bwMode="auto">
            <a:xfrm>
              <a:off x="1392" y="2064"/>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9" name="Line 21"/>
            <p:cNvSpPr>
              <a:spLocks noChangeShapeType="1"/>
            </p:cNvSpPr>
            <p:nvPr/>
          </p:nvSpPr>
          <p:spPr bwMode="auto">
            <a:xfrm>
              <a:off x="1440" y="2208"/>
              <a:ext cx="24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0" name="Line 22"/>
            <p:cNvSpPr>
              <a:spLocks noChangeShapeType="1"/>
            </p:cNvSpPr>
            <p:nvPr/>
          </p:nvSpPr>
          <p:spPr bwMode="auto">
            <a:xfrm>
              <a:off x="1680" y="2064"/>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1" name="Line 23"/>
            <p:cNvSpPr>
              <a:spLocks noChangeShapeType="1"/>
            </p:cNvSpPr>
            <p:nvPr/>
          </p:nvSpPr>
          <p:spPr bwMode="auto">
            <a:xfrm>
              <a:off x="1680" y="2064"/>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2" name="Line 24"/>
            <p:cNvSpPr>
              <a:spLocks noChangeShapeType="1"/>
            </p:cNvSpPr>
            <p:nvPr/>
          </p:nvSpPr>
          <p:spPr bwMode="auto">
            <a:xfrm>
              <a:off x="1680" y="2400"/>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3" name="Line 25"/>
            <p:cNvSpPr>
              <a:spLocks noChangeShapeType="1"/>
            </p:cNvSpPr>
            <p:nvPr/>
          </p:nvSpPr>
          <p:spPr bwMode="auto">
            <a:xfrm>
              <a:off x="2448" y="1920"/>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4" name="Line 26"/>
            <p:cNvSpPr>
              <a:spLocks noChangeShapeType="1"/>
            </p:cNvSpPr>
            <p:nvPr/>
          </p:nvSpPr>
          <p:spPr bwMode="auto">
            <a:xfrm>
              <a:off x="2448" y="1920"/>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5" name="Line 27"/>
            <p:cNvSpPr>
              <a:spLocks noChangeShapeType="1"/>
            </p:cNvSpPr>
            <p:nvPr/>
          </p:nvSpPr>
          <p:spPr bwMode="auto">
            <a:xfrm>
              <a:off x="2448" y="2208"/>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6" name="Line 28"/>
            <p:cNvSpPr>
              <a:spLocks noChangeShapeType="1"/>
            </p:cNvSpPr>
            <p:nvPr/>
          </p:nvSpPr>
          <p:spPr bwMode="auto">
            <a:xfrm>
              <a:off x="4224" y="1920"/>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7" name="Line 29"/>
            <p:cNvSpPr>
              <a:spLocks noChangeShapeType="1"/>
            </p:cNvSpPr>
            <p:nvPr/>
          </p:nvSpPr>
          <p:spPr bwMode="auto">
            <a:xfrm>
              <a:off x="4416" y="1344"/>
              <a:ext cx="0" cy="13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8" name="Line 31"/>
            <p:cNvSpPr>
              <a:spLocks noChangeShapeType="1"/>
            </p:cNvSpPr>
            <p:nvPr/>
          </p:nvSpPr>
          <p:spPr bwMode="auto">
            <a:xfrm>
              <a:off x="4416" y="1920"/>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9" name="Line 32"/>
            <p:cNvSpPr>
              <a:spLocks noChangeShapeType="1"/>
            </p:cNvSpPr>
            <p:nvPr/>
          </p:nvSpPr>
          <p:spPr bwMode="auto">
            <a:xfrm flipH="1">
              <a:off x="4416" y="225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0" name="Line 33"/>
            <p:cNvSpPr>
              <a:spLocks noChangeShapeType="1"/>
            </p:cNvSpPr>
            <p:nvPr/>
          </p:nvSpPr>
          <p:spPr bwMode="auto">
            <a:xfrm flipH="1" flipV="1">
              <a:off x="2160" y="2256"/>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1" name="Line 34"/>
            <p:cNvSpPr>
              <a:spLocks noChangeShapeType="1"/>
            </p:cNvSpPr>
            <p:nvPr/>
          </p:nvSpPr>
          <p:spPr bwMode="auto">
            <a:xfrm flipV="1">
              <a:off x="2160" y="2064"/>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2" name="Line 35"/>
            <p:cNvSpPr>
              <a:spLocks noChangeShapeType="1"/>
            </p:cNvSpPr>
            <p:nvPr/>
          </p:nvSpPr>
          <p:spPr bwMode="auto">
            <a:xfrm flipH="1" flipV="1">
              <a:off x="2880" y="2064"/>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3" name="Line 36"/>
            <p:cNvSpPr>
              <a:spLocks noChangeShapeType="1"/>
            </p:cNvSpPr>
            <p:nvPr/>
          </p:nvSpPr>
          <p:spPr bwMode="auto">
            <a:xfrm flipV="1">
              <a:off x="2880" y="1920"/>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4" name="Line 37"/>
            <p:cNvSpPr>
              <a:spLocks noChangeShapeType="1"/>
            </p:cNvSpPr>
            <p:nvPr/>
          </p:nvSpPr>
          <p:spPr bwMode="auto">
            <a:xfrm flipH="1">
              <a:off x="4848" y="1920"/>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5" name="Line 38"/>
            <p:cNvSpPr>
              <a:spLocks noChangeShapeType="1"/>
            </p:cNvSpPr>
            <p:nvPr/>
          </p:nvSpPr>
          <p:spPr bwMode="auto">
            <a:xfrm>
              <a:off x="4848" y="2112"/>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6" name="Line 39"/>
            <p:cNvSpPr>
              <a:spLocks noChangeShapeType="1"/>
            </p:cNvSpPr>
            <p:nvPr/>
          </p:nvSpPr>
          <p:spPr bwMode="auto">
            <a:xfrm>
              <a:off x="432" y="2064"/>
              <a:ext cx="0" cy="72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7" name="Line 44"/>
            <p:cNvSpPr>
              <a:spLocks noChangeShapeType="1"/>
            </p:cNvSpPr>
            <p:nvPr/>
          </p:nvSpPr>
          <p:spPr bwMode="auto">
            <a:xfrm>
              <a:off x="4176" y="1776"/>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8" name="Text Box 52"/>
            <p:cNvSpPr txBox="1">
              <a:spLocks noChangeArrowheads="1"/>
            </p:cNvSpPr>
            <p:nvPr/>
          </p:nvSpPr>
          <p:spPr bwMode="auto">
            <a:xfrm>
              <a:off x="1766" y="209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楷体_GB2312" pitchFamily="49" charset="-122"/>
                </a:rPr>
                <a:t>C2</a:t>
              </a:r>
            </a:p>
          </p:txBody>
        </p:sp>
        <p:sp>
          <p:nvSpPr>
            <p:cNvPr id="145439" name="Text Box 53"/>
            <p:cNvSpPr txBox="1">
              <a:spLocks noChangeArrowheads="1"/>
            </p:cNvSpPr>
            <p:nvPr/>
          </p:nvSpPr>
          <p:spPr bwMode="auto">
            <a:xfrm>
              <a:off x="2534" y="18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楷体_GB2312" pitchFamily="49" charset="-122"/>
                </a:rPr>
                <a:t>C3</a:t>
              </a:r>
            </a:p>
          </p:txBody>
        </p:sp>
        <p:sp>
          <p:nvSpPr>
            <p:cNvPr id="145440" name="Text Box 54"/>
            <p:cNvSpPr txBox="1">
              <a:spLocks noChangeArrowheads="1"/>
            </p:cNvSpPr>
            <p:nvPr/>
          </p:nvSpPr>
          <p:spPr bwMode="auto">
            <a:xfrm>
              <a:off x="4454" y="194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r>
                <a:rPr kumimoji="1" lang="en-US" altLang="zh-CN" sz="2400" b="0">
                  <a:latin typeface="楷体_GB2312" pitchFamily="49" charset="-122"/>
                </a:rPr>
                <a:t>C5</a:t>
              </a:r>
            </a:p>
          </p:txBody>
        </p:sp>
      </p:grpSp>
      <p:sp>
        <p:nvSpPr>
          <p:cNvPr id="35" name="日期占位符 34"/>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4E2DD76-FB86-41F4-AC4B-410F116B677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400914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250825" y="1341438"/>
            <a:ext cx="3240088" cy="649287"/>
          </a:xfrm>
        </p:spPr>
        <p:txBody>
          <a:bodyPr/>
          <a:lstStyle/>
          <a:p>
            <a:pPr eaLnBrk="1" hangingPunct="1">
              <a:buFontTx/>
              <a:buNone/>
            </a:pPr>
            <a:r>
              <a:rPr kumimoji="0" lang="en-US" altLang="zh-CN" sz="3200" b="1">
                <a:latin typeface="楷体_GB2312" pitchFamily="49" charset="-122"/>
                <a:ea typeface="楷体_GB2312" pitchFamily="49" charset="-122"/>
              </a:rPr>
              <a:t>2</a:t>
            </a:r>
            <a:r>
              <a:rPr kumimoji="0" lang="zh-CN" altLang="en-US" sz="3200" b="1">
                <a:latin typeface="楷体_GB2312" pitchFamily="49" charset="-122"/>
                <a:ea typeface="楷体_GB2312" pitchFamily="49" charset="-122"/>
              </a:rPr>
              <a:t>、程序过程</a:t>
            </a:r>
            <a:endParaRPr kumimoji="0" lang="zh-CN" altLang="en-US">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14CBB2E-16B8-4520-911F-B6CFF4BFF5D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9459" name="Rectangle 3"/>
          <p:cNvSpPr>
            <a:spLocks noChangeArrowheads="1"/>
          </p:cNvSpPr>
          <p:nvPr/>
        </p:nvSpPr>
        <p:spPr bwMode="auto">
          <a:xfrm>
            <a:off x="539750" y="2060575"/>
            <a:ext cx="8142288"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0066FF"/>
              </a:buClr>
              <a:buSzPct val="70000"/>
              <a:buFont typeface="Wingdings" panose="05000000000000000000" pitchFamily="2" charset="2"/>
              <a:buChar char="Ø"/>
            </a:pPr>
            <a:r>
              <a:rPr lang="zh-CN" altLang="en-US" b="0"/>
              <a:t>程序过程是用于描述每个模块的操作细节，是关于模块算法的详细描述，它应当包括处理的顺序、精确的判定位置、重复的操作以及数据组织和结构等。</a:t>
            </a:r>
          </a:p>
          <a:p>
            <a:pPr>
              <a:spcBef>
                <a:spcPct val="20000"/>
              </a:spcBef>
              <a:buClr>
                <a:schemeClr val="accent1"/>
              </a:buClr>
              <a:buSzPct val="70000"/>
            </a:pPr>
            <a:endParaRPr lang="en-US" altLang="zh-CN" b="0">
              <a:ea typeface="宋体" panose="02010600030101010101" pitchFamily="2" charset="-122"/>
            </a:endParaRPr>
          </a:p>
        </p:txBody>
      </p:sp>
      <p:sp>
        <p:nvSpPr>
          <p:cNvPr id="19460"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2425497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3"/>
          <p:cNvSpPr>
            <a:spLocks noGrp="1" noChangeArrowheads="1"/>
          </p:cNvSpPr>
          <p:nvPr>
            <p:ph idx="1"/>
          </p:nvPr>
        </p:nvSpPr>
        <p:spPr>
          <a:xfrm>
            <a:off x="179388" y="1341438"/>
            <a:ext cx="8142287" cy="504825"/>
          </a:xfrm>
        </p:spPr>
        <p:txBody>
          <a:bodyPr/>
          <a:lstStyle/>
          <a:p>
            <a:pPr eaLnBrk="1" hangingPunct="1">
              <a:buClr>
                <a:srgbClr val="FF3399"/>
              </a:buClr>
              <a:buFont typeface="Wingdings" panose="05000000000000000000" pitchFamily="2" charset="2"/>
              <a:buChar char="u"/>
            </a:pPr>
            <a:r>
              <a:rPr kumimoji="0" lang="en-US" altLang="zh-CN">
                <a:latin typeface="楷体_GB2312" pitchFamily="49" charset="-122"/>
                <a:ea typeface="楷体_GB2312" pitchFamily="49" charset="-122"/>
              </a:rPr>
              <a:t>PAD</a:t>
            </a:r>
            <a:r>
              <a:rPr kumimoji="0" lang="zh-CN" altLang="en-US">
                <a:latin typeface="楷体_GB2312" pitchFamily="49" charset="-122"/>
                <a:ea typeface="楷体_GB2312" pitchFamily="49" charset="-122"/>
              </a:rPr>
              <a:t>图的特点：</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33B11EDF-8E2E-47CA-8313-ADCB70B3E89B}"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47459" name="Rectangle 3"/>
          <p:cNvSpPr>
            <a:spLocks noChangeArrowheads="1"/>
          </p:cNvSpPr>
          <p:nvPr/>
        </p:nvSpPr>
        <p:spPr bwMode="auto">
          <a:xfrm>
            <a:off x="395288" y="1916113"/>
            <a:ext cx="814228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使用表示结构化控制结构的</a:t>
            </a:r>
            <a:r>
              <a:rPr lang="en-US" altLang="zh-CN" sz="2400" b="0">
                <a:latin typeface="楷体_GB2312" pitchFamily="49" charset="-122"/>
              </a:rPr>
              <a:t>PAD</a:t>
            </a:r>
            <a:r>
              <a:rPr lang="zh-CN" altLang="en-US" sz="2400" b="0">
                <a:latin typeface="楷体_GB2312" pitchFamily="49" charset="-122"/>
              </a:rPr>
              <a:t>符号所设计出的程序必然是结构化程序。</a:t>
            </a:r>
          </a:p>
          <a:p>
            <a:pPr>
              <a:spcBef>
                <a:spcPct val="20000"/>
              </a:spcBef>
              <a:buClr>
                <a:schemeClr val="hlink"/>
              </a:buClr>
              <a:buSzPct val="70000"/>
              <a:buFont typeface="Wingdings" panose="05000000000000000000" pitchFamily="2" charset="2"/>
              <a:buChar char="l"/>
            </a:pPr>
            <a:r>
              <a:rPr lang="en-US" altLang="zh-CN" sz="2400" b="0">
                <a:latin typeface="楷体_GB2312" pitchFamily="49" charset="-122"/>
              </a:rPr>
              <a:t>PAD</a:t>
            </a:r>
            <a:r>
              <a:rPr lang="zh-CN" altLang="en-US" sz="2400" b="0">
                <a:latin typeface="楷体_GB2312" pitchFamily="49" charset="-122"/>
              </a:rPr>
              <a:t>图所描述的程序结构十分清晰，图中最左面的竖线是程序的主线，即第一层结构，随着程序层次的增加，</a:t>
            </a:r>
            <a:r>
              <a:rPr lang="en-US" altLang="zh-CN" sz="2400" b="0">
                <a:latin typeface="楷体_GB2312" pitchFamily="49" charset="-122"/>
              </a:rPr>
              <a:t>PAD</a:t>
            </a:r>
            <a:r>
              <a:rPr lang="zh-CN" altLang="en-US" sz="2400" b="0">
                <a:latin typeface="楷体_GB2312" pitchFamily="49" charset="-122"/>
              </a:rPr>
              <a:t>图逐渐向右延伸，每增加一个层次，图形向右扩展一条竖线，</a:t>
            </a:r>
            <a:r>
              <a:rPr lang="en-US" altLang="zh-CN" sz="2400" b="0">
                <a:latin typeface="楷体_GB2312" pitchFamily="49" charset="-122"/>
              </a:rPr>
              <a:t>PAD</a:t>
            </a:r>
            <a:r>
              <a:rPr lang="zh-CN" altLang="en-US" sz="2400" b="0">
                <a:latin typeface="楷体_GB2312" pitchFamily="49" charset="-122"/>
              </a:rPr>
              <a:t>图中的竖线的总条数就是程序的层次数。</a:t>
            </a:r>
          </a:p>
        </p:txBody>
      </p:sp>
      <p:sp>
        <p:nvSpPr>
          <p:cNvPr id="147460" name="Rectangle 3"/>
          <p:cNvSpPr>
            <a:spLocks noChangeArrowheads="1"/>
          </p:cNvSpPr>
          <p:nvPr/>
        </p:nvSpPr>
        <p:spPr bwMode="auto">
          <a:xfrm>
            <a:off x="390525" y="4365625"/>
            <a:ext cx="81422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用</a:t>
            </a:r>
            <a:r>
              <a:rPr lang="en-US" altLang="zh-CN" sz="2400" b="0">
                <a:latin typeface="楷体_GB2312" pitchFamily="49" charset="-122"/>
              </a:rPr>
              <a:t>PAD</a:t>
            </a:r>
            <a:r>
              <a:rPr lang="zh-CN" altLang="en-US" sz="2400" b="0">
                <a:latin typeface="楷体_GB2312" pitchFamily="49" charset="-122"/>
              </a:rPr>
              <a:t>图表现程序逻辑，易读、易懂、易记，</a:t>
            </a:r>
            <a:r>
              <a:rPr lang="en-US" altLang="zh-CN" sz="2400" b="0">
                <a:latin typeface="楷体_GB2312" pitchFamily="49" charset="-122"/>
              </a:rPr>
              <a:t>PAD</a:t>
            </a:r>
            <a:r>
              <a:rPr lang="zh-CN" altLang="en-US" sz="2400" b="0">
                <a:latin typeface="楷体_GB2312" pitchFamily="49" charset="-122"/>
              </a:rPr>
              <a:t>图是二维树形结构的图形，程序从图中最左竖线上端的结点开始执行，自上而下，从左向右顺序执行，遍历所有结点。</a:t>
            </a:r>
          </a:p>
        </p:txBody>
      </p:sp>
    </p:spTree>
    <p:extLst>
      <p:ext uri="{BB962C8B-B14F-4D97-AF65-F5344CB8AC3E}">
        <p14:creationId xmlns:p14="http://schemas.microsoft.com/office/powerpoint/2010/main" val="2309067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3"/>
          <p:cNvSpPr>
            <a:spLocks noGrp="1" noChangeArrowheads="1"/>
          </p:cNvSpPr>
          <p:nvPr>
            <p:ph idx="1"/>
          </p:nvPr>
        </p:nvSpPr>
        <p:spPr>
          <a:xfrm>
            <a:off x="468313" y="1484313"/>
            <a:ext cx="8142287" cy="936625"/>
          </a:xfrm>
        </p:spPr>
        <p:txBody>
          <a:bodyPr/>
          <a:lstStyle/>
          <a:p>
            <a:pPr eaLnBrk="1" hangingPunct="1">
              <a:buClr>
                <a:schemeClr val="hlink"/>
              </a:buClr>
              <a:buFont typeface="Wingdings" panose="05000000000000000000" pitchFamily="2" charset="2"/>
              <a:buChar char="l"/>
            </a:pPr>
            <a:r>
              <a:rPr kumimoji="0" lang="zh-CN" altLang="en-US" sz="2400">
                <a:latin typeface="楷体_GB2312" pitchFamily="49" charset="-122"/>
                <a:ea typeface="楷体_GB2312" pitchFamily="49" charset="-122"/>
              </a:rPr>
              <a:t>容易将</a:t>
            </a:r>
            <a:r>
              <a:rPr kumimoji="0" lang="en-US" altLang="zh-CN" sz="2400">
                <a:latin typeface="楷体_GB2312" pitchFamily="49" charset="-122"/>
                <a:ea typeface="楷体_GB2312" pitchFamily="49" charset="-122"/>
              </a:rPr>
              <a:t>PAD</a:t>
            </a:r>
            <a:r>
              <a:rPr kumimoji="0" lang="zh-CN" altLang="en-US" sz="2400">
                <a:latin typeface="楷体_GB2312" pitchFamily="49" charset="-122"/>
                <a:ea typeface="楷体_GB2312" pitchFamily="49" charset="-122"/>
              </a:rPr>
              <a:t>图转换成高级语言源程序，这种转换可用软件工具自动完成。</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90A36F2C-50EC-47F1-B983-BB693B6EA3EA}"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49507" name="Rectangle 3"/>
          <p:cNvSpPr>
            <a:spLocks noChangeArrowheads="1"/>
          </p:cNvSpPr>
          <p:nvPr/>
        </p:nvSpPr>
        <p:spPr bwMode="auto">
          <a:xfrm>
            <a:off x="468313" y="2347913"/>
            <a:ext cx="8142287"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既可以用于表示程序逻辑，也可用于描述数据结构。</a:t>
            </a:r>
          </a:p>
          <a:p>
            <a:pPr>
              <a:spcBef>
                <a:spcPct val="20000"/>
              </a:spcBef>
              <a:buClr>
                <a:schemeClr val="hlink"/>
              </a:buClr>
              <a:buSzPct val="70000"/>
              <a:buFont typeface="Wingdings" panose="05000000000000000000" pitchFamily="2" charset="2"/>
              <a:buChar char="l"/>
            </a:pPr>
            <a:r>
              <a:rPr lang="en-US" altLang="zh-CN" sz="2400" b="0">
                <a:latin typeface="楷体_GB2312" pitchFamily="49" charset="-122"/>
              </a:rPr>
              <a:t>PAD</a:t>
            </a:r>
            <a:r>
              <a:rPr lang="zh-CN" altLang="en-US" sz="2400" b="0">
                <a:latin typeface="楷体_GB2312" pitchFamily="49" charset="-122"/>
              </a:rPr>
              <a:t>图的符号具有支持自顶向下、逐步求精方法的作用。开始时设计者可以定义一个抽象的程序，随着设计工作的深入而用</a:t>
            </a:r>
            <a:r>
              <a:rPr lang="en-US" altLang="zh-CN" sz="2400" b="0">
                <a:latin typeface="楷体_GB2312" pitchFamily="49" charset="-122"/>
              </a:rPr>
              <a:t>def</a:t>
            </a:r>
            <a:r>
              <a:rPr lang="zh-CN" altLang="en-US" sz="2400" b="0">
                <a:latin typeface="楷体_GB2312" pitchFamily="49" charset="-122"/>
              </a:rPr>
              <a:t>符号逐步增加细节，直至完成详细设计。</a:t>
            </a:r>
          </a:p>
        </p:txBody>
      </p:sp>
    </p:spTree>
    <p:extLst>
      <p:ext uri="{BB962C8B-B14F-4D97-AF65-F5344CB8AC3E}">
        <p14:creationId xmlns:p14="http://schemas.microsoft.com/office/powerpoint/2010/main" val="2856913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3"/>
          <p:cNvSpPr>
            <a:spLocks noGrp="1" noChangeArrowheads="1"/>
          </p:cNvSpPr>
          <p:nvPr>
            <p:ph idx="1"/>
          </p:nvPr>
        </p:nvSpPr>
        <p:spPr>
          <a:xfrm>
            <a:off x="107950" y="1268413"/>
            <a:ext cx="8142288" cy="576262"/>
          </a:xfrm>
        </p:spPr>
        <p:txBody>
          <a:bodyPr/>
          <a:lstStyle/>
          <a:p>
            <a:pPr eaLnBrk="1" hangingPunct="1">
              <a:buClr>
                <a:srgbClr val="000099"/>
              </a:buClr>
              <a:buFont typeface="Wingdings" panose="05000000000000000000" pitchFamily="2" charset="2"/>
              <a:buChar char="Ø"/>
            </a:pPr>
            <a:r>
              <a:rPr kumimoji="0" lang="zh-CN" altLang="en-US">
                <a:latin typeface="楷体_GB2312" pitchFamily="49" charset="-122"/>
                <a:ea typeface="楷体_GB2312" pitchFamily="49" charset="-122"/>
              </a:rPr>
              <a:t>语言工具</a:t>
            </a:r>
            <a:r>
              <a:rPr kumimoji="0" lang="en-US" altLang="zh-CN">
                <a:latin typeface="楷体_GB2312" pitchFamily="49" charset="-122"/>
                <a:ea typeface="楷体_GB2312" pitchFamily="49" charset="-122"/>
              </a:rPr>
              <a:t>--PDL(Program Design Language)</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12BD1478-9BB8-4BBC-BD89-FEF8E48D2312}"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51555" name="Rectangle 3"/>
          <p:cNvSpPr>
            <a:spLocks noChangeArrowheads="1"/>
          </p:cNvSpPr>
          <p:nvPr/>
        </p:nvSpPr>
        <p:spPr bwMode="auto">
          <a:xfrm>
            <a:off x="461963" y="2060575"/>
            <a:ext cx="8142287"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en-US" altLang="zh-CN" sz="2400" b="0">
                <a:latin typeface="楷体_GB2312" pitchFamily="49" charset="-122"/>
              </a:rPr>
              <a:t>PDL</a:t>
            </a:r>
            <a:r>
              <a:rPr lang="zh-CN" altLang="en-US" sz="2400" b="0">
                <a:latin typeface="楷体_GB2312" pitchFamily="49" charset="-122"/>
              </a:rPr>
              <a:t>具有严格的关键字外部语法，用于定义控制结构和数据结构；另一方面，</a:t>
            </a:r>
            <a:r>
              <a:rPr lang="en-US" altLang="zh-CN" sz="2400" b="0">
                <a:latin typeface="楷体_GB2312" pitchFamily="49" charset="-122"/>
              </a:rPr>
              <a:t>PDL</a:t>
            </a:r>
            <a:r>
              <a:rPr lang="zh-CN" altLang="en-US" sz="2400" b="0">
                <a:latin typeface="楷体_GB2312" pitchFamily="49" charset="-122"/>
              </a:rPr>
              <a:t>表示实际操作和条件的内容语法通常又是灵活自由的以便可以适应各种工程项目的需要。</a:t>
            </a:r>
          </a:p>
          <a:p>
            <a:pPr>
              <a:spcBef>
                <a:spcPct val="20000"/>
              </a:spcBef>
              <a:buClr>
                <a:schemeClr val="hlink"/>
              </a:buClr>
              <a:buSzPct val="70000"/>
              <a:buFont typeface="Wingdings" panose="05000000000000000000" pitchFamily="2" charset="2"/>
              <a:buChar char="l"/>
            </a:pPr>
            <a:r>
              <a:rPr lang="zh-CN" altLang="en-US" sz="2400" b="0">
                <a:latin typeface="楷体_GB2312" pitchFamily="49" charset="-122"/>
              </a:rPr>
              <a:t>一般说来</a:t>
            </a:r>
            <a:r>
              <a:rPr lang="en-US" altLang="zh-CN" sz="2400" b="0">
                <a:latin typeface="楷体_GB2312" pitchFamily="49" charset="-122"/>
              </a:rPr>
              <a:t>PDL</a:t>
            </a:r>
            <a:r>
              <a:rPr lang="zh-CN" altLang="en-US" sz="2400" b="0">
                <a:latin typeface="楷体_GB2312" pitchFamily="49" charset="-122"/>
              </a:rPr>
              <a:t>是一种</a:t>
            </a:r>
            <a:r>
              <a:rPr lang="zh-CN" altLang="en-US" sz="2400" b="0"/>
              <a:t>“</a:t>
            </a:r>
            <a:r>
              <a:rPr lang="zh-CN" altLang="en-US" sz="2400" b="0">
                <a:latin typeface="楷体_GB2312" pitchFamily="49" charset="-122"/>
              </a:rPr>
              <a:t>混合</a:t>
            </a:r>
            <a:r>
              <a:rPr lang="zh-CN" altLang="en-US" sz="2400" b="0"/>
              <a:t>”</a:t>
            </a:r>
            <a:r>
              <a:rPr lang="zh-CN" altLang="en-US" sz="2400" b="0">
                <a:latin typeface="楷体_GB2312" pitchFamily="49" charset="-122"/>
              </a:rPr>
              <a:t>语言，它使用一种语言（通常是某种自然语言）的词汇，同时却使用另一种语言（某种结构化的程序设计语言）的语法。</a:t>
            </a:r>
          </a:p>
        </p:txBody>
      </p:sp>
    </p:spTree>
    <p:extLst>
      <p:ext uri="{BB962C8B-B14F-4D97-AF65-F5344CB8AC3E}">
        <p14:creationId xmlns:p14="http://schemas.microsoft.com/office/powerpoint/2010/main" val="2906613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3"/>
          <p:cNvSpPr>
            <a:spLocks noGrp="1" noChangeArrowheads="1"/>
          </p:cNvSpPr>
          <p:nvPr>
            <p:ph idx="1"/>
          </p:nvPr>
        </p:nvSpPr>
        <p:spPr>
          <a:xfrm>
            <a:off x="250825" y="1268413"/>
            <a:ext cx="8142288" cy="504825"/>
          </a:xfrm>
        </p:spPr>
        <p:txBody>
          <a:bodyPr/>
          <a:lstStyle/>
          <a:p>
            <a:pPr eaLnBrk="1" hangingPunct="1">
              <a:buClr>
                <a:srgbClr val="FF3399"/>
              </a:buClr>
              <a:buFont typeface="Wingdings" panose="05000000000000000000" pitchFamily="2" charset="2"/>
              <a:buChar char="u"/>
            </a:pPr>
            <a:r>
              <a:rPr kumimoji="0" lang="en-US" altLang="zh-CN">
                <a:latin typeface="楷体_GB2312" pitchFamily="49" charset="-122"/>
                <a:ea typeface="楷体_GB2312" pitchFamily="49" charset="-122"/>
              </a:rPr>
              <a:t>PDL</a:t>
            </a:r>
            <a:r>
              <a:rPr kumimoji="0" lang="zh-CN" altLang="en-US">
                <a:latin typeface="楷体_GB2312" pitchFamily="49" charset="-122"/>
                <a:ea typeface="楷体_GB2312" pitchFamily="49" charset="-122"/>
              </a:rPr>
              <a:t>应当具有以下特征</a:t>
            </a:r>
            <a:endParaRPr kumimoji="0" lang="en-US" altLang="zh-CN">
              <a:latin typeface="楷体_GB2312" pitchFamily="49" charset="-122"/>
              <a:ea typeface="楷体_GB2312" pitchFamily="49"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840637B-4CDA-4BAB-8D27-668EA4E7564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53603" name="Rectangle 3"/>
          <p:cNvSpPr>
            <a:spLocks noChangeArrowheads="1"/>
          </p:cNvSpPr>
          <p:nvPr/>
        </p:nvSpPr>
        <p:spPr bwMode="auto">
          <a:xfrm>
            <a:off x="827088" y="1916113"/>
            <a:ext cx="82089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sz="2400" b="0"/>
              <a:t>关键字应有固定语法，以便提供全部结构化构造、数据说明和模块化特性，并且使结构清晰和易读性好；</a:t>
            </a:r>
          </a:p>
          <a:p>
            <a:pPr>
              <a:spcBef>
                <a:spcPct val="20000"/>
              </a:spcBef>
              <a:buClr>
                <a:schemeClr val="hlink"/>
              </a:buClr>
              <a:buSzPct val="70000"/>
              <a:buFont typeface="Wingdings" panose="05000000000000000000" pitchFamily="2" charset="2"/>
              <a:buChar char="l"/>
            </a:pPr>
            <a:r>
              <a:rPr lang="zh-CN" altLang="en-US" sz="2400" b="0"/>
              <a:t>一种自然语言的自由文法，用来描述处理特点；</a:t>
            </a:r>
          </a:p>
          <a:p>
            <a:pPr>
              <a:spcBef>
                <a:spcPct val="20000"/>
              </a:spcBef>
              <a:buClr>
                <a:schemeClr val="hlink"/>
              </a:buClr>
              <a:buSzPct val="70000"/>
              <a:buFont typeface="Wingdings" panose="05000000000000000000" pitchFamily="2" charset="2"/>
              <a:buChar char="l"/>
            </a:pPr>
            <a:r>
              <a:rPr lang="zh-CN" altLang="en-US" sz="2400" b="0"/>
              <a:t>应有数据说明机制，应该包括既简单的数据结构（标量与数组），又包括复杂的数据结构（链表或层次结构）；</a:t>
            </a:r>
          </a:p>
          <a:p>
            <a:pPr>
              <a:spcBef>
                <a:spcPct val="20000"/>
              </a:spcBef>
              <a:buClr>
                <a:schemeClr val="hlink"/>
              </a:buClr>
              <a:buSzPct val="70000"/>
              <a:buFont typeface="Wingdings" panose="05000000000000000000" pitchFamily="2" charset="2"/>
              <a:buChar char="l"/>
            </a:pPr>
            <a:r>
              <a:rPr lang="zh-CN" altLang="en-US" sz="2400" b="0"/>
              <a:t>应有子程序定义与调用方法，用来表示各种方式的接口描述。</a:t>
            </a:r>
            <a:endParaRPr lang="en-US" altLang="zh-CN" b="0"/>
          </a:p>
        </p:txBody>
      </p:sp>
    </p:spTree>
    <p:extLst>
      <p:ext uri="{BB962C8B-B14F-4D97-AF65-F5344CB8AC3E}">
        <p14:creationId xmlns:p14="http://schemas.microsoft.com/office/powerpoint/2010/main" val="2173620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3"/>
          <p:cNvSpPr>
            <a:spLocks noGrp="1" noChangeArrowheads="1"/>
          </p:cNvSpPr>
          <p:nvPr>
            <p:ph idx="1"/>
          </p:nvPr>
        </p:nvSpPr>
        <p:spPr>
          <a:xfrm>
            <a:off x="179388" y="1268413"/>
            <a:ext cx="5256212" cy="504825"/>
          </a:xfrm>
        </p:spPr>
        <p:txBody>
          <a:bodyPr/>
          <a:lstStyle/>
          <a:p>
            <a:pPr eaLnBrk="1" hangingPunct="1">
              <a:buClr>
                <a:srgbClr val="3333CC"/>
              </a:buClr>
              <a:buFont typeface="Wingdings" panose="05000000000000000000" pitchFamily="2" charset="2"/>
              <a:buChar char="Ø"/>
            </a:pPr>
            <a:r>
              <a:rPr kumimoji="0" lang="zh-CN" altLang="en-US">
                <a:latin typeface="Arial" panose="020B0604020202020204" pitchFamily="34" charset="0"/>
                <a:ea typeface="楷体_GB2312" pitchFamily="49" charset="-122"/>
              </a:rPr>
              <a:t>设计工具应具有的属性</a:t>
            </a:r>
            <a:endParaRPr kumimoji="0" lang="zh-CN" altLang="en-US">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21AC7C0C-31A1-4745-B788-8FACA11FEB9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55651" name="Rectangle 3"/>
          <p:cNvSpPr>
            <a:spLocks noChangeArrowheads="1"/>
          </p:cNvSpPr>
          <p:nvPr/>
        </p:nvSpPr>
        <p:spPr bwMode="auto">
          <a:xfrm>
            <a:off x="1042988" y="2060575"/>
            <a:ext cx="74898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hlink"/>
              </a:buClr>
              <a:buSzPct val="70000"/>
              <a:buFont typeface="Wingdings" panose="05000000000000000000" pitchFamily="2" charset="2"/>
              <a:buChar char="l"/>
            </a:pPr>
            <a:r>
              <a:rPr lang="zh-CN" altLang="en-US" b="0"/>
              <a:t>模块性、简明性、便于编辑、机器可读性、</a:t>
            </a:r>
          </a:p>
          <a:p>
            <a:pPr>
              <a:spcBef>
                <a:spcPct val="20000"/>
              </a:spcBef>
              <a:buClr>
                <a:schemeClr val="hlink"/>
              </a:buClr>
              <a:buSzPct val="70000"/>
              <a:buFont typeface="Wingdings" panose="05000000000000000000" pitchFamily="2" charset="2"/>
              <a:buChar char="l"/>
            </a:pPr>
            <a:endParaRPr lang="zh-CN" altLang="en-US" b="0"/>
          </a:p>
          <a:p>
            <a:pPr>
              <a:spcBef>
                <a:spcPct val="20000"/>
              </a:spcBef>
              <a:buClr>
                <a:schemeClr val="hlink"/>
              </a:buClr>
              <a:buSzPct val="70000"/>
              <a:buFont typeface="Wingdings" panose="05000000000000000000" pitchFamily="2" charset="2"/>
              <a:buChar char="l"/>
            </a:pPr>
            <a:r>
              <a:rPr lang="zh-CN" altLang="en-US" b="0"/>
              <a:t>易维护性、强行结构化、自动处理、</a:t>
            </a:r>
          </a:p>
          <a:p>
            <a:pPr>
              <a:spcBef>
                <a:spcPct val="20000"/>
              </a:spcBef>
              <a:buClr>
                <a:schemeClr val="hlink"/>
              </a:buClr>
              <a:buSzPct val="70000"/>
              <a:buFont typeface="Wingdings" panose="05000000000000000000" pitchFamily="2" charset="2"/>
              <a:buChar char="l"/>
            </a:pPr>
            <a:endParaRPr lang="zh-CN" altLang="en-US" b="0"/>
          </a:p>
          <a:p>
            <a:pPr>
              <a:spcBef>
                <a:spcPct val="20000"/>
              </a:spcBef>
              <a:buClr>
                <a:schemeClr val="hlink"/>
              </a:buClr>
              <a:buSzPct val="70000"/>
              <a:buFont typeface="Wingdings" panose="05000000000000000000" pitchFamily="2" charset="2"/>
              <a:buChar char="l"/>
            </a:pPr>
            <a:r>
              <a:rPr lang="zh-CN" altLang="en-US" b="0"/>
              <a:t>数据表示、逻辑验证、编程能力</a:t>
            </a:r>
          </a:p>
        </p:txBody>
      </p:sp>
    </p:spTree>
    <p:extLst>
      <p:ext uri="{BB962C8B-B14F-4D97-AF65-F5344CB8AC3E}">
        <p14:creationId xmlns:p14="http://schemas.microsoft.com/office/powerpoint/2010/main" val="3597398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3"/>
          <p:cNvSpPr>
            <a:spLocks noGrp="1" noChangeArrowheads="1"/>
          </p:cNvSpPr>
          <p:nvPr>
            <p:ph idx="1"/>
          </p:nvPr>
        </p:nvSpPr>
        <p:spPr>
          <a:xfrm>
            <a:off x="468313" y="765175"/>
            <a:ext cx="4248150" cy="504825"/>
          </a:xfrm>
        </p:spPr>
        <p:txBody>
          <a:bodyPr/>
          <a:lstStyle/>
          <a:p>
            <a:pPr eaLnBrk="1" hangingPunct="1">
              <a:buFont typeface="Wingdings" panose="05000000000000000000" pitchFamily="2" charset="2"/>
              <a:buNone/>
            </a:pPr>
            <a:r>
              <a:rPr kumimoji="0" lang="en-US" altLang="zh-CN" sz="3200" b="1">
                <a:latin typeface="楷体_GB2312" pitchFamily="49" charset="-122"/>
                <a:ea typeface="楷体_GB2312" pitchFamily="49" charset="-122"/>
              </a:rPr>
              <a:t>3</a:t>
            </a:r>
            <a:r>
              <a:rPr kumimoji="0" lang="zh-CN" altLang="en-US" sz="3200" b="1">
                <a:latin typeface="楷体_GB2312" pitchFamily="49" charset="-122"/>
                <a:ea typeface="楷体_GB2312" pitchFamily="49" charset="-122"/>
              </a:rPr>
              <a:t>、软件设计说明书</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C1E143F-340A-488B-9358-609F8EC7407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157699" name="Rectangle 3"/>
          <p:cNvSpPr>
            <a:spLocks noChangeArrowheads="1"/>
          </p:cNvSpPr>
          <p:nvPr/>
        </p:nvSpPr>
        <p:spPr bwMode="auto">
          <a:xfrm>
            <a:off x="611188" y="1989138"/>
            <a:ext cx="81422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3333CC"/>
              </a:buClr>
              <a:buSzPct val="70000"/>
              <a:buFont typeface="Wingdings" panose="05000000000000000000" pitchFamily="2" charset="2"/>
              <a:buChar char="Ø"/>
            </a:pPr>
            <a:r>
              <a:rPr lang="zh-CN" altLang="en-US" b="0">
                <a:latin typeface="楷体_GB2312" pitchFamily="49" charset="-122"/>
              </a:rPr>
              <a:t>范围</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1</a:t>
            </a:r>
            <a:r>
              <a:rPr lang="zh-CN" altLang="en-US" sz="2400" b="0">
                <a:latin typeface="楷体_GB2312" pitchFamily="49" charset="-122"/>
              </a:rPr>
              <a:t>）系统的目标和作为系统元素的软件的作用；</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2</a:t>
            </a:r>
            <a:r>
              <a:rPr lang="zh-CN" altLang="en-US" sz="2400" b="0">
                <a:latin typeface="楷体_GB2312" pitchFamily="49" charset="-122"/>
              </a:rPr>
              <a:t>）硬件、软件与人机接口；</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3</a:t>
            </a:r>
            <a:r>
              <a:rPr lang="zh-CN" altLang="en-US" sz="2400" b="0">
                <a:latin typeface="楷体_GB2312" pitchFamily="49" charset="-122"/>
              </a:rPr>
              <a:t>）主要的软件功能；</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4</a:t>
            </a:r>
            <a:r>
              <a:rPr lang="zh-CN" altLang="en-US" sz="2400" b="0">
                <a:latin typeface="楷体_GB2312" pitchFamily="49" charset="-122"/>
              </a:rPr>
              <a:t>）外部定义的数据库；</a:t>
            </a:r>
          </a:p>
          <a:p>
            <a:pPr>
              <a:spcBef>
                <a:spcPct val="20000"/>
              </a:spcBef>
              <a:buClr>
                <a:schemeClr val="accent1"/>
              </a:buClr>
              <a:buSzPct val="70000"/>
            </a:pPr>
            <a:r>
              <a:rPr lang="zh-CN" altLang="en-US" sz="2400" b="0">
                <a:latin typeface="楷体_GB2312" pitchFamily="49" charset="-122"/>
              </a:rPr>
              <a:t>  （</a:t>
            </a:r>
            <a:r>
              <a:rPr lang="en-US" altLang="zh-CN" sz="2400" b="0">
                <a:latin typeface="楷体_GB2312" pitchFamily="49" charset="-122"/>
              </a:rPr>
              <a:t>5</a:t>
            </a:r>
            <a:r>
              <a:rPr lang="zh-CN" altLang="en-US" sz="2400" b="0">
                <a:latin typeface="楷体_GB2312" pitchFamily="49" charset="-122"/>
              </a:rPr>
              <a:t>）主要的设计约束与限制。</a:t>
            </a:r>
          </a:p>
        </p:txBody>
      </p:sp>
    </p:spTree>
    <p:extLst>
      <p:ext uri="{BB962C8B-B14F-4D97-AF65-F5344CB8AC3E}">
        <p14:creationId xmlns:p14="http://schemas.microsoft.com/office/powerpoint/2010/main" val="1957552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3"/>
          <p:cNvSpPr>
            <a:spLocks noGrp="1" noChangeArrowheads="1"/>
          </p:cNvSpPr>
          <p:nvPr>
            <p:ph idx="1"/>
          </p:nvPr>
        </p:nvSpPr>
        <p:spPr/>
        <p:txBody>
          <a:bodyPr/>
          <a:lstStyle/>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参考文档</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1</a:t>
            </a:r>
            <a:r>
              <a:rPr kumimoji="0" lang="zh-CN" altLang="en-US" sz="2400">
                <a:latin typeface="楷体_GB2312" pitchFamily="49" charset="-122"/>
                <a:ea typeface="楷体_GB2312" pitchFamily="49" charset="-122"/>
              </a:rPr>
              <a:t>）现有的软件文档；</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2</a:t>
            </a:r>
            <a:r>
              <a:rPr kumimoji="0" lang="zh-CN" altLang="en-US" sz="2400">
                <a:latin typeface="楷体_GB2312" pitchFamily="49" charset="-122"/>
                <a:ea typeface="楷体_GB2312" pitchFamily="49" charset="-122"/>
              </a:rPr>
              <a:t>）系统文档；</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3</a:t>
            </a:r>
            <a:r>
              <a:rPr kumimoji="0" lang="zh-CN" altLang="en-US" sz="2400">
                <a:latin typeface="楷体_GB2312" pitchFamily="49" charset="-122"/>
                <a:ea typeface="楷体_GB2312" pitchFamily="49" charset="-122"/>
              </a:rPr>
              <a:t>）外购产品文档（硬件或软件）；</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4</a:t>
            </a:r>
            <a:r>
              <a:rPr kumimoji="0" lang="zh-CN" altLang="en-US" sz="2400">
                <a:latin typeface="楷体_GB2312" pitchFamily="49" charset="-122"/>
                <a:ea typeface="楷体_GB2312" pitchFamily="49" charset="-122"/>
              </a:rPr>
              <a:t>）技术参考资料。</a:t>
            </a:r>
          </a:p>
          <a:p>
            <a:pPr eaLnBrk="1" hangingPunct="1">
              <a:buFontTx/>
              <a:buNone/>
            </a:pPr>
            <a:endParaRPr kumimoji="0" lang="en-US" altLang="zh-CN" sz="2400">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6EA8F79-0209-44D4-8086-6016ECC448FD}"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970631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idx="1"/>
          </p:nvPr>
        </p:nvSpPr>
        <p:spPr/>
        <p:txBody>
          <a:bodyPr/>
          <a:lstStyle/>
          <a:p>
            <a:pPr eaLnBrk="1" hangingPunct="1">
              <a:buClr>
                <a:srgbClr val="3333CC"/>
              </a:buClr>
              <a:buFont typeface="Wingdings" panose="05000000000000000000" pitchFamily="2" charset="2"/>
              <a:buChar char="Ø"/>
            </a:pPr>
            <a:r>
              <a:rPr kumimoji="0" lang="zh-CN" altLang="en-US">
                <a:latin typeface="Arial" panose="020B0604020202020204" pitchFamily="34" charset="0"/>
                <a:ea typeface="楷体_GB2312" pitchFamily="49" charset="-122"/>
              </a:rPr>
              <a:t>设计说明</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1</a:t>
            </a:r>
            <a:r>
              <a:rPr kumimoji="0" lang="zh-CN" altLang="en-US" sz="2400">
                <a:latin typeface="楷体_GB2312" pitchFamily="49" charset="-122"/>
                <a:ea typeface="楷体_GB2312" pitchFamily="49" charset="-122"/>
              </a:rPr>
              <a:t>）数据说明</a:t>
            </a:r>
          </a:p>
          <a:p>
            <a:pPr eaLnBrk="1" hangingPunct="1">
              <a:buFontTx/>
              <a:buNone/>
            </a:pPr>
            <a:r>
              <a:rPr kumimoji="0" lang="zh-CN" altLang="en-US" sz="2400">
                <a:latin typeface="楷体_GB2312" pitchFamily="49" charset="-122"/>
                <a:ea typeface="楷体_GB2312" pitchFamily="49" charset="-122"/>
              </a:rPr>
              <a:t>          信息流的复审         信息结构的复审</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2</a:t>
            </a:r>
            <a:r>
              <a:rPr kumimoji="0" lang="zh-CN" altLang="en-US" sz="2400">
                <a:latin typeface="楷体_GB2312" pitchFamily="49" charset="-122"/>
                <a:ea typeface="楷体_GB2312" pitchFamily="49" charset="-122"/>
              </a:rPr>
              <a:t>）导出的软件结构</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3</a:t>
            </a:r>
            <a:r>
              <a:rPr kumimoji="0" lang="zh-CN" altLang="en-US" sz="2400">
                <a:latin typeface="楷体_GB2312" pitchFamily="49" charset="-122"/>
                <a:ea typeface="楷体_GB2312" pitchFamily="49" charset="-122"/>
              </a:rPr>
              <a:t>）结构内的接口</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5A19DC4B-9834-40C8-A010-1CA726714CD6}"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3235978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noChangeArrowheads="1"/>
          </p:cNvSpPr>
          <p:nvPr>
            <p:ph idx="1"/>
          </p:nvPr>
        </p:nvSpPr>
        <p:spPr>
          <a:xfrm>
            <a:off x="468313" y="1484313"/>
            <a:ext cx="8142287" cy="3240087"/>
          </a:xfrm>
        </p:spPr>
        <p:txBody>
          <a:bodyPr/>
          <a:lstStyle/>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模块（对每一个模块）</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1</a:t>
            </a:r>
            <a:r>
              <a:rPr kumimoji="0" lang="zh-CN" altLang="en-US" sz="2400">
                <a:latin typeface="楷体_GB2312" pitchFamily="49" charset="-122"/>
                <a:ea typeface="楷体_GB2312" pitchFamily="49" charset="-122"/>
              </a:rPr>
              <a:t>）处理说明</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2</a:t>
            </a:r>
            <a:r>
              <a:rPr kumimoji="0" lang="zh-CN" altLang="en-US" sz="2400">
                <a:latin typeface="楷体_GB2312" pitchFamily="49" charset="-122"/>
                <a:ea typeface="楷体_GB2312" pitchFamily="49" charset="-122"/>
              </a:rPr>
              <a:t>）接口说明</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3</a:t>
            </a:r>
            <a:r>
              <a:rPr kumimoji="0" lang="zh-CN" altLang="en-US" sz="2400">
                <a:latin typeface="楷体_GB2312" pitchFamily="49" charset="-122"/>
                <a:ea typeface="楷体_GB2312" pitchFamily="49" charset="-122"/>
              </a:rPr>
              <a:t>）设计语言（或其他）的说明</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4</a:t>
            </a:r>
            <a:r>
              <a:rPr kumimoji="0" lang="zh-CN" altLang="en-US" sz="2400">
                <a:latin typeface="楷体_GB2312" pitchFamily="49" charset="-122"/>
                <a:ea typeface="楷体_GB2312" pitchFamily="49" charset="-122"/>
              </a:rPr>
              <a:t>）使用的模块</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5</a:t>
            </a:r>
            <a:r>
              <a:rPr kumimoji="0" lang="zh-CN" altLang="en-US" sz="2400">
                <a:latin typeface="楷体_GB2312" pitchFamily="49" charset="-122"/>
                <a:ea typeface="楷体_GB2312" pitchFamily="49" charset="-122"/>
              </a:rPr>
              <a:t>）数据的组织</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6</a:t>
            </a:r>
            <a:r>
              <a:rPr kumimoji="0" lang="zh-CN" altLang="en-US" sz="2400">
                <a:latin typeface="楷体_GB2312" pitchFamily="49" charset="-122"/>
                <a:ea typeface="楷体_GB2312" pitchFamily="49" charset="-122"/>
              </a:rPr>
              <a:t>）注解</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4E69F67-FE61-4141-B941-E5AE3A75E27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1132793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idx="1"/>
          </p:nvPr>
        </p:nvSpPr>
        <p:spPr/>
        <p:txBody>
          <a:bodyPr/>
          <a:lstStyle/>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文件结构和全程数据</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1</a:t>
            </a:r>
            <a:r>
              <a:rPr kumimoji="0" lang="zh-CN" altLang="en-US" sz="2400">
                <a:latin typeface="楷体_GB2312" pitchFamily="49" charset="-122"/>
                <a:ea typeface="楷体_GB2312" pitchFamily="49" charset="-122"/>
              </a:rPr>
              <a:t>）外部文件结构</a:t>
            </a:r>
          </a:p>
          <a:p>
            <a:pPr eaLnBrk="1" hangingPunct="1">
              <a:buFontTx/>
              <a:buNone/>
            </a:pPr>
            <a:r>
              <a:rPr kumimoji="0" lang="zh-CN" altLang="en-US" sz="2400">
                <a:latin typeface="楷体_GB2312" pitchFamily="49" charset="-122"/>
                <a:ea typeface="楷体_GB2312" pitchFamily="49" charset="-122"/>
              </a:rPr>
              <a:t>           逻辑结构    逻辑记录说明     存取方法</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2</a:t>
            </a:r>
            <a:r>
              <a:rPr kumimoji="0" lang="zh-CN" altLang="en-US" sz="2400">
                <a:latin typeface="楷体_GB2312" pitchFamily="49" charset="-122"/>
                <a:ea typeface="楷体_GB2312" pitchFamily="49" charset="-122"/>
              </a:rPr>
              <a:t>）全程数据</a:t>
            </a:r>
          </a:p>
          <a:p>
            <a:pPr eaLnBrk="1" hangingPunct="1">
              <a:buFontTx/>
              <a:buNone/>
            </a:pPr>
            <a:r>
              <a:rPr kumimoji="0" lang="zh-CN" altLang="en-US" sz="2400">
                <a:latin typeface="楷体_GB2312" pitchFamily="49" charset="-122"/>
                <a:ea typeface="楷体_GB2312" pitchFamily="49" charset="-122"/>
              </a:rPr>
              <a:t>   （</a:t>
            </a:r>
            <a:r>
              <a:rPr kumimoji="0" lang="en-US" altLang="zh-CN" sz="2400">
                <a:latin typeface="楷体_GB2312" pitchFamily="49" charset="-122"/>
                <a:ea typeface="楷体_GB2312" pitchFamily="49" charset="-122"/>
              </a:rPr>
              <a:t>3</a:t>
            </a:r>
            <a:r>
              <a:rPr kumimoji="0" lang="zh-CN" altLang="en-US" sz="2400">
                <a:latin typeface="楷体_GB2312" pitchFamily="49" charset="-122"/>
                <a:ea typeface="楷体_GB2312" pitchFamily="49" charset="-122"/>
              </a:rPr>
              <a:t>）文件和数据的交叉引用</a:t>
            </a:r>
          </a:p>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需求与模块的对照表</a:t>
            </a:r>
          </a:p>
          <a:p>
            <a:pPr eaLnBrk="1" hangingPunct="1">
              <a:buFontTx/>
              <a:buNone/>
            </a:pPr>
            <a:endParaRPr kumimoji="0" lang="zh-CN" altLang="en-US">
              <a:latin typeface="楷体_GB2312" pitchFamily="49" charset="-122"/>
              <a:ea typeface="楷体_GB2312" pitchFamily="49" charset="-122"/>
            </a:endParaRPr>
          </a:p>
          <a:p>
            <a:pPr eaLnBrk="1" hangingPunct="1">
              <a:buFontTx/>
              <a:buNone/>
            </a:pPr>
            <a:endParaRPr kumimoji="0" lang="en-US" altLang="zh-CN">
              <a:latin typeface="Arial" panose="020B0604020202020204" pitchFamily="34" charset="0"/>
              <a:ea typeface="宋体" panose="02010600030101010101" pitchFamily="2" charset="-122"/>
            </a:endParaRP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797D6614-32FE-4414-937E-27548FF2F9F5}"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274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95288" y="1484313"/>
            <a:ext cx="1727200" cy="576262"/>
          </a:xfrm>
        </p:spPr>
        <p:txBody>
          <a:bodyPr/>
          <a:lstStyle/>
          <a:p>
            <a:pPr eaLnBrk="1" hangingPunct="1">
              <a:buClr>
                <a:srgbClr val="0066FF"/>
              </a:buClr>
              <a:buFont typeface="Wingdings" panose="05000000000000000000" pitchFamily="2" charset="2"/>
              <a:buNone/>
            </a:pPr>
            <a:r>
              <a:rPr kumimoji="0" lang="en-US" altLang="zh-CN" sz="3200" b="1">
                <a:latin typeface="楷体_GB2312" pitchFamily="49" charset="-122"/>
                <a:ea typeface="楷体_GB2312" pitchFamily="49" charset="-122"/>
              </a:rPr>
              <a:t>3</a:t>
            </a:r>
            <a:r>
              <a:rPr kumimoji="0" lang="zh-CN" altLang="en-US" sz="3200" b="1">
                <a:latin typeface="楷体_GB2312" pitchFamily="49" charset="-122"/>
                <a:ea typeface="楷体_GB2312" pitchFamily="49" charset="-122"/>
              </a:rPr>
              <a:t>、模块</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886E518C-5F68-4A3A-8A89-DCDFD22FCE0E}"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1507" name="Rectangle 3"/>
          <p:cNvSpPr>
            <a:spLocks noChangeArrowheads="1"/>
          </p:cNvSpPr>
          <p:nvPr/>
        </p:nvSpPr>
        <p:spPr bwMode="auto">
          <a:xfrm>
            <a:off x="755650" y="2276475"/>
            <a:ext cx="814228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chemeClr val="accent1"/>
              </a:buClr>
              <a:buSzPct val="70000"/>
            </a:pPr>
            <a:r>
              <a:rPr lang="zh-CN" altLang="en-US" b="0">
                <a:latin typeface="楷体_GB2312" pitchFamily="49" charset="-122"/>
              </a:rPr>
              <a:t>      模块是数据说明、可执行语句等程序对象的集合，是单独命名的并且可以通过名字来访问，例如过程、函数、子程序、宏、</a:t>
            </a:r>
            <a:r>
              <a:rPr lang="en-US" altLang="zh-CN" b="0">
                <a:latin typeface="楷体_GB2312" pitchFamily="49" charset="-122"/>
              </a:rPr>
              <a:t>modula</a:t>
            </a:r>
            <a:r>
              <a:rPr lang="zh-CN" altLang="en-US" b="0">
                <a:latin typeface="楷体_GB2312" pitchFamily="49" charset="-122"/>
              </a:rPr>
              <a:t>等。</a:t>
            </a:r>
          </a:p>
        </p:txBody>
      </p:sp>
      <p:sp>
        <p:nvSpPr>
          <p:cNvPr id="21508"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14260964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3"/>
          <p:cNvSpPr>
            <a:spLocks noGrp="1" noChangeArrowheads="1"/>
          </p:cNvSpPr>
          <p:nvPr>
            <p:ph idx="1"/>
          </p:nvPr>
        </p:nvSpPr>
        <p:spPr/>
        <p:txBody>
          <a:bodyPr/>
          <a:lstStyle/>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测试的准备</a:t>
            </a:r>
          </a:p>
          <a:p>
            <a:pPr eaLnBrk="1" hangingPunct="1">
              <a:buFontTx/>
              <a:buNone/>
            </a:pPr>
            <a:r>
              <a:rPr kumimoji="0" lang="zh-CN" altLang="en-US" sz="2400">
                <a:latin typeface="楷体_GB2312" pitchFamily="49" charset="-122"/>
                <a:ea typeface="楷体_GB2312" pitchFamily="49" charset="-122"/>
              </a:rPr>
              <a:t>      测试大纲     组装策略      专门的考虑</a:t>
            </a:r>
          </a:p>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装配</a:t>
            </a:r>
          </a:p>
          <a:p>
            <a:pPr eaLnBrk="1" hangingPunct="1">
              <a:buFontTx/>
              <a:buNone/>
            </a:pPr>
            <a:r>
              <a:rPr kumimoji="0" lang="zh-CN" altLang="en-US" sz="2400">
                <a:latin typeface="楷体_GB2312" pitchFamily="49" charset="-122"/>
                <a:ea typeface="楷体_GB2312" pitchFamily="49" charset="-122"/>
              </a:rPr>
              <a:t>      专门的程序覆盖考虑      转录考虑</a:t>
            </a:r>
          </a:p>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专门注解</a:t>
            </a:r>
          </a:p>
          <a:p>
            <a:pPr eaLnBrk="1" hangingPunct="1">
              <a:buClr>
                <a:srgbClr val="3333CC"/>
              </a:buClr>
              <a:buFont typeface="Wingdings" panose="05000000000000000000" pitchFamily="2" charset="2"/>
              <a:buChar char="Ø"/>
            </a:pPr>
            <a:r>
              <a:rPr kumimoji="0" lang="zh-CN" altLang="en-US">
                <a:latin typeface="楷体_GB2312" pitchFamily="49" charset="-122"/>
                <a:ea typeface="楷体_GB2312" pitchFamily="49" charset="-122"/>
              </a:rPr>
              <a:t>附录</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F59A6C5-7C5A-4FB4-B0C2-FA4BDD251E9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20735856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小结</a:t>
            </a:r>
          </a:p>
        </p:txBody>
      </p:sp>
      <p:sp>
        <p:nvSpPr>
          <p:cNvPr id="169986" name="内容占位符 2"/>
          <p:cNvSpPr>
            <a:spLocks noGrp="1"/>
          </p:cNvSpPr>
          <p:nvPr>
            <p:ph idx="1"/>
          </p:nvPr>
        </p:nvSpPr>
        <p:spPr/>
        <p:txBody>
          <a:bodyPr/>
          <a:lstStyle/>
          <a:p>
            <a:r>
              <a:rPr lang="zh-CN" altLang="en-US">
                <a:latin typeface="Arial" panose="020B0604020202020204" pitchFamily="34" charset="0"/>
                <a:ea typeface="宋体" panose="02010600030101010101" pitchFamily="2" charset="-122"/>
              </a:rPr>
              <a:t>结构化设计</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过程</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方法</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工具</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描述与成果</a:t>
            </a:r>
            <a:endParaRPr lang="en-US" altLang="zh-CN">
              <a:latin typeface="Arial" panose="020B0604020202020204" pitchFamily="34" charset="0"/>
              <a:ea typeface="宋体" panose="02010600030101010101" pitchFamily="2" charset="-122"/>
            </a:endParaRPr>
          </a:p>
          <a:p>
            <a:pPr lvl="1"/>
            <a:r>
              <a:rPr lang="zh-CN" altLang="en-US">
                <a:latin typeface="Arial" panose="020B0604020202020204" pitchFamily="34" charset="0"/>
                <a:ea typeface="宋体" panose="02010600030101010101" pitchFamily="2" charset="-122"/>
              </a:rPr>
              <a:t>验证</a:t>
            </a:r>
          </a:p>
        </p:txBody>
      </p:sp>
      <p:sp>
        <p:nvSpPr>
          <p:cNvPr id="4" name="日期占位符 3"/>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49A4BFC9-F3C3-4B36-AEB6-ED667BF3D98F}"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Tree>
    <p:extLst>
      <p:ext uri="{BB962C8B-B14F-4D97-AF65-F5344CB8AC3E}">
        <p14:creationId xmlns:p14="http://schemas.microsoft.com/office/powerpoint/2010/main" val="4125341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课程群</a:t>
            </a:r>
            <a:endParaRPr lang="en-US" dirty="0"/>
          </a:p>
        </p:txBody>
      </p:sp>
      <p:sp>
        <p:nvSpPr>
          <p:cNvPr id="3" name="Content Placeholder 2"/>
          <p:cNvSpPr>
            <a:spLocks noGrp="1"/>
          </p:cNvSpPr>
          <p:nvPr>
            <p:ph idx="1"/>
          </p:nvPr>
        </p:nvSpPr>
        <p:spPr/>
        <p:txBody>
          <a:bodyPr/>
          <a:lstStyle/>
          <a:p>
            <a:r>
              <a:rPr lang="en-US" altLang="zh-CN" dirty="0"/>
              <a:t>QQ</a:t>
            </a:r>
            <a:r>
              <a:rPr lang="zh-CN" altLang="en-US" dirty="0"/>
              <a:t>群：</a:t>
            </a:r>
            <a:endParaRPr lang="en-US" altLang="zh-CN" dirty="0"/>
          </a:p>
          <a:p>
            <a:pPr lvl="1"/>
            <a:r>
              <a:rPr lang="en-US" altLang="zh-CN" dirty="0"/>
              <a:t>2016</a:t>
            </a:r>
            <a:r>
              <a:rPr lang="zh-CN" altLang="en-US" dirty="0"/>
              <a:t>年秋</a:t>
            </a:r>
            <a:r>
              <a:rPr lang="en-US" altLang="zh-CN" dirty="0"/>
              <a:t>-</a:t>
            </a:r>
            <a:r>
              <a:rPr lang="zh-CN" altLang="en-US" dirty="0"/>
              <a:t>软件工程</a:t>
            </a:r>
            <a:endParaRPr lang="en-US" altLang="zh-CN" dirty="0"/>
          </a:p>
          <a:p>
            <a:pPr lvl="1"/>
            <a:r>
              <a:rPr lang="zh-CN" altLang="en-US" dirty="0"/>
              <a:t>群号：</a:t>
            </a:r>
            <a:r>
              <a:rPr lang="is-IS" altLang="zh-CN" dirty="0"/>
              <a:t>374234935</a:t>
            </a:r>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82</a:t>
            </a:fld>
            <a:endParaRPr lang="en-US" altLang="zh-C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12976"/>
            <a:ext cx="1917700" cy="1917700"/>
          </a:xfrm>
          <a:prstGeom prst="rect">
            <a:avLst/>
          </a:prstGeom>
        </p:spPr>
      </p:pic>
    </p:spTree>
    <p:extLst>
      <p:ext uri="{BB962C8B-B14F-4D97-AF65-F5344CB8AC3E}">
        <p14:creationId xmlns:p14="http://schemas.microsoft.com/office/powerpoint/2010/main" val="30285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idx="1"/>
          </p:nvPr>
        </p:nvSpPr>
        <p:spPr>
          <a:xfrm>
            <a:off x="468313" y="1484313"/>
            <a:ext cx="5040312" cy="792162"/>
          </a:xfrm>
        </p:spPr>
        <p:txBody>
          <a:bodyPr/>
          <a:lstStyle/>
          <a:p>
            <a:pPr eaLnBrk="1" hangingPunct="1">
              <a:buFontTx/>
              <a:buNone/>
            </a:pPr>
            <a:r>
              <a:rPr kumimoji="0" lang="en-US" altLang="zh-CN" sz="3200" b="1">
                <a:latin typeface="楷体_GB2312" pitchFamily="49" charset="-122"/>
                <a:ea typeface="楷体_GB2312" pitchFamily="49" charset="-122"/>
              </a:rPr>
              <a:t>4</a:t>
            </a:r>
            <a:r>
              <a:rPr kumimoji="0" lang="zh-CN" altLang="en-US" sz="3200" b="1">
                <a:latin typeface="楷体_GB2312" pitchFamily="49" charset="-122"/>
                <a:ea typeface="楷体_GB2312" pitchFamily="49" charset="-122"/>
              </a:rPr>
              <a:t>、模块化</a:t>
            </a:r>
          </a:p>
        </p:txBody>
      </p:sp>
      <p:sp>
        <p:nvSpPr>
          <p:cNvPr id="6" name="日期占位符 5"/>
          <p:cNvSpPr>
            <a:spLocks noGrp="1"/>
          </p:cNvSpPr>
          <p:nvPr>
            <p:ph type="dt" sz="quarter" idx="10"/>
          </p:nvPr>
        </p:nvSpPr>
        <p:spPr/>
        <p:txBody>
          <a:bodyPr/>
          <a:lstStyle>
            <a:lvl1pPr>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fld id="{62B2AD00-5215-47E1-B008-24468E29BDF4}" type="datetime1">
              <a:rPr lang="zh-CN" altLang="en-US" sz="1600" b="0">
                <a:ea typeface="宋体" panose="02010600030101010101" pitchFamily="2" charset="-122"/>
              </a:rPr>
              <a:pPr/>
              <a:t>2019/12/16</a:t>
            </a:fld>
            <a:endParaRPr lang="en-US" altLang="zh-CN" sz="1600" b="0">
              <a:ea typeface="宋体" panose="02010600030101010101" pitchFamily="2" charset="-122"/>
            </a:endParaRPr>
          </a:p>
        </p:txBody>
      </p:sp>
      <p:sp>
        <p:nvSpPr>
          <p:cNvPr id="23555" name="Rectangle 3"/>
          <p:cNvSpPr>
            <a:spLocks noChangeArrowheads="1"/>
          </p:cNvSpPr>
          <p:nvPr/>
        </p:nvSpPr>
        <p:spPr bwMode="auto">
          <a:xfrm>
            <a:off x="755650" y="2465388"/>
            <a:ext cx="814228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panose="020B0604020202020204" pitchFamily="34" charset="0"/>
                <a:ea typeface="楷体_GB2312" pitchFamily="49" charset="-122"/>
              </a:defRPr>
            </a:lvl1pPr>
            <a:lvl2pPr marL="742950" indent="-285750">
              <a:defRPr sz="2800" b="1">
                <a:solidFill>
                  <a:schemeClr val="tx1"/>
                </a:solidFill>
                <a:latin typeface="Arial" panose="020B0604020202020204" pitchFamily="34" charset="0"/>
                <a:ea typeface="楷体_GB2312" pitchFamily="49" charset="-122"/>
              </a:defRPr>
            </a:lvl2pPr>
            <a:lvl3pPr marL="1143000" indent="-228600">
              <a:defRPr sz="2800" b="1">
                <a:solidFill>
                  <a:schemeClr val="tx1"/>
                </a:solidFill>
                <a:latin typeface="Arial" panose="020B0604020202020204" pitchFamily="34" charset="0"/>
                <a:ea typeface="楷体_GB2312" pitchFamily="49" charset="-122"/>
              </a:defRPr>
            </a:lvl3pPr>
            <a:lvl4pPr marL="1600200" indent="-228600">
              <a:defRPr sz="2800" b="1">
                <a:solidFill>
                  <a:schemeClr val="tx1"/>
                </a:solidFill>
                <a:latin typeface="Arial" panose="020B0604020202020204" pitchFamily="34" charset="0"/>
                <a:ea typeface="楷体_GB2312" pitchFamily="49" charset="-122"/>
              </a:defRPr>
            </a:lvl4pPr>
            <a:lvl5pPr marL="2057400" indent="-228600">
              <a:defRPr sz="2800" b="1">
                <a:solidFill>
                  <a:schemeClr val="tx1"/>
                </a:solidFill>
                <a:latin typeface="Arial" panose="020B0604020202020204" pitchFamily="34" charset="0"/>
                <a:ea typeface="楷体_GB2312" pitchFamily="49" charset="-122"/>
              </a:defRPr>
            </a:lvl5pPr>
            <a:lvl6pPr marL="2514600" indent="-228600" fontAlgn="base">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fontAlgn="base">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fontAlgn="base">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fontAlgn="base">
              <a:spcBef>
                <a:spcPct val="0"/>
              </a:spcBef>
              <a:spcAft>
                <a:spcPct val="0"/>
              </a:spcAft>
              <a:defRPr sz="2800" b="1">
                <a:solidFill>
                  <a:schemeClr val="tx1"/>
                </a:solidFill>
                <a:latin typeface="Arial" panose="020B0604020202020204" pitchFamily="34" charset="0"/>
                <a:ea typeface="楷体_GB2312" pitchFamily="49" charset="-122"/>
              </a:defRPr>
            </a:lvl9pPr>
          </a:lstStyle>
          <a:p>
            <a:pPr>
              <a:spcBef>
                <a:spcPct val="20000"/>
              </a:spcBef>
              <a:buClr>
                <a:srgbClr val="0066FF"/>
              </a:buClr>
              <a:buSzPct val="70000"/>
              <a:buFont typeface="Wingdings" panose="05000000000000000000" pitchFamily="2" charset="2"/>
              <a:buChar char="Ø"/>
            </a:pPr>
            <a:r>
              <a:rPr lang="zh-CN" altLang="en-US" b="0"/>
              <a:t>软件被划分成独立命名和可独立访问的被称作模块的构件，每个模块完成一个子功能，它们集成到一起满足问题需求。</a:t>
            </a:r>
          </a:p>
        </p:txBody>
      </p:sp>
      <p:sp>
        <p:nvSpPr>
          <p:cNvPr id="23556" name="标题 1"/>
          <p:cNvSpPr>
            <a:spLocks noGrp="1"/>
          </p:cNvSpPr>
          <p:nvPr>
            <p:ph type="title"/>
          </p:nvPr>
        </p:nvSpPr>
        <p:spPr/>
        <p:txBody>
          <a:bodyPr/>
          <a:lstStyle/>
          <a:p>
            <a:r>
              <a:rPr lang="zh-CN" altLang="en-US">
                <a:latin typeface="Arial" panose="020B0604020202020204" pitchFamily="34" charset="0"/>
                <a:ea typeface="宋体" panose="02010600030101010101" pitchFamily="2" charset="-122"/>
              </a:rPr>
              <a:t>概要设计</a:t>
            </a:r>
          </a:p>
        </p:txBody>
      </p:sp>
    </p:spTree>
    <p:extLst>
      <p:ext uri="{BB962C8B-B14F-4D97-AF65-F5344CB8AC3E}">
        <p14:creationId xmlns:p14="http://schemas.microsoft.com/office/powerpoint/2010/main" val="3781340678"/>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5809</TotalTime>
  <Words>4547</Words>
  <Application>Microsoft Office PowerPoint</Application>
  <PresentationFormat>全屏显示(4:3)</PresentationFormat>
  <Paragraphs>809</Paragraphs>
  <Slides>82</Slides>
  <Notes>77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82</vt:i4>
      </vt:variant>
    </vt:vector>
  </HeadingPairs>
  <TitlesOfParts>
    <vt:vector size="88" baseType="lpstr">
      <vt:lpstr>楷体_GB2312</vt:lpstr>
      <vt:lpstr>幼圆</vt:lpstr>
      <vt:lpstr>Arial</vt:lpstr>
      <vt:lpstr>Times New Roman</vt:lpstr>
      <vt:lpstr>Wingdings</vt:lpstr>
      <vt:lpstr>Axis</vt:lpstr>
      <vt:lpstr>4.2、结构化设计方法</vt:lpstr>
      <vt:lpstr>结构化设计</vt:lpstr>
      <vt:lpstr>PowerPoint 演示文稿</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PowerPoint 演示文稿</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概要设计</vt:lpstr>
      <vt:lpstr>详细设计</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软件过程与质量</dc:title>
  <dc:creator>Seg_812</dc:creator>
  <cp:lastModifiedBy>王 立敏</cp:lastModifiedBy>
  <cp:revision>1009</cp:revision>
  <dcterms:created xsi:type="dcterms:W3CDTF">2000-07-21T01:37:02Z</dcterms:created>
  <dcterms:modified xsi:type="dcterms:W3CDTF">2019-12-16T15:09:31Z</dcterms:modified>
</cp:coreProperties>
</file>