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48"/>
  </p:notesMasterIdLst>
  <p:sldIdLst>
    <p:sldId id="586" r:id="rId2"/>
    <p:sldId id="730" r:id="rId3"/>
    <p:sldId id="731" r:id="rId4"/>
    <p:sldId id="732" r:id="rId5"/>
    <p:sldId id="733" r:id="rId6"/>
    <p:sldId id="734" r:id="rId7"/>
    <p:sldId id="735" r:id="rId8"/>
    <p:sldId id="736" r:id="rId9"/>
    <p:sldId id="737" r:id="rId10"/>
    <p:sldId id="738" r:id="rId11"/>
    <p:sldId id="739" r:id="rId12"/>
    <p:sldId id="740" r:id="rId13"/>
    <p:sldId id="741" r:id="rId14"/>
    <p:sldId id="742" r:id="rId15"/>
    <p:sldId id="743" r:id="rId16"/>
    <p:sldId id="744" r:id="rId17"/>
    <p:sldId id="745" r:id="rId18"/>
    <p:sldId id="746" r:id="rId19"/>
    <p:sldId id="747" r:id="rId20"/>
    <p:sldId id="748" r:id="rId21"/>
    <p:sldId id="749" r:id="rId22"/>
    <p:sldId id="750" r:id="rId23"/>
    <p:sldId id="751" r:id="rId24"/>
    <p:sldId id="752" r:id="rId25"/>
    <p:sldId id="753" r:id="rId26"/>
    <p:sldId id="754" r:id="rId27"/>
    <p:sldId id="755" r:id="rId28"/>
    <p:sldId id="756" r:id="rId29"/>
    <p:sldId id="757" r:id="rId30"/>
    <p:sldId id="758" r:id="rId31"/>
    <p:sldId id="759" r:id="rId32"/>
    <p:sldId id="760" r:id="rId33"/>
    <p:sldId id="761" r:id="rId34"/>
    <p:sldId id="762" r:id="rId35"/>
    <p:sldId id="763" r:id="rId36"/>
    <p:sldId id="764" r:id="rId37"/>
    <p:sldId id="765" r:id="rId38"/>
    <p:sldId id="766" r:id="rId39"/>
    <p:sldId id="767" r:id="rId40"/>
    <p:sldId id="768" r:id="rId41"/>
    <p:sldId id="769" r:id="rId42"/>
    <p:sldId id="770" r:id="rId43"/>
    <p:sldId id="771" r:id="rId44"/>
    <p:sldId id="772" r:id="rId45"/>
    <p:sldId id="773" r:id="rId46"/>
    <p:sldId id="729" r:id="rId47"/>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14" autoAdjust="0"/>
    <p:restoredTop sz="59524" autoAdjust="0"/>
  </p:normalViewPr>
  <p:slideViewPr>
    <p:cSldViewPr>
      <p:cViewPr varScale="1">
        <p:scale>
          <a:sx n="163" d="100"/>
          <a:sy n="163" d="100"/>
        </p:scale>
        <p:origin x="1992"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0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charset="-122"/>
              </a:defRPr>
            </a:lvl1pPr>
          </a:lstStyle>
          <a:p>
            <a:pPr>
              <a:defRPr/>
            </a:pPr>
            <a:endParaRPr lang="en-US" altLang="zh-CN"/>
          </a:p>
        </p:txBody>
      </p:sp>
      <p:sp>
        <p:nvSpPr>
          <p:cNvPr id="2805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charset="-122"/>
              </a:defRPr>
            </a:lvl1pPr>
          </a:lstStyle>
          <a:p>
            <a:pPr>
              <a:defRPr/>
            </a:pPr>
            <a:endParaRPr lang="en-US" altLang="zh-CN"/>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05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805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charset="-122"/>
              </a:defRPr>
            </a:lvl1pPr>
          </a:lstStyle>
          <a:p>
            <a:pPr>
              <a:defRPr/>
            </a:pPr>
            <a:endParaRPr lang="en-US" altLang="zh-CN"/>
          </a:p>
        </p:txBody>
      </p:sp>
      <p:sp>
        <p:nvSpPr>
          <p:cNvPr id="2805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5DC1DDB-27B0-4395-8949-9450598708D1}" type="slidenum">
              <a:rPr lang="en-US" altLang="zh-CN"/>
              <a:pPr/>
              <a:t>‹#›</a:t>
            </a:fld>
            <a:endParaRPr lang="en-US" altLang="zh-CN"/>
          </a:p>
        </p:txBody>
      </p:sp>
    </p:spTree>
    <p:extLst>
      <p:ext uri="{BB962C8B-B14F-4D97-AF65-F5344CB8AC3E}">
        <p14:creationId xmlns:p14="http://schemas.microsoft.com/office/powerpoint/2010/main" val="31195516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dirty="0"/>
              <a:t>设置键</a:t>
            </a:r>
            <a:r>
              <a:rPr lang="zh-CN" altLang="en-US" sz="1200" dirty="0"/>
              <a:t>：参数设置</a:t>
            </a:r>
            <a:r>
              <a:rPr lang="en-US" altLang="zh-CN" sz="1200" dirty="0"/>
              <a:t>——</a:t>
            </a:r>
            <a:r>
              <a:rPr lang="zh-CN" altLang="zh-CN" sz="1200" dirty="0"/>
              <a:t>水温、水量、牛奶温度、咖啡粉量和研磨咖啡豆的粗细程度</a:t>
            </a:r>
            <a:endParaRPr lang="en-US" altLang="zh-CN" sz="1200" dirty="0"/>
          </a:p>
          <a:p>
            <a:r>
              <a:rPr lang="zh-CN" altLang="zh-CN" sz="1200" dirty="0"/>
              <a:t>左右键</a:t>
            </a:r>
            <a:r>
              <a:rPr lang="zh-CN" altLang="en-US" sz="1200" dirty="0"/>
              <a:t>：</a:t>
            </a:r>
            <a:r>
              <a:rPr lang="zh-CN" altLang="zh-CN" sz="1200" dirty="0"/>
              <a:t>选择参数</a:t>
            </a:r>
            <a:endParaRPr lang="en-US" altLang="zh-CN" sz="1200" dirty="0"/>
          </a:p>
          <a:p>
            <a:r>
              <a:rPr lang="zh-CN" altLang="en-US" sz="1200" dirty="0"/>
              <a:t>上下键：设置参数值，</a:t>
            </a:r>
            <a:r>
              <a:rPr lang="zh-CN" altLang="zh-CN" sz="1200" dirty="0"/>
              <a:t>按上键增加该值，按下键减小该值</a:t>
            </a:r>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fld id="{7F6F8C5F-AD1D-4A48-B43C-AE5F5F892B6E}" type="slidenum">
              <a:rPr lang="zh-CN" altLang="en-US" smtClean="0"/>
              <a:pPr/>
              <a:t>2</a:t>
            </a:fld>
            <a:endParaRPr lang="zh-CN" altLang="en-US"/>
          </a:p>
        </p:txBody>
      </p:sp>
    </p:spTree>
    <p:extLst>
      <p:ext uri="{BB962C8B-B14F-4D97-AF65-F5344CB8AC3E}">
        <p14:creationId xmlns:p14="http://schemas.microsoft.com/office/powerpoint/2010/main" val="3380261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状态转换图说明：其中休眠状态到待机状态的转换需要唤醒，除了关机按钮按下直接关机之外，其他按钮均可做为唤醒按钮，且只能将除关机键外的其他按钮作为唤醒按钮</a:t>
            </a:r>
            <a:endParaRPr lang="zh-CN" altLang="en-US" dirty="0"/>
          </a:p>
        </p:txBody>
      </p:sp>
      <p:sp>
        <p:nvSpPr>
          <p:cNvPr id="4" name="灯片编号占位符 3"/>
          <p:cNvSpPr>
            <a:spLocks noGrp="1"/>
          </p:cNvSpPr>
          <p:nvPr>
            <p:ph type="sldNum" sz="quarter" idx="10"/>
          </p:nvPr>
        </p:nvSpPr>
        <p:spPr/>
        <p:txBody>
          <a:bodyPr/>
          <a:lstStyle/>
          <a:p>
            <a:fld id="{7F6F8C5F-AD1D-4A48-B43C-AE5F5F892B6E}" type="slidenum">
              <a:rPr lang="zh-CN" altLang="en-US" smtClean="0"/>
              <a:pPr/>
              <a:t>10</a:t>
            </a:fld>
            <a:endParaRPr lang="zh-CN" altLang="en-US"/>
          </a:p>
        </p:txBody>
      </p:sp>
    </p:spTree>
    <p:extLst>
      <p:ext uri="{BB962C8B-B14F-4D97-AF65-F5344CB8AC3E}">
        <p14:creationId xmlns:p14="http://schemas.microsoft.com/office/powerpoint/2010/main" val="39248246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latin typeface="Arial" panose="020B0604020202020204" pitchFamily="34" charset="0"/>
            </a:endParaRPr>
          </a:p>
        </p:txBody>
      </p:sp>
      <p:sp>
        <p:nvSpPr>
          <p:cNvPr id="5" name="Rectangle 7"/>
          <p:cNvSpPr>
            <a:spLocks noChangeArrowheads="1"/>
          </p:cNvSpPr>
          <p:nvPr/>
        </p:nvSpPr>
        <p:spPr bwMode="hidden">
          <a:xfrm>
            <a:off x="0" y="2397125"/>
            <a:ext cx="4724400" cy="1143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6"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pic>
        <p:nvPicPr>
          <p:cNvPr id="7"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NJU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itchFamily="2" charset="2"/>
              <a:buNone/>
              <a:defRPr/>
            </a:lvl1pPr>
          </a:lstStyle>
          <a:p>
            <a:r>
              <a:rPr lang="zh-CN" altLang="en-US"/>
              <a:t>单击此处编辑母版副标题样式</a:t>
            </a:r>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r>
              <a:rPr lang="zh-CN" altLang="en-US"/>
              <a:t>单击此处编辑母版标题样式</a:t>
            </a:r>
          </a:p>
        </p:txBody>
      </p:sp>
      <p:sp>
        <p:nvSpPr>
          <p:cNvPr id="11" name="Rectangle 3"/>
          <p:cNvSpPr>
            <a:spLocks noGrp="1" noChangeArrowheads="1"/>
          </p:cNvSpPr>
          <p:nvPr>
            <p:ph type="dt" sz="half" idx="10"/>
          </p:nvPr>
        </p:nvSpPr>
        <p:spPr>
          <a:xfrm>
            <a:off x="685800" y="6284913"/>
            <a:ext cx="1293813" cy="457200"/>
          </a:xfrm>
        </p:spPr>
        <p:txBody>
          <a:bodyPr/>
          <a:lstStyle>
            <a:lvl1pPr>
              <a:defRPr/>
            </a:lvl1pPr>
          </a:lstStyle>
          <a:p>
            <a:pPr>
              <a:defRPr/>
            </a:pPr>
            <a:endParaRPr lang="en-US" altLang="zh-CN"/>
          </a:p>
        </p:txBody>
      </p:sp>
      <p:sp>
        <p:nvSpPr>
          <p:cNvPr id="12" name="Rectangle 4"/>
          <p:cNvSpPr>
            <a:spLocks noGrp="1" noChangeArrowheads="1"/>
          </p:cNvSpPr>
          <p:nvPr>
            <p:ph type="ftr" sz="quarter" idx="11"/>
          </p:nvPr>
        </p:nvSpPr>
        <p:spPr>
          <a:xfrm>
            <a:off x="2195513" y="6202363"/>
            <a:ext cx="5113337" cy="539750"/>
          </a:xfrm>
        </p:spPr>
        <p:txBody>
          <a:bodyPr/>
          <a:lstStyle>
            <a:lvl1pPr>
              <a:defRPr/>
            </a:lvl1pPr>
          </a:lstStyle>
          <a:p>
            <a:pPr>
              <a:defRPr/>
            </a:pPr>
            <a:r>
              <a:rPr lang="en-US" altLang="zh-CN"/>
              <a:t>SEG - Software Engineering Group</a:t>
            </a:r>
          </a:p>
        </p:txBody>
      </p:sp>
      <p:sp>
        <p:nvSpPr>
          <p:cNvPr id="13" name="Rectangle 5"/>
          <p:cNvSpPr>
            <a:spLocks noGrp="1" noChangeArrowheads="1"/>
          </p:cNvSpPr>
          <p:nvPr>
            <p:ph type="sldNum" sz="quarter" idx="12"/>
          </p:nvPr>
        </p:nvSpPr>
        <p:spPr/>
        <p:txBody>
          <a:bodyPr/>
          <a:lstStyle>
            <a:lvl1pPr>
              <a:defRPr/>
            </a:lvl1pPr>
          </a:lstStyle>
          <a:p>
            <a:fld id="{B747B739-2FA8-4339-9B32-AA240B542562}" type="slidenum">
              <a:rPr lang="en-US" altLang="zh-CN"/>
              <a:pPr/>
              <a:t>‹#›</a:t>
            </a:fld>
            <a:endParaRPr lang="en-US" altLang="zh-CN"/>
          </a:p>
        </p:txBody>
      </p:sp>
    </p:spTree>
    <p:extLst>
      <p:ext uri="{BB962C8B-B14F-4D97-AF65-F5344CB8AC3E}">
        <p14:creationId xmlns:p14="http://schemas.microsoft.com/office/powerpoint/2010/main" val="3929381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6" name="Rectangle 9"/>
          <p:cNvSpPr>
            <a:spLocks noGrp="1" noChangeArrowheads="1"/>
          </p:cNvSpPr>
          <p:nvPr>
            <p:ph type="sldNum" sz="quarter" idx="12"/>
          </p:nvPr>
        </p:nvSpPr>
        <p:spPr>
          <a:ln/>
        </p:spPr>
        <p:txBody>
          <a:bodyPr/>
          <a:lstStyle>
            <a:lvl1pPr>
              <a:defRPr/>
            </a:lvl1pPr>
          </a:lstStyle>
          <a:p>
            <a:fld id="{DEBBD651-55F9-4EAF-9B6C-88D8E657F7D5}" type="slidenum">
              <a:rPr lang="en-US" altLang="zh-CN"/>
              <a:pPr/>
              <a:t>‹#›</a:t>
            </a:fld>
            <a:endParaRPr lang="en-US" altLang="zh-CN"/>
          </a:p>
        </p:txBody>
      </p:sp>
    </p:spTree>
    <p:extLst>
      <p:ext uri="{BB962C8B-B14F-4D97-AF65-F5344CB8AC3E}">
        <p14:creationId xmlns:p14="http://schemas.microsoft.com/office/powerpoint/2010/main" val="4032686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6" name="Rectangle 9"/>
          <p:cNvSpPr>
            <a:spLocks noGrp="1" noChangeArrowheads="1"/>
          </p:cNvSpPr>
          <p:nvPr>
            <p:ph type="sldNum" sz="quarter" idx="12"/>
          </p:nvPr>
        </p:nvSpPr>
        <p:spPr>
          <a:ln/>
        </p:spPr>
        <p:txBody>
          <a:bodyPr/>
          <a:lstStyle>
            <a:lvl1pPr>
              <a:defRPr/>
            </a:lvl1pPr>
          </a:lstStyle>
          <a:p>
            <a:fld id="{9B499023-84BB-48B8-9F3B-121516CD48C5}" type="slidenum">
              <a:rPr lang="en-US" altLang="zh-CN"/>
              <a:pPr/>
              <a:t>‹#›</a:t>
            </a:fld>
            <a:endParaRPr lang="en-US" altLang="zh-CN"/>
          </a:p>
        </p:txBody>
      </p:sp>
    </p:spTree>
    <p:extLst>
      <p:ext uri="{BB962C8B-B14F-4D97-AF65-F5344CB8AC3E}">
        <p14:creationId xmlns:p14="http://schemas.microsoft.com/office/powerpoint/2010/main" val="3860956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6" name="Rectangle 9"/>
          <p:cNvSpPr>
            <a:spLocks noGrp="1" noChangeArrowheads="1"/>
          </p:cNvSpPr>
          <p:nvPr>
            <p:ph type="sldNum" sz="quarter" idx="12"/>
          </p:nvPr>
        </p:nvSpPr>
        <p:spPr>
          <a:ln/>
        </p:spPr>
        <p:txBody>
          <a:bodyPr/>
          <a:lstStyle>
            <a:lvl1pPr>
              <a:defRPr/>
            </a:lvl1pPr>
          </a:lstStyle>
          <a:p>
            <a:fld id="{01BC1ADD-3F8F-4B26-BB0D-3825DD5F96B8}" type="slidenum">
              <a:rPr lang="en-US" altLang="zh-CN"/>
              <a:pPr/>
              <a:t>‹#›</a:t>
            </a:fld>
            <a:endParaRPr lang="en-US" altLang="zh-CN"/>
          </a:p>
        </p:txBody>
      </p:sp>
    </p:spTree>
    <p:extLst>
      <p:ext uri="{BB962C8B-B14F-4D97-AF65-F5344CB8AC3E}">
        <p14:creationId xmlns:p14="http://schemas.microsoft.com/office/powerpoint/2010/main" val="4154359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6" name="Rectangle 9"/>
          <p:cNvSpPr>
            <a:spLocks noGrp="1" noChangeArrowheads="1"/>
          </p:cNvSpPr>
          <p:nvPr>
            <p:ph type="sldNum" sz="quarter" idx="12"/>
          </p:nvPr>
        </p:nvSpPr>
        <p:spPr>
          <a:ln/>
        </p:spPr>
        <p:txBody>
          <a:bodyPr/>
          <a:lstStyle>
            <a:lvl1pPr>
              <a:defRPr/>
            </a:lvl1pPr>
          </a:lstStyle>
          <a:p>
            <a:fld id="{FCF08B21-F325-4E5E-A659-1B50EF8EF35F}" type="slidenum">
              <a:rPr lang="en-US" altLang="zh-CN"/>
              <a:pPr/>
              <a:t>‹#›</a:t>
            </a:fld>
            <a:endParaRPr lang="en-US" altLang="zh-CN"/>
          </a:p>
        </p:txBody>
      </p:sp>
    </p:spTree>
    <p:extLst>
      <p:ext uri="{BB962C8B-B14F-4D97-AF65-F5344CB8AC3E}">
        <p14:creationId xmlns:p14="http://schemas.microsoft.com/office/powerpoint/2010/main" val="1156662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7" name="Rectangle 9"/>
          <p:cNvSpPr>
            <a:spLocks noGrp="1" noChangeArrowheads="1"/>
          </p:cNvSpPr>
          <p:nvPr>
            <p:ph type="sldNum" sz="quarter" idx="12"/>
          </p:nvPr>
        </p:nvSpPr>
        <p:spPr>
          <a:ln/>
        </p:spPr>
        <p:txBody>
          <a:bodyPr/>
          <a:lstStyle>
            <a:lvl1pPr>
              <a:defRPr/>
            </a:lvl1pPr>
          </a:lstStyle>
          <a:p>
            <a:fld id="{05ADD6D6-D478-4C57-A2AD-447A54A8F8CD}" type="slidenum">
              <a:rPr lang="en-US" altLang="zh-CN"/>
              <a:pPr/>
              <a:t>‹#›</a:t>
            </a:fld>
            <a:endParaRPr lang="en-US" altLang="zh-CN"/>
          </a:p>
        </p:txBody>
      </p:sp>
    </p:spTree>
    <p:extLst>
      <p:ext uri="{BB962C8B-B14F-4D97-AF65-F5344CB8AC3E}">
        <p14:creationId xmlns:p14="http://schemas.microsoft.com/office/powerpoint/2010/main" val="4280150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9" name="Rectangle 9"/>
          <p:cNvSpPr>
            <a:spLocks noGrp="1" noChangeArrowheads="1"/>
          </p:cNvSpPr>
          <p:nvPr>
            <p:ph type="sldNum" sz="quarter" idx="12"/>
          </p:nvPr>
        </p:nvSpPr>
        <p:spPr>
          <a:ln/>
        </p:spPr>
        <p:txBody>
          <a:bodyPr/>
          <a:lstStyle>
            <a:lvl1pPr>
              <a:defRPr/>
            </a:lvl1pPr>
          </a:lstStyle>
          <a:p>
            <a:fld id="{D773C1A1-203B-4B33-88B9-157CE1AFADAA}" type="slidenum">
              <a:rPr lang="en-US" altLang="zh-CN"/>
              <a:pPr/>
              <a:t>‹#›</a:t>
            </a:fld>
            <a:endParaRPr lang="en-US" altLang="zh-CN"/>
          </a:p>
        </p:txBody>
      </p:sp>
    </p:spTree>
    <p:extLst>
      <p:ext uri="{BB962C8B-B14F-4D97-AF65-F5344CB8AC3E}">
        <p14:creationId xmlns:p14="http://schemas.microsoft.com/office/powerpoint/2010/main" val="829883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5" name="Rectangle 9"/>
          <p:cNvSpPr>
            <a:spLocks noGrp="1" noChangeArrowheads="1"/>
          </p:cNvSpPr>
          <p:nvPr>
            <p:ph type="sldNum" sz="quarter" idx="12"/>
          </p:nvPr>
        </p:nvSpPr>
        <p:spPr>
          <a:ln/>
        </p:spPr>
        <p:txBody>
          <a:bodyPr/>
          <a:lstStyle>
            <a:lvl1pPr>
              <a:defRPr/>
            </a:lvl1pPr>
          </a:lstStyle>
          <a:p>
            <a:fld id="{C447559C-2A79-4D84-901F-1AAAD1F4947E}" type="slidenum">
              <a:rPr lang="en-US" altLang="zh-CN"/>
              <a:pPr/>
              <a:t>‹#›</a:t>
            </a:fld>
            <a:endParaRPr lang="en-US" altLang="zh-CN"/>
          </a:p>
        </p:txBody>
      </p:sp>
    </p:spTree>
    <p:extLst>
      <p:ext uri="{BB962C8B-B14F-4D97-AF65-F5344CB8AC3E}">
        <p14:creationId xmlns:p14="http://schemas.microsoft.com/office/powerpoint/2010/main" val="1556508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4" name="Rectangle 9"/>
          <p:cNvSpPr>
            <a:spLocks noGrp="1" noChangeArrowheads="1"/>
          </p:cNvSpPr>
          <p:nvPr>
            <p:ph type="sldNum" sz="quarter" idx="12"/>
          </p:nvPr>
        </p:nvSpPr>
        <p:spPr>
          <a:ln/>
        </p:spPr>
        <p:txBody>
          <a:bodyPr/>
          <a:lstStyle>
            <a:lvl1pPr>
              <a:defRPr/>
            </a:lvl1pPr>
          </a:lstStyle>
          <a:p>
            <a:fld id="{35BC1551-8690-4C94-AC0E-6D6512450D56}" type="slidenum">
              <a:rPr lang="en-US" altLang="zh-CN"/>
              <a:pPr/>
              <a:t>‹#›</a:t>
            </a:fld>
            <a:endParaRPr lang="en-US" altLang="zh-CN"/>
          </a:p>
        </p:txBody>
      </p:sp>
    </p:spTree>
    <p:extLst>
      <p:ext uri="{BB962C8B-B14F-4D97-AF65-F5344CB8AC3E}">
        <p14:creationId xmlns:p14="http://schemas.microsoft.com/office/powerpoint/2010/main" val="1896007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7" name="Rectangle 9"/>
          <p:cNvSpPr>
            <a:spLocks noGrp="1" noChangeArrowheads="1"/>
          </p:cNvSpPr>
          <p:nvPr>
            <p:ph type="sldNum" sz="quarter" idx="12"/>
          </p:nvPr>
        </p:nvSpPr>
        <p:spPr>
          <a:ln/>
        </p:spPr>
        <p:txBody>
          <a:bodyPr/>
          <a:lstStyle>
            <a:lvl1pPr>
              <a:defRPr/>
            </a:lvl1pPr>
          </a:lstStyle>
          <a:p>
            <a:fld id="{5F9678B0-57C5-4E11-8947-BFAC9ACD333D}" type="slidenum">
              <a:rPr lang="en-US" altLang="zh-CN"/>
              <a:pPr/>
              <a:t>‹#›</a:t>
            </a:fld>
            <a:endParaRPr lang="en-US" altLang="zh-CN"/>
          </a:p>
        </p:txBody>
      </p:sp>
    </p:spTree>
    <p:extLst>
      <p:ext uri="{BB962C8B-B14F-4D97-AF65-F5344CB8AC3E}">
        <p14:creationId xmlns:p14="http://schemas.microsoft.com/office/powerpoint/2010/main" val="3616597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7" name="Rectangle 9"/>
          <p:cNvSpPr>
            <a:spLocks noGrp="1" noChangeArrowheads="1"/>
          </p:cNvSpPr>
          <p:nvPr>
            <p:ph type="sldNum" sz="quarter" idx="12"/>
          </p:nvPr>
        </p:nvSpPr>
        <p:spPr>
          <a:ln/>
        </p:spPr>
        <p:txBody>
          <a:bodyPr/>
          <a:lstStyle>
            <a:lvl1pPr>
              <a:defRPr/>
            </a:lvl1pPr>
          </a:lstStyle>
          <a:p>
            <a:fld id="{B32B5919-80E7-4197-8C23-D5DCA7629AF7}" type="slidenum">
              <a:rPr lang="en-US" altLang="zh-CN"/>
              <a:pPr/>
              <a:t>‹#›</a:t>
            </a:fld>
            <a:endParaRPr lang="en-US" altLang="zh-CN"/>
          </a:p>
        </p:txBody>
      </p:sp>
    </p:spTree>
    <p:extLst>
      <p:ext uri="{BB962C8B-B14F-4D97-AF65-F5344CB8AC3E}">
        <p14:creationId xmlns:p14="http://schemas.microsoft.com/office/powerpoint/2010/main" val="2197821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980728"/>
            <a:ext cx="2133600" cy="1016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027" name="Rectangle 3"/>
          <p:cNvSpPr>
            <a:spLocks noChangeArrowheads="1"/>
          </p:cNvSpPr>
          <p:nvPr/>
        </p:nvSpPr>
        <p:spPr bwMode="auto">
          <a:xfrm>
            <a:off x="1447800" y="980728"/>
            <a:ext cx="7239000" cy="10160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028" name="Rectangle 4"/>
          <p:cNvSpPr>
            <a:spLocks noGrp="1" noChangeArrowheads="1"/>
          </p:cNvSpPr>
          <p:nvPr>
            <p:ph type="title"/>
          </p:nvPr>
        </p:nvSpPr>
        <p:spPr bwMode="auto">
          <a:xfrm>
            <a:off x="1042988" y="260648"/>
            <a:ext cx="56165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9" name="Rectangle 5"/>
          <p:cNvSpPr>
            <a:spLocks noGrp="1" noChangeArrowheads="1"/>
          </p:cNvSpPr>
          <p:nvPr>
            <p:ph type="body" idx="1"/>
          </p:nvPr>
        </p:nvSpPr>
        <p:spPr bwMode="auto">
          <a:xfrm>
            <a:off x="468313" y="1268760"/>
            <a:ext cx="8142287" cy="4608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30" name="Picture 6" descr="tow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6296" y="170825"/>
            <a:ext cx="1656557" cy="91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423" name="Rectangle 7"/>
          <p:cNvSpPr>
            <a:spLocks noGrp="1" noChangeArrowheads="1"/>
          </p:cNvSpPr>
          <p:nvPr>
            <p:ph type="dt" sz="half" idx="2"/>
          </p:nvPr>
        </p:nvSpPr>
        <p:spPr bwMode="auto">
          <a:xfrm>
            <a:off x="611188" y="6381327"/>
            <a:ext cx="1293812" cy="36078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600">
                <a:latin typeface="+mn-lt"/>
                <a:ea typeface="宋体" pitchFamily="2" charset="-122"/>
              </a:defRPr>
            </a:lvl1pPr>
          </a:lstStyle>
          <a:p>
            <a:pPr>
              <a:defRPr/>
            </a:pPr>
            <a:endParaRPr lang="en-US" altLang="zh-CN" dirty="0"/>
          </a:p>
        </p:txBody>
      </p:sp>
      <p:sp>
        <p:nvSpPr>
          <p:cNvPr id="188424" name="Rectangle 8"/>
          <p:cNvSpPr>
            <a:spLocks noGrp="1" noChangeArrowheads="1"/>
          </p:cNvSpPr>
          <p:nvPr>
            <p:ph type="ftr" sz="quarter" idx="3"/>
          </p:nvPr>
        </p:nvSpPr>
        <p:spPr bwMode="auto">
          <a:xfrm>
            <a:off x="2051050" y="6381328"/>
            <a:ext cx="5257800" cy="3607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600" i="1">
                <a:latin typeface="+mn-lt"/>
                <a:ea typeface="宋体" pitchFamily="2" charset="-122"/>
              </a:defRPr>
            </a:lvl1pPr>
          </a:lstStyle>
          <a:p>
            <a:pPr>
              <a:defRPr/>
            </a:pPr>
            <a:r>
              <a:rPr lang="en-US" altLang="zh-CN" dirty="0"/>
              <a:t>SEG - Software Engineering Group</a:t>
            </a:r>
          </a:p>
        </p:txBody>
      </p:sp>
      <p:sp>
        <p:nvSpPr>
          <p:cNvPr id="188425" name="Rectangle 9"/>
          <p:cNvSpPr>
            <a:spLocks noGrp="1" noChangeArrowheads="1"/>
          </p:cNvSpPr>
          <p:nvPr>
            <p:ph type="sldNum" sz="quarter" idx="4"/>
          </p:nvPr>
        </p:nvSpPr>
        <p:spPr bwMode="auto">
          <a:xfrm>
            <a:off x="7524750" y="6381327"/>
            <a:ext cx="933450" cy="36078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600">
                <a:latin typeface="Arial" panose="020B0604020202020204" pitchFamily="34" charset="0"/>
              </a:defRPr>
            </a:lvl1pPr>
          </a:lstStyle>
          <a:p>
            <a:fld id="{8C00E446-F19D-4F24-B393-80FCF15835D0}" type="slidenum">
              <a:rPr lang="en-US" altLang="zh-CN"/>
              <a:pPr/>
              <a:t>‹#›</a:t>
            </a:fld>
            <a:endParaRPr lang="en-US" altLang="zh-CN"/>
          </a:p>
        </p:txBody>
      </p:sp>
      <p:pic>
        <p:nvPicPr>
          <p:cNvPr id="1034"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88" y="6208737"/>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1" descr="校徽"/>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51520" y="220663"/>
            <a:ext cx="54495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25" r:id="rId1"/>
    <p:sldLayoutId id="2147484015" r:id="rId2"/>
    <p:sldLayoutId id="2147484016" r:id="rId3"/>
    <p:sldLayoutId id="2147484017" r:id="rId4"/>
    <p:sldLayoutId id="2147484018" r:id="rId5"/>
    <p:sldLayoutId id="2147484019" r:id="rId6"/>
    <p:sldLayoutId id="2147484020" r:id="rId7"/>
    <p:sldLayoutId id="2147484021" r:id="rId8"/>
    <p:sldLayoutId id="2147484022" r:id="rId9"/>
    <p:sldLayoutId id="2147484023" r:id="rId10"/>
    <p:sldLayoutId id="2147484024" r:id="rId11"/>
  </p:sldLayoutIdLst>
  <p:hf hdr="0" dt="0"/>
  <p:txStyles>
    <p:titleStyle>
      <a:lvl1pPr algn="ctr" rtl="0" eaLnBrk="0" fontAlgn="base" hangingPunct="0">
        <a:spcBef>
          <a:spcPct val="0"/>
        </a:spcBef>
        <a:spcAft>
          <a:spcPct val="0"/>
        </a:spcAft>
        <a:defRPr sz="3200">
          <a:solidFill>
            <a:schemeClr val="tx1"/>
          </a:solidFill>
          <a:latin typeface="+mj-lt"/>
          <a:ea typeface="+mj-ea"/>
          <a:cs typeface="+mj-cs"/>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eaLnBrk="1" fontAlgn="base" hangingPunct="1">
        <a:spcBef>
          <a:spcPct val="0"/>
        </a:spcBef>
        <a:spcAft>
          <a:spcPct val="0"/>
        </a:spcAft>
        <a:defRPr sz="3200">
          <a:solidFill>
            <a:schemeClr val="tx1"/>
          </a:solidFill>
          <a:latin typeface="Arial" charset="0"/>
          <a:ea typeface="宋体" pitchFamily="2" charset="-122"/>
        </a:defRPr>
      </a:lvl6pPr>
      <a:lvl7pPr marL="914400" algn="ctr" rtl="0" eaLnBrk="1" fontAlgn="base" hangingPunct="1">
        <a:spcBef>
          <a:spcPct val="0"/>
        </a:spcBef>
        <a:spcAft>
          <a:spcPct val="0"/>
        </a:spcAft>
        <a:defRPr sz="3200">
          <a:solidFill>
            <a:schemeClr val="tx1"/>
          </a:solidFill>
          <a:latin typeface="Arial" charset="0"/>
          <a:ea typeface="宋体" pitchFamily="2" charset="-122"/>
        </a:defRPr>
      </a:lvl7pPr>
      <a:lvl8pPr marL="1371600" algn="ctr" rtl="0" eaLnBrk="1" fontAlgn="base" hangingPunct="1">
        <a:spcBef>
          <a:spcPct val="0"/>
        </a:spcBef>
        <a:spcAft>
          <a:spcPct val="0"/>
        </a:spcAft>
        <a:defRPr sz="3200">
          <a:solidFill>
            <a:schemeClr val="tx1"/>
          </a:solidFill>
          <a:latin typeface="Arial" charset="0"/>
          <a:ea typeface="宋体" pitchFamily="2" charset="-122"/>
        </a:defRPr>
      </a:lvl8pPr>
      <a:lvl9pPr marL="1828800" algn="ctr" rtl="0" eaLnBrk="1" fontAlgn="base" hangingPunct="1">
        <a:spcBef>
          <a:spcPct val="0"/>
        </a:spcBef>
        <a:spcAft>
          <a:spcPct val="0"/>
        </a:spcAft>
        <a:defRPr sz="3200">
          <a:solidFill>
            <a:schemeClr val="tx1"/>
          </a:solidFill>
          <a:latin typeface="Arial" charset="0"/>
          <a:ea typeface="宋体" pitchFamily="2" charset="-122"/>
        </a:defRPr>
      </a:lvl9pPr>
    </p:titleStyle>
    <p:body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anose="05000000000000000000" pitchFamily="2" charset="2"/>
        <a:buChar char="¡"/>
        <a:defRPr sz="24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5.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5.emf"/></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标题 1"/>
          <p:cNvSpPr>
            <a:spLocks noGrp="1"/>
          </p:cNvSpPr>
          <p:nvPr>
            <p:ph type="ctrTitle"/>
          </p:nvPr>
        </p:nvSpPr>
        <p:spPr>
          <a:xfrm>
            <a:off x="539750" y="2143125"/>
            <a:ext cx="8064500" cy="1600200"/>
          </a:xfrm>
        </p:spPr>
        <p:txBody>
          <a:bodyPr/>
          <a:lstStyle/>
          <a:p>
            <a:pPr eaLnBrk="1" hangingPunct="1"/>
            <a:r>
              <a:rPr lang="en-US" altLang="zh-CN" sz="4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4.3</a:t>
            </a:r>
            <a:r>
              <a:rPr lang="zh-CN" altLang="en-US" sz="4000" b="1">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、咖啡</a:t>
            </a:r>
            <a:r>
              <a:rPr lang="zh-CN" altLang="en-US" sz="4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机结构化分析与设计案例</a:t>
            </a:r>
            <a:endParaRPr lang="zh-CN" altLang="en-US" sz="2800" b="1" i="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endParaRPr>
          </a:p>
        </p:txBody>
      </p:sp>
      <p:sp>
        <p:nvSpPr>
          <p:cNvPr id="8" name="副标题 2"/>
          <p:cNvSpPr>
            <a:spLocks noGrp="1"/>
          </p:cNvSpPr>
          <p:nvPr>
            <p:ph type="subTitle" idx="1"/>
          </p:nvPr>
        </p:nvSpPr>
        <p:spPr>
          <a:xfrm>
            <a:off x="467544" y="3789040"/>
            <a:ext cx="8358187" cy="2133948"/>
          </a:xfrm>
        </p:spPr>
        <p:txBody>
          <a:bodyPr/>
          <a:lstStyle/>
          <a:p>
            <a:pPr algn="ctr" eaLnBrk="1" hangingPunct="1">
              <a:lnSpc>
                <a:spcPct val="90000"/>
              </a:lnSpc>
            </a:pPr>
            <a:r>
              <a:rPr lang="zh-CN" altLang="en-US" b="1" dirty="0">
                <a:latin typeface="幼圆" panose="02010509060101010101" pitchFamily="49" charset="-122"/>
                <a:ea typeface="幼圆" panose="02010509060101010101" pitchFamily="49" charset="-122"/>
              </a:rPr>
              <a:t>张天 </a:t>
            </a:r>
            <a:endParaRPr lang="en-US" altLang="zh-CN" b="1" dirty="0">
              <a:latin typeface="幼圆" panose="02010509060101010101" pitchFamily="49" charset="-122"/>
              <a:ea typeface="幼圆" panose="02010509060101010101" pitchFamily="49" charset="-122"/>
            </a:endParaRPr>
          </a:p>
          <a:p>
            <a:pPr algn="ctr" eaLnBrk="1" hangingPunct="1">
              <a:lnSpc>
                <a:spcPct val="90000"/>
              </a:lnSpc>
            </a:pPr>
            <a:r>
              <a:rPr lang="zh-CN" altLang="en-US" b="1" dirty="0">
                <a:latin typeface="幼圆" panose="02010509060101010101" pitchFamily="49" charset="-122"/>
                <a:ea typeface="幼圆" panose="02010509060101010101" pitchFamily="49" charset="-122"/>
              </a:rPr>
              <a:t>软件工程组</a:t>
            </a:r>
            <a:endParaRPr lang="en-US" altLang="zh-CN" b="1" dirty="0">
              <a:latin typeface="幼圆" panose="02010509060101010101" pitchFamily="49" charset="-122"/>
              <a:ea typeface="幼圆" panose="02010509060101010101" pitchFamily="49" charset="-122"/>
            </a:endParaRPr>
          </a:p>
          <a:p>
            <a:pPr algn="ctr" eaLnBrk="1" hangingPunct="1">
              <a:lnSpc>
                <a:spcPct val="90000"/>
              </a:lnSpc>
            </a:pPr>
            <a:r>
              <a:rPr lang="en-US" altLang="zh-CN" sz="2400" b="1" dirty="0">
                <a:ea typeface="幼圆" panose="02010509060101010101" pitchFamily="49" charset="-122"/>
              </a:rPr>
              <a:t>ztluck@nju.edu.cn</a:t>
            </a:r>
            <a:endParaRPr lang="zh-CN" altLang="en-US" sz="2400" b="1" dirty="0">
              <a:latin typeface="幼圆" panose="02010509060101010101" pitchFamily="49" charset="-122"/>
              <a:ea typeface="幼圆" panose="02010509060101010101" pitchFamily="49" charset="-122"/>
            </a:endParaRPr>
          </a:p>
          <a:p>
            <a:pPr algn="ctr" eaLnBrk="1" hangingPunct="1">
              <a:lnSpc>
                <a:spcPct val="90000"/>
              </a:lnSpc>
            </a:pPr>
            <a:r>
              <a:rPr lang="en-US" altLang="zh-CN" sz="2400" b="1" dirty="0">
                <a:latin typeface="幼圆" panose="02010509060101010101" pitchFamily="49" charset="-122"/>
                <a:ea typeface="幼圆" panose="02010509060101010101" pitchFamily="49" charset="-122"/>
              </a:rPr>
              <a:t>2017</a:t>
            </a:r>
            <a:r>
              <a:rPr lang="zh-CN" altLang="en-US" sz="2400" b="1" dirty="0">
                <a:latin typeface="幼圆" panose="02010509060101010101" pitchFamily="49" charset="-122"/>
                <a:ea typeface="幼圆" panose="02010509060101010101" pitchFamily="49" charset="-122"/>
              </a:rPr>
              <a:t>年春季</a:t>
            </a:r>
            <a:endParaRPr lang="en-US" altLang="zh-CN" sz="2400" b="1" dirty="0">
              <a:latin typeface="幼圆" panose="02010509060101010101" pitchFamily="49" charset="-122"/>
              <a:ea typeface="幼圆" panose="020105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行为建模</a:t>
            </a:r>
            <a:endParaRPr lang="zh-CN" altLang="en-US" dirty="0"/>
          </a:p>
        </p:txBody>
      </p:sp>
      <p:sp>
        <p:nvSpPr>
          <p:cNvPr id="3" name="内容占位符 2"/>
          <p:cNvSpPr>
            <a:spLocks noGrp="1"/>
          </p:cNvSpPr>
          <p:nvPr>
            <p:ph idx="1"/>
          </p:nvPr>
        </p:nvSpPr>
        <p:spPr/>
        <p:txBody>
          <a:bodyPr/>
          <a:lstStyle/>
          <a:p>
            <a:r>
              <a:rPr lang="zh-CN" altLang="zh-CN" dirty="0"/>
              <a:t>行为性建模</a:t>
            </a:r>
            <a:r>
              <a:rPr lang="en-US" altLang="zh-CN" dirty="0"/>
              <a:t>—</a:t>
            </a:r>
            <a:r>
              <a:rPr lang="zh-CN" altLang="en-US" dirty="0"/>
              <a:t>主要采用</a:t>
            </a:r>
            <a:r>
              <a:rPr lang="zh-CN" altLang="zh-CN" dirty="0"/>
              <a:t>状态转换图</a:t>
            </a:r>
            <a:r>
              <a:rPr lang="zh-CN" altLang="en-US" dirty="0"/>
              <a:t>，</a:t>
            </a:r>
            <a:r>
              <a:rPr lang="en-US" altLang="zh-CN" dirty="0"/>
              <a:t>STD</a:t>
            </a:r>
          </a:p>
          <a:p>
            <a:endParaRPr lang="zh-CN" altLang="en-US" dirty="0"/>
          </a:p>
        </p:txBody>
      </p:sp>
      <p:pic>
        <p:nvPicPr>
          <p:cNvPr id="18434" name="Picture 2" descr="State_C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255980"/>
            <a:ext cx="6785353" cy="3549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4981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咖啡机结构化分析</a:t>
            </a:r>
          </a:p>
        </p:txBody>
      </p:sp>
      <p:sp>
        <p:nvSpPr>
          <p:cNvPr id="3" name="内容占位符 2"/>
          <p:cNvSpPr>
            <a:spLocks noGrp="1"/>
          </p:cNvSpPr>
          <p:nvPr>
            <p:ph idx="1"/>
          </p:nvPr>
        </p:nvSpPr>
        <p:spPr/>
        <p:txBody>
          <a:bodyPr/>
          <a:lstStyle/>
          <a:p>
            <a:r>
              <a:rPr lang="zh-CN" altLang="zh-CN" b="1" dirty="0"/>
              <a:t>功能性建模</a:t>
            </a:r>
            <a:endParaRPr lang="en-US" altLang="zh-CN" b="1" dirty="0"/>
          </a:p>
          <a:p>
            <a:r>
              <a:rPr lang="zh-CN" altLang="zh-CN" b="1" dirty="0"/>
              <a:t>行为建模</a:t>
            </a:r>
            <a:endParaRPr lang="en-US" altLang="zh-CN" b="1" dirty="0"/>
          </a:p>
          <a:p>
            <a:r>
              <a:rPr lang="zh-CN" altLang="zh-CN" b="1" dirty="0">
                <a:solidFill>
                  <a:srgbClr val="FF0000"/>
                </a:solidFill>
              </a:rPr>
              <a:t>数据建模</a:t>
            </a:r>
            <a:endParaRPr lang="en-US" altLang="zh-CN" b="1" dirty="0">
              <a:solidFill>
                <a:srgbClr val="FF0000"/>
              </a:solidFill>
            </a:endParaRPr>
          </a:p>
          <a:p>
            <a:r>
              <a:rPr lang="zh-CN" altLang="zh-CN" b="1" dirty="0"/>
              <a:t>实体</a:t>
            </a:r>
            <a:r>
              <a:rPr lang="en-US" altLang="zh-CN" b="1" dirty="0"/>
              <a:t>-</a:t>
            </a:r>
            <a:r>
              <a:rPr lang="zh-CN" altLang="zh-CN" b="1" dirty="0"/>
              <a:t>关系图</a:t>
            </a:r>
            <a:endParaRPr lang="zh-CN" altLang="en-US" dirty="0"/>
          </a:p>
        </p:txBody>
      </p:sp>
    </p:spTree>
    <p:extLst>
      <p:ext uri="{BB962C8B-B14F-4D97-AF65-F5344CB8AC3E}">
        <p14:creationId xmlns:p14="http://schemas.microsoft.com/office/powerpoint/2010/main" val="1378219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数据建模</a:t>
            </a:r>
            <a:endParaRPr lang="zh-CN" altLang="en-US" dirty="0"/>
          </a:p>
        </p:txBody>
      </p:sp>
      <p:sp>
        <p:nvSpPr>
          <p:cNvPr id="3" name="内容占位符 2"/>
          <p:cNvSpPr>
            <a:spLocks noGrp="1"/>
          </p:cNvSpPr>
          <p:nvPr>
            <p:ph idx="1"/>
          </p:nvPr>
        </p:nvSpPr>
        <p:spPr/>
        <p:txBody>
          <a:bodyPr/>
          <a:lstStyle/>
          <a:p>
            <a:r>
              <a:rPr lang="zh-CN" altLang="zh-CN" dirty="0"/>
              <a:t>分层数据流图只是表达了系统的“分解”，为了完整地描述这个系统，还需借助“数据词典”</a:t>
            </a:r>
            <a:r>
              <a:rPr lang="en-US" altLang="zh-CN" dirty="0"/>
              <a:t>(data dictionary)</a:t>
            </a:r>
            <a:r>
              <a:rPr lang="zh-CN" altLang="zh-CN" dirty="0"/>
              <a:t>和“小说明”对图中的每个数据和加工给出解释。</a:t>
            </a:r>
            <a:r>
              <a:rPr lang="zh-CN" altLang="zh-CN" dirty="0">
                <a:solidFill>
                  <a:srgbClr val="FF0000"/>
                </a:solidFill>
              </a:rPr>
              <a:t>数据词典是对数据流图中所包含的各种元素定义的集合。</a:t>
            </a:r>
            <a:r>
              <a:rPr lang="zh-CN" altLang="zh-CN" dirty="0"/>
              <a:t>数据字典与数据流图密不可分，两者结合起来构成了系统的逻辑模型。它对的</a:t>
            </a:r>
            <a:r>
              <a:rPr lang="en-US" altLang="zh-CN" dirty="0"/>
              <a:t>4 </a:t>
            </a:r>
            <a:r>
              <a:rPr lang="zh-CN" altLang="zh-CN" dirty="0"/>
              <a:t>类条目：数据流、数据项、文件及基本加工进行了描述，是对</a:t>
            </a:r>
            <a:r>
              <a:rPr lang="en-US" altLang="zh-CN" dirty="0"/>
              <a:t>DFD </a:t>
            </a:r>
            <a:r>
              <a:rPr lang="zh-CN" altLang="zh-CN" dirty="0"/>
              <a:t>图的补充。</a:t>
            </a:r>
          </a:p>
          <a:p>
            <a:endParaRPr lang="zh-CN" altLang="en-US" dirty="0"/>
          </a:p>
        </p:txBody>
      </p:sp>
    </p:spTree>
    <p:extLst>
      <p:ext uri="{BB962C8B-B14F-4D97-AF65-F5344CB8AC3E}">
        <p14:creationId xmlns:p14="http://schemas.microsoft.com/office/powerpoint/2010/main" val="3475259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hangingPunct="0"/>
            <a:r>
              <a:rPr lang="zh-CN" altLang="zh-CN" b="1" dirty="0"/>
              <a:t>数据字典</a:t>
            </a:r>
            <a:endParaRPr lang="zh-CN" altLang="zh-CN" dirty="0"/>
          </a:p>
        </p:txBody>
      </p:sp>
      <p:sp>
        <p:nvSpPr>
          <p:cNvPr id="3" name="内容占位符 2"/>
          <p:cNvSpPr>
            <a:spLocks noGrp="1"/>
          </p:cNvSpPr>
          <p:nvPr>
            <p:ph idx="1"/>
          </p:nvPr>
        </p:nvSpPr>
        <p:spPr/>
        <p:txBody>
          <a:bodyPr/>
          <a:lstStyle/>
          <a:p>
            <a:r>
              <a:rPr lang="zh-CN" altLang="zh-CN" b="1" dirty="0"/>
              <a:t>数据流</a:t>
            </a:r>
            <a:endParaRPr lang="en-US" altLang="zh-CN" b="1" dirty="0"/>
          </a:p>
          <a:p>
            <a:r>
              <a:rPr lang="zh-CN" altLang="zh-CN" b="1" dirty="0"/>
              <a:t>数据存储</a:t>
            </a:r>
            <a:endParaRPr lang="en-US" altLang="zh-CN" b="1" dirty="0"/>
          </a:p>
          <a:p>
            <a:r>
              <a:rPr lang="zh-CN" altLang="zh-CN" b="1" dirty="0"/>
              <a:t>数据处理</a:t>
            </a:r>
            <a:endParaRPr lang="en-US" altLang="zh-CN" b="1" dirty="0"/>
          </a:p>
          <a:p>
            <a:r>
              <a:rPr lang="zh-CN" altLang="zh-CN" b="1" dirty="0"/>
              <a:t>外部实体</a:t>
            </a:r>
            <a:endParaRPr lang="zh-CN" altLang="en-US" dirty="0"/>
          </a:p>
        </p:txBody>
      </p:sp>
    </p:spTree>
    <p:extLst>
      <p:ext uri="{BB962C8B-B14F-4D97-AF65-F5344CB8AC3E}">
        <p14:creationId xmlns:p14="http://schemas.microsoft.com/office/powerpoint/2010/main" val="3511946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数据字典</a:t>
            </a:r>
            <a:endParaRPr lang="zh-CN" altLang="en-US" dirty="0"/>
          </a:p>
        </p:txBody>
      </p:sp>
      <p:sp>
        <p:nvSpPr>
          <p:cNvPr id="3" name="内容占位符 2"/>
          <p:cNvSpPr>
            <a:spLocks noGrp="1"/>
          </p:cNvSpPr>
          <p:nvPr>
            <p:ph idx="1"/>
          </p:nvPr>
        </p:nvSpPr>
        <p:spPr/>
        <p:txBody>
          <a:bodyPr/>
          <a:lstStyle/>
          <a:p>
            <a:r>
              <a:rPr lang="zh-CN" altLang="en-US" b="1" dirty="0"/>
              <a:t>以</a:t>
            </a:r>
            <a:r>
              <a:rPr lang="zh-CN" altLang="zh-CN" b="1" dirty="0"/>
              <a:t>第一层</a:t>
            </a:r>
            <a:r>
              <a:rPr lang="en-US" altLang="zh-CN" b="1" dirty="0"/>
              <a:t>DFD</a:t>
            </a:r>
            <a:r>
              <a:rPr lang="zh-CN" altLang="en-US" b="1" dirty="0"/>
              <a:t>为例</a:t>
            </a:r>
            <a:endParaRPr lang="zh-CN" altLang="en-US" dirty="0"/>
          </a:p>
        </p:txBody>
      </p:sp>
      <p:pic>
        <p:nvPicPr>
          <p:cNvPr id="4" name="Picture 2" descr="DFD_1_C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988840"/>
            <a:ext cx="6048672" cy="395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09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数据建模</a:t>
            </a:r>
            <a:endParaRPr lang="zh-CN" altLang="en-US" dirty="0"/>
          </a:p>
        </p:txBody>
      </p:sp>
      <p:sp>
        <p:nvSpPr>
          <p:cNvPr id="3" name="内容占位符 2"/>
          <p:cNvSpPr>
            <a:spLocks noGrp="1"/>
          </p:cNvSpPr>
          <p:nvPr>
            <p:ph idx="1"/>
          </p:nvPr>
        </p:nvSpPr>
        <p:spPr/>
        <p:txBody>
          <a:bodyPr/>
          <a:lstStyle/>
          <a:p>
            <a:r>
              <a:rPr lang="zh-CN" altLang="zh-CN" b="1" dirty="0"/>
              <a:t>数据流</a:t>
            </a:r>
            <a:r>
              <a:rPr lang="en-US" altLang="zh-CN" b="1" dirty="0"/>
              <a:t>—DFD</a:t>
            </a:r>
            <a:r>
              <a:rPr lang="zh-CN" altLang="en-US" b="1" dirty="0"/>
              <a:t>图中的数据，即边</a:t>
            </a:r>
            <a:endParaRPr lang="en-US" altLang="zh-CN" b="1" dirty="0"/>
          </a:p>
          <a:p>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049114"/>
            <a:ext cx="6048672" cy="3826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1202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数据建模</a:t>
            </a:r>
            <a:endParaRPr lang="zh-CN" altLang="en-US" dirty="0"/>
          </a:p>
        </p:txBody>
      </p:sp>
      <p:sp>
        <p:nvSpPr>
          <p:cNvPr id="3" name="内容占位符 2"/>
          <p:cNvSpPr>
            <a:spLocks noGrp="1"/>
          </p:cNvSpPr>
          <p:nvPr>
            <p:ph idx="1"/>
          </p:nvPr>
        </p:nvSpPr>
        <p:spPr/>
        <p:txBody>
          <a:bodyPr/>
          <a:lstStyle/>
          <a:p>
            <a:r>
              <a:rPr lang="zh-CN" altLang="zh-CN" b="1" dirty="0"/>
              <a:t>数据处理</a:t>
            </a:r>
            <a:r>
              <a:rPr lang="en-US" altLang="zh-CN" b="1" dirty="0"/>
              <a:t>—DFD</a:t>
            </a:r>
            <a:r>
              <a:rPr lang="zh-CN" altLang="en-US" b="1" dirty="0"/>
              <a:t>中的处理单元，即处理节点</a:t>
            </a:r>
            <a:endParaRPr lang="en-US" altLang="zh-CN" b="1" dirty="0"/>
          </a:p>
          <a:p>
            <a:endParaRPr lang="zh-CN"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7285" y="1916832"/>
            <a:ext cx="6391275" cy="477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7645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数据建模</a:t>
            </a:r>
            <a:endParaRPr lang="zh-CN" altLang="en-US" dirty="0"/>
          </a:p>
        </p:txBody>
      </p:sp>
      <p:sp>
        <p:nvSpPr>
          <p:cNvPr id="3" name="内容占位符 2"/>
          <p:cNvSpPr>
            <a:spLocks noGrp="1"/>
          </p:cNvSpPr>
          <p:nvPr>
            <p:ph idx="1"/>
          </p:nvPr>
        </p:nvSpPr>
        <p:spPr/>
        <p:txBody>
          <a:bodyPr/>
          <a:lstStyle/>
          <a:p>
            <a:r>
              <a:rPr lang="zh-CN" altLang="zh-CN" b="1" dirty="0"/>
              <a:t>数据存储</a:t>
            </a:r>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470685"/>
            <a:ext cx="6477000"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1940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数据建模</a:t>
            </a:r>
            <a:endParaRPr lang="zh-CN" altLang="en-US" dirty="0"/>
          </a:p>
        </p:txBody>
      </p:sp>
      <p:sp>
        <p:nvSpPr>
          <p:cNvPr id="3" name="内容占位符 2"/>
          <p:cNvSpPr>
            <a:spLocks noGrp="1"/>
          </p:cNvSpPr>
          <p:nvPr>
            <p:ph idx="1"/>
          </p:nvPr>
        </p:nvSpPr>
        <p:spPr/>
        <p:txBody>
          <a:bodyPr/>
          <a:lstStyle/>
          <a:p>
            <a:r>
              <a:rPr lang="zh-CN" altLang="zh-CN" b="1" dirty="0"/>
              <a:t>外部实体</a:t>
            </a:r>
            <a:endParaRPr lang="en-US" altLang="zh-CN" b="1" dirty="0"/>
          </a:p>
          <a:p>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2219325"/>
            <a:ext cx="6362700"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2579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咖啡机结构化分析</a:t>
            </a:r>
          </a:p>
        </p:txBody>
      </p:sp>
      <p:sp>
        <p:nvSpPr>
          <p:cNvPr id="3" name="内容占位符 2"/>
          <p:cNvSpPr>
            <a:spLocks noGrp="1"/>
          </p:cNvSpPr>
          <p:nvPr>
            <p:ph idx="1"/>
          </p:nvPr>
        </p:nvSpPr>
        <p:spPr/>
        <p:txBody>
          <a:bodyPr/>
          <a:lstStyle/>
          <a:p>
            <a:r>
              <a:rPr lang="zh-CN" altLang="zh-CN" b="1" dirty="0"/>
              <a:t>功能性建模</a:t>
            </a:r>
            <a:endParaRPr lang="en-US" altLang="zh-CN" b="1" dirty="0"/>
          </a:p>
          <a:p>
            <a:r>
              <a:rPr lang="zh-CN" altLang="zh-CN" b="1" dirty="0"/>
              <a:t>行为建模</a:t>
            </a:r>
            <a:endParaRPr lang="en-US" altLang="zh-CN" b="1" dirty="0"/>
          </a:p>
          <a:p>
            <a:r>
              <a:rPr lang="zh-CN" altLang="zh-CN" b="1" dirty="0"/>
              <a:t>数据建模</a:t>
            </a:r>
            <a:endParaRPr lang="en-US" altLang="zh-CN" b="1" dirty="0"/>
          </a:p>
          <a:p>
            <a:r>
              <a:rPr lang="zh-CN" altLang="zh-CN" b="1" dirty="0">
                <a:solidFill>
                  <a:srgbClr val="FF0000"/>
                </a:solidFill>
              </a:rPr>
              <a:t>实体</a:t>
            </a:r>
            <a:r>
              <a:rPr lang="en-US" altLang="zh-CN" b="1" dirty="0">
                <a:solidFill>
                  <a:srgbClr val="FF0000"/>
                </a:solidFill>
              </a:rPr>
              <a:t>-</a:t>
            </a:r>
            <a:r>
              <a:rPr lang="zh-CN" altLang="zh-CN" b="1" dirty="0">
                <a:solidFill>
                  <a:srgbClr val="FF0000"/>
                </a:solidFill>
              </a:rPr>
              <a:t>关系图</a:t>
            </a:r>
            <a:endParaRPr lang="zh-CN" altLang="en-US" dirty="0">
              <a:solidFill>
                <a:srgbClr val="FF0000"/>
              </a:solidFill>
            </a:endParaRPr>
          </a:p>
        </p:txBody>
      </p:sp>
    </p:spTree>
    <p:extLst>
      <p:ext uri="{BB962C8B-B14F-4D97-AF65-F5344CB8AC3E}">
        <p14:creationId xmlns:p14="http://schemas.microsoft.com/office/powerpoint/2010/main" val="208154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3648" y="404664"/>
            <a:ext cx="5616575" cy="576262"/>
          </a:xfrm>
        </p:spPr>
        <p:txBody>
          <a:bodyPr/>
          <a:lstStyle/>
          <a:p>
            <a:r>
              <a:rPr lang="zh-CN" altLang="en-US" dirty="0"/>
              <a:t>咖啡机需求</a:t>
            </a:r>
          </a:p>
        </p:txBody>
      </p:sp>
      <p:sp>
        <p:nvSpPr>
          <p:cNvPr id="7" name="内容占位符 2"/>
          <p:cNvSpPr txBox="1">
            <a:spLocks/>
          </p:cNvSpPr>
          <p:nvPr/>
        </p:nvSpPr>
        <p:spPr bwMode="auto">
          <a:xfrm>
            <a:off x="251520" y="1340768"/>
            <a:ext cx="8142287" cy="4392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ct val="20000"/>
              </a:spcBef>
              <a:spcAft>
                <a:spcPct val="0"/>
              </a:spcAft>
              <a:buClr>
                <a:schemeClr val="accent1"/>
              </a:buClr>
              <a:buSzPct val="70000"/>
              <a:buFont typeface="Wingdings" pitchFamily="2" charset="2"/>
              <a:buChar char="n"/>
              <a:defRPr sz="28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eaLnBrk="1" fontAlgn="base" hangingPunct="1">
              <a:spcBef>
                <a:spcPct val="20000"/>
              </a:spcBef>
              <a:spcAft>
                <a:spcPct val="0"/>
              </a:spcAft>
              <a:buClr>
                <a:schemeClr val="hlink"/>
              </a:buClr>
              <a:buSzPct val="75000"/>
              <a:buFont typeface="Wingdings" pitchFamily="2" charset="2"/>
              <a:buChar char="¡"/>
              <a:defRPr sz="2000">
                <a:solidFill>
                  <a:schemeClr val="tx1"/>
                </a:solidFill>
                <a:latin typeface="+mn-lt"/>
                <a:ea typeface="+mn-ea"/>
              </a:defRPr>
            </a:lvl4pPr>
            <a:lvl5pPr marL="20701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zh-CN" sz="1400" b="1" dirty="0"/>
              <a:t>开关机按钮</a:t>
            </a:r>
            <a:endParaRPr lang="en-US" altLang="zh-CN" sz="1400" b="1" dirty="0"/>
          </a:p>
          <a:p>
            <a:r>
              <a:rPr lang="zh-CN" altLang="zh-CN" sz="1400" b="1" dirty="0"/>
              <a:t>设置按钮</a:t>
            </a:r>
            <a:r>
              <a:rPr lang="zh-CN" altLang="zh-CN" sz="1400" dirty="0"/>
              <a:t>——</a:t>
            </a:r>
            <a:r>
              <a:rPr lang="zh-CN" altLang="zh-CN" sz="1400" b="1" dirty="0"/>
              <a:t>设置键，左右键，和上下键</a:t>
            </a:r>
            <a:endParaRPr lang="en-US" altLang="zh-CN" sz="1400" dirty="0"/>
          </a:p>
          <a:p>
            <a:r>
              <a:rPr lang="zh-CN" altLang="zh-CN" sz="1400" b="1" dirty="0"/>
              <a:t>控制按钮</a:t>
            </a:r>
            <a:r>
              <a:rPr lang="zh-CN" altLang="zh-CN" sz="1400" dirty="0"/>
              <a:t>——水，牛奶，咖啡，标准咖啡，卡布奇诺，意式咖啡</a:t>
            </a:r>
            <a:r>
              <a:rPr lang="zh-CN" altLang="en-US" sz="1400" dirty="0"/>
              <a:t>，</a:t>
            </a:r>
            <a:r>
              <a:rPr lang="zh-CN" altLang="zh-CN" sz="1400" dirty="0"/>
              <a:t>研磨</a:t>
            </a:r>
            <a:endParaRPr lang="en-US" altLang="zh-CN" sz="1400" dirty="0"/>
          </a:p>
          <a:p>
            <a:endParaRPr lang="en-US" altLang="zh-CN" sz="1400" dirty="0"/>
          </a:p>
          <a:p>
            <a:r>
              <a:rPr lang="zh-CN" altLang="zh-CN" sz="1400" b="1" dirty="0"/>
              <a:t>显示屏</a:t>
            </a:r>
            <a:endParaRPr lang="zh-CN" altLang="zh-CN" sz="1400" dirty="0"/>
          </a:p>
          <a:p>
            <a:endParaRPr lang="en-US" altLang="zh-CN" sz="1400" b="1" dirty="0"/>
          </a:p>
          <a:p>
            <a:endParaRPr lang="en-US" altLang="zh-CN" sz="1400" b="1" dirty="0"/>
          </a:p>
          <a:p>
            <a:r>
              <a:rPr lang="zh-CN" altLang="zh-CN" sz="1400" b="1" dirty="0"/>
              <a:t>指示灯：</a:t>
            </a:r>
            <a:endParaRPr lang="zh-CN" altLang="zh-CN" sz="1400" dirty="0"/>
          </a:p>
          <a:p>
            <a:pPr marL="0" indent="0">
              <a:buNone/>
            </a:pPr>
            <a:r>
              <a:rPr lang="en-US" altLang="zh-CN" sz="1400" b="1" dirty="0"/>
              <a:t>        </a:t>
            </a:r>
            <a:r>
              <a:rPr lang="zh-CN" altLang="zh-CN" sz="1400" b="1" dirty="0"/>
              <a:t>开机指示灯</a:t>
            </a:r>
            <a:r>
              <a:rPr lang="zh-CN" altLang="en-US" sz="1400" b="1" dirty="0"/>
              <a:t>、</a:t>
            </a:r>
            <a:r>
              <a:rPr lang="zh-CN" altLang="zh-CN" sz="1400" b="1" dirty="0"/>
              <a:t>咖啡粉量指示灯</a:t>
            </a:r>
            <a:r>
              <a:rPr lang="zh-CN" altLang="en-US" sz="1400" dirty="0"/>
              <a:t>、</a:t>
            </a:r>
            <a:r>
              <a:rPr lang="zh-CN" altLang="zh-CN" sz="1400" b="1" dirty="0"/>
              <a:t>水量指示灯</a:t>
            </a:r>
            <a:r>
              <a:rPr lang="zh-CN" altLang="en-US" sz="1400" b="1" dirty="0"/>
              <a:t>、</a:t>
            </a:r>
            <a:endParaRPr lang="en-US" altLang="zh-CN" sz="1400" b="1" dirty="0"/>
          </a:p>
          <a:p>
            <a:pPr marL="0" indent="0">
              <a:buNone/>
            </a:pPr>
            <a:r>
              <a:rPr lang="en-US" altLang="zh-CN" sz="1400" b="1" dirty="0"/>
              <a:t>        </a:t>
            </a:r>
            <a:r>
              <a:rPr lang="zh-CN" altLang="zh-CN" sz="1400" b="1" dirty="0"/>
              <a:t>牛奶量指示灯</a:t>
            </a:r>
            <a:r>
              <a:rPr lang="zh-CN" altLang="en-US" sz="1400" b="1" dirty="0"/>
              <a:t>、</a:t>
            </a:r>
            <a:r>
              <a:rPr lang="zh-CN" altLang="zh-CN" sz="1400" b="1" dirty="0"/>
              <a:t>咖啡机工作指示灯</a:t>
            </a:r>
            <a:r>
              <a:rPr lang="zh-CN" altLang="en-US" sz="1400" b="1" dirty="0"/>
              <a:t>、</a:t>
            </a:r>
            <a:r>
              <a:rPr lang="zh-CN" altLang="zh-CN" sz="1400" b="1" dirty="0"/>
              <a:t>咖啡机清洗指示灯</a:t>
            </a:r>
            <a:r>
              <a:rPr lang="zh-CN" altLang="en-US" sz="1400" b="1" dirty="0"/>
              <a:t>、</a:t>
            </a:r>
            <a:endParaRPr lang="en-US" altLang="zh-CN" sz="1400" b="1" dirty="0"/>
          </a:p>
          <a:p>
            <a:pPr marL="0" indent="0">
              <a:buNone/>
            </a:pPr>
            <a:r>
              <a:rPr lang="en-US" altLang="zh-CN" sz="1400" b="1" dirty="0"/>
              <a:t>        </a:t>
            </a:r>
            <a:r>
              <a:rPr lang="zh-CN" altLang="zh-CN" sz="1400" b="1" dirty="0"/>
              <a:t>废渣清洗指示灯</a:t>
            </a:r>
            <a:endParaRPr lang="en-US" altLang="zh-CN" sz="1400" b="1" dirty="0"/>
          </a:p>
          <a:p>
            <a:pPr marL="0" indent="0">
              <a:buNone/>
            </a:pPr>
            <a:endParaRPr lang="en-US" altLang="zh-CN" sz="1400" b="1" dirty="0"/>
          </a:p>
          <a:p>
            <a:endParaRPr lang="zh-CN" altLang="en-US" sz="900" dirty="0"/>
          </a:p>
        </p:txBody>
      </p:sp>
      <p:pic>
        <p:nvPicPr>
          <p:cNvPr id="9" name="Picture 3" descr="C:\Users\lb\Desktop\咖啡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356992"/>
            <a:ext cx="3456384" cy="249088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5711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实体</a:t>
            </a:r>
            <a:r>
              <a:rPr lang="en-US" altLang="zh-CN" b="1" dirty="0"/>
              <a:t>-</a:t>
            </a:r>
            <a:r>
              <a:rPr lang="zh-CN" altLang="zh-CN" b="1" dirty="0"/>
              <a:t>关系图</a:t>
            </a:r>
            <a:endParaRPr lang="en-US" altLang="zh-CN" b="1" dirty="0"/>
          </a:p>
        </p:txBody>
      </p:sp>
      <p:sp>
        <p:nvSpPr>
          <p:cNvPr id="3" name="内容占位符 2"/>
          <p:cNvSpPr>
            <a:spLocks noGrp="1"/>
          </p:cNvSpPr>
          <p:nvPr>
            <p:ph idx="1"/>
          </p:nvPr>
        </p:nvSpPr>
        <p:spPr/>
        <p:txBody>
          <a:bodyPr/>
          <a:lstStyle/>
          <a:p>
            <a:r>
              <a:rPr lang="zh-CN" altLang="zh-CN" b="1" dirty="0"/>
              <a:t>实体</a:t>
            </a:r>
            <a:r>
              <a:rPr lang="en-US" altLang="zh-CN" b="1" dirty="0"/>
              <a:t>-</a:t>
            </a:r>
            <a:r>
              <a:rPr lang="zh-CN" altLang="zh-CN" b="1" dirty="0"/>
              <a:t>关系图</a:t>
            </a:r>
            <a:endParaRPr lang="en-US" altLang="zh-CN" b="1" dirty="0"/>
          </a:p>
          <a:p>
            <a:r>
              <a:rPr lang="zh-CN" altLang="zh-CN" dirty="0"/>
              <a:t>实体关系图反应系统中实体之间的关系</a:t>
            </a:r>
            <a:endParaRPr lang="en-US" altLang="zh-CN" b="1" dirty="0"/>
          </a:p>
          <a:p>
            <a:r>
              <a:rPr lang="zh-CN" altLang="zh-CN" dirty="0"/>
              <a:t>实体</a:t>
            </a:r>
            <a:r>
              <a:rPr lang="en-US" altLang="zh-CN" dirty="0"/>
              <a:t>-</a:t>
            </a:r>
            <a:r>
              <a:rPr lang="zh-CN" altLang="zh-CN" dirty="0"/>
              <a:t>关系图中实体并不是指物理世界中的实体，而是指软件系统中的实体，需要将物理世界中的对象抽象出来表达在软件系统中才能作为实体。</a:t>
            </a:r>
            <a:endParaRPr lang="zh-CN" altLang="en-US" dirty="0"/>
          </a:p>
        </p:txBody>
      </p:sp>
    </p:spTree>
    <p:extLst>
      <p:ext uri="{BB962C8B-B14F-4D97-AF65-F5344CB8AC3E}">
        <p14:creationId xmlns:p14="http://schemas.microsoft.com/office/powerpoint/2010/main" val="3010914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实体</a:t>
            </a:r>
            <a:r>
              <a:rPr lang="en-US" altLang="zh-CN" b="1" dirty="0"/>
              <a:t>-</a:t>
            </a:r>
            <a:r>
              <a:rPr lang="zh-CN" altLang="zh-CN" b="1" dirty="0"/>
              <a:t>关系图</a:t>
            </a:r>
            <a:endParaRPr lang="en-US" altLang="zh-CN" b="1" dirty="0"/>
          </a:p>
        </p:txBody>
      </p:sp>
      <p:sp>
        <p:nvSpPr>
          <p:cNvPr id="3" name="内容占位符 2"/>
          <p:cNvSpPr>
            <a:spLocks noGrp="1"/>
          </p:cNvSpPr>
          <p:nvPr>
            <p:ph idx="1"/>
          </p:nvPr>
        </p:nvSpPr>
        <p:spPr/>
        <p:txBody>
          <a:bodyPr/>
          <a:lstStyle/>
          <a:p>
            <a:r>
              <a:rPr lang="zh-CN" altLang="zh-CN" b="1" dirty="0"/>
              <a:t>实体</a:t>
            </a:r>
            <a:r>
              <a:rPr lang="en-US" altLang="zh-CN" b="1" dirty="0"/>
              <a:t>-</a:t>
            </a:r>
            <a:r>
              <a:rPr lang="zh-CN" altLang="zh-CN" b="1" dirty="0"/>
              <a:t>关系图</a:t>
            </a:r>
            <a:endParaRPr lang="en-US" altLang="zh-CN" b="1" dirty="0"/>
          </a:p>
          <a:p>
            <a:pPr marL="0" indent="0">
              <a:buNone/>
            </a:pPr>
            <a:r>
              <a:rPr lang="zh-CN" altLang="zh-CN" dirty="0"/>
              <a:t>这里我们将咖啡，牛奶</a:t>
            </a:r>
            <a:endParaRPr lang="en-US" altLang="zh-CN" dirty="0"/>
          </a:p>
          <a:p>
            <a:pPr marL="0" indent="0">
              <a:buNone/>
            </a:pPr>
            <a:r>
              <a:rPr lang="zh-CN" altLang="zh-CN" dirty="0"/>
              <a:t>等抽象出来，它们之间</a:t>
            </a:r>
            <a:endParaRPr lang="en-US" altLang="zh-CN" dirty="0"/>
          </a:p>
          <a:p>
            <a:pPr marL="0" indent="0">
              <a:buNone/>
            </a:pPr>
            <a:r>
              <a:rPr lang="zh-CN" altLang="zh-CN" dirty="0"/>
              <a:t>构成了系统的实体</a:t>
            </a:r>
            <a:r>
              <a:rPr lang="en-US" altLang="zh-CN" dirty="0"/>
              <a:t>-</a:t>
            </a:r>
            <a:r>
              <a:rPr lang="zh-CN" altLang="zh-CN" dirty="0"/>
              <a:t>关</a:t>
            </a:r>
            <a:endParaRPr lang="en-US" altLang="zh-CN" dirty="0"/>
          </a:p>
          <a:p>
            <a:pPr marL="0" indent="0">
              <a:buNone/>
            </a:pPr>
            <a:r>
              <a:rPr lang="zh-CN" altLang="zh-CN" dirty="0"/>
              <a:t>系图</a:t>
            </a:r>
            <a:endParaRPr lang="en-US" altLang="zh-CN" b="1" dirty="0"/>
          </a:p>
          <a:p>
            <a:pPr marL="0" indent="0">
              <a:buNone/>
            </a:pPr>
            <a:endParaRPr lang="en-US" altLang="zh-CN" b="1" dirty="0"/>
          </a:p>
          <a:p>
            <a:endParaRPr lang="en-US" altLang="zh-CN" b="1" dirty="0"/>
          </a:p>
          <a:p>
            <a:endParaRPr lang="zh-CN" altLang="zh-CN" dirty="0"/>
          </a:p>
          <a:p>
            <a:endParaRPr lang="zh-CN" altLang="en-US" dirty="0"/>
          </a:p>
        </p:txBody>
      </p:sp>
      <p:pic>
        <p:nvPicPr>
          <p:cNvPr id="4" name="Picture 2" descr="ER_C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1484784"/>
            <a:ext cx="4032448" cy="4624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9247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zh-CN" dirty="0"/>
              <a:t>分析工作基本完成以后，还需要回过头来依照需求文档进行进一步的审查，查看需求分析是否准确无误地与需求吻合，以及需求分析是否清晰地表达了需求对目标系统的各种功能性以及非功能性需求，也就是要评审直到确认完全符合用户对软件的需求。</a:t>
            </a:r>
            <a:endParaRPr lang="zh-CN" altLang="en-US" dirty="0"/>
          </a:p>
        </p:txBody>
      </p:sp>
    </p:spTree>
    <p:extLst>
      <p:ext uri="{BB962C8B-B14F-4D97-AF65-F5344CB8AC3E}">
        <p14:creationId xmlns:p14="http://schemas.microsoft.com/office/powerpoint/2010/main" val="4909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结构化概要设计</a:t>
            </a:r>
          </a:p>
        </p:txBody>
      </p:sp>
      <p:sp>
        <p:nvSpPr>
          <p:cNvPr id="3" name="内容占位符 2"/>
          <p:cNvSpPr>
            <a:spLocks noGrp="1"/>
          </p:cNvSpPr>
          <p:nvPr>
            <p:ph idx="1"/>
          </p:nvPr>
        </p:nvSpPr>
        <p:spPr/>
        <p:txBody>
          <a:bodyPr/>
          <a:lstStyle/>
          <a:p>
            <a:pPr hangingPunct="0"/>
            <a:r>
              <a:rPr lang="zh-CN" altLang="zh-CN" dirty="0"/>
              <a:t>概要设计阶段的主要任务就是实现数据流图</a:t>
            </a:r>
            <a:r>
              <a:rPr lang="en-US" altLang="zh-CN" dirty="0"/>
              <a:t>DFD</a:t>
            </a:r>
            <a:r>
              <a:rPr lang="zh-CN" altLang="zh-CN" dirty="0"/>
              <a:t>到结构图</a:t>
            </a:r>
            <a:r>
              <a:rPr lang="en-US" altLang="zh-CN" dirty="0"/>
              <a:t>SC</a:t>
            </a:r>
            <a:r>
              <a:rPr lang="zh-CN" altLang="zh-CN" dirty="0"/>
              <a:t>的变换</a:t>
            </a:r>
            <a:r>
              <a:rPr lang="en-US" altLang="zh-CN" dirty="0"/>
              <a:t>(</a:t>
            </a:r>
            <a:r>
              <a:rPr lang="zh-CN" altLang="zh-CN" dirty="0"/>
              <a:t>映射</a:t>
            </a:r>
            <a:r>
              <a:rPr lang="en-US" altLang="zh-CN" dirty="0"/>
              <a:t>)</a:t>
            </a:r>
            <a:r>
              <a:rPr lang="zh-CN" altLang="zh-CN" dirty="0"/>
              <a:t>。</a:t>
            </a:r>
          </a:p>
          <a:p>
            <a:pPr hangingPunct="0"/>
            <a:r>
              <a:rPr lang="zh-CN" altLang="zh-CN" sz="1800" dirty="0"/>
              <a:t>首先要根据结构化分析阶段产生的数据流图生成</a:t>
            </a:r>
            <a:r>
              <a:rPr lang="zh-CN" altLang="zh-CN" sz="1800" dirty="0">
                <a:solidFill>
                  <a:srgbClr val="FF0000"/>
                </a:solidFill>
              </a:rPr>
              <a:t>系统结构图</a:t>
            </a:r>
            <a:r>
              <a:rPr lang="zh-CN" altLang="zh-CN" sz="1800" dirty="0"/>
              <a:t>，然后还要根据具体情况以及一些指导原则改进结构图。最后</a:t>
            </a:r>
            <a:r>
              <a:rPr lang="zh-CN" altLang="zh-CN" sz="1800" dirty="0">
                <a:solidFill>
                  <a:srgbClr val="FF0000"/>
                </a:solidFill>
              </a:rPr>
              <a:t>对于结构图中的模块以及模块之间的关系进行简要描述</a:t>
            </a:r>
            <a:r>
              <a:rPr lang="zh-CN" altLang="zh-CN" sz="1800" dirty="0"/>
              <a:t>。</a:t>
            </a:r>
            <a:endParaRPr lang="en-US" altLang="zh-CN" sz="1800" dirty="0"/>
          </a:p>
          <a:p>
            <a:pPr hangingPunct="0"/>
            <a:r>
              <a:rPr lang="zh-CN" altLang="zh-CN" sz="1800" dirty="0"/>
              <a:t>对于数据的设计，需要根据结构化分析阶段的数据存储，简要描述其结构和数据之间的关系等。</a:t>
            </a:r>
          </a:p>
          <a:p>
            <a:endParaRPr lang="zh-CN" altLang="en-US" dirty="0"/>
          </a:p>
        </p:txBody>
      </p:sp>
    </p:spTree>
    <p:extLst>
      <p:ext uri="{BB962C8B-B14F-4D97-AF65-F5344CB8AC3E}">
        <p14:creationId xmlns:p14="http://schemas.microsoft.com/office/powerpoint/2010/main" val="1142830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结构化概要设计</a:t>
            </a:r>
          </a:p>
        </p:txBody>
      </p:sp>
      <p:sp>
        <p:nvSpPr>
          <p:cNvPr id="3" name="内容占位符 2"/>
          <p:cNvSpPr>
            <a:spLocks noGrp="1"/>
          </p:cNvSpPr>
          <p:nvPr>
            <p:ph idx="1"/>
          </p:nvPr>
        </p:nvSpPr>
        <p:spPr/>
        <p:txBody>
          <a:bodyPr/>
          <a:lstStyle/>
          <a:p>
            <a:r>
              <a:rPr lang="zh-CN" altLang="zh-CN" b="1" dirty="0">
                <a:solidFill>
                  <a:srgbClr val="FF0000"/>
                </a:solidFill>
              </a:rPr>
              <a:t>系统结构图</a:t>
            </a:r>
            <a:endParaRPr lang="en-US" altLang="zh-CN" b="1" dirty="0">
              <a:solidFill>
                <a:srgbClr val="FF0000"/>
              </a:solidFill>
            </a:endParaRPr>
          </a:p>
          <a:p>
            <a:pPr marL="0" indent="0">
              <a:buNone/>
            </a:pPr>
            <a:r>
              <a:rPr lang="en-US" altLang="zh-CN" sz="2000" dirty="0"/>
              <a:t>       </a:t>
            </a:r>
            <a:r>
              <a:rPr lang="zh-CN" altLang="zh-CN" sz="2000" dirty="0"/>
              <a:t>根据结构化分析阶段产生的数据流图生成结构图</a:t>
            </a:r>
            <a:r>
              <a:rPr lang="en-US" altLang="zh-CN" sz="2000" dirty="0"/>
              <a:t>SC,</a:t>
            </a:r>
            <a:r>
              <a:rPr lang="zh-CN" altLang="en-US" sz="2000" dirty="0"/>
              <a:t>实现</a:t>
            </a:r>
            <a:r>
              <a:rPr lang="zh-CN" altLang="zh-CN" sz="2000" dirty="0"/>
              <a:t>数据流图</a:t>
            </a:r>
            <a:r>
              <a:rPr lang="en-US" altLang="zh-CN" sz="2000" dirty="0"/>
              <a:t> </a:t>
            </a:r>
          </a:p>
          <a:p>
            <a:pPr marL="0" indent="0">
              <a:buNone/>
            </a:pPr>
            <a:r>
              <a:rPr lang="en-US" altLang="zh-CN" sz="2000" dirty="0"/>
              <a:t>       DFD</a:t>
            </a:r>
            <a:r>
              <a:rPr lang="zh-CN" altLang="zh-CN" sz="2000" dirty="0"/>
              <a:t>到结构图</a:t>
            </a:r>
            <a:r>
              <a:rPr lang="en-US" altLang="zh-CN" sz="2000" dirty="0"/>
              <a:t>SC</a:t>
            </a:r>
            <a:r>
              <a:rPr lang="zh-CN" altLang="zh-CN" sz="2000" dirty="0"/>
              <a:t>的变换</a:t>
            </a:r>
            <a:r>
              <a:rPr lang="en-US" altLang="zh-CN" sz="2000" dirty="0"/>
              <a:t>(</a:t>
            </a:r>
            <a:r>
              <a:rPr lang="zh-CN" altLang="zh-CN" sz="2000" dirty="0"/>
              <a:t>映射</a:t>
            </a:r>
            <a:r>
              <a:rPr lang="en-US" altLang="zh-CN" sz="2000" dirty="0"/>
              <a:t>)</a:t>
            </a:r>
            <a:endParaRPr lang="en-US" altLang="zh-CN" b="1" dirty="0"/>
          </a:p>
          <a:p>
            <a:r>
              <a:rPr lang="zh-CN" altLang="zh-CN" b="1" dirty="0"/>
              <a:t>模块描述</a:t>
            </a:r>
            <a:endParaRPr lang="en-US" altLang="zh-CN" b="1" dirty="0"/>
          </a:p>
          <a:p>
            <a:r>
              <a:rPr lang="zh-CN" altLang="zh-CN" b="1" dirty="0"/>
              <a:t>数据设计</a:t>
            </a:r>
            <a:endParaRPr lang="en-US" altLang="zh-CN" b="1" dirty="0"/>
          </a:p>
          <a:p>
            <a:r>
              <a:rPr lang="zh-CN" altLang="zh-CN" b="1" dirty="0"/>
              <a:t>接口设计</a:t>
            </a:r>
            <a:endParaRPr lang="en-US" altLang="zh-CN" b="1" dirty="0"/>
          </a:p>
          <a:p>
            <a:r>
              <a:rPr lang="zh-CN" altLang="zh-CN" b="1" dirty="0"/>
              <a:t>系统维护及出错处理</a:t>
            </a:r>
          </a:p>
          <a:p>
            <a:pPr marL="0" indent="0">
              <a:buNone/>
            </a:pPr>
            <a:endParaRPr lang="zh-CN" altLang="en-US" b="1" dirty="0"/>
          </a:p>
        </p:txBody>
      </p:sp>
    </p:spTree>
    <p:extLst>
      <p:ext uri="{BB962C8B-B14F-4D97-AF65-F5344CB8AC3E}">
        <p14:creationId xmlns:p14="http://schemas.microsoft.com/office/powerpoint/2010/main" val="15502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系统结构图</a:t>
            </a:r>
            <a:endParaRPr lang="zh-CN" altLang="en-US" dirty="0"/>
          </a:p>
        </p:txBody>
      </p:sp>
      <p:sp>
        <p:nvSpPr>
          <p:cNvPr id="3" name="内容占位符 2"/>
          <p:cNvSpPr>
            <a:spLocks noGrp="1"/>
          </p:cNvSpPr>
          <p:nvPr>
            <p:ph idx="1"/>
          </p:nvPr>
        </p:nvSpPr>
        <p:spPr/>
        <p:txBody>
          <a:bodyPr/>
          <a:lstStyle/>
          <a:p>
            <a:r>
              <a:rPr lang="zh-CN" altLang="en-US" dirty="0"/>
              <a:t>数据流图</a:t>
            </a:r>
          </a:p>
        </p:txBody>
      </p:sp>
      <p:pic>
        <p:nvPicPr>
          <p:cNvPr id="4" name="Picture 2" descr="DFD_1_C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487" y="1916832"/>
            <a:ext cx="6408712" cy="419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7575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系统结构图</a:t>
            </a:r>
            <a:endParaRPr lang="en-US" altLang="zh-CN" b="1"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35"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34" name="Object 10"/>
          <p:cNvGraphicFramePr>
            <a:graphicFrameLocks noChangeAspect="1"/>
          </p:cNvGraphicFramePr>
          <p:nvPr/>
        </p:nvGraphicFramePr>
        <p:xfrm>
          <a:off x="1257316" y="1285860"/>
          <a:ext cx="6600832" cy="4490362"/>
        </p:xfrm>
        <a:graphic>
          <a:graphicData uri="http://schemas.openxmlformats.org/presentationml/2006/ole">
            <mc:AlternateContent xmlns:mc="http://schemas.openxmlformats.org/markup-compatibility/2006">
              <mc:Choice xmlns:v="urn:schemas-microsoft-com:vml" Requires="v">
                <p:oleObj spid="_x0000_s1036" name="Visio" r:id="rId3" imgW="7288331" imgH="4505158" progId="Visio.Drawing.11">
                  <p:embed/>
                </p:oleObj>
              </mc:Choice>
              <mc:Fallback>
                <p:oleObj name="Visio" r:id="rId3" imgW="7288331" imgH="4505158" progId="Visio.Drawing.11">
                  <p:embed/>
                  <p:pic>
                    <p:nvPicPr>
                      <p:cNvPr id="1034"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7316" y="1285860"/>
                        <a:ext cx="6600832" cy="449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60882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结构化概要设计</a:t>
            </a:r>
          </a:p>
        </p:txBody>
      </p:sp>
      <p:sp>
        <p:nvSpPr>
          <p:cNvPr id="3" name="内容占位符 2"/>
          <p:cNvSpPr>
            <a:spLocks noGrp="1"/>
          </p:cNvSpPr>
          <p:nvPr>
            <p:ph idx="1"/>
          </p:nvPr>
        </p:nvSpPr>
        <p:spPr/>
        <p:txBody>
          <a:bodyPr/>
          <a:lstStyle/>
          <a:p>
            <a:r>
              <a:rPr lang="zh-CN" altLang="zh-CN" b="1" dirty="0"/>
              <a:t>系统结构图</a:t>
            </a:r>
            <a:endParaRPr lang="en-US" altLang="zh-CN" b="1" dirty="0"/>
          </a:p>
          <a:p>
            <a:r>
              <a:rPr lang="zh-CN" altLang="zh-CN" b="1" dirty="0">
                <a:solidFill>
                  <a:srgbClr val="FF0000"/>
                </a:solidFill>
              </a:rPr>
              <a:t>模块描述</a:t>
            </a:r>
            <a:endParaRPr lang="en-US" altLang="zh-CN" b="1" dirty="0">
              <a:solidFill>
                <a:srgbClr val="FF0000"/>
              </a:solidFill>
            </a:endParaRPr>
          </a:p>
          <a:p>
            <a:pPr marL="0" indent="0">
              <a:buNone/>
            </a:pPr>
            <a:r>
              <a:rPr lang="en-US" altLang="zh-CN" sz="2000" dirty="0">
                <a:solidFill>
                  <a:srgbClr val="FF0000"/>
                </a:solidFill>
              </a:rPr>
              <a:t>       </a:t>
            </a:r>
            <a:r>
              <a:rPr lang="zh-CN" altLang="zh-CN" sz="2000" dirty="0"/>
              <a:t>对于结构图中的模块以及模块之间的关系进行简要描述</a:t>
            </a:r>
            <a:endParaRPr lang="en-US" altLang="zh-CN" sz="2000" b="1" dirty="0"/>
          </a:p>
          <a:p>
            <a:r>
              <a:rPr lang="zh-CN" altLang="zh-CN" b="1" dirty="0"/>
              <a:t>数据设计</a:t>
            </a:r>
            <a:endParaRPr lang="en-US" altLang="zh-CN" b="1" dirty="0"/>
          </a:p>
          <a:p>
            <a:r>
              <a:rPr lang="zh-CN" altLang="zh-CN" b="1" dirty="0"/>
              <a:t>接口设计</a:t>
            </a:r>
            <a:endParaRPr lang="en-US" altLang="zh-CN" b="1" dirty="0"/>
          </a:p>
          <a:p>
            <a:r>
              <a:rPr lang="zh-CN" altLang="zh-CN" b="1" dirty="0"/>
              <a:t>系统维护及出错处理</a:t>
            </a:r>
          </a:p>
          <a:p>
            <a:pPr marL="0" indent="0">
              <a:buNone/>
            </a:pPr>
            <a:endParaRPr lang="zh-CN" altLang="en-US" b="1" dirty="0"/>
          </a:p>
        </p:txBody>
      </p:sp>
    </p:spTree>
    <p:extLst>
      <p:ext uri="{BB962C8B-B14F-4D97-AF65-F5344CB8AC3E}">
        <p14:creationId xmlns:p14="http://schemas.microsoft.com/office/powerpoint/2010/main" val="19823017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模块描述</a:t>
            </a:r>
            <a:endParaRPr lang="en-US" altLang="zh-CN" b="1" dirty="0"/>
          </a:p>
        </p:txBody>
      </p:sp>
      <p:sp>
        <p:nvSpPr>
          <p:cNvPr id="3" name="内容占位符 2"/>
          <p:cNvSpPr>
            <a:spLocks noGrp="1"/>
          </p:cNvSpPr>
          <p:nvPr>
            <p:ph idx="1"/>
          </p:nvPr>
        </p:nvSpPr>
        <p:spPr/>
        <p:txBody>
          <a:bodyPr/>
          <a:lstStyle/>
          <a:p>
            <a:r>
              <a:rPr lang="zh-CN" altLang="zh-CN" b="1" dirty="0"/>
              <a:t>模块描述</a:t>
            </a:r>
            <a:endParaRPr lang="en-US" altLang="zh-CN" b="1" dirty="0"/>
          </a:p>
          <a:p>
            <a:endParaRPr lang="en-US" altLang="zh-CN" b="1" dirty="0"/>
          </a:p>
          <a:p>
            <a:endParaRPr lang="en-US" altLang="zh-CN" b="1" dirty="0"/>
          </a:p>
          <a:p>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916832"/>
            <a:ext cx="7014533" cy="458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41106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结构化概要设计</a:t>
            </a:r>
          </a:p>
        </p:txBody>
      </p:sp>
      <p:sp>
        <p:nvSpPr>
          <p:cNvPr id="3" name="内容占位符 2"/>
          <p:cNvSpPr>
            <a:spLocks noGrp="1"/>
          </p:cNvSpPr>
          <p:nvPr>
            <p:ph idx="1"/>
          </p:nvPr>
        </p:nvSpPr>
        <p:spPr/>
        <p:txBody>
          <a:bodyPr/>
          <a:lstStyle/>
          <a:p>
            <a:r>
              <a:rPr lang="zh-CN" altLang="zh-CN" b="1" dirty="0"/>
              <a:t>系统结构图</a:t>
            </a:r>
            <a:endParaRPr lang="en-US" altLang="zh-CN" b="1" dirty="0"/>
          </a:p>
          <a:p>
            <a:r>
              <a:rPr lang="zh-CN" altLang="zh-CN" b="1" dirty="0"/>
              <a:t>模块描述</a:t>
            </a:r>
            <a:endParaRPr lang="en-US" altLang="zh-CN" b="1" dirty="0"/>
          </a:p>
          <a:p>
            <a:r>
              <a:rPr lang="zh-CN" altLang="zh-CN" b="1" dirty="0">
                <a:solidFill>
                  <a:srgbClr val="FF0000"/>
                </a:solidFill>
              </a:rPr>
              <a:t>数据设计</a:t>
            </a:r>
            <a:endParaRPr lang="en-US" altLang="zh-CN" b="1" dirty="0">
              <a:solidFill>
                <a:srgbClr val="FF0000"/>
              </a:solidFill>
            </a:endParaRPr>
          </a:p>
          <a:p>
            <a:pPr marL="0" indent="0">
              <a:buNone/>
            </a:pPr>
            <a:r>
              <a:rPr lang="en-US" altLang="zh-CN" sz="1800" dirty="0"/>
              <a:t>       </a:t>
            </a:r>
            <a:r>
              <a:rPr lang="zh-CN" altLang="zh-CN" sz="1800" dirty="0"/>
              <a:t>给出本系统内所使用的每个数据结构的名称，标识符以及它们之中每个数</a:t>
            </a:r>
            <a:r>
              <a:rPr lang="en-US" altLang="zh-CN" sz="1800" dirty="0"/>
              <a:t>   </a:t>
            </a:r>
          </a:p>
          <a:p>
            <a:pPr marL="0" indent="0">
              <a:buNone/>
            </a:pPr>
            <a:r>
              <a:rPr lang="en-US" altLang="zh-CN" sz="1800" dirty="0"/>
              <a:t>       </a:t>
            </a:r>
            <a:r>
              <a:rPr lang="zh-CN" altLang="zh-CN" sz="1800" dirty="0"/>
              <a:t>据项，记录，文卷和系的标识，定义，长度及它们之间的层次或表格的相</a:t>
            </a:r>
            <a:r>
              <a:rPr lang="en-US" altLang="zh-CN" sz="1800" dirty="0"/>
              <a:t>   </a:t>
            </a:r>
          </a:p>
          <a:p>
            <a:pPr marL="0" indent="0">
              <a:buNone/>
            </a:pPr>
            <a:r>
              <a:rPr lang="en-US" altLang="zh-CN" sz="1800" dirty="0"/>
              <a:t>       </a:t>
            </a:r>
            <a:r>
              <a:rPr lang="zh-CN" altLang="zh-CN" sz="1800" dirty="0"/>
              <a:t>互关系</a:t>
            </a:r>
            <a:endParaRPr lang="en-US" altLang="zh-CN" sz="1800" b="1" dirty="0">
              <a:solidFill>
                <a:srgbClr val="FF0000"/>
              </a:solidFill>
            </a:endParaRPr>
          </a:p>
          <a:p>
            <a:r>
              <a:rPr lang="zh-CN" altLang="zh-CN" b="1" dirty="0"/>
              <a:t>接口设计</a:t>
            </a:r>
            <a:endParaRPr lang="en-US" altLang="zh-CN" b="1" dirty="0"/>
          </a:p>
          <a:p>
            <a:r>
              <a:rPr lang="zh-CN" altLang="zh-CN" b="1" dirty="0"/>
              <a:t>系统维护及出错处理</a:t>
            </a:r>
          </a:p>
          <a:p>
            <a:pPr marL="0" indent="0">
              <a:buNone/>
            </a:pPr>
            <a:endParaRPr lang="zh-CN" altLang="en-US" b="1" dirty="0"/>
          </a:p>
        </p:txBody>
      </p:sp>
    </p:spTree>
    <p:extLst>
      <p:ext uri="{BB962C8B-B14F-4D97-AF65-F5344CB8AC3E}">
        <p14:creationId xmlns:p14="http://schemas.microsoft.com/office/powerpoint/2010/main" val="2821827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咖啡机结构化分析</a:t>
            </a:r>
          </a:p>
        </p:txBody>
      </p:sp>
      <p:sp>
        <p:nvSpPr>
          <p:cNvPr id="3" name="内容占位符 2"/>
          <p:cNvSpPr>
            <a:spLocks noGrp="1"/>
          </p:cNvSpPr>
          <p:nvPr>
            <p:ph idx="1"/>
          </p:nvPr>
        </p:nvSpPr>
        <p:spPr/>
        <p:txBody>
          <a:bodyPr/>
          <a:lstStyle/>
          <a:p>
            <a:pPr hangingPunct="0"/>
            <a:r>
              <a:rPr lang="zh-CN" altLang="zh-CN" dirty="0"/>
              <a:t>对于结构化分析，</a:t>
            </a:r>
            <a:r>
              <a:rPr lang="zh-CN" altLang="en-US" dirty="0"/>
              <a:t>要</a:t>
            </a:r>
            <a:r>
              <a:rPr lang="zh-CN" altLang="zh-CN" dirty="0"/>
              <a:t>严格按照前期获取的需求文档进行功能性建模</a:t>
            </a:r>
            <a:r>
              <a:rPr lang="en-US" altLang="zh-CN" dirty="0"/>
              <a:t>(</a:t>
            </a:r>
            <a:r>
              <a:rPr lang="zh-CN" altLang="zh-CN" dirty="0"/>
              <a:t>数据流图，</a:t>
            </a:r>
            <a:r>
              <a:rPr lang="en-US" altLang="zh-CN" dirty="0"/>
              <a:t>DFD)</a:t>
            </a:r>
            <a:r>
              <a:rPr lang="zh-CN" altLang="zh-CN" dirty="0"/>
              <a:t>，行为性建模</a:t>
            </a:r>
            <a:r>
              <a:rPr lang="en-US" altLang="zh-CN" dirty="0"/>
              <a:t>(</a:t>
            </a:r>
            <a:r>
              <a:rPr lang="zh-CN" altLang="zh-CN" dirty="0"/>
              <a:t>状态转换图，</a:t>
            </a:r>
            <a:r>
              <a:rPr lang="en-US" altLang="zh-CN" dirty="0"/>
              <a:t>STD)</a:t>
            </a:r>
            <a:r>
              <a:rPr lang="zh-CN" altLang="zh-CN" dirty="0"/>
              <a:t>，数据建模</a:t>
            </a:r>
            <a:r>
              <a:rPr lang="en-US" altLang="zh-CN" dirty="0"/>
              <a:t>(</a:t>
            </a:r>
            <a:r>
              <a:rPr lang="zh-CN" altLang="zh-CN" dirty="0"/>
              <a:t>编写数据字典</a:t>
            </a:r>
            <a:r>
              <a:rPr lang="en-US" altLang="zh-CN" dirty="0"/>
              <a:t>)</a:t>
            </a:r>
            <a:r>
              <a:rPr lang="zh-CN" altLang="zh-CN" dirty="0"/>
              <a:t>，画出</a:t>
            </a:r>
            <a:r>
              <a:rPr lang="en-US" altLang="zh-CN" dirty="0"/>
              <a:t>E-R</a:t>
            </a:r>
            <a:r>
              <a:rPr lang="zh-CN" altLang="zh-CN" dirty="0"/>
              <a:t>图等。结构化四大特点是：一是用画图的方法；二是自顶向下地分解；三是强调逻辑而不是物理；四是没有重复性。</a:t>
            </a:r>
          </a:p>
          <a:p>
            <a:pPr hangingPunct="0"/>
            <a:r>
              <a:rPr lang="zh-CN" altLang="zh-CN" dirty="0"/>
              <a:t>咖啡机本质上是一个控制系统，完全是靠一些控制指令控制硬件来进行工作，对这样的系统主要是针对其功能和行为进行建模。</a:t>
            </a:r>
          </a:p>
          <a:p>
            <a:endParaRPr lang="zh-CN" altLang="en-US" dirty="0"/>
          </a:p>
        </p:txBody>
      </p:sp>
    </p:spTree>
    <p:extLst>
      <p:ext uri="{BB962C8B-B14F-4D97-AF65-F5344CB8AC3E}">
        <p14:creationId xmlns:p14="http://schemas.microsoft.com/office/powerpoint/2010/main" val="19249283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数据设计</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00" y="1071546"/>
            <a:ext cx="6624736" cy="5241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2995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数据设计</a:t>
            </a:r>
            <a:endParaRPr lang="zh-CN" altLang="en-US" dirty="0"/>
          </a:p>
        </p:txBody>
      </p:sp>
      <p:sp>
        <p:nvSpPr>
          <p:cNvPr id="3" name="内容占位符 2"/>
          <p:cNvSpPr>
            <a:spLocks noGrp="1"/>
          </p:cNvSpPr>
          <p:nvPr>
            <p:ph idx="1"/>
          </p:nvPr>
        </p:nvSpPr>
        <p:spPr/>
        <p:txBody>
          <a:bodyPr/>
          <a:lstStyle/>
          <a:p>
            <a:r>
              <a:rPr lang="zh-CN" altLang="zh-CN" dirty="0"/>
              <a:t>模块</a:t>
            </a:r>
            <a:r>
              <a:rPr lang="en-US" altLang="zh-CN" dirty="0"/>
              <a:t>-</a:t>
            </a:r>
            <a:r>
              <a:rPr lang="zh-CN" altLang="zh-CN" dirty="0"/>
              <a:t>数据关系</a:t>
            </a:r>
            <a:endParaRPr lang="en-US" altLang="zh-CN" dirty="0"/>
          </a:p>
          <a:p>
            <a:pPr>
              <a:buNone/>
            </a:pPr>
            <a:r>
              <a:rPr lang="en-US" altLang="zh-CN" sz="1800" dirty="0"/>
              <a:t>	</a:t>
            </a:r>
            <a:r>
              <a:rPr lang="zh-CN" altLang="zh-CN" sz="1800" dirty="0"/>
              <a:t>对于数据的设计，需要根据结构化分析阶段的数据存储，简要描述其结构和数据之间的关系等。</a:t>
            </a:r>
          </a:p>
          <a:p>
            <a:endParaRPr lang="en-US" altLang="zh-CN" dirty="0"/>
          </a:p>
          <a:p>
            <a:endParaRPr lang="zh-CN" alt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414" y="2714620"/>
            <a:ext cx="6700044" cy="3237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7614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结构化概要设计</a:t>
            </a:r>
          </a:p>
        </p:txBody>
      </p:sp>
      <p:sp>
        <p:nvSpPr>
          <p:cNvPr id="3" name="内容占位符 2"/>
          <p:cNvSpPr>
            <a:spLocks noGrp="1"/>
          </p:cNvSpPr>
          <p:nvPr>
            <p:ph idx="1"/>
          </p:nvPr>
        </p:nvSpPr>
        <p:spPr/>
        <p:txBody>
          <a:bodyPr/>
          <a:lstStyle/>
          <a:p>
            <a:r>
              <a:rPr lang="zh-CN" altLang="zh-CN" b="1" dirty="0"/>
              <a:t>系统结构图</a:t>
            </a:r>
            <a:endParaRPr lang="en-US" altLang="zh-CN" b="1" dirty="0"/>
          </a:p>
          <a:p>
            <a:r>
              <a:rPr lang="zh-CN" altLang="zh-CN" b="1" dirty="0"/>
              <a:t>模块描述</a:t>
            </a:r>
            <a:endParaRPr lang="en-US" altLang="zh-CN" b="1" dirty="0"/>
          </a:p>
          <a:p>
            <a:r>
              <a:rPr lang="zh-CN" altLang="zh-CN" b="1" dirty="0"/>
              <a:t>数据设计</a:t>
            </a:r>
            <a:endParaRPr lang="en-US" altLang="zh-CN" b="1" dirty="0"/>
          </a:p>
          <a:p>
            <a:r>
              <a:rPr lang="zh-CN" altLang="zh-CN" b="1" dirty="0">
                <a:solidFill>
                  <a:srgbClr val="FF0000"/>
                </a:solidFill>
              </a:rPr>
              <a:t>接口设计</a:t>
            </a:r>
            <a:endParaRPr lang="en-US" altLang="zh-CN" b="1" dirty="0">
              <a:solidFill>
                <a:srgbClr val="FF0000"/>
              </a:solidFill>
            </a:endParaRPr>
          </a:p>
          <a:p>
            <a:r>
              <a:rPr lang="zh-CN" altLang="zh-CN" b="1" dirty="0"/>
              <a:t>系统维护及出错处理</a:t>
            </a:r>
          </a:p>
          <a:p>
            <a:pPr marL="0" indent="0">
              <a:buNone/>
            </a:pPr>
            <a:endParaRPr lang="zh-CN" altLang="en-US" b="1" dirty="0"/>
          </a:p>
        </p:txBody>
      </p:sp>
    </p:spTree>
    <p:extLst>
      <p:ext uri="{BB962C8B-B14F-4D97-AF65-F5344CB8AC3E}">
        <p14:creationId xmlns:p14="http://schemas.microsoft.com/office/powerpoint/2010/main" val="10334392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接口设计</a:t>
            </a:r>
            <a:endParaRPr lang="zh-CN" altLang="en-US" dirty="0"/>
          </a:p>
        </p:txBody>
      </p:sp>
      <p:sp>
        <p:nvSpPr>
          <p:cNvPr id="3" name="内容占位符 2"/>
          <p:cNvSpPr>
            <a:spLocks noGrp="1"/>
          </p:cNvSpPr>
          <p:nvPr>
            <p:ph idx="1"/>
          </p:nvPr>
        </p:nvSpPr>
        <p:spPr/>
        <p:txBody>
          <a:bodyPr/>
          <a:lstStyle/>
          <a:p>
            <a:r>
              <a:rPr lang="zh-CN" altLang="zh-CN" b="1" dirty="0"/>
              <a:t>用户接口</a:t>
            </a:r>
            <a:endParaRPr lang="en-US" altLang="zh-CN" b="1" dirty="0"/>
          </a:p>
          <a:p>
            <a:r>
              <a:rPr lang="zh-CN" altLang="zh-CN" sz="1600" dirty="0"/>
              <a:t>用户界面主要包括两个部分，一部分是输入接口，由一组按钮组成；另一部分是输出接口，包括显示屏和一组指示灯</a:t>
            </a:r>
            <a:endParaRPr lang="en-US" altLang="zh-CN" sz="1600" dirty="0"/>
          </a:p>
          <a:p>
            <a:r>
              <a:rPr lang="zh-CN" altLang="zh-CN" b="1" dirty="0"/>
              <a:t>外部接口</a:t>
            </a:r>
            <a:endParaRPr lang="en-US" altLang="zh-CN" b="1" dirty="0"/>
          </a:p>
          <a:p>
            <a:r>
              <a:rPr lang="zh-CN" altLang="zh-CN" sz="1400" dirty="0"/>
              <a:t>外部接口说明本系统同外界的所有接口的安排包括软件与硬件之间的接口，本系统与各支持软件之间的接口关系。本咖啡机是一个相对独立的软件，与其他软件之间没有任何接口，在硬件方面咖啡机仅需要一个外接电源接口，此外接电源只需要提供</a:t>
            </a:r>
            <a:r>
              <a:rPr lang="en-US" altLang="zh-CN" sz="1400" dirty="0"/>
              <a:t>220V</a:t>
            </a:r>
            <a:r>
              <a:rPr lang="zh-CN" altLang="zh-CN" sz="1400" dirty="0"/>
              <a:t>的电压即可</a:t>
            </a:r>
            <a:endParaRPr lang="en-US" altLang="zh-CN" sz="1400" b="1" dirty="0"/>
          </a:p>
          <a:p>
            <a:r>
              <a:rPr lang="zh-CN" altLang="zh-CN" b="1" dirty="0"/>
              <a:t>内部接口</a:t>
            </a:r>
            <a:endParaRPr lang="en-US" altLang="zh-CN" b="1" dirty="0"/>
          </a:p>
          <a:p>
            <a:r>
              <a:rPr lang="zh-CN" altLang="zh-CN" sz="1400" dirty="0"/>
              <a:t>内部接口说明本系统之内的各个系统元素之间的接口的安排。由于咖啡机系统内部的各个模块功能独立性比较好，再程序上并没有什么依赖关系，其各个模块间联系主要是通过一些信号和</a:t>
            </a:r>
            <a:r>
              <a:rPr lang="zh-CN" altLang="en-US" sz="1400" dirty="0"/>
              <a:t>指令</a:t>
            </a:r>
            <a:r>
              <a:rPr lang="zh-CN" altLang="zh-CN" sz="1400" dirty="0"/>
              <a:t>的发送或者接受，此外，还有一些参数的传递</a:t>
            </a:r>
            <a:endParaRPr lang="en-US" altLang="zh-CN" sz="1400" b="1" dirty="0"/>
          </a:p>
          <a:p>
            <a:endParaRPr lang="zh-CN" altLang="en-US" sz="1800" dirty="0"/>
          </a:p>
        </p:txBody>
      </p:sp>
    </p:spTree>
    <p:extLst>
      <p:ext uri="{BB962C8B-B14F-4D97-AF65-F5344CB8AC3E}">
        <p14:creationId xmlns:p14="http://schemas.microsoft.com/office/powerpoint/2010/main" val="933036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结构化概要设计</a:t>
            </a:r>
          </a:p>
        </p:txBody>
      </p:sp>
      <p:sp>
        <p:nvSpPr>
          <p:cNvPr id="3" name="内容占位符 2"/>
          <p:cNvSpPr>
            <a:spLocks noGrp="1"/>
          </p:cNvSpPr>
          <p:nvPr>
            <p:ph idx="1"/>
          </p:nvPr>
        </p:nvSpPr>
        <p:spPr/>
        <p:txBody>
          <a:bodyPr/>
          <a:lstStyle/>
          <a:p>
            <a:r>
              <a:rPr lang="zh-CN" altLang="zh-CN" b="1" dirty="0"/>
              <a:t>系统结构图</a:t>
            </a:r>
            <a:endParaRPr lang="en-US" altLang="zh-CN" b="1" dirty="0"/>
          </a:p>
          <a:p>
            <a:r>
              <a:rPr lang="zh-CN" altLang="zh-CN" b="1" dirty="0"/>
              <a:t>模块描述</a:t>
            </a:r>
            <a:endParaRPr lang="en-US" altLang="zh-CN" b="1" dirty="0"/>
          </a:p>
          <a:p>
            <a:r>
              <a:rPr lang="zh-CN" altLang="zh-CN" b="1" dirty="0"/>
              <a:t>数据设计</a:t>
            </a:r>
            <a:endParaRPr lang="en-US" altLang="zh-CN" b="1" dirty="0"/>
          </a:p>
          <a:p>
            <a:r>
              <a:rPr lang="zh-CN" altLang="zh-CN" b="1" dirty="0"/>
              <a:t>接口设计</a:t>
            </a:r>
            <a:endParaRPr lang="en-US" altLang="zh-CN" b="1" dirty="0"/>
          </a:p>
          <a:p>
            <a:r>
              <a:rPr lang="zh-CN" altLang="zh-CN" b="1" dirty="0">
                <a:solidFill>
                  <a:srgbClr val="FF0000"/>
                </a:solidFill>
              </a:rPr>
              <a:t>系统维护及出错处理</a:t>
            </a:r>
          </a:p>
          <a:p>
            <a:pPr marL="0" indent="0">
              <a:buNone/>
            </a:pPr>
            <a:endParaRPr lang="zh-CN" altLang="en-US" b="1" dirty="0"/>
          </a:p>
        </p:txBody>
      </p:sp>
    </p:spTree>
    <p:extLst>
      <p:ext uri="{BB962C8B-B14F-4D97-AF65-F5344CB8AC3E}">
        <p14:creationId xmlns:p14="http://schemas.microsoft.com/office/powerpoint/2010/main" val="36282944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系统维护及出错处理</a:t>
            </a:r>
            <a:endParaRPr lang="zh-CN" altLang="en-US" dirty="0"/>
          </a:p>
        </p:txBody>
      </p:sp>
      <p:sp>
        <p:nvSpPr>
          <p:cNvPr id="3" name="内容占位符 2"/>
          <p:cNvSpPr>
            <a:spLocks noGrp="1"/>
          </p:cNvSpPr>
          <p:nvPr>
            <p:ph idx="1"/>
          </p:nvPr>
        </p:nvSpPr>
        <p:spPr/>
        <p:txBody>
          <a:bodyPr/>
          <a:lstStyle/>
          <a:p>
            <a:r>
              <a:rPr lang="zh-CN" altLang="zh-CN" b="1" dirty="0"/>
              <a:t>系统环境</a:t>
            </a:r>
            <a:endParaRPr lang="en-US" altLang="zh-CN" b="1" dirty="0"/>
          </a:p>
          <a:p>
            <a:r>
              <a:rPr lang="zh-CN" altLang="zh-CN" sz="1400" dirty="0"/>
              <a:t>咖啡机作为一个相对独立的物理实体，主要是要对其提供</a:t>
            </a:r>
            <a:r>
              <a:rPr lang="en-US" altLang="zh-CN" sz="1400" dirty="0"/>
              <a:t>220V</a:t>
            </a:r>
            <a:r>
              <a:rPr lang="zh-CN" altLang="zh-CN" sz="1400" dirty="0"/>
              <a:t>的外接交流电源。</a:t>
            </a:r>
            <a:endParaRPr lang="en-US" altLang="zh-CN" sz="1400" b="1" dirty="0"/>
          </a:p>
          <a:p>
            <a:r>
              <a:rPr lang="zh-CN" altLang="zh-CN" b="1" dirty="0"/>
              <a:t>常见错误及解决方法</a:t>
            </a:r>
            <a:endParaRPr lang="en-US" altLang="zh-CN" b="1" dirty="0"/>
          </a:p>
          <a:p>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068960"/>
            <a:ext cx="5040560" cy="2506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36873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结构化详细设计</a:t>
            </a:r>
            <a:endParaRPr lang="zh-CN" altLang="en-US" dirty="0"/>
          </a:p>
        </p:txBody>
      </p:sp>
      <p:sp>
        <p:nvSpPr>
          <p:cNvPr id="3" name="内容占位符 2"/>
          <p:cNvSpPr>
            <a:spLocks noGrp="1"/>
          </p:cNvSpPr>
          <p:nvPr>
            <p:ph idx="1"/>
          </p:nvPr>
        </p:nvSpPr>
        <p:spPr/>
        <p:txBody>
          <a:bodyPr/>
          <a:lstStyle/>
          <a:p>
            <a:pPr hangingPunct="0"/>
            <a:r>
              <a:rPr lang="zh-CN" altLang="zh-CN" dirty="0"/>
              <a:t>结构化详细设计阶段需要确定怎样去具体实现所要求的系统，经过详细设计要能够得出对目标系统的</a:t>
            </a:r>
            <a:r>
              <a:rPr lang="zh-CN" altLang="zh-CN" dirty="0">
                <a:solidFill>
                  <a:srgbClr val="FF0000"/>
                </a:solidFill>
              </a:rPr>
              <a:t>精确描述</a:t>
            </a:r>
            <a:r>
              <a:rPr lang="zh-CN" altLang="zh-CN" dirty="0"/>
              <a:t>，从而在编码阶段能够将这个描述直接</a:t>
            </a:r>
            <a:r>
              <a:rPr lang="zh-CN" altLang="zh-CN" dirty="0">
                <a:solidFill>
                  <a:srgbClr val="FF0000"/>
                </a:solidFill>
              </a:rPr>
              <a:t>翻译</a:t>
            </a:r>
            <a:r>
              <a:rPr lang="zh-CN" altLang="zh-CN" dirty="0"/>
              <a:t>成用某种程序设计语言书写的程序。</a:t>
            </a:r>
          </a:p>
          <a:p>
            <a:pPr hangingPunct="0"/>
            <a:r>
              <a:rPr lang="zh-CN" altLang="zh-CN" dirty="0"/>
              <a:t>详细设计主要是针对概要设计结构图中的模块，需要写出详细的算法，具体的数据结构，以及数据之间的关系。</a:t>
            </a:r>
            <a:endParaRPr lang="en-US" altLang="zh-CN" dirty="0"/>
          </a:p>
          <a:p>
            <a:endParaRPr lang="zh-CN" altLang="en-US" dirty="0"/>
          </a:p>
        </p:txBody>
      </p:sp>
    </p:spTree>
    <p:extLst>
      <p:ext uri="{BB962C8B-B14F-4D97-AF65-F5344CB8AC3E}">
        <p14:creationId xmlns:p14="http://schemas.microsoft.com/office/powerpoint/2010/main" val="17180463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结构化详细设计</a:t>
            </a:r>
            <a:endParaRPr lang="zh-CN" altLang="en-US" dirty="0"/>
          </a:p>
        </p:txBody>
      </p:sp>
      <p:sp>
        <p:nvSpPr>
          <p:cNvPr id="3" name="内容占位符 2"/>
          <p:cNvSpPr>
            <a:spLocks noGrp="1"/>
          </p:cNvSpPr>
          <p:nvPr>
            <p:ph idx="1"/>
          </p:nvPr>
        </p:nvSpPr>
        <p:spPr/>
        <p:txBody>
          <a:bodyPr/>
          <a:lstStyle/>
          <a:p>
            <a:r>
              <a:rPr lang="zh-CN" altLang="zh-CN" b="1" dirty="0">
                <a:solidFill>
                  <a:srgbClr val="FF0000"/>
                </a:solidFill>
              </a:rPr>
              <a:t>模块设计说明</a:t>
            </a:r>
            <a:endParaRPr lang="en-US" altLang="zh-CN" b="1" dirty="0">
              <a:solidFill>
                <a:srgbClr val="FF0000"/>
              </a:solidFill>
            </a:endParaRPr>
          </a:p>
          <a:p>
            <a:pPr marL="0" indent="0">
              <a:buNone/>
            </a:pPr>
            <a:r>
              <a:rPr lang="en-US" altLang="zh-CN" sz="2000" dirty="0"/>
              <a:t>        </a:t>
            </a:r>
            <a:r>
              <a:rPr lang="zh-CN" altLang="zh-CN" sz="2000" dirty="0"/>
              <a:t>针对概要设计结构图中的模块，需要写出详细的算法</a:t>
            </a:r>
            <a:r>
              <a:rPr lang="zh-CN" altLang="en-US" sz="2000" dirty="0"/>
              <a:t>，画出控制流图</a:t>
            </a:r>
            <a:endParaRPr lang="en-US" altLang="zh-CN" sz="2000" b="1" dirty="0"/>
          </a:p>
          <a:p>
            <a:r>
              <a:rPr lang="zh-CN" altLang="zh-CN" b="1" dirty="0"/>
              <a:t>数据设计</a:t>
            </a:r>
            <a:endParaRPr lang="en-US" altLang="zh-CN" b="1" dirty="0"/>
          </a:p>
          <a:p>
            <a:r>
              <a:rPr lang="zh-CN" altLang="zh-CN" b="1" dirty="0"/>
              <a:t>接口设计</a:t>
            </a:r>
            <a:endParaRPr lang="en-US" altLang="zh-CN" b="1" dirty="0"/>
          </a:p>
          <a:p>
            <a:r>
              <a:rPr lang="zh-CN" altLang="zh-CN" b="1" dirty="0"/>
              <a:t>系统维护与出错处理</a:t>
            </a:r>
            <a:endParaRPr lang="zh-CN" altLang="en-US" dirty="0"/>
          </a:p>
        </p:txBody>
      </p:sp>
    </p:spTree>
    <p:extLst>
      <p:ext uri="{BB962C8B-B14F-4D97-AF65-F5344CB8AC3E}">
        <p14:creationId xmlns:p14="http://schemas.microsoft.com/office/powerpoint/2010/main" val="19288256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结构化详细设计</a:t>
            </a:r>
            <a:endParaRPr lang="zh-CN" altLang="en-US" dirty="0"/>
          </a:p>
        </p:txBody>
      </p:sp>
      <p:sp>
        <p:nvSpPr>
          <p:cNvPr id="3" name="内容占位符 2"/>
          <p:cNvSpPr>
            <a:spLocks noGrp="1"/>
          </p:cNvSpPr>
          <p:nvPr>
            <p:ph idx="1"/>
          </p:nvPr>
        </p:nvSpPr>
        <p:spPr/>
        <p:txBody>
          <a:bodyPr/>
          <a:lstStyle/>
          <a:p>
            <a:r>
              <a:rPr lang="zh-CN" altLang="zh-CN" dirty="0"/>
              <a:t>针对结构图中的模块，详细描述其控制流程，处理功能，数据组织以及其他方面的实现细节</a:t>
            </a:r>
          </a:p>
          <a:p>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151" name="Object 7"/>
          <p:cNvGraphicFramePr>
            <a:graphicFrameLocks noChangeAspect="1"/>
          </p:cNvGraphicFramePr>
          <p:nvPr/>
        </p:nvGraphicFramePr>
        <p:xfrm>
          <a:off x="1500166" y="2428868"/>
          <a:ext cx="5815007" cy="3956387"/>
        </p:xfrm>
        <a:graphic>
          <a:graphicData uri="http://schemas.openxmlformats.org/presentationml/2006/ole">
            <mc:AlternateContent xmlns:mc="http://schemas.openxmlformats.org/markup-compatibility/2006">
              <mc:Choice xmlns:v="urn:schemas-microsoft-com:vml" Requires="v">
                <p:oleObj spid="_x0000_s2060" name="Visio" r:id="rId3" imgW="7288331" imgH="4505158" progId="Visio.Drawing.11">
                  <p:embed/>
                </p:oleObj>
              </mc:Choice>
              <mc:Fallback>
                <p:oleObj name="Visio" r:id="rId3" imgW="7288331" imgH="4505158" progId="Visio.Drawing.11">
                  <p:embed/>
                  <p:pic>
                    <p:nvPicPr>
                      <p:cNvPr id="6151"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0166" y="2428868"/>
                        <a:ext cx="5815007" cy="3956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287423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模块设计说明</a:t>
            </a:r>
            <a:endParaRPr lang="en-US" altLang="zh-CN" b="1" dirty="0"/>
          </a:p>
        </p:txBody>
      </p:sp>
      <p:sp>
        <p:nvSpPr>
          <p:cNvPr id="3" name="内容占位符 2"/>
          <p:cNvSpPr>
            <a:spLocks noGrp="1"/>
          </p:cNvSpPr>
          <p:nvPr>
            <p:ph idx="1"/>
          </p:nvPr>
        </p:nvSpPr>
        <p:spPr/>
        <p:txBody>
          <a:bodyPr/>
          <a:lstStyle/>
          <a:p>
            <a:r>
              <a:rPr lang="zh-CN" altLang="zh-CN" b="1" dirty="0"/>
              <a:t>取用户</a:t>
            </a:r>
            <a:r>
              <a:rPr lang="zh-CN" altLang="en-US" b="1" dirty="0"/>
              <a:t>输入</a:t>
            </a:r>
            <a:endParaRPr lang="en-US" altLang="zh-CN" b="1" dirty="0"/>
          </a:p>
          <a:p>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158" y="2060848"/>
            <a:ext cx="6729161" cy="3443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6203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咖啡机结构化分析</a:t>
            </a:r>
          </a:p>
        </p:txBody>
      </p:sp>
      <p:sp>
        <p:nvSpPr>
          <p:cNvPr id="3" name="内容占位符 2"/>
          <p:cNvSpPr>
            <a:spLocks noGrp="1"/>
          </p:cNvSpPr>
          <p:nvPr>
            <p:ph idx="1"/>
          </p:nvPr>
        </p:nvSpPr>
        <p:spPr/>
        <p:txBody>
          <a:bodyPr/>
          <a:lstStyle/>
          <a:p>
            <a:r>
              <a:rPr lang="zh-CN" altLang="zh-CN" b="1" dirty="0">
                <a:solidFill>
                  <a:srgbClr val="FF0000"/>
                </a:solidFill>
              </a:rPr>
              <a:t>功能性建模</a:t>
            </a:r>
            <a:endParaRPr lang="en-US" altLang="zh-CN" b="1" dirty="0">
              <a:solidFill>
                <a:srgbClr val="FF0000"/>
              </a:solidFill>
            </a:endParaRPr>
          </a:p>
          <a:p>
            <a:r>
              <a:rPr lang="zh-CN" altLang="zh-CN" b="1" dirty="0"/>
              <a:t>行为建模</a:t>
            </a:r>
            <a:endParaRPr lang="en-US" altLang="zh-CN" b="1" dirty="0"/>
          </a:p>
          <a:p>
            <a:r>
              <a:rPr lang="zh-CN" altLang="zh-CN" b="1" dirty="0"/>
              <a:t>数据建模</a:t>
            </a:r>
            <a:endParaRPr lang="en-US" altLang="zh-CN" b="1" dirty="0"/>
          </a:p>
          <a:p>
            <a:r>
              <a:rPr lang="zh-CN" altLang="zh-CN" b="1" dirty="0"/>
              <a:t>实体</a:t>
            </a:r>
            <a:r>
              <a:rPr lang="en-US" altLang="zh-CN" b="1" dirty="0"/>
              <a:t>-</a:t>
            </a:r>
            <a:r>
              <a:rPr lang="zh-CN" altLang="zh-CN" b="1" dirty="0"/>
              <a:t>关系图</a:t>
            </a:r>
            <a:endParaRPr lang="zh-CN" altLang="en-US" dirty="0"/>
          </a:p>
        </p:txBody>
      </p:sp>
    </p:spTree>
    <p:extLst>
      <p:ext uri="{BB962C8B-B14F-4D97-AF65-F5344CB8AC3E}">
        <p14:creationId xmlns:p14="http://schemas.microsoft.com/office/powerpoint/2010/main" val="31866252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模块设计说明</a:t>
            </a:r>
            <a:endParaRPr lang="zh-CN" altLang="en-US" dirty="0"/>
          </a:p>
        </p:txBody>
      </p:sp>
      <p:sp>
        <p:nvSpPr>
          <p:cNvPr id="3" name="内容占位符 2"/>
          <p:cNvSpPr>
            <a:spLocks noGrp="1"/>
          </p:cNvSpPr>
          <p:nvPr>
            <p:ph idx="1"/>
          </p:nvPr>
        </p:nvSpPr>
        <p:spPr/>
        <p:txBody>
          <a:bodyPr/>
          <a:lstStyle/>
          <a:p>
            <a:r>
              <a:rPr lang="zh-CN" altLang="zh-CN" dirty="0"/>
              <a:t>流程图</a:t>
            </a:r>
            <a:endParaRPr lang="en-US" altLang="zh-CN" dirty="0"/>
          </a:p>
          <a:p>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628800"/>
            <a:ext cx="4668009" cy="4413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13088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模块设计说明</a:t>
            </a:r>
            <a:endParaRPr lang="zh-CN" altLang="en-US" dirty="0"/>
          </a:p>
        </p:txBody>
      </p:sp>
      <p:sp>
        <p:nvSpPr>
          <p:cNvPr id="3" name="内容占位符 2"/>
          <p:cNvSpPr>
            <a:spLocks noGrp="1"/>
          </p:cNvSpPr>
          <p:nvPr>
            <p:ph idx="1"/>
          </p:nvPr>
        </p:nvSpPr>
        <p:spPr/>
        <p:txBody>
          <a:bodyPr/>
          <a:lstStyle/>
          <a:p>
            <a:r>
              <a:rPr lang="zh-CN" altLang="zh-CN" b="1" dirty="0"/>
              <a:t>选择各项操作</a:t>
            </a:r>
            <a:endParaRPr lang="en-US" altLang="zh-CN" b="1" dirty="0"/>
          </a:p>
          <a:p>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988840"/>
            <a:ext cx="7210425" cy="34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18889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模块设计说明</a:t>
            </a:r>
            <a:endParaRPr lang="zh-CN" altLang="en-US" dirty="0"/>
          </a:p>
        </p:txBody>
      </p:sp>
      <p:sp>
        <p:nvSpPr>
          <p:cNvPr id="3" name="内容占位符 2"/>
          <p:cNvSpPr>
            <a:spLocks noGrp="1"/>
          </p:cNvSpPr>
          <p:nvPr>
            <p:ph idx="1"/>
          </p:nvPr>
        </p:nvSpPr>
        <p:spPr/>
        <p:txBody>
          <a:bodyPr/>
          <a:lstStyle/>
          <a:p>
            <a:r>
              <a:rPr lang="zh-CN" altLang="zh-CN" dirty="0"/>
              <a:t>流程图</a:t>
            </a:r>
            <a:endParaRPr lang="en-US" altLang="zh-CN" dirty="0"/>
          </a:p>
          <a:p>
            <a:endParaRPr lang="zh-CN"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801" y="1484784"/>
            <a:ext cx="4367530" cy="4663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59902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模块设计说明</a:t>
            </a:r>
            <a:endParaRPr lang="zh-CN" altLang="en-US" dirty="0"/>
          </a:p>
        </p:txBody>
      </p:sp>
      <p:sp>
        <p:nvSpPr>
          <p:cNvPr id="3" name="内容占位符 2"/>
          <p:cNvSpPr>
            <a:spLocks noGrp="1"/>
          </p:cNvSpPr>
          <p:nvPr>
            <p:ph idx="1"/>
          </p:nvPr>
        </p:nvSpPr>
        <p:spPr/>
        <p:txBody>
          <a:bodyPr/>
          <a:lstStyle/>
          <a:p>
            <a:r>
              <a:rPr lang="en-US" altLang="zh-CN" b="1" dirty="0"/>
              <a:t>CM</a:t>
            </a:r>
            <a:r>
              <a:rPr lang="zh-CN" altLang="zh-CN" b="1" dirty="0"/>
              <a:t>控制系统</a:t>
            </a:r>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916832"/>
            <a:ext cx="5591175"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27349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0178" name="图片 5"/>
          <p:cNvPicPr>
            <a:picLocks noChangeAspect="1" noChangeArrowheads="1"/>
          </p:cNvPicPr>
          <p:nvPr/>
        </p:nvPicPr>
        <p:blipFill>
          <a:blip r:embed="rId2"/>
          <a:srcRect/>
          <a:stretch>
            <a:fillRect/>
          </a:stretch>
        </p:blipFill>
        <p:spPr bwMode="auto">
          <a:xfrm>
            <a:off x="857224" y="357165"/>
            <a:ext cx="7143800" cy="5907373"/>
          </a:xfrm>
          <a:prstGeom prst="rect">
            <a:avLst/>
          </a:prstGeom>
          <a:noFill/>
          <a:ln w="9525">
            <a:noFill/>
            <a:miter lim="800000"/>
            <a:headEnd/>
            <a:tailEnd/>
          </a:ln>
        </p:spPr>
      </p:pic>
    </p:spTree>
    <p:extLst>
      <p:ext uri="{BB962C8B-B14F-4D97-AF65-F5344CB8AC3E}">
        <p14:creationId xmlns:p14="http://schemas.microsoft.com/office/powerpoint/2010/main" val="9508258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结构化详细设计</a:t>
            </a:r>
            <a:endParaRPr lang="zh-CN" altLang="en-US" dirty="0"/>
          </a:p>
        </p:txBody>
      </p:sp>
      <p:sp>
        <p:nvSpPr>
          <p:cNvPr id="3" name="内容占位符 2"/>
          <p:cNvSpPr>
            <a:spLocks noGrp="1"/>
          </p:cNvSpPr>
          <p:nvPr>
            <p:ph idx="1"/>
          </p:nvPr>
        </p:nvSpPr>
        <p:spPr/>
        <p:txBody>
          <a:bodyPr/>
          <a:lstStyle/>
          <a:p>
            <a:r>
              <a:rPr lang="zh-CN" altLang="zh-CN" b="1" dirty="0"/>
              <a:t>数据设计</a:t>
            </a:r>
            <a:endParaRPr lang="en-US" altLang="zh-CN" b="1" dirty="0"/>
          </a:p>
          <a:p>
            <a:r>
              <a:rPr lang="zh-CN" altLang="zh-CN" dirty="0"/>
              <a:t>见概要设计对应部分</a:t>
            </a:r>
            <a:endParaRPr lang="en-US" altLang="zh-CN" b="1" dirty="0"/>
          </a:p>
          <a:p>
            <a:r>
              <a:rPr lang="zh-CN" altLang="zh-CN" b="1" dirty="0"/>
              <a:t>接口设计</a:t>
            </a:r>
            <a:endParaRPr lang="en-US" altLang="zh-CN" b="1" dirty="0"/>
          </a:p>
          <a:p>
            <a:r>
              <a:rPr lang="zh-CN" altLang="zh-CN" dirty="0"/>
              <a:t>见概要设计对应部分</a:t>
            </a:r>
            <a:endParaRPr lang="en-US" altLang="zh-CN" b="1" dirty="0"/>
          </a:p>
          <a:p>
            <a:r>
              <a:rPr lang="zh-CN" altLang="zh-CN" b="1" dirty="0"/>
              <a:t>系统维护与出错处理</a:t>
            </a:r>
            <a:endParaRPr lang="en-US" altLang="zh-CN" b="1" dirty="0"/>
          </a:p>
          <a:p>
            <a:r>
              <a:rPr lang="zh-CN" altLang="zh-CN" dirty="0"/>
              <a:t>见概要设计对应部分</a:t>
            </a:r>
            <a:endParaRPr lang="zh-CN" altLang="en-US" dirty="0"/>
          </a:p>
        </p:txBody>
      </p:sp>
    </p:spTree>
    <p:extLst>
      <p:ext uri="{BB962C8B-B14F-4D97-AF65-F5344CB8AC3E}">
        <p14:creationId xmlns:p14="http://schemas.microsoft.com/office/powerpoint/2010/main" val="5635209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课程群</a:t>
            </a:r>
            <a:endParaRPr lang="en-US" dirty="0"/>
          </a:p>
        </p:txBody>
      </p:sp>
      <p:sp>
        <p:nvSpPr>
          <p:cNvPr id="3" name="Content Placeholder 2"/>
          <p:cNvSpPr>
            <a:spLocks noGrp="1"/>
          </p:cNvSpPr>
          <p:nvPr>
            <p:ph idx="1"/>
          </p:nvPr>
        </p:nvSpPr>
        <p:spPr/>
        <p:txBody>
          <a:bodyPr/>
          <a:lstStyle/>
          <a:p>
            <a:r>
              <a:rPr lang="en-US" altLang="zh-CN" dirty="0"/>
              <a:t>QQ</a:t>
            </a:r>
            <a:r>
              <a:rPr lang="zh-CN" altLang="en-US" dirty="0"/>
              <a:t>群：</a:t>
            </a:r>
            <a:endParaRPr lang="en-US" altLang="zh-CN" dirty="0"/>
          </a:p>
          <a:p>
            <a:pPr lvl="1"/>
            <a:r>
              <a:rPr lang="en-US" altLang="zh-CN" dirty="0"/>
              <a:t>2016</a:t>
            </a:r>
            <a:r>
              <a:rPr lang="zh-CN" altLang="en-US" dirty="0"/>
              <a:t>年秋</a:t>
            </a:r>
            <a:r>
              <a:rPr lang="en-US" altLang="zh-CN" dirty="0"/>
              <a:t>-</a:t>
            </a:r>
            <a:r>
              <a:rPr lang="zh-CN" altLang="en-US" dirty="0"/>
              <a:t>软件工程</a:t>
            </a:r>
            <a:endParaRPr lang="en-US" altLang="zh-CN" dirty="0"/>
          </a:p>
          <a:p>
            <a:pPr lvl="1"/>
            <a:r>
              <a:rPr lang="zh-CN" altLang="en-US" dirty="0"/>
              <a:t>群号：</a:t>
            </a:r>
            <a:r>
              <a:rPr lang="is-IS" altLang="zh-CN" dirty="0"/>
              <a:t>374234935</a:t>
            </a:r>
            <a:endParaRPr lang="en-US" dirty="0"/>
          </a:p>
        </p:txBody>
      </p:sp>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46</a:t>
            </a:fld>
            <a:endParaRPr lang="en-US" altLang="zh-C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840" y="3212976"/>
            <a:ext cx="1917700" cy="1917700"/>
          </a:xfrm>
          <a:prstGeom prst="rect">
            <a:avLst/>
          </a:prstGeom>
        </p:spPr>
      </p:pic>
    </p:spTree>
    <p:extLst>
      <p:ext uri="{BB962C8B-B14F-4D97-AF65-F5344CB8AC3E}">
        <p14:creationId xmlns:p14="http://schemas.microsoft.com/office/powerpoint/2010/main" val="302854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功能性建模</a:t>
            </a:r>
            <a:endParaRPr lang="zh-CN" altLang="en-US" dirty="0"/>
          </a:p>
        </p:txBody>
      </p:sp>
      <p:sp>
        <p:nvSpPr>
          <p:cNvPr id="3" name="内容占位符 2"/>
          <p:cNvSpPr>
            <a:spLocks noGrp="1"/>
          </p:cNvSpPr>
          <p:nvPr>
            <p:ph idx="1"/>
          </p:nvPr>
        </p:nvSpPr>
        <p:spPr/>
        <p:txBody>
          <a:bodyPr/>
          <a:lstStyle/>
          <a:p>
            <a:r>
              <a:rPr lang="zh-CN" altLang="zh-CN" b="1" dirty="0"/>
              <a:t>功能性建模</a:t>
            </a:r>
            <a:r>
              <a:rPr lang="en-US" altLang="zh-CN" b="1" dirty="0"/>
              <a:t>—</a:t>
            </a:r>
            <a:r>
              <a:rPr lang="zh-CN" altLang="zh-CN" dirty="0"/>
              <a:t>数据流图，</a:t>
            </a:r>
            <a:r>
              <a:rPr lang="en-US" altLang="zh-CN" dirty="0"/>
              <a:t>DFD</a:t>
            </a:r>
          </a:p>
          <a:p>
            <a:pPr marL="0" indent="0">
              <a:buNone/>
            </a:pPr>
            <a:r>
              <a:rPr lang="zh-CN" altLang="zh-CN" dirty="0"/>
              <a:t>数据流图</a:t>
            </a:r>
            <a:r>
              <a:rPr lang="en-US" altLang="zh-CN" dirty="0"/>
              <a:t>DFD</a:t>
            </a:r>
            <a:r>
              <a:rPr lang="zh-CN" altLang="zh-CN" dirty="0"/>
              <a:t>是从数据的角度来描述一个系统，此系统的数据流主要就是控制指令流以及一些与操作结果相关的提示信息。画数据流图</a:t>
            </a:r>
            <a:r>
              <a:rPr lang="en-US" altLang="zh-CN" dirty="0"/>
              <a:t>(</a:t>
            </a:r>
            <a:r>
              <a:rPr lang="zh-CN" altLang="zh-CN" dirty="0"/>
              <a:t>逻辑模型</a:t>
            </a:r>
            <a:r>
              <a:rPr lang="en-US" altLang="zh-CN" dirty="0"/>
              <a:t>)</a:t>
            </a:r>
            <a:r>
              <a:rPr lang="zh-CN" altLang="zh-CN" dirty="0"/>
              <a:t>的时候一定要从软件系统的角度考虑哪些作为输入数据流，经过什么内部处理，输出什么数据流</a:t>
            </a:r>
            <a:r>
              <a:rPr lang="zh-CN" altLang="en-US" dirty="0"/>
              <a:t>，要自顶而下建模</a:t>
            </a:r>
          </a:p>
        </p:txBody>
      </p:sp>
    </p:spTree>
    <p:extLst>
      <p:ext uri="{BB962C8B-B14F-4D97-AF65-F5344CB8AC3E}">
        <p14:creationId xmlns:p14="http://schemas.microsoft.com/office/powerpoint/2010/main" val="2639971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功能性建模</a:t>
            </a:r>
            <a:endParaRPr lang="zh-CN" altLang="en-US" dirty="0"/>
          </a:p>
        </p:txBody>
      </p:sp>
      <p:sp>
        <p:nvSpPr>
          <p:cNvPr id="3" name="内容占位符 2"/>
          <p:cNvSpPr>
            <a:spLocks noGrp="1"/>
          </p:cNvSpPr>
          <p:nvPr>
            <p:ph idx="1"/>
          </p:nvPr>
        </p:nvSpPr>
        <p:spPr/>
        <p:txBody>
          <a:bodyPr/>
          <a:lstStyle/>
          <a:p>
            <a:r>
              <a:rPr lang="zh-CN" altLang="zh-CN" b="1" dirty="0"/>
              <a:t>顶层</a:t>
            </a:r>
            <a:r>
              <a:rPr lang="en-US" altLang="zh-CN" b="1" dirty="0"/>
              <a:t>DFD</a:t>
            </a:r>
            <a:endParaRPr lang="zh-CN" altLang="en-US" dirty="0"/>
          </a:p>
        </p:txBody>
      </p:sp>
      <p:pic>
        <p:nvPicPr>
          <p:cNvPr id="15362" name="Picture 2" descr="DFD_0_C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324571"/>
            <a:ext cx="5272088"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4073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功能性建模</a:t>
            </a:r>
            <a:endParaRPr lang="zh-CN" altLang="en-US" dirty="0"/>
          </a:p>
        </p:txBody>
      </p:sp>
      <p:sp>
        <p:nvSpPr>
          <p:cNvPr id="3" name="内容占位符 2"/>
          <p:cNvSpPr>
            <a:spLocks noGrp="1"/>
          </p:cNvSpPr>
          <p:nvPr>
            <p:ph idx="1"/>
          </p:nvPr>
        </p:nvSpPr>
        <p:spPr/>
        <p:txBody>
          <a:bodyPr/>
          <a:lstStyle/>
          <a:p>
            <a:r>
              <a:rPr lang="zh-CN" altLang="zh-CN" b="1" dirty="0"/>
              <a:t>第一层</a:t>
            </a:r>
            <a:r>
              <a:rPr lang="en-US" altLang="zh-CN" b="1" dirty="0"/>
              <a:t>DFD</a:t>
            </a:r>
            <a:endParaRPr lang="zh-CN" altLang="en-US" dirty="0"/>
          </a:p>
        </p:txBody>
      </p:sp>
      <p:pic>
        <p:nvPicPr>
          <p:cNvPr id="16386" name="Picture 2" descr="DFD_1_C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916832"/>
            <a:ext cx="6408712" cy="419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5801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功能性建模</a:t>
            </a:r>
            <a:endParaRPr lang="zh-CN" altLang="en-US" dirty="0"/>
          </a:p>
        </p:txBody>
      </p:sp>
      <p:sp>
        <p:nvSpPr>
          <p:cNvPr id="3" name="内容占位符 2"/>
          <p:cNvSpPr>
            <a:spLocks noGrp="1"/>
          </p:cNvSpPr>
          <p:nvPr>
            <p:ph idx="1"/>
          </p:nvPr>
        </p:nvSpPr>
        <p:spPr/>
        <p:txBody>
          <a:bodyPr/>
          <a:lstStyle/>
          <a:p>
            <a:r>
              <a:rPr lang="zh-CN" altLang="zh-CN" b="1" dirty="0"/>
              <a:t>第二层</a:t>
            </a:r>
            <a:r>
              <a:rPr lang="en-US" altLang="zh-CN" b="1" dirty="0"/>
              <a:t>DFD </a:t>
            </a:r>
            <a:endParaRPr lang="zh-CN" altLang="en-US" dirty="0"/>
          </a:p>
        </p:txBody>
      </p:sp>
      <p:pic>
        <p:nvPicPr>
          <p:cNvPr id="17410" name="Picture 2" descr="DFD_2_Milk_C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348880"/>
            <a:ext cx="5561013" cy="327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6785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咖啡机结构化分析</a:t>
            </a:r>
          </a:p>
        </p:txBody>
      </p:sp>
      <p:sp>
        <p:nvSpPr>
          <p:cNvPr id="3" name="内容占位符 2"/>
          <p:cNvSpPr>
            <a:spLocks noGrp="1"/>
          </p:cNvSpPr>
          <p:nvPr>
            <p:ph idx="1"/>
          </p:nvPr>
        </p:nvSpPr>
        <p:spPr/>
        <p:txBody>
          <a:bodyPr/>
          <a:lstStyle/>
          <a:p>
            <a:r>
              <a:rPr lang="zh-CN" altLang="zh-CN" b="1" dirty="0"/>
              <a:t>功能性建模</a:t>
            </a:r>
            <a:endParaRPr lang="en-US" altLang="zh-CN" b="1" dirty="0"/>
          </a:p>
          <a:p>
            <a:r>
              <a:rPr lang="zh-CN" altLang="zh-CN" b="1" dirty="0">
                <a:solidFill>
                  <a:srgbClr val="FF0000"/>
                </a:solidFill>
              </a:rPr>
              <a:t>行为建模</a:t>
            </a:r>
            <a:endParaRPr lang="en-US" altLang="zh-CN" b="1" dirty="0">
              <a:solidFill>
                <a:srgbClr val="FF0000"/>
              </a:solidFill>
            </a:endParaRPr>
          </a:p>
          <a:p>
            <a:r>
              <a:rPr lang="zh-CN" altLang="zh-CN" b="1" dirty="0"/>
              <a:t>数据建模</a:t>
            </a:r>
            <a:endParaRPr lang="en-US" altLang="zh-CN" b="1" dirty="0"/>
          </a:p>
          <a:p>
            <a:r>
              <a:rPr lang="zh-CN" altLang="zh-CN" b="1" dirty="0"/>
              <a:t>实体</a:t>
            </a:r>
            <a:r>
              <a:rPr lang="en-US" altLang="zh-CN" b="1" dirty="0"/>
              <a:t>-</a:t>
            </a:r>
            <a:r>
              <a:rPr lang="zh-CN" altLang="zh-CN" b="1" dirty="0"/>
              <a:t>关系图</a:t>
            </a:r>
            <a:endParaRPr lang="zh-CN" altLang="en-US" dirty="0"/>
          </a:p>
        </p:txBody>
      </p:sp>
    </p:spTree>
    <p:extLst>
      <p:ext uri="{BB962C8B-B14F-4D97-AF65-F5344CB8AC3E}">
        <p14:creationId xmlns:p14="http://schemas.microsoft.com/office/powerpoint/2010/main" val="1637369307"/>
      </p:ext>
    </p:extLst>
  </p:cSld>
  <p:clrMapOvr>
    <a:masterClrMapping/>
  </p:clrMapOvr>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Jasmine5.0</Template>
  <TotalTime>5810</TotalTime>
  <Words>1407</Words>
  <Application>Microsoft Office PowerPoint</Application>
  <PresentationFormat>全屏显示(4:3)</PresentationFormat>
  <Paragraphs>182</Paragraphs>
  <Slides>46</Slides>
  <Notes>2</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46</vt:i4>
      </vt:variant>
    </vt:vector>
  </HeadingPairs>
  <TitlesOfParts>
    <vt:vector size="53" baseType="lpstr">
      <vt:lpstr>幼圆</vt:lpstr>
      <vt:lpstr>Arial</vt:lpstr>
      <vt:lpstr>Calibri</vt:lpstr>
      <vt:lpstr>Times New Roman</vt:lpstr>
      <vt:lpstr>Wingdings</vt:lpstr>
      <vt:lpstr>Axis</vt:lpstr>
      <vt:lpstr>Visio</vt:lpstr>
      <vt:lpstr>4.3、咖啡机结构化分析与设计案例</vt:lpstr>
      <vt:lpstr>咖啡机需求</vt:lpstr>
      <vt:lpstr>咖啡机结构化分析</vt:lpstr>
      <vt:lpstr>咖啡机结构化分析</vt:lpstr>
      <vt:lpstr>功能性建模</vt:lpstr>
      <vt:lpstr>功能性建模</vt:lpstr>
      <vt:lpstr>功能性建模</vt:lpstr>
      <vt:lpstr>功能性建模</vt:lpstr>
      <vt:lpstr>咖啡机结构化分析</vt:lpstr>
      <vt:lpstr>行为建模</vt:lpstr>
      <vt:lpstr>咖啡机结构化分析</vt:lpstr>
      <vt:lpstr>数据建模</vt:lpstr>
      <vt:lpstr>数据字典</vt:lpstr>
      <vt:lpstr>数据字典</vt:lpstr>
      <vt:lpstr>数据建模</vt:lpstr>
      <vt:lpstr>数据建模</vt:lpstr>
      <vt:lpstr>数据建模</vt:lpstr>
      <vt:lpstr>数据建模</vt:lpstr>
      <vt:lpstr>咖啡机结构化分析</vt:lpstr>
      <vt:lpstr>实体-关系图</vt:lpstr>
      <vt:lpstr>实体-关系图</vt:lpstr>
      <vt:lpstr>PowerPoint 演示文稿</vt:lpstr>
      <vt:lpstr>结构化概要设计</vt:lpstr>
      <vt:lpstr>结构化概要设计</vt:lpstr>
      <vt:lpstr>系统结构图</vt:lpstr>
      <vt:lpstr>系统结构图</vt:lpstr>
      <vt:lpstr>结构化概要设计</vt:lpstr>
      <vt:lpstr>模块描述</vt:lpstr>
      <vt:lpstr>结构化概要设计</vt:lpstr>
      <vt:lpstr>数据设计</vt:lpstr>
      <vt:lpstr>数据设计</vt:lpstr>
      <vt:lpstr>结构化概要设计</vt:lpstr>
      <vt:lpstr>接口设计</vt:lpstr>
      <vt:lpstr>结构化概要设计</vt:lpstr>
      <vt:lpstr>系统维护及出错处理</vt:lpstr>
      <vt:lpstr>结构化详细设计</vt:lpstr>
      <vt:lpstr>结构化详细设计</vt:lpstr>
      <vt:lpstr>结构化详细设计</vt:lpstr>
      <vt:lpstr>模块设计说明</vt:lpstr>
      <vt:lpstr>模块设计说明</vt:lpstr>
      <vt:lpstr>模块设计说明</vt:lpstr>
      <vt:lpstr>模块设计说明</vt:lpstr>
      <vt:lpstr>模块设计说明</vt:lpstr>
      <vt:lpstr>PowerPoint 演示文稿</vt:lpstr>
      <vt:lpstr>结构化详细设计</vt:lpstr>
      <vt:lpstr>课程群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软件过程与质量</dc:title>
  <dc:creator>Seg_812</dc:creator>
  <cp:lastModifiedBy>王 立敏</cp:lastModifiedBy>
  <cp:revision>1013</cp:revision>
  <dcterms:created xsi:type="dcterms:W3CDTF">2000-07-21T01:37:02Z</dcterms:created>
  <dcterms:modified xsi:type="dcterms:W3CDTF">2019-12-16T15:09:54Z</dcterms:modified>
</cp:coreProperties>
</file>