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sldIdLst>
    <p:sldId id="586" r:id="rId2"/>
    <p:sldId id="731" r:id="rId3"/>
    <p:sldId id="732" r:id="rId4"/>
    <p:sldId id="733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41" r:id="rId13"/>
    <p:sldId id="742" r:id="rId14"/>
    <p:sldId id="743" r:id="rId15"/>
    <p:sldId id="744" r:id="rId16"/>
    <p:sldId id="745" r:id="rId17"/>
    <p:sldId id="746" r:id="rId18"/>
    <p:sldId id="747" r:id="rId19"/>
    <p:sldId id="748" r:id="rId20"/>
    <p:sldId id="749" r:id="rId21"/>
    <p:sldId id="750" r:id="rId22"/>
    <p:sldId id="751" r:id="rId23"/>
    <p:sldId id="752" r:id="rId24"/>
    <p:sldId id="753" r:id="rId25"/>
    <p:sldId id="754" r:id="rId26"/>
    <p:sldId id="755" r:id="rId27"/>
    <p:sldId id="756" r:id="rId28"/>
    <p:sldId id="72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1" autoAdjust="0"/>
    <p:restoredTop sz="59524" autoAdjust="0"/>
  </p:normalViewPr>
  <p:slideViewPr>
    <p:cSldViewPr>
      <p:cViewPr varScale="1">
        <p:scale>
          <a:sx n="163" d="100"/>
          <a:sy n="163" d="100"/>
        </p:scale>
        <p:origin x="19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0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DC1DDB-27B0-4395-8949-9450598708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5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7B739-2FA8-4339-9B32-AA240B5425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3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D651-55F9-4EAF-9B6C-88D8E657F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8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99023-84BB-48B8-9F3B-121516CD48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95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C1ADD-3F8F-4B26-BB0D-3825DD5F96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3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08B21-F325-4E5E-A659-1B50EF8EF3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DD6D6-D478-4C57-A2AD-447A54A8F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1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3C1A1-203B-4B33-88B9-157CE1AFA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7559C-2A79-4D84-901F-1AAAD1F494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C1551-8690-4C94-AC0E-6D6512450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00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678B0-57C5-4E11-8947-BFAC9ACD3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5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B5919-80E7-4197-8C23-D5DCA7629A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8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8072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98072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648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760"/>
            <a:ext cx="8142287" cy="460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0825"/>
            <a:ext cx="1656557" cy="9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381327"/>
            <a:ext cx="1293812" cy="36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381328"/>
            <a:ext cx="5257800" cy="36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i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SEG - Software Engineering Group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381327"/>
            <a:ext cx="933450" cy="36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panose="020B0604020202020204" pitchFamily="34" charset="0"/>
              </a:defRPr>
            </a:lvl1pPr>
          </a:lstStyle>
          <a:p>
            <a:fld id="{8C00E446-F19D-4F24-B393-80FCF15835D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208737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663"/>
            <a:ext cx="54495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ctrTitle"/>
          </p:nvPr>
        </p:nvSpPr>
        <p:spPr>
          <a:xfrm>
            <a:off x="539750" y="2143125"/>
            <a:ext cx="8064500" cy="16002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6.1</a:t>
            </a:r>
            <a:r>
              <a:rPr lang="zh-CN" alt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、面向对象分析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67544" y="3789040"/>
            <a:ext cx="8358187" cy="213394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张天 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软件工程组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b="1" dirty="0">
                <a:ea typeface="幼圆" panose="02010509060101010101" pitchFamily="49" charset="-122"/>
              </a:rPr>
              <a:t>ztluck@nju.edu.cn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2017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春季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              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/>
                <a:ea typeface="宋体"/>
                <a:cs typeface="宋体"/>
              </a:rPr>
              <a:t>类与对象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>
                <a:latin typeface="宋体"/>
                <a:ea typeface="宋体"/>
                <a:cs typeface="宋体"/>
              </a:rPr>
              <a:t>类与对象之间的关系，就是</a:t>
            </a:r>
            <a:r>
              <a:rPr lang="zh-CN" altLang="en-US" dirty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类</a:t>
            </a:r>
            <a:r>
              <a:rPr lang="zh-CN" altLang="en-US" dirty="0">
                <a:latin typeface="宋体"/>
                <a:ea typeface="宋体"/>
                <a:cs typeface="宋体"/>
              </a:rPr>
              <a:t>与其对应</a:t>
            </a:r>
            <a:r>
              <a:rPr lang="zh-CN" altLang="en-US" dirty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实例</a:t>
            </a:r>
            <a:r>
              <a:rPr lang="zh-CN" altLang="en-US" dirty="0">
                <a:latin typeface="宋体"/>
                <a:ea typeface="宋体"/>
                <a:cs typeface="宋体"/>
              </a:rPr>
              <a:t>之间的关系。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dirty="0">
                <a:latin typeface="宋体"/>
                <a:ea typeface="宋体"/>
                <a:cs typeface="宋体"/>
              </a:rPr>
              <a:t>类定义可以视为一个具有类似特性与共同行为的对象的</a:t>
            </a:r>
            <a:r>
              <a:rPr lang="zh-CN" altLang="en-US" dirty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模板</a:t>
            </a:r>
            <a:r>
              <a:rPr lang="zh-CN" altLang="en-US" dirty="0">
                <a:latin typeface="宋体"/>
                <a:ea typeface="宋体"/>
                <a:cs typeface="宋体"/>
              </a:rPr>
              <a:t>，可用来产生</a:t>
            </a:r>
            <a:r>
              <a:rPr lang="zh-CN" altLang="en-US" dirty="0">
                <a:solidFill>
                  <a:srgbClr val="0070C0"/>
                </a:solidFill>
                <a:latin typeface="宋体"/>
                <a:ea typeface="宋体"/>
                <a:cs typeface="宋体"/>
              </a:rPr>
              <a:t>对象</a:t>
            </a:r>
            <a:r>
              <a:rPr lang="zh-CN" altLang="en-US" dirty="0">
                <a:latin typeface="宋体"/>
                <a:ea typeface="宋体"/>
                <a:cs typeface="宋体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类是对象的类型（模版），对象是类的实例。</a:t>
            </a:r>
            <a:endParaRPr lang="en-US" altLang="zh-CN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pPr lvl="1"/>
            <a:endParaRPr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686EA-EC0A-8246-B889-DE6CDC73C26B}" type="datetime1">
              <a:rPr lang="zh-CN" altLang="en-US" smtClean="0"/>
              <a:t>2019/12/16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43608" y="4065489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i="1" dirty="0">
                <a:latin typeface="宋体" pitchFamily="2" charset="-122"/>
              </a:rPr>
              <a:t>在面向对象系统中，每个对象都属于一个类。属于某个特定类的对象称为该类的实例。因此，常常把对象和实例当作同义词。实例是从某类创建的一个对象。</a:t>
            </a:r>
          </a:p>
        </p:txBody>
      </p:sp>
    </p:spTree>
    <p:extLst>
      <p:ext uri="{BB962C8B-B14F-4D97-AF65-F5344CB8AC3E}">
        <p14:creationId xmlns:p14="http://schemas.microsoft.com/office/powerpoint/2010/main" val="121074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57298"/>
            <a:ext cx="8247091" cy="478634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/>
                <a:ea typeface="宋体"/>
                <a:cs typeface="宋体"/>
              </a:rPr>
              <a:t>继承：</a:t>
            </a:r>
            <a:r>
              <a:rPr lang="zh-CN" altLang="en-US" dirty="0">
                <a:solidFill>
                  <a:srgbClr val="292929"/>
                </a:solidFill>
                <a:latin typeface="宋体"/>
                <a:ea typeface="宋体"/>
                <a:cs typeface="宋体"/>
              </a:rPr>
              <a:t>子类隐式使用超类（或父类）的属性和操作。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 如果类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B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继承类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，那么类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中描述的操作和信息结构将成为类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B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的一部分。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 借助继承，可以表示类之间的类似性，并且在其他类能继承的一个类中描述这些相似性。因此，就能够复用公共的描述。继承常常被提倡为软件工业界中关于复用的一个核心思想。继承还有利于软件维护。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 通过抽取和共享公共特性就能够通用化一些类，并且把它们放在继承层次的更高位置。同样，如果希望增加新类，可以寻找这样一个类，它已经提供了适用于该新类的某些操作和信息结构。然后，让新类继承这个类，只需增加该新类所独有的那些内容。然后，使这个类专用化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EC84D8-283D-484D-B977-E2E0316C3D9F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12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065269" cy="4608512"/>
          </a:xfrm>
        </p:spPr>
        <p:txBody>
          <a:bodyPr/>
          <a:lstStyle/>
          <a:p>
            <a:r>
              <a:rPr lang="zh-CN" altLang="en-US" dirty="0">
                <a:latin typeface="宋体"/>
                <a:ea typeface="宋体"/>
                <a:cs typeface="宋体"/>
              </a:rPr>
              <a:t>封装</a:t>
            </a:r>
            <a:r>
              <a:rPr lang="zh-CN" altLang="zh-CN" dirty="0">
                <a:latin typeface="宋体"/>
                <a:ea typeface="宋体"/>
                <a:cs typeface="宋体"/>
              </a:rPr>
              <a:t>：把对象的属性和服务结合为一个不可分的系统单位，并尽可能隐蔽对象的内部细节。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lvl="1"/>
            <a:r>
              <a:rPr lang="zh-CN" altLang="en-US" dirty="0">
                <a:latin typeface="Times New Roman" charset="0"/>
                <a:ea typeface="宋体" charset="0"/>
              </a:rPr>
              <a:t>隐藏对象实现细节称为封装。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lvl="1"/>
            <a:r>
              <a:rPr lang="zh-CN" altLang="en-US" dirty="0">
                <a:latin typeface="Times New Roman" charset="0"/>
                <a:ea typeface="宋体" charset="0"/>
              </a:rPr>
              <a:t>类包括接口和实现两个部分。接口可以被其他对象看到和使用。实现对使用者隐藏的。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lvl="1"/>
            <a:r>
              <a:rPr lang="zh-CN" altLang="en-US" dirty="0">
                <a:latin typeface="Times New Roman" charset="0"/>
                <a:ea typeface="宋体" charset="0"/>
              </a:rPr>
              <a:t>封装为对象提供两种保护：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lvl="2"/>
            <a:r>
              <a:rPr lang="zh-CN" altLang="en-US" dirty="0">
                <a:latin typeface="Times New Roman" charset="0"/>
                <a:ea typeface="宋体" charset="0"/>
              </a:rPr>
              <a:t>对象内部状态不被使用者打断。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lvl="2"/>
            <a:r>
              <a:rPr lang="zh-CN" altLang="en-US" dirty="0">
                <a:latin typeface="Times New Roman" charset="0"/>
                <a:ea typeface="宋体" charset="0"/>
              </a:rPr>
              <a:t>使用者代码不能修改对象实现</a:t>
            </a:r>
            <a:endParaRPr lang="en-US" altLang="zh-CN" dirty="0">
              <a:solidFill>
                <a:srgbClr val="292929"/>
              </a:solidFill>
              <a:latin typeface="宋体"/>
              <a:ea typeface="宋体"/>
              <a:cs typeface="宋体"/>
            </a:endParaRPr>
          </a:p>
          <a:p>
            <a:pPr lvl="1" eaLnBrk="1" hangingPunct="1"/>
            <a:r>
              <a:rPr lang="zh-CN" altLang="en-US" dirty="0">
                <a:solidFill>
                  <a:srgbClr val="292929"/>
                </a:solidFill>
                <a:latin typeface="宋体"/>
                <a:ea typeface="宋体"/>
                <a:cs typeface="宋体"/>
              </a:rPr>
              <a:t>把对象的全部属性和全部服务结合在一起，形成一个不可分割的独立单位（对象）。</a:t>
            </a:r>
          </a:p>
          <a:p>
            <a:pPr lvl="1" eaLnBrk="1" hangingPunct="1"/>
            <a:r>
              <a:rPr lang="zh-CN" altLang="en-US" dirty="0">
                <a:solidFill>
                  <a:srgbClr val="292929"/>
                </a:solidFill>
                <a:latin typeface="宋体"/>
                <a:ea typeface="宋体"/>
                <a:cs typeface="宋体"/>
              </a:rPr>
              <a:t>尽可能隐蔽对象的内部细节</a:t>
            </a:r>
          </a:p>
          <a:p>
            <a:pPr lvl="1" eaLnBrk="1" hangingPunct="1">
              <a:spcBef>
                <a:spcPct val="0"/>
              </a:spcBef>
              <a:buClr>
                <a:srgbClr val="FF33CC"/>
              </a:buClr>
              <a:buSzPct val="130000"/>
              <a:buFontTx/>
              <a:buNone/>
            </a:pPr>
            <a:endParaRPr lang="zh-CN" altLang="en-US" dirty="0">
              <a:solidFill>
                <a:srgbClr val="292929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94BA3F-97F6-D842-90D6-1CFFD35EB3CE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0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560388"/>
          </a:xfrm>
        </p:spPr>
        <p:txBody>
          <a:bodyPr/>
          <a:lstStyle/>
          <a:p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lang="zh-CN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332986" cy="4683224"/>
          </a:xfrm>
        </p:spPr>
        <p:txBody>
          <a:bodyPr/>
          <a:lstStyle/>
          <a:p>
            <a:r>
              <a:rPr lang="zh-CN" altLang="en-US" dirty="0">
                <a:latin typeface="Times New Roman"/>
                <a:ea typeface="宋体"/>
                <a:cs typeface="Times New Roman"/>
              </a:rPr>
              <a:t>多态：</a:t>
            </a:r>
            <a:r>
              <a:rPr lang="zh-CN" altLang="en-US" b="1" dirty="0">
                <a:latin typeface="Times New Roman"/>
                <a:ea typeface="宋体"/>
                <a:cs typeface="Times New Roman"/>
              </a:rPr>
              <a:t>隐藏一个接口不同实现的能力。</a:t>
            </a:r>
            <a:endParaRPr lang="en-US" altLang="zh-CN" dirty="0">
              <a:latin typeface="Times New Roman"/>
              <a:ea typeface="宋体"/>
              <a:cs typeface="Times New Roman"/>
            </a:endParaRPr>
          </a:p>
          <a:p>
            <a:pPr lvl="1"/>
            <a:r>
              <a:rPr lang="zh-CN" altLang="en-US" dirty="0">
                <a:latin typeface="Times New Roman"/>
                <a:ea typeface="宋体"/>
                <a:cs typeface="Times New Roman"/>
              </a:rPr>
              <a:t>使用者可以激活一个对象的操作，而且事先不知道其类型。</a:t>
            </a:r>
            <a:endParaRPr lang="en-US" altLang="zh-CN" dirty="0">
              <a:latin typeface="Times New Roman"/>
              <a:ea typeface="宋体"/>
              <a:cs typeface="Times New Roman"/>
            </a:endParaRPr>
          </a:p>
          <a:p>
            <a:pPr lvl="1"/>
            <a:r>
              <a:rPr lang="zh-CN" altLang="en-US" dirty="0">
                <a:latin typeface="Times New Roman"/>
                <a:ea typeface="宋体"/>
                <a:cs typeface="Times New Roman"/>
              </a:rPr>
              <a:t>多态允许使用者通过超类去操纵对象</a:t>
            </a:r>
            <a:endParaRPr kumimoji="1" lang="zh-CN" altLang="en-US" dirty="0">
              <a:latin typeface="Times New Roman"/>
              <a:ea typeface="宋体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子类覆盖（</a:t>
            </a:r>
            <a:r>
              <a:rPr lang="en-US" altLang="zh-CN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overriding</a:t>
            </a:r>
            <a:r>
              <a:rPr lang="zh-CN" altLang="en-US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）父类的方法，它和重载（</a:t>
            </a:r>
            <a:r>
              <a:rPr lang="en-US" altLang="zh-CN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overloading</a:t>
            </a:r>
            <a:r>
              <a:rPr lang="zh-CN" altLang="en-US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）的区别在于重载是在同一个类中定义，利用参数的不同来进行动态绑定（</a:t>
            </a:r>
            <a:r>
              <a:rPr lang="en-US" altLang="zh-CN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dynamic binding</a:t>
            </a:r>
            <a:r>
              <a:rPr lang="zh-CN" altLang="en-US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）。</a:t>
            </a:r>
            <a:endParaRPr lang="en-US" altLang="zh-CN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CF04AD-C1AD-B146-811E-6BCEC0EEB51C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52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560388"/>
          </a:xfrm>
        </p:spPr>
        <p:txBody>
          <a:bodyPr/>
          <a:lstStyle/>
          <a:p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lang="zh-CN" alt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96064" cy="5284440"/>
          </a:xfrm>
        </p:spPr>
        <p:txBody>
          <a:bodyPr/>
          <a:lstStyle/>
          <a:p>
            <a:r>
              <a:rPr lang="zh-CN" altLang="en-US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信息</a:t>
            </a:r>
            <a:r>
              <a:rPr lang="en-US" altLang="zh-CN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/</a:t>
            </a:r>
            <a:r>
              <a:rPr lang="zh-CN" altLang="en-US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实现的隐藏，将某些属性或方法限制在封装内部使用，限制外部的可见性。</a:t>
            </a:r>
            <a:endParaRPr lang="en-US" altLang="zh-CN" sz="2800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r>
              <a:rPr lang="zh-CN" altLang="en-US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状态保持，对象能够保持状态，可以用于后续的处理。</a:t>
            </a:r>
            <a:endParaRPr lang="en-US" altLang="zh-CN" sz="2800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r>
              <a:rPr lang="zh-CN" altLang="en-US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对象标识，每个对象可以作为软件实体被标识和处理，每个对象都有一个对象标识符（</a:t>
            </a:r>
            <a:r>
              <a:rPr lang="en-US" altLang="zh-CN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object identifier OID</a:t>
            </a:r>
            <a:r>
              <a:rPr lang="zh-CN" altLang="en-US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）。</a:t>
            </a:r>
            <a:endParaRPr lang="en-US" altLang="zh-CN" sz="2800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r>
              <a:rPr lang="zh-CN" altLang="en-US" sz="2800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消息，对象间发送请求的载体。</a:t>
            </a:r>
            <a:endParaRPr lang="en-US" altLang="zh-CN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r>
              <a:rPr lang="zh-CN" altLang="en-US" dirty="0">
                <a:solidFill>
                  <a:srgbClr val="292929"/>
                </a:solidFill>
                <a:latin typeface="Times New Roman"/>
                <a:ea typeface="宋体"/>
                <a:cs typeface="Times New Roman"/>
              </a:rPr>
              <a:t>一般性，类的定义是参数化的或模版化的，提高了定义的通用性。</a:t>
            </a:r>
            <a:endParaRPr lang="zh-CN" altLang="en-US" sz="3600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  <a:p>
            <a:endParaRPr lang="zh-CN" altLang="en-US" sz="2800" dirty="0">
              <a:solidFill>
                <a:srgbClr val="292929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B557B-C4E0-8C46-80B1-7C1DCA4A75AC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77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96752"/>
            <a:ext cx="8142287" cy="4680173"/>
          </a:xfrm>
        </p:spPr>
        <p:txBody>
          <a:bodyPr/>
          <a:lstStyle/>
          <a:p>
            <a:r>
              <a:rPr lang="zh-CN" altLang="zh-CN" sz="2000" dirty="0">
                <a:latin typeface="宋体"/>
                <a:ea typeface="宋体"/>
                <a:cs typeface="宋体"/>
              </a:rPr>
              <a:t>聚合：又称组装，其原则是：把一个复杂的事物看成若干比较简单的事物的组装体，从而简化对复杂事物的描述。</a:t>
            </a:r>
          </a:p>
          <a:p>
            <a:r>
              <a:rPr lang="zh-CN" altLang="zh-CN" sz="2000" dirty="0">
                <a:latin typeface="宋体"/>
                <a:ea typeface="宋体"/>
                <a:cs typeface="宋体"/>
              </a:rPr>
              <a:t>关联：是人类思考问题时经常运用的思想方法：通过一个事物联想到另外的事物。能使人发生联想的原因是事物之间确实存在着某些联系。</a:t>
            </a:r>
          </a:p>
          <a:p>
            <a:r>
              <a:rPr lang="zh-CN" altLang="zh-CN" sz="2000" dirty="0">
                <a:latin typeface="宋体"/>
                <a:ea typeface="宋体"/>
                <a:cs typeface="宋体"/>
              </a:rPr>
              <a:t>消息通信：这一原则要求对象之间只能通过消息进行通信，而不允许在对象之外直接地存取对象内部的属性。通过消息进行通信是由于封装原则而引起的。在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zh-CN" sz="2000" dirty="0">
                <a:latin typeface="宋体"/>
                <a:ea typeface="宋体"/>
                <a:cs typeface="宋体"/>
              </a:rPr>
              <a:t>中要求用消息连接表示出对象之间的动态联系。</a:t>
            </a:r>
          </a:p>
          <a:p>
            <a:r>
              <a:rPr lang="zh-CN" altLang="zh-CN" sz="2000" dirty="0">
                <a:latin typeface="宋体"/>
                <a:ea typeface="宋体"/>
                <a:cs typeface="宋体"/>
              </a:rPr>
              <a:t>粒度控制：一般来讲，人在面对一个复杂的问题域时，不可能在同一时刻既能纵观全局，又能洞察秋毫。因此需要控制自己的视野：考虑全局时，注意其大的组成部分，暂时不详察每一部分的具体的细节；考虑某部分的细节时则暂时撇开其余的部分。这就是粒度控制原则。</a:t>
            </a:r>
          </a:p>
          <a:p>
            <a:r>
              <a:rPr lang="zh-CN" altLang="zh-CN" sz="2000" dirty="0">
                <a:latin typeface="宋体"/>
                <a:ea typeface="宋体"/>
                <a:cs typeface="宋体"/>
              </a:rPr>
              <a:t>行为分析：现实世界中事物的行为是复杂的。由大量的事物所构成的问题域中各种行为往往相互依赖、相互交织。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 </a:t>
            </a:r>
            <a:r>
              <a:rPr lang="zh-CN" altLang="zh-CN" sz="2000" dirty="0">
                <a:latin typeface="宋体"/>
                <a:ea typeface="宋体"/>
                <a:cs typeface="宋体"/>
              </a:rPr>
              <a:t> </a:t>
            </a:r>
            <a:endParaRPr kumimoji="1" lang="zh-CN" altLang="en-US" sz="20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B7886-693C-9447-836D-05975937CA42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3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面向对象分析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496175" cy="4608165"/>
          </a:xfrm>
        </p:spPr>
        <p:txBody>
          <a:bodyPr/>
          <a:lstStyle/>
          <a:p>
            <a:r>
              <a:rPr lang="zh-CN" altLang="zh-CN" sz="2400" dirty="0">
                <a:latin typeface="Times New Roman"/>
                <a:ea typeface="宋体"/>
                <a:cs typeface="Times New Roman"/>
              </a:rPr>
              <a:t>面向对象分析方法（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Object-Oriented Analysis</a:t>
            </a:r>
            <a:r>
              <a:rPr lang="zh-CN" altLang="zh-CN" sz="2400" dirty="0">
                <a:latin typeface="Times New Roman"/>
                <a:ea typeface="宋体"/>
                <a:cs typeface="Times New Roman"/>
              </a:rPr>
              <a:t>，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OOA</a:t>
            </a:r>
            <a:r>
              <a:rPr lang="zh-CN" altLang="zh-CN" sz="2400" dirty="0">
                <a:latin typeface="Times New Roman"/>
                <a:ea typeface="宋体"/>
                <a:cs typeface="Times New Roman"/>
              </a:rPr>
              <a:t>），是在一个系统的开发过程中进行了系统业务调查以后，按照面向对象的思想来分析问题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、表达问题，表达分析的结果</a:t>
            </a:r>
            <a:r>
              <a:rPr lang="zh-CN" altLang="zh-CN" sz="2400" dirty="0">
                <a:latin typeface="Times New Roman"/>
                <a:ea typeface="宋体"/>
                <a:cs typeface="Times New Roman"/>
              </a:rPr>
              <a:t>。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分析过程是在软件工程的环境中建立基本系统行为的过程，方法是要构造待开发软件系统的形式模型，捕捉系统最基本的需求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, 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重点是模型建立的机制。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OOA</a:t>
            </a:r>
            <a:r>
              <a:rPr lang="zh-CN" altLang="zh-CN" sz="2400" dirty="0">
                <a:latin typeface="Times New Roman"/>
                <a:ea typeface="宋体"/>
                <a:cs typeface="Times New Roman"/>
              </a:rPr>
              <a:t>与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SA</a:t>
            </a:r>
            <a:r>
              <a:rPr lang="zh-CN" altLang="zh-CN" sz="2400" dirty="0">
                <a:latin typeface="Times New Roman"/>
                <a:ea typeface="宋体"/>
                <a:cs typeface="Times New Roman"/>
              </a:rPr>
              <a:t>有较大的区别：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pPr lvl="1"/>
            <a:r>
              <a:rPr lang="en-US" altLang="zh-CN" dirty="0">
                <a:latin typeface="Times New Roman"/>
                <a:ea typeface="宋体"/>
                <a:cs typeface="Times New Roman"/>
              </a:rPr>
              <a:t>SA</a:t>
            </a:r>
            <a:r>
              <a:rPr lang="zh-CN" altLang="en-US" dirty="0">
                <a:latin typeface="Times New Roman"/>
                <a:ea typeface="宋体"/>
                <a:cs typeface="Times New Roman"/>
              </a:rPr>
              <a:t>需要</a:t>
            </a:r>
            <a:r>
              <a:rPr lang="zh-CN" altLang="zh-CN" dirty="0">
                <a:latin typeface="Times New Roman"/>
                <a:ea typeface="宋体"/>
                <a:cs typeface="Times New Roman"/>
              </a:rPr>
              <a:t>对</a:t>
            </a:r>
            <a:r>
              <a:rPr lang="zh-CN" altLang="en-US" dirty="0">
                <a:latin typeface="Times New Roman"/>
                <a:ea typeface="宋体"/>
                <a:cs typeface="Times New Roman"/>
              </a:rPr>
              <a:t>系统</a:t>
            </a:r>
            <a:r>
              <a:rPr lang="zh-CN" altLang="zh-CN" dirty="0">
                <a:latin typeface="Times New Roman"/>
                <a:ea typeface="宋体"/>
                <a:cs typeface="Times New Roman"/>
              </a:rPr>
              <a:t>业务现状和</a:t>
            </a:r>
            <a:r>
              <a:rPr lang="zh-CN" altLang="zh-CN" sz="2000" dirty="0">
                <a:latin typeface="Times New Roman"/>
                <a:ea typeface="宋体"/>
                <a:cs typeface="Times New Roman"/>
              </a:rPr>
              <a:t>方法的分析</a:t>
            </a:r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；</a:t>
            </a:r>
            <a:endParaRPr lang="en-US" altLang="zh-CN" sz="2000" dirty="0">
              <a:latin typeface="Times New Roman"/>
              <a:ea typeface="宋体"/>
              <a:cs typeface="Times New Roman"/>
            </a:endParaRPr>
          </a:p>
          <a:p>
            <a:pPr lvl="1"/>
            <a:r>
              <a:rPr lang="en-US" altLang="zh-CN" sz="2000" dirty="0">
                <a:latin typeface="Times New Roman"/>
                <a:ea typeface="宋体"/>
                <a:cs typeface="Times New Roman"/>
              </a:rPr>
              <a:t>OOA</a:t>
            </a:r>
            <a:r>
              <a:rPr lang="zh-CN" altLang="zh-CN" sz="2000" dirty="0">
                <a:latin typeface="Times New Roman"/>
                <a:ea typeface="宋体"/>
                <a:cs typeface="Times New Roman"/>
              </a:rPr>
              <a:t>所强调的是在系统调查资料的基础上，针对</a:t>
            </a:r>
            <a:r>
              <a:rPr lang="en-US" altLang="zh-CN" sz="2000" dirty="0">
                <a:latin typeface="Times New Roman"/>
                <a:ea typeface="宋体"/>
                <a:cs typeface="Times New Roman"/>
              </a:rPr>
              <a:t>OO</a:t>
            </a:r>
            <a:r>
              <a:rPr lang="zh-CN" altLang="zh-CN" sz="2000" dirty="0">
                <a:latin typeface="Times New Roman"/>
                <a:ea typeface="宋体"/>
                <a:cs typeface="Times New Roman"/>
              </a:rPr>
              <a:t>方法所需要的素材进行的归类分析和整理；</a:t>
            </a:r>
            <a:endParaRPr kumimoji="1" lang="zh-CN" altLang="en-US" sz="2000" dirty="0">
              <a:latin typeface="Times New Roman"/>
              <a:ea typeface="宋体"/>
              <a:cs typeface="Times New Roman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75E7C1-C165-2F48-9A71-60D61B35FE10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5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分析方法回顾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496944" cy="5112568"/>
          </a:xfrm>
        </p:spPr>
        <p:txBody>
          <a:bodyPr/>
          <a:lstStyle/>
          <a:p>
            <a:r>
              <a:rPr kumimoji="1" lang="zh-CN" altLang="en-US" sz="2400" dirty="0">
                <a:latin typeface="宋体"/>
                <a:ea typeface="宋体"/>
                <a:cs typeface="宋体"/>
              </a:rPr>
              <a:t>功能分解：功能＝功能＋｛</a:t>
            </a:r>
            <a:r>
              <a:rPr kumimoji="1" lang="en-US" altLang="zh-CN" sz="2400" dirty="0">
                <a:latin typeface="宋体"/>
                <a:ea typeface="宋体"/>
                <a:cs typeface="宋体"/>
              </a:rPr>
              <a:t> </a:t>
            </a:r>
            <a:r>
              <a:rPr kumimoji="1" lang="zh-CN" altLang="en-US" sz="2400" dirty="0">
                <a:latin typeface="宋体"/>
                <a:ea typeface="宋体"/>
                <a:cs typeface="宋体"/>
              </a:rPr>
              <a:t>子功能｝＋功能接口</a:t>
            </a:r>
            <a:endParaRPr kumimoji="1" lang="en-US" altLang="zh-CN" sz="24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直接地反映用户的需求， 容易入手</a:t>
            </a: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不能直接地映射问题域， 难以检验</a:t>
            </a: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不适应需求频繁变化</a:t>
            </a: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局部的错误和修改会引起系统波动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kumimoji="1" lang="zh-CN" altLang="en-US" sz="2400" dirty="0">
                <a:latin typeface="宋体"/>
                <a:ea typeface="宋体"/>
                <a:cs typeface="宋体"/>
              </a:rPr>
              <a:t>结构化分析方法（数据流方法）：数据流法＝ 数据流＋数据处理（加工）＋数据存储＋端 点＋处理说明＋数据字典</a:t>
            </a:r>
            <a:endParaRPr kumimoji="1" lang="en-US" altLang="zh-CN" sz="24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数据流和加工的数量太多，引起分析文档的膨胀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kumimoji="1" lang="zh-CN" altLang="en-US" sz="2400" dirty="0">
                <a:latin typeface="宋体"/>
                <a:ea typeface="宋体"/>
                <a:cs typeface="宋体"/>
              </a:rPr>
              <a:t>信息建模法：系统＝实体＋属性＋关系</a:t>
            </a:r>
            <a:endParaRPr kumimoji="1" lang="en-US" altLang="zh-CN" sz="2400" dirty="0">
              <a:latin typeface="宋体"/>
              <a:ea typeface="宋体"/>
              <a:cs typeface="宋体"/>
            </a:endParaRPr>
          </a:p>
          <a:p>
            <a:r>
              <a:rPr lang="zh-CN" altLang="en-US" sz="2400" dirty="0">
                <a:latin typeface="宋体"/>
                <a:ea typeface="宋体"/>
                <a:cs typeface="宋体"/>
              </a:rPr>
              <a:t>区别：认识问题的基础不同，构造系统的基础和工具不同</a:t>
            </a:r>
          </a:p>
          <a:p>
            <a:r>
              <a:rPr lang="zh-CN" altLang="en-US" sz="2400" dirty="0">
                <a:latin typeface="宋体"/>
                <a:ea typeface="宋体"/>
                <a:cs typeface="宋体"/>
              </a:rPr>
              <a:t>共性：系统对现实世界（问题域）的不同映射</a:t>
            </a:r>
            <a:endParaRPr kumimoji="1" lang="en-US" altLang="zh-CN" sz="2400" dirty="0">
              <a:latin typeface="宋体"/>
              <a:ea typeface="宋体"/>
              <a:cs typeface="宋体"/>
            </a:endParaRPr>
          </a:p>
          <a:p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1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面向对象分析的任务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基本任务：运用面向对象方法，对问题域和系统责任进行分析和理解，找出描述问题域及系统责任所需的对象， 定义对象的属性、操作以及它们之间的关系。</a:t>
            </a:r>
          </a:p>
          <a:p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目标：建立一个符合问题域、满足用户需求的需求分析规格说明（</a:t>
            </a:r>
            <a:r>
              <a:rPr lang="en-US" altLang="zh-CN" sz="2000" dirty="0">
                <a:latin typeface="Times New Roman"/>
                <a:ea typeface="宋体"/>
                <a:cs typeface="Times New Roman"/>
              </a:rPr>
              <a:t>OOA</a:t>
            </a:r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模型）</a:t>
            </a:r>
            <a:endParaRPr lang="en-US" altLang="zh-CN" sz="20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面向对象分析是抽取和整理用户需求并建立问题域精确模型的过程。识别问题域的对象并分析它们相互之间的关系，最终建立简洁、精确、可理解的正确模型是分析阶段的关键。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开发人员首先要理解用户的需求，找出描述问题域和系统责任所需的对象和类，将用例行为映射到对象上，进一步分析它们的内部构成和外部关系，从而建立面向对象分析模型。在此基础上，开发人员和用户一起检查模型，保证模型的正确、一致、完整和可行。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Times New Roman"/>
                <a:ea typeface="宋体"/>
                <a:cs typeface="Times New Roman"/>
              </a:rPr>
              <a:t>面向对象的分析过程是一个循环渐进过程，需要多次循环迭代完成。</a:t>
            </a:r>
          </a:p>
          <a:p>
            <a:endParaRPr kumimoji="1" lang="zh-CN" altLang="en-US" sz="20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9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面向对象分析的优点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</a:pPr>
            <a:r>
              <a:rPr lang="zh-CN" altLang="zh-CN" dirty="0">
                <a:latin typeface="宋体"/>
                <a:ea typeface="宋体"/>
                <a:cs typeface="宋体"/>
              </a:rPr>
              <a:t>加强了对问题域和系统责任的理解；</a:t>
            </a:r>
            <a:r>
              <a:rPr lang="en-US" altLang="zh-CN" dirty="0">
                <a:latin typeface="宋体"/>
                <a:ea typeface="宋体"/>
                <a:cs typeface="宋体"/>
              </a:rPr>
              <a:t>      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pPr>
              <a:lnSpc>
                <a:spcPct val="60000"/>
              </a:lnSpc>
            </a:pPr>
            <a:r>
              <a:rPr lang="zh-CN" altLang="zh-CN" dirty="0">
                <a:latin typeface="宋体"/>
                <a:ea typeface="宋体"/>
                <a:cs typeface="宋体"/>
              </a:rPr>
              <a:t>改进与分析有关的各类人员之间的交流；</a:t>
            </a:r>
            <a:r>
              <a:rPr lang="en-US" altLang="zh-CN" dirty="0">
                <a:latin typeface="宋体"/>
                <a:ea typeface="宋体"/>
                <a:cs typeface="宋体"/>
              </a:rPr>
              <a:t>      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pPr>
              <a:lnSpc>
                <a:spcPct val="60000"/>
              </a:lnSpc>
            </a:pPr>
            <a:r>
              <a:rPr lang="zh-CN" altLang="zh-CN" dirty="0">
                <a:latin typeface="宋体"/>
                <a:ea typeface="宋体"/>
                <a:cs typeface="宋体"/>
              </a:rPr>
              <a:t>对需求的变化具有较强的适应性；</a:t>
            </a:r>
            <a:r>
              <a:rPr lang="en-US" altLang="zh-CN" dirty="0">
                <a:latin typeface="宋体"/>
                <a:ea typeface="宋体"/>
                <a:cs typeface="宋体"/>
              </a:rPr>
              <a:t>      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pPr>
              <a:lnSpc>
                <a:spcPct val="60000"/>
              </a:lnSpc>
            </a:pPr>
            <a:r>
              <a:rPr lang="zh-CN" altLang="zh-CN" dirty="0">
                <a:latin typeface="宋体"/>
                <a:ea typeface="宋体"/>
                <a:cs typeface="宋体"/>
              </a:rPr>
              <a:t>支持软件复用</a:t>
            </a:r>
            <a:r>
              <a:rPr lang="zh-CN" altLang="en-US" dirty="0">
                <a:latin typeface="宋体"/>
                <a:ea typeface="宋体"/>
                <a:cs typeface="宋体"/>
              </a:rPr>
              <a:t>的要求；</a:t>
            </a:r>
            <a:r>
              <a:rPr lang="en-US" altLang="zh-CN" dirty="0">
                <a:latin typeface="宋体"/>
                <a:ea typeface="宋体"/>
                <a:cs typeface="宋体"/>
              </a:rPr>
              <a:t>      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pPr>
              <a:lnSpc>
                <a:spcPct val="60000"/>
              </a:lnSpc>
            </a:pPr>
            <a:r>
              <a:rPr lang="zh-CN" altLang="zh-CN" dirty="0">
                <a:latin typeface="宋体"/>
                <a:ea typeface="宋体"/>
                <a:cs typeface="宋体"/>
              </a:rPr>
              <a:t>贯穿软件生命周期全过程的一致性。</a:t>
            </a:r>
            <a:r>
              <a:rPr lang="en-US" altLang="zh-CN" dirty="0">
                <a:latin typeface="宋体"/>
                <a:ea typeface="宋体"/>
                <a:cs typeface="宋体"/>
              </a:rPr>
              <a:t>      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pPr>
              <a:lnSpc>
                <a:spcPct val="60000"/>
              </a:lnSpc>
            </a:pPr>
            <a:r>
              <a:rPr lang="zh-CN" altLang="en-US" dirty="0">
                <a:latin typeface="宋体"/>
                <a:ea typeface="宋体"/>
                <a:cs typeface="宋体"/>
              </a:rPr>
              <a:t>考虑</a:t>
            </a:r>
            <a:r>
              <a:rPr lang="zh-CN" altLang="zh-CN" dirty="0">
                <a:latin typeface="宋体"/>
                <a:ea typeface="宋体"/>
                <a:cs typeface="宋体"/>
              </a:rPr>
              <a:t>实用性；</a:t>
            </a:r>
            <a:r>
              <a:rPr lang="en-US" altLang="zh-CN" dirty="0">
                <a:latin typeface="宋体"/>
                <a:ea typeface="宋体"/>
                <a:cs typeface="宋体"/>
              </a:rPr>
              <a:t>     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pPr>
              <a:lnSpc>
                <a:spcPct val="60000"/>
              </a:lnSpc>
            </a:pPr>
            <a:r>
              <a:rPr lang="zh-CN" altLang="zh-CN" dirty="0">
                <a:latin typeface="宋体"/>
                <a:ea typeface="宋体"/>
                <a:cs typeface="宋体"/>
              </a:rPr>
              <a:t>有利于用户参与。 </a:t>
            </a:r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11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需要开发一款手机银行</a:t>
            </a:r>
            <a:r>
              <a:rPr lang="en-US" altLang="zh-CN" dirty="0"/>
              <a:t>APP</a:t>
            </a:r>
            <a:r>
              <a:rPr lang="zh-CN" altLang="en-US" dirty="0"/>
              <a:t>，使得用户通过该软件，可以对自己的银行帐户进行操作。</a:t>
            </a:r>
            <a:endParaRPr lang="en-US" altLang="zh-CN" dirty="0"/>
          </a:p>
          <a:p>
            <a:r>
              <a:rPr lang="zh-CN" altLang="en-US" dirty="0"/>
              <a:t>使用面向对象分析方法对该系统进行分析</a:t>
            </a:r>
            <a:endParaRPr lang="en-US" altLang="zh-CN" dirty="0"/>
          </a:p>
          <a:p>
            <a:pPr lvl="1"/>
            <a:r>
              <a:rPr lang="zh-CN" altLang="en-US" dirty="0"/>
              <a:t>用户场景</a:t>
            </a:r>
            <a:endParaRPr lang="en-US" altLang="zh-CN" dirty="0"/>
          </a:p>
          <a:p>
            <a:pPr lvl="2"/>
            <a:r>
              <a:rPr lang="zh-CN" altLang="en-US" dirty="0"/>
              <a:t>访问控制、转账、代缴费、查询（余额、账单）、理财推荐、公益捐赠</a:t>
            </a:r>
            <a:endParaRPr lang="en-US" altLang="zh-CN" dirty="0"/>
          </a:p>
          <a:p>
            <a:pPr lvl="2"/>
            <a:r>
              <a:rPr lang="zh-CN" altLang="en-US" dirty="0"/>
              <a:t>申请贷款、信用卡还款、发红包、挂失、扫二维码、预约、绑定收集、短信通知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1A76CD-4B82-8F45-9F66-9D2AE5A606F0}" type="datetime1">
              <a:rPr lang="zh-CN" altLang="en-US"/>
              <a:pPr>
                <a:defRPr/>
              </a:pPr>
              <a:t>2019/12/16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Software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397811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OOA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b="1" dirty="0" err="1">
                <a:latin typeface="宋体"/>
                <a:ea typeface="宋体"/>
                <a:cs typeface="宋体"/>
              </a:rPr>
              <a:t>Booch</a:t>
            </a:r>
            <a:r>
              <a:rPr lang="zh-CN" altLang="de-DE" dirty="0">
                <a:latin typeface="宋体"/>
                <a:ea typeface="宋体"/>
                <a:cs typeface="宋体"/>
              </a:rPr>
              <a:t>方法 </a:t>
            </a:r>
            <a:endParaRPr lang="de-DE" altLang="zh-CN" dirty="0">
              <a:latin typeface="宋体"/>
              <a:ea typeface="宋体"/>
              <a:cs typeface="宋体"/>
            </a:endParaRPr>
          </a:p>
          <a:p>
            <a:r>
              <a:rPr lang="de-DE" altLang="zh-CN" b="1" dirty="0" err="1">
                <a:latin typeface="宋体"/>
                <a:ea typeface="宋体"/>
                <a:cs typeface="宋体"/>
              </a:rPr>
              <a:t>Rumbaugh</a:t>
            </a:r>
            <a:r>
              <a:rPr lang="zh-CN" altLang="de-DE" dirty="0">
                <a:latin typeface="宋体"/>
                <a:ea typeface="宋体"/>
                <a:cs typeface="宋体"/>
              </a:rPr>
              <a:t>方法</a:t>
            </a:r>
            <a:r>
              <a:rPr lang="de-DE" altLang="zh-CN" b="1" dirty="0">
                <a:latin typeface="宋体"/>
                <a:ea typeface="宋体"/>
                <a:cs typeface="宋体"/>
              </a:rPr>
              <a:t>(OMT) </a:t>
            </a:r>
          </a:p>
          <a:p>
            <a:r>
              <a:rPr lang="de-DE" altLang="zh-CN" b="1" dirty="0">
                <a:latin typeface="宋体"/>
                <a:ea typeface="宋体"/>
                <a:cs typeface="宋体"/>
              </a:rPr>
              <a:t>Jacobson</a:t>
            </a:r>
            <a:r>
              <a:rPr lang="zh-CN" altLang="de-DE" dirty="0">
                <a:latin typeface="宋体"/>
                <a:ea typeface="宋体"/>
                <a:cs typeface="宋体"/>
              </a:rPr>
              <a:t>方法</a:t>
            </a:r>
            <a:r>
              <a:rPr lang="de-DE" altLang="zh-CN" b="1" dirty="0">
                <a:latin typeface="宋体"/>
                <a:ea typeface="宋体"/>
                <a:cs typeface="宋体"/>
              </a:rPr>
              <a:t>(OOSE)</a:t>
            </a:r>
          </a:p>
          <a:p>
            <a:r>
              <a:rPr lang="zh-CN" altLang="zh-CN" b="1" dirty="0">
                <a:latin typeface="宋体"/>
                <a:ea typeface="宋体"/>
                <a:cs typeface="宋体"/>
              </a:rPr>
              <a:t>。</a:t>
            </a:r>
            <a:r>
              <a:rPr lang="zh-CN" altLang="en-US" b="1" dirty="0">
                <a:latin typeface="宋体"/>
                <a:ea typeface="宋体"/>
                <a:cs typeface="宋体"/>
              </a:rPr>
              <a:t>。。。</a:t>
            </a:r>
            <a:endParaRPr lang="en-US" altLang="zh-CN" b="1" dirty="0">
              <a:latin typeface="宋体"/>
              <a:ea typeface="宋体"/>
              <a:cs typeface="宋体"/>
            </a:endParaRPr>
          </a:p>
          <a:p>
            <a:r>
              <a:rPr lang="zh-CN" altLang="en-US" b="1" dirty="0">
                <a:latin typeface="宋体"/>
                <a:ea typeface="宋体"/>
                <a:cs typeface="宋体"/>
              </a:rPr>
              <a:t>＝</a:t>
            </a:r>
            <a:r>
              <a:rPr lang="en-US" altLang="zh-CN" b="1" dirty="0">
                <a:latin typeface="宋体"/>
                <a:ea typeface="宋体"/>
                <a:cs typeface="宋体"/>
              </a:rPr>
              <a:t>》</a:t>
            </a:r>
            <a:r>
              <a:rPr lang="zh-CN" altLang="en-US" b="1" dirty="0">
                <a:latin typeface="宋体"/>
                <a:ea typeface="宋体"/>
                <a:cs typeface="宋体"/>
              </a:rPr>
              <a:t>基于</a:t>
            </a:r>
            <a:r>
              <a:rPr lang="en-US" altLang="zh-CN" b="1" dirty="0">
                <a:latin typeface="宋体"/>
                <a:ea typeface="宋体"/>
                <a:cs typeface="宋体"/>
              </a:rPr>
              <a:t>UML</a:t>
            </a:r>
            <a:r>
              <a:rPr lang="zh-CN" altLang="en-US" b="1" dirty="0">
                <a:latin typeface="宋体"/>
                <a:ea typeface="宋体"/>
                <a:cs typeface="宋体"/>
              </a:rPr>
              <a:t>的</a:t>
            </a:r>
            <a:r>
              <a:rPr lang="en-US" altLang="zh-CN" b="1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b="1" dirty="0">
                <a:latin typeface="宋体"/>
                <a:ea typeface="宋体"/>
                <a:cs typeface="宋体"/>
              </a:rPr>
              <a:t>方法</a:t>
            </a:r>
            <a:endParaRPr lang="de-DE" altLang="zh-CN" b="1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99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面向对象分析过程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892479" cy="4968552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>
                <a:latin typeface="宋体"/>
                <a:ea typeface="宋体"/>
                <a:cs typeface="宋体"/>
              </a:rPr>
              <a:t>标识对象</a:t>
            </a:r>
            <a:r>
              <a:rPr lang="zh-CN" altLang="en-US" dirty="0">
                <a:latin typeface="宋体"/>
                <a:ea typeface="宋体"/>
                <a:cs typeface="宋体"/>
              </a:rPr>
              <a:t>和</a:t>
            </a:r>
            <a:r>
              <a:rPr lang="zh-CN" altLang="zh-CN" dirty="0">
                <a:latin typeface="宋体"/>
                <a:ea typeface="宋体"/>
                <a:cs typeface="宋体"/>
              </a:rPr>
              <a:t>类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dirty="0">
                <a:latin typeface="宋体"/>
                <a:ea typeface="宋体"/>
                <a:cs typeface="宋体"/>
              </a:rPr>
              <a:t>对象是对数据及其处理方式的抽象，它反映了系统保存和处理现实世界中某些事物的信息的能力。类是多个对象的共同属性和方法集合的描述，它包括如何在一个类中建立一个新对象的描述。 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r>
              <a:rPr lang="zh-CN" altLang="zh-CN" dirty="0">
                <a:latin typeface="宋体"/>
                <a:ea typeface="宋体"/>
                <a:cs typeface="宋体"/>
              </a:rPr>
              <a:t>标识结构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dirty="0">
                <a:latin typeface="宋体"/>
                <a:ea typeface="宋体"/>
                <a:cs typeface="宋体"/>
              </a:rPr>
              <a:t>结构是指问题域的复杂性和连接关系。类成员结构反映了泛化</a:t>
            </a:r>
            <a:r>
              <a:rPr lang="en-US" altLang="zh-CN" dirty="0">
                <a:latin typeface="宋体"/>
                <a:ea typeface="宋体"/>
                <a:cs typeface="宋体"/>
              </a:rPr>
              <a:t>-</a:t>
            </a:r>
            <a:r>
              <a:rPr lang="zh-CN" altLang="zh-CN" dirty="0">
                <a:latin typeface="宋体"/>
                <a:ea typeface="宋体"/>
                <a:cs typeface="宋体"/>
              </a:rPr>
              <a:t>特化关系，整体</a:t>
            </a:r>
            <a:r>
              <a:rPr lang="en-US" altLang="zh-CN" dirty="0">
                <a:latin typeface="宋体"/>
                <a:ea typeface="宋体"/>
                <a:cs typeface="宋体"/>
              </a:rPr>
              <a:t>-</a:t>
            </a:r>
            <a:r>
              <a:rPr lang="zh-CN" altLang="zh-CN" dirty="0">
                <a:latin typeface="宋体"/>
                <a:ea typeface="宋体"/>
                <a:cs typeface="宋体"/>
              </a:rPr>
              <a:t>部分结构反映整体和局部之间的关系。 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r>
              <a:rPr lang="zh-CN" altLang="zh-CN" dirty="0">
                <a:latin typeface="宋体"/>
                <a:ea typeface="宋体"/>
                <a:cs typeface="宋体"/>
              </a:rPr>
              <a:t>定义主题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dirty="0">
                <a:latin typeface="宋体"/>
                <a:ea typeface="宋体"/>
                <a:cs typeface="宋体"/>
              </a:rPr>
              <a:t>主题是指事物的总体概貌和总体分析模型。 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r>
              <a:rPr lang="zh-CN" altLang="zh-CN" dirty="0">
                <a:latin typeface="宋体"/>
                <a:ea typeface="宋体"/>
                <a:cs typeface="宋体"/>
              </a:rPr>
              <a:t>定义属性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dirty="0">
                <a:latin typeface="宋体"/>
                <a:ea typeface="宋体"/>
                <a:cs typeface="宋体"/>
              </a:rPr>
              <a:t>属性就是数据元素，可用来描述对象或分类结构的实例，可在图中给出，并在对象的存储中指定。 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r>
              <a:rPr lang="zh-CN" altLang="zh-CN" dirty="0">
                <a:latin typeface="宋体"/>
                <a:ea typeface="宋体"/>
                <a:cs typeface="宋体"/>
              </a:rPr>
              <a:t>定义服务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dirty="0">
                <a:latin typeface="宋体"/>
                <a:ea typeface="宋体"/>
                <a:cs typeface="宋体"/>
              </a:rPr>
              <a:t>方法是在收到消息后必须进行的一些处理方法：方法要在图中定义，并在对象的存储中指定。对于每个对象和结构来说，那些用来增加、修改、删除和选择一个方法本身都是隐含的（虽然它们是要在对象的存储中定义的，但并不在图上给出），而有些则是显示的。 </a:t>
            </a:r>
            <a:endParaRPr lang="en-US" altLang="zh-CN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30EDD-3517-D54D-BB1B-51D13C8223CA}" type="datetime1">
              <a:rPr lang="zh-CN" altLang="en-US" smtClean="0"/>
              <a:t>2019/12/16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345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宋体"/>
                <a:ea typeface="宋体"/>
                <a:cs typeface="宋体"/>
              </a:rPr>
              <a:t>OOA</a:t>
            </a:r>
            <a:r>
              <a:rPr kumimoji="1" lang="zh-CN" altLang="en-US" dirty="0">
                <a:latin typeface="宋体"/>
                <a:ea typeface="宋体"/>
                <a:cs typeface="宋体"/>
              </a:rPr>
              <a:t>建模与表达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142287" cy="4608165"/>
          </a:xfrm>
        </p:spPr>
        <p:txBody>
          <a:bodyPr/>
          <a:lstStyle/>
          <a:p>
            <a:r>
              <a:rPr lang="en-US" altLang="zh-CN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dirty="0">
                <a:latin typeface="宋体"/>
                <a:ea typeface="宋体"/>
                <a:cs typeface="宋体"/>
              </a:rPr>
              <a:t>通过分析活动构造分析模型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dirty="0">
                <a:latin typeface="宋体"/>
                <a:ea typeface="宋体"/>
                <a:cs typeface="宋体"/>
              </a:rPr>
              <a:t>5</a:t>
            </a:r>
            <a:r>
              <a:rPr lang="zh-CN" altLang="en-US" dirty="0">
                <a:latin typeface="宋体"/>
                <a:ea typeface="宋体"/>
                <a:cs typeface="宋体"/>
              </a:rPr>
              <a:t>层次模型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zh-CN" dirty="0">
                <a:latin typeface="宋体"/>
                <a:ea typeface="宋体"/>
                <a:cs typeface="宋体"/>
              </a:rPr>
              <a:t>对象</a:t>
            </a:r>
            <a:r>
              <a:rPr lang="zh-CN" altLang="en-US" dirty="0">
                <a:latin typeface="宋体"/>
                <a:ea typeface="宋体"/>
                <a:cs typeface="宋体"/>
              </a:rPr>
              <a:t>－</a:t>
            </a:r>
            <a:r>
              <a:rPr lang="zh-CN" altLang="zh-CN" dirty="0">
                <a:latin typeface="宋体"/>
                <a:ea typeface="宋体"/>
                <a:cs typeface="宋体"/>
              </a:rPr>
              <a:t>类层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zh-CN" dirty="0">
                <a:latin typeface="宋体"/>
                <a:ea typeface="宋体"/>
                <a:cs typeface="宋体"/>
              </a:rPr>
              <a:t>属性层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zh-CN" dirty="0">
                <a:latin typeface="宋体"/>
                <a:ea typeface="宋体"/>
                <a:cs typeface="宋体"/>
              </a:rPr>
              <a:t>服务层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zh-CN" dirty="0">
                <a:latin typeface="宋体"/>
                <a:ea typeface="宋体"/>
                <a:cs typeface="宋体"/>
              </a:rPr>
              <a:t>结构层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2"/>
            <a:r>
              <a:rPr lang="zh-CN" altLang="zh-CN" dirty="0">
                <a:latin typeface="宋体"/>
                <a:ea typeface="宋体"/>
                <a:cs typeface="宋体"/>
              </a:rPr>
              <a:t>主题层</a:t>
            </a:r>
            <a:endParaRPr lang="en-US" altLang="zh-CN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9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dirty="0">
                <a:latin typeface="宋体"/>
                <a:ea typeface="宋体"/>
                <a:cs typeface="宋体"/>
              </a:rPr>
              <a:t>对象</a:t>
            </a:r>
            <a:r>
              <a:rPr lang="zh-CN" altLang="en-US" dirty="0">
                <a:latin typeface="宋体"/>
                <a:ea typeface="宋体"/>
                <a:cs typeface="宋体"/>
              </a:rPr>
              <a:t>－</a:t>
            </a:r>
            <a:r>
              <a:rPr lang="zh-CN" altLang="zh-CN" dirty="0">
                <a:latin typeface="宋体"/>
                <a:ea typeface="宋体"/>
                <a:cs typeface="宋体"/>
              </a:rPr>
              <a:t>类层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/>
                <a:ea typeface="宋体"/>
                <a:cs typeface="宋体"/>
              </a:rPr>
              <a:t>对象－类层，表示待开发系统的基本构造块。这一层是整个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模型的基础。问题在于如何建立“现实世界中事物”的抽象表示，也就是</a:t>
            </a:r>
            <a:r>
              <a:rPr lang="zh-CN" altLang="en-US" sz="2000" b="1" u="sng" dirty="0">
                <a:latin typeface="宋体"/>
                <a:ea typeface="宋体"/>
                <a:cs typeface="宋体"/>
              </a:rPr>
              <a:t>如何建立基本块 </a:t>
            </a:r>
            <a:endParaRPr lang="en-US" altLang="zh-CN" sz="2000" b="1" u="sng" dirty="0">
              <a:latin typeface="宋体"/>
              <a:ea typeface="宋体"/>
              <a:cs typeface="宋体"/>
            </a:endParaRP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信息建模，就是指从现实世界中捕捉并抽象出应用论域的基本结构的过程。这是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过程中最基本和最关键的活动之一。 </a:t>
            </a: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应用论域是非常重要的。同一概念在不同论域中抽象出来的基本构造块是不同的 。</a:t>
            </a: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图符</a:t>
            </a: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模板类或抽象类</a:t>
            </a: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属性和服务</a:t>
            </a:r>
          </a:p>
          <a:p>
            <a:r>
              <a:rPr lang="zh-CN" altLang="en-US" sz="2000" dirty="0">
                <a:latin typeface="宋体"/>
                <a:ea typeface="宋体"/>
                <a:cs typeface="宋体"/>
              </a:rPr>
              <a:t>实例连接：应用论域的某些限制条件或事务规则。例如，定金取消后，相应的订户也应该被取消。</a:t>
            </a:r>
          </a:p>
          <a:p>
            <a:endParaRPr lang="zh-CN" altLang="en-US" sz="2000" b="1" u="sng" dirty="0">
              <a:latin typeface="宋体"/>
              <a:ea typeface="宋体"/>
              <a:cs typeface="宋体"/>
            </a:endParaRPr>
          </a:p>
          <a:p>
            <a:endParaRPr kumimoji="1" lang="zh-CN" altLang="en-US" sz="20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3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属性层和服务层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142287" cy="4608165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属性层</a:t>
            </a:r>
            <a:endParaRPr lang="en-US" altLang="zh-CN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对象的属性和实例连接共同组成了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模型的属性层。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lvl="1"/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zh-CN" sz="2000" dirty="0">
                <a:latin typeface="宋体"/>
                <a:ea typeface="宋体"/>
                <a:cs typeface="宋体"/>
              </a:rPr>
              <a:t>在定义属性的同时，要识别实例连接。实例连接是一个实例与另一个实例的映射关系。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服务层</a:t>
            </a:r>
            <a:endParaRPr lang="en-US" altLang="zh-CN" dirty="0">
              <a:solidFill>
                <a:schemeClr val="tx2"/>
              </a:solidFill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 OOA</a:t>
            </a:r>
            <a:r>
              <a:rPr lang="zh-CN" altLang="zh-CN" sz="2000" dirty="0">
                <a:latin typeface="宋体"/>
                <a:ea typeface="宋体"/>
                <a:cs typeface="宋体"/>
              </a:rPr>
              <a:t>在定义服务的同时要识别消息连接。当一个对象需要向另一对象发送消息时，它们之间就存在消息连接。</a:t>
            </a: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对象的服务，加上对象实例之间的消息通信，共同组成了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模型的</a:t>
            </a:r>
            <a:r>
              <a:rPr lang="zh-CN" altLang="en-US" sz="2000" b="1" dirty="0">
                <a:latin typeface="宋体"/>
                <a:ea typeface="宋体"/>
                <a:cs typeface="宋体"/>
              </a:rPr>
              <a:t>服务层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en-US" sz="2000" dirty="0">
                <a:latin typeface="宋体"/>
                <a:ea typeface="宋体"/>
                <a:cs typeface="宋体"/>
              </a:rPr>
              <a:t>对象实例都分别执行一定的工作或功能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, 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相互之间也通信，即所谓的协同。消息连接用有向箭头表示。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66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宋体"/>
                <a:ea typeface="宋体"/>
                <a:cs typeface="宋体"/>
              </a:rPr>
              <a:t>结构层</a:t>
            </a:r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9875"/>
            <a:r>
              <a:rPr lang="zh-CN" altLang="en-US" sz="2400" dirty="0">
                <a:latin typeface="宋体"/>
                <a:ea typeface="宋体"/>
                <a:cs typeface="宋体"/>
              </a:rPr>
              <a:t>该层负责捕捉特定应用论域中的结构关系。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pPr indent="269875"/>
            <a:r>
              <a:rPr lang="zh-CN" altLang="en-US" sz="2400" dirty="0">
                <a:latin typeface="宋体"/>
                <a:ea typeface="宋体"/>
                <a:cs typeface="宋体"/>
              </a:rPr>
              <a:t>结构层描绘出了系统的整体结构。 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pPr indent="269875"/>
            <a:r>
              <a:rPr lang="zh-CN" altLang="en-US" sz="2400" dirty="0">
                <a:latin typeface="宋体"/>
                <a:ea typeface="宋体"/>
                <a:cs typeface="宋体"/>
              </a:rPr>
              <a:t> 结构层的另一种类型称为一般－特殊结构或泛化－特化结构（泛化－特化结构表明了类的继承性 。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pPr indent="269875"/>
            <a:r>
              <a:rPr lang="zh-CN" altLang="zh-CN" sz="2400" dirty="0">
                <a:latin typeface="宋体"/>
                <a:ea typeface="宋体"/>
                <a:cs typeface="宋体"/>
              </a:rPr>
              <a:t>在这种方法中定义了两种对象类之间的结构，一种称为分类结构，一种称为组装结构。分类结构就是所谓的一般与特殊的关系。组装结构则反映了对象之间的整体与部分的关系。</a:t>
            </a:r>
          </a:p>
          <a:p>
            <a:endParaRPr kumimoji="1" lang="zh-CN" alt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16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kumimoji="1" lang="zh-CN" altLang="en-US" sz="2800" dirty="0">
                <a:latin typeface="宋体"/>
                <a:ea typeface="宋体"/>
                <a:cs typeface="宋体"/>
              </a:rPr>
              <a:t>主题层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/>
                <a:ea typeface="宋体"/>
                <a:cs typeface="宋体"/>
              </a:rPr>
              <a:t>OOA</a:t>
            </a:r>
            <a:r>
              <a:rPr lang="zh-CN" altLang="en-US" dirty="0">
                <a:latin typeface="宋体"/>
                <a:ea typeface="宋体"/>
                <a:cs typeface="宋体"/>
              </a:rPr>
              <a:t>模型的结构庞大而复杂，可以将对象归类到各个主题中，把有关的对象用一个主题边框框起来。 </a:t>
            </a:r>
          </a:p>
          <a:p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54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OOA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zh-CN" altLang="zh-CN" dirty="0">
                <a:latin typeface="宋体"/>
                <a:ea typeface="宋体"/>
                <a:cs typeface="宋体"/>
              </a:rPr>
              <a:t>功能</a:t>
            </a:r>
            <a:r>
              <a:rPr lang="zh-CN" altLang="en-US" dirty="0">
                <a:latin typeface="宋体"/>
                <a:ea typeface="宋体"/>
                <a:cs typeface="宋体"/>
              </a:rPr>
              <a:t>（用例）</a:t>
            </a:r>
            <a:r>
              <a:rPr lang="zh-CN" altLang="zh-CN" dirty="0">
                <a:latin typeface="宋体"/>
                <a:ea typeface="宋体"/>
                <a:cs typeface="宋体"/>
              </a:rPr>
              <a:t>模型</a:t>
            </a:r>
            <a:r>
              <a:rPr lang="zh-CN" altLang="en-US" dirty="0">
                <a:latin typeface="宋体"/>
                <a:ea typeface="宋体"/>
                <a:cs typeface="宋体"/>
              </a:rPr>
              <a:t>：描述系统整体视图，表达系统的详细需求，由用例图和场景描述组成</a:t>
            </a:r>
            <a:endParaRPr lang="zh-CN" altLang="zh-CN" dirty="0">
              <a:latin typeface="宋体"/>
              <a:ea typeface="宋体"/>
              <a:cs typeface="宋体"/>
            </a:endParaRPr>
          </a:p>
          <a:p>
            <a:r>
              <a:rPr lang="zh-CN" altLang="zh-CN" sz="2400" dirty="0">
                <a:latin typeface="宋体"/>
                <a:ea typeface="宋体"/>
                <a:cs typeface="宋体"/>
              </a:rPr>
              <a:t>对象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（结构）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模型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: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表示静态的、结构化的系统“数据”性质，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对用例模型进行分析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,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把系统分解成互相协作的分析类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,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通过类图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/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对象图描述对象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/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对象的属性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/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对象间的关系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,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是系统的静态模型</a:t>
            </a:r>
          </a:p>
          <a:p>
            <a:r>
              <a:rPr lang="zh-CN" altLang="zh-CN" sz="2400" dirty="0">
                <a:latin typeface="宋体"/>
                <a:ea typeface="宋体"/>
                <a:cs typeface="宋体"/>
              </a:rPr>
              <a:t>动态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（行为）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模型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:</a:t>
            </a:r>
            <a:r>
              <a:rPr lang="zh-CN" altLang="zh-CN" sz="2400" dirty="0">
                <a:latin typeface="宋体"/>
                <a:ea typeface="宋体"/>
                <a:cs typeface="宋体"/>
              </a:rPr>
              <a:t>描述系统的动态行为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,</a:t>
            </a:r>
            <a:r>
              <a:rPr lang="zh-CN" altLang="en-US" sz="2400" dirty="0">
                <a:latin typeface="Verdana" charset="0"/>
                <a:ea typeface="宋体" charset="0"/>
              </a:rPr>
              <a:t>系统的动态结构和对象之间的交互，表示瞬时的、行为化的系统的</a:t>
            </a:r>
            <a:r>
              <a:rPr lang="zh-CN" altLang="en-US" sz="2400" dirty="0">
                <a:ea typeface="宋体" charset="0"/>
              </a:rPr>
              <a:t>“</a:t>
            </a:r>
            <a:r>
              <a:rPr lang="zh-CN" altLang="en-US" sz="2400" dirty="0">
                <a:latin typeface="Verdana" charset="0"/>
                <a:ea typeface="宋体" charset="0"/>
              </a:rPr>
              <a:t>控制</a:t>
            </a:r>
            <a:r>
              <a:rPr lang="zh-CN" altLang="en-US" sz="2400" dirty="0">
                <a:ea typeface="宋体" charset="0"/>
              </a:rPr>
              <a:t>”</a:t>
            </a:r>
            <a:r>
              <a:rPr lang="zh-CN" altLang="en-US" sz="2400" dirty="0">
                <a:latin typeface="Verdana" charset="0"/>
                <a:ea typeface="宋体" charset="0"/>
              </a:rPr>
              <a:t>特性。</a:t>
            </a:r>
            <a:endParaRPr lang="zh-CN" altLang="zh-CN" sz="2400" dirty="0">
              <a:latin typeface="宋体"/>
              <a:ea typeface="宋体"/>
              <a:cs typeface="宋体"/>
            </a:endParaRPr>
          </a:p>
          <a:p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59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群：</a:t>
            </a:r>
            <a:endParaRPr lang="en-US" altLang="zh-CN" dirty="0"/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年秋</a:t>
            </a:r>
            <a:r>
              <a:rPr lang="en-US" altLang="zh-CN" dirty="0"/>
              <a:t>-</a:t>
            </a:r>
            <a:r>
              <a:rPr lang="zh-CN" altLang="en-US" dirty="0"/>
              <a:t>软件工程</a:t>
            </a:r>
            <a:endParaRPr lang="en-US" altLang="zh-CN" dirty="0"/>
          </a:p>
          <a:p>
            <a:pPr lvl="1"/>
            <a:r>
              <a:rPr lang="zh-CN" altLang="en-US" dirty="0"/>
              <a:t>群号：</a:t>
            </a:r>
            <a:r>
              <a:rPr lang="is-IS" altLang="zh-CN" dirty="0"/>
              <a:t>321793123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1ADD-3F8F-4B26-BB0D-3825DD5F96B8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5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28736"/>
            <a:ext cx="7786742" cy="46434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面向对象概念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面向对象分析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40B7F-13AD-BD4C-A211-54C4CAE2087C}" type="datetime1">
              <a:rPr lang="zh-CN" altLang="en-US" smtClean="0"/>
              <a:t>2019/12/16</a:t>
            </a:fld>
            <a:endParaRPr lang="en-US" altLang="zh-CN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1763713" y="333375"/>
            <a:ext cx="4464050" cy="647700"/>
          </a:xfrm>
          <a:prstGeom prst="rect">
            <a:avLst/>
          </a:prstGeom>
          <a:noFill/>
          <a:ln w="25400">
            <a:solidFill>
              <a:srgbClr val="33CCCC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kumimoji="0" lang="zh-CN" altLang="en-US" sz="3600" b="1">
                <a:latin typeface="Arial" pitchFamily="34" charset="0"/>
                <a:ea typeface="楷体_GB2312" pitchFamily="49" charset="-122"/>
              </a:rPr>
              <a:t>内容组织</a:t>
            </a:r>
          </a:p>
        </p:txBody>
      </p:sp>
    </p:spTree>
    <p:extLst>
      <p:ext uri="{BB962C8B-B14F-4D97-AF65-F5344CB8AC3E}">
        <p14:creationId xmlns:p14="http://schemas.microsoft.com/office/powerpoint/2010/main" val="26382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回顾面向对象程序设计过程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定义类</a:t>
            </a:r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r>
              <a:rPr kumimoji="1" lang="zh-CN" altLang="en-US" dirty="0">
                <a:latin typeface="宋体"/>
                <a:ea typeface="宋体"/>
                <a:cs typeface="宋体"/>
              </a:rPr>
              <a:t>系统</a:t>
            </a:r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r>
              <a:rPr kumimoji="1" lang="zh-CN" altLang="zh-CN" dirty="0">
                <a:latin typeface="宋体"/>
                <a:ea typeface="宋体"/>
                <a:cs typeface="宋体"/>
              </a:rPr>
              <a:t>？</a:t>
            </a:r>
            <a:r>
              <a:rPr kumimoji="1" lang="zh-CN" altLang="en-US" dirty="0">
                <a:latin typeface="宋体"/>
                <a:ea typeface="宋体"/>
                <a:cs typeface="宋体"/>
              </a:rPr>
              <a:t>？？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0C97-0C13-B14C-9BAF-678115E89CCD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02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/>
                <a:ea typeface="宋体"/>
                <a:cs typeface="宋体"/>
              </a:rPr>
              <a:t>“面向对象”是一种认识客观世界的世界观，这种世界观将客观世界看成是有许多不同种类的对象构成的，每个对象有自己的内部状态和运动规律，不同对象之间的相互联系、相互作用就构成了完整的客观世界。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r>
              <a:rPr lang="zh-CN" altLang="en-US" sz="2400" dirty="0">
                <a:latin typeface="宋体"/>
                <a:ea typeface="宋体"/>
                <a:cs typeface="宋体"/>
              </a:rPr>
              <a:t>“面向对象”是从结构组织的角度去模拟客观世界的一种方法，这种方法的基本着眼点是构成客观世界的那些成分</a:t>
            </a:r>
            <a:r>
              <a:rPr lang="en-US" altLang="zh-CN" sz="2400" dirty="0">
                <a:latin typeface="宋体"/>
                <a:ea typeface="宋体"/>
                <a:cs typeface="宋体"/>
              </a:rPr>
              <a:t>----</a:t>
            </a:r>
            <a:r>
              <a:rPr lang="zh-CN" altLang="en-US" sz="2400" dirty="0">
                <a:latin typeface="宋体"/>
                <a:ea typeface="宋体"/>
                <a:cs typeface="宋体"/>
              </a:rPr>
              <a:t>对象。</a:t>
            </a:r>
            <a:endParaRPr lang="en-US" altLang="zh-CN" sz="2400" dirty="0">
              <a:latin typeface="宋体"/>
              <a:ea typeface="宋体"/>
              <a:cs typeface="宋体"/>
            </a:endParaRPr>
          </a:p>
          <a:p>
            <a:r>
              <a:rPr lang="zh-CN" altLang="en-US" sz="2400" dirty="0">
                <a:latin typeface="宋体"/>
                <a:ea typeface="宋体"/>
                <a:cs typeface="宋体"/>
              </a:rPr>
              <a:t>用“面向对象”的观点去认识客观世界，用“面向对象”的方法去模拟客观世界，这就构成了“面向对象”的完整含义。</a:t>
            </a:r>
          </a:p>
          <a:p>
            <a:pPr eaLnBrk="1" hangingPunct="1"/>
            <a:endParaRPr lang="zh-CN" altLang="en-US" sz="24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0CACE-A6E7-9F4C-B608-C75E244CA1DB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1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560388"/>
          </a:xfrm>
        </p:spPr>
        <p:txBody>
          <a:bodyPr/>
          <a:lstStyle/>
          <a:p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lang="zh-CN" altLang="en-U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110538" cy="4680520"/>
          </a:xfrm>
        </p:spPr>
        <p:txBody>
          <a:bodyPr/>
          <a:lstStyle/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抽象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 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Abstract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对象（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Object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类（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class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封装（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encapsulation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继承（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inheritance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多态性（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polymorphism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信息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/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实现的隐藏（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information/implementation hiding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状态保持（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state retention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对象标识（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object identity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消息（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message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  <a:endParaRPr lang="en-US" altLang="zh-CN" sz="2400" dirty="0">
              <a:latin typeface="Times New Roman"/>
              <a:ea typeface="宋体"/>
              <a:cs typeface="Times New Roman"/>
            </a:endParaRPr>
          </a:p>
          <a:p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一般性（</a:t>
            </a:r>
            <a:r>
              <a:rPr lang="en-US" altLang="zh-CN" sz="2400" dirty="0">
                <a:latin typeface="Times New Roman"/>
                <a:ea typeface="宋体"/>
                <a:cs typeface="Times New Roman"/>
              </a:rPr>
              <a:t>generality</a:t>
            </a:r>
            <a:r>
              <a:rPr lang="zh-CN" altLang="en-US" sz="2400" dirty="0">
                <a:latin typeface="Times New Roman"/>
                <a:ea typeface="宋体"/>
                <a:cs typeface="Times New Roman"/>
              </a:rPr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F0411-1A12-5044-986F-D43311C92FB9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88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>
                <a:latin typeface="宋体"/>
                <a:ea typeface="宋体"/>
                <a:cs typeface="宋体"/>
              </a:rPr>
              <a:t>抽象：从许多事物中舍弃个别的、非本质的特征，抽取共同的、本质性的特征。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r>
              <a:rPr lang="zh-CN" altLang="zh-CN" sz="2000" dirty="0">
                <a:latin typeface="宋体"/>
                <a:ea typeface="宋体"/>
                <a:cs typeface="宋体"/>
              </a:rPr>
              <a:t>抽象是形成概念的必须手段。第一，关注本质：尽管问题域中的事物是很复杂的，但是分析员并不需要了解和描述它们的一切，只需要分析研究其中与系统目标有关的事物及其本质性特征。第二，通过舍弃个体事物在细节上的差异，抽取其共同特征而得到一批事物的抽象概念。</a:t>
            </a:r>
          </a:p>
          <a:p>
            <a:r>
              <a:rPr lang="zh-CN" altLang="zh-CN" sz="2000" dirty="0">
                <a:latin typeface="宋体"/>
                <a:ea typeface="宋体"/>
                <a:cs typeface="宋体"/>
              </a:rPr>
              <a:t>抽象原则包括过程抽象和数据抽象两个方面。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sz="1600" dirty="0">
                <a:latin typeface="宋体"/>
                <a:ea typeface="宋体"/>
                <a:cs typeface="宋体"/>
              </a:rPr>
              <a:t>过程抽象是指，任何一个完成确定功能的操作序列，其使用者都可以把它看作一个单一的实体，尽管实际上它可能是由一系列更低级的操作完成的。</a:t>
            </a:r>
            <a:endParaRPr lang="en-US" altLang="zh-CN" sz="1600" dirty="0">
              <a:latin typeface="宋体"/>
              <a:ea typeface="宋体"/>
              <a:cs typeface="宋体"/>
            </a:endParaRPr>
          </a:p>
          <a:p>
            <a:pPr lvl="1"/>
            <a:r>
              <a:rPr lang="zh-CN" altLang="zh-CN" sz="2000" dirty="0">
                <a:latin typeface="宋体"/>
                <a:ea typeface="宋体"/>
                <a:cs typeface="宋体"/>
              </a:rPr>
              <a:t>数据抽象是根据施加于数据之上的操作来定义数据类型，并限定数据的值只能由这些操作来修改和观察。数据抽象是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OOA</a:t>
            </a:r>
            <a:r>
              <a:rPr lang="zh-CN" altLang="zh-CN" sz="2000" dirty="0">
                <a:latin typeface="宋体"/>
                <a:ea typeface="宋体"/>
                <a:cs typeface="宋体"/>
              </a:rPr>
              <a:t>的核心原则。它强调把数据（属性）和操作（服务）结合为一个不可分的系统单位（即对象），对象的外部只需要知道它做什么，而不必知道它如何做。</a:t>
            </a:r>
          </a:p>
          <a:p>
            <a:endParaRPr kumimoji="1" lang="zh-CN" altLang="en-US" sz="2000" dirty="0">
              <a:latin typeface="宋体"/>
              <a:ea typeface="宋体"/>
              <a:cs typeface="宋体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0BDCE-2A03-BD4A-94FA-197F8AB36361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7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(Object)</a:t>
            </a:r>
          </a:p>
          <a:p>
            <a:pPr lvl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现实世界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中是客观世界中个体或事物的抽象表示，在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面向对象程序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中表达成计算机可理解、可操纵、具有一定属性和行为的对象；在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计算机世界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中是一个可标识的存储区域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表示对象的性质，属性值规定了对象所有可能的状态。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是指该对象可以展现的外部服务。</a:t>
            </a:r>
          </a:p>
          <a:p>
            <a:pPr eaLnBrk="1" hangingPunct="1">
              <a:buFontTx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D65EA6-5494-9C42-A9E4-384B99022BE4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1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面向对象的基本概念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(Class)</a:t>
            </a:r>
          </a:p>
          <a:p>
            <a:pPr lvl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类是某些对象的共同特性的表示，它描述了这些对象内部是如何构造的。相同类的对象在它们的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和它们的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信息结构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两个方面都有相同的定义。</a:t>
            </a:r>
          </a:p>
          <a:p>
            <a:pPr lvl="2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类是一组具有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相同数据结构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相同操作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的对象的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endParaRPr lang="en-US" altLang="zh-CN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类的定义包括一组数据属性和在数据上的一组合法操作。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3200" dirty="0">
                <a:latin typeface="楷体_GB2312" pitchFamily="49" charset="-122"/>
                <a:ea typeface="楷体_GB2312" pitchFamily="49" charset="-122"/>
              </a:rPr>
              <a:t>分类：就是把具有相同属性和服务的对象划分为一类，用类作为这些对象的抽象描述。分类原则实际上是抽象原则运用于对象描述时的一种表现形式。 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449262" lvl="1" indent="0"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00497-AC7C-7F4E-A0F1-B88023DF2BE4}" type="datetime1">
              <a:rPr lang="zh-CN" altLang="en-US" smtClean="0"/>
              <a:t>2019/12/16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082949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Jasmine5.0</Template>
  <TotalTime>5815</TotalTime>
  <Words>2881</Words>
  <Application>Microsoft Office PowerPoint</Application>
  <PresentationFormat>全屏显示(4:3)</PresentationFormat>
  <Paragraphs>205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楷体_GB2312</vt:lpstr>
      <vt:lpstr>宋体</vt:lpstr>
      <vt:lpstr>幼圆</vt:lpstr>
      <vt:lpstr>Arial</vt:lpstr>
      <vt:lpstr>Times New Roman</vt:lpstr>
      <vt:lpstr>Verdana</vt:lpstr>
      <vt:lpstr>Wingdings</vt:lpstr>
      <vt:lpstr>Axis</vt:lpstr>
      <vt:lpstr>6.1、面向对象分析方法</vt:lpstr>
      <vt:lpstr>案例：</vt:lpstr>
      <vt:lpstr>PowerPoint 演示文稿</vt:lpstr>
      <vt:lpstr>回顾面向对象程序设计过程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面向对象的基本概念</vt:lpstr>
      <vt:lpstr>面向对象分析</vt:lpstr>
      <vt:lpstr>分析方法回顾 </vt:lpstr>
      <vt:lpstr>面向对象分析的任务</vt:lpstr>
      <vt:lpstr>面向对象分析的优点</vt:lpstr>
      <vt:lpstr>OOA方法</vt:lpstr>
      <vt:lpstr>面向对象分析过程</vt:lpstr>
      <vt:lpstr>OOA建模与表达</vt:lpstr>
      <vt:lpstr>对象－类层</vt:lpstr>
      <vt:lpstr>属性层和服务层</vt:lpstr>
      <vt:lpstr>结构层</vt:lpstr>
      <vt:lpstr>主题层</vt:lpstr>
      <vt:lpstr>OOA模型</vt:lpstr>
      <vt:lpstr>课程群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软件过程与质量</dc:title>
  <dc:creator>Seg_812</dc:creator>
  <cp:lastModifiedBy>王 立敏</cp:lastModifiedBy>
  <cp:revision>1013</cp:revision>
  <dcterms:created xsi:type="dcterms:W3CDTF">2000-07-21T01:37:02Z</dcterms:created>
  <dcterms:modified xsi:type="dcterms:W3CDTF">2019-12-16T15:10:21Z</dcterms:modified>
</cp:coreProperties>
</file>