
<file path=[Content_Types].xml><?xml version="1.0" encoding="utf-8"?>
<Types xmlns="http://schemas.openxmlformats.org/package/2006/content-types">
  <Default Extension="bin" ContentType="audio/unknown"/>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embeddings/oleObject26.bin" ContentType="application/vnd.openxmlformats-officedocument.oleObject"/>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167"/>
  </p:notesMasterIdLst>
  <p:sldIdLst>
    <p:sldId id="586" r:id="rId2"/>
    <p:sldId id="730" r:id="rId3"/>
    <p:sldId id="731" r:id="rId4"/>
    <p:sldId id="732" r:id="rId5"/>
    <p:sldId id="733" r:id="rId6"/>
    <p:sldId id="734" r:id="rId7"/>
    <p:sldId id="735" r:id="rId8"/>
    <p:sldId id="736" r:id="rId9"/>
    <p:sldId id="737" r:id="rId10"/>
    <p:sldId id="738" r:id="rId11"/>
    <p:sldId id="739" r:id="rId12"/>
    <p:sldId id="740" r:id="rId13"/>
    <p:sldId id="741" r:id="rId14"/>
    <p:sldId id="742" r:id="rId15"/>
    <p:sldId id="743" r:id="rId16"/>
    <p:sldId id="744" r:id="rId17"/>
    <p:sldId id="745" r:id="rId18"/>
    <p:sldId id="746" r:id="rId19"/>
    <p:sldId id="747" r:id="rId20"/>
    <p:sldId id="748" r:id="rId21"/>
    <p:sldId id="749" r:id="rId22"/>
    <p:sldId id="750" r:id="rId23"/>
    <p:sldId id="751" r:id="rId24"/>
    <p:sldId id="752" r:id="rId25"/>
    <p:sldId id="753" r:id="rId26"/>
    <p:sldId id="754" r:id="rId27"/>
    <p:sldId id="755" r:id="rId28"/>
    <p:sldId id="756" r:id="rId29"/>
    <p:sldId id="757" r:id="rId30"/>
    <p:sldId id="758" r:id="rId31"/>
    <p:sldId id="759" r:id="rId32"/>
    <p:sldId id="760" r:id="rId33"/>
    <p:sldId id="761" r:id="rId34"/>
    <p:sldId id="762" r:id="rId35"/>
    <p:sldId id="763" r:id="rId36"/>
    <p:sldId id="764" r:id="rId37"/>
    <p:sldId id="765" r:id="rId38"/>
    <p:sldId id="766" r:id="rId39"/>
    <p:sldId id="767" r:id="rId40"/>
    <p:sldId id="768" r:id="rId41"/>
    <p:sldId id="769" r:id="rId42"/>
    <p:sldId id="770" r:id="rId43"/>
    <p:sldId id="771" r:id="rId44"/>
    <p:sldId id="772" r:id="rId45"/>
    <p:sldId id="773" r:id="rId46"/>
    <p:sldId id="774" r:id="rId47"/>
    <p:sldId id="775" r:id="rId48"/>
    <p:sldId id="776" r:id="rId49"/>
    <p:sldId id="777" r:id="rId50"/>
    <p:sldId id="778" r:id="rId51"/>
    <p:sldId id="779" r:id="rId52"/>
    <p:sldId id="780" r:id="rId53"/>
    <p:sldId id="781" r:id="rId54"/>
    <p:sldId id="782" r:id="rId55"/>
    <p:sldId id="783" r:id="rId56"/>
    <p:sldId id="784" r:id="rId57"/>
    <p:sldId id="785" r:id="rId58"/>
    <p:sldId id="786" r:id="rId59"/>
    <p:sldId id="787" r:id="rId60"/>
    <p:sldId id="788" r:id="rId61"/>
    <p:sldId id="789" r:id="rId62"/>
    <p:sldId id="790" r:id="rId63"/>
    <p:sldId id="791" r:id="rId64"/>
    <p:sldId id="792" r:id="rId65"/>
    <p:sldId id="793" r:id="rId66"/>
    <p:sldId id="794" r:id="rId67"/>
    <p:sldId id="795" r:id="rId68"/>
    <p:sldId id="796" r:id="rId69"/>
    <p:sldId id="797" r:id="rId70"/>
    <p:sldId id="798" r:id="rId71"/>
    <p:sldId id="799" r:id="rId72"/>
    <p:sldId id="800" r:id="rId73"/>
    <p:sldId id="801" r:id="rId74"/>
    <p:sldId id="802" r:id="rId75"/>
    <p:sldId id="803" r:id="rId76"/>
    <p:sldId id="804" r:id="rId77"/>
    <p:sldId id="805" r:id="rId78"/>
    <p:sldId id="806" r:id="rId79"/>
    <p:sldId id="807" r:id="rId80"/>
    <p:sldId id="808" r:id="rId81"/>
    <p:sldId id="809" r:id="rId82"/>
    <p:sldId id="810" r:id="rId83"/>
    <p:sldId id="811" r:id="rId84"/>
    <p:sldId id="812" r:id="rId85"/>
    <p:sldId id="813" r:id="rId86"/>
    <p:sldId id="814" r:id="rId87"/>
    <p:sldId id="815" r:id="rId88"/>
    <p:sldId id="816" r:id="rId89"/>
    <p:sldId id="817" r:id="rId90"/>
    <p:sldId id="818" r:id="rId91"/>
    <p:sldId id="819" r:id="rId92"/>
    <p:sldId id="820" r:id="rId93"/>
    <p:sldId id="821" r:id="rId94"/>
    <p:sldId id="822" r:id="rId95"/>
    <p:sldId id="823" r:id="rId96"/>
    <p:sldId id="824" r:id="rId97"/>
    <p:sldId id="825" r:id="rId98"/>
    <p:sldId id="826" r:id="rId99"/>
    <p:sldId id="827" r:id="rId100"/>
    <p:sldId id="828" r:id="rId101"/>
    <p:sldId id="829" r:id="rId102"/>
    <p:sldId id="830" r:id="rId103"/>
    <p:sldId id="831" r:id="rId104"/>
    <p:sldId id="832" r:id="rId105"/>
    <p:sldId id="833" r:id="rId106"/>
    <p:sldId id="834" r:id="rId107"/>
    <p:sldId id="835" r:id="rId108"/>
    <p:sldId id="836" r:id="rId109"/>
    <p:sldId id="837" r:id="rId110"/>
    <p:sldId id="838" r:id="rId111"/>
    <p:sldId id="839" r:id="rId112"/>
    <p:sldId id="840" r:id="rId113"/>
    <p:sldId id="841" r:id="rId114"/>
    <p:sldId id="842" r:id="rId115"/>
    <p:sldId id="843" r:id="rId116"/>
    <p:sldId id="844" r:id="rId117"/>
    <p:sldId id="845" r:id="rId118"/>
    <p:sldId id="846" r:id="rId119"/>
    <p:sldId id="847" r:id="rId120"/>
    <p:sldId id="848" r:id="rId121"/>
    <p:sldId id="849" r:id="rId122"/>
    <p:sldId id="850" r:id="rId123"/>
    <p:sldId id="851" r:id="rId124"/>
    <p:sldId id="852" r:id="rId125"/>
    <p:sldId id="853" r:id="rId126"/>
    <p:sldId id="854" r:id="rId127"/>
    <p:sldId id="855" r:id="rId128"/>
    <p:sldId id="856" r:id="rId129"/>
    <p:sldId id="857" r:id="rId130"/>
    <p:sldId id="858" r:id="rId131"/>
    <p:sldId id="859" r:id="rId132"/>
    <p:sldId id="860" r:id="rId133"/>
    <p:sldId id="861" r:id="rId134"/>
    <p:sldId id="862" r:id="rId135"/>
    <p:sldId id="863" r:id="rId136"/>
    <p:sldId id="864" r:id="rId137"/>
    <p:sldId id="865" r:id="rId138"/>
    <p:sldId id="866" r:id="rId139"/>
    <p:sldId id="867" r:id="rId140"/>
    <p:sldId id="868" r:id="rId141"/>
    <p:sldId id="869" r:id="rId142"/>
    <p:sldId id="870" r:id="rId143"/>
    <p:sldId id="871" r:id="rId144"/>
    <p:sldId id="872" r:id="rId145"/>
    <p:sldId id="873" r:id="rId146"/>
    <p:sldId id="874" r:id="rId147"/>
    <p:sldId id="875" r:id="rId148"/>
    <p:sldId id="876" r:id="rId149"/>
    <p:sldId id="877" r:id="rId150"/>
    <p:sldId id="878" r:id="rId151"/>
    <p:sldId id="879" r:id="rId152"/>
    <p:sldId id="880" r:id="rId153"/>
    <p:sldId id="881" r:id="rId154"/>
    <p:sldId id="882" r:id="rId155"/>
    <p:sldId id="883" r:id="rId156"/>
    <p:sldId id="884" r:id="rId157"/>
    <p:sldId id="885" r:id="rId158"/>
    <p:sldId id="886" r:id="rId159"/>
    <p:sldId id="887" r:id="rId160"/>
    <p:sldId id="888" r:id="rId161"/>
    <p:sldId id="889" r:id="rId162"/>
    <p:sldId id="890" r:id="rId163"/>
    <p:sldId id="891" r:id="rId164"/>
    <p:sldId id="892" r:id="rId165"/>
    <p:sldId id="729" r:id="rId16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2" autoAdjust="0"/>
    <p:restoredTop sz="59524" autoAdjust="0"/>
  </p:normalViewPr>
  <p:slideViewPr>
    <p:cSldViewPr>
      <p:cViewPr varScale="1">
        <p:scale>
          <a:sx n="163" d="100"/>
          <a:sy n="163" d="100"/>
        </p:scale>
        <p:origin x="1740" y="13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_rels/viewProps.xml.rels><?xml version="1.0" encoding="UTF-8" standalone="yes"?>
<Relationships xmlns="http://schemas.openxmlformats.org/package/2006/relationships"><Relationship Id="rId26" Type="http://schemas.openxmlformats.org/officeDocument/2006/relationships/slide" Target="slides/slide68.xml"/><Relationship Id="rId21" Type="http://schemas.openxmlformats.org/officeDocument/2006/relationships/slide" Target="slides/slide63.xml"/><Relationship Id="rId42" Type="http://schemas.openxmlformats.org/officeDocument/2006/relationships/slide" Target="slides/slide85.xml"/><Relationship Id="rId47" Type="http://schemas.openxmlformats.org/officeDocument/2006/relationships/slide" Target="slides/slide91.xml"/><Relationship Id="rId63" Type="http://schemas.openxmlformats.org/officeDocument/2006/relationships/slide" Target="slides/slide110.xml"/><Relationship Id="rId68" Type="http://schemas.openxmlformats.org/officeDocument/2006/relationships/slide" Target="slides/slide115.xml"/><Relationship Id="rId84" Type="http://schemas.openxmlformats.org/officeDocument/2006/relationships/slide" Target="slides/slide133.xml"/><Relationship Id="rId89" Type="http://schemas.openxmlformats.org/officeDocument/2006/relationships/slide" Target="slides/slide138.xml"/><Relationship Id="rId7" Type="http://schemas.openxmlformats.org/officeDocument/2006/relationships/slide" Target="slides/slide49.xml"/><Relationship Id="rId71" Type="http://schemas.openxmlformats.org/officeDocument/2006/relationships/slide" Target="slides/slide118.xml"/><Relationship Id="rId92" Type="http://schemas.openxmlformats.org/officeDocument/2006/relationships/slide" Target="slides/slide141.xml"/><Relationship Id="rId2" Type="http://schemas.openxmlformats.org/officeDocument/2006/relationships/slide" Target="slides/slide4.xml"/><Relationship Id="rId16" Type="http://schemas.openxmlformats.org/officeDocument/2006/relationships/slide" Target="slides/slide58.xml"/><Relationship Id="rId29" Type="http://schemas.openxmlformats.org/officeDocument/2006/relationships/slide" Target="slides/slide71.xml"/><Relationship Id="rId107" Type="http://schemas.openxmlformats.org/officeDocument/2006/relationships/slide" Target="slides/slide162.xml"/><Relationship Id="rId11" Type="http://schemas.openxmlformats.org/officeDocument/2006/relationships/slide" Target="slides/slide53.xml"/><Relationship Id="rId24" Type="http://schemas.openxmlformats.org/officeDocument/2006/relationships/slide" Target="slides/slide66.xml"/><Relationship Id="rId32" Type="http://schemas.openxmlformats.org/officeDocument/2006/relationships/slide" Target="slides/slide74.xml"/><Relationship Id="rId37" Type="http://schemas.openxmlformats.org/officeDocument/2006/relationships/slide" Target="slides/slide80.xml"/><Relationship Id="rId40" Type="http://schemas.openxmlformats.org/officeDocument/2006/relationships/slide" Target="slides/slide83.xml"/><Relationship Id="rId45" Type="http://schemas.openxmlformats.org/officeDocument/2006/relationships/slide" Target="slides/slide88.xml"/><Relationship Id="rId53" Type="http://schemas.openxmlformats.org/officeDocument/2006/relationships/slide" Target="slides/slide97.xml"/><Relationship Id="rId58" Type="http://schemas.openxmlformats.org/officeDocument/2006/relationships/slide" Target="slides/slide102.xml"/><Relationship Id="rId66" Type="http://schemas.openxmlformats.org/officeDocument/2006/relationships/slide" Target="slides/slide113.xml"/><Relationship Id="rId74" Type="http://schemas.openxmlformats.org/officeDocument/2006/relationships/slide" Target="slides/slide121.xml"/><Relationship Id="rId79" Type="http://schemas.openxmlformats.org/officeDocument/2006/relationships/slide" Target="slides/slide128.xml"/><Relationship Id="rId87" Type="http://schemas.openxmlformats.org/officeDocument/2006/relationships/slide" Target="slides/slide136.xml"/><Relationship Id="rId102" Type="http://schemas.openxmlformats.org/officeDocument/2006/relationships/slide" Target="slides/slide151.xml"/><Relationship Id="rId5" Type="http://schemas.openxmlformats.org/officeDocument/2006/relationships/slide" Target="slides/slide32.xml"/><Relationship Id="rId61" Type="http://schemas.openxmlformats.org/officeDocument/2006/relationships/slide" Target="slides/slide105.xml"/><Relationship Id="rId82" Type="http://schemas.openxmlformats.org/officeDocument/2006/relationships/slide" Target="slides/slide131.xml"/><Relationship Id="rId90" Type="http://schemas.openxmlformats.org/officeDocument/2006/relationships/slide" Target="slides/slide139.xml"/><Relationship Id="rId95" Type="http://schemas.openxmlformats.org/officeDocument/2006/relationships/slide" Target="slides/slide144.xml"/><Relationship Id="rId19" Type="http://schemas.openxmlformats.org/officeDocument/2006/relationships/slide" Target="slides/slide61.xml"/><Relationship Id="rId14" Type="http://schemas.openxmlformats.org/officeDocument/2006/relationships/slide" Target="slides/slide56.xml"/><Relationship Id="rId22" Type="http://schemas.openxmlformats.org/officeDocument/2006/relationships/slide" Target="slides/slide64.xml"/><Relationship Id="rId27" Type="http://schemas.openxmlformats.org/officeDocument/2006/relationships/slide" Target="slides/slide69.xml"/><Relationship Id="rId30" Type="http://schemas.openxmlformats.org/officeDocument/2006/relationships/slide" Target="slides/slide72.xml"/><Relationship Id="rId35" Type="http://schemas.openxmlformats.org/officeDocument/2006/relationships/slide" Target="slides/slide78.xml"/><Relationship Id="rId43" Type="http://schemas.openxmlformats.org/officeDocument/2006/relationships/slide" Target="slides/slide86.xml"/><Relationship Id="rId48" Type="http://schemas.openxmlformats.org/officeDocument/2006/relationships/slide" Target="slides/slide92.xml"/><Relationship Id="rId56" Type="http://schemas.openxmlformats.org/officeDocument/2006/relationships/slide" Target="slides/slide100.xml"/><Relationship Id="rId64" Type="http://schemas.openxmlformats.org/officeDocument/2006/relationships/slide" Target="slides/slide111.xml"/><Relationship Id="rId69" Type="http://schemas.openxmlformats.org/officeDocument/2006/relationships/slide" Target="slides/slide116.xml"/><Relationship Id="rId77" Type="http://schemas.openxmlformats.org/officeDocument/2006/relationships/slide" Target="slides/slide126.xml"/><Relationship Id="rId100" Type="http://schemas.openxmlformats.org/officeDocument/2006/relationships/slide" Target="slides/slide149.xml"/><Relationship Id="rId105" Type="http://schemas.openxmlformats.org/officeDocument/2006/relationships/slide" Target="slides/slide157.xml"/><Relationship Id="rId8" Type="http://schemas.openxmlformats.org/officeDocument/2006/relationships/slide" Target="slides/slide50.xml"/><Relationship Id="rId51" Type="http://schemas.openxmlformats.org/officeDocument/2006/relationships/slide" Target="slides/slide95.xml"/><Relationship Id="rId72" Type="http://schemas.openxmlformats.org/officeDocument/2006/relationships/slide" Target="slides/slide119.xml"/><Relationship Id="rId80" Type="http://schemas.openxmlformats.org/officeDocument/2006/relationships/slide" Target="slides/slide129.xml"/><Relationship Id="rId85" Type="http://schemas.openxmlformats.org/officeDocument/2006/relationships/slide" Target="slides/slide134.xml"/><Relationship Id="rId93" Type="http://schemas.openxmlformats.org/officeDocument/2006/relationships/slide" Target="slides/slide142.xml"/><Relationship Id="rId98" Type="http://schemas.openxmlformats.org/officeDocument/2006/relationships/slide" Target="slides/slide147.xml"/><Relationship Id="rId3" Type="http://schemas.openxmlformats.org/officeDocument/2006/relationships/slide" Target="slides/slide7.xml"/><Relationship Id="rId12" Type="http://schemas.openxmlformats.org/officeDocument/2006/relationships/slide" Target="slides/slide54.xml"/><Relationship Id="rId17" Type="http://schemas.openxmlformats.org/officeDocument/2006/relationships/slide" Target="slides/slide59.xml"/><Relationship Id="rId25" Type="http://schemas.openxmlformats.org/officeDocument/2006/relationships/slide" Target="slides/slide67.xml"/><Relationship Id="rId33" Type="http://schemas.openxmlformats.org/officeDocument/2006/relationships/slide" Target="slides/slide75.xml"/><Relationship Id="rId38" Type="http://schemas.openxmlformats.org/officeDocument/2006/relationships/slide" Target="slides/slide81.xml"/><Relationship Id="rId46" Type="http://schemas.openxmlformats.org/officeDocument/2006/relationships/slide" Target="slides/slide90.xml"/><Relationship Id="rId59" Type="http://schemas.openxmlformats.org/officeDocument/2006/relationships/slide" Target="slides/slide103.xml"/><Relationship Id="rId67" Type="http://schemas.openxmlformats.org/officeDocument/2006/relationships/slide" Target="slides/slide114.xml"/><Relationship Id="rId103" Type="http://schemas.openxmlformats.org/officeDocument/2006/relationships/slide" Target="slides/slide152.xml"/><Relationship Id="rId20" Type="http://schemas.openxmlformats.org/officeDocument/2006/relationships/slide" Target="slides/slide62.xml"/><Relationship Id="rId41" Type="http://schemas.openxmlformats.org/officeDocument/2006/relationships/slide" Target="slides/slide84.xml"/><Relationship Id="rId54" Type="http://schemas.openxmlformats.org/officeDocument/2006/relationships/slide" Target="slides/slide98.xml"/><Relationship Id="rId62" Type="http://schemas.openxmlformats.org/officeDocument/2006/relationships/slide" Target="slides/slide106.xml"/><Relationship Id="rId70" Type="http://schemas.openxmlformats.org/officeDocument/2006/relationships/slide" Target="slides/slide117.xml"/><Relationship Id="rId75" Type="http://schemas.openxmlformats.org/officeDocument/2006/relationships/slide" Target="slides/slide124.xml"/><Relationship Id="rId83" Type="http://schemas.openxmlformats.org/officeDocument/2006/relationships/slide" Target="slides/slide132.xml"/><Relationship Id="rId88" Type="http://schemas.openxmlformats.org/officeDocument/2006/relationships/slide" Target="slides/slide137.xml"/><Relationship Id="rId91" Type="http://schemas.openxmlformats.org/officeDocument/2006/relationships/slide" Target="slides/slide140.xml"/><Relationship Id="rId96" Type="http://schemas.openxmlformats.org/officeDocument/2006/relationships/slide" Target="slides/slide145.xml"/><Relationship Id="rId1" Type="http://schemas.openxmlformats.org/officeDocument/2006/relationships/slide" Target="slides/slide3.xml"/><Relationship Id="rId6" Type="http://schemas.openxmlformats.org/officeDocument/2006/relationships/slide" Target="slides/slide35.xml"/><Relationship Id="rId15" Type="http://schemas.openxmlformats.org/officeDocument/2006/relationships/slide" Target="slides/slide57.xml"/><Relationship Id="rId23" Type="http://schemas.openxmlformats.org/officeDocument/2006/relationships/slide" Target="slides/slide65.xml"/><Relationship Id="rId28" Type="http://schemas.openxmlformats.org/officeDocument/2006/relationships/slide" Target="slides/slide70.xml"/><Relationship Id="rId36" Type="http://schemas.openxmlformats.org/officeDocument/2006/relationships/slide" Target="slides/slide79.xml"/><Relationship Id="rId49" Type="http://schemas.openxmlformats.org/officeDocument/2006/relationships/slide" Target="slides/slide93.xml"/><Relationship Id="rId57" Type="http://schemas.openxmlformats.org/officeDocument/2006/relationships/slide" Target="slides/slide101.xml"/><Relationship Id="rId106" Type="http://schemas.openxmlformats.org/officeDocument/2006/relationships/slide" Target="slides/slide161.xml"/><Relationship Id="rId10" Type="http://schemas.openxmlformats.org/officeDocument/2006/relationships/slide" Target="slides/slide52.xml"/><Relationship Id="rId31" Type="http://schemas.openxmlformats.org/officeDocument/2006/relationships/slide" Target="slides/slide73.xml"/><Relationship Id="rId44" Type="http://schemas.openxmlformats.org/officeDocument/2006/relationships/slide" Target="slides/slide87.xml"/><Relationship Id="rId52" Type="http://schemas.openxmlformats.org/officeDocument/2006/relationships/slide" Target="slides/slide96.xml"/><Relationship Id="rId60" Type="http://schemas.openxmlformats.org/officeDocument/2006/relationships/slide" Target="slides/slide104.xml"/><Relationship Id="rId65" Type="http://schemas.openxmlformats.org/officeDocument/2006/relationships/slide" Target="slides/slide112.xml"/><Relationship Id="rId73" Type="http://schemas.openxmlformats.org/officeDocument/2006/relationships/slide" Target="slides/slide120.xml"/><Relationship Id="rId78" Type="http://schemas.openxmlformats.org/officeDocument/2006/relationships/slide" Target="slides/slide127.xml"/><Relationship Id="rId81" Type="http://schemas.openxmlformats.org/officeDocument/2006/relationships/slide" Target="slides/slide130.xml"/><Relationship Id="rId86" Type="http://schemas.openxmlformats.org/officeDocument/2006/relationships/slide" Target="slides/slide135.xml"/><Relationship Id="rId94" Type="http://schemas.openxmlformats.org/officeDocument/2006/relationships/slide" Target="slides/slide143.xml"/><Relationship Id="rId99" Type="http://schemas.openxmlformats.org/officeDocument/2006/relationships/slide" Target="slides/slide148.xml"/><Relationship Id="rId101" Type="http://schemas.openxmlformats.org/officeDocument/2006/relationships/slide" Target="slides/slide150.xml"/><Relationship Id="rId4" Type="http://schemas.openxmlformats.org/officeDocument/2006/relationships/slide" Target="slides/slide28.xml"/><Relationship Id="rId9" Type="http://schemas.openxmlformats.org/officeDocument/2006/relationships/slide" Target="slides/slide51.xml"/><Relationship Id="rId13" Type="http://schemas.openxmlformats.org/officeDocument/2006/relationships/slide" Target="slides/slide55.xml"/><Relationship Id="rId18" Type="http://schemas.openxmlformats.org/officeDocument/2006/relationships/slide" Target="slides/slide60.xml"/><Relationship Id="rId39" Type="http://schemas.openxmlformats.org/officeDocument/2006/relationships/slide" Target="slides/slide82.xml"/><Relationship Id="rId34" Type="http://schemas.openxmlformats.org/officeDocument/2006/relationships/slide" Target="slides/slide77.xml"/><Relationship Id="rId50" Type="http://schemas.openxmlformats.org/officeDocument/2006/relationships/slide" Target="slides/slide94.xml"/><Relationship Id="rId55" Type="http://schemas.openxmlformats.org/officeDocument/2006/relationships/slide" Target="slides/slide99.xml"/><Relationship Id="rId76" Type="http://schemas.openxmlformats.org/officeDocument/2006/relationships/slide" Target="slides/slide125.xml"/><Relationship Id="rId97" Type="http://schemas.openxmlformats.org/officeDocument/2006/relationships/slide" Target="slides/slide146.xml"/><Relationship Id="rId104" Type="http://schemas.openxmlformats.org/officeDocument/2006/relationships/slide" Target="slides/slide1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16155-B0B4-4CD8-A1E0-1495D3D56C19}" type="doc">
      <dgm:prSet loTypeId="urn:microsoft.com/office/officeart/2005/8/layout/hierarchy3" loCatId="hierarchy" qsTypeId="urn:microsoft.com/office/officeart/2005/8/quickstyle/3d4" qsCatId="3D" csTypeId="urn:microsoft.com/office/officeart/2005/8/colors/accent1_2" csCatId="accent1" phldr="1"/>
      <dgm:spPr/>
      <dgm:t>
        <a:bodyPr/>
        <a:lstStyle/>
        <a:p>
          <a:endParaRPr lang="zh-CN" altLang="en-US"/>
        </a:p>
      </dgm:t>
    </dgm:pt>
    <dgm:pt modelId="{31D088BA-B5B8-4716-8206-28FC1B7DE1BD}">
      <dgm:prSet phldrT="[文本]" custT="1"/>
      <dgm:spPr/>
      <dgm:t>
        <a:bodyPr/>
        <a:lstStyle/>
        <a:p>
          <a:r>
            <a:rPr lang="zh-CN" altLang="en-US" sz="3200" dirty="0">
              <a:latin typeface="楷体_GB2312" pitchFamily="49" charset="-122"/>
              <a:ea typeface="楷体_GB2312" pitchFamily="49" charset="-122"/>
            </a:rPr>
            <a:t>功能</a:t>
          </a:r>
        </a:p>
      </dgm:t>
    </dgm:pt>
    <dgm:pt modelId="{647B0A85-AF08-4823-ADF8-DA75E29706C7}" type="parTrans" cxnId="{5C254C50-7B92-4402-8425-462C3E948830}">
      <dgm:prSet/>
      <dgm:spPr/>
      <dgm:t>
        <a:bodyPr/>
        <a:lstStyle/>
        <a:p>
          <a:endParaRPr lang="zh-CN" altLang="en-US"/>
        </a:p>
      </dgm:t>
    </dgm:pt>
    <dgm:pt modelId="{DC211E35-536D-419E-ADA2-0F078C0B721A}" type="sibTrans" cxnId="{5C254C50-7B92-4402-8425-462C3E948830}">
      <dgm:prSet/>
      <dgm:spPr/>
      <dgm:t>
        <a:bodyPr/>
        <a:lstStyle/>
        <a:p>
          <a:endParaRPr lang="zh-CN" altLang="en-US"/>
        </a:p>
      </dgm:t>
    </dgm:pt>
    <dgm:pt modelId="{AECF0DB1-FDCC-4705-8F30-FE037ED3A348}">
      <dgm:prSet phldrT="[文本]"/>
      <dgm:spPr/>
      <dgm:t>
        <a:bodyPr/>
        <a:lstStyle/>
        <a:p>
          <a:r>
            <a:rPr lang="zh-CN" altLang="en-US" dirty="0">
              <a:solidFill>
                <a:srgbClr val="FF0000"/>
              </a:solidFill>
              <a:latin typeface="楷体_GB2312" pitchFamily="49" charset="-122"/>
              <a:ea typeface="楷体_GB2312" pitchFamily="49" charset="-122"/>
            </a:rPr>
            <a:t>用例图</a:t>
          </a:r>
        </a:p>
      </dgm:t>
    </dgm:pt>
    <dgm:pt modelId="{8A5122AC-E662-4EE2-A5C1-AADDCE9926B9}" type="parTrans" cxnId="{211979AC-ABD3-4DB8-A4E1-D200DC10CD54}">
      <dgm:prSet/>
      <dgm:spPr/>
      <dgm:t>
        <a:bodyPr/>
        <a:lstStyle/>
        <a:p>
          <a:endParaRPr lang="zh-CN" altLang="en-US">
            <a:latin typeface="楷体_GB2312" pitchFamily="49" charset="-122"/>
            <a:ea typeface="楷体_GB2312" pitchFamily="49" charset="-122"/>
          </a:endParaRPr>
        </a:p>
      </dgm:t>
    </dgm:pt>
    <dgm:pt modelId="{970E54FE-50DE-4A22-A158-8AD516A9F3A1}" type="sibTrans" cxnId="{211979AC-ABD3-4DB8-A4E1-D200DC10CD54}">
      <dgm:prSet/>
      <dgm:spPr/>
      <dgm:t>
        <a:bodyPr/>
        <a:lstStyle/>
        <a:p>
          <a:endParaRPr lang="zh-CN" altLang="en-US"/>
        </a:p>
      </dgm:t>
    </dgm:pt>
    <dgm:pt modelId="{3C2EDF8C-D594-49BC-8332-53DDD3809327}">
      <dgm:prSet phldrT="[文本]" custT="1"/>
      <dgm:spPr/>
      <dgm:t>
        <a:bodyPr/>
        <a:lstStyle/>
        <a:p>
          <a:r>
            <a:rPr lang="zh-CN" altLang="en-US" sz="3200" dirty="0">
              <a:latin typeface="楷体_GB2312" pitchFamily="49" charset="-122"/>
              <a:ea typeface="楷体_GB2312" pitchFamily="49" charset="-122"/>
            </a:rPr>
            <a:t>结构</a:t>
          </a:r>
        </a:p>
      </dgm:t>
    </dgm:pt>
    <dgm:pt modelId="{3639644A-2E96-468B-B91E-75A353DEBFC3}" type="parTrans" cxnId="{BF3A7645-FCCD-40C5-9EB3-40D2631EDCB4}">
      <dgm:prSet/>
      <dgm:spPr/>
      <dgm:t>
        <a:bodyPr/>
        <a:lstStyle/>
        <a:p>
          <a:endParaRPr lang="zh-CN" altLang="en-US"/>
        </a:p>
      </dgm:t>
    </dgm:pt>
    <dgm:pt modelId="{0D23690D-4E10-461E-9CAC-2DED68FE8D50}" type="sibTrans" cxnId="{BF3A7645-FCCD-40C5-9EB3-40D2631EDCB4}">
      <dgm:prSet/>
      <dgm:spPr/>
      <dgm:t>
        <a:bodyPr/>
        <a:lstStyle/>
        <a:p>
          <a:endParaRPr lang="zh-CN" altLang="en-US"/>
        </a:p>
      </dgm:t>
    </dgm:pt>
    <dgm:pt modelId="{9F41E228-89FB-45C7-BAFD-00BA3A69B7E7}">
      <dgm:prSet phldrT="[文本]"/>
      <dgm:spPr/>
      <dgm:t>
        <a:bodyPr/>
        <a:lstStyle/>
        <a:p>
          <a:r>
            <a:rPr lang="zh-CN" altLang="en-US" dirty="0">
              <a:solidFill>
                <a:srgbClr val="FF0000"/>
              </a:solidFill>
              <a:latin typeface="楷体_GB2312" pitchFamily="49" charset="-122"/>
              <a:ea typeface="楷体_GB2312" pitchFamily="49" charset="-122"/>
            </a:rPr>
            <a:t>类图</a:t>
          </a:r>
        </a:p>
      </dgm:t>
    </dgm:pt>
    <dgm:pt modelId="{9413CE90-A055-4736-AD88-12713DFD40D5}" type="parTrans" cxnId="{954D4651-6499-40DB-813F-E744E3508631}">
      <dgm:prSet/>
      <dgm:spPr/>
      <dgm:t>
        <a:bodyPr/>
        <a:lstStyle/>
        <a:p>
          <a:endParaRPr lang="zh-CN" altLang="en-US">
            <a:latin typeface="楷体_GB2312" pitchFamily="49" charset="-122"/>
            <a:ea typeface="楷体_GB2312" pitchFamily="49" charset="-122"/>
          </a:endParaRPr>
        </a:p>
      </dgm:t>
    </dgm:pt>
    <dgm:pt modelId="{1E477C81-12FF-4A0C-95B2-9F7A9221097C}" type="sibTrans" cxnId="{954D4651-6499-40DB-813F-E744E3508631}">
      <dgm:prSet/>
      <dgm:spPr/>
      <dgm:t>
        <a:bodyPr/>
        <a:lstStyle/>
        <a:p>
          <a:endParaRPr lang="zh-CN" altLang="en-US"/>
        </a:p>
      </dgm:t>
    </dgm:pt>
    <dgm:pt modelId="{5F08EC3B-6405-4A3F-BA1B-CF1B19AA3325}">
      <dgm:prSet phldrT="[文本]"/>
      <dgm:spPr/>
      <dgm:t>
        <a:bodyPr/>
        <a:lstStyle/>
        <a:p>
          <a:r>
            <a:rPr lang="zh-CN" altLang="en-US" dirty="0">
              <a:latin typeface="楷体_GB2312" pitchFamily="49" charset="-122"/>
              <a:ea typeface="楷体_GB2312" pitchFamily="49" charset="-122"/>
            </a:rPr>
            <a:t>对象图</a:t>
          </a:r>
        </a:p>
      </dgm:t>
    </dgm:pt>
    <dgm:pt modelId="{C934EC88-B981-4816-8DC2-FAA4B5B3E3F0}" type="parTrans" cxnId="{1241E3E8-F77A-49F8-B738-A38A492C5E6D}">
      <dgm:prSet/>
      <dgm:spPr/>
      <dgm:t>
        <a:bodyPr/>
        <a:lstStyle/>
        <a:p>
          <a:endParaRPr lang="zh-CN" altLang="en-US">
            <a:latin typeface="楷体_GB2312" pitchFamily="49" charset="-122"/>
            <a:ea typeface="楷体_GB2312" pitchFamily="49" charset="-122"/>
          </a:endParaRPr>
        </a:p>
      </dgm:t>
    </dgm:pt>
    <dgm:pt modelId="{8BE3300E-3480-464F-B361-571BF3D3A72C}" type="sibTrans" cxnId="{1241E3E8-F77A-49F8-B738-A38A492C5E6D}">
      <dgm:prSet/>
      <dgm:spPr/>
      <dgm:t>
        <a:bodyPr/>
        <a:lstStyle/>
        <a:p>
          <a:endParaRPr lang="zh-CN" altLang="en-US"/>
        </a:p>
      </dgm:t>
    </dgm:pt>
    <dgm:pt modelId="{72070972-76B5-4FCC-96CD-83CBC6D88192}">
      <dgm:prSet phldrT="[文本]"/>
      <dgm:spPr/>
      <dgm:t>
        <a:bodyPr/>
        <a:lstStyle/>
        <a:p>
          <a:r>
            <a:rPr lang="zh-CN" altLang="en-US" dirty="0">
              <a:latin typeface="楷体_GB2312" pitchFamily="49" charset="-122"/>
              <a:ea typeface="楷体_GB2312" pitchFamily="49" charset="-122"/>
            </a:rPr>
            <a:t>包图</a:t>
          </a:r>
        </a:p>
      </dgm:t>
    </dgm:pt>
    <dgm:pt modelId="{D80249F8-78EC-461D-8D8F-9A31A7D8A6C9}" type="parTrans" cxnId="{C7D3A935-B1FC-4917-9995-814E99F7745F}">
      <dgm:prSet/>
      <dgm:spPr/>
      <dgm:t>
        <a:bodyPr/>
        <a:lstStyle/>
        <a:p>
          <a:endParaRPr lang="zh-CN" altLang="en-US">
            <a:latin typeface="楷体_GB2312" pitchFamily="49" charset="-122"/>
            <a:ea typeface="楷体_GB2312" pitchFamily="49" charset="-122"/>
          </a:endParaRPr>
        </a:p>
      </dgm:t>
    </dgm:pt>
    <dgm:pt modelId="{1377B540-418F-46A8-A1A8-40281072A6DD}" type="sibTrans" cxnId="{C7D3A935-B1FC-4917-9995-814E99F7745F}">
      <dgm:prSet/>
      <dgm:spPr/>
      <dgm:t>
        <a:bodyPr/>
        <a:lstStyle/>
        <a:p>
          <a:endParaRPr lang="zh-CN" altLang="en-US"/>
        </a:p>
      </dgm:t>
    </dgm:pt>
    <dgm:pt modelId="{AF0473D8-7CB2-4084-BFAF-D7F6D28E166E}">
      <dgm:prSet phldrT="[文本]" custT="1"/>
      <dgm:spPr/>
      <dgm:t>
        <a:bodyPr/>
        <a:lstStyle/>
        <a:p>
          <a:r>
            <a:rPr lang="zh-CN" altLang="en-US" sz="3200" dirty="0">
              <a:latin typeface="楷体_GB2312" pitchFamily="49" charset="-122"/>
              <a:ea typeface="楷体_GB2312" pitchFamily="49" charset="-122"/>
            </a:rPr>
            <a:t>行为</a:t>
          </a:r>
        </a:p>
      </dgm:t>
    </dgm:pt>
    <dgm:pt modelId="{80C93680-6F11-4B8E-A196-8FDF39E520D3}" type="parTrans" cxnId="{3189A434-53E8-4EB8-A80C-CEBB622E8836}">
      <dgm:prSet/>
      <dgm:spPr/>
      <dgm:t>
        <a:bodyPr/>
        <a:lstStyle/>
        <a:p>
          <a:endParaRPr lang="zh-CN" altLang="en-US"/>
        </a:p>
      </dgm:t>
    </dgm:pt>
    <dgm:pt modelId="{9EDBE231-695A-4264-97AC-D37C0234160B}" type="sibTrans" cxnId="{3189A434-53E8-4EB8-A80C-CEBB622E8836}">
      <dgm:prSet/>
      <dgm:spPr/>
      <dgm:t>
        <a:bodyPr/>
        <a:lstStyle/>
        <a:p>
          <a:endParaRPr lang="zh-CN" altLang="en-US"/>
        </a:p>
      </dgm:t>
    </dgm:pt>
    <dgm:pt modelId="{5A92512E-16B8-4A1B-930B-AD39D2686E25}">
      <dgm:prSet phldrT="[文本]"/>
      <dgm:spPr/>
      <dgm:t>
        <a:bodyPr/>
        <a:lstStyle/>
        <a:p>
          <a:r>
            <a:rPr lang="zh-CN" altLang="en-US" dirty="0">
              <a:solidFill>
                <a:srgbClr val="FF0000"/>
              </a:solidFill>
              <a:latin typeface="楷体_GB2312" pitchFamily="49" charset="-122"/>
              <a:ea typeface="楷体_GB2312" pitchFamily="49" charset="-122"/>
            </a:rPr>
            <a:t>顺序图</a:t>
          </a:r>
        </a:p>
      </dgm:t>
    </dgm:pt>
    <dgm:pt modelId="{A6B4FB91-0716-4F5B-A201-5E2D8BE0A345}" type="parTrans" cxnId="{95CE14E2-5A89-4F83-9B8C-EAE3042A03C9}">
      <dgm:prSet/>
      <dgm:spPr/>
      <dgm:t>
        <a:bodyPr/>
        <a:lstStyle/>
        <a:p>
          <a:endParaRPr lang="zh-CN" altLang="en-US">
            <a:latin typeface="楷体_GB2312" pitchFamily="49" charset="-122"/>
            <a:ea typeface="楷体_GB2312" pitchFamily="49" charset="-122"/>
          </a:endParaRPr>
        </a:p>
      </dgm:t>
    </dgm:pt>
    <dgm:pt modelId="{63B57F31-1841-4F11-8158-09A6BEC74CA0}" type="sibTrans" cxnId="{95CE14E2-5A89-4F83-9B8C-EAE3042A03C9}">
      <dgm:prSet/>
      <dgm:spPr/>
      <dgm:t>
        <a:bodyPr/>
        <a:lstStyle/>
        <a:p>
          <a:endParaRPr lang="zh-CN" altLang="en-US"/>
        </a:p>
      </dgm:t>
    </dgm:pt>
    <dgm:pt modelId="{7A6D454B-7308-4E64-A734-992A2EE304DA}">
      <dgm:prSet phldrT="[文本]" custT="1"/>
      <dgm:spPr/>
      <dgm:t>
        <a:bodyPr/>
        <a:lstStyle/>
        <a:p>
          <a:r>
            <a:rPr lang="zh-CN" altLang="en-US" sz="3200" dirty="0">
              <a:latin typeface="楷体_GB2312" pitchFamily="49" charset="-122"/>
              <a:ea typeface="楷体_GB2312" pitchFamily="49" charset="-122"/>
            </a:rPr>
            <a:t>实现</a:t>
          </a:r>
        </a:p>
      </dgm:t>
    </dgm:pt>
    <dgm:pt modelId="{455EB7E3-2D0A-4952-BDA2-C75BA6582A5E}" type="parTrans" cxnId="{161ABC05-DE70-471F-BDDB-2172CC487866}">
      <dgm:prSet/>
      <dgm:spPr/>
      <dgm:t>
        <a:bodyPr/>
        <a:lstStyle/>
        <a:p>
          <a:endParaRPr lang="zh-CN" altLang="en-US"/>
        </a:p>
      </dgm:t>
    </dgm:pt>
    <dgm:pt modelId="{F9EB7BD9-C5DF-44D5-8A86-1184CD34512D}" type="sibTrans" cxnId="{161ABC05-DE70-471F-BDDB-2172CC487866}">
      <dgm:prSet/>
      <dgm:spPr/>
      <dgm:t>
        <a:bodyPr/>
        <a:lstStyle/>
        <a:p>
          <a:endParaRPr lang="zh-CN" altLang="en-US"/>
        </a:p>
      </dgm:t>
    </dgm:pt>
    <dgm:pt modelId="{020DBEAD-7B49-44EB-8F06-51C362FA4029}">
      <dgm:prSet phldrT="[文本]"/>
      <dgm:spPr/>
      <dgm:t>
        <a:bodyPr/>
        <a:lstStyle/>
        <a:p>
          <a:r>
            <a:rPr lang="zh-CN" altLang="en-US" dirty="0">
              <a:latin typeface="楷体_GB2312" pitchFamily="49" charset="-122"/>
              <a:ea typeface="楷体_GB2312" pitchFamily="49" charset="-122"/>
            </a:rPr>
            <a:t>构件图</a:t>
          </a:r>
        </a:p>
      </dgm:t>
    </dgm:pt>
    <dgm:pt modelId="{1EC1449C-B5C7-4890-A73B-B7DC914981AD}" type="parTrans" cxnId="{C57EF273-B87B-473F-BF63-C960F4F1D50C}">
      <dgm:prSet/>
      <dgm:spPr/>
      <dgm:t>
        <a:bodyPr/>
        <a:lstStyle/>
        <a:p>
          <a:endParaRPr lang="zh-CN" altLang="en-US">
            <a:latin typeface="楷体_GB2312" pitchFamily="49" charset="-122"/>
            <a:ea typeface="楷体_GB2312" pitchFamily="49" charset="-122"/>
          </a:endParaRPr>
        </a:p>
      </dgm:t>
    </dgm:pt>
    <dgm:pt modelId="{9A23340E-9DC7-4288-A252-417BB08DDAF4}" type="sibTrans" cxnId="{C57EF273-B87B-473F-BF63-C960F4F1D50C}">
      <dgm:prSet/>
      <dgm:spPr/>
      <dgm:t>
        <a:bodyPr/>
        <a:lstStyle/>
        <a:p>
          <a:endParaRPr lang="zh-CN" altLang="en-US"/>
        </a:p>
      </dgm:t>
    </dgm:pt>
    <dgm:pt modelId="{E021909B-DD87-46FE-91C8-44F1568984BF}">
      <dgm:prSet phldrT="[文本]"/>
      <dgm:spPr/>
      <dgm:t>
        <a:bodyPr/>
        <a:lstStyle/>
        <a:p>
          <a:r>
            <a:rPr lang="zh-CN" altLang="en-US" dirty="0">
              <a:latin typeface="楷体_GB2312" pitchFamily="49" charset="-122"/>
              <a:ea typeface="楷体_GB2312" pitchFamily="49" charset="-122"/>
            </a:rPr>
            <a:t>部署图</a:t>
          </a:r>
        </a:p>
      </dgm:t>
    </dgm:pt>
    <dgm:pt modelId="{2CBE60A5-0B60-4BC3-B7D3-9AFE23A9A7C4}" type="parTrans" cxnId="{154D137D-B7D9-42EB-B029-B652F3A645D5}">
      <dgm:prSet/>
      <dgm:spPr/>
      <dgm:t>
        <a:bodyPr/>
        <a:lstStyle/>
        <a:p>
          <a:endParaRPr lang="zh-CN" altLang="en-US">
            <a:latin typeface="楷体_GB2312" pitchFamily="49" charset="-122"/>
            <a:ea typeface="楷体_GB2312" pitchFamily="49" charset="-122"/>
          </a:endParaRPr>
        </a:p>
      </dgm:t>
    </dgm:pt>
    <dgm:pt modelId="{AD31CD51-9600-4743-B87F-7C457CE0A99E}" type="sibTrans" cxnId="{154D137D-B7D9-42EB-B029-B652F3A645D5}">
      <dgm:prSet/>
      <dgm:spPr/>
      <dgm:t>
        <a:bodyPr/>
        <a:lstStyle/>
        <a:p>
          <a:endParaRPr lang="zh-CN" altLang="en-US"/>
        </a:p>
      </dgm:t>
    </dgm:pt>
    <dgm:pt modelId="{627B2987-F866-4196-ADBE-33D5CFD754F6}">
      <dgm:prSet phldrT="[文本]" custT="1"/>
      <dgm:spPr/>
      <dgm:t>
        <a:bodyPr/>
        <a:lstStyle/>
        <a:p>
          <a:r>
            <a:rPr lang="zh-CN" altLang="en-US" sz="3200" dirty="0">
              <a:latin typeface="楷体_GB2312" pitchFamily="49" charset="-122"/>
              <a:ea typeface="楷体_GB2312" pitchFamily="49" charset="-122"/>
            </a:rPr>
            <a:t>时间</a:t>
          </a:r>
        </a:p>
      </dgm:t>
    </dgm:pt>
    <dgm:pt modelId="{8AC2DFF4-C4F0-49C1-899C-00A8B61D19CF}" type="parTrans" cxnId="{F4218902-76F4-467B-B858-A8C915D4D380}">
      <dgm:prSet/>
      <dgm:spPr/>
      <dgm:t>
        <a:bodyPr/>
        <a:lstStyle/>
        <a:p>
          <a:endParaRPr lang="zh-CN" altLang="en-US"/>
        </a:p>
      </dgm:t>
    </dgm:pt>
    <dgm:pt modelId="{D715150E-9EA9-45BA-8EFD-4B40B5215306}" type="sibTrans" cxnId="{F4218902-76F4-467B-B858-A8C915D4D380}">
      <dgm:prSet/>
      <dgm:spPr/>
      <dgm:t>
        <a:bodyPr/>
        <a:lstStyle/>
        <a:p>
          <a:endParaRPr lang="zh-CN" altLang="en-US"/>
        </a:p>
      </dgm:t>
    </dgm:pt>
    <dgm:pt modelId="{D8E2151B-5A57-4A7D-9071-3B488306CC55}">
      <dgm:prSet phldrT="[文本]"/>
      <dgm:spPr/>
      <dgm:t>
        <a:bodyPr/>
        <a:lstStyle/>
        <a:p>
          <a:r>
            <a:rPr lang="zh-CN" altLang="en-US" dirty="0">
              <a:latin typeface="楷体_GB2312" pitchFamily="49" charset="-122"/>
              <a:ea typeface="楷体_GB2312" pitchFamily="49" charset="-122"/>
            </a:rPr>
            <a:t>定时图</a:t>
          </a:r>
        </a:p>
      </dgm:t>
    </dgm:pt>
    <dgm:pt modelId="{3894512C-17E6-4585-8F57-CFA100390B28}" type="parTrans" cxnId="{36524895-50CB-47B4-A567-268214719146}">
      <dgm:prSet/>
      <dgm:spPr/>
      <dgm:t>
        <a:bodyPr/>
        <a:lstStyle/>
        <a:p>
          <a:endParaRPr lang="zh-CN" altLang="en-US">
            <a:latin typeface="楷体_GB2312" pitchFamily="49" charset="-122"/>
            <a:ea typeface="楷体_GB2312" pitchFamily="49" charset="-122"/>
          </a:endParaRPr>
        </a:p>
      </dgm:t>
    </dgm:pt>
    <dgm:pt modelId="{CE50C9D3-45AB-4E72-BD47-61FF1D276F73}" type="sibTrans" cxnId="{36524895-50CB-47B4-A567-268214719146}">
      <dgm:prSet/>
      <dgm:spPr/>
      <dgm:t>
        <a:bodyPr/>
        <a:lstStyle/>
        <a:p>
          <a:endParaRPr lang="zh-CN" altLang="en-US"/>
        </a:p>
      </dgm:t>
    </dgm:pt>
    <dgm:pt modelId="{CF2A4033-10CA-41F2-970A-2EFA5620C9AF}">
      <dgm:prSet phldrT="[文本]"/>
      <dgm:spPr/>
      <dgm:t>
        <a:bodyPr/>
        <a:lstStyle/>
        <a:p>
          <a:r>
            <a:rPr lang="zh-CN" altLang="en-US" dirty="0">
              <a:latin typeface="楷体_GB2312" pitchFamily="49" charset="-122"/>
              <a:ea typeface="楷体_GB2312" pitchFamily="49" charset="-122"/>
            </a:rPr>
            <a:t>复合结构图</a:t>
          </a:r>
        </a:p>
      </dgm:t>
    </dgm:pt>
    <dgm:pt modelId="{C03A9154-1F29-45A7-8790-4E84701A7553}" type="parTrans" cxnId="{3BC591D4-3166-4D34-8601-8A7273AA21CA}">
      <dgm:prSet/>
      <dgm:spPr/>
      <dgm:t>
        <a:bodyPr/>
        <a:lstStyle/>
        <a:p>
          <a:endParaRPr lang="zh-CN" altLang="en-US">
            <a:latin typeface="楷体_GB2312" pitchFamily="49" charset="-122"/>
            <a:ea typeface="楷体_GB2312" pitchFamily="49" charset="-122"/>
          </a:endParaRPr>
        </a:p>
      </dgm:t>
    </dgm:pt>
    <dgm:pt modelId="{7F6AC63A-4E5C-4E72-BF31-2A37B3370407}" type="sibTrans" cxnId="{3BC591D4-3166-4D34-8601-8A7273AA21CA}">
      <dgm:prSet/>
      <dgm:spPr/>
      <dgm:t>
        <a:bodyPr/>
        <a:lstStyle/>
        <a:p>
          <a:endParaRPr lang="zh-CN" altLang="en-US"/>
        </a:p>
      </dgm:t>
    </dgm:pt>
    <dgm:pt modelId="{006538A9-00C4-4BEB-B221-856F9F9A4ABE}">
      <dgm:prSet phldrT="[文本]"/>
      <dgm:spPr/>
      <dgm:t>
        <a:bodyPr/>
        <a:lstStyle/>
        <a:p>
          <a:r>
            <a:rPr lang="zh-CN" altLang="en-US" dirty="0">
              <a:latin typeface="楷体_GB2312" pitchFamily="49" charset="-122"/>
              <a:ea typeface="楷体_GB2312" pitchFamily="49" charset="-122"/>
            </a:rPr>
            <a:t>通讯图</a:t>
          </a:r>
        </a:p>
      </dgm:t>
    </dgm:pt>
    <dgm:pt modelId="{B0FBA5A9-E8DC-4684-B053-E00E781D9DF7}" type="parTrans" cxnId="{A3E57E71-AE5A-47E2-A929-99A454E1D96D}">
      <dgm:prSet/>
      <dgm:spPr/>
      <dgm:t>
        <a:bodyPr/>
        <a:lstStyle/>
        <a:p>
          <a:endParaRPr lang="zh-CN" altLang="en-US">
            <a:latin typeface="楷体_GB2312" pitchFamily="49" charset="-122"/>
            <a:ea typeface="楷体_GB2312" pitchFamily="49" charset="-122"/>
          </a:endParaRPr>
        </a:p>
      </dgm:t>
    </dgm:pt>
    <dgm:pt modelId="{610CC2CC-30EF-4F68-A916-7B734A409D98}" type="sibTrans" cxnId="{A3E57E71-AE5A-47E2-A929-99A454E1D96D}">
      <dgm:prSet/>
      <dgm:spPr/>
      <dgm:t>
        <a:bodyPr/>
        <a:lstStyle/>
        <a:p>
          <a:endParaRPr lang="zh-CN" altLang="en-US"/>
        </a:p>
      </dgm:t>
    </dgm:pt>
    <dgm:pt modelId="{AA1054EF-BE91-4F98-8B4D-96054D67B649}">
      <dgm:prSet phldrT="[文本]"/>
      <dgm:spPr/>
      <dgm:t>
        <a:bodyPr/>
        <a:lstStyle/>
        <a:p>
          <a:r>
            <a:rPr lang="zh-CN" altLang="en-US">
              <a:latin typeface="楷体_GB2312" pitchFamily="49" charset="-122"/>
              <a:ea typeface="楷体_GB2312" pitchFamily="49" charset="-122"/>
            </a:rPr>
            <a:t>交互概观图</a:t>
          </a:r>
          <a:endParaRPr lang="zh-CN" altLang="en-US" dirty="0">
            <a:latin typeface="楷体_GB2312" pitchFamily="49" charset="-122"/>
            <a:ea typeface="楷体_GB2312" pitchFamily="49" charset="-122"/>
          </a:endParaRPr>
        </a:p>
      </dgm:t>
    </dgm:pt>
    <dgm:pt modelId="{CB17039C-AE24-4764-8B7B-90819B6501BB}" type="parTrans" cxnId="{C73EE268-8BCC-4768-AF78-24FBFE857E05}">
      <dgm:prSet/>
      <dgm:spPr/>
      <dgm:t>
        <a:bodyPr/>
        <a:lstStyle/>
        <a:p>
          <a:endParaRPr lang="zh-CN" altLang="en-US">
            <a:latin typeface="楷体_GB2312" pitchFamily="49" charset="-122"/>
            <a:ea typeface="楷体_GB2312" pitchFamily="49" charset="-122"/>
          </a:endParaRPr>
        </a:p>
      </dgm:t>
    </dgm:pt>
    <dgm:pt modelId="{2F2A159E-879D-40A5-A18C-519E307A2ABF}" type="sibTrans" cxnId="{C73EE268-8BCC-4768-AF78-24FBFE857E05}">
      <dgm:prSet/>
      <dgm:spPr/>
      <dgm:t>
        <a:bodyPr/>
        <a:lstStyle/>
        <a:p>
          <a:endParaRPr lang="zh-CN" altLang="en-US"/>
        </a:p>
      </dgm:t>
    </dgm:pt>
    <dgm:pt modelId="{E596F7DD-52A3-45EA-B254-1D0965CC4092}">
      <dgm:prSet phldrT="[文本]"/>
      <dgm:spPr/>
      <dgm:t>
        <a:bodyPr/>
        <a:lstStyle/>
        <a:p>
          <a:r>
            <a:rPr lang="zh-CN" altLang="en-US" dirty="0">
              <a:latin typeface="楷体_GB2312" pitchFamily="49" charset="-122"/>
              <a:ea typeface="楷体_GB2312" pitchFamily="49" charset="-122"/>
            </a:rPr>
            <a:t>状态机图</a:t>
          </a:r>
        </a:p>
      </dgm:t>
    </dgm:pt>
    <dgm:pt modelId="{4DEE1C4D-C455-4353-B24E-6406A13C242A}" type="parTrans" cxnId="{38EC6824-49D4-43AD-80CF-F5B995D7C3BE}">
      <dgm:prSet/>
      <dgm:spPr/>
      <dgm:t>
        <a:bodyPr/>
        <a:lstStyle/>
        <a:p>
          <a:endParaRPr lang="zh-CN" altLang="en-US">
            <a:latin typeface="楷体_GB2312" pitchFamily="49" charset="-122"/>
            <a:ea typeface="楷体_GB2312" pitchFamily="49" charset="-122"/>
          </a:endParaRPr>
        </a:p>
      </dgm:t>
    </dgm:pt>
    <dgm:pt modelId="{6704A3E2-C1C9-4376-9162-3E598A8F7A8B}" type="sibTrans" cxnId="{38EC6824-49D4-43AD-80CF-F5B995D7C3BE}">
      <dgm:prSet/>
      <dgm:spPr/>
      <dgm:t>
        <a:bodyPr/>
        <a:lstStyle/>
        <a:p>
          <a:endParaRPr lang="zh-CN" altLang="en-US"/>
        </a:p>
      </dgm:t>
    </dgm:pt>
    <dgm:pt modelId="{F369B6FB-FEA9-48FC-B107-67BCEBC21FEA}">
      <dgm:prSet phldrT="[文本]"/>
      <dgm:spPr/>
      <dgm:t>
        <a:bodyPr/>
        <a:lstStyle/>
        <a:p>
          <a:r>
            <a:rPr lang="zh-CN" altLang="en-US">
              <a:latin typeface="楷体_GB2312" pitchFamily="49" charset="-122"/>
              <a:ea typeface="楷体_GB2312" pitchFamily="49" charset="-122"/>
            </a:rPr>
            <a:t>活动图</a:t>
          </a:r>
          <a:endParaRPr lang="zh-CN" altLang="en-US" dirty="0">
            <a:latin typeface="楷体_GB2312" pitchFamily="49" charset="-122"/>
            <a:ea typeface="楷体_GB2312" pitchFamily="49" charset="-122"/>
          </a:endParaRPr>
        </a:p>
      </dgm:t>
    </dgm:pt>
    <dgm:pt modelId="{D83E0766-1363-4D4E-A1E6-A48AC8CF6CFD}" type="parTrans" cxnId="{6956771D-C326-403A-909F-5C7A232DB9E1}">
      <dgm:prSet/>
      <dgm:spPr/>
      <dgm:t>
        <a:bodyPr/>
        <a:lstStyle/>
        <a:p>
          <a:endParaRPr lang="zh-CN" altLang="en-US">
            <a:latin typeface="楷体_GB2312" pitchFamily="49" charset="-122"/>
            <a:ea typeface="楷体_GB2312" pitchFamily="49" charset="-122"/>
          </a:endParaRPr>
        </a:p>
      </dgm:t>
    </dgm:pt>
    <dgm:pt modelId="{3342F609-2A91-4EE4-BBD0-EFA470993286}" type="sibTrans" cxnId="{6956771D-C326-403A-909F-5C7A232DB9E1}">
      <dgm:prSet/>
      <dgm:spPr/>
      <dgm:t>
        <a:bodyPr/>
        <a:lstStyle/>
        <a:p>
          <a:endParaRPr lang="zh-CN" altLang="en-US"/>
        </a:p>
      </dgm:t>
    </dgm:pt>
    <dgm:pt modelId="{87C56FD9-8FF9-46E2-B365-46BF2372C8B7}" type="pres">
      <dgm:prSet presAssocID="{DD616155-B0B4-4CD8-A1E0-1495D3D56C19}" presName="diagram" presStyleCnt="0">
        <dgm:presLayoutVars>
          <dgm:chPref val="1"/>
          <dgm:dir/>
          <dgm:animOne val="branch"/>
          <dgm:animLvl val="lvl"/>
          <dgm:resizeHandles/>
        </dgm:presLayoutVars>
      </dgm:prSet>
      <dgm:spPr/>
    </dgm:pt>
    <dgm:pt modelId="{FB193EC4-6135-4127-980F-C552C1D0DC03}" type="pres">
      <dgm:prSet presAssocID="{31D088BA-B5B8-4716-8206-28FC1B7DE1BD}" presName="root" presStyleCnt="0"/>
      <dgm:spPr/>
    </dgm:pt>
    <dgm:pt modelId="{6D571099-FACD-4030-9B00-6696D597DD7F}" type="pres">
      <dgm:prSet presAssocID="{31D088BA-B5B8-4716-8206-28FC1B7DE1BD}" presName="rootComposite" presStyleCnt="0"/>
      <dgm:spPr/>
    </dgm:pt>
    <dgm:pt modelId="{72F09430-BB25-4743-B026-65F815F21311}" type="pres">
      <dgm:prSet presAssocID="{31D088BA-B5B8-4716-8206-28FC1B7DE1BD}" presName="rootText" presStyleLbl="node1" presStyleIdx="0" presStyleCnt="5"/>
      <dgm:spPr/>
    </dgm:pt>
    <dgm:pt modelId="{384B10A0-83EF-4331-A5AA-722AA450C010}" type="pres">
      <dgm:prSet presAssocID="{31D088BA-B5B8-4716-8206-28FC1B7DE1BD}" presName="rootConnector" presStyleLbl="node1" presStyleIdx="0" presStyleCnt="5"/>
      <dgm:spPr/>
    </dgm:pt>
    <dgm:pt modelId="{5A9BC779-B786-4DBF-B30A-7CDCC335E711}" type="pres">
      <dgm:prSet presAssocID="{31D088BA-B5B8-4716-8206-28FC1B7DE1BD}" presName="childShape" presStyleCnt="0"/>
      <dgm:spPr/>
    </dgm:pt>
    <dgm:pt modelId="{DED7DED0-B9AD-4120-9445-3D03BD149E37}" type="pres">
      <dgm:prSet presAssocID="{8A5122AC-E662-4EE2-A5C1-AADDCE9926B9}" presName="Name13" presStyleLbl="parChTrans1D2" presStyleIdx="0" presStyleCnt="13"/>
      <dgm:spPr/>
    </dgm:pt>
    <dgm:pt modelId="{017C06C3-232E-4697-9FD1-0FF13265D708}" type="pres">
      <dgm:prSet presAssocID="{AECF0DB1-FDCC-4705-8F30-FE037ED3A348}" presName="childText" presStyleLbl="bgAcc1" presStyleIdx="0" presStyleCnt="13">
        <dgm:presLayoutVars>
          <dgm:bulletEnabled val="1"/>
        </dgm:presLayoutVars>
      </dgm:prSet>
      <dgm:spPr/>
    </dgm:pt>
    <dgm:pt modelId="{EAB2F403-D63F-4D40-82C8-78DD7B047713}" type="pres">
      <dgm:prSet presAssocID="{3C2EDF8C-D594-49BC-8332-53DDD3809327}" presName="root" presStyleCnt="0"/>
      <dgm:spPr/>
    </dgm:pt>
    <dgm:pt modelId="{720D40D6-8154-42AC-8685-CD9488CCEE8B}" type="pres">
      <dgm:prSet presAssocID="{3C2EDF8C-D594-49BC-8332-53DDD3809327}" presName="rootComposite" presStyleCnt="0"/>
      <dgm:spPr/>
    </dgm:pt>
    <dgm:pt modelId="{AE8E4582-0173-4F3E-A8F1-FE2835CEB525}" type="pres">
      <dgm:prSet presAssocID="{3C2EDF8C-D594-49BC-8332-53DDD3809327}" presName="rootText" presStyleLbl="node1" presStyleIdx="1" presStyleCnt="5"/>
      <dgm:spPr/>
    </dgm:pt>
    <dgm:pt modelId="{F109C69B-70B8-488B-B7F2-C279E4B808BC}" type="pres">
      <dgm:prSet presAssocID="{3C2EDF8C-D594-49BC-8332-53DDD3809327}" presName="rootConnector" presStyleLbl="node1" presStyleIdx="1" presStyleCnt="5"/>
      <dgm:spPr/>
    </dgm:pt>
    <dgm:pt modelId="{1F546081-7306-4D66-A5C4-71B81759B031}" type="pres">
      <dgm:prSet presAssocID="{3C2EDF8C-D594-49BC-8332-53DDD3809327}" presName="childShape" presStyleCnt="0"/>
      <dgm:spPr/>
    </dgm:pt>
    <dgm:pt modelId="{23048B98-4F6D-45E0-A3A9-F9D96E1E9486}" type="pres">
      <dgm:prSet presAssocID="{9413CE90-A055-4736-AD88-12713DFD40D5}" presName="Name13" presStyleLbl="parChTrans1D2" presStyleIdx="1" presStyleCnt="13"/>
      <dgm:spPr/>
    </dgm:pt>
    <dgm:pt modelId="{E2F97B2C-2CD4-4E81-AD1B-2AFB926C566A}" type="pres">
      <dgm:prSet presAssocID="{9F41E228-89FB-45C7-BAFD-00BA3A69B7E7}" presName="childText" presStyleLbl="bgAcc1" presStyleIdx="1" presStyleCnt="13">
        <dgm:presLayoutVars>
          <dgm:bulletEnabled val="1"/>
        </dgm:presLayoutVars>
      </dgm:prSet>
      <dgm:spPr/>
    </dgm:pt>
    <dgm:pt modelId="{D0654ECB-B2AA-4E82-9FEF-F820F645EBF9}" type="pres">
      <dgm:prSet presAssocID="{C934EC88-B981-4816-8DC2-FAA4B5B3E3F0}" presName="Name13" presStyleLbl="parChTrans1D2" presStyleIdx="2" presStyleCnt="13"/>
      <dgm:spPr/>
    </dgm:pt>
    <dgm:pt modelId="{B52433F0-3191-47AB-9BF8-F651B6A74FEB}" type="pres">
      <dgm:prSet presAssocID="{5F08EC3B-6405-4A3F-BA1B-CF1B19AA3325}" presName="childText" presStyleLbl="bgAcc1" presStyleIdx="2" presStyleCnt="13">
        <dgm:presLayoutVars>
          <dgm:bulletEnabled val="1"/>
        </dgm:presLayoutVars>
      </dgm:prSet>
      <dgm:spPr/>
    </dgm:pt>
    <dgm:pt modelId="{6B92304D-EFA3-44C7-A2FB-F4B83F16622D}" type="pres">
      <dgm:prSet presAssocID="{D80249F8-78EC-461D-8D8F-9A31A7D8A6C9}" presName="Name13" presStyleLbl="parChTrans1D2" presStyleIdx="3" presStyleCnt="13"/>
      <dgm:spPr/>
    </dgm:pt>
    <dgm:pt modelId="{8177C7D3-247F-4A0B-972F-97C94657D7FA}" type="pres">
      <dgm:prSet presAssocID="{72070972-76B5-4FCC-96CD-83CBC6D88192}" presName="childText" presStyleLbl="bgAcc1" presStyleIdx="3" presStyleCnt="13">
        <dgm:presLayoutVars>
          <dgm:bulletEnabled val="1"/>
        </dgm:presLayoutVars>
      </dgm:prSet>
      <dgm:spPr/>
    </dgm:pt>
    <dgm:pt modelId="{7C984C41-FB8F-4AC7-BDE9-2CBCC05F1FE1}" type="pres">
      <dgm:prSet presAssocID="{C03A9154-1F29-45A7-8790-4E84701A7553}" presName="Name13" presStyleLbl="parChTrans1D2" presStyleIdx="4" presStyleCnt="13"/>
      <dgm:spPr/>
    </dgm:pt>
    <dgm:pt modelId="{7E3D5DDD-B32B-42C3-8ACD-4025EEF0D46D}" type="pres">
      <dgm:prSet presAssocID="{CF2A4033-10CA-41F2-970A-2EFA5620C9AF}" presName="childText" presStyleLbl="bgAcc1" presStyleIdx="4" presStyleCnt="13">
        <dgm:presLayoutVars>
          <dgm:bulletEnabled val="1"/>
        </dgm:presLayoutVars>
      </dgm:prSet>
      <dgm:spPr/>
    </dgm:pt>
    <dgm:pt modelId="{5BE1F517-1544-4A5D-9D0C-A171839ABBCE}" type="pres">
      <dgm:prSet presAssocID="{AF0473D8-7CB2-4084-BFAF-D7F6D28E166E}" presName="root" presStyleCnt="0"/>
      <dgm:spPr/>
    </dgm:pt>
    <dgm:pt modelId="{2F62B5C2-8D7B-4A54-A40B-5B160B8F687B}" type="pres">
      <dgm:prSet presAssocID="{AF0473D8-7CB2-4084-BFAF-D7F6D28E166E}" presName="rootComposite" presStyleCnt="0"/>
      <dgm:spPr/>
    </dgm:pt>
    <dgm:pt modelId="{10DD5BD1-234C-4558-A7C9-A3A14A69C1F0}" type="pres">
      <dgm:prSet presAssocID="{AF0473D8-7CB2-4084-BFAF-D7F6D28E166E}" presName="rootText" presStyleLbl="node1" presStyleIdx="2" presStyleCnt="5"/>
      <dgm:spPr/>
    </dgm:pt>
    <dgm:pt modelId="{3F28D7C3-83CE-45F4-AC01-7999A5971A47}" type="pres">
      <dgm:prSet presAssocID="{AF0473D8-7CB2-4084-BFAF-D7F6D28E166E}" presName="rootConnector" presStyleLbl="node1" presStyleIdx="2" presStyleCnt="5"/>
      <dgm:spPr/>
    </dgm:pt>
    <dgm:pt modelId="{E366615D-F7EC-426E-B56C-994A7C04269A}" type="pres">
      <dgm:prSet presAssocID="{AF0473D8-7CB2-4084-BFAF-D7F6D28E166E}" presName="childShape" presStyleCnt="0"/>
      <dgm:spPr/>
    </dgm:pt>
    <dgm:pt modelId="{3FD0143C-4A3A-4E34-B553-6AC2BC712BF8}" type="pres">
      <dgm:prSet presAssocID="{4DEE1C4D-C455-4353-B24E-6406A13C242A}" presName="Name13" presStyleLbl="parChTrans1D2" presStyleIdx="5" presStyleCnt="13"/>
      <dgm:spPr/>
    </dgm:pt>
    <dgm:pt modelId="{E9E16C3A-295F-49A9-9922-230BA2686E8F}" type="pres">
      <dgm:prSet presAssocID="{E596F7DD-52A3-45EA-B254-1D0965CC4092}" presName="childText" presStyleLbl="bgAcc1" presStyleIdx="5" presStyleCnt="13">
        <dgm:presLayoutVars>
          <dgm:bulletEnabled val="1"/>
        </dgm:presLayoutVars>
      </dgm:prSet>
      <dgm:spPr/>
    </dgm:pt>
    <dgm:pt modelId="{3A1FB456-536C-4D69-A790-9CD6CBD4FE7E}" type="pres">
      <dgm:prSet presAssocID="{A6B4FB91-0716-4F5B-A201-5E2D8BE0A345}" presName="Name13" presStyleLbl="parChTrans1D2" presStyleIdx="6" presStyleCnt="13"/>
      <dgm:spPr/>
    </dgm:pt>
    <dgm:pt modelId="{1DDDDD55-3FC4-483A-9924-1DC431B192CB}" type="pres">
      <dgm:prSet presAssocID="{5A92512E-16B8-4A1B-930B-AD39D2686E25}" presName="childText" presStyleLbl="bgAcc1" presStyleIdx="6" presStyleCnt="13">
        <dgm:presLayoutVars>
          <dgm:bulletEnabled val="1"/>
        </dgm:presLayoutVars>
      </dgm:prSet>
      <dgm:spPr/>
    </dgm:pt>
    <dgm:pt modelId="{6B5A43F5-5C07-43EA-B5BC-37125635F94C}" type="pres">
      <dgm:prSet presAssocID="{D83E0766-1363-4D4E-A1E6-A48AC8CF6CFD}" presName="Name13" presStyleLbl="parChTrans1D2" presStyleIdx="7" presStyleCnt="13"/>
      <dgm:spPr/>
    </dgm:pt>
    <dgm:pt modelId="{3A0FA643-8C3E-49EB-B649-EC6240397048}" type="pres">
      <dgm:prSet presAssocID="{F369B6FB-FEA9-48FC-B107-67BCEBC21FEA}" presName="childText" presStyleLbl="bgAcc1" presStyleIdx="7" presStyleCnt="13">
        <dgm:presLayoutVars>
          <dgm:bulletEnabled val="1"/>
        </dgm:presLayoutVars>
      </dgm:prSet>
      <dgm:spPr/>
    </dgm:pt>
    <dgm:pt modelId="{7CDCF9D3-B2C5-4E66-9E90-9104B98A46DA}" type="pres">
      <dgm:prSet presAssocID="{B0FBA5A9-E8DC-4684-B053-E00E781D9DF7}" presName="Name13" presStyleLbl="parChTrans1D2" presStyleIdx="8" presStyleCnt="13"/>
      <dgm:spPr/>
    </dgm:pt>
    <dgm:pt modelId="{E6DFC6A2-A26E-48F4-BECE-2A7F243DF935}" type="pres">
      <dgm:prSet presAssocID="{006538A9-00C4-4BEB-B221-856F9F9A4ABE}" presName="childText" presStyleLbl="bgAcc1" presStyleIdx="8" presStyleCnt="13">
        <dgm:presLayoutVars>
          <dgm:bulletEnabled val="1"/>
        </dgm:presLayoutVars>
      </dgm:prSet>
      <dgm:spPr/>
    </dgm:pt>
    <dgm:pt modelId="{312D0AC6-3720-430E-8CFC-D0D96553EEE4}" type="pres">
      <dgm:prSet presAssocID="{CB17039C-AE24-4764-8B7B-90819B6501BB}" presName="Name13" presStyleLbl="parChTrans1D2" presStyleIdx="9" presStyleCnt="13"/>
      <dgm:spPr/>
    </dgm:pt>
    <dgm:pt modelId="{6DEFF9F9-4E34-47F2-AAC9-1B18604BE7D4}" type="pres">
      <dgm:prSet presAssocID="{AA1054EF-BE91-4F98-8B4D-96054D67B649}" presName="childText" presStyleLbl="bgAcc1" presStyleIdx="9" presStyleCnt="13">
        <dgm:presLayoutVars>
          <dgm:bulletEnabled val="1"/>
        </dgm:presLayoutVars>
      </dgm:prSet>
      <dgm:spPr/>
    </dgm:pt>
    <dgm:pt modelId="{3AC6431F-26AC-4484-88D8-9BFA445B734A}" type="pres">
      <dgm:prSet presAssocID="{7A6D454B-7308-4E64-A734-992A2EE304DA}" presName="root" presStyleCnt="0"/>
      <dgm:spPr/>
    </dgm:pt>
    <dgm:pt modelId="{29836E4C-E038-46A5-9226-EB9368CD6262}" type="pres">
      <dgm:prSet presAssocID="{7A6D454B-7308-4E64-A734-992A2EE304DA}" presName="rootComposite" presStyleCnt="0"/>
      <dgm:spPr/>
    </dgm:pt>
    <dgm:pt modelId="{7835EAC4-EC75-4187-9889-5D74EC72A39D}" type="pres">
      <dgm:prSet presAssocID="{7A6D454B-7308-4E64-A734-992A2EE304DA}" presName="rootText" presStyleLbl="node1" presStyleIdx="3" presStyleCnt="5"/>
      <dgm:spPr/>
    </dgm:pt>
    <dgm:pt modelId="{96366223-AF41-43D7-A09C-8FE56596D9E6}" type="pres">
      <dgm:prSet presAssocID="{7A6D454B-7308-4E64-A734-992A2EE304DA}" presName="rootConnector" presStyleLbl="node1" presStyleIdx="3" presStyleCnt="5"/>
      <dgm:spPr/>
    </dgm:pt>
    <dgm:pt modelId="{5C6219DF-3890-4D03-96DF-857FB0320674}" type="pres">
      <dgm:prSet presAssocID="{7A6D454B-7308-4E64-A734-992A2EE304DA}" presName="childShape" presStyleCnt="0"/>
      <dgm:spPr/>
    </dgm:pt>
    <dgm:pt modelId="{121CFBFC-2F53-42CA-B820-303B04C113BE}" type="pres">
      <dgm:prSet presAssocID="{1EC1449C-B5C7-4890-A73B-B7DC914981AD}" presName="Name13" presStyleLbl="parChTrans1D2" presStyleIdx="10" presStyleCnt="13"/>
      <dgm:spPr/>
    </dgm:pt>
    <dgm:pt modelId="{3D832613-91D5-4DCC-B9A3-95504CED9049}" type="pres">
      <dgm:prSet presAssocID="{020DBEAD-7B49-44EB-8F06-51C362FA4029}" presName="childText" presStyleLbl="bgAcc1" presStyleIdx="10" presStyleCnt="13">
        <dgm:presLayoutVars>
          <dgm:bulletEnabled val="1"/>
        </dgm:presLayoutVars>
      </dgm:prSet>
      <dgm:spPr/>
    </dgm:pt>
    <dgm:pt modelId="{4E9BAD62-BD78-411E-8A46-324BEF86594F}" type="pres">
      <dgm:prSet presAssocID="{2CBE60A5-0B60-4BC3-B7D3-9AFE23A9A7C4}" presName="Name13" presStyleLbl="parChTrans1D2" presStyleIdx="11" presStyleCnt="13"/>
      <dgm:spPr/>
    </dgm:pt>
    <dgm:pt modelId="{F18D27D6-9FC1-4CF7-834F-8703F315AF75}" type="pres">
      <dgm:prSet presAssocID="{E021909B-DD87-46FE-91C8-44F1568984BF}" presName="childText" presStyleLbl="bgAcc1" presStyleIdx="11" presStyleCnt="13">
        <dgm:presLayoutVars>
          <dgm:bulletEnabled val="1"/>
        </dgm:presLayoutVars>
      </dgm:prSet>
      <dgm:spPr/>
    </dgm:pt>
    <dgm:pt modelId="{A66DFC10-D296-4659-AE88-834F8BBF5F31}" type="pres">
      <dgm:prSet presAssocID="{627B2987-F866-4196-ADBE-33D5CFD754F6}" presName="root" presStyleCnt="0"/>
      <dgm:spPr/>
    </dgm:pt>
    <dgm:pt modelId="{04A8556D-348A-4527-83F0-B324AF1E3345}" type="pres">
      <dgm:prSet presAssocID="{627B2987-F866-4196-ADBE-33D5CFD754F6}" presName="rootComposite" presStyleCnt="0"/>
      <dgm:spPr/>
    </dgm:pt>
    <dgm:pt modelId="{80770F54-4971-4525-A9B4-2C12181B2D62}" type="pres">
      <dgm:prSet presAssocID="{627B2987-F866-4196-ADBE-33D5CFD754F6}" presName="rootText" presStyleLbl="node1" presStyleIdx="4" presStyleCnt="5"/>
      <dgm:spPr/>
    </dgm:pt>
    <dgm:pt modelId="{492796F6-ECA1-4C40-B2D7-CCB118A30025}" type="pres">
      <dgm:prSet presAssocID="{627B2987-F866-4196-ADBE-33D5CFD754F6}" presName="rootConnector" presStyleLbl="node1" presStyleIdx="4" presStyleCnt="5"/>
      <dgm:spPr/>
    </dgm:pt>
    <dgm:pt modelId="{F4C00C01-8F35-45FE-ADEB-CBCAE6C4DC48}" type="pres">
      <dgm:prSet presAssocID="{627B2987-F866-4196-ADBE-33D5CFD754F6}" presName="childShape" presStyleCnt="0"/>
      <dgm:spPr/>
    </dgm:pt>
    <dgm:pt modelId="{EA567026-69A2-4F08-9A5B-A45CAA870C71}" type="pres">
      <dgm:prSet presAssocID="{3894512C-17E6-4585-8F57-CFA100390B28}" presName="Name13" presStyleLbl="parChTrans1D2" presStyleIdx="12" presStyleCnt="13"/>
      <dgm:spPr/>
    </dgm:pt>
    <dgm:pt modelId="{149D7EBA-8327-432F-A39C-9FF87B41EC34}" type="pres">
      <dgm:prSet presAssocID="{D8E2151B-5A57-4A7D-9071-3B488306CC55}" presName="childText" presStyleLbl="bgAcc1" presStyleIdx="12" presStyleCnt="13">
        <dgm:presLayoutVars>
          <dgm:bulletEnabled val="1"/>
        </dgm:presLayoutVars>
      </dgm:prSet>
      <dgm:spPr/>
    </dgm:pt>
  </dgm:ptLst>
  <dgm:cxnLst>
    <dgm:cxn modelId="{F4218902-76F4-467B-B858-A8C915D4D380}" srcId="{DD616155-B0B4-4CD8-A1E0-1495D3D56C19}" destId="{627B2987-F866-4196-ADBE-33D5CFD754F6}" srcOrd="4" destOrd="0" parTransId="{8AC2DFF4-C4F0-49C1-899C-00A8B61D19CF}" sibTransId="{D715150E-9EA9-45BA-8EFD-4B40B5215306}"/>
    <dgm:cxn modelId="{161ABC05-DE70-471F-BDDB-2172CC487866}" srcId="{DD616155-B0B4-4CD8-A1E0-1495D3D56C19}" destId="{7A6D454B-7308-4E64-A734-992A2EE304DA}" srcOrd="3" destOrd="0" parTransId="{455EB7E3-2D0A-4952-BDA2-C75BA6582A5E}" sibTransId="{F9EB7BD9-C5DF-44D5-8A86-1184CD34512D}"/>
    <dgm:cxn modelId="{7DDDBB06-55AA-8146-8431-A818F177AC65}" type="presOf" srcId="{F369B6FB-FEA9-48FC-B107-67BCEBC21FEA}" destId="{3A0FA643-8C3E-49EB-B649-EC6240397048}" srcOrd="0" destOrd="0" presId="urn:microsoft.com/office/officeart/2005/8/layout/hierarchy3"/>
    <dgm:cxn modelId="{639DE40D-85F7-D548-8BC6-96445D49FC78}" type="presOf" srcId="{7A6D454B-7308-4E64-A734-992A2EE304DA}" destId="{7835EAC4-EC75-4187-9889-5D74EC72A39D}" srcOrd="0" destOrd="0" presId="urn:microsoft.com/office/officeart/2005/8/layout/hierarchy3"/>
    <dgm:cxn modelId="{36711513-2039-8A43-8E53-21E6C5D7D470}" type="presOf" srcId="{627B2987-F866-4196-ADBE-33D5CFD754F6}" destId="{80770F54-4971-4525-A9B4-2C12181B2D62}" srcOrd="0" destOrd="0" presId="urn:microsoft.com/office/officeart/2005/8/layout/hierarchy3"/>
    <dgm:cxn modelId="{6956771D-C326-403A-909F-5C7A232DB9E1}" srcId="{AF0473D8-7CB2-4084-BFAF-D7F6D28E166E}" destId="{F369B6FB-FEA9-48FC-B107-67BCEBC21FEA}" srcOrd="2" destOrd="0" parTransId="{D83E0766-1363-4D4E-A1E6-A48AC8CF6CFD}" sibTransId="{3342F609-2A91-4EE4-BBD0-EFA470993286}"/>
    <dgm:cxn modelId="{40147120-E1E3-5046-B8E9-A4F4ECD3BD14}" type="presOf" srcId="{5A92512E-16B8-4A1B-930B-AD39D2686E25}" destId="{1DDDDD55-3FC4-483A-9924-1DC431B192CB}" srcOrd="0" destOrd="0" presId="urn:microsoft.com/office/officeart/2005/8/layout/hierarchy3"/>
    <dgm:cxn modelId="{6A9BD020-8439-5748-99AE-7323117D7D50}" type="presOf" srcId="{020DBEAD-7B49-44EB-8F06-51C362FA4029}" destId="{3D832613-91D5-4DCC-B9A3-95504CED9049}" srcOrd="0" destOrd="0" presId="urn:microsoft.com/office/officeart/2005/8/layout/hierarchy3"/>
    <dgm:cxn modelId="{38EC6824-49D4-43AD-80CF-F5B995D7C3BE}" srcId="{AF0473D8-7CB2-4084-BFAF-D7F6D28E166E}" destId="{E596F7DD-52A3-45EA-B254-1D0965CC4092}" srcOrd="0" destOrd="0" parTransId="{4DEE1C4D-C455-4353-B24E-6406A13C242A}" sibTransId="{6704A3E2-C1C9-4376-9162-3E598A8F7A8B}"/>
    <dgm:cxn modelId="{2754F232-E6DF-CE42-8ABC-C36C5230AE66}" type="presOf" srcId="{E021909B-DD87-46FE-91C8-44F1568984BF}" destId="{F18D27D6-9FC1-4CF7-834F-8703F315AF75}" srcOrd="0" destOrd="0" presId="urn:microsoft.com/office/officeart/2005/8/layout/hierarchy3"/>
    <dgm:cxn modelId="{3189A434-53E8-4EB8-A80C-CEBB622E8836}" srcId="{DD616155-B0B4-4CD8-A1E0-1495D3D56C19}" destId="{AF0473D8-7CB2-4084-BFAF-D7F6D28E166E}" srcOrd="2" destOrd="0" parTransId="{80C93680-6F11-4B8E-A196-8FDF39E520D3}" sibTransId="{9EDBE231-695A-4264-97AC-D37C0234160B}"/>
    <dgm:cxn modelId="{C7D3A935-B1FC-4917-9995-814E99F7745F}" srcId="{3C2EDF8C-D594-49BC-8332-53DDD3809327}" destId="{72070972-76B5-4FCC-96CD-83CBC6D88192}" srcOrd="2" destOrd="0" parTransId="{D80249F8-78EC-461D-8D8F-9A31A7D8A6C9}" sibTransId="{1377B540-418F-46A8-A1A8-40281072A6DD}"/>
    <dgm:cxn modelId="{CA44DD35-2BCE-104F-8221-4B99F61DDABD}" type="presOf" srcId="{DD616155-B0B4-4CD8-A1E0-1495D3D56C19}" destId="{87C56FD9-8FF9-46E2-B365-46BF2372C8B7}" srcOrd="0" destOrd="0" presId="urn:microsoft.com/office/officeart/2005/8/layout/hierarchy3"/>
    <dgm:cxn modelId="{0687D03F-5997-ED4A-8D9D-450CDB5A8DF4}" type="presOf" srcId="{C03A9154-1F29-45A7-8790-4E84701A7553}" destId="{7C984C41-FB8F-4AC7-BDE9-2CBCC05F1FE1}" srcOrd="0" destOrd="0" presId="urn:microsoft.com/office/officeart/2005/8/layout/hierarchy3"/>
    <dgm:cxn modelId="{9F7A895E-7671-4F4B-B26F-1BF4B4912A1A}" type="presOf" srcId="{AF0473D8-7CB2-4084-BFAF-D7F6D28E166E}" destId="{3F28D7C3-83CE-45F4-AC01-7999A5971A47}" srcOrd="1" destOrd="0" presId="urn:microsoft.com/office/officeart/2005/8/layout/hierarchy3"/>
    <dgm:cxn modelId="{4FBDE45F-7D6B-EC4C-859B-DB4C63852AC1}" type="presOf" srcId="{CB17039C-AE24-4764-8B7B-90819B6501BB}" destId="{312D0AC6-3720-430E-8CFC-D0D96553EEE4}" srcOrd="0" destOrd="0" presId="urn:microsoft.com/office/officeart/2005/8/layout/hierarchy3"/>
    <dgm:cxn modelId="{77C3DA61-0052-0D4A-9BD8-38CA37D769CF}" type="presOf" srcId="{1EC1449C-B5C7-4890-A73B-B7DC914981AD}" destId="{121CFBFC-2F53-42CA-B820-303B04C113BE}" srcOrd="0" destOrd="0" presId="urn:microsoft.com/office/officeart/2005/8/layout/hierarchy3"/>
    <dgm:cxn modelId="{BF3A7645-FCCD-40C5-9EB3-40D2631EDCB4}" srcId="{DD616155-B0B4-4CD8-A1E0-1495D3D56C19}" destId="{3C2EDF8C-D594-49BC-8332-53DDD3809327}" srcOrd="1" destOrd="0" parTransId="{3639644A-2E96-468B-B91E-75A353DEBFC3}" sibTransId="{0D23690D-4E10-461E-9CAC-2DED68FE8D50}"/>
    <dgm:cxn modelId="{C73EE268-8BCC-4768-AF78-24FBFE857E05}" srcId="{AF0473D8-7CB2-4084-BFAF-D7F6D28E166E}" destId="{AA1054EF-BE91-4F98-8B4D-96054D67B649}" srcOrd="4" destOrd="0" parTransId="{CB17039C-AE24-4764-8B7B-90819B6501BB}" sibTransId="{2F2A159E-879D-40A5-A18C-519E307A2ABF}"/>
    <dgm:cxn modelId="{BF72494B-4BE2-8546-9324-65BA94DBD57C}" type="presOf" srcId="{3C2EDF8C-D594-49BC-8332-53DDD3809327}" destId="{AE8E4582-0173-4F3E-A8F1-FE2835CEB525}" srcOrd="0" destOrd="0" presId="urn:microsoft.com/office/officeart/2005/8/layout/hierarchy3"/>
    <dgm:cxn modelId="{9385166C-EA53-5441-8EFA-C812D1A6C90F}" type="presOf" srcId="{AECF0DB1-FDCC-4705-8F30-FE037ED3A348}" destId="{017C06C3-232E-4697-9FD1-0FF13265D708}" srcOrd="0" destOrd="0" presId="urn:microsoft.com/office/officeart/2005/8/layout/hierarchy3"/>
    <dgm:cxn modelId="{5BD7B94C-D26B-834B-8429-F873021BBFF8}" type="presOf" srcId="{AA1054EF-BE91-4F98-8B4D-96054D67B649}" destId="{6DEFF9F9-4E34-47F2-AAC9-1B18604BE7D4}" srcOrd="0" destOrd="0" presId="urn:microsoft.com/office/officeart/2005/8/layout/hierarchy3"/>
    <dgm:cxn modelId="{5E048B4F-E90D-2C47-AE18-66E1398A57AD}" type="presOf" srcId="{7A6D454B-7308-4E64-A734-992A2EE304DA}" destId="{96366223-AF41-43D7-A09C-8FE56596D9E6}" srcOrd="1" destOrd="0" presId="urn:microsoft.com/office/officeart/2005/8/layout/hierarchy3"/>
    <dgm:cxn modelId="{5C254C50-7B92-4402-8425-462C3E948830}" srcId="{DD616155-B0B4-4CD8-A1E0-1495D3D56C19}" destId="{31D088BA-B5B8-4716-8206-28FC1B7DE1BD}" srcOrd="0" destOrd="0" parTransId="{647B0A85-AF08-4823-ADF8-DA75E29706C7}" sibTransId="{DC211E35-536D-419E-ADA2-0F078C0B721A}"/>
    <dgm:cxn modelId="{954D4651-6499-40DB-813F-E744E3508631}" srcId="{3C2EDF8C-D594-49BC-8332-53DDD3809327}" destId="{9F41E228-89FB-45C7-BAFD-00BA3A69B7E7}" srcOrd="0" destOrd="0" parTransId="{9413CE90-A055-4736-AD88-12713DFD40D5}" sibTransId="{1E477C81-12FF-4A0C-95B2-9F7A9221097C}"/>
    <dgm:cxn modelId="{A3E57E71-AE5A-47E2-A929-99A454E1D96D}" srcId="{AF0473D8-7CB2-4084-BFAF-D7F6D28E166E}" destId="{006538A9-00C4-4BEB-B221-856F9F9A4ABE}" srcOrd="3" destOrd="0" parTransId="{B0FBA5A9-E8DC-4684-B053-E00E781D9DF7}" sibTransId="{610CC2CC-30EF-4F68-A916-7B734A409D98}"/>
    <dgm:cxn modelId="{C57EF273-B87B-473F-BF63-C960F4F1D50C}" srcId="{7A6D454B-7308-4E64-A734-992A2EE304DA}" destId="{020DBEAD-7B49-44EB-8F06-51C362FA4029}" srcOrd="0" destOrd="0" parTransId="{1EC1449C-B5C7-4890-A73B-B7DC914981AD}" sibTransId="{9A23340E-9DC7-4288-A252-417BB08DDAF4}"/>
    <dgm:cxn modelId="{70FDD554-B4EE-9D4E-A198-CAF6E591B3C9}" type="presOf" srcId="{2CBE60A5-0B60-4BC3-B7D3-9AFE23A9A7C4}" destId="{4E9BAD62-BD78-411E-8A46-324BEF86594F}" srcOrd="0" destOrd="0" presId="urn:microsoft.com/office/officeart/2005/8/layout/hierarchy3"/>
    <dgm:cxn modelId="{4C26C457-B9E1-D840-B499-769AC74DD420}" type="presOf" srcId="{3C2EDF8C-D594-49BC-8332-53DDD3809327}" destId="{F109C69B-70B8-488B-B7F2-C279E4B808BC}" srcOrd="1" destOrd="0" presId="urn:microsoft.com/office/officeart/2005/8/layout/hierarchy3"/>
    <dgm:cxn modelId="{154D137D-B7D9-42EB-B029-B652F3A645D5}" srcId="{7A6D454B-7308-4E64-A734-992A2EE304DA}" destId="{E021909B-DD87-46FE-91C8-44F1568984BF}" srcOrd="1" destOrd="0" parTransId="{2CBE60A5-0B60-4BC3-B7D3-9AFE23A9A7C4}" sibTransId="{AD31CD51-9600-4743-B87F-7C457CE0A99E}"/>
    <dgm:cxn modelId="{A05BA482-8DA6-584E-B653-0489D0A3DFF0}" type="presOf" srcId="{31D088BA-B5B8-4716-8206-28FC1B7DE1BD}" destId="{72F09430-BB25-4743-B026-65F815F21311}" srcOrd="0" destOrd="0" presId="urn:microsoft.com/office/officeart/2005/8/layout/hierarchy3"/>
    <dgm:cxn modelId="{63224286-4804-9A4A-9D5A-EB33CC7FB9AB}" type="presOf" srcId="{E596F7DD-52A3-45EA-B254-1D0965CC4092}" destId="{E9E16C3A-295F-49A9-9922-230BA2686E8F}" srcOrd="0" destOrd="0" presId="urn:microsoft.com/office/officeart/2005/8/layout/hierarchy3"/>
    <dgm:cxn modelId="{F0AF8B92-E6C0-BF47-B0D6-3A8AB3A242C5}" type="presOf" srcId="{4DEE1C4D-C455-4353-B24E-6406A13C242A}" destId="{3FD0143C-4A3A-4E34-B553-6AC2BC712BF8}" srcOrd="0" destOrd="0" presId="urn:microsoft.com/office/officeart/2005/8/layout/hierarchy3"/>
    <dgm:cxn modelId="{66594E93-E682-EB47-A6AA-FAFCD502DF3D}" type="presOf" srcId="{9413CE90-A055-4736-AD88-12713DFD40D5}" destId="{23048B98-4F6D-45E0-A3A9-F9D96E1E9486}" srcOrd="0" destOrd="0" presId="urn:microsoft.com/office/officeart/2005/8/layout/hierarchy3"/>
    <dgm:cxn modelId="{C9DA4295-821A-2A45-8B6D-4D36719C3782}" type="presOf" srcId="{5F08EC3B-6405-4A3F-BA1B-CF1B19AA3325}" destId="{B52433F0-3191-47AB-9BF8-F651B6A74FEB}" srcOrd="0" destOrd="0" presId="urn:microsoft.com/office/officeart/2005/8/layout/hierarchy3"/>
    <dgm:cxn modelId="{36524895-50CB-47B4-A567-268214719146}" srcId="{627B2987-F866-4196-ADBE-33D5CFD754F6}" destId="{D8E2151B-5A57-4A7D-9071-3B488306CC55}" srcOrd="0" destOrd="0" parTransId="{3894512C-17E6-4585-8F57-CFA100390B28}" sibTransId="{CE50C9D3-45AB-4E72-BD47-61FF1D276F73}"/>
    <dgm:cxn modelId="{69EA699A-3471-8149-A745-938E4BD8979F}" type="presOf" srcId="{3894512C-17E6-4585-8F57-CFA100390B28}" destId="{EA567026-69A2-4F08-9A5B-A45CAA870C71}" srcOrd="0" destOrd="0" presId="urn:microsoft.com/office/officeart/2005/8/layout/hierarchy3"/>
    <dgm:cxn modelId="{398AADA2-FC07-B343-905F-022C87CE7130}" type="presOf" srcId="{8A5122AC-E662-4EE2-A5C1-AADDCE9926B9}" destId="{DED7DED0-B9AD-4120-9445-3D03BD149E37}" srcOrd="0" destOrd="0" presId="urn:microsoft.com/office/officeart/2005/8/layout/hierarchy3"/>
    <dgm:cxn modelId="{DE2B3BA9-4D25-AA46-B9C7-205425298D36}" type="presOf" srcId="{C934EC88-B981-4816-8DC2-FAA4B5B3E3F0}" destId="{D0654ECB-B2AA-4E82-9FEF-F820F645EBF9}" srcOrd="0" destOrd="0" presId="urn:microsoft.com/office/officeart/2005/8/layout/hierarchy3"/>
    <dgm:cxn modelId="{8B14D8A9-2985-F44A-A6FB-87C81B82DD23}" type="presOf" srcId="{AF0473D8-7CB2-4084-BFAF-D7F6D28E166E}" destId="{10DD5BD1-234C-4558-A7C9-A3A14A69C1F0}" srcOrd="0" destOrd="0" presId="urn:microsoft.com/office/officeart/2005/8/layout/hierarchy3"/>
    <dgm:cxn modelId="{211979AC-ABD3-4DB8-A4E1-D200DC10CD54}" srcId="{31D088BA-B5B8-4716-8206-28FC1B7DE1BD}" destId="{AECF0DB1-FDCC-4705-8F30-FE037ED3A348}" srcOrd="0" destOrd="0" parTransId="{8A5122AC-E662-4EE2-A5C1-AADDCE9926B9}" sibTransId="{970E54FE-50DE-4A22-A158-8AD516A9F3A1}"/>
    <dgm:cxn modelId="{1D97F6AD-28F1-4241-BED3-A57696B620E2}" type="presOf" srcId="{A6B4FB91-0716-4F5B-A201-5E2D8BE0A345}" destId="{3A1FB456-536C-4D69-A790-9CD6CBD4FE7E}" srcOrd="0" destOrd="0" presId="urn:microsoft.com/office/officeart/2005/8/layout/hierarchy3"/>
    <dgm:cxn modelId="{5E56D9B5-9B7A-7940-9C63-FCF772B5E4AB}" type="presOf" srcId="{CF2A4033-10CA-41F2-970A-2EFA5620C9AF}" destId="{7E3D5DDD-B32B-42C3-8ACD-4025EEF0D46D}" srcOrd="0" destOrd="0" presId="urn:microsoft.com/office/officeart/2005/8/layout/hierarchy3"/>
    <dgm:cxn modelId="{D606B3C4-46E6-C042-811B-5D3F942284B0}" type="presOf" srcId="{006538A9-00C4-4BEB-B221-856F9F9A4ABE}" destId="{E6DFC6A2-A26E-48F4-BECE-2A7F243DF935}" srcOrd="0" destOrd="0" presId="urn:microsoft.com/office/officeart/2005/8/layout/hierarchy3"/>
    <dgm:cxn modelId="{E6EE24CE-B9DF-F541-A478-3862D602BAEC}" type="presOf" srcId="{D8E2151B-5A57-4A7D-9071-3B488306CC55}" destId="{149D7EBA-8327-432F-A39C-9FF87B41EC34}" srcOrd="0" destOrd="0" presId="urn:microsoft.com/office/officeart/2005/8/layout/hierarchy3"/>
    <dgm:cxn modelId="{8222B2D1-ACDB-864A-A692-3AB9370B40E7}" type="presOf" srcId="{627B2987-F866-4196-ADBE-33D5CFD754F6}" destId="{492796F6-ECA1-4C40-B2D7-CCB118A30025}" srcOrd="1" destOrd="0" presId="urn:microsoft.com/office/officeart/2005/8/layout/hierarchy3"/>
    <dgm:cxn modelId="{3BC591D4-3166-4D34-8601-8A7273AA21CA}" srcId="{3C2EDF8C-D594-49BC-8332-53DDD3809327}" destId="{CF2A4033-10CA-41F2-970A-2EFA5620C9AF}" srcOrd="3" destOrd="0" parTransId="{C03A9154-1F29-45A7-8790-4E84701A7553}" sibTransId="{7F6AC63A-4E5C-4E72-BF31-2A37B3370407}"/>
    <dgm:cxn modelId="{964E39DD-ED96-F142-A558-BA2710063368}" type="presOf" srcId="{31D088BA-B5B8-4716-8206-28FC1B7DE1BD}" destId="{384B10A0-83EF-4331-A5AA-722AA450C010}" srcOrd="1" destOrd="0" presId="urn:microsoft.com/office/officeart/2005/8/layout/hierarchy3"/>
    <dgm:cxn modelId="{95CE14E2-5A89-4F83-9B8C-EAE3042A03C9}" srcId="{AF0473D8-7CB2-4084-BFAF-D7F6D28E166E}" destId="{5A92512E-16B8-4A1B-930B-AD39D2686E25}" srcOrd="1" destOrd="0" parTransId="{A6B4FB91-0716-4F5B-A201-5E2D8BE0A345}" sibTransId="{63B57F31-1841-4F11-8158-09A6BEC74CA0}"/>
    <dgm:cxn modelId="{F83EA6E4-0053-3346-806C-4CD4270D3D1F}" type="presOf" srcId="{9F41E228-89FB-45C7-BAFD-00BA3A69B7E7}" destId="{E2F97B2C-2CD4-4E81-AD1B-2AFB926C566A}" srcOrd="0" destOrd="0" presId="urn:microsoft.com/office/officeart/2005/8/layout/hierarchy3"/>
    <dgm:cxn modelId="{1241E3E8-F77A-49F8-B738-A38A492C5E6D}" srcId="{3C2EDF8C-D594-49BC-8332-53DDD3809327}" destId="{5F08EC3B-6405-4A3F-BA1B-CF1B19AA3325}" srcOrd="1" destOrd="0" parTransId="{C934EC88-B981-4816-8DC2-FAA4B5B3E3F0}" sibTransId="{8BE3300E-3480-464F-B361-571BF3D3A72C}"/>
    <dgm:cxn modelId="{62C3EFF4-93A6-9441-A648-02D9ED4435B3}" type="presOf" srcId="{D80249F8-78EC-461D-8D8F-9A31A7D8A6C9}" destId="{6B92304D-EFA3-44C7-A2FB-F4B83F16622D}" srcOrd="0" destOrd="0" presId="urn:microsoft.com/office/officeart/2005/8/layout/hierarchy3"/>
    <dgm:cxn modelId="{CAF410F6-1699-8641-BFB8-17219CABA229}" type="presOf" srcId="{B0FBA5A9-E8DC-4684-B053-E00E781D9DF7}" destId="{7CDCF9D3-B2C5-4E66-9E90-9104B98A46DA}" srcOrd="0" destOrd="0" presId="urn:microsoft.com/office/officeart/2005/8/layout/hierarchy3"/>
    <dgm:cxn modelId="{5FF16CFC-65FF-7344-99E2-757028002C90}" type="presOf" srcId="{D83E0766-1363-4D4E-A1E6-A48AC8CF6CFD}" destId="{6B5A43F5-5C07-43EA-B5BC-37125635F94C}" srcOrd="0" destOrd="0" presId="urn:microsoft.com/office/officeart/2005/8/layout/hierarchy3"/>
    <dgm:cxn modelId="{EF45FAFD-71EE-F348-B1C2-6DBCBF2D4389}" type="presOf" srcId="{72070972-76B5-4FCC-96CD-83CBC6D88192}" destId="{8177C7D3-247F-4A0B-972F-97C94657D7FA}" srcOrd="0" destOrd="0" presId="urn:microsoft.com/office/officeart/2005/8/layout/hierarchy3"/>
    <dgm:cxn modelId="{1B258055-22BA-3A45-9B32-295EFF62911B}" type="presParOf" srcId="{87C56FD9-8FF9-46E2-B365-46BF2372C8B7}" destId="{FB193EC4-6135-4127-980F-C552C1D0DC03}" srcOrd="0" destOrd="0" presId="urn:microsoft.com/office/officeart/2005/8/layout/hierarchy3"/>
    <dgm:cxn modelId="{B196A7DB-7DE8-EB41-AFB2-91B982A83488}" type="presParOf" srcId="{FB193EC4-6135-4127-980F-C552C1D0DC03}" destId="{6D571099-FACD-4030-9B00-6696D597DD7F}" srcOrd="0" destOrd="0" presId="urn:microsoft.com/office/officeart/2005/8/layout/hierarchy3"/>
    <dgm:cxn modelId="{DB9275F6-90C1-5C46-8B1F-3000251C3C5F}" type="presParOf" srcId="{6D571099-FACD-4030-9B00-6696D597DD7F}" destId="{72F09430-BB25-4743-B026-65F815F21311}" srcOrd="0" destOrd="0" presId="urn:microsoft.com/office/officeart/2005/8/layout/hierarchy3"/>
    <dgm:cxn modelId="{1523A9A6-BA86-A541-A875-1DF763B67AF3}" type="presParOf" srcId="{6D571099-FACD-4030-9B00-6696D597DD7F}" destId="{384B10A0-83EF-4331-A5AA-722AA450C010}" srcOrd="1" destOrd="0" presId="urn:microsoft.com/office/officeart/2005/8/layout/hierarchy3"/>
    <dgm:cxn modelId="{6E98C31B-1BC3-0043-9C1E-5C028DC59425}" type="presParOf" srcId="{FB193EC4-6135-4127-980F-C552C1D0DC03}" destId="{5A9BC779-B786-4DBF-B30A-7CDCC335E711}" srcOrd="1" destOrd="0" presId="urn:microsoft.com/office/officeart/2005/8/layout/hierarchy3"/>
    <dgm:cxn modelId="{81C04138-1330-CE48-AB0D-5FA63C622F7E}" type="presParOf" srcId="{5A9BC779-B786-4DBF-B30A-7CDCC335E711}" destId="{DED7DED0-B9AD-4120-9445-3D03BD149E37}" srcOrd="0" destOrd="0" presId="urn:microsoft.com/office/officeart/2005/8/layout/hierarchy3"/>
    <dgm:cxn modelId="{B1151A31-25C2-4243-B05B-5FD9FF384F06}" type="presParOf" srcId="{5A9BC779-B786-4DBF-B30A-7CDCC335E711}" destId="{017C06C3-232E-4697-9FD1-0FF13265D708}" srcOrd="1" destOrd="0" presId="urn:microsoft.com/office/officeart/2005/8/layout/hierarchy3"/>
    <dgm:cxn modelId="{6946FA1B-2235-2A43-A901-302BD5A89FAC}" type="presParOf" srcId="{87C56FD9-8FF9-46E2-B365-46BF2372C8B7}" destId="{EAB2F403-D63F-4D40-82C8-78DD7B047713}" srcOrd="1" destOrd="0" presId="urn:microsoft.com/office/officeart/2005/8/layout/hierarchy3"/>
    <dgm:cxn modelId="{F439161E-1E2E-2048-B3BC-197D1A39EE24}" type="presParOf" srcId="{EAB2F403-D63F-4D40-82C8-78DD7B047713}" destId="{720D40D6-8154-42AC-8685-CD9488CCEE8B}" srcOrd="0" destOrd="0" presId="urn:microsoft.com/office/officeart/2005/8/layout/hierarchy3"/>
    <dgm:cxn modelId="{2B5DE03D-1ECA-EB4E-982C-756C618CCF2B}" type="presParOf" srcId="{720D40D6-8154-42AC-8685-CD9488CCEE8B}" destId="{AE8E4582-0173-4F3E-A8F1-FE2835CEB525}" srcOrd="0" destOrd="0" presId="urn:microsoft.com/office/officeart/2005/8/layout/hierarchy3"/>
    <dgm:cxn modelId="{49BFC9EC-F640-E94B-A6A8-EF60726E5AF2}" type="presParOf" srcId="{720D40D6-8154-42AC-8685-CD9488CCEE8B}" destId="{F109C69B-70B8-488B-B7F2-C279E4B808BC}" srcOrd="1" destOrd="0" presId="urn:microsoft.com/office/officeart/2005/8/layout/hierarchy3"/>
    <dgm:cxn modelId="{BC3C09F2-8FCE-8549-B826-912336C18A79}" type="presParOf" srcId="{EAB2F403-D63F-4D40-82C8-78DD7B047713}" destId="{1F546081-7306-4D66-A5C4-71B81759B031}" srcOrd="1" destOrd="0" presId="urn:microsoft.com/office/officeart/2005/8/layout/hierarchy3"/>
    <dgm:cxn modelId="{EE4F8C66-35E4-504A-9507-0C91ED8B9F02}" type="presParOf" srcId="{1F546081-7306-4D66-A5C4-71B81759B031}" destId="{23048B98-4F6D-45E0-A3A9-F9D96E1E9486}" srcOrd="0" destOrd="0" presId="urn:microsoft.com/office/officeart/2005/8/layout/hierarchy3"/>
    <dgm:cxn modelId="{10E51159-5337-214D-ADDE-F78DDE675276}" type="presParOf" srcId="{1F546081-7306-4D66-A5C4-71B81759B031}" destId="{E2F97B2C-2CD4-4E81-AD1B-2AFB926C566A}" srcOrd="1" destOrd="0" presId="urn:microsoft.com/office/officeart/2005/8/layout/hierarchy3"/>
    <dgm:cxn modelId="{6960F2F0-9C9A-6D44-A0BD-9B3A7F5B4C52}" type="presParOf" srcId="{1F546081-7306-4D66-A5C4-71B81759B031}" destId="{D0654ECB-B2AA-4E82-9FEF-F820F645EBF9}" srcOrd="2" destOrd="0" presId="urn:microsoft.com/office/officeart/2005/8/layout/hierarchy3"/>
    <dgm:cxn modelId="{5692C1FF-C4E3-BA4D-97C7-3BA2E1B4470C}" type="presParOf" srcId="{1F546081-7306-4D66-A5C4-71B81759B031}" destId="{B52433F0-3191-47AB-9BF8-F651B6A74FEB}" srcOrd="3" destOrd="0" presId="urn:microsoft.com/office/officeart/2005/8/layout/hierarchy3"/>
    <dgm:cxn modelId="{BCAA8147-33B2-E94D-9F15-3DBC49D31A13}" type="presParOf" srcId="{1F546081-7306-4D66-A5C4-71B81759B031}" destId="{6B92304D-EFA3-44C7-A2FB-F4B83F16622D}" srcOrd="4" destOrd="0" presId="urn:microsoft.com/office/officeart/2005/8/layout/hierarchy3"/>
    <dgm:cxn modelId="{0551582A-47FB-A348-8A2D-B9778EFC1232}" type="presParOf" srcId="{1F546081-7306-4D66-A5C4-71B81759B031}" destId="{8177C7D3-247F-4A0B-972F-97C94657D7FA}" srcOrd="5" destOrd="0" presId="urn:microsoft.com/office/officeart/2005/8/layout/hierarchy3"/>
    <dgm:cxn modelId="{E72CC68F-D7C4-CD4B-BF7F-23B775611A78}" type="presParOf" srcId="{1F546081-7306-4D66-A5C4-71B81759B031}" destId="{7C984C41-FB8F-4AC7-BDE9-2CBCC05F1FE1}" srcOrd="6" destOrd="0" presId="urn:microsoft.com/office/officeart/2005/8/layout/hierarchy3"/>
    <dgm:cxn modelId="{4D2FF8D8-9E99-4548-B701-8A21201730D1}" type="presParOf" srcId="{1F546081-7306-4D66-A5C4-71B81759B031}" destId="{7E3D5DDD-B32B-42C3-8ACD-4025EEF0D46D}" srcOrd="7" destOrd="0" presId="urn:microsoft.com/office/officeart/2005/8/layout/hierarchy3"/>
    <dgm:cxn modelId="{57DD1DD5-8B3C-3849-9E5D-BD0DD6151BFE}" type="presParOf" srcId="{87C56FD9-8FF9-46E2-B365-46BF2372C8B7}" destId="{5BE1F517-1544-4A5D-9D0C-A171839ABBCE}" srcOrd="2" destOrd="0" presId="urn:microsoft.com/office/officeart/2005/8/layout/hierarchy3"/>
    <dgm:cxn modelId="{F6DA1BAE-FF2E-964D-93F0-F4F54668189A}" type="presParOf" srcId="{5BE1F517-1544-4A5D-9D0C-A171839ABBCE}" destId="{2F62B5C2-8D7B-4A54-A40B-5B160B8F687B}" srcOrd="0" destOrd="0" presId="urn:microsoft.com/office/officeart/2005/8/layout/hierarchy3"/>
    <dgm:cxn modelId="{452D8B5F-FB57-9E47-A741-7D75BE15F116}" type="presParOf" srcId="{2F62B5C2-8D7B-4A54-A40B-5B160B8F687B}" destId="{10DD5BD1-234C-4558-A7C9-A3A14A69C1F0}" srcOrd="0" destOrd="0" presId="urn:microsoft.com/office/officeart/2005/8/layout/hierarchy3"/>
    <dgm:cxn modelId="{033396B1-07E8-5847-A7DB-3817132F01CF}" type="presParOf" srcId="{2F62B5C2-8D7B-4A54-A40B-5B160B8F687B}" destId="{3F28D7C3-83CE-45F4-AC01-7999A5971A47}" srcOrd="1" destOrd="0" presId="urn:microsoft.com/office/officeart/2005/8/layout/hierarchy3"/>
    <dgm:cxn modelId="{D7D83B8F-C7A6-6D47-9C2D-EA9254CAB528}" type="presParOf" srcId="{5BE1F517-1544-4A5D-9D0C-A171839ABBCE}" destId="{E366615D-F7EC-426E-B56C-994A7C04269A}" srcOrd="1" destOrd="0" presId="urn:microsoft.com/office/officeart/2005/8/layout/hierarchy3"/>
    <dgm:cxn modelId="{D8BD8A37-09D2-624E-83AD-ED6BEB6A4EDB}" type="presParOf" srcId="{E366615D-F7EC-426E-B56C-994A7C04269A}" destId="{3FD0143C-4A3A-4E34-B553-6AC2BC712BF8}" srcOrd="0" destOrd="0" presId="urn:microsoft.com/office/officeart/2005/8/layout/hierarchy3"/>
    <dgm:cxn modelId="{10AB94D3-F2E0-344C-9CF5-5BBE33C937CA}" type="presParOf" srcId="{E366615D-F7EC-426E-B56C-994A7C04269A}" destId="{E9E16C3A-295F-49A9-9922-230BA2686E8F}" srcOrd="1" destOrd="0" presId="urn:microsoft.com/office/officeart/2005/8/layout/hierarchy3"/>
    <dgm:cxn modelId="{137FA4F7-94C2-B04F-8EEC-A66178E7C0B6}" type="presParOf" srcId="{E366615D-F7EC-426E-B56C-994A7C04269A}" destId="{3A1FB456-536C-4D69-A790-9CD6CBD4FE7E}" srcOrd="2" destOrd="0" presId="urn:microsoft.com/office/officeart/2005/8/layout/hierarchy3"/>
    <dgm:cxn modelId="{EDBB7B78-6067-EC46-B5A3-FA45A0DD7B33}" type="presParOf" srcId="{E366615D-F7EC-426E-B56C-994A7C04269A}" destId="{1DDDDD55-3FC4-483A-9924-1DC431B192CB}" srcOrd="3" destOrd="0" presId="urn:microsoft.com/office/officeart/2005/8/layout/hierarchy3"/>
    <dgm:cxn modelId="{491918BB-A91B-A440-8CEA-D0CDB77E789A}" type="presParOf" srcId="{E366615D-F7EC-426E-B56C-994A7C04269A}" destId="{6B5A43F5-5C07-43EA-B5BC-37125635F94C}" srcOrd="4" destOrd="0" presId="urn:microsoft.com/office/officeart/2005/8/layout/hierarchy3"/>
    <dgm:cxn modelId="{FC111EF7-D203-6F40-9BCC-8303C5214E7B}" type="presParOf" srcId="{E366615D-F7EC-426E-B56C-994A7C04269A}" destId="{3A0FA643-8C3E-49EB-B649-EC6240397048}" srcOrd="5" destOrd="0" presId="urn:microsoft.com/office/officeart/2005/8/layout/hierarchy3"/>
    <dgm:cxn modelId="{4FFD2E7F-249C-9043-9FEE-7517AAAC42ED}" type="presParOf" srcId="{E366615D-F7EC-426E-B56C-994A7C04269A}" destId="{7CDCF9D3-B2C5-4E66-9E90-9104B98A46DA}" srcOrd="6" destOrd="0" presId="urn:microsoft.com/office/officeart/2005/8/layout/hierarchy3"/>
    <dgm:cxn modelId="{B680A574-AC9A-254B-8214-9F046986377C}" type="presParOf" srcId="{E366615D-F7EC-426E-B56C-994A7C04269A}" destId="{E6DFC6A2-A26E-48F4-BECE-2A7F243DF935}" srcOrd="7" destOrd="0" presId="urn:microsoft.com/office/officeart/2005/8/layout/hierarchy3"/>
    <dgm:cxn modelId="{0FD38619-6610-9649-AEBB-89293AE37E34}" type="presParOf" srcId="{E366615D-F7EC-426E-B56C-994A7C04269A}" destId="{312D0AC6-3720-430E-8CFC-D0D96553EEE4}" srcOrd="8" destOrd="0" presId="urn:microsoft.com/office/officeart/2005/8/layout/hierarchy3"/>
    <dgm:cxn modelId="{55363E1A-DD95-A34D-96A8-FAADF1AD62A9}" type="presParOf" srcId="{E366615D-F7EC-426E-B56C-994A7C04269A}" destId="{6DEFF9F9-4E34-47F2-AAC9-1B18604BE7D4}" srcOrd="9" destOrd="0" presId="urn:microsoft.com/office/officeart/2005/8/layout/hierarchy3"/>
    <dgm:cxn modelId="{62E110FE-2326-0A42-B36C-B1114562D1A4}" type="presParOf" srcId="{87C56FD9-8FF9-46E2-B365-46BF2372C8B7}" destId="{3AC6431F-26AC-4484-88D8-9BFA445B734A}" srcOrd="3" destOrd="0" presId="urn:microsoft.com/office/officeart/2005/8/layout/hierarchy3"/>
    <dgm:cxn modelId="{E672CEF6-DBAB-8345-8FF0-F295A5F62D6C}" type="presParOf" srcId="{3AC6431F-26AC-4484-88D8-9BFA445B734A}" destId="{29836E4C-E038-46A5-9226-EB9368CD6262}" srcOrd="0" destOrd="0" presId="urn:microsoft.com/office/officeart/2005/8/layout/hierarchy3"/>
    <dgm:cxn modelId="{F11F0543-3782-DC48-B826-0ECC3B961BCB}" type="presParOf" srcId="{29836E4C-E038-46A5-9226-EB9368CD6262}" destId="{7835EAC4-EC75-4187-9889-5D74EC72A39D}" srcOrd="0" destOrd="0" presId="urn:microsoft.com/office/officeart/2005/8/layout/hierarchy3"/>
    <dgm:cxn modelId="{B7500589-0602-9A4D-9356-816E988BCD0C}" type="presParOf" srcId="{29836E4C-E038-46A5-9226-EB9368CD6262}" destId="{96366223-AF41-43D7-A09C-8FE56596D9E6}" srcOrd="1" destOrd="0" presId="urn:microsoft.com/office/officeart/2005/8/layout/hierarchy3"/>
    <dgm:cxn modelId="{467DEE4D-7282-8440-B460-13AF1921D055}" type="presParOf" srcId="{3AC6431F-26AC-4484-88D8-9BFA445B734A}" destId="{5C6219DF-3890-4D03-96DF-857FB0320674}" srcOrd="1" destOrd="0" presId="urn:microsoft.com/office/officeart/2005/8/layout/hierarchy3"/>
    <dgm:cxn modelId="{F5DC4B9D-B9EB-1F4E-9289-05842A2202D2}" type="presParOf" srcId="{5C6219DF-3890-4D03-96DF-857FB0320674}" destId="{121CFBFC-2F53-42CA-B820-303B04C113BE}" srcOrd="0" destOrd="0" presId="urn:microsoft.com/office/officeart/2005/8/layout/hierarchy3"/>
    <dgm:cxn modelId="{1711698E-7A21-C44D-A8DB-5237646FEB74}" type="presParOf" srcId="{5C6219DF-3890-4D03-96DF-857FB0320674}" destId="{3D832613-91D5-4DCC-B9A3-95504CED9049}" srcOrd="1" destOrd="0" presId="urn:microsoft.com/office/officeart/2005/8/layout/hierarchy3"/>
    <dgm:cxn modelId="{D3352A39-6A47-384B-A42B-728076F1D85C}" type="presParOf" srcId="{5C6219DF-3890-4D03-96DF-857FB0320674}" destId="{4E9BAD62-BD78-411E-8A46-324BEF86594F}" srcOrd="2" destOrd="0" presId="urn:microsoft.com/office/officeart/2005/8/layout/hierarchy3"/>
    <dgm:cxn modelId="{9B448FA4-2479-6848-9CAE-92A354416273}" type="presParOf" srcId="{5C6219DF-3890-4D03-96DF-857FB0320674}" destId="{F18D27D6-9FC1-4CF7-834F-8703F315AF75}" srcOrd="3" destOrd="0" presId="urn:microsoft.com/office/officeart/2005/8/layout/hierarchy3"/>
    <dgm:cxn modelId="{8DE719A2-A83B-7044-A712-CB787E4EDFC3}" type="presParOf" srcId="{87C56FD9-8FF9-46E2-B365-46BF2372C8B7}" destId="{A66DFC10-D296-4659-AE88-834F8BBF5F31}" srcOrd="4" destOrd="0" presId="urn:microsoft.com/office/officeart/2005/8/layout/hierarchy3"/>
    <dgm:cxn modelId="{F75C710A-21FE-194F-9DB8-E43BF9250C5B}" type="presParOf" srcId="{A66DFC10-D296-4659-AE88-834F8BBF5F31}" destId="{04A8556D-348A-4527-83F0-B324AF1E3345}" srcOrd="0" destOrd="0" presId="urn:microsoft.com/office/officeart/2005/8/layout/hierarchy3"/>
    <dgm:cxn modelId="{B824C0BF-442B-804A-9127-AE9E090297A2}" type="presParOf" srcId="{04A8556D-348A-4527-83F0-B324AF1E3345}" destId="{80770F54-4971-4525-A9B4-2C12181B2D62}" srcOrd="0" destOrd="0" presId="urn:microsoft.com/office/officeart/2005/8/layout/hierarchy3"/>
    <dgm:cxn modelId="{7F03AA01-73BC-6D4C-A998-0F9080D5999F}" type="presParOf" srcId="{04A8556D-348A-4527-83F0-B324AF1E3345}" destId="{492796F6-ECA1-4C40-B2D7-CCB118A30025}" srcOrd="1" destOrd="0" presId="urn:microsoft.com/office/officeart/2005/8/layout/hierarchy3"/>
    <dgm:cxn modelId="{F87DC514-A2F5-D744-B0B6-EB36A6C2D0DD}" type="presParOf" srcId="{A66DFC10-D296-4659-AE88-834F8BBF5F31}" destId="{F4C00C01-8F35-45FE-ADEB-CBCAE6C4DC48}" srcOrd="1" destOrd="0" presId="urn:microsoft.com/office/officeart/2005/8/layout/hierarchy3"/>
    <dgm:cxn modelId="{3EF29735-E8B2-D247-A2BF-BBDFA8F34C96}" type="presParOf" srcId="{F4C00C01-8F35-45FE-ADEB-CBCAE6C4DC48}" destId="{EA567026-69A2-4F08-9A5B-A45CAA870C71}" srcOrd="0" destOrd="0" presId="urn:microsoft.com/office/officeart/2005/8/layout/hierarchy3"/>
    <dgm:cxn modelId="{15FFD5BD-68DB-A646-B707-BA75478BF45B}" type="presParOf" srcId="{F4C00C01-8F35-45FE-ADEB-CBCAE6C4DC48}" destId="{149D7EBA-8327-432F-A39C-9FF87B41EC3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616155-B0B4-4CD8-A1E0-1495D3D56C19}" type="doc">
      <dgm:prSet loTypeId="urn:microsoft.com/office/officeart/2005/8/layout/hierarchy3" loCatId="hierarchy" qsTypeId="urn:microsoft.com/office/officeart/2005/8/quickstyle/3d4" qsCatId="3D" csTypeId="urn:microsoft.com/office/officeart/2005/8/colors/accent1_2" csCatId="accent1" phldr="1"/>
      <dgm:spPr/>
      <dgm:t>
        <a:bodyPr/>
        <a:lstStyle/>
        <a:p>
          <a:endParaRPr lang="zh-CN" altLang="en-US"/>
        </a:p>
      </dgm:t>
    </dgm:pt>
    <dgm:pt modelId="{31D088BA-B5B8-4716-8206-28FC1B7DE1BD}">
      <dgm:prSet phldrT="[文本]" custT="1"/>
      <dgm:spPr/>
      <dgm:t>
        <a:bodyPr/>
        <a:lstStyle/>
        <a:p>
          <a:r>
            <a:rPr lang="zh-CN" altLang="en-US" sz="3200" dirty="0">
              <a:latin typeface="楷体_GB2312" pitchFamily="49" charset="-122"/>
              <a:ea typeface="楷体_GB2312" pitchFamily="49" charset="-122"/>
            </a:rPr>
            <a:t>功能</a:t>
          </a:r>
        </a:p>
      </dgm:t>
    </dgm:pt>
    <dgm:pt modelId="{647B0A85-AF08-4823-ADF8-DA75E29706C7}" type="parTrans" cxnId="{5C254C50-7B92-4402-8425-462C3E948830}">
      <dgm:prSet/>
      <dgm:spPr/>
      <dgm:t>
        <a:bodyPr/>
        <a:lstStyle/>
        <a:p>
          <a:endParaRPr lang="zh-CN" altLang="en-US"/>
        </a:p>
      </dgm:t>
    </dgm:pt>
    <dgm:pt modelId="{DC211E35-536D-419E-ADA2-0F078C0B721A}" type="sibTrans" cxnId="{5C254C50-7B92-4402-8425-462C3E948830}">
      <dgm:prSet/>
      <dgm:spPr/>
      <dgm:t>
        <a:bodyPr/>
        <a:lstStyle/>
        <a:p>
          <a:endParaRPr lang="zh-CN" altLang="en-US"/>
        </a:p>
      </dgm:t>
    </dgm:pt>
    <dgm:pt modelId="{AECF0DB1-FDCC-4705-8F30-FE037ED3A348}">
      <dgm:prSet phldrT="[文本]"/>
      <dgm:spPr/>
      <dgm:t>
        <a:bodyPr/>
        <a:lstStyle/>
        <a:p>
          <a:r>
            <a:rPr lang="zh-CN" altLang="en-US" dirty="0">
              <a:solidFill>
                <a:schemeClr val="tx1"/>
              </a:solidFill>
              <a:latin typeface="楷体_GB2312" pitchFamily="49" charset="-122"/>
              <a:ea typeface="楷体_GB2312" pitchFamily="49" charset="-122"/>
            </a:rPr>
            <a:t>用例图</a:t>
          </a:r>
        </a:p>
      </dgm:t>
    </dgm:pt>
    <dgm:pt modelId="{8A5122AC-E662-4EE2-A5C1-AADDCE9926B9}" type="parTrans" cxnId="{211979AC-ABD3-4DB8-A4E1-D200DC10CD54}">
      <dgm:prSet/>
      <dgm:spPr/>
      <dgm:t>
        <a:bodyPr/>
        <a:lstStyle/>
        <a:p>
          <a:endParaRPr lang="zh-CN" altLang="en-US">
            <a:latin typeface="楷体_GB2312" pitchFamily="49" charset="-122"/>
            <a:ea typeface="楷体_GB2312" pitchFamily="49" charset="-122"/>
          </a:endParaRPr>
        </a:p>
      </dgm:t>
    </dgm:pt>
    <dgm:pt modelId="{970E54FE-50DE-4A22-A158-8AD516A9F3A1}" type="sibTrans" cxnId="{211979AC-ABD3-4DB8-A4E1-D200DC10CD54}">
      <dgm:prSet/>
      <dgm:spPr/>
      <dgm:t>
        <a:bodyPr/>
        <a:lstStyle/>
        <a:p>
          <a:endParaRPr lang="zh-CN" altLang="en-US"/>
        </a:p>
      </dgm:t>
    </dgm:pt>
    <dgm:pt modelId="{3C2EDF8C-D594-49BC-8332-53DDD3809327}">
      <dgm:prSet phldrT="[文本]" custT="1"/>
      <dgm:spPr/>
      <dgm:t>
        <a:bodyPr/>
        <a:lstStyle/>
        <a:p>
          <a:r>
            <a:rPr lang="zh-CN" altLang="en-US" sz="3200" dirty="0">
              <a:latin typeface="楷体_GB2312" pitchFamily="49" charset="-122"/>
              <a:ea typeface="楷体_GB2312" pitchFamily="49" charset="-122"/>
            </a:rPr>
            <a:t>结构</a:t>
          </a:r>
        </a:p>
      </dgm:t>
    </dgm:pt>
    <dgm:pt modelId="{3639644A-2E96-468B-B91E-75A353DEBFC3}" type="parTrans" cxnId="{BF3A7645-FCCD-40C5-9EB3-40D2631EDCB4}">
      <dgm:prSet/>
      <dgm:spPr/>
      <dgm:t>
        <a:bodyPr/>
        <a:lstStyle/>
        <a:p>
          <a:endParaRPr lang="zh-CN" altLang="en-US"/>
        </a:p>
      </dgm:t>
    </dgm:pt>
    <dgm:pt modelId="{0D23690D-4E10-461E-9CAC-2DED68FE8D50}" type="sibTrans" cxnId="{BF3A7645-FCCD-40C5-9EB3-40D2631EDCB4}">
      <dgm:prSet/>
      <dgm:spPr/>
      <dgm:t>
        <a:bodyPr/>
        <a:lstStyle/>
        <a:p>
          <a:endParaRPr lang="zh-CN" altLang="en-US"/>
        </a:p>
      </dgm:t>
    </dgm:pt>
    <dgm:pt modelId="{9F41E228-89FB-45C7-BAFD-00BA3A69B7E7}">
      <dgm:prSet phldrT="[文本]"/>
      <dgm:spPr/>
      <dgm:t>
        <a:bodyPr/>
        <a:lstStyle/>
        <a:p>
          <a:r>
            <a:rPr lang="zh-CN" altLang="en-US" dirty="0">
              <a:solidFill>
                <a:srgbClr val="FF0000"/>
              </a:solidFill>
              <a:latin typeface="楷体_GB2312" pitchFamily="49" charset="-122"/>
              <a:ea typeface="楷体_GB2312" pitchFamily="49" charset="-122"/>
            </a:rPr>
            <a:t>类图</a:t>
          </a:r>
        </a:p>
      </dgm:t>
    </dgm:pt>
    <dgm:pt modelId="{9413CE90-A055-4736-AD88-12713DFD40D5}" type="parTrans" cxnId="{954D4651-6499-40DB-813F-E744E3508631}">
      <dgm:prSet/>
      <dgm:spPr/>
      <dgm:t>
        <a:bodyPr/>
        <a:lstStyle/>
        <a:p>
          <a:endParaRPr lang="zh-CN" altLang="en-US">
            <a:latin typeface="楷体_GB2312" pitchFamily="49" charset="-122"/>
            <a:ea typeface="楷体_GB2312" pitchFamily="49" charset="-122"/>
          </a:endParaRPr>
        </a:p>
      </dgm:t>
    </dgm:pt>
    <dgm:pt modelId="{1E477C81-12FF-4A0C-95B2-9F7A9221097C}" type="sibTrans" cxnId="{954D4651-6499-40DB-813F-E744E3508631}">
      <dgm:prSet/>
      <dgm:spPr/>
      <dgm:t>
        <a:bodyPr/>
        <a:lstStyle/>
        <a:p>
          <a:endParaRPr lang="zh-CN" altLang="en-US"/>
        </a:p>
      </dgm:t>
    </dgm:pt>
    <dgm:pt modelId="{5F08EC3B-6405-4A3F-BA1B-CF1B19AA3325}">
      <dgm:prSet phldrT="[文本]"/>
      <dgm:spPr/>
      <dgm:t>
        <a:bodyPr/>
        <a:lstStyle/>
        <a:p>
          <a:r>
            <a:rPr lang="zh-CN" altLang="en-US" dirty="0">
              <a:latin typeface="楷体_GB2312" pitchFamily="49" charset="-122"/>
              <a:ea typeface="楷体_GB2312" pitchFamily="49" charset="-122"/>
            </a:rPr>
            <a:t>对象图</a:t>
          </a:r>
        </a:p>
      </dgm:t>
    </dgm:pt>
    <dgm:pt modelId="{C934EC88-B981-4816-8DC2-FAA4B5B3E3F0}" type="parTrans" cxnId="{1241E3E8-F77A-49F8-B738-A38A492C5E6D}">
      <dgm:prSet/>
      <dgm:spPr/>
      <dgm:t>
        <a:bodyPr/>
        <a:lstStyle/>
        <a:p>
          <a:endParaRPr lang="zh-CN" altLang="en-US">
            <a:latin typeface="楷体_GB2312" pitchFamily="49" charset="-122"/>
            <a:ea typeface="楷体_GB2312" pitchFamily="49" charset="-122"/>
          </a:endParaRPr>
        </a:p>
      </dgm:t>
    </dgm:pt>
    <dgm:pt modelId="{8BE3300E-3480-464F-B361-571BF3D3A72C}" type="sibTrans" cxnId="{1241E3E8-F77A-49F8-B738-A38A492C5E6D}">
      <dgm:prSet/>
      <dgm:spPr/>
      <dgm:t>
        <a:bodyPr/>
        <a:lstStyle/>
        <a:p>
          <a:endParaRPr lang="zh-CN" altLang="en-US"/>
        </a:p>
      </dgm:t>
    </dgm:pt>
    <dgm:pt modelId="{72070972-76B5-4FCC-96CD-83CBC6D88192}">
      <dgm:prSet phldrT="[文本]"/>
      <dgm:spPr/>
      <dgm:t>
        <a:bodyPr/>
        <a:lstStyle/>
        <a:p>
          <a:r>
            <a:rPr lang="zh-CN" altLang="en-US" dirty="0">
              <a:solidFill>
                <a:srgbClr val="FF0000"/>
              </a:solidFill>
              <a:latin typeface="楷体_GB2312" pitchFamily="49" charset="-122"/>
              <a:ea typeface="楷体_GB2312" pitchFamily="49" charset="-122"/>
            </a:rPr>
            <a:t>包图</a:t>
          </a:r>
        </a:p>
      </dgm:t>
    </dgm:pt>
    <dgm:pt modelId="{D80249F8-78EC-461D-8D8F-9A31A7D8A6C9}" type="parTrans" cxnId="{C7D3A935-B1FC-4917-9995-814E99F7745F}">
      <dgm:prSet/>
      <dgm:spPr/>
      <dgm:t>
        <a:bodyPr/>
        <a:lstStyle/>
        <a:p>
          <a:endParaRPr lang="zh-CN" altLang="en-US">
            <a:latin typeface="楷体_GB2312" pitchFamily="49" charset="-122"/>
            <a:ea typeface="楷体_GB2312" pitchFamily="49" charset="-122"/>
          </a:endParaRPr>
        </a:p>
      </dgm:t>
    </dgm:pt>
    <dgm:pt modelId="{1377B540-418F-46A8-A1A8-40281072A6DD}" type="sibTrans" cxnId="{C7D3A935-B1FC-4917-9995-814E99F7745F}">
      <dgm:prSet/>
      <dgm:spPr/>
      <dgm:t>
        <a:bodyPr/>
        <a:lstStyle/>
        <a:p>
          <a:endParaRPr lang="zh-CN" altLang="en-US"/>
        </a:p>
      </dgm:t>
    </dgm:pt>
    <dgm:pt modelId="{AF0473D8-7CB2-4084-BFAF-D7F6D28E166E}">
      <dgm:prSet phldrT="[文本]" custT="1"/>
      <dgm:spPr/>
      <dgm:t>
        <a:bodyPr/>
        <a:lstStyle/>
        <a:p>
          <a:r>
            <a:rPr lang="zh-CN" altLang="en-US" sz="3200" dirty="0">
              <a:latin typeface="楷体_GB2312" pitchFamily="49" charset="-122"/>
              <a:ea typeface="楷体_GB2312" pitchFamily="49" charset="-122"/>
            </a:rPr>
            <a:t>行为</a:t>
          </a:r>
        </a:p>
      </dgm:t>
    </dgm:pt>
    <dgm:pt modelId="{80C93680-6F11-4B8E-A196-8FDF39E520D3}" type="parTrans" cxnId="{3189A434-53E8-4EB8-A80C-CEBB622E8836}">
      <dgm:prSet/>
      <dgm:spPr/>
      <dgm:t>
        <a:bodyPr/>
        <a:lstStyle/>
        <a:p>
          <a:endParaRPr lang="zh-CN" altLang="en-US"/>
        </a:p>
      </dgm:t>
    </dgm:pt>
    <dgm:pt modelId="{9EDBE231-695A-4264-97AC-D37C0234160B}" type="sibTrans" cxnId="{3189A434-53E8-4EB8-A80C-CEBB622E8836}">
      <dgm:prSet/>
      <dgm:spPr/>
      <dgm:t>
        <a:bodyPr/>
        <a:lstStyle/>
        <a:p>
          <a:endParaRPr lang="zh-CN" altLang="en-US"/>
        </a:p>
      </dgm:t>
    </dgm:pt>
    <dgm:pt modelId="{5A92512E-16B8-4A1B-930B-AD39D2686E25}">
      <dgm:prSet phldrT="[文本]"/>
      <dgm:spPr/>
      <dgm:t>
        <a:bodyPr/>
        <a:lstStyle/>
        <a:p>
          <a:r>
            <a:rPr lang="zh-CN" altLang="en-US" dirty="0">
              <a:solidFill>
                <a:srgbClr val="FF0000"/>
              </a:solidFill>
              <a:latin typeface="楷体_GB2312" pitchFamily="49" charset="-122"/>
              <a:ea typeface="楷体_GB2312" pitchFamily="49" charset="-122"/>
            </a:rPr>
            <a:t>顺序图</a:t>
          </a:r>
        </a:p>
      </dgm:t>
    </dgm:pt>
    <dgm:pt modelId="{A6B4FB91-0716-4F5B-A201-5E2D8BE0A345}" type="parTrans" cxnId="{95CE14E2-5A89-4F83-9B8C-EAE3042A03C9}">
      <dgm:prSet/>
      <dgm:spPr/>
      <dgm:t>
        <a:bodyPr/>
        <a:lstStyle/>
        <a:p>
          <a:endParaRPr lang="zh-CN" altLang="en-US">
            <a:latin typeface="楷体_GB2312" pitchFamily="49" charset="-122"/>
            <a:ea typeface="楷体_GB2312" pitchFamily="49" charset="-122"/>
          </a:endParaRPr>
        </a:p>
      </dgm:t>
    </dgm:pt>
    <dgm:pt modelId="{63B57F31-1841-4F11-8158-09A6BEC74CA0}" type="sibTrans" cxnId="{95CE14E2-5A89-4F83-9B8C-EAE3042A03C9}">
      <dgm:prSet/>
      <dgm:spPr/>
      <dgm:t>
        <a:bodyPr/>
        <a:lstStyle/>
        <a:p>
          <a:endParaRPr lang="zh-CN" altLang="en-US"/>
        </a:p>
      </dgm:t>
    </dgm:pt>
    <dgm:pt modelId="{7A6D454B-7308-4E64-A734-992A2EE304DA}">
      <dgm:prSet phldrT="[文本]" custT="1"/>
      <dgm:spPr/>
      <dgm:t>
        <a:bodyPr/>
        <a:lstStyle/>
        <a:p>
          <a:r>
            <a:rPr lang="zh-CN" altLang="en-US" sz="3200" dirty="0">
              <a:latin typeface="楷体_GB2312" pitchFamily="49" charset="-122"/>
              <a:ea typeface="楷体_GB2312" pitchFamily="49" charset="-122"/>
            </a:rPr>
            <a:t>实现</a:t>
          </a:r>
        </a:p>
      </dgm:t>
    </dgm:pt>
    <dgm:pt modelId="{455EB7E3-2D0A-4952-BDA2-C75BA6582A5E}" type="parTrans" cxnId="{161ABC05-DE70-471F-BDDB-2172CC487866}">
      <dgm:prSet/>
      <dgm:spPr/>
      <dgm:t>
        <a:bodyPr/>
        <a:lstStyle/>
        <a:p>
          <a:endParaRPr lang="zh-CN" altLang="en-US"/>
        </a:p>
      </dgm:t>
    </dgm:pt>
    <dgm:pt modelId="{F9EB7BD9-C5DF-44D5-8A86-1184CD34512D}" type="sibTrans" cxnId="{161ABC05-DE70-471F-BDDB-2172CC487866}">
      <dgm:prSet/>
      <dgm:spPr/>
      <dgm:t>
        <a:bodyPr/>
        <a:lstStyle/>
        <a:p>
          <a:endParaRPr lang="zh-CN" altLang="en-US"/>
        </a:p>
      </dgm:t>
    </dgm:pt>
    <dgm:pt modelId="{020DBEAD-7B49-44EB-8F06-51C362FA4029}">
      <dgm:prSet phldrT="[文本]"/>
      <dgm:spPr/>
      <dgm:t>
        <a:bodyPr/>
        <a:lstStyle/>
        <a:p>
          <a:r>
            <a:rPr lang="zh-CN" altLang="en-US" dirty="0">
              <a:solidFill>
                <a:srgbClr val="FF0000"/>
              </a:solidFill>
              <a:latin typeface="楷体_GB2312" pitchFamily="49" charset="-122"/>
              <a:ea typeface="楷体_GB2312" pitchFamily="49" charset="-122"/>
            </a:rPr>
            <a:t>构件图</a:t>
          </a:r>
        </a:p>
      </dgm:t>
    </dgm:pt>
    <dgm:pt modelId="{1EC1449C-B5C7-4890-A73B-B7DC914981AD}" type="parTrans" cxnId="{C57EF273-B87B-473F-BF63-C960F4F1D50C}">
      <dgm:prSet/>
      <dgm:spPr/>
      <dgm:t>
        <a:bodyPr/>
        <a:lstStyle/>
        <a:p>
          <a:endParaRPr lang="zh-CN" altLang="en-US">
            <a:latin typeface="楷体_GB2312" pitchFamily="49" charset="-122"/>
            <a:ea typeface="楷体_GB2312" pitchFamily="49" charset="-122"/>
          </a:endParaRPr>
        </a:p>
      </dgm:t>
    </dgm:pt>
    <dgm:pt modelId="{9A23340E-9DC7-4288-A252-417BB08DDAF4}" type="sibTrans" cxnId="{C57EF273-B87B-473F-BF63-C960F4F1D50C}">
      <dgm:prSet/>
      <dgm:spPr/>
      <dgm:t>
        <a:bodyPr/>
        <a:lstStyle/>
        <a:p>
          <a:endParaRPr lang="zh-CN" altLang="en-US"/>
        </a:p>
      </dgm:t>
    </dgm:pt>
    <dgm:pt modelId="{E021909B-DD87-46FE-91C8-44F1568984BF}">
      <dgm:prSet phldrT="[文本]"/>
      <dgm:spPr/>
      <dgm:t>
        <a:bodyPr/>
        <a:lstStyle/>
        <a:p>
          <a:r>
            <a:rPr lang="zh-CN" altLang="en-US" dirty="0">
              <a:solidFill>
                <a:srgbClr val="FF0000"/>
              </a:solidFill>
              <a:latin typeface="楷体_GB2312" pitchFamily="49" charset="-122"/>
              <a:ea typeface="楷体_GB2312" pitchFamily="49" charset="-122"/>
            </a:rPr>
            <a:t>部署图</a:t>
          </a:r>
        </a:p>
      </dgm:t>
    </dgm:pt>
    <dgm:pt modelId="{2CBE60A5-0B60-4BC3-B7D3-9AFE23A9A7C4}" type="parTrans" cxnId="{154D137D-B7D9-42EB-B029-B652F3A645D5}">
      <dgm:prSet/>
      <dgm:spPr/>
      <dgm:t>
        <a:bodyPr/>
        <a:lstStyle/>
        <a:p>
          <a:endParaRPr lang="zh-CN" altLang="en-US">
            <a:latin typeface="楷体_GB2312" pitchFamily="49" charset="-122"/>
            <a:ea typeface="楷体_GB2312" pitchFamily="49" charset="-122"/>
          </a:endParaRPr>
        </a:p>
      </dgm:t>
    </dgm:pt>
    <dgm:pt modelId="{AD31CD51-9600-4743-B87F-7C457CE0A99E}" type="sibTrans" cxnId="{154D137D-B7D9-42EB-B029-B652F3A645D5}">
      <dgm:prSet/>
      <dgm:spPr/>
      <dgm:t>
        <a:bodyPr/>
        <a:lstStyle/>
        <a:p>
          <a:endParaRPr lang="zh-CN" altLang="en-US"/>
        </a:p>
      </dgm:t>
    </dgm:pt>
    <dgm:pt modelId="{627B2987-F866-4196-ADBE-33D5CFD754F6}">
      <dgm:prSet phldrT="[文本]" custT="1"/>
      <dgm:spPr/>
      <dgm:t>
        <a:bodyPr/>
        <a:lstStyle/>
        <a:p>
          <a:r>
            <a:rPr lang="zh-CN" altLang="en-US" sz="3200" dirty="0">
              <a:latin typeface="楷体_GB2312" pitchFamily="49" charset="-122"/>
              <a:ea typeface="楷体_GB2312" pitchFamily="49" charset="-122"/>
            </a:rPr>
            <a:t>时间</a:t>
          </a:r>
        </a:p>
      </dgm:t>
    </dgm:pt>
    <dgm:pt modelId="{8AC2DFF4-C4F0-49C1-899C-00A8B61D19CF}" type="parTrans" cxnId="{F4218902-76F4-467B-B858-A8C915D4D380}">
      <dgm:prSet/>
      <dgm:spPr/>
      <dgm:t>
        <a:bodyPr/>
        <a:lstStyle/>
        <a:p>
          <a:endParaRPr lang="zh-CN" altLang="en-US"/>
        </a:p>
      </dgm:t>
    </dgm:pt>
    <dgm:pt modelId="{D715150E-9EA9-45BA-8EFD-4B40B5215306}" type="sibTrans" cxnId="{F4218902-76F4-467B-B858-A8C915D4D380}">
      <dgm:prSet/>
      <dgm:spPr/>
      <dgm:t>
        <a:bodyPr/>
        <a:lstStyle/>
        <a:p>
          <a:endParaRPr lang="zh-CN" altLang="en-US"/>
        </a:p>
      </dgm:t>
    </dgm:pt>
    <dgm:pt modelId="{D8E2151B-5A57-4A7D-9071-3B488306CC55}">
      <dgm:prSet phldrT="[文本]"/>
      <dgm:spPr/>
      <dgm:t>
        <a:bodyPr/>
        <a:lstStyle/>
        <a:p>
          <a:r>
            <a:rPr lang="zh-CN" altLang="en-US" dirty="0">
              <a:latin typeface="楷体_GB2312" pitchFamily="49" charset="-122"/>
              <a:ea typeface="楷体_GB2312" pitchFamily="49" charset="-122"/>
            </a:rPr>
            <a:t>定时图</a:t>
          </a:r>
        </a:p>
      </dgm:t>
    </dgm:pt>
    <dgm:pt modelId="{3894512C-17E6-4585-8F57-CFA100390B28}" type="parTrans" cxnId="{36524895-50CB-47B4-A567-268214719146}">
      <dgm:prSet/>
      <dgm:spPr/>
      <dgm:t>
        <a:bodyPr/>
        <a:lstStyle/>
        <a:p>
          <a:endParaRPr lang="zh-CN" altLang="en-US">
            <a:latin typeface="楷体_GB2312" pitchFamily="49" charset="-122"/>
            <a:ea typeface="楷体_GB2312" pitchFamily="49" charset="-122"/>
          </a:endParaRPr>
        </a:p>
      </dgm:t>
    </dgm:pt>
    <dgm:pt modelId="{CE50C9D3-45AB-4E72-BD47-61FF1D276F73}" type="sibTrans" cxnId="{36524895-50CB-47B4-A567-268214719146}">
      <dgm:prSet/>
      <dgm:spPr/>
      <dgm:t>
        <a:bodyPr/>
        <a:lstStyle/>
        <a:p>
          <a:endParaRPr lang="zh-CN" altLang="en-US"/>
        </a:p>
      </dgm:t>
    </dgm:pt>
    <dgm:pt modelId="{CF2A4033-10CA-41F2-970A-2EFA5620C9AF}">
      <dgm:prSet phldrT="[文本]"/>
      <dgm:spPr/>
      <dgm:t>
        <a:bodyPr/>
        <a:lstStyle/>
        <a:p>
          <a:r>
            <a:rPr lang="zh-CN" altLang="en-US" dirty="0">
              <a:latin typeface="楷体_GB2312" pitchFamily="49" charset="-122"/>
              <a:ea typeface="楷体_GB2312" pitchFamily="49" charset="-122"/>
            </a:rPr>
            <a:t>复合结构图</a:t>
          </a:r>
        </a:p>
      </dgm:t>
    </dgm:pt>
    <dgm:pt modelId="{C03A9154-1F29-45A7-8790-4E84701A7553}" type="parTrans" cxnId="{3BC591D4-3166-4D34-8601-8A7273AA21CA}">
      <dgm:prSet/>
      <dgm:spPr/>
      <dgm:t>
        <a:bodyPr/>
        <a:lstStyle/>
        <a:p>
          <a:endParaRPr lang="zh-CN" altLang="en-US">
            <a:latin typeface="楷体_GB2312" pitchFamily="49" charset="-122"/>
            <a:ea typeface="楷体_GB2312" pitchFamily="49" charset="-122"/>
          </a:endParaRPr>
        </a:p>
      </dgm:t>
    </dgm:pt>
    <dgm:pt modelId="{7F6AC63A-4E5C-4E72-BF31-2A37B3370407}" type="sibTrans" cxnId="{3BC591D4-3166-4D34-8601-8A7273AA21CA}">
      <dgm:prSet/>
      <dgm:spPr/>
      <dgm:t>
        <a:bodyPr/>
        <a:lstStyle/>
        <a:p>
          <a:endParaRPr lang="zh-CN" altLang="en-US"/>
        </a:p>
      </dgm:t>
    </dgm:pt>
    <dgm:pt modelId="{006538A9-00C4-4BEB-B221-856F9F9A4ABE}">
      <dgm:prSet phldrT="[文本]"/>
      <dgm:spPr/>
      <dgm:t>
        <a:bodyPr/>
        <a:lstStyle/>
        <a:p>
          <a:r>
            <a:rPr lang="zh-CN" altLang="en-US" dirty="0">
              <a:latin typeface="楷体_GB2312" pitchFamily="49" charset="-122"/>
              <a:ea typeface="楷体_GB2312" pitchFamily="49" charset="-122"/>
            </a:rPr>
            <a:t>通讯图</a:t>
          </a:r>
        </a:p>
      </dgm:t>
    </dgm:pt>
    <dgm:pt modelId="{B0FBA5A9-E8DC-4684-B053-E00E781D9DF7}" type="parTrans" cxnId="{A3E57E71-AE5A-47E2-A929-99A454E1D96D}">
      <dgm:prSet/>
      <dgm:spPr/>
      <dgm:t>
        <a:bodyPr/>
        <a:lstStyle/>
        <a:p>
          <a:endParaRPr lang="zh-CN" altLang="en-US">
            <a:latin typeface="楷体_GB2312" pitchFamily="49" charset="-122"/>
            <a:ea typeface="楷体_GB2312" pitchFamily="49" charset="-122"/>
          </a:endParaRPr>
        </a:p>
      </dgm:t>
    </dgm:pt>
    <dgm:pt modelId="{610CC2CC-30EF-4F68-A916-7B734A409D98}" type="sibTrans" cxnId="{A3E57E71-AE5A-47E2-A929-99A454E1D96D}">
      <dgm:prSet/>
      <dgm:spPr/>
      <dgm:t>
        <a:bodyPr/>
        <a:lstStyle/>
        <a:p>
          <a:endParaRPr lang="zh-CN" altLang="en-US"/>
        </a:p>
      </dgm:t>
    </dgm:pt>
    <dgm:pt modelId="{AA1054EF-BE91-4F98-8B4D-96054D67B649}">
      <dgm:prSet phldrT="[文本]"/>
      <dgm:spPr/>
      <dgm:t>
        <a:bodyPr/>
        <a:lstStyle/>
        <a:p>
          <a:r>
            <a:rPr lang="zh-CN" altLang="en-US">
              <a:latin typeface="楷体_GB2312" pitchFamily="49" charset="-122"/>
              <a:ea typeface="楷体_GB2312" pitchFamily="49" charset="-122"/>
            </a:rPr>
            <a:t>交互概观图</a:t>
          </a:r>
          <a:endParaRPr lang="zh-CN" altLang="en-US" dirty="0">
            <a:latin typeface="楷体_GB2312" pitchFamily="49" charset="-122"/>
            <a:ea typeface="楷体_GB2312" pitchFamily="49" charset="-122"/>
          </a:endParaRPr>
        </a:p>
      </dgm:t>
    </dgm:pt>
    <dgm:pt modelId="{CB17039C-AE24-4764-8B7B-90819B6501BB}" type="parTrans" cxnId="{C73EE268-8BCC-4768-AF78-24FBFE857E05}">
      <dgm:prSet/>
      <dgm:spPr/>
      <dgm:t>
        <a:bodyPr/>
        <a:lstStyle/>
        <a:p>
          <a:endParaRPr lang="zh-CN" altLang="en-US">
            <a:latin typeface="楷体_GB2312" pitchFamily="49" charset="-122"/>
            <a:ea typeface="楷体_GB2312" pitchFamily="49" charset="-122"/>
          </a:endParaRPr>
        </a:p>
      </dgm:t>
    </dgm:pt>
    <dgm:pt modelId="{2F2A159E-879D-40A5-A18C-519E307A2ABF}" type="sibTrans" cxnId="{C73EE268-8BCC-4768-AF78-24FBFE857E05}">
      <dgm:prSet/>
      <dgm:spPr/>
      <dgm:t>
        <a:bodyPr/>
        <a:lstStyle/>
        <a:p>
          <a:endParaRPr lang="zh-CN" altLang="en-US"/>
        </a:p>
      </dgm:t>
    </dgm:pt>
    <dgm:pt modelId="{E596F7DD-52A3-45EA-B254-1D0965CC4092}">
      <dgm:prSet phldrT="[文本]"/>
      <dgm:spPr/>
      <dgm:t>
        <a:bodyPr/>
        <a:lstStyle/>
        <a:p>
          <a:r>
            <a:rPr lang="zh-CN" altLang="en-US" dirty="0">
              <a:solidFill>
                <a:srgbClr val="FF0000"/>
              </a:solidFill>
              <a:latin typeface="楷体_GB2312" pitchFamily="49" charset="-122"/>
              <a:ea typeface="楷体_GB2312" pitchFamily="49" charset="-122"/>
            </a:rPr>
            <a:t>状态机图</a:t>
          </a:r>
        </a:p>
      </dgm:t>
    </dgm:pt>
    <dgm:pt modelId="{4DEE1C4D-C455-4353-B24E-6406A13C242A}" type="parTrans" cxnId="{38EC6824-49D4-43AD-80CF-F5B995D7C3BE}">
      <dgm:prSet/>
      <dgm:spPr/>
      <dgm:t>
        <a:bodyPr/>
        <a:lstStyle/>
        <a:p>
          <a:endParaRPr lang="zh-CN" altLang="en-US">
            <a:latin typeface="楷体_GB2312" pitchFamily="49" charset="-122"/>
            <a:ea typeface="楷体_GB2312" pitchFamily="49" charset="-122"/>
          </a:endParaRPr>
        </a:p>
      </dgm:t>
    </dgm:pt>
    <dgm:pt modelId="{6704A3E2-C1C9-4376-9162-3E598A8F7A8B}" type="sibTrans" cxnId="{38EC6824-49D4-43AD-80CF-F5B995D7C3BE}">
      <dgm:prSet/>
      <dgm:spPr/>
      <dgm:t>
        <a:bodyPr/>
        <a:lstStyle/>
        <a:p>
          <a:endParaRPr lang="zh-CN" altLang="en-US"/>
        </a:p>
      </dgm:t>
    </dgm:pt>
    <dgm:pt modelId="{F369B6FB-FEA9-48FC-B107-67BCEBC21FEA}">
      <dgm:prSet phldrT="[文本]"/>
      <dgm:spPr/>
      <dgm:t>
        <a:bodyPr/>
        <a:lstStyle/>
        <a:p>
          <a:r>
            <a:rPr lang="zh-CN" altLang="en-US" dirty="0">
              <a:solidFill>
                <a:srgbClr val="FF0000"/>
              </a:solidFill>
              <a:latin typeface="楷体_GB2312" pitchFamily="49" charset="-122"/>
              <a:ea typeface="楷体_GB2312" pitchFamily="49" charset="-122"/>
            </a:rPr>
            <a:t>活动图</a:t>
          </a:r>
        </a:p>
      </dgm:t>
    </dgm:pt>
    <dgm:pt modelId="{D83E0766-1363-4D4E-A1E6-A48AC8CF6CFD}" type="parTrans" cxnId="{6956771D-C326-403A-909F-5C7A232DB9E1}">
      <dgm:prSet/>
      <dgm:spPr/>
      <dgm:t>
        <a:bodyPr/>
        <a:lstStyle/>
        <a:p>
          <a:endParaRPr lang="zh-CN" altLang="en-US">
            <a:latin typeface="楷体_GB2312" pitchFamily="49" charset="-122"/>
            <a:ea typeface="楷体_GB2312" pitchFamily="49" charset="-122"/>
          </a:endParaRPr>
        </a:p>
      </dgm:t>
    </dgm:pt>
    <dgm:pt modelId="{3342F609-2A91-4EE4-BBD0-EFA470993286}" type="sibTrans" cxnId="{6956771D-C326-403A-909F-5C7A232DB9E1}">
      <dgm:prSet/>
      <dgm:spPr/>
      <dgm:t>
        <a:bodyPr/>
        <a:lstStyle/>
        <a:p>
          <a:endParaRPr lang="zh-CN" altLang="en-US"/>
        </a:p>
      </dgm:t>
    </dgm:pt>
    <dgm:pt modelId="{87C56FD9-8FF9-46E2-B365-46BF2372C8B7}" type="pres">
      <dgm:prSet presAssocID="{DD616155-B0B4-4CD8-A1E0-1495D3D56C19}" presName="diagram" presStyleCnt="0">
        <dgm:presLayoutVars>
          <dgm:chPref val="1"/>
          <dgm:dir/>
          <dgm:animOne val="branch"/>
          <dgm:animLvl val="lvl"/>
          <dgm:resizeHandles/>
        </dgm:presLayoutVars>
      </dgm:prSet>
      <dgm:spPr/>
    </dgm:pt>
    <dgm:pt modelId="{FB193EC4-6135-4127-980F-C552C1D0DC03}" type="pres">
      <dgm:prSet presAssocID="{31D088BA-B5B8-4716-8206-28FC1B7DE1BD}" presName="root" presStyleCnt="0"/>
      <dgm:spPr/>
    </dgm:pt>
    <dgm:pt modelId="{6D571099-FACD-4030-9B00-6696D597DD7F}" type="pres">
      <dgm:prSet presAssocID="{31D088BA-B5B8-4716-8206-28FC1B7DE1BD}" presName="rootComposite" presStyleCnt="0"/>
      <dgm:spPr/>
    </dgm:pt>
    <dgm:pt modelId="{72F09430-BB25-4743-B026-65F815F21311}" type="pres">
      <dgm:prSet presAssocID="{31D088BA-B5B8-4716-8206-28FC1B7DE1BD}" presName="rootText" presStyleLbl="node1" presStyleIdx="0" presStyleCnt="5"/>
      <dgm:spPr/>
    </dgm:pt>
    <dgm:pt modelId="{384B10A0-83EF-4331-A5AA-722AA450C010}" type="pres">
      <dgm:prSet presAssocID="{31D088BA-B5B8-4716-8206-28FC1B7DE1BD}" presName="rootConnector" presStyleLbl="node1" presStyleIdx="0" presStyleCnt="5"/>
      <dgm:spPr/>
    </dgm:pt>
    <dgm:pt modelId="{5A9BC779-B786-4DBF-B30A-7CDCC335E711}" type="pres">
      <dgm:prSet presAssocID="{31D088BA-B5B8-4716-8206-28FC1B7DE1BD}" presName="childShape" presStyleCnt="0"/>
      <dgm:spPr/>
    </dgm:pt>
    <dgm:pt modelId="{DED7DED0-B9AD-4120-9445-3D03BD149E37}" type="pres">
      <dgm:prSet presAssocID="{8A5122AC-E662-4EE2-A5C1-AADDCE9926B9}" presName="Name13" presStyleLbl="parChTrans1D2" presStyleIdx="0" presStyleCnt="13"/>
      <dgm:spPr/>
    </dgm:pt>
    <dgm:pt modelId="{017C06C3-232E-4697-9FD1-0FF13265D708}" type="pres">
      <dgm:prSet presAssocID="{AECF0DB1-FDCC-4705-8F30-FE037ED3A348}" presName="childText" presStyleLbl="bgAcc1" presStyleIdx="0" presStyleCnt="13">
        <dgm:presLayoutVars>
          <dgm:bulletEnabled val="1"/>
        </dgm:presLayoutVars>
      </dgm:prSet>
      <dgm:spPr/>
    </dgm:pt>
    <dgm:pt modelId="{EAB2F403-D63F-4D40-82C8-78DD7B047713}" type="pres">
      <dgm:prSet presAssocID="{3C2EDF8C-D594-49BC-8332-53DDD3809327}" presName="root" presStyleCnt="0"/>
      <dgm:spPr/>
    </dgm:pt>
    <dgm:pt modelId="{720D40D6-8154-42AC-8685-CD9488CCEE8B}" type="pres">
      <dgm:prSet presAssocID="{3C2EDF8C-D594-49BC-8332-53DDD3809327}" presName="rootComposite" presStyleCnt="0"/>
      <dgm:spPr/>
    </dgm:pt>
    <dgm:pt modelId="{AE8E4582-0173-4F3E-A8F1-FE2835CEB525}" type="pres">
      <dgm:prSet presAssocID="{3C2EDF8C-D594-49BC-8332-53DDD3809327}" presName="rootText" presStyleLbl="node1" presStyleIdx="1" presStyleCnt="5"/>
      <dgm:spPr/>
    </dgm:pt>
    <dgm:pt modelId="{F109C69B-70B8-488B-B7F2-C279E4B808BC}" type="pres">
      <dgm:prSet presAssocID="{3C2EDF8C-D594-49BC-8332-53DDD3809327}" presName="rootConnector" presStyleLbl="node1" presStyleIdx="1" presStyleCnt="5"/>
      <dgm:spPr/>
    </dgm:pt>
    <dgm:pt modelId="{1F546081-7306-4D66-A5C4-71B81759B031}" type="pres">
      <dgm:prSet presAssocID="{3C2EDF8C-D594-49BC-8332-53DDD3809327}" presName="childShape" presStyleCnt="0"/>
      <dgm:spPr/>
    </dgm:pt>
    <dgm:pt modelId="{23048B98-4F6D-45E0-A3A9-F9D96E1E9486}" type="pres">
      <dgm:prSet presAssocID="{9413CE90-A055-4736-AD88-12713DFD40D5}" presName="Name13" presStyleLbl="parChTrans1D2" presStyleIdx="1" presStyleCnt="13"/>
      <dgm:spPr/>
    </dgm:pt>
    <dgm:pt modelId="{E2F97B2C-2CD4-4E81-AD1B-2AFB926C566A}" type="pres">
      <dgm:prSet presAssocID="{9F41E228-89FB-45C7-BAFD-00BA3A69B7E7}" presName="childText" presStyleLbl="bgAcc1" presStyleIdx="1" presStyleCnt="13">
        <dgm:presLayoutVars>
          <dgm:bulletEnabled val="1"/>
        </dgm:presLayoutVars>
      </dgm:prSet>
      <dgm:spPr/>
    </dgm:pt>
    <dgm:pt modelId="{D0654ECB-B2AA-4E82-9FEF-F820F645EBF9}" type="pres">
      <dgm:prSet presAssocID="{C934EC88-B981-4816-8DC2-FAA4B5B3E3F0}" presName="Name13" presStyleLbl="parChTrans1D2" presStyleIdx="2" presStyleCnt="13"/>
      <dgm:spPr/>
    </dgm:pt>
    <dgm:pt modelId="{B52433F0-3191-47AB-9BF8-F651B6A74FEB}" type="pres">
      <dgm:prSet presAssocID="{5F08EC3B-6405-4A3F-BA1B-CF1B19AA3325}" presName="childText" presStyleLbl="bgAcc1" presStyleIdx="2" presStyleCnt="13">
        <dgm:presLayoutVars>
          <dgm:bulletEnabled val="1"/>
        </dgm:presLayoutVars>
      </dgm:prSet>
      <dgm:spPr/>
    </dgm:pt>
    <dgm:pt modelId="{6B92304D-EFA3-44C7-A2FB-F4B83F16622D}" type="pres">
      <dgm:prSet presAssocID="{D80249F8-78EC-461D-8D8F-9A31A7D8A6C9}" presName="Name13" presStyleLbl="parChTrans1D2" presStyleIdx="3" presStyleCnt="13"/>
      <dgm:spPr/>
    </dgm:pt>
    <dgm:pt modelId="{8177C7D3-247F-4A0B-972F-97C94657D7FA}" type="pres">
      <dgm:prSet presAssocID="{72070972-76B5-4FCC-96CD-83CBC6D88192}" presName="childText" presStyleLbl="bgAcc1" presStyleIdx="3" presStyleCnt="13">
        <dgm:presLayoutVars>
          <dgm:bulletEnabled val="1"/>
        </dgm:presLayoutVars>
      </dgm:prSet>
      <dgm:spPr/>
    </dgm:pt>
    <dgm:pt modelId="{7C984C41-FB8F-4AC7-BDE9-2CBCC05F1FE1}" type="pres">
      <dgm:prSet presAssocID="{C03A9154-1F29-45A7-8790-4E84701A7553}" presName="Name13" presStyleLbl="parChTrans1D2" presStyleIdx="4" presStyleCnt="13"/>
      <dgm:spPr/>
    </dgm:pt>
    <dgm:pt modelId="{7E3D5DDD-B32B-42C3-8ACD-4025EEF0D46D}" type="pres">
      <dgm:prSet presAssocID="{CF2A4033-10CA-41F2-970A-2EFA5620C9AF}" presName="childText" presStyleLbl="bgAcc1" presStyleIdx="4" presStyleCnt="13">
        <dgm:presLayoutVars>
          <dgm:bulletEnabled val="1"/>
        </dgm:presLayoutVars>
      </dgm:prSet>
      <dgm:spPr/>
    </dgm:pt>
    <dgm:pt modelId="{5BE1F517-1544-4A5D-9D0C-A171839ABBCE}" type="pres">
      <dgm:prSet presAssocID="{AF0473D8-7CB2-4084-BFAF-D7F6D28E166E}" presName="root" presStyleCnt="0"/>
      <dgm:spPr/>
    </dgm:pt>
    <dgm:pt modelId="{2F62B5C2-8D7B-4A54-A40B-5B160B8F687B}" type="pres">
      <dgm:prSet presAssocID="{AF0473D8-7CB2-4084-BFAF-D7F6D28E166E}" presName="rootComposite" presStyleCnt="0"/>
      <dgm:spPr/>
    </dgm:pt>
    <dgm:pt modelId="{10DD5BD1-234C-4558-A7C9-A3A14A69C1F0}" type="pres">
      <dgm:prSet presAssocID="{AF0473D8-7CB2-4084-BFAF-D7F6D28E166E}" presName="rootText" presStyleLbl="node1" presStyleIdx="2" presStyleCnt="5"/>
      <dgm:spPr/>
    </dgm:pt>
    <dgm:pt modelId="{3F28D7C3-83CE-45F4-AC01-7999A5971A47}" type="pres">
      <dgm:prSet presAssocID="{AF0473D8-7CB2-4084-BFAF-D7F6D28E166E}" presName="rootConnector" presStyleLbl="node1" presStyleIdx="2" presStyleCnt="5"/>
      <dgm:spPr/>
    </dgm:pt>
    <dgm:pt modelId="{E366615D-F7EC-426E-B56C-994A7C04269A}" type="pres">
      <dgm:prSet presAssocID="{AF0473D8-7CB2-4084-BFAF-D7F6D28E166E}" presName="childShape" presStyleCnt="0"/>
      <dgm:spPr/>
    </dgm:pt>
    <dgm:pt modelId="{3FD0143C-4A3A-4E34-B553-6AC2BC712BF8}" type="pres">
      <dgm:prSet presAssocID="{4DEE1C4D-C455-4353-B24E-6406A13C242A}" presName="Name13" presStyleLbl="parChTrans1D2" presStyleIdx="5" presStyleCnt="13"/>
      <dgm:spPr/>
    </dgm:pt>
    <dgm:pt modelId="{E9E16C3A-295F-49A9-9922-230BA2686E8F}" type="pres">
      <dgm:prSet presAssocID="{E596F7DD-52A3-45EA-B254-1D0965CC4092}" presName="childText" presStyleLbl="bgAcc1" presStyleIdx="5" presStyleCnt="13">
        <dgm:presLayoutVars>
          <dgm:bulletEnabled val="1"/>
        </dgm:presLayoutVars>
      </dgm:prSet>
      <dgm:spPr/>
    </dgm:pt>
    <dgm:pt modelId="{3A1FB456-536C-4D69-A790-9CD6CBD4FE7E}" type="pres">
      <dgm:prSet presAssocID="{A6B4FB91-0716-4F5B-A201-5E2D8BE0A345}" presName="Name13" presStyleLbl="parChTrans1D2" presStyleIdx="6" presStyleCnt="13"/>
      <dgm:spPr/>
    </dgm:pt>
    <dgm:pt modelId="{1DDDDD55-3FC4-483A-9924-1DC431B192CB}" type="pres">
      <dgm:prSet presAssocID="{5A92512E-16B8-4A1B-930B-AD39D2686E25}" presName="childText" presStyleLbl="bgAcc1" presStyleIdx="6" presStyleCnt="13">
        <dgm:presLayoutVars>
          <dgm:bulletEnabled val="1"/>
        </dgm:presLayoutVars>
      </dgm:prSet>
      <dgm:spPr/>
    </dgm:pt>
    <dgm:pt modelId="{6B5A43F5-5C07-43EA-B5BC-37125635F94C}" type="pres">
      <dgm:prSet presAssocID="{D83E0766-1363-4D4E-A1E6-A48AC8CF6CFD}" presName="Name13" presStyleLbl="parChTrans1D2" presStyleIdx="7" presStyleCnt="13"/>
      <dgm:spPr/>
    </dgm:pt>
    <dgm:pt modelId="{3A0FA643-8C3E-49EB-B649-EC6240397048}" type="pres">
      <dgm:prSet presAssocID="{F369B6FB-FEA9-48FC-B107-67BCEBC21FEA}" presName="childText" presStyleLbl="bgAcc1" presStyleIdx="7" presStyleCnt="13">
        <dgm:presLayoutVars>
          <dgm:bulletEnabled val="1"/>
        </dgm:presLayoutVars>
      </dgm:prSet>
      <dgm:spPr/>
    </dgm:pt>
    <dgm:pt modelId="{7CDCF9D3-B2C5-4E66-9E90-9104B98A46DA}" type="pres">
      <dgm:prSet presAssocID="{B0FBA5A9-E8DC-4684-B053-E00E781D9DF7}" presName="Name13" presStyleLbl="parChTrans1D2" presStyleIdx="8" presStyleCnt="13"/>
      <dgm:spPr/>
    </dgm:pt>
    <dgm:pt modelId="{E6DFC6A2-A26E-48F4-BECE-2A7F243DF935}" type="pres">
      <dgm:prSet presAssocID="{006538A9-00C4-4BEB-B221-856F9F9A4ABE}" presName="childText" presStyleLbl="bgAcc1" presStyleIdx="8" presStyleCnt="13">
        <dgm:presLayoutVars>
          <dgm:bulletEnabled val="1"/>
        </dgm:presLayoutVars>
      </dgm:prSet>
      <dgm:spPr/>
    </dgm:pt>
    <dgm:pt modelId="{312D0AC6-3720-430E-8CFC-D0D96553EEE4}" type="pres">
      <dgm:prSet presAssocID="{CB17039C-AE24-4764-8B7B-90819B6501BB}" presName="Name13" presStyleLbl="parChTrans1D2" presStyleIdx="9" presStyleCnt="13"/>
      <dgm:spPr/>
    </dgm:pt>
    <dgm:pt modelId="{6DEFF9F9-4E34-47F2-AAC9-1B18604BE7D4}" type="pres">
      <dgm:prSet presAssocID="{AA1054EF-BE91-4F98-8B4D-96054D67B649}" presName="childText" presStyleLbl="bgAcc1" presStyleIdx="9" presStyleCnt="13">
        <dgm:presLayoutVars>
          <dgm:bulletEnabled val="1"/>
        </dgm:presLayoutVars>
      </dgm:prSet>
      <dgm:spPr/>
    </dgm:pt>
    <dgm:pt modelId="{3AC6431F-26AC-4484-88D8-9BFA445B734A}" type="pres">
      <dgm:prSet presAssocID="{7A6D454B-7308-4E64-A734-992A2EE304DA}" presName="root" presStyleCnt="0"/>
      <dgm:spPr/>
    </dgm:pt>
    <dgm:pt modelId="{29836E4C-E038-46A5-9226-EB9368CD6262}" type="pres">
      <dgm:prSet presAssocID="{7A6D454B-7308-4E64-A734-992A2EE304DA}" presName="rootComposite" presStyleCnt="0"/>
      <dgm:spPr/>
    </dgm:pt>
    <dgm:pt modelId="{7835EAC4-EC75-4187-9889-5D74EC72A39D}" type="pres">
      <dgm:prSet presAssocID="{7A6D454B-7308-4E64-A734-992A2EE304DA}" presName="rootText" presStyleLbl="node1" presStyleIdx="3" presStyleCnt="5"/>
      <dgm:spPr/>
    </dgm:pt>
    <dgm:pt modelId="{96366223-AF41-43D7-A09C-8FE56596D9E6}" type="pres">
      <dgm:prSet presAssocID="{7A6D454B-7308-4E64-A734-992A2EE304DA}" presName="rootConnector" presStyleLbl="node1" presStyleIdx="3" presStyleCnt="5"/>
      <dgm:spPr/>
    </dgm:pt>
    <dgm:pt modelId="{5C6219DF-3890-4D03-96DF-857FB0320674}" type="pres">
      <dgm:prSet presAssocID="{7A6D454B-7308-4E64-A734-992A2EE304DA}" presName="childShape" presStyleCnt="0"/>
      <dgm:spPr/>
    </dgm:pt>
    <dgm:pt modelId="{121CFBFC-2F53-42CA-B820-303B04C113BE}" type="pres">
      <dgm:prSet presAssocID="{1EC1449C-B5C7-4890-A73B-B7DC914981AD}" presName="Name13" presStyleLbl="parChTrans1D2" presStyleIdx="10" presStyleCnt="13"/>
      <dgm:spPr/>
    </dgm:pt>
    <dgm:pt modelId="{3D832613-91D5-4DCC-B9A3-95504CED9049}" type="pres">
      <dgm:prSet presAssocID="{020DBEAD-7B49-44EB-8F06-51C362FA4029}" presName="childText" presStyleLbl="bgAcc1" presStyleIdx="10" presStyleCnt="13">
        <dgm:presLayoutVars>
          <dgm:bulletEnabled val="1"/>
        </dgm:presLayoutVars>
      </dgm:prSet>
      <dgm:spPr/>
    </dgm:pt>
    <dgm:pt modelId="{4E9BAD62-BD78-411E-8A46-324BEF86594F}" type="pres">
      <dgm:prSet presAssocID="{2CBE60A5-0B60-4BC3-B7D3-9AFE23A9A7C4}" presName="Name13" presStyleLbl="parChTrans1D2" presStyleIdx="11" presStyleCnt="13"/>
      <dgm:spPr/>
    </dgm:pt>
    <dgm:pt modelId="{F18D27D6-9FC1-4CF7-834F-8703F315AF75}" type="pres">
      <dgm:prSet presAssocID="{E021909B-DD87-46FE-91C8-44F1568984BF}" presName="childText" presStyleLbl="bgAcc1" presStyleIdx="11" presStyleCnt="13">
        <dgm:presLayoutVars>
          <dgm:bulletEnabled val="1"/>
        </dgm:presLayoutVars>
      </dgm:prSet>
      <dgm:spPr/>
    </dgm:pt>
    <dgm:pt modelId="{A66DFC10-D296-4659-AE88-834F8BBF5F31}" type="pres">
      <dgm:prSet presAssocID="{627B2987-F866-4196-ADBE-33D5CFD754F6}" presName="root" presStyleCnt="0"/>
      <dgm:spPr/>
    </dgm:pt>
    <dgm:pt modelId="{04A8556D-348A-4527-83F0-B324AF1E3345}" type="pres">
      <dgm:prSet presAssocID="{627B2987-F866-4196-ADBE-33D5CFD754F6}" presName="rootComposite" presStyleCnt="0"/>
      <dgm:spPr/>
    </dgm:pt>
    <dgm:pt modelId="{80770F54-4971-4525-A9B4-2C12181B2D62}" type="pres">
      <dgm:prSet presAssocID="{627B2987-F866-4196-ADBE-33D5CFD754F6}" presName="rootText" presStyleLbl="node1" presStyleIdx="4" presStyleCnt="5"/>
      <dgm:spPr/>
    </dgm:pt>
    <dgm:pt modelId="{492796F6-ECA1-4C40-B2D7-CCB118A30025}" type="pres">
      <dgm:prSet presAssocID="{627B2987-F866-4196-ADBE-33D5CFD754F6}" presName="rootConnector" presStyleLbl="node1" presStyleIdx="4" presStyleCnt="5"/>
      <dgm:spPr/>
    </dgm:pt>
    <dgm:pt modelId="{F4C00C01-8F35-45FE-ADEB-CBCAE6C4DC48}" type="pres">
      <dgm:prSet presAssocID="{627B2987-F866-4196-ADBE-33D5CFD754F6}" presName="childShape" presStyleCnt="0"/>
      <dgm:spPr/>
    </dgm:pt>
    <dgm:pt modelId="{EA567026-69A2-4F08-9A5B-A45CAA870C71}" type="pres">
      <dgm:prSet presAssocID="{3894512C-17E6-4585-8F57-CFA100390B28}" presName="Name13" presStyleLbl="parChTrans1D2" presStyleIdx="12" presStyleCnt="13"/>
      <dgm:spPr/>
    </dgm:pt>
    <dgm:pt modelId="{149D7EBA-8327-432F-A39C-9FF87B41EC34}" type="pres">
      <dgm:prSet presAssocID="{D8E2151B-5A57-4A7D-9071-3B488306CC55}" presName="childText" presStyleLbl="bgAcc1" presStyleIdx="12" presStyleCnt="13">
        <dgm:presLayoutVars>
          <dgm:bulletEnabled val="1"/>
        </dgm:presLayoutVars>
      </dgm:prSet>
      <dgm:spPr/>
    </dgm:pt>
  </dgm:ptLst>
  <dgm:cxnLst>
    <dgm:cxn modelId="{F4218902-76F4-467B-B858-A8C915D4D380}" srcId="{DD616155-B0B4-4CD8-A1E0-1495D3D56C19}" destId="{627B2987-F866-4196-ADBE-33D5CFD754F6}" srcOrd="4" destOrd="0" parTransId="{8AC2DFF4-C4F0-49C1-899C-00A8B61D19CF}" sibTransId="{D715150E-9EA9-45BA-8EFD-4B40B5215306}"/>
    <dgm:cxn modelId="{CC3F8303-37FB-0041-ADEB-FDA2AE810387}" type="presOf" srcId="{D8E2151B-5A57-4A7D-9071-3B488306CC55}" destId="{149D7EBA-8327-432F-A39C-9FF87B41EC34}" srcOrd="0" destOrd="0" presId="urn:microsoft.com/office/officeart/2005/8/layout/hierarchy3"/>
    <dgm:cxn modelId="{161ABC05-DE70-471F-BDDB-2172CC487866}" srcId="{DD616155-B0B4-4CD8-A1E0-1495D3D56C19}" destId="{7A6D454B-7308-4E64-A734-992A2EE304DA}" srcOrd="3" destOrd="0" parTransId="{455EB7E3-2D0A-4952-BDA2-C75BA6582A5E}" sibTransId="{F9EB7BD9-C5DF-44D5-8A86-1184CD34512D}"/>
    <dgm:cxn modelId="{C2E09D1A-1946-744A-AECF-FD89DD5D8A60}" type="presOf" srcId="{31D088BA-B5B8-4716-8206-28FC1B7DE1BD}" destId="{72F09430-BB25-4743-B026-65F815F21311}" srcOrd="0" destOrd="0" presId="urn:microsoft.com/office/officeart/2005/8/layout/hierarchy3"/>
    <dgm:cxn modelId="{114EDE1A-CDCD-A848-8533-D5C07087FBA2}" type="presOf" srcId="{AECF0DB1-FDCC-4705-8F30-FE037ED3A348}" destId="{017C06C3-232E-4697-9FD1-0FF13265D708}" srcOrd="0" destOrd="0" presId="urn:microsoft.com/office/officeart/2005/8/layout/hierarchy3"/>
    <dgm:cxn modelId="{DA605C1B-B160-CE41-82CA-7FA93EFCD16F}" type="presOf" srcId="{AF0473D8-7CB2-4084-BFAF-D7F6D28E166E}" destId="{10DD5BD1-234C-4558-A7C9-A3A14A69C1F0}" srcOrd="0" destOrd="0" presId="urn:microsoft.com/office/officeart/2005/8/layout/hierarchy3"/>
    <dgm:cxn modelId="{F74CC11B-B1DD-DC46-AB58-13383ACDAD4F}" type="presOf" srcId="{AF0473D8-7CB2-4084-BFAF-D7F6D28E166E}" destId="{3F28D7C3-83CE-45F4-AC01-7999A5971A47}" srcOrd="1" destOrd="0" presId="urn:microsoft.com/office/officeart/2005/8/layout/hierarchy3"/>
    <dgm:cxn modelId="{6956771D-C326-403A-909F-5C7A232DB9E1}" srcId="{AF0473D8-7CB2-4084-BFAF-D7F6D28E166E}" destId="{F369B6FB-FEA9-48FC-B107-67BCEBC21FEA}" srcOrd="2" destOrd="0" parTransId="{D83E0766-1363-4D4E-A1E6-A48AC8CF6CFD}" sibTransId="{3342F609-2A91-4EE4-BBD0-EFA470993286}"/>
    <dgm:cxn modelId="{38EC6824-49D4-43AD-80CF-F5B995D7C3BE}" srcId="{AF0473D8-7CB2-4084-BFAF-D7F6D28E166E}" destId="{E596F7DD-52A3-45EA-B254-1D0965CC4092}" srcOrd="0" destOrd="0" parTransId="{4DEE1C4D-C455-4353-B24E-6406A13C242A}" sibTransId="{6704A3E2-C1C9-4376-9162-3E598A8F7A8B}"/>
    <dgm:cxn modelId="{5E3A4329-8A99-8D4E-AB6C-D639A7ED1D36}" type="presOf" srcId="{72070972-76B5-4FCC-96CD-83CBC6D88192}" destId="{8177C7D3-247F-4A0B-972F-97C94657D7FA}" srcOrd="0" destOrd="0" presId="urn:microsoft.com/office/officeart/2005/8/layout/hierarchy3"/>
    <dgm:cxn modelId="{8DD8E12B-9475-B847-A057-363F3B35BE56}" type="presOf" srcId="{AA1054EF-BE91-4F98-8B4D-96054D67B649}" destId="{6DEFF9F9-4E34-47F2-AAC9-1B18604BE7D4}" srcOrd="0" destOrd="0" presId="urn:microsoft.com/office/officeart/2005/8/layout/hierarchy3"/>
    <dgm:cxn modelId="{3189A434-53E8-4EB8-A80C-CEBB622E8836}" srcId="{DD616155-B0B4-4CD8-A1E0-1495D3D56C19}" destId="{AF0473D8-7CB2-4084-BFAF-D7F6D28E166E}" srcOrd="2" destOrd="0" parTransId="{80C93680-6F11-4B8E-A196-8FDF39E520D3}" sibTransId="{9EDBE231-695A-4264-97AC-D37C0234160B}"/>
    <dgm:cxn modelId="{513FBA34-A638-DB43-BF3D-5DB24E0F3D82}" type="presOf" srcId="{E596F7DD-52A3-45EA-B254-1D0965CC4092}" destId="{E9E16C3A-295F-49A9-9922-230BA2686E8F}" srcOrd="0" destOrd="0" presId="urn:microsoft.com/office/officeart/2005/8/layout/hierarchy3"/>
    <dgm:cxn modelId="{DE1B1235-E7B9-C642-8116-84DFE22BEC84}" type="presOf" srcId="{D80249F8-78EC-461D-8D8F-9A31A7D8A6C9}" destId="{6B92304D-EFA3-44C7-A2FB-F4B83F16622D}" srcOrd="0" destOrd="0" presId="urn:microsoft.com/office/officeart/2005/8/layout/hierarchy3"/>
    <dgm:cxn modelId="{C7D3A935-B1FC-4917-9995-814E99F7745F}" srcId="{3C2EDF8C-D594-49BC-8332-53DDD3809327}" destId="{72070972-76B5-4FCC-96CD-83CBC6D88192}" srcOrd="2" destOrd="0" parTransId="{D80249F8-78EC-461D-8D8F-9A31A7D8A6C9}" sibTransId="{1377B540-418F-46A8-A1A8-40281072A6DD}"/>
    <dgm:cxn modelId="{F004843C-43FD-184F-8592-C30B886303B1}" type="presOf" srcId="{5A92512E-16B8-4A1B-930B-AD39D2686E25}" destId="{1DDDDD55-3FC4-483A-9924-1DC431B192CB}" srcOrd="0" destOrd="0" presId="urn:microsoft.com/office/officeart/2005/8/layout/hierarchy3"/>
    <dgm:cxn modelId="{5BA8A45C-54BB-BF49-B266-7959A607D116}" type="presOf" srcId="{9413CE90-A055-4736-AD88-12713DFD40D5}" destId="{23048B98-4F6D-45E0-A3A9-F9D96E1E9486}" srcOrd="0" destOrd="0" presId="urn:microsoft.com/office/officeart/2005/8/layout/hierarchy3"/>
    <dgm:cxn modelId="{B2EE2463-F28D-FF47-ADEC-40CC45098FBB}" type="presOf" srcId="{A6B4FB91-0716-4F5B-A201-5E2D8BE0A345}" destId="{3A1FB456-536C-4D69-A790-9CD6CBD4FE7E}" srcOrd="0" destOrd="0" presId="urn:microsoft.com/office/officeart/2005/8/layout/hierarchy3"/>
    <dgm:cxn modelId="{7F882664-323D-8E40-A6C4-5B8CE8CEE512}" type="presOf" srcId="{D83E0766-1363-4D4E-A1E6-A48AC8CF6CFD}" destId="{6B5A43F5-5C07-43EA-B5BC-37125635F94C}" srcOrd="0" destOrd="0" presId="urn:microsoft.com/office/officeart/2005/8/layout/hierarchy3"/>
    <dgm:cxn modelId="{094E3E44-BD7B-3848-B01A-9639FE365B26}" type="presOf" srcId="{7A6D454B-7308-4E64-A734-992A2EE304DA}" destId="{7835EAC4-EC75-4187-9889-5D74EC72A39D}" srcOrd="0" destOrd="0" presId="urn:microsoft.com/office/officeart/2005/8/layout/hierarchy3"/>
    <dgm:cxn modelId="{BF3A7645-FCCD-40C5-9EB3-40D2631EDCB4}" srcId="{DD616155-B0B4-4CD8-A1E0-1495D3D56C19}" destId="{3C2EDF8C-D594-49BC-8332-53DDD3809327}" srcOrd="1" destOrd="0" parTransId="{3639644A-2E96-468B-B91E-75A353DEBFC3}" sibTransId="{0D23690D-4E10-461E-9CAC-2DED68FE8D50}"/>
    <dgm:cxn modelId="{4BCA8466-D0D1-E14B-B5E0-E69F29F2EA77}" type="presOf" srcId="{3894512C-17E6-4585-8F57-CFA100390B28}" destId="{EA567026-69A2-4F08-9A5B-A45CAA870C71}" srcOrd="0" destOrd="0" presId="urn:microsoft.com/office/officeart/2005/8/layout/hierarchy3"/>
    <dgm:cxn modelId="{B9CC6968-0878-9442-B510-EA0B7A14A1E9}" type="presOf" srcId="{DD616155-B0B4-4CD8-A1E0-1495D3D56C19}" destId="{87C56FD9-8FF9-46E2-B365-46BF2372C8B7}" srcOrd="0" destOrd="0" presId="urn:microsoft.com/office/officeart/2005/8/layout/hierarchy3"/>
    <dgm:cxn modelId="{C73EE268-8BCC-4768-AF78-24FBFE857E05}" srcId="{AF0473D8-7CB2-4084-BFAF-D7F6D28E166E}" destId="{AA1054EF-BE91-4F98-8B4D-96054D67B649}" srcOrd="4" destOrd="0" parTransId="{CB17039C-AE24-4764-8B7B-90819B6501BB}" sibTransId="{2F2A159E-879D-40A5-A18C-519E307A2ABF}"/>
    <dgm:cxn modelId="{1F695249-5FD2-CE41-A077-74B2B73879F8}" type="presOf" srcId="{9F41E228-89FB-45C7-BAFD-00BA3A69B7E7}" destId="{E2F97B2C-2CD4-4E81-AD1B-2AFB926C566A}" srcOrd="0" destOrd="0" presId="urn:microsoft.com/office/officeart/2005/8/layout/hierarchy3"/>
    <dgm:cxn modelId="{7613356B-31A5-C544-AF1A-B07BE5BC202C}" type="presOf" srcId="{1EC1449C-B5C7-4890-A73B-B7DC914981AD}" destId="{121CFBFC-2F53-42CA-B820-303B04C113BE}" srcOrd="0" destOrd="0" presId="urn:microsoft.com/office/officeart/2005/8/layout/hierarchy3"/>
    <dgm:cxn modelId="{2876C44D-AADF-5641-816A-62D7DEF960B0}" type="presOf" srcId="{627B2987-F866-4196-ADBE-33D5CFD754F6}" destId="{80770F54-4971-4525-A9B4-2C12181B2D62}" srcOrd="0" destOrd="0" presId="urn:microsoft.com/office/officeart/2005/8/layout/hierarchy3"/>
    <dgm:cxn modelId="{03E0744E-5CB3-2547-A3B3-D935D854196F}" type="presOf" srcId="{F369B6FB-FEA9-48FC-B107-67BCEBC21FEA}" destId="{3A0FA643-8C3E-49EB-B649-EC6240397048}" srcOrd="0" destOrd="0" presId="urn:microsoft.com/office/officeart/2005/8/layout/hierarchy3"/>
    <dgm:cxn modelId="{5C254C50-7B92-4402-8425-462C3E948830}" srcId="{DD616155-B0B4-4CD8-A1E0-1495D3D56C19}" destId="{31D088BA-B5B8-4716-8206-28FC1B7DE1BD}" srcOrd="0" destOrd="0" parTransId="{647B0A85-AF08-4823-ADF8-DA75E29706C7}" sibTransId="{DC211E35-536D-419E-ADA2-0F078C0B721A}"/>
    <dgm:cxn modelId="{954D4651-6499-40DB-813F-E744E3508631}" srcId="{3C2EDF8C-D594-49BC-8332-53DDD3809327}" destId="{9F41E228-89FB-45C7-BAFD-00BA3A69B7E7}" srcOrd="0" destOrd="0" parTransId="{9413CE90-A055-4736-AD88-12713DFD40D5}" sibTransId="{1E477C81-12FF-4A0C-95B2-9F7A9221097C}"/>
    <dgm:cxn modelId="{A3E57E71-AE5A-47E2-A929-99A454E1D96D}" srcId="{AF0473D8-7CB2-4084-BFAF-D7F6D28E166E}" destId="{006538A9-00C4-4BEB-B221-856F9F9A4ABE}" srcOrd="3" destOrd="0" parTransId="{B0FBA5A9-E8DC-4684-B053-E00E781D9DF7}" sibTransId="{610CC2CC-30EF-4F68-A916-7B734A409D98}"/>
    <dgm:cxn modelId="{C57EF273-B87B-473F-BF63-C960F4F1D50C}" srcId="{7A6D454B-7308-4E64-A734-992A2EE304DA}" destId="{020DBEAD-7B49-44EB-8F06-51C362FA4029}" srcOrd="0" destOrd="0" parTransId="{1EC1449C-B5C7-4890-A73B-B7DC914981AD}" sibTransId="{9A23340E-9DC7-4288-A252-417BB08DDAF4}"/>
    <dgm:cxn modelId="{59C9C67A-7789-E64C-AD62-B19D9B9F8FD0}" type="presOf" srcId="{CB17039C-AE24-4764-8B7B-90819B6501BB}" destId="{312D0AC6-3720-430E-8CFC-D0D96553EEE4}" srcOrd="0" destOrd="0" presId="urn:microsoft.com/office/officeart/2005/8/layout/hierarchy3"/>
    <dgm:cxn modelId="{154D137D-B7D9-42EB-B029-B652F3A645D5}" srcId="{7A6D454B-7308-4E64-A734-992A2EE304DA}" destId="{E021909B-DD87-46FE-91C8-44F1568984BF}" srcOrd="1" destOrd="0" parTransId="{2CBE60A5-0B60-4BC3-B7D3-9AFE23A9A7C4}" sibTransId="{AD31CD51-9600-4743-B87F-7C457CE0A99E}"/>
    <dgm:cxn modelId="{DDBD247F-050D-2843-8405-409130782D76}" type="presOf" srcId="{CF2A4033-10CA-41F2-970A-2EFA5620C9AF}" destId="{7E3D5DDD-B32B-42C3-8ACD-4025EEF0D46D}" srcOrd="0" destOrd="0" presId="urn:microsoft.com/office/officeart/2005/8/layout/hierarchy3"/>
    <dgm:cxn modelId="{C5BC0081-0929-B44E-9496-1BDF8F75C5C9}" type="presOf" srcId="{C934EC88-B981-4816-8DC2-FAA4B5B3E3F0}" destId="{D0654ECB-B2AA-4E82-9FEF-F820F645EBF9}" srcOrd="0" destOrd="0" presId="urn:microsoft.com/office/officeart/2005/8/layout/hierarchy3"/>
    <dgm:cxn modelId="{8EA07A81-8325-E84E-837B-FE4AC68CEC71}" type="presOf" srcId="{4DEE1C4D-C455-4353-B24E-6406A13C242A}" destId="{3FD0143C-4A3A-4E34-B553-6AC2BC712BF8}" srcOrd="0" destOrd="0" presId="urn:microsoft.com/office/officeart/2005/8/layout/hierarchy3"/>
    <dgm:cxn modelId="{EE2EFB81-C6DA-2F4D-A6B5-6ABC7CE4D47D}" type="presOf" srcId="{7A6D454B-7308-4E64-A734-992A2EE304DA}" destId="{96366223-AF41-43D7-A09C-8FE56596D9E6}" srcOrd="1" destOrd="0" presId="urn:microsoft.com/office/officeart/2005/8/layout/hierarchy3"/>
    <dgm:cxn modelId="{78B87E8A-7A77-9C45-8FBF-06F90ECFC919}" type="presOf" srcId="{8A5122AC-E662-4EE2-A5C1-AADDCE9926B9}" destId="{DED7DED0-B9AD-4120-9445-3D03BD149E37}" srcOrd="0" destOrd="0" presId="urn:microsoft.com/office/officeart/2005/8/layout/hierarchy3"/>
    <dgm:cxn modelId="{36524895-50CB-47B4-A567-268214719146}" srcId="{627B2987-F866-4196-ADBE-33D5CFD754F6}" destId="{D8E2151B-5A57-4A7D-9071-3B488306CC55}" srcOrd="0" destOrd="0" parTransId="{3894512C-17E6-4585-8F57-CFA100390B28}" sibTransId="{CE50C9D3-45AB-4E72-BD47-61FF1D276F73}"/>
    <dgm:cxn modelId="{BA50FD99-B9FE-AA42-8BFC-DC645FAAE611}" type="presOf" srcId="{2CBE60A5-0B60-4BC3-B7D3-9AFE23A9A7C4}" destId="{4E9BAD62-BD78-411E-8A46-324BEF86594F}" srcOrd="0" destOrd="0" presId="urn:microsoft.com/office/officeart/2005/8/layout/hierarchy3"/>
    <dgm:cxn modelId="{C839E59E-32CF-9948-BCCE-6A2E2A5C75F5}" type="presOf" srcId="{3C2EDF8C-D594-49BC-8332-53DDD3809327}" destId="{AE8E4582-0173-4F3E-A8F1-FE2835CEB525}" srcOrd="0" destOrd="0" presId="urn:microsoft.com/office/officeart/2005/8/layout/hierarchy3"/>
    <dgm:cxn modelId="{754AFDA8-1C0A-714E-8740-6770CF6C6F87}" type="presOf" srcId="{31D088BA-B5B8-4716-8206-28FC1B7DE1BD}" destId="{384B10A0-83EF-4331-A5AA-722AA450C010}" srcOrd="1" destOrd="0" presId="urn:microsoft.com/office/officeart/2005/8/layout/hierarchy3"/>
    <dgm:cxn modelId="{211979AC-ABD3-4DB8-A4E1-D200DC10CD54}" srcId="{31D088BA-B5B8-4716-8206-28FC1B7DE1BD}" destId="{AECF0DB1-FDCC-4705-8F30-FE037ED3A348}" srcOrd="0" destOrd="0" parTransId="{8A5122AC-E662-4EE2-A5C1-AADDCE9926B9}" sibTransId="{970E54FE-50DE-4A22-A158-8AD516A9F3A1}"/>
    <dgm:cxn modelId="{4790A6AF-E0EA-9F49-9DE1-0288B4E4D4CD}" type="presOf" srcId="{627B2987-F866-4196-ADBE-33D5CFD754F6}" destId="{492796F6-ECA1-4C40-B2D7-CCB118A30025}" srcOrd="1" destOrd="0" presId="urn:microsoft.com/office/officeart/2005/8/layout/hierarchy3"/>
    <dgm:cxn modelId="{357B7AB2-2434-0D4D-B8D9-B3F739CEF252}" type="presOf" srcId="{006538A9-00C4-4BEB-B221-856F9F9A4ABE}" destId="{E6DFC6A2-A26E-48F4-BECE-2A7F243DF935}" srcOrd="0" destOrd="0" presId="urn:microsoft.com/office/officeart/2005/8/layout/hierarchy3"/>
    <dgm:cxn modelId="{16BB70D3-E426-0A45-8085-8E451945A695}" type="presOf" srcId="{020DBEAD-7B49-44EB-8F06-51C362FA4029}" destId="{3D832613-91D5-4DCC-B9A3-95504CED9049}" srcOrd="0" destOrd="0" presId="urn:microsoft.com/office/officeart/2005/8/layout/hierarchy3"/>
    <dgm:cxn modelId="{3BC591D4-3166-4D34-8601-8A7273AA21CA}" srcId="{3C2EDF8C-D594-49BC-8332-53DDD3809327}" destId="{CF2A4033-10CA-41F2-970A-2EFA5620C9AF}" srcOrd="3" destOrd="0" parTransId="{C03A9154-1F29-45A7-8790-4E84701A7553}" sibTransId="{7F6AC63A-4E5C-4E72-BF31-2A37B3370407}"/>
    <dgm:cxn modelId="{DDFC7AD6-F689-014A-BE89-507EBFBB5CCA}" type="presOf" srcId="{C03A9154-1F29-45A7-8790-4E84701A7553}" destId="{7C984C41-FB8F-4AC7-BDE9-2CBCC05F1FE1}" srcOrd="0" destOrd="0" presId="urn:microsoft.com/office/officeart/2005/8/layout/hierarchy3"/>
    <dgm:cxn modelId="{95CE14E2-5A89-4F83-9B8C-EAE3042A03C9}" srcId="{AF0473D8-7CB2-4084-BFAF-D7F6D28E166E}" destId="{5A92512E-16B8-4A1B-930B-AD39D2686E25}" srcOrd="1" destOrd="0" parTransId="{A6B4FB91-0716-4F5B-A201-5E2D8BE0A345}" sibTransId="{63B57F31-1841-4F11-8158-09A6BEC74CA0}"/>
    <dgm:cxn modelId="{1241E3E8-F77A-49F8-B738-A38A492C5E6D}" srcId="{3C2EDF8C-D594-49BC-8332-53DDD3809327}" destId="{5F08EC3B-6405-4A3F-BA1B-CF1B19AA3325}" srcOrd="1" destOrd="0" parTransId="{C934EC88-B981-4816-8DC2-FAA4B5B3E3F0}" sibTransId="{8BE3300E-3480-464F-B361-571BF3D3A72C}"/>
    <dgm:cxn modelId="{D303E8F7-F6DF-A64C-A1D0-38F44488C781}" type="presOf" srcId="{3C2EDF8C-D594-49BC-8332-53DDD3809327}" destId="{F109C69B-70B8-488B-B7F2-C279E4B808BC}" srcOrd="1" destOrd="0" presId="urn:microsoft.com/office/officeart/2005/8/layout/hierarchy3"/>
    <dgm:cxn modelId="{12F38FFC-7FE1-DA45-8A52-7EAB20F531AC}" type="presOf" srcId="{5F08EC3B-6405-4A3F-BA1B-CF1B19AA3325}" destId="{B52433F0-3191-47AB-9BF8-F651B6A74FEB}" srcOrd="0" destOrd="0" presId="urn:microsoft.com/office/officeart/2005/8/layout/hierarchy3"/>
    <dgm:cxn modelId="{334C9BFC-155D-AB4F-9359-2EA16D5AA197}" type="presOf" srcId="{B0FBA5A9-E8DC-4684-B053-E00E781D9DF7}" destId="{7CDCF9D3-B2C5-4E66-9E90-9104B98A46DA}" srcOrd="0" destOrd="0" presId="urn:microsoft.com/office/officeart/2005/8/layout/hierarchy3"/>
    <dgm:cxn modelId="{623D82FE-7066-0F4A-A2B8-6C4D7B8591F9}" type="presOf" srcId="{E021909B-DD87-46FE-91C8-44F1568984BF}" destId="{F18D27D6-9FC1-4CF7-834F-8703F315AF75}" srcOrd="0" destOrd="0" presId="urn:microsoft.com/office/officeart/2005/8/layout/hierarchy3"/>
    <dgm:cxn modelId="{29D059B1-A589-D147-BC6C-33A0285161A7}" type="presParOf" srcId="{87C56FD9-8FF9-46E2-B365-46BF2372C8B7}" destId="{FB193EC4-6135-4127-980F-C552C1D0DC03}" srcOrd="0" destOrd="0" presId="urn:microsoft.com/office/officeart/2005/8/layout/hierarchy3"/>
    <dgm:cxn modelId="{6247B8D5-3AC0-2440-9ACF-4E6E3323FCFD}" type="presParOf" srcId="{FB193EC4-6135-4127-980F-C552C1D0DC03}" destId="{6D571099-FACD-4030-9B00-6696D597DD7F}" srcOrd="0" destOrd="0" presId="urn:microsoft.com/office/officeart/2005/8/layout/hierarchy3"/>
    <dgm:cxn modelId="{A4C50476-B3E6-3042-BE5A-88639298BF06}" type="presParOf" srcId="{6D571099-FACD-4030-9B00-6696D597DD7F}" destId="{72F09430-BB25-4743-B026-65F815F21311}" srcOrd="0" destOrd="0" presId="urn:microsoft.com/office/officeart/2005/8/layout/hierarchy3"/>
    <dgm:cxn modelId="{9A2AA530-B8D4-5A4F-B319-2560D7CFBD6D}" type="presParOf" srcId="{6D571099-FACD-4030-9B00-6696D597DD7F}" destId="{384B10A0-83EF-4331-A5AA-722AA450C010}" srcOrd="1" destOrd="0" presId="urn:microsoft.com/office/officeart/2005/8/layout/hierarchy3"/>
    <dgm:cxn modelId="{5A2A1D66-26C5-4946-A0FC-317AF1C53ABA}" type="presParOf" srcId="{FB193EC4-6135-4127-980F-C552C1D0DC03}" destId="{5A9BC779-B786-4DBF-B30A-7CDCC335E711}" srcOrd="1" destOrd="0" presId="urn:microsoft.com/office/officeart/2005/8/layout/hierarchy3"/>
    <dgm:cxn modelId="{BB8C6A01-6550-664A-B077-8BB320759718}" type="presParOf" srcId="{5A9BC779-B786-4DBF-B30A-7CDCC335E711}" destId="{DED7DED0-B9AD-4120-9445-3D03BD149E37}" srcOrd="0" destOrd="0" presId="urn:microsoft.com/office/officeart/2005/8/layout/hierarchy3"/>
    <dgm:cxn modelId="{E2063F4C-033E-324F-8741-17FA2735BCC9}" type="presParOf" srcId="{5A9BC779-B786-4DBF-B30A-7CDCC335E711}" destId="{017C06C3-232E-4697-9FD1-0FF13265D708}" srcOrd="1" destOrd="0" presId="urn:microsoft.com/office/officeart/2005/8/layout/hierarchy3"/>
    <dgm:cxn modelId="{53923A4A-ABD1-C744-859F-AC9480775AEB}" type="presParOf" srcId="{87C56FD9-8FF9-46E2-B365-46BF2372C8B7}" destId="{EAB2F403-D63F-4D40-82C8-78DD7B047713}" srcOrd="1" destOrd="0" presId="urn:microsoft.com/office/officeart/2005/8/layout/hierarchy3"/>
    <dgm:cxn modelId="{4E573CAB-A4D6-894E-B7EB-ED08ACCA75B0}" type="presParOf" srcId="{EAB2F403-D63F-4D40-82C8-78DD7B047713}" destId="{720D40D6-8154-42AC-8685-CD9488CCEE8B}" srcOrd="0" destOrd="0" presId="urn:microsoft.com/office/officeart/2005/8/layout/hierarchy3"/>
    <dgm:cxn modelId="{EE2E65F0-51BB-8F4A-89EF-06DF75C0290E}" type="presParOf" srcId="{720D40D6-8154-42AC-8685-CD9488CCEE8B}" destId="{AE8E4582-0173-4F3E-A8F1-FE2835CEB525}" srcOrd="0" destOrd="0" presId="urn:microsoft.com/office/officeart/2005/8/layout/hierarchy3"/>
    <dgm:cxn modelId="{2090C5BD-99BB-734A-AE88-6AA3FE834138}" type="presParOf" srcId="{720D40D6-8154-42AC-8685-CD9488CCEE8B}" destId="{F109C69B-70B8-488B-B7F2-C279E4B808BC}" srcOrd="1" destOrd="0" presId="urn:microsoft.com/office/officeart/2005/8/layout/hierarchy3"/>
    <dgm:cxn modelId="{12F8D41F-AC56-A948-AF58-8E556A59C949}" type="presParOf" srcId="{EAB2F403-D63F-4D40-82C8-78DD7B047713}" destId="{1F546081-7306-4D66-A5C4-71B81759B031}" srcOrd="1" destOrd="0" presId="urn:microsoft.com/office/officeart/2005/8/layout/hierarchy3"/>
    <dgm:cxn modelId="{6E3F6090-A5E4-2F43-9AD5-66A0EE547E9B}" type="presParOf" srcId="{1F546081-7306-4D66-A5C4-71B81759B031}" destId="{23048B98-4F6D-45E0-A3A9-F9D96E1E9486}" srcOrd="0" destOrd="0" presId="urn:microsoft.com/office/officeart/2005/8/layout/hierarchy3"/>
    <dgm:cxn modelId="{A7759A0F-D404-FE44-ABF5-A956B4FD2181}" type="presParOf" srcId="{1F546081-7306-4D66-A5C4-71B81759B031}" destId="{E2F97B2C-2CD4-4E81-AD1B-2AFB926C566A}" srcOrd="1" destOrd="0" presId="urn:microsoft.com/office/officeart/2005/8/layout/hierarchy3"/>
    <dgm:cxn modelId="{EE8CA8B9-72B2-F44E-922A-E0C30FCBE514}" type="presParOf" srcId="{1F546081-7306-4D66-A5C4-71B81759B031}" destId="{D0654ECB-B2AA-4E82-9FEF-F820F645EBF9}" srcOrd="2" destOrd="0" presId="urn:microsoft.com/office/officeart/2005/8/layout/hierarchy3"/>
    <dgm:cxn modelId="{4C0E9B40-7C40-D743-8D26-A4ED157AFB02}" type="presParOf" srcId="{1F546081-7306-4D66-A5C4-71B81759B031}" destId="{B52433F0-3191-47AB-9BF8-F651B6A74FEB}" srcOrd="3" destOrd="0" presId="urn:microsoft.com/office/officeart/2005/8/layout/hierarchy3"/>
    <dgm:cxn modelId="{87F150E3-1DC8-9240-88EF-B3AFFEC47393}" type="presParOf" srcId="{1F546081-7306-4D66-A5C4-71B81759B031}" destId="{6B92304D-EFA3-44C7-A2FB-F4B83F16622D}" srcOrd="4" destOrd="0" presId="urn:microsoft.com/office/officeart/2005/8/layout/hierarchy3"/>
    <dgm:cxn modelId="{FFDBCC40-8D0C-2D41-9188-50FE1EFD304D}" type="presParOf" srcId="{1F546081-7306-4D66-A5C4-71B81759B031}" destId="{8177C7D3-247F-4A0B-972F-97C94657D7FA}" srcOrd="5" destOrd="0" presId="urn:microsoft.com/office/officeart/2005/8/layout/hierarchy3"/>
    <dgm:cxn modelId="{F9ED4869-3036-0C40-8A87-272432902889}" type="presParOf" srcId="{1F546081-7306-4D66-A5C4-71B81759B031}" destId="{7C984C41-FB8F-4AC7-BDE9-2CBCC05F1FE1}" srcOrd="6" destOrd="0" presId="urn:microsoft.com/office/officeart/2005/8/layout/hierarchy3"/>
    <dgm:cxn modelId="{6766230A-6451-AE4D-B8C7-E4648F7802CB}" type="presParOf" srcId="{1F546081-7306-4D66-A5C4-71B81759B031}" destId="{7E3D5DDD-B32B-42C3-8ACD-4025EEF0D46D}" srcOrd="7" destOrd="0" presId="urn:microsoft.com/office/officeart/2005/8/layout/hierarchy3"/>
    <dgm:cxn modelId="{FCF9C90E-16F2-1D48-8B75-5646B2D8881A}" type="presParOf" srcId="{87C56FD9-8FF9-46E2-B365-46BF2372C8B7}" destId="{5BE1F517-1544-4A5D-9D0C-A171839ABBCE}" srcOrd="2" destOrd="0" presId="urn:microsoft.com/office/officeart/2005/8/layout/hierarchy3"/>
    <dgm:cxn modelId="{BDC87133-676E-C140-BF27-DA56B1A9A98F}" type="presParOf" srcId="{5BE1F517-1544-4A5D-9D0C-A171839ABBCE}" destId="{2F62B5C2-8D7B-4A54-A40B-5B160B8F687B}" srcOrd="0" destOrd="0" presId="urn:microsoft.com/office/officeart/2005/8/layout/hierarchy3"/>
    <dgm:cxn modelId="{B01A5F55-44F7-6F49-82F9-287ACB9EEBB2}" type="presParOf" srcId="{2F62B5C2-8D7B-4A54-A40B-5B160B8F687B}" destId="{10DD5BD1-234C-4558-A7C9-A3A14A69C1F0}" srcOrd="0" destOrd="0" presId="urn:microsoft.com/office/officeart/2005/8/layout/hierarchy3"/>
    <dgm:cxn modelId="{279BC503-12D8-4D4B-8A7A-62A83A5D8926}" type="presParOf" srcId="{2F62B5C2-8D7B-4A54-A40B-5B160B8F687B}" destId="{3F28D7C3-83CE-45F4-AC01-7999A5971A47}" srcOrd="1" destOrd="0" presId="urn:microsoft.com/office/officeart/2005/8/layout/hierarchy3"/>
    <dgm:cxn modelId="{27E88828-72E2-2646-A4DB-DA479CBEC53D}" type="presParOf" srcId="{5BE1F517-1544-4A5D-9D0C-A171839ABBCE}" destId="{E366615D-F7EC-426E-B56C-994A7C04269A}" srcOrd="1" destOrd="0" presId="urn:microsoft.com/office/officeart/2005/8/layout/hierarchy3"/>
    <dgm:cxn modelId="{20ABA104-60B3-7E45-87D2-01C67DCCFDE3}" type="presParOf" srcId="{E366615D-F7EC-426E-B56C-994A7C04269A}" destId="{3FD0143C-4A3A-4E34-B553-6AC2BC712BF8}" srcOrd="0" destOrd="0" presId="urn:microsoft.com/office/officeart/2005/8/layout/hierarchy3"/>
    <dgm:cxn modelId="{50B9A45B-3071-0A40-87CF-551E7CAAB4E7}" type="presParOf" srcId="{E366615D-F7EC-426E-B56C-994A7C04269A}" destId="{E9E16C3A-295F-49A9-9922-230BA2686E8F}" srcOrd="1" destOrd="0" presId="urn:microsoft.com/office/officeart/2005/8/layout/hierarchy3"/>
    <dgm:cxn modelId="{C7AE9A35-03D5-7649-B1BA-CE6ACE696DA0}" type="presParOf" srcId="{E366615D-F7EC-426E-B56C-994A7C04269A}" destId="{3A1FB456-536C-4D69-A790-9CD6CBD4FE7E}" srcOrd="2" destOrd="0" presId="urn:microsoft.com/office/officeart/2005/8/layout/hierarchy3"/>
    <dgm:cxn modelId="{D564C2E3-3105-2D4A-A109-F99107B156AF}" type="presParOf" srcId="{E366615D-F7EC-426E-B56C-994A7C04269A}" destId="{1DDDDD55-3FC4-483A-9924-1DC431B192CB}" srcOrd="3" destOrd="0" presId="urn:microsoft.com/office/officeart/2005/8/layout/hierarchy3"/>
    <dgm:cxn modelId="{45276437-36B2-9F42-BEAE-2CD3F0D4BA47}" type="presParOf" srcId="{E366615D-F7EC-426E-B56C-994A7C04269A}" destId="{6B5A43F5-5C07-43EA-B5BC-37125635F94C}" srcOrd="4" destOrd="0" presId="urn:microsoft.com/office/officeart/2005/8/layout/hierarchy3"/>
    <dgm:cxn modelId="{5A73693D-8D30-8848-B2C5-831BA0D7CF6E}" type="presParOf" srcId="{E366615D-F7EC-426E-B56C-994A7C04269A}" destId="{3A0FA643-8C3E-49EB-B649-EC6240397048}" srcOrd="5" destOrd="0" presId="urn:microsoft.com/office/officeart/2005/8/layout/hierarchy3"/>
    <dgm:cxn modelId="{CE03F51A-998A-7B4B-B128-39162BF0729E}" type="presParOf" srcId="{E366615D-F7EC-426E-B56C-994A7C04269A}" destId="{7CDCF9D3-B2C5-4E66-9E90-9104B98A46DA}" srcOrd="6" destOrd="0" presId="urn:microsoft.com/office/officeart/2005/8/layout/hierarchy3"/>
    <dgm:cxn modelId="{3C9EAAE7-6388-9D4E-A324-464B777AD8EC}" type="presParOf" srcId="{E366615D-F7EC-426E-B56C-994A7C04269A}" destId="{E6DFC6A2-A26E-48F4-BECE-2A7F243DF935}" srcOrd="7" destOrd="0" presId="urn:microsoft.com/office/officeart/2005/8/layout/hierarchy3"/>
    <dgm:cxn modelId="{42F21B10-6F5A-E646-AF40-9EF0B6B80236}" type="presParOf" srcId="{E366615D-F7EC-426E-B56C-994A7C04269A}" destId="{312D0AC6-3720-430E-8CFC-D0D96553EEE4}" srcOrd="8" destOrd="0" presId="urn:microsoft.com/office/officeart/2005/8/layout/hierarchy3"/>
    <dgm:cxn modelId="{57A85B21-FBD5-9544-8952-B8F8CE74576E}" type="presParOf" srcId="{E366615D-F7EC-426E-B56C-994A7C04269A}" destId="{6DEFF9F9-4E34-47F2-AAC9-1B18604BE7D4}" srcOrd="9" destOrd="0" presId="urn:microsoft.com/office/officeart/2005/8/layout/hierarchy3"/>
    <dgm:cxn modelId="{879D68F6-191B-D74F-8818-122FC3280C49}" type="presParOf" srcId="{87C56FD9-8FF9-46E2-B365-46BF2372C8B7}" destId="{3AC6431F-26AC-4484-88D8-9BFA445B734A}" srcOrd="3" destOrd="0" presId="urn:microsoft.com/office/officeart/2005/8/layout/hierarchy3"/>
    <dgm:cxn modelId="{8B826165-7E77-984B-9F4D-5F4A79D875B5}" type="presParOf" srcId="{3AC6431F-26AC-4484-88D8-9BFA445B734A}" destId="{29836E4C-E038-46A5-9226-EB9368CD6262}" srcOrd="0" destOrd="0" presId="urn:microsoft.com/office/officeart/2005/8/layout/hierarchy3"/>
    <dgm:cxn modelId="{8BE64A02-C583-1D45-87A8-D78939D60EB2}" type="presParOf" srcId="{29836E4C-E038-46A5-9226-EB9368CD6262}" destId="{7835EAC4-EC75-4187-9889-5D74EC72A39D}" srcOrd="0" destOrd="0" presId="urn:microsoft.com/office/officeart/2005/8/layout/hierarchy3"/>
    <dgm:cxn modelId="{99C57728-BEA5-7743-84BC-055D23F7021F}" type="presParOf" srcId="{29836E4C-E038-46A5-9226-EB9368CD6262}" destId="{96366223-AF41-43D7-A09C-8FE56596D9E6}" srcOrd="1" destOrd="0" presId="urn:microsoft.com/office/officeart/2005/8/layout/hierarchy3"/>
    <dgm:cxn modelId="{25DB7465-AC75-2B48-95C8-08F0E3AA12BE}" type="presParOf" srcId="{3AC6431F-26AC-4484-88D8-9BFA445B734A}" destId="{5C6219DF-3890-4D03-96DF-857FB0320674}" srcOrd="1" destOrd="0" presId="urn:microsoft.com/office/officeart/2005/8/layout/hierarchy3"/>
    <dgm:cxn modelId="{06E6B6A7-D130-B446-8D2B-42FA186C04D8}" type="presParOf" srcId="{5C6219DF-3890-4D03-96DF-857FB0320674}" destId="{121CFBFC-2F53-42CA-B820-303B04C113BE}" srcOrd="0" destOrd="0" presId="urn:microsoft.com/office/officeart/2005/8/layout/hierarchy3"/>
    <dgm:cxn modelId="{AA79E2AD-9B5A-A543-A165-632086584008}" type="presParOf" srcId="{5C6219DF-3890-4D03-96DF-857FB0320674}" destId="{3D832613-91D5-4DCC-B9A3-95504CED9049}" srcOrd="1" destOrd="0" presId="urn:microsoft.com/office/officeart/2005/8/layout/hierarchy3"/>
    <dgm:cxn modelId="{257B52DF-A7FE-0F4A-9A1B-89E067F35D04}" type="presParOf" srcId="{5C6219DF-3890-4D03-96DF-857FB0320674}" destId="{4E9BAD62-BD78-411E-8A46-324BEF86594F}" srcOrd="2" destOrd="0" presId="urn:microsoft.com/office/officeart/2005/8/layout/hierarchy3"/>
    <dgm:cxn modelId="{FAED85E6-CB19-4E40-A63B-3AEF5DA8033D}" type="presParOf" srcId="{5C6219DF-3890-4D03-96DF-857FB0320674}" destId="{F18D27D6-9FC1-4CF7-834F-8703F315AF75}" srcOrd="3" destOrd="0" presId="urn:microsoft.com/office/officeart/2005/8/layout/hierarchy3"/>
    <dgm:cxn modelId="{E5188923-4D8F-994E-9F61-17A7B3D62355}" type="presParOf" srcId="{87C56FD9-8FF9-46E2-B365-46BF2372C8B7}" destId="{A66DFC10-D296-4659-AE88-834F8BBF5F31}" srcOrd="4" destOrd="0" presId="urn:microsoft.com/office/officeart/2005/8/layout/hierarchy3"/>
    <dgm:cxn modelId="{3B4B5A04-BC84-AA43-AB21-A8C2225F3560}" type="presParOf" srcId="{A66DFC10-D296-4659-AE88-834F8BBF5F31}" destId="{04A8556D-348A-4527-83F0-B324AF1E3345}" srcOrd="0" destOrd="0" presId="urn:microsoft.com/office/officeart/2005/8/layout/hierarchy3"/>
    <dgm:cxn modelId="{D9BCF519-EF61-D541-AFDD-F94D3CFF8793}" type="presParOf" srcId="{04A8556D-348A-4527-83F0-B324AF1E3345}" destId="{80770F54-4971-4525-A9B4-2C12181B2D62}" srcOrd="0" destOrd="0" presId="urn:microsoft.com/office/officeart/2005/8/layout/hierarchy3"/>
    <dgm:cxn modelId="{0A4846F9-ECBE-5E4C-B13B-B5ABAB2EBF63}" type="presParOf" srcId="{04A8556D-348A-4527-83F0-B324AF1E3345}" destId="{492796F6-ECA1-4C40-B2D7-CCB118A30025}" srcOrd="1" destOrd="0" presId="urn:microsoft.com/office/officeart/2005/8/layout/hierarchy3"/>
    <dgm:cxn modelId="{C1470E05-D40A-874A-B7F0-A5B7A211CE64}" type="presParOf" srcId="{A66DFC10-D296-4659-AE88-834F8BBF5F31}" destId="{F4C00C01-8F35-45FE-ADEB-CBCAE6C4DC48}" srcOrd="1" destOrd="0" presId="urn:microsoft.com/office/officeart/2005/8/layout/hierarchy3"/>
    <dgm:cxn modelId="{D41282A1-C095-F14B-BEFC-5BAE63C557E3}" type="presParOf" srcId="{F4C00C01-8F35-45FE-ADEB-CBCAE6C4DC48}" destId="{EA567026-69A2-4F08-9A5B-A45CAA870C71}" srcOrd="0" destOrd="0" presId="urn:microsoft.com/office/officeart/2005/8/layout/hierarchy3"/>
    <dgm:cxn modelId="{DA95F70F-A6F2-D74A-BBFB-F5EF1E766E83}" type="presParOf" srcId="{F4C00C01-8F35-45FE-ADEB-CBCAE6C4DC48}" destId="{149D7EBA-8327-432F-A39C-9FF87B41EC3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09430-BB25-4743-B026-65F815F21311}">
      <dsp:nvSpPr>
        <dsp:cNvPr id="0" name=""/>
        <dsp:cNvSpPr/>
      </dsp:nvSpPr>
      <dsp:spPr>
        <a:xfrm>
          <a:off x="340778" y="2734"/>
          <a:ext cx="1279448" cy="63972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楷体_GB2312" pitchFamily="49" charset="-122"/>
              <a:ea typeface="楷体_GB2312" pitchFamily="49" charset="-122"/>
            </a:rPr>
            <a:t>功能</a:t>
          </a:r>
        </a:p>
      </dsp:txBody>
      <dsp:txXfrm>
        <a:off x="359515" y="21471"/>
        <a:ext cx="1241974" cy="602250"/>
      </dsp:txXfrm>
    </dsp:sp>
    <dsp:sp modelId="{DED7DED0-B9AD-4120-9445-3D03BD149E37}">
      <dsp:nvSpPr>
        <dsp:cNvPr id="0" name=""/>
        <dsp:cNvSpPr/>
      </dsp:nvSpPr>
      <dsp:spPr>
        <a:xfrm>
          <a:off x="468722" y="642459"/>
          <a:ext cx="127944" cy="479793"/>
        </a:xfrm>
        <a:custGeom>
          <a:avLst/>
          <a:gdLst/>
          <a:ahLst/>
          <a:cxnLst/>
          <a:rect l="0" t="0" r="0" b="0"/>
          <a:pathLst>
            <a:path>
              <a:moveTo>
                <a:pt x="0" y="0"/>
              </a:moveTo>
              <a:lnTo>
                <a:pt x="0" y="479793"/>
              </a:lnTo>
              <a:lnTo>
                <a:pt x="127944" y="47979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017C06C3-232E-4697-9FD1-0FF13265D708}">
      <dsp:nvSpPr>
        <dsp:cNvPr id="0" name=""/>
        <dsp:cNvSpPr/>
      </dsp:nvSpPr>
      <dsp:spPr>
        <a:xfrm>
          <a:off x="596667" y="802390"/>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FF0000"/>
              </a:solidFill>
              <a:latin typeface="楷体_GB2312" pitchFamily="49" charset="-122"/>
              <a:ea typeface="楷体_GB2312" pitchFamily="49" charset="-122"/>
            </a:rPr>
            <a:t>用例图</a:t>
          </a:r>
        </a:p>
      </dsp:txBody>
      <dsp:txXfrm>
        <a:off x="615404" y="821127"/>
        <a:ext cx="986084" cy="602250"/>
      </dsp:txXfrm>
    </dsp:sp>
    <dsp:sp modelId="{AE8E4582-0173-4F3E-A8F1-FE2835CEB525}">
      <dsp:nvSpPr>
        <dsp:cNvPr id="0" name=""/>
        <dsp:cNvSpPr/>
      </dsp:nvSpPr>
      <dsp:spPr>
        <a:xfrm>
          <a:off x="1940088" y="2734"/>
          <a:ext cx="1279448" cy="63972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楷体_GB2312" pitchFamily="49" charset="-122"/>
              <a:ea typeface="楷体_GB2312" pitchFamily="49" charset="-122"/>
            </a:rPr>
            <a:t>结构</a:t>
          </a:r>
        </a:p>
      </dsp:txBody>
      <dsp:txXfrm>
        <a:off x="1958825" y="21471"/>
        <a:ext cx="1241974" cy="602250"/>
      </dsp:txXfrm>
    </dsp:sp>
    <dsp:sp modelId="{23048B98-4F6D-45E0-A3A9-F9D96E1E9486}">
      <dsp:nvSpPr>
        <dsp:cNvPr id="0" name=""/>
        <dsp:cNvSpPr/>
      </dsp:nvSpPr>
      <dsp:spPr>
        <a:xfrm>
          <a:off x="2068033" y="642459"/>
          <a:ext cx="127944" cy="479793"/>
        </a:xfrm>
        <a:custGeom>
          <a:avLst/>
          <a:gdLst/>
          <a:ahLst/>
          <a:cxnLst/>
          <a:rect l="0" t="0" r="0" b="0"/>
          <a:pathLst>
            <a:path>
              <a:moveTo>
                <a:pt x="0" y="0"/>
              </a:moveTo>
              <a:lnTo>
                <a:pt x="0" y="479793"/>
              </a:lnTo>
              <a:lnTo>
                <a:pt x="127944" y="47979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2F97B2C-2CD4-4E81-AD1B-2AFB926C566A}">
      <dsp:nvSpPr>
        <dsp:cNvPr id="0" name=""/>
        <dsp:cNvSpPr/>
      </dsp:nvSpPr>
      <dsp:spPr>
        <a:xfrm>
          <a:off x="2195978" y="802390"/>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FF0000"/>
              </a:solidFill>
              <a:latin typeface="楷体_GB2312" pitchFamily="49" charset="-122"/>
              <a:ea typeface="楷体_GB2312" pitchFamily="49" charset="-122"/>
            </a:rPr>
            <a:t>类图</a:t>
          </a:r>
        </a:p>
      </dsp:txBody>
      <dsp:txXfrm>
        <a:off x="2214715" y="821127"/>
        <a:ext cx="986084" cy="602250"/>
      </dsp:txXfrm>
    </dsp:sp>
    <dsp:sp modelId="{D0654ECB-B2AA-4E82-9FEF-F820F645EBF9}">
      <dsp:nvSpPr>
        <dsp:cNvPr id="0" name=""/>
        <dsp:cNvSpPr/>
      </dsp:nvSpPr>
      <dsp:spPr>
        <a:xfrm>
          <a:off x="2068033" y="642459"/>
          <a:ext cx="127944" cy="1279448"/>
        </a:xfrm>
        <a:custGeom>
          <a:avLst/>
          <a:gdLst/>
          <a:ahLst/>
          <a:cxnLst/>
          <a:rect l="0" t="0" r="0" b="0"/>
          <a:pathLst>
            <a:path>
              <a:moveTo>
                <a:pt x="0" y="0"/>
              </a:moveTo>
              <a:lnTo>
                <a:pt x="0" y="1279448"/>
              </a:lnTo>
              <a:lnTo>
                <a:pt x="127944" y="1279448"/>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52433F0-3191-47AB-9BF8-F651B6A74FEB}">
      <dsp:nvSpPr>
        <dsp:cNvPr id="0" name=""/>
        <dsp:cNvSpPr/>
      </dsp:nvSpPr>
      <dsp:spPr>
        <a:xfrm>
          <a:off x="2195978" y="1602045"/>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楷体_GB2312" pitchFamily="49" charset="-122"/>
              <a:ea typeface="楷体_GB2312" pitchFamily="49" charset="-122"/>
            </a:rPr>
            <a:t>对象图</a:t>
          </a:r>
        </a:p>
      </dsp:txBody>
      <dsp:txXfrm>
        <a:off x="2214715" y="1620782"/>
        <a:ext cx="986084" cy="602250"/>
      </dsp:txXfrm>
    </dsp:sp>
    <dsp:sp modelId="{6B92304D-EFA3-44C7-A2FB-F4B83F16622D}">
      <dsp:nvSpPr>
        <dsp:cNvPr id="0" name=""/>
        <dsp:cNvSpPr/>
      </dsp:nvSpPr>
      <dsp:spPr>
        <a:xfrm>
          <a:off x="2068033" y="642459"/>
          <a:ext cx="127944" cy="2079103"/>
        </a:xfrm>
        <a:custGeom>
          <a:avLst/>
          <a:gdLst/>
          <a:ahLst/>
          <a:cxnLst/>
          <a:rect l="0" t="0" r="0" b="0"/>
          <a:pathLst>
            <a:path>
              <a:moveTo>
                <a:pt x="0" y="0"/>
              </a:moveTo>
              <a:lnTo>
                <a:pt x="0" y="2079103"/>
              </a:lnTo>
              <a:lnTo>
                <a:pt x="127944" y="207910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8177C7D3-247F-4A0B-972F-97C94657D7FA}">
      <dsp:nvSpPr>
        <dsp:cNvPr id="0" name=""/>
        <dsp:cNvSpPr/>
      </dsp:nvSpPr>
      <dsp:spPr>
        <a:xfrm>
          <a:off x="2195978" y="2401700"/>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楷体_GB2312" pitchFamily="49" charset="-122"/>
              <a:ea typeface="楷体_GB2312" pitchFamily="49" charset="-122"/>
            </a:rPr>
            <a:t>包图</a:t>
          </a:r>
        </a:p>
      </dsp:txBody>
      <dsp:txXfrm>
        <a:off x="2214715" y="2420437"/>
        <a:ext cx="986084" cy="602250"/>
      </dsp:txXfrm>
    </dsp:sp>
    <dsp:sp modelId="{7C984C41-FB8F-4AC7-BDE9-2CBCC05F1FE1}">
      <dsp:nvSpPr>
        <dsp:cNvPr id="0" name=""/>
        <dsp:cNvSpPr/>
      </dsp:nvSpPr>
      <dsp:spPr>
        <a:xfrm>
          <a:off x="2068033" y="642459"/>
          <a:ext cx="127944" cy="2878758"/>
        </a:xfrm>
        <a:custGeom>
          <a:avLst/>
          <a:gdLst/>
          <a:ahLst/>
          <a:cxnLst/>
          <a:rect l="0" t="0" r="0" b="0"/>
          <a:pathLst>
            <a:path>
              <a:moveTo>
                <a:pt x="0" y="0"/>
              </a:moveTo>
              <a:lnTo>
                <a:pt x="0" y="2878758"/>
              </a:lnTo>
              <a:lnTo>
                <a:pt x="127944" y="2878758"/>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E3D5DDD-B32B-42C3-8ACD-4025EEF0D46D}">
      <dsp:nvSpPr>
        <dsp:cNvPr id="0" name=""/>
        <dsp:cNvSpPr/>
      </dsp:nvSpPr>
      <dsp:spPr>
        <a:xfrm>
          <a:off x="2195978" y="3201355"/>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楷体_GB2312" pitchFamily="49" charset="-122"/>
              <a:ea typeface="楷体_GB2312" pitchFamily="49" charset="-122"/>
            </a:rPr>
            <a:t>复合结构图</a:t>
          </a:r>
        </a:p>
      </dsp:txBody>
      <dsp:txXfrm>
        <a:off x="2214715" y="3220092"/>
        <a:ext cx="986084" cy="602250"/>
      </dsp:txXfrm>
    </dsp:sp>
    <dsp:sp modelId="{10DD5BD1-234C-4558-A7C9-A3A14A69C1F0}">
      <dsp:nvSpPr>
        <dsp:cNvPr id="0" name=""/>
        <dsp:cNvSpPr/>
      </dsp:nvSpPr>
      <dsp:spPr>
        <a:xfrm>
          <a:off x="3539398" y="2734"/>
          <a:ext cx="1279448" cy="63972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楷体_GB2312" pitchFamily="49" charset="-122"/>
              <a:ea typeface="楷体_GB2312" pitchFamily="49" charset="-122"/>
            </a:rPr>
            <a:t>行为</a:t>
          </a:r>
        </a:p>
      </dsp:txBody>
      <dsp:txXfrm>
        <a:off x="3558135" y="21471"/>
        <a:ext cx="1241974" cy="602250"/>
      </dsp:txXfrm>
    </dsp:sp>
    <dsp:sp modelId="{3FD0143C-4A3A-4E34-B553-6AC2BC712BF8}">
      <dsp:nvSpPr>
        <dsp:cNvPr id="0" name=""/>
        <dsp:cNvSpPr/>
      </dsp:nvSpPr>
      <dsp:spPr>
        <a:xfrm>
          <a:off x="3667343" y="642459"/>
          <a:ext cx="127944" cy="479793"/>
        </a:xfrm>
        <a:custGeom>
          <a:avLst/>
          <a:gdLst/>
          <a:ahLst/>
          <a:cxnLst/>
          <a:rect l="0" t="0" r="0" b="0"/>
          <a:pathLst>
            <a:path>
              <a:moveTo>
                <a:pt x="0" y="0"/>
              </a:moveTo>
              <a:lnTo>
                <a:pt x="0" y="479793"/>
              </a:lnTo>
              <a:lnTo>
                <a:pt x="127944" y="47979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9E16C3A-295F-49A9-9922-230BA2686E8F}">
      <dsp:nvSpPr>
        <dsp:cNvPr id="0" name=""/>
        <dsp:cNvSpPr/>
      </dsp:nvSpPr>
      <dsp:spPr>
        <a:xfrm>
          <a:off x="3795288" y="802390"/>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楷体_GB2312" pitchFamily="49" charset="-122"/>
              <a:ea typeface="楷体_GB2312" pitchFamily="49" charset="-122"/>
            </a:rPr>
            <a:t>状态机图</a:t>
          </a:r>
        </a:p>
      </dsp:txBody>
      <dsp:txXfrm>
        <a:off x="3814025" y="821127"/>
        <a:ext cx="986084" cy="602250"/>
      </dsp:txXfrm>
    </dsp:sp>
    <dsp:sp modelId="{3A1FB456-536C-4D69-A790-9CD6CBD4FE7E}">
      <dsp:nvSpPr>
        <dsp:cNvPr id="0" name=""/>
        <dsp:cNvSpPr/>
      </dsp:nvSpPr>
      <dsp:spPr>
        <a:xfrm>
          <a:off x="3667343" y="642459"/>
          <a:ext cx="127944" cy="1279448"/>
        </a:xfrm>
        <a:custGeom>
          <a:avLst/>
          <a:gdLst/>
          <a:ahLst/>
          <a:cxnLst/>
          <a:rect l="0" t="0" r="0" b="0"/>
          <a:pathLst>
            <a:path>
              <a:moveTo>
                <a:pt x="0" y="0"/>
              </a:moveTo>
              <a:lnTo>
                <a:pt x="0" y="1279448"/>
              </a:lnTo>
              <a:lnTo>
                <a:pt x="127944" y="1279448"/>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DDDDD55-3FC4-483A-9924-1DC431B192CB}">
      <dsp:nvSpPr>
        <dsp:cNvPr id="0" name=""/>
        <dsp:cNvSpPr/>
      </dsp:nvSpPr>
      <dsp:spPr>
        <a:xfrm>
          <a:off x="3795288" y="1602045"/>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FF0000"/>
              </a:solidFill>
              <a:latin typeface="楷体_GB2312" pitchFamily="49" charset="-122"/>
              <a:ea typeface="楷体_GB2312" pitchFamily="49" charset="-122"/>
            </a:rPr>
            <a:t>顺序图</a:t>
          </a:r>
        </a:p>
      </dsp:txBody>
      <dsp:txXfrm>
        <a:off x="3814025" y="1620782"/>
        <a:ext cx="986084" cy="602250"/>
      </dsp:txXfrm>
    </dsp:sp>
    <dsp:sp modelId="{6B5A43F5-5C07-43EA-B5BC-37125635F94C}">
      <dsp:nvSpPr>
        <dsp:cNvPr id="0" name=""/>
        <dsp:cNvSpPr/>
      </dsp:nvSpPr>
      <dsp:spPr>
        <a:xfrm>
          <a:off x="3667343" y="642459"/>
          <a:ext cx="127944" cy="2079103"/>
        </a:xfrm>
        <a:custGeom>
          <a:avLst/>
          <a:gdLst/>
          <a:ahLst/>
          <a:cxnLst/>
          <a:rect l="0" t="0" r="0" b="0"/>
          <a:pathLst>
            <a:path>
              <a:moveTo>
                <a:pt x="0" y="0"/>
              </a:moveTo>
              <a:lnTo>
                <a:pt x="0" y="2079103"/>
              </a:lnTo>
              <a:lnTo>
                <a:pt x="127944" y="207910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3A0FA643-8C3E-49EB-B649-EC6240397048}">
      <dsp:nvSpPr>
        <dsp:cNvPr id="0" name=""/>
        <dsp:cNvSpPr/>
      </dsp:nvSpPr>
      <dsp:spPr>
        <a:xfrm>
          <a:off x="3795288" y="2401700"/>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楷体_GB2312" pitchFamily="49" charset="-122"/>
              <a:ea typeface="楷体_GB2312" pitchFamily="49" charset="-122"/>
            </a:rPr>
            <a:t>活动图</a:t>
          </a:r>
          <a:endParaRPr lang="zh-CN" altLang="en-US" sz="1800" kern="1200" dirty="0">
            <a:latin typeface="楷体_GB2312" pitchFamily="49" charset="-122"/>
            <a:ea typeface="楷体_GB2312" pitchFamily="49" charset="-122"/>
          </a:endParaRPr>
        </a:p>
      </dsp:txBody>
      <dsp:txXfrm>
        <a:off x="3814025" y="2420437"/>
        <a:ext cx="986084" cy="602250"/>
      </dsp:txXfrm>
    </dsp:sp>
    <dsp:sp modelId="{7CDCF9D3-B2C5-4E66-9E90-9104B98A46DA}">
      <dsp:nvSpPr>
        <dsp:cNvPr id="0" name=""/>
        <dsp:cNvSpPr/>
      </dsp:nvSpPr>
      <dsp:spPr>
        <a:xfrm>
          <a:off x="3667343" y="642459"/>
          <a:ext cx="127944" cy="2878758"/>
        </a:xfrm>
        <a:custGeom>
          <a:avLst/>
          <a:gdLst/>
          <a:ahLst/>
          <a:cxnLst/>
          <a:rect l="0" t="0" r="0" b="0"/>
          <a:pathLst>
            <a:path>
              <a:moveTo>
                <a:pt x="0" y="0"/>
              </a:moveTo>
              <a:lnTo>
                <a:pt x="0" y="2878758"/>
              </a:lnTo>
              <a:lnTo>
                <a:pt x="127944" y="2878758"/>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6DFC6A2-A26E-48F4-BECE-2A7F243DF935}">
      <dsp:nvSpPr>
        <dsp:cNvPr id="0" name=""/>
        <dsp:cNvSpPr/>
      </dsp:nvSpPr>
      <dsp:spPr>
        <a:xfrm>
          <a:off x="3795288" y="3201355"/>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楷体_GB2312" pitchFamily="49" charset="-122"/>
              <a:ea typeface="楷体_GB2312" pitchFamily="49" charset="-122"/>
            </a:rPr>
            <a:t>通讯图</a:t>
          </a:r>
        </a:p>
      </dsp:txBody>
      <dsp:txXfrm>
        <a:off x="3814025" y="3220092"/>
        <a:ext cx="986084" cy="602250"/>
      </dsp:txXfrm>
    </dsp:sp>
    <dsp:sp modelId="{312D0AC6-3720-430E-8CFC-D0D96553EEE4}">
      <dsp:nvSpPr>
        <dsp:cNvPr id="0" name=""/>
        <dsp:cNvSpPr/>
      </dsp:nvSpPr>
      <dsp:spPr>
        <a:xfrm>
          <a:off x="3667343" y="642459"/>
          <a:ext cx="127944" cy="3678413"/>
        </a:xfrm>
        <a:custGeom>
          <a:avLst/>
          <a:gdLst/>
          <a:ahLst/>
          <a:cxnLst/>
          <a:rect l="0" t="0" r="0" b="0"/>
          <a:pathLst>
            <a:path>
              <a:moveTo>
                <a:pt x="0" y="0"/>
              </a:moveTo>
              <a:lnTo>
                <a:pt x="0" y="3678413"/>
              </a:lnTo>
              <a:lnTo>
                <a:pt x="127944" y="367841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DEFF9F9-4E34-47F2-AAC9-1B18604BE7D4}">
      <dsp:nvSpPr>
        <dsp:cNvPr id="0" name=""/>
        <dsp:cNvSpPr/>
      </dsp:nvSpPr>
      <dsp:spPr>
        <a:xfrm>
          <a:off x="3795288" y="4001010"/>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楷体_GB2312" pitchFamily="49" charset="-122"/>
              <a:ea typeface="楷体_GB2312" pitchFamily="49" charset="-122"/>
            </a:rPr>
            <a:t>交互概观图</a:t>
          </a:r>
          <a:endParaRPr lang="zh-CN" altLang="en-US" sz="1800" kern="1200" dirty="0">
            <a:latin typeface="楷体_GB2312" pitchFamily="49" charset="-122"/>
            <a:ea typeface="楷体_GB2312" pitchFamily="49" charset="-122"/>
          </a:endParaRPr>
        </a:p>
      </dsp:txBody>
      <dsp:txXfrm>
        <a:off x="3814025" y="4019747"/>
        <a:ext cx="986084" cy="602250"/>
      </dsp:txXfrm>
    </dsp:sp>
    <dsp:sp modelId="{7835EAC4-EC75-4187-9889-5D74EC72A39D}">
      <dsp:nvSpPr>
        <dsp:cNvPr id="0" name=""/>
        <dsp:cNvSpPr/>
      </dsp:nvSpPr>
      <dsp:spPr>
        <a:xfrm>
          <a:off x="5138709" y="2734"/>
          <a:ext cx="1279448" cy="63972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楷体_GB2312" pitchFamily="49" charset="-122"/>
              <a:ea typeface="楷体_GB2312" pitchFamily="49" charset="-122"/>
            </a:rPr>
            <a:t>实现</a:t>
          </a:r>
        </a:p>
      </dsp:txBody>
      <dsp:txXfrm>
        <a:off x="5157446" y="21471"/>
        <a:ext cx="1241974" cy="602250"/>
      </dsp:txXfrm>
    </dsp:sp>
    <dsp:sp modelId="{121CFBFC-2F53-42CA-B820-303B04C113BE}">
      <dsp:nvSpPr>
        <dsp:cNvPr id="0" name=""/>
        <dsp:cNvSpPr/>
      </dsp:nvSpPr>
      <dsp:spPr>
        <a:xfrm>
          <a:off x="5266654" y="642459"/>
          <a:ext cx="127944" cy="479793"/>
        </a:xfrm>
        <a:custGeom>
          <a:avLst/>
          <a:gdLst/>
          <a:ahLst/>
          <a:cxnLst/>
          <a:rect l="0" t="0" r="0" b="0"/>
          <a:pathLst>
            <a:path>
              <a:moveTo>
                <a:pt x="0" y="0"/>
              </a:moveTo>
              <a:lnTo>
                <a:pt x="0" y="479793"/>
              </a:lnTo>
              <a:lnTo>
                <a:pt x="127944" y="47979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3D832613-91D5-4DCC-B9A3-95504CED9049}">
      <dsp:nvSpPr>
        <dsp:cNvPr id="0" name=""/>
        <dsp:cNvSpPr/>
      </dsp:nvSpPr>
      <dsp:spPr>
        <a:xfrm>
          <a:off x="5394598" y="802390"/>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楷体_GB2312" pitchFamily="49" charset="-122"/>
              <a:ea typeface="楷体_GB2312" pitchFamily="49" charset="-122"/>
            </a:rPr>
            <a:t>构件图</a:t>
          </a:r>
        </a:p>
      </dsp:txBody>
      <dsp:txXfrm>
        <a:off x="5413335" y="821127"/>
        <a:ext cx="986084" cy="602250"/>
      </dsp:txXfrm>
    </dsp:sp>
    <dsp:sp modelId="{4E9BAD62-BD78-411E-8A46-324BEF86594F}">
      <dsp:nvSpPr>
        <dsp:cNvPr id="0" name=""/>
        <dsp:cNvSpPr/>
      </dsp:nvSpPr>
      <dsp:spPr>
        <a:xfrm>
          <a:off x="5266654" y="642459"/>
          <a:ext cx="127944" cy="1279448"/>
        </a:xfrm>
        <a:custGeom>
          <a:avLst/>
          <a:gdLst/>
          <a:ahLst/>
          <a:cxnLst/>
          <a:rect l="0" t="0" r="0" b="0"/>
          <a:pathLst>
            <a:path>
              <a:moveTo>
                <a:pt x="0" y="0"/>
              </a:moveTo>
              <a:lnTo>
                <a:pt x="0" y="1279448"/>
              </a:lnTo>
              <a:lnTo>
                <a:pt x="127944" y="1279448"/>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F18D27D6-9FC1-4CF7-834F-8703F315AF75}">
      <dsp:nvSpPr>
        <dsp:cNvPr id="0" name=""/>
        <dsp:cNvSpPr/>
      </dsp:nvSpPr>
      <dsp:spPr>
        <a:xfrm>
          <a:off x="5394598" y="1602045"/>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楷体_GB2312" pitchFamily="49" charset="-122"/>
              <a:ea typeface="楷体_GB2312" pitchFamily="49" charset="-122"/>
            </a:rPr>
            <a:t>部署图</a:t>
          </a:r>
        </a:p>
      </dsp:txBody>
      <dsp:txXfrm>
        <a:off x="5413335" y="1620782"/>
        <a:ext cx="986084" cy="602250"/>
      </dsp:txXfrm>
    </dsp:sp>
    <dsp:sp modelId="{80770F54-4971-4525-A9B4-2C12181B2D62}">
      <dsp:nvSpPr>
        <dsp:cNvPr id="0" name=""/>
        <dsp:cNvSpPr/>
      </dsp:nvSpPr>
      <dsp:spPr>
        <a:xfrm>
          <a:off x="6738019" y="2734"/>
          <a:ext cx="1279448" cy="63972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楷体_GB2312" pitchFamily="49" charset="-122"/>
              <a:ea typeface="楷体_GB2312" pitchFamily="49" charset="-122"/>
            </a:rPr>
            <a:t>时间</a:t>
          </a:r>
        </a:p>
      </dsp:txBody>
      <dsp:txXfrm>
        <a:off x="6756756" y="21471"/>
        <a:ext cx="1241974" cy="602250"/>
      </dsp:txXfrm>
    </dsp:sp>
    <dsp:sp modelId="{EA567026-69A2-4F08-9A5B-A45CAA870C71}">
      <dsp:nvSpPr>
        <dsp:cNvPr id="0" name=""/>
        <dsp:cNvSpPr/>
      </dsp:nvSpPr>
      <dsp:spPr>
        <a:xfrm>
          <a:off x="6865964" y="642459"/>
          <a:ext cx="127944" cy="479793"/>
        </a:xfrm>
        <a:custGeom>
          <a:avLst/>
          <a:gdLst/>
          <a:ahLst/>
          <a:cxnLst/>
          <a:rect l="0" t="0" r="0" b="0"/>
          <a:pathLst>
            <a:path>
              <a:moveTo>
                <a:pt x="0" y="0"/>
              </a:moveTo>
              <a:lnTo>
                <a:pt x="0" y="479793"/>
              </a:lnTo>
              <a:lnTo>
                <a:pt x="127944" y="47979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49D7EBA-8327-432F-A39C-9FF87B41EC34}">
      <dsp:nvSpPr>
        <dsp:cNvPr id="0" name=""/>
        <dsp:cNvSpPr/>
      </dsp:nvSpPr>
      <dsp:spPr>
        <a:xfrm>
          <a:off x="6993909" y="802390"/>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楷体_GB2312" pitchFamily="49" charset="-122"/>
              <a:ea typeface="楷体_GB2312" pitchFamily="49" charset="-122"/>
            </a:rPr>
            <a:t>定时图</a:t>
          </a:r>
        </a:p>
      </dsp:txBody>
      <dsp:txXfrm>
        <a:off x="7012646" y="821127"/>
        <a:ext cx="986084" cy="602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09430-BB25-4743-B026-65F815F21311}">
      <dsp:nvSpPr>
        <dsp:cNvPr id="0" name=""/>
        <dsp:cNvSpPr/>
      </dsp:nvSpPr>
      <dsp:spPr>
        <a:xfrm>
          <a:off x="340778" y="2734"/>
          <a:ext cx="1279448" cy="63972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楷体_GB2312" pitchFamily="49" charset="-122"/>
              <a:ea typeface="楷体_GB2312" pitchFamily="49" charset="-122"/>
            </a:rPr>
            <a:t>功能</a:t>
          </a:r>
        </a:p>
      </dsp:txBody>
      <dsp:txXfrm>
        <a:off x="359515" y="21471"/>
        <a:ext cx="1241974" cy="602250"/>
      </dsp:txXfrm>
    </dsp:sp>
    <dsp:sp modelId="{DED7DED0-B9AD-4120-9445-3D03BD149E37}">
      <dsp:nvSpPr>
        <dsp:cNvPr id="0" name=""/>
        <dsp:cNvSpPr/>
      </dsp:nvSpPr>
      <dsp:spPr>
        <a:xfrm>
          <a:off x="468722" y="642459"/>
          <a:ext cx="127944" cy="479793"/>
        </a:xfrm>
        <a:custGeom>
          <a:avLst/>
          <a:gdLst/>
          <a:ahLst/>
          <a:cxnLst/>
          <a:rect l="0" t="0" r="0" b="0"/>
          <a:pathLst>
            <a:path>
              <a:moveTo>
                <a:pt x="0" y="0"/>
              </a:moveTo>
              <a:lnTo>
                <a:pt x="0" y="479793"/>
              </a:lnTo>
              <a:lnTo>
                <a:pt x="127944" y="47979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017C06C3-232E-4697-9FD1-0FF13265D708}">
      <dsp:nvSpPr>
        <dsp:cNvPr id="0" name=""/>
        <dsp:cNvSpPr/>
      </dsp:nvSpPr>
      <dsp:spPr>
        <a:xfrm>
          <a:off x="596667" y="802390"/>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1"/>
              </a:solidFill>
              <a:latin typeface="楷体_GB2312" pitchFamily="49" charset="-122"/>
              <a:ea typeface="楷体_GB2312" pitchFamily="49" charset="-122"/>
            </a:rPr>
            <a:t>用例图</a:t>
          </a:r>
        </a:p>
      </dsp:txBody>
      <dsp:txXfrm>
        <a:off x="615404" y="821127"/>
        <a:ext cx="986084" cy="602250"/>
      </dsp:txXfrm>
    </dsp:sp>
    <dsp:sp modelId="{AE8E4582-0173-4F3E-A8F1-FE2835CEB525}">
      <dsp:nvSpPr>
        <dsp:cNvPr id="0" name=""/>
        <dsp:cNvSpPr/>
      </dsp:nvSpPr>
      <dsp:spPr>
        <a:xfrm>
          <a:off x="1940088" y="2734"/>
          <a:ext cx="1279448" cy="63972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楷体_GB2312" pitchFamily="49" charset="-122"/>
              <a:ea typeface="楷体_GB2312" pitchFamily="49" charset="-122"/>
            </a:rPr>
            <a:t>结构</a:t>
          </a:r>
        </a:p>
      </dsp:txBody>
      <dsp:txXfrm>
        <a:off x="1958825" y="21471"/>
        <a:ext cx="1241974" cy="602250"/>
      </dsp:txXfrm>
    </dsp:sp>
    <dsp:sp modelId="{23048B98-4F6D-45E0-A3A9-F9D96E1E9486}">
      <dsp:nvSpPr>
        <dsp:cNvPr id="0" name=""/>
        <dsp:cNvSpPr/>
      </dsp:nvSpPr>
      <dsp:spPr>
        <a:xfrm>
          <a:off x="2068033" y="642459"/>
          <a:ext cx="127944" cy="479793"/>
        </a:xfrm>
        <a:custGeom>
          <a:avLst/>
          <a:gdLst/>
          <a:ahLst/>
          <a:cxnLst/>
          <a:rect l="0" t="0" r="0" b="0"/>
          <a:pathLst>
            <a:path>
              <a:moveTo>
                <a:pt x="0" y="0"/>
              </a:moveTo>
              <a:lnTo>
                <a:pt x="0" y="479793"/>
              </a:lnTo>
              <a:lnTo>
                <a:pt x="127944" y="47979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2F97B2C-2CD4-4E81-AD1B-2AFB926C566A}">
      <dsp:nvSpPr>
        <dsp:cNvPr id="0" name=""/>
        <dsp:cNvSpPr/>
      </dsp:nvSpPr>
      <dsp:spPr>
        <a:xfrm>
          <a:off x="2195978" y="802390"/>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FF0000"/>
              </a:solidFill>
              <a:latin typeface="楷体_GB2312" pitchFamily="49" charset="-122"/>
              <a:ea typeface="楷体_GB2312" pitchFamily="49" charset="-122"/>
            </a:rPr>
            <a:t>类图</a:t>
          </a:r>
        </a:p>
      </dsp:txBody>
      <dsp:txXfrm>
        <a:off x="2214715" y="821127"/>
        <a:ext cx="986084" cy="602250"/>
      </dsp:txXfrm>
    </dsp:sp>
    <dsp:sp modelId="{D0654ECB-B2AA-4E82-9FEF-F820F645EBF9}">
      <dsp:nvSpPr>
        <dsp:cNvPr id="0" name=""/>
        <dsp:cNvSpPr/>
      </dsp:nvSpPr>
      <dsp:spPr>
        <a:xfrm>
          <a:off x="2068033" y="642459"/>
          <a:ext cx="127944" cy="1279448"/>
        </a:xfrm>
        <a:custGeom>
          <a:avLst/>
          <a:gdLst/>
          <a:ahLst/>
          <a:cxnLst/>
          <a:rect l="0" t="0" r="0" b="0"/>
          <a:pathLst>
            <a:path>
              <a:moveTo>
                <a:pt x="0" y="0"/>
              </a:moveTo>
              <a:lnTo>
                <a:pt x="0" y="1279448"/>
              </a:lnTo>
              <a:lnTo>
                <a:pt x="127944" y="1279448"/>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52433F0-3191-47AB-9BF8-F651B6A74FEB}">
      <dsp:nvSpPr>
        <dsp:cNvPr id="0" name=""/>
        <dsp:cNvSpPr/>
      </dsp:nvSpPr>
      <dsp:spPr>
        <a:xfrm>
          <a:off x="2195978" y="1602045"/>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楷体_GB2312" pitchFamily="49" charset="-122"/>
              <a:ea typeface="楷体_GB2312" pitchFamily="49" charset="-122"/>
            </a:rPr>
            <a:t>对象图</a:t>
          </a:r>
        </a:p>
      </dsp:txBody>
      <dsp:txXfrm>
        <a:off x="2214715" y="1620782"/>
        <a:ext cx="986084" cy="602250"/>
      </dsp:txXfrm>
    </dsp:sp>
    <dsp:sp modelId="{6B92304D-EFA3-44C7-A2FB-F4B83F16622D}">
      <dsp:nvSpPr>
        <dsp:cNvPr id="0" name=""/>
        <dsp:cNvSpPr/>
      </dsp:nvSpPr>
      <dsp:spPr>
        <a:xfrm>
          <a:off x="2068033" y="642459"/>
          <a:ext cx="127944" cy="2079103"/>
        </a:xfrm>
        <a:custGeom>
          <a:avLst/>
          <a:gdLst/>
          <a:ahLst/>
          <a:cxnLst/>
          <a:rect l="0" t="0" r="0" b="0"/>
          <a:pathLst>
            <a:path>
              <a:moveTo>
                <a:pt x="0" y="0"/>
              </a:moveTo>
              <a:lnTo>
                <a:pt x="0" y="2079103"/>
              </a:lnTo>
              <a:lnTo>
                <a:pt x="127944" y="207910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8177C7D3-247F-4A0B-972F-97C94657D7FA}">
      <dsp:nvSpPr>
        <dsp:cNvPr id="0" name=""/>
        <dsp:cNvSpPr/>
      </dsp:nvSpPr>
      <dsp:spPr>
        <a:xfrm>
          <a:off x="2195978" y="2401700"/>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FF0000"/>
              </a:solidFill>
              <a:latin typeface="楷体_GB2312" pitchFamily="49" charset="-122"/>
              <a:ea typeface="楷体_GB2312" pitchFamily="49" charset="-122"/>
            </a:rPr>
            <a:t>包图</a:t>
          </a:r>
        </a:p>
      </dsp:txBody>
      <dsp:txXfrm>
        <a:off x="2214715" y="2420437"/>
        <a:ext cx="986084" cy="602250"/>
      </dsp:txXfrm>
    </dsp:sp>
    <dsp:sp modelId="{7C984C41-FB8F-4AC7-BDE9-2CBCC05F1FE1}">
      <dsp:nvSpPr>
        <dsp:cNvPr id="0" name=""/>
        <dsp:cNvSpPr/>
      </dsp:nvSpPr>
      <dsp:spPr>
        <a:xfrm>
          <a:off x="2068033" y="642459"/>
          <a:ext cx="127944" cy="2878758"/>
        </a:xfrm>
        <a:custGeom>
          <a:avLst/>
          <a:gdLst/>
          <a:ahLst/>
          <a:cxnLst/>
          <a:rect l="0" t="0" r="0" b="0"/>
          <a:pathLst>
            <a:path>
              <a:moveTo>
                <a:pt x="0" y="0"/>
              </a:moveTo>
              <a:lnTo>
                <a:pt x="0" y="2878758"/>
              </a:lnTo>
              <a:lnTo>
                <a:pt x="127944" y="2878758"/>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E3D5DDD-B32B-42C3-8ACD-4025EEF0D46D}">
      <dsp:nvSpPr>
        <dsp:cNvPr id="0" name=""/>
        <dsp:cNvSpPr/>
      </dsp:nvSpPr>
      <dsp:spPr>
        <a:xfrm>
          <a:off x="2195978" y="3201355"/>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楷体_GB2312" pitchFamily="49" charset="-122"/>
              <a:ea typeface="楷体_GB2312" pitchFamily="49" charset="-122"/>
            </a:rPr>
            <a:t>复合结构图</a:t>
          </a:r>
        </a:p>
      </dsp:txBody>
      <dsp:txXfrm>
        <a:off x="2214715" y="3220092"/>
        <a:ext cx="986084" cy="602250"/>
      </dsp:txXfrm>
    </dsp:sp>
    <dsp:sp modelId="{10DD5BD1-234C-4558-A7C9-A3A14A69C1F0}">
      <dsp:nvSpPr>
        <dsp:cNvPr id="0" name=""/>
        <dsp:cNvSpPr/>
      </dsp:nvSpPr>
      <dsp:spPr>
        <a:xfrm>
          <a:off x="3539398" y="2734"/>
          <a:ext cx="1279448" cy="63972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楷体_GB2312" pitchFamily="49" charset="-122"/>
              <a:ea typeface="楷体_GB2312" pitchFamily="49" charset="-122"/>
            </a:rPr>
            <a:t>行为</a:t>
          </a:r>
        </a:p>
      </dsp:txBody>
      <dsp:txXfrm>
        <a:off x="3558135" y="21471"/>
        <a:ext cx="1241974" cy="602250"/>
      </dsp:txXfrm>
    </dsp:sp>
    <dsp:sp modelId="{3FD0143C-4A3A-4E34-B553-6AC2BC712BF8}">
      <dsp:nvSpPr>
        <dsp:cNvPr id="0" name=""/>
        <dsp:cNvSpPr/>
      </dsp:nvSpPr>
      <dsp:spPr>
        <a:xfrm>
          <a:off x="3667343" y="642459"/>
          <a:ext cx="127944" cy="479793"/>
        </a:xfrm>
        <a:custGeom>
          <a:avLst/>
          <a:gdLst/>
          <a:ahLst/>
          <a:cxnLst/>
          <a:rect l="0" t="0" r="0" b="0"/>
          <a:pathLst>
            <a:path>
              <a:moveTo>
                <a:pt x="0" y="0"/>
              </a:moveTo>
              <a:lnTo>
                <a:pt x="0" y="479793"/>
              </a:lnTo>
              <a:lnTo>
                <a:pt x="127944" y="47979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9E16C3A-295F-49A9-9922-230BA2686E8F}">
      <dsp:nvSpPr>
        <dsp:cNvPr id="0" name=""/>
        <dsp:cNvSpPr/>
      </dsp:nvSpPr>
      <dsp:spPr>
        <a:xfrm>
          <a:off x="3795288" y="802390"/>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FF0000"/>
              </a:solidFill>
              <a:latin typeface="楷体_GB2312" pitchFamily="49" charset="-122"/>
              <a:ea typeface="楷体_GB2312" pitchFamily="49" charset="-122"/>
            </a:rPr>
            <a:t>状态机图</a:t>
          </a:r>
        </a:p>
      </dsp:txBody>
      <dsp:txXfrm>
        <a:off x="3814025" y="821127"/>
        <a:ext cx="986084" cy="602250"/>
      </dsp:txXfrm>
    </dsp:sp>
    <dsp:sp modelId="{3A1FB456-536C-4D69-A790-9CD6CBD4FE7E}">
      <dsp:nvSpPr>
        <dsp:cNvPr id="0" name=""/>
        <dsp:cNvSpPr/>
      </dsp:nvSpPr>
      <dsp:spPr>
        <a:xfrm>
          <a:off x="3667343" y="642459"/>
          <a:ext cx="127944" cy="1279448"/>
        </a:xfrm>
        <a:custGeom>
          <a:avLst/>
          <a:gdLst/>
          <a:ahLst/>
          <a:cxnLst/>
          <a:rect l="0" t="0" r="0" b="0"/>
          <a:pathLst>
            <a:path>
              <a:moveTo>
                <a:pt x="0" y="0"/>
              </a:moveTo>
              <a:lnTo>
                <a:pt x="0" y="1279448"/>
              </a:lnTo>
              <a:lnTo>
                <a:pt x="127944" y="1279448"/>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DDDDD55-3FC4-483A-9924-1DC431B192CB}">
      <dsp:nvSpPr>
        <dsp:cNvPr id="0" name=""/>
        <dsp:cNvSpPr/>
      </dsp:nvSpPr>
      <dsp:spPr>
        <a:xfrm>
          <a:off x="3795288" y="1602045"/>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FF0000"/>
              </a:solidFill>
              <a:latin typeface="楷体_GB2312" pitchFamily="49" charset="-122"/>
              <a:ea typeface="楷体_GB2312" pitchFamily="49" charset="-122"/>
            </a:rPr>
            <a:t>顺序图</a:t>
          </a:r>
        </a:p>
      </dsp:txBody>
      <dsp:txXfrm>
        <a:off x="3814025" y="1620782"/>
        <a:ext cx="986084" cy="602250"/>
      </dsp:txXfrm>
    </dsp:sp>
    <dsp:sp modelId="{6B5A43F5-5C07-43EA-B5BC-37125635F94C}">
      <dsp:nvSpPr>
        <dsp:cNvPr id="0" name=""/>
        <dsp:cNvSpPr/>
      </dsp:nvSpPr>
      <dsp:spPr>
        <a:xfrm>
          <a:off x="3667343" y="642459"/>
          <a:ext cx="127944" cy="2079103"/>
        </a:xfrm>
        <a:custGeom>
          <a:avLst/>
          <a:gdLst/>
          <a:ahLst/>
          <a:cxnLst/>
          <a:rect l="0" t="0" r="0" b="0"/>
          <a:pathLst>
            <a:path>
              <a:moveTo>
                <a:pt x="0" y="0"/>
              </a:moveTo>
              <a:lnTo>
                <a:pt x="0" y="2079103"/>
              </a:lnTo>
              <a:lnTo>
                <a:pt x="127944" y="207910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3A0FA643-8C3E-49EB-B649-EC6240397048}">
      <dsp:nvSpPr>
        <dsp:cNvPr id="0" name=""/>
        <dsp:cNvSpPr/>
      </dsp:nvSpPr>
      <dsp:spPr>
        <a:xfrm>
          <a:off x="3795288" y="2401700"/>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FF0000"/>
              </a:solidFill>
              <a:latin typeface="楷体_GB2312" pitchFamily="49" charset="-122"/>
              <a:ea typeface="楷体_GB2312" pitchFamily="49" charset="-122"/>
            </a:rPr>
            <a:t>活动图</a:t>
          </a:r>
        </a:p>
      </dsp:txBody>
      <dsp:txXfrm>
        <a:off x="3814025" y="2420437"/>
        <a:ext cx="986084" cy="602250"/>
      </dsp:txXfrm>
    </dsp:sp>
    <dsp:sp modelId="{7CDCF9D3-B2C5-4E66-9E90-9104B98A46DA}">
      <dsp:nvSpPr>
        <dsp:cNvPr id="0" name=""/>
        <dsp:cNvSpPr/>
      </dsp:nvSpPr>
      <dsp:spPr>
        <a:xfrm>
          <a:off x="3667343" y="642459"/>
          <a:ext cx="127944" cy="2878758"/>
        </a:xfrm>
        <a:custGeom>
          <a:avLst/>
          <a:gdLst/>
          <a:ahLst/>
          <a:cxnLst/>
          <a:rect l="0" t="0" r="0" b="0"/>
          <a:pathLst>
            <a:path>
              <a:moveTo>
                <a:pt x="0" y="0"/>
              </a:moveTo>
              <a:lnTo>
                <a:pt x="0" y="2878758"/>
              </a:lnTo>
              <a:lnTo>
                <a:pt x="127944" y="2878758"/>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6DFC6A2-A26E-48F4-BECE-2A7F243DF935}">
      <dsp:nvSpPr>
        <dsp:cNvPr id="0" name=""/>
        <dsp:cNvSpPr/>
      </dsp:nvSpPr>
      <dsp:spPr>
        <a:xfrm>
          <a:off x="3795288" y="3201355"/>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楷体_GB2312" pitchFamily="49" charset="-122"/>
              <a:ea typeface="楷体_GB2312" pitchFamily="49" charset="-122"/>
            </a:rPr>
            <a:t>通讯图</a:t>
          </a:r>
        </a:p>
      </dsp:txBody>
      <dsp:txXfrm>
        <a:off x="3814025" y="3220092"/>
        <a:ext cx="986084" cy="602250"/>
      </dsp:txXfrm>
    </dsp:sp>
    <dsp:sp modelId="{312D0AC6-3720-430E-8CFC-D0D96553EEE4}">
      <dsp:nvSpPr>
        <dsp:cNvPr id="0" name=""/>
        <dsp:cNvSpPr/>
      </dsp:nvSpPr>
      <dsp:spPr>
        <a:xfrm>
          <a:off x="3667343" y="642459"/>
          <a:ext cx="127944" cy="3678413"/>
        </a:xfrm>
        <a:custGeom>
          <a:avLst/>
          <a:gdLst/>
          <a:ahLst/>
          <a:cxnLst/>
          <a:rect l="0" t="0" r="0" b="0"/>
          <a:pathLst>
            <a:path>
              <a:moveTo>
                <a:pt x="0" y="0"/>
              </a:moveTo>
              <a:lnTo>
                <a:pt x="0" y="3678413"/>
              </a:lnTo>
              <a:lnTo>
                <a:pt x="127944" y="367841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DEFF9F9-4E34-47F2-AAC9-1B18604BE7D4}">
      <dsp:nvSpPr>
        <dsp:cNvPr id="0" name=""/>
        <dsp:cNvSpPr/>
      </dsp:nvSpPr>
      <dsp:spPr>
        <a:xfrm>
          <a:off x="3795288" y="4001010"/>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楷体_GB2312" pitchFamily="49" charset="-122"/>
              <a:ea typeface="楷体_GB2312" pitchFamily="49" charset="-122"/>
            </a:rPr>
            <a:t>交互概观图</a:t>
          </a:r>
          <a:endParaRPr lang="zh-CN" altLang="en-US" sz="1800" kern="1200" dirty="0">
            <a:latin typeface="楷体_GB2312" pitchFamily="49" charset="-122"/>
            <a:ea typeface="楷体_GB2312" pitchFamily="49" charset="-122"/>
          </a:endParaRPr>
        </a:p>
      </dsp:txBody>
      <dsp:txXfrm>
        <a:off x="3814025" y="4019747"/>
        <a:ext cx="986084" cy="602250"/>
      </dsp:txXfrm>
    </dsp:sp>
    <dsp:sp modelId="{7835EAC4-EC75-4187-9889-5D74EC72A39D}">
      <dsp:nvSpPr>
        <dsp:cNvPr id="0" name=""/>
        <dsp:cNvSpPr/>
      </dsp:nvSpPr>
      <dsp:spPr>
        <a:xfrm>
          <a:off x="5138709" y="2734"/>
          <a:ext cx="1279448" cy="63972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楷体_GB2312" pitchFamily="49" charset="-122"/>
              <a:ea typeface="楷体_GB2312" pitchFamily="49" charset="-122"/>
            </a:rPr>
            <a:t>实现</a:t>
          </a:r>
        </a:p>
      </dsp:txBody>
      <dsp:txXfrm>
        <a:off x="5157446" y="21471"/>
        <a:ext cx="1241974" cy="602250"/>
      </dsp:txXfrm>
    </dsp:sp>
    <dsp:sp modelId="{121CFBFC-2F53-42CA-B820-303B04C113BE}">
      <dsp:nvSpPr>
        <dsp:cNvPr id="0" name=""/>
        <dsp:cNvSpPr/>
      </dsp:nvSpPr>
      <dsp:spPr>
        <a:xfrm>
          <a:off x="5266654" y="642459"/>
          <a:ext cx="127944" cy="479793"/>
        </a:xfrm>
        <a:custGeom>
          <a:avLst/>
          <a:gdLst/>
          <a:ahLst/>
          <a:cxnLst/>
          <a:rect l="0" t="0" r="0" b="0"/>
          <a:pathLst>
            <a:path>
              <a:moveTo>
                <a:pt x="0" y="0"/>
              </a:moveTo>
              <a:lnTo>
                <a:pt x="0" y="479793"/>
              </a:lnTo>
              <a:lnTo>
                <a:pt x="127944" y="47979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3D832613-91D5-4DCC-B9A3-95504CED9049}">
      <dsp:nvSpPr>
        <dsp:cNvPr id="0" name=""/>
        <dsp:cNvSpPr/>
      </dsp:nvSpPr>
      <dsp:spPr>
        <a:xfrm>
          <a:off x="5394598" y="802390"/>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FF0000"/>
              </a:solidFill>
              <a:latin typeface="楷体_GB2312" pitchFamily="49" charset="-122"/>
              <a:ea typeface="楷体_GB2312" pitchFamily="49" charset="-122"/>
            </a:rPr>
            <a:t>构件图</a:t>
          </a:r>
        </a:p>
      </dsp:txBody>
      <dsp:txXfrm>
        <a:off x="5413335" y="821127"/>
        <a:ext cx="986084" cy="602250"/>
      </dsp:txXfrm>
    </dsp:sp>
    <dsp:sp modelId="{4E9BAD62-BD78-411E-8A46-324BEF86594F}">
      <dsp:nvSpPr>
        <dsp:cNvPr id="0" name=""/>
        <dsp:cNvSpPr/>
      </dsp:nvSpPr>
      <dsp:spPr>
        <a:xfrm>
          <a:off x="5266654" y="642459"/>
          <a:ext cx="127944" cy="1279448"/>
        </a:xfrm>
        <a:custGeom>
          <a:avLst/>
          <a:gdLst/>
          <a:ahLst/>
          <a:cxnLst/>
          <a:rect l="0" t="0" r="0" b="0"/>
          <a:pathLst>
            <a:path>
              <a:moveTo>
                <a:pt x="0" y="0"/>
              </a:moveTo>
              <a:lnTo>
                <a:pt x="0" y="1279448"/>
              </a:lnTo>
              <a:lnTo>
                <a:pt x="127944" y="1279448"/>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F18D27D6-9FC1-4CF7-834F-8703F315AF75}">
      <dsp:nvSpPr>
        <dsp:cNvPr id="0" name=""/>
        <dsp:cNvSpPr/>
      </dsp:nvSpPr>
      <dsp:spPr>
        <a:xfrm>
          <a:off x="5394598" y="1602045"/>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FF0000"/>
              </a:solidFill>
              <a:latin typeface="楷体_GB2312" pitchFamily="49" charset="-122"/>
              <a:ea typeface="楷体_GB2312" pitchFamily="49" charset="-122"/>
            </a:rPr>
            <a:t>部署图</a:t>
          </a:r>
        </a:p>
      </dsp:txBody>
      <dsp:txXfrm>
        <a:off x="5413335" y="1620782"/>
        <a:ext cx="986084" cy="602250"/>
      </dsp:txXfrm>
    </dsp:sp>
    <dsp:sp modelId="{80770F54-4971-4525-A9B4-2C12181B2D62}">
      <dsp:nvSpPr>
        <dsp:cNvPr id="0" name=""/>
        <dsp:cNvSpPr/>
      </dsp:nvSpPr>
      <dsp:spPr>
        <a:xfrm>
          <a:off x="6738019" y="2734"/>
          <a:ext cx="1279448" cy="63972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楷体_GB2312" pitchFamily="49" charset="-122"/>
              <a:ea typeface="楷体_GB2312" pitchFamily="49" charset="-122"/>
            </a:rPr>
            <a:t>时间</a:t>
          </a:r>
        </a:p>
      </dsp:txBody>
      <dsp:txXfrm>
        <a:off x="6756756" y="21471"/>
        <a:ext cx="1241974" cy="602250"/>
      </dsp:txXfrm>
    </dsp:sp>
    <dsp:sp modelId="{EA567026-69A2-4F08-9A5B-A45CAA870C71}">
      <dsp:nvSpPr>
        <dsp:cNvPr id="0" name=""/>
        <dsp:cNvSpPr/>
      </dsp:nvSpPr>
      <dsp:spPr>
        <a:xfrm>
          <a:off x="6865964" y="642459"/>
          <a:ext cx="127944" cy="479793"/>
        </a:xfrm>
        <a:custGeom>
          <a:avLst/>
          <a:gdLst/>
          <a:ahLst/>
          <a:cxnLst/>
          <a:rect l="0" t="0" r="0" b="0"/>
          <a:pathLst>
            <a:path>
              <a:moveTo>
                <a:pt x="0" y="0"/>
              </a:moveTo>
              <a:lnTo>
                <a:pt x="0" y="479793"/>
              </a:lnTo>
              <a:lnTo>
                <a:pt x="127944" y="47979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49D7EBA-8327-432F-A39C-9FF87B41EC34}">
      <dsp:nvSpPr>
        <dsp:cNvPr id="0" name=""/>
        <dsp:cNvSpPr/>
      </dsp:nvSpPr>
      <dsp:spPr>
        <a:xfrm>
          <a:off x="6993909" y="802390"/>
          <a:ext cx="1023558" cy="6397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楷体_GB2312" pitchFamily="49" charset="-122"/>
              <a:ea typeface="楷体_GB2312" pitchFamily="49" charset="-122"/>
            </a:rPr>
            <a:t>定时图</a:t>
          </a:r>
        </a:p>
      </dsp:txBody>
      <dsp:txXfrm>
        <a:off x="7012646" y="821127"/>
        <a:ext cx="986084" cy="6022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0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280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80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280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DC1DDB-27B0-4395-8949-9450598708D1}" type="slidenum">
              <a:rPr lang="en-US" altLang="zh-CN"/>
              <a:pPr/>
              <a:t>‹#›</a:t>
            </a:fld>
            <a:endParaRPr lang="en-US" altLang="zh-CN"/>
          </a:p>
        </p:txBody>
      </p:sp>
    </p:spTree>
    <p:extLst>
      <p:ext uri="{BB962C8B-B14F-4D97-AF65-F5344CB8AC3E}">
        <p14:creationId xmlns:p14="http://schemas.microsoft.com/office/powerpoint/2010/main" val="31195516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p>
        </p:txBody>
      </p:sp>
      <p:sp>
        <p:nvSpPr>
          <p:cNvPr id="2662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E6157B53-1B48-4FE4-B303-5D6C791871A3}" type="slidenum">
              <a:rPr lang="zh-CN" altLang="en-US" sz="1200"/>
              <a:pPr/>
              <a:t>10</a:t>
            </a:fld>
            <a:endParaRPr lang="zh-CN" altLang="en-US" sz="1200"/>
          </a:p>
        </p:txBody>
      </p:sp>
    </p:spTree>
    <p:extLst>
      <p:ext uri="{BB962C8B-B14F-4D97-AF65-F5344CB8AC3E}">
        <p14:creationId xmlns:p14="http://schemas.microsoft.com/office/powerpoint/2010/main" val="4180358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p>
        </p:txBody>
      </p:sp>
      <p:sp>
        <p:nvSpPr>
          <p:cNvPr id="5939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5E5A9BE7-8C94-45E3-9DF8-72BD7C83249E}" type="slidenum">
              <a:rPr lang="zh-CN" altLang="en-US" sz="1200"/>
              <a:pPr/>
              <a:t>33</a:t>
            </a:fld>
            <a:endParaRPr lang="zh-CN" altLang="en-US" sz="1200"/>
          </a:p>
        </p:txBody>
      </p:sp>
    </p:spTree>
    <p:extLst>
      <p:ext uri="{BB962C8B-B14F-4D97-AF65-F5344CB8AC3E}">
        <p14:creationId xmlns:p14="http://schemas.microsoft.com/office/powerpoint/2010/main" val="3192256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p>
        </p:txBody>
      </p:sp>
      <p:sp>
        <p:nvSpPr>
          <p:cNvPr id="6144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4BDBE756-E9A1-4A5E-B494-278C476984D3}" type="slidenum">
              <a:rPr lang="zh-CN" altLang="en-US" sz="1200"/>
              <a:pPr/>
              <a:t>34</a:t>
            </a:fld>
            <a:endParaRPr lang="zh-CN" altLang="en-US" sz="1200"/>
          </a:p>
        </p:txBody>
      </p:sp>
    </p:spTree>
    <p:extLst>
      <p:ext uri="{BB962C8B-B14F-4D97-AF65-F5344CB8AC3E}">
        <p14:creationId xmlns:p14="http://schemas.microsoft.com/office/powerpoint/2010/main" val="3793520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p>
        </p:txBody>
      </p:sp>
      <p:sp>
        <p:nvSpPr>
          <p:cNvPr id="7270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F1FC4B25-574B-483D-A733-E07E67FD54A7}" type="slidenum">
              <a:rPr lang="zh-CN" altLang="en-US" sz="1200"/>
              <a:pPr/>
              <a:t>44</a:t>
            </a:fld>
            <a:endParaRPr lang="zh-CN" altLang="en-US" sz="1200"/>
          </a:p>
        </p:txBody>
      </p:sp>
    </p:spTree>
    <p:extLst>
      <p:ext uri="{BB962C8B-B14F-4D97-AF65-F5344CB8AC3E}">
        <p14:creationId xmlns:p14="http://schemas.microsoft.com/office/powerpoint/2010/main" val="2841459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p>
        </p:txBody>
      </p:sp>
      <p:sp>
        <p:nvSpPr>
          <p:cNvPr id="7577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8DA7D9D3-0659-42F1-901A-1610CEE57F39}" type="slidenum">
              <a:rPr lang="zh-CN" altLang="en-US" sz="1200"/>
              <a:pPr/>
              <a:t>46</a:t>
            </a:fld>
            <a:endParaRPr lang="zh-CN" altLang="en-US" sz="1200"/>
          </a:p>
        </p:txBody>
      </p:sp>
    </p:spTree>
    <p:extLst>
      <p:ext uri="{BB962C8B-B14F-4D97-AF65-F5344CB8AC3E}">
        <p14:creationId xmlns:p14="http://schemas.microsoft.com/office/powerpoint/2010/main" val="1349678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2BE01B52-7A14-4DC0-87D2-7A452D24DB55}" type="slidenum">
              <a:rPr lang="zh-CN" altLang="en-US" sz="1200"/>
              <a:pPr/>
              <a:t>49</a:t>
            </a:fld>
            <a:endParaRPr lang="en-US" altLang="zh-CN" sz="1200"/>
          </a:p>
        </p:txBody>
      </p:sp>
    </p:spTree>
    <p:extLst>
      <p:ext uri="{BB962C8B-B14F-4D97-AF65-F5344CB8AC3E}">
        <p14:creationId xmlns:p14="http://schemas.microsoft.com/office/powerpoint/2010/main" val="222593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268D5C1D-AB05-4838-B45C-4DDBE5720953}" type="slidenum">
              <a:rPr lang="zh-CN" altLang="en-US" sz="1200"/>
              <a:pPr/>
              <a:t>54</a:t>
            </a:fld>
            <a:endParaRPr lang="en-US" altLang="zh-CN" sz="1200"/>
          </a:p>
        </p:txBody>
      </p:sp>
      <p:sp>
        <p:nvSpPr>
          <p:cNvPr id="452610" name="Rectangle 2"/>
          <p:cNvSpPr>
            <a:spLocks noChangeArrowheads="1"/>
          </p:cNvSpPr>
          <p:nvPr/>
        </p:nvSpPr>
        <p:spPr bwMode="auto">
          <a:xfrm>
            <a:off x="3886200" y="-1588"/>
            <a:ext cx="29718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2611" name="Rectangle 3"/>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2612" name="Rectangle 4"/>
          <p:cNvSpPr>
            <a:spLocks noChangeArrowheads="1"/>
          </p:cNvSpPr>
          <p:nvPr/>
        </p:nvSpPr>
        <p:spPr bwMode="auto">
          <a:xfrm>
            <a:off x="-1588" y="-1588"/>
            <a:ext cx="2971801"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6021" name="Rectangle 5"/>
          <p:cNvSpPr>
            <a:spLocks noGrp="1" noChangeArrowheads="1"/>
          </p:cNvSpPr>
          <p:nvPr>
            <p:ph type="body" idx="1"/>
          </p:nvPr>
        </p:nvSpPr>
        <p:spPr bwMode="auto">
          <a:xfrm>
            <a:off x="912813" y="4341813"/>
            <a:ext cx="5030787"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60" tIns="46181" rIns="92360" bIns="46181"/>
          <a:lstStyle/>
          <a:p>
            <a:endParaRPr kumimoji="0" lang="zh-CN" altLang="en-US"/>
          </a:p>
        </p:txBody>
      </p:sp>
      <p:sp>
        <p:nvSpPr>
          <p:cNvPr id="86022" name="Rectangle 6"/>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74430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6B5C0EE6-F923-4C82-BE45-EDF0ECD06EFE}" type="slidenum">
              <a:rPr lang="zh-CN" altLang="en-US" sz="1200"/>
              <a:pPr/>
              <a:t>60</a:t>
            </a:fld>
            <a:endParaRPr lang="en-US" altLang="zh-CN" sz="1200"/>
          </a:p>
        </p:txBody>
      </p:sp>
      <p:sp>
        <p:nvSpPr>
          <p:cNvPr id="454658" name="Rectangle 2"/>
          <p:cNvSpPr>
            <a:spLocks noChangeArrowheads="1"/>
          </p:cNvSpPr>
          <p:nvPr/>
        </p:nvSpPr>
        <p:spPr bwMode="auto">
          <a:xfrm>
            <a:off x="3886200" y="-1588"/>
            <a:ext cx="29718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4659" name="Rectangle 3"/>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4660" name="Rectangle 4"/>
          <p:cNvSpPr>
            <a:spLocks noChangeArrowheads="1"/>
          </p:cNvSpPr>
          <p:nvPr/>
        </p:nvSpPr>
        <p:spPr bwMode="auto">
          <a:xfrm>
            <a:off x="-1588" y="-1588"/>
            <a:ext cx="2971801"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93189" name="Rectangle 5"/>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93190" name="Rectangle 6"/>
          <p:cNvSpPr>
            <a:spLocks noGrp="1" noChangeArrowheads="1"/>
          </p:cNvSpPr>
          <p:nvPr>
            <p:ph type="body" idx="1"/>
          </p:nvPr>
        </p:nvSpPr>
        <p:spPr bwMode="auto">
          <a:xfrm>
            <a:off x="912813" y="4341813"/>
            <a:ext cx="5030787"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60" tIns="46181" rIns="92360" bIns="46181"/>
          <a:lstStyle/>
          <a:p>
            <a:endParaRPr kumimoji="0" lang="zh-CN" altLang="en-US"/>
          </a:p>
        </p:txBody>
      </p:sp>
    </p:spTree>
    <p:extLst>
      <p:ext uri="{BB962C8B-B14F-4D97-AF65-F5344CB8AC3E}">
        <p14:creationId xmlns:p14="http://schemas.microsoft.com/office/powerpoint/2010/main" val="329120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620F4835-2E3E-43D8-BEC2-A1685BA44765}" type="slidenum">
              <a:rPr lang="zh-CN" altLang="en-US" sz="1200"/>
              <a:pPr/>
              <a:t>67</a:t>
            </a:fld>
            <a:endParaRPr lang="en-US" altLang="zh-CN" sz="1200"/>
          </a:p>
        </p:txBody>
      </p:sp>
      <p:sp>
        <p:nvSpPr>
          <p:cNvPr id="101378" name="Rectangle 2"/>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p:cNvSpPr>
            <a:spLocks noGrp="1" noChangeArrowheads="1"/>
          </p:cNvSpPr>
          <p:nvPr>
            <p:ph type="body" idx="1"/>
          </p:nvPr>
        </p:nvSpPr>
        <p:spPr bwMode="auto">
          <a:xfrm>
            <a:off x="912813" y="4341813"/>
            <a:ext cx="5030787"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60" tIns="46181" rIns="92360" bIns="46181"/>
          <a:lstStyle/>
          <a:p>
            <a:endParaRPr kumimoji="0" lang="zh-CN" altLang="en-US"/>
          </a:p>
        </p:txBody>
      </p:sp>
    </p:spTree>
    <p:extLst>
      <p:ext uri="{BB962C8B-B14F-4D97-AF65-F5344CB8AC3E}">
        <p14:creationId xmlns:p14="http://schemas.microsoft.com/office/powerpoint/2010/main" val="923034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8150DB94-B5AC-423D-800D-B431E8EE11E4}" type="slidenum">
              <a:rPr lang="zh-CN" altLang="en-US" sz="1200"/>
              <a:pPr/>
              <a:t>68</a:t>
            </a:fld>
            <a:endParaRPr lang="en-US" altLang="zh-CN" sz="1200"/>
          </a:p>
        </p:txBody>
      </p:sp>
      <p:sp>
        <p:nvSpPr>
          <p:cNvPr id="103426" name="Rectangle 2"/>
          <p:cNvSpPr>
            <a:spLocks noGrp="1" noRot="1" noChangeAspect="1" noChangeArrowheads="1" noTextEdit="1"/>
          </p:cNvSpPr>
          <p:nvPr>
            <p:ph type="sldImg"/>
          </p:nvPr>
        </p:nvSpPr>
        <p:spPr bwMode="auto">
          <a:xfrm>
            <a:off x="1150938" y="693738"/>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noChangeArrowheads="1"/>
          </p:cNvSpPr>
          <p:nvPr>
            <p:ph type="body" idx="1"/>
          </p:nvPr>
        </p:nvSpPr>
        <p:spPr bwMode="auto">
          <a:xfrm>
            <a:off x="911225" y="4340225"/>
            <a:ext cx="5033963"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52" tIns="44588" rIns="93952" bIns="44588"/>
          <a:lstStyle/>
          <a:p>
            <a:pPr defTabSz="868363"/>
            <a:endParaRPr kumimoji="0" lang="zh-CN" altLang="en-US"/>
          </a:p>
        </p:txBody>
      </p:sp>
    </p:spTree>
    <p:extLst>
      <p:ext uri="{BB962C8B-B14F-4D97-AF65-F5344CB8AC3E}">
        <p14:creationId xmlns:p14="http://schemas.microsoft.com/office/powerpoint/2010/main" val="3264486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1F83A285-61ED-472A-842F-650B6B82B220}" type="slidenum">
              <a:rPr lang="zh-CN" altLang="en-US" sz="1200"/>
              <a:pPr/>
              <a:t>69</a:t>
            </a:fld>
            <a:endParaRPr lang="en-US" altLang="zh-CN" sz="1200"/>
          </a:p>
        </p:txBody>
      </p:sp>
      <p:sp>
        <p:nvSpPr>
          <p:cNvPr id="105474" name="Rectangle 2"/>
          <p:cNvSpPr>
            <a:spLocks noGrp="1" noRot="1" noChangeAspect="1" noChangeArrowheads="1" noTextEdit="1"/>
          </p:cNvSpPr>
          <p:nvPr>
            <p:ph type="sldImg"/>
          </p:nvPr>
        </p:nvSpPr>
        <p:spPr bwMode="auto">
          <a:xfrm>
            <a:off x="1150938" y="693738"/>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noChangeArrowheads="1"/>
          </p:cNvSpPr>
          <p:nvPr>
            <p:ph type="body" idx="1"/>
          </p:nvPr>
        </p:nvSpPr>
        <p:spPr bwMode="auto">
          <a:xfrm>
            <a:off x="911225" y="4340225"/>
            <a:ext cx="5033963"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52" tIns="44588" rIns="93952" bIns="44588"/>
          <a:lstStyle/>
          <a:p>
            <a:pPr defTabSz="868363"/>
            <a:endParaRPr kumimoji="0" lang="zh-CN" altLang="en-US"/>
          </a:p>
        </p:txBody>
      </p:sp>
    </p:spTree>
    <p:extLst>
      <p:ext uri="{BB962C8B-B14F-4D97-AF65-F5344CB8AC3E}">
        <p14:creationId xmlns:p14="http://schemas.microsoft.com/office/powerpoint/2010/main" val="1172395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p>
        </p:txBody>
      </p:sp>
      <p:sp>
        <p:nvSpPr>
          <p:cNvPr id="3277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173099B3-3271-46BF-88B2-E85E1F86CFB6}" type="slidenum">
              <a:rPr lang="zh-CN" altLang="en-US" sz="1200"/>
              <a:pPr/>
              <a:t>15</a:t>
            </a:fld>
            <a:endParaRPr lang="zh-CN" altLang="en-US" sz="1200"/>
          </a:p>
        </p:txBody>
      </p:sp>
    </p:spTree>
    <p:extLst>
      <p:ext uri="{BB962C8B-B14F-4D97-AF65-F5344CB8AC3E}">
        <p14:creationId xmlns:p14="http://schemas.microsoft.com/office/powerpoint/2010/main" val="4250902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65B71BD0-4A09-4CB0-B0D5-04DF7DCC517C}" type="slidenum">
              <a:rPr lang="zh-CN" altLang="en-US" sz="1200"/>
              <a:pPr/>
              <a:t>70</a:t>
            </a:fld>
            <a:endParaRPr lang="en-US" altLang="zh-CN" sz="1200"/>
          </a:p>
        </p:txBody>
      </p:sp>
      <p:sp>
        <p:nvSpPr>
          <p:cNvPr id="107522" name="Rectangle 2"/>
          <p:cNvSpPr>
            <a:spLocks noGrp="1" noRot="1" noChangeAspect="1" noChangeArrowheads="1" noTextEdit="1"/>
          </p:cNvSpPr>
          <p:nvPr>
            <p:ph type="sldImg"/>
          </p:nvPr>
        </p:nvSpPr>
        <p:spPr bwMode="auto">
          <a:xfrm>
            <a:off x="1150938" y="693738"/>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noChangeArrowheads="1"/>
          </p:cNvSpPr>
          <p:nvPr>
            <p:ph type="body" idx="1"/>
          </p:nvPr>
        </p:nvSpPr>
        <p:spPr bwMode="auto">
          <a:xfrm>
            <a:off x="911225" y="4340225"/>
            <a:ext cx="5033963"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52" tIns="44588" rIns="93952" bIns="44588"/>
          <a:lstStyle/>
          <a:p>
            <a:pPr defTabSz="868363"/>
            <a:endParaRPr kumimoji="0" lang="zh-CN" altLang="en-US"/>
          </a:p>
        </p:txBody>
      </p:sp>
    </p:spTree>
    <p:extLst>
      <p:ext uri="{BB962C8B-B14F-4D97-AF65-F5344CB8AC3E}">
        <p14:creationId xmlns:p14="http://schemas.microsoft.com/office/powerpoint/2010/main" val="310215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24DFFA3D-BE17-448E-A5B1-44BADBB78C3B}" type="slidenum">
              <a:rPr lang="zh-CN" altLang="en-US" sz="1200"/>
              <a:pPr/>
              <a:t>71</a:t>
            </a:fld>
            <a:endParaRPr lang="en-US" altLang="zh-CN" sz="1200"/>
          </a:p>
        </p:txBody>
      </p:sp>
      <p:sp>
        <p:nvSpPr>
          <p:cNvPr id="109570" name="Rectangle 2"/>
          <p:cNvSpPr>
            <a:spLocks noGrp="1" noRot="1" noChangeAspect="1" noChangeArrowheads="1" noTextEdit="1"/>
          </p:cNvSpPr>
          <p:nvPr>
            <p:ph type="sldImg"/>
          </p:nvPr>
        </p:nvSpPr>
        <p:spPr bwMode="auto">
          <a:xfrm>
            <a:off x="1150938" y="693738"/>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9571" name="Rectangle 3"/>
          <p:cNvSpPr>
            <a:spLocks noGrp="1" noChangeArrowheads="1"/>
          </p:cNvSpPr>
          <p:nvPr>
            <p:ph type="body" idx="1"/>
          </p:nvPr>
        </p:nvSpPr>
        <p:spPr bwMode="auto">
          <a:xfrm>
            <a:off x="911225" y="4340225"/>
            <a:ext cx="5033963"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52" tIns="44588" rIns="93952" bIns="44588"/>
          <a:lstStyle/>
          <a:p>
            <a:pPr defTabSz="868363"/>
            <a:endParaRPr kumimoji="0" lang="zh-CN" altLang="en-US"/>
          </a:p>
        </p:txBody>
      </p:sp>
    </p:spTree>
    <p:extLst>
      <p:ext uri="{BB962C8B-B14F-4D97-AF65-F5344CB8AC3E}">
        <p14:creationId xmlns:p14="http://schemas.microsoft.com/office/powerpoint/2010/main" val="2763262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35030729-A63B-40F8-A7A3-F30673E04227}" type="slidenum">
              <a:rPr lang="zh-CN" altLang="en-US" sz="1200"/>
              <a:pPr/>
              <a:t>76</a:t>
            </a:fld>
            <a:endParaRPr lang="en-US" altLang="zh-CN" sz="1200"/>
          </a:p>
        </p:txBody>
      </p:sp>
      <p:sp>
        <p:nvSpPr>
          <p:cNvPr id="115714" name="Rectangle 2"/>
          <p:cNvSpPr>
            <a:spLocks noGrp="1" noChangeArrowheads="1"/>
          </p:cNvSpPr>
          <p:nvPr>
            <p:ph type="body" idx="1"/>
          </p:nvPr>
        </p:nvSpPr>
        <p:spPr bwMode="auto">
          <a:xfrm>
            <a:off x="912813" y="4341813"/>
            <a:ext cx="5030787"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60" tIns="46181" rIns="92360" bIns="46181"/>
          <a:lstStyle/>
          <a:p>
            <a:endParaRPr kumimoji="0" lang="zh-CN" altLang="en-US"/>
          </a:p>
        </p:txBody>
      </p:sp>
      <p:sp>
        <p:nvSpPr>
          <p:cNvPr id="115715" name="Rectangle 3"/>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56426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A84665E7-5C51-49D9-B08E-FB4EF1772467}" type="slidenum">
              <a:rPr lang="zh-CN" altLang="en-US" sz="1200"/>
              <a:pPr/>
              <a:t>79</a:t>
            </a:fld>
            <a:endParaRPr lang="en-US" altLang="zh-CN" sz="1200"/>
          </a:p>
        </p:txBody>
      </p:sp>
      <p:sp>
        <p:nvSpPr>
          <p:cNvPr id="482306" name="Rectangle 2"/>
          <p:cNvSpPr>
            <a:spLocks noChangeArrowheads="1"/>
          </p:cNvSpPr>
          <p:nvPr/>
        </p:nvSpPr>
        <p:spPr bwMode="auto">
          <a:xfrm>
            <a:off x="3884613" y="-1588"/>
            <a:ext cx="2973387"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82307" name="Rectangle 3"/>
          <p:cNvSpPr>
            <a:spLocks noChangeArrowheads="1"/>
          </p:cNvSpPr>
          <p:nvPr/>
        </p:nvSpPr>
        <p:spPr bwMode="auto">
          <a:xfrm>
            <a:off x="-1588" y="8685213"/>
            <a:ext cx="2973388"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82308" name="Rectangle 4"/>
          <p:cNvSpPr>
            <a:spLocks noChangeArrowheads="1"/>
          </p:cNvSpPr>
          <p:nvPr/>
        </p:nvSpPr>
        <p:spPr bwMode="auto">
          <a:xfrm>
            <a:off x="-1588" y="-1588"/>
            <a:ext cx="2973388"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119813" name="Rectangle 5"/>
          <p:cNvSpPr>
            <a:spLocks noGrp="1" noChangeArrowheads="1"/>
          </p:cNvSpPr>
          <p:nvPr>
            <p:ph type="body" idx="1"/>
          </p:nvPr>
        </p:nvSpPr>
        <p:spPr bwMode="auto">
          <a:xfrm>
            <a:off x="912813" y="4341813"/>
            <a:ext cx="5030787"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69" tIns="46181" rIns="90769" bIns="46181"/>
          <a:lstStyle/>
          <a:p>
            <a:r>
              <a:rPr kumimoji="0" lang="en-US" altLang="zh-CN"/>
              <a:t>Points to bring out:  This looks very ordinary.  It</a:t>
            </a:r>
            <a:r>
              <a:rPr kumimoji="0" lang="en-US" altLang="zh-CN">
                <a:latin typeface="Arial" panose="020B0604020202020204" pitchFamily="34" charset="0"/>
              </a:rPr>
              <a:t>’</a:t>
            </a:r>
            <a:r>
              <a:rPr kumimoji="0" lang="en-US" altLang="zh-CN"/>
              <a:t>s not very formal.  It has no special notation. The idea is to capture how we envision the system working.  One can make an analogy to a play:  the scenario is like a script.</a:t>
            </a:r>
          </a:p>
          <a:p>
            <a:endParaRPr kumimoji="0" lang="en-US" altLang="zh-CN"/>
          </a:p>
          <a:p>
            <a:r>
              <a:rPr kumimoji="0" lang="en-US" altLang="zh-CN"/>
              <a:t>Note:  In the real world, scenarios are not usually captured in text. They are modeled using Interaction Diagrams which is the next lesson.</a:t>
            </a:r>
          </a:p>
        </p:txBody>
      </p:sp>
      <p:sp>
        <p:nvSpPr>
          <p:cNvPr id="119814" name="Rectangle 6"/>
          <p:cNvSpPr>
            <a:spLocks noGrp="1" noRot="1" noChangeAspect="1" noChangeArrowheads="1" noTextEdit="1"/>
          </p:cNvSpPr>
          <p:nvPr>
            <p:ph type="sldImg"/>
          </p:nvPr>
        </p:nvSpPr>
        <p:spPr bwMode="auto">
          <a:xfrm>
            <a:off x="1150938" y="690563"/>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933884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1FF57FA2-48D1-4FB1-9192-02790BB15526}" type="slidenum">
              <a:rPr lang="zh-CN" altLang="en-US" sz="1200"/>
              <a:pPr/>
              <a:t>80</a:t>
            </a:fld>
            <a:endParaRPr lang="en-US" altLang="zh-CN" sz="1200"/>
          </a:p>
        </p:txBody>
      </p:sp>
      <p:sp>
        <p:nvSpPr>
          <p:cNvPr id="486402" name="Rectangle 2"/>
          <p:cNvSpPr>
            <a:spLocks noChangeArrowheads="1"/>
          </p:cNvSpPr>
          <p:nvPr/>
        </p:nvSpPr>
        <p:spPr bwMode="auto">
          <a:xfrm>
            <a:off x="3884613" y="-1588"/>
            <a:ext cx="2973387"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86403" name="Rectangle 3"/>
          <p:cNvSpPr>
            <a:spLocks noChangeArrowheads="1"/>
          </p:cNvSpPr>
          <p:nvPr/>
        </p:nvSpPr>
        <p:spPr bwMode="auto">
          <a:xfrm>
            <a:off x="-1588" y="8685213"/>
            <a:ext cx="2973388"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86404" name="Rectangle 4"/>
          <p:cNvSpPr>
            <a:spLocks noChangeArrowheads="1"/>
          </p:cNvSpPr>
          <p:nvPr/>
        </p:nvSpPr>
        <p:spPr bwMode="auto">
          <a:xfrm>
            <a:off x="-1588" y="-1588"/>
            <a:ext cx="2973388"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121861" name="Rectangle 5"/>
          <p:cNvSpPr>
            <a:spLocks noGrp="1" noRot="1" noChangeAspect="1" noChangeArrowheads="1" noTextEdit="1"/>
          </p:cNvSpPr>
          <p:nvPr>
            <p:ph type="sldImg"/>
          </p:nvPr>
        </p:nvSpPr>
        <p:spPr bwMode="auto">
          <a:xfrm>
            <a:off x="1150938" y="690563"/>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21862" name="Rectangle 6"/>
          <p:cNvSpPr>
            <a:spLocks noGrp="1" noChangeArrowheads="1"/>
          </p:cNvSpPr>
          <p:nvPr>
            <p:ph type="body" idx="1"/>
          </p:nvPr>
        </p:nvSpPr>
        <p:spPr bwMode="auto">
          <a:xfrm>
            <a:off x="912813" y="4341813"/>
            <a:ext cx="5030787"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69" tIns="46181" rIns="90769" bIns="46181"/>
          <a:lstStyle/>
          <a:p>
            <a:r>
              <a:rPr kumimoji="0" lang="en-US" altLang="zh-CN"/>
              <a:t>At this point, I typically have the class talk about primary and secondary scenarios for an ATM system to give a little more practice.</a:t>
            </a:r>
          </a:p>
          <a:p>
            <a:endParaRPr kumimoji="0" lang="en-US" altLang="zh-CN"/>
          </a:p>
          <a:p>
            <a:r>
              <a:rPr kumimoji="0" lang="en-US" altLang="zh-CN"/>
              <a:t>Example: </a:t>
            </a:r>
            <a:r>
              <a:rPr kumimoji="0" lang="en-US" altLang="zh-CN">
                <a:latin typeface="Arial" panose="020B0604020202020204" pitchFamily="34" charset="0"/>
              </a:rPr>
              <a:t>“</a:t>
            </a:r>
            <a:r>
              <a:rPr kumimoji="0" lang="en-US" altLang="zh-CN"/>
              <a:t>Withdraw money</a:t>
            </a:r>
            <a:r>
              <a:rPr kumimoji="0" lang="en-US" altLang="zh-CN">
                <a:latin typeface="Arial" panose="020B0604020202020204" pitchFamily="34" charset="0"/>
              </a:rPr>
              <a:t>”</a:t>
            </a:r>
            <a:r>
              <a:rPr kumimoji="0" lang="en-US" altLang="zh-CN"/>
              <a:t> use case</a:t>
            </a:r>
          </a:p>
          <a:p>
            <a:r>
              <a:rPr kumimoji="0" lang="en-US" altLang="zh-CN"/>
              <a:t>Primary:  All works well -- get money from the machine.</a:t>
            </a:r>
          </a:p>
          <a:p>
            <a:r>
              <a:rPr kumimoji="0" lang="en-US" altLang="zh-CN"/>
              <a:t>Secondary:  Bad PIN number</a:t>
            </a:r>
          </a:p>
          <a:p>
            <a:r>
              <a:rPr kumimoji="0" lang="en-US" altLang="zh-CN"/>
              <a:t>	Expired card</a:t>
            </a:r>
          </a:p>
          <a:p>
            <a:r>
              <a:rPr kumimoji="0" lang="en-US" altLang="zh-CN"/>
              <a:t>	No money in ATM</a:t>
            </a:r>
          </a:p>
          <a:p>
            <a:r>
              <a:rPr kumimoji="0" lang="en-US" altLang="zh-CN"/>
              <a:t>	No money in bank</a:t>
            </a:r>
          </a:p>
          <a:p>
            <a:r>
              <a:rPr kumimoji="0" lang="en-US" altLang="zh-CN"/>
              <a:t>	Cannot </a:t>
            </a:r>
            <a:r>
              <a:rPr kumimoji="0" lang="en-US" altLang="zh-CN">
                <a:latin typeface="Arial" panose="020B0604020202020204" pitchFamily="34" charset="0"/>
              </a:rPr>
              <a:t>“</a:t>
            </a:r>
            <a:r>
              <a:rPr kumimoji="0" lang="en-US" altLang="zh-CN"/>
              <a:t>talk</a:t>
            </a:r>
            <a:r>
              <a:rPr kumimoji="0" lang="en-US" altLang="zh-CN">
                <a:latin typeface="Arial" panose="020B0604020202020204" pitchFamily="34" charset="0"/>
              </a:rPr>
              <a:t>”</a:t>
            </a:r>
            <a:r>
              <a:rPr kumimoji="0" lang="en-US" altLang="zh-CN"/>
              <a:t> to the bank</a:t>
            </a:r>
          </a:p>
          <a:p>
            <a:r>
              <a:rPr kumimoji="0" lang="en-US" altLang="zh-CN"/>
              <a:t>	    </a:t>
            </a:r>
          </a:p>
        </p:txBody>
      </p:sp>
    </p:spTree>
    <p:extLst>
      <p:ext uri="{BB962C8B-B14F-4D97-AF65-F5344CB8AC3E}">
        <p14:creationId xmlns:p14="http://schemas.microsoft.com/office/powerpoint/2010/main" val="3347464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F8BDF927-082A-4897-AB23-0CF77E13B8DF}" type="slidenum">
              <a:rPr lang="zh-CN" altLang="en-US" sz="1200"/>
              <a:pPr/>
              <a:t>81</a:t>
            </a:fld>
            <a:endParaRPr lang="en-US" altLang="zh-CN" sz="1200"/>
          </a:p>
        </p:txBody>
      </p:sp>
      <p:sp>
        <p:nvSpPr>
          <p:cNvPr id="506882" name="Rectangle 2"/>
          <p:cNvSpPr>
            <a:spLocks noChangeArrowheads="1"/>
          </p:cNvSpPr>
          <p:nvPr/>
        </p:nvSpPr>
        <p:spPr bwMode="auto">
          <a:xfrm>
            <a:off x="3884613" y="-1588"/>
            <a:ext cx="2973387" cy="4572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06883" name="Rectangle 3"/>
          <p:cNvSpPr>
            <a:spLocks noChangeArrowheads="1"/>
          </p:cNvSpPr>
          <p:nvPr/>
        </p:nvSpPr>
        <p:spPr bwMode="auto">
          <a:xfrm>
            <a:off x="-1588" y="8683625"/>
            <a:ext cx="2973388"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06884" name="Rectangle 4"/>
          <p:cNvSpPr>
            <a:spLocks noChangeArrowheads="1"/>
          </p:cNvSpPr>
          <p:nvPr/>
        </p:nvSpPr>
        <p:spPr bwMode="auto">
          <a:xfrm>
            <a:off x="-1588" y="-1588"/>
            <a:ext cx="2973388" cy="4572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123909" name="Rectangle 5"/>
          <p:cNvSpPr>
            <a:spLocks noGrp="1" noRot="1" noChangeAspect="1" noChangeArrowheads="1" noTextEdit="1"/>
          </p:cNvSpPr>
          <p:nvPr>
            <p:ph type="sldImg"/>
          </p:nvPr>
        </p:nvSpPr>
        <p:spPr bwMode="auto">
          <a:xfrm>
            <a:off x="1150938" y="690563"/>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23910" name="Rectangle 6"/>
          <p:cNvSpPr>
            <a:spLocks noGrp="1" noChangeArrowheads="1"/>
          </p:cNvSpPr>
          <p:nvPr>
            <p:ph type="body" idx="1"/>
          </p:nvPr>
        </p:nvSpPr>
        <p:spPr bwMode="auto">
          <a:xfrm>
            <a:off x="912813" y="4340225"/>
            <a:ext cx="5030787"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60" tIns="47773" rIns="92360" bIns="47773"/>
          <a:lstStyle/>
          <a:p>
            <a:r>
              <a:rPr kumimoji="0" lang="en-US" altLang="zh-CN" b="1"/>
              <a:t>Answer</a:t>
            </a:r>
            <a:endParaRPr kumimoji="0" lang="en-US" altLang="zh-CN"/>
          </a:p>
          <a:p>
            <a:endParaRPr kumimoji="0" lang="en-US" altLang="zh-CN"/>
          </a:p>
          <a:p>
            <a:r>
              <a:rPr kumimoji="0" lang="en-US" altLang="zh-CN"/>
              <a:t>Monday -- external -- no meaning for the problem</a:t>
            </a:r>
          </a:p>
          <a:p>
            <a:r>
              <a:rPr kumimoji="0" lang="en-US" altLang="zh-CN"/>
              <a:t>Registration system -- the system itself</a:t>
            </a:r>
          </a:p>
          <a:p>
            <a:r>
              <a:rPr kumimoji="0" lang="en-US" altLang="zh-CN"/>
              <a:t>Student -- good candidate class -- a person registered to take courses at the university</a:t>
            </a:r>
          </a:p>
          <a:p>
            <a:r>
              <a:rPr kumimoji="0" lang="en-US" altLang="zh-CN"/>
              <a:t>Mary Smith -- attribute -- name of the Student</a:t>
            </a:r>
          </a:p>
          <a:p>
            <a:r>
              <a:rPr kumimoji="0" lang="en-US" altLang="zh-CN"/>
              <a:t>Course -- good candidate class -- a class offered by the university</a:t>
            </a:r>
          </a:p>
          <a:p>
            <a:r>
              <a:rPr kumimoji="0" lang="en-US" altLang="zh-CN"/>
              <a:t>English 101 -- object -- an instance of the Course class</a:t>
            </a:r>
          </a:p>
        </p:txBody>
      </p:sp>
    </p:spTree>
    <p:extLst>
      <p:ext uri="{BB962C8B-B14F-4D97-AF65-F5344CB8AC3E}">
        <p14:creationId xmlns:p14="http://schemas.microsoft.com/office/powerpoint/2010/main" val="2104593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A5265536-87E3-400E-BB32-8B94E91BB352}" type="slidenum">
              <a:rPr lang="zh-CN" altLang="en-US" sz="1200"/>
              <a:pPr/>
              <a:t>82</a:t>
            </a:fld>
            <a:endParaRPr lang="en-US" altLang="zh-CN" sz="1200"/>
          </a:p>
        </p:txBody>
      </p:sp>
      <p:sp>
        <p:nvSpPr>
          <p:cNvPr id="125954" name="Rectangle 2"/>
          <p:cNvSpPr>
            <a:spLocks noGrp="1" noRot="1" noChangeAspect="1" noChangeArrowheads="1" noTextEdit="1"/>
          </p:cNvSpPr>
          <p:nvPr>
            <p:ph type="sldImg"/>
          </p:nvPr>
        </p:nvSpPr>
        <p:spPr bwMode="auto">
          <a:xfrm>
            <a:off x="1150938" y="690563"/>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25955" name="Rectangle 3"/>
          <p:cNvSpPr>
            <a:spLocks noGrp="1" noChangeArrowheads="1"/>
          </p:cNvSpPr>
          <p:nvPr>
            <p:ph type="body" idx="1"/>
          </p:nvPr>
        </p:nvSpPr>
        <p:spPr bwMode="auto">
          <a:xfrm>
            <a:off x="912813" y="4341813"/>
            <a:ext cx="5030787"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69" tIns="46181" rIns="90769" bIns="46181"/>
          <a:lstStyle/>
          <a:p>
            <a:endParaRPr kumimoji="0" lang="zh-CN" altLang="en-US"/>
          </a:p>
        </p:txBody>
      </p:sp>
    </p:spTree>
    <p:extLst>
      <p:ext uri="{BB962C8B-B14F-4D97-AF65-F5344CB8AC3E}">
        <p14:creationId xmlns:p14="http://schemas.microsoft.com/office/powerpoint/2010/main" val="2596820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A6D41631-F60F-44DC-BC94-248B572A51A2}" type="slidenum">
              <a:rPr lang="zh-CN" altLang="en-US" sz="1200"/>
              <a:pPr/>
              <a:t>83</a:t>
            </a:fld>
            <a:endParaRPr lang="en-US" altLang="zh-CN" sz="1200"/>
          </a:p>
        </p:txBody>
      </p:sp>
      <p:sp>
        <p:nvSpPr>
          <p:cNvPr id="128002" name="Rectangle 2"/>
          <p:cNvSpPr>
            <a:spLocks noGrp="1" noRot="1" noChangeAspect="1" noChangeArrowheads="1" noTextEdit="1"/>
          </p:cNvSpPr>
          <p:nvPr>
            <p:ph type="sldImg"/>
          </p:nvPr>
        </p:nvSpPr>
        <p:spPr bwMode="auto">
          <a:xfrm>
            <a:off x="1150938" y="690563"/>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28003" name="Rectangle 3"/>
          <p:cNvSpPr>
            <a:spLocks noGrp="1" noChangeArrowheads="1"/>
          </p:cNvSpPr>
          <p:nvPr>
            <p:ph type="body" idx="1"/>
          </p:nvPr>
        </p:nvSpPr>
        <p:spPr bwMode="auto">
          <a:xfrm>
            <a:off x="912813" y="4341813"/>
            <a:ext cx="5030787"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69" tIns="46181" rIns="90769" bIns="46181"/>
          <a:lstStyle/>
          <a:p>
            <a:endParaRPr kumimoji="0" lang="zh-CN" altLang="en-US"/>
          </a:p>
        </p:txBody>
      </p:sp>
    </p:spTree>
    <p:extLst>
      <p:ext uri="{BB962C8B-B14F-4D97-AF65-F5344CB8AC3E}">
        <p14:creationId xmlns:p14="http://schemas.microsoft.com/office/powerpoint/2010/main" val="1991738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22AB555A-D6FA-4269-ABB1-D60E10481106}" type="slidenum">
              <a:rPr lang="zh-CN" altLang="en-US" sz="1200"/>
              <a:pPr/>
              <a:t>84</a:t>
            </a:fld>
            <a:endParaRPr lang="en-US" altLang="zh-CN" sz="1200"/>
          </a:p>
        </p:txBody>
      </p:sp>
      <p:sp>
        <p:nvSpPr>
          <p:cNvPr id="130050" name="Rectangle 2"/>
          <p:cNvSpPr>
            <a:spLocks noGrp="1" noRot="1" noChangeAspect="1" noChangeArrowheads="1" noTextEdit="1"/>
          </p:cNvSpPr>
          <p:nvPr>
            <p:ph type="sldImg"/>
          </p:nvPr>
        </p:nvSpPr>
        <p:spPr bwMode="auto">
          <a:xfrm>
            <a:off x="1150938" y="690563"/>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30051" name="Rectangle 3"/>
          <p:cNvSpPr>
            <a:spLocks noGrp="1" noChangeArrowheads="1"/>
          </p:cNvSpPr>
          <p:nvPr>
            <p:ph type="body" idx="1"/>
          </p:nvPr>
        </p:nvSpPr>
        <p:spPr bwMode="auto">
          <a:xfrm>
            <a:off x="912813" y="4341813"/>
            <a:ext cx="5030787"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69" tIns="46181" rIns="90769" bIns="46181"/>
          <a:lstStyle/>
          <a:p>
            <a:endParaRPr kumimoji="0" lang="zh-CN" altLang="en-US"/>
          </a:p>
        </p:txBody>
      </p:sp>
    </p:spTree>
    <p:extLst>
      <p:ext uri="{BB962C8B-B14F-4D97-AF65-F5344CB8AC3E}">
        <p14:creationId xmlns:p14="http://schemas.microsoft.com/office/powerpoint/2010/main" val="506857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24F1AFBE-C4A8-448A-952E-04EE61D7EA61}" type="slidenum">
              <a:rPr lang="zh-CN" altLang="en-US" sz="1200"/>
              <a:pPr/>
              <a:t>89</a:t>
            </a:fld>
            <a:endParaRPr lang="en-US" altLang="zh-CN" sz="1200"/>
          </a:p>
        </p:txBody>
      </p:sp>
      <p:sp>
        <p:nvSpPr>
          <p:cNvPr id="557058" name="Rectangle 2"/>
          <p:cNvSpPr>
            <a:spLocks noChangeArrowheads="1"/>
          </p:cNvSpPr>
          <p:nvPr/>
        </p:nvSpPr>
        <p:spPr bwMode="auto">
          <a:xfrm>
            <a:off x="3884613" y="-1588"/>
            <a:ext cx="2973387"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7059" name="Rectangle 3"/>
          <p:cNvSpPr>
            <a:spLocks noChangeArrowheads="1"/>
          </p:cNvSpPr>
          <p:nvPr/>
        </p:nvSpPr>
        <p:spPr bwMode="auto">
          <a:xfrm>
            <a:off x="-1588" y="8685213"/>
            <a:ext cx="2973388"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7060" name="Rectangle 4"/>
          <p:cNvSpPr>
            <a:spLocks noChangeArrowheads="1"/>
          </p:cNvSpPr>
          <p:nvPr/>
        </p:nvSpPr>
        <p:spPr bwMode="auto">
          <a:xfrm>
            <a:off x="-1588" y="-1588"/>
            <a:ext cx="2973388"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136197" name="Rectangle 5"/>
          <p:cNvSpPr>
            <a:spLocks noGrp="1" noRot="1" noChangeAspect="1" noChangeArrowheads="1" noTextEdit="1"/>
          </p:cNvSpPr>
          <p:nvPr>
            <p:ph type="sldImg"/>
          </p:nvPr>
        </p:nvSpPr>
        <p:spPr bwMode="auto">
          <a:xfrm>
            <a:off x="1150938" y="690563"/>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36198" name="Rectangle 6"/>
          <p:cNvSpPr>
            <a:spLocks noGrp="1" noChangeArrowheads="1"/>
          </p:cNvSpPr>
          <p:nvPr>
            <p:ph type="body" idx="1"/>
          </p:nvPr>
        </p:nvSpPr>
        <p:spPr bwMode="auto">
          <a:xfrm>
            <a:off x="912813" y="4341813"/>
            <a:ext cx="5030787"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69" tIns="46181" rIns="90769" bIns="46181"/>
          <a:lstStyle/>
          <a:p>
            <a:r>
              <a:rPr kumimoji="0" lang="en-US" altLang="zh-CN"/>
              <a:t>Objects added:</a:t>
            </a:r>
          </a:p>
          <a:p>
            <a:r>
              <a:rPr kumimoji="0" lang="en-US" altLang="zh-CN"/>
              <a:t>registration form -- form which allows the student to select registration options</a:t>
            </a:r>
          </a:p>
          <a:p>
            <a:r>
              <a:rPr kumimoji="0" lang="en-US" altLang="zh-CN"/>
              <a:t>schedule form -- form which allows the student to select primary and secondary courses</a:t>
            </a:r>
          </a:p>
          <a:p>
            <a:r>
              <a:rPr kumimoji="0" lang="en-US" altLang="zh-CN"/>
              <a:t>student record -- history of courses taken by a student (needed to verify that any prerequisite has been taken</a:t>
            </a:r>
          </a:p>
          <a:p>
            <a:endParaRPr kumimoji="0" lang="en-US" altLang="zh-CN"/>
          </a:p>
          <a:p>
            <a:r>
              <a:rPr kumimoji="0" lang="en-US" altLang="zh-CN"/>
              <a:t>Message added</a:t>
            </a:r>
          </a:p>
          <a:p>
            <a:r>
              <a:rPr kumimoji="0" lang="en-US" altLang="zh-CN">
                <a:latin typeface="Arial" panose="020B0604020202020204" pitchFamily="34" charset="0"/>
              </a:rPr>
              <a:t>“</a:t>
            </a:r>
            <a:r>
              <a:rPr kumimoji="0" lang="en-US" altLang="zh-CN"/>
              <a:t>process</a:t>
            </a:r>
            <a:r>
              <a:rPr kumimoji="0" lang="en-US" altLang="zh-CN">
                <a:latin typeface="Arial" panose="020B0604020202020204" pitchFamily="34" charset="0"/>
              </a:rPr>
              <a:t>”</a:t>
            </a:r>
            <a:r>
              <a:rPr kumimoji="0" lang="en-US" altLang="zh-CN"/>
              <a:t> registration form (student must tell the system that the form is complete)</a:t>
            </a:r>
          </a:p>
        </p:txBody>
      </p:sp>
    </p:spTree>
    <p:extLst>
      <p:ext uri="{BB962C8B-B14F-4D97-AF65-F5344CB8AC3E}">
        <p14:creationId xmlns:p14="http://schemas.microsoft.com/office/powerpoint/2010/main" val="37183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1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FDF6A3DB-8A23-412A-ABB3-B64BDBFD611C}" type="slidenum">
              <a:rPr lang="zh-CN" altLang="en-US" sz="1200"/>
              <a:pPr/>
              <a:t>16</a:t>
            </a:fld>
            <a:endParaRPr lang="en-US" altLang="zh-CN" sz="1200"/>
          </a:p>
        </p:txBody>
      </p:sp>
    </p:spTree>
    <p:extLst>
      <p:ext uri="{BB962C8B-B14F-4D97-AF65-F5344CB8AC3E}">
        <p14:creationId xmlns:p14="http://schemas.microsoft.com/office/powerpoint/2010/main" val="681280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49C1588C-6A3C-4E7F-8DF4-E96D61E8CAE7}" type="slidenum">
              <a:rPr lang="zh-CN" altLang="en-US" sz="1200"/>
              <a:pPr/>
              <a:t>90</a:t>
            </a:fld>
            <a:endParaRPr lang="en-US" altLang="zh-CN" sz="1200"/>
          </a:p>
        </p:txBody>
      </p:sp>
      <p:sp>
        <p:nvSpPr>
          <p:cNvPr id="138242" name="Rectangle 2"/>
          <p:cNvSpPr>
            <a:spLocks noGrp="1" noRot="1" noChangeAspect="1" noChangeArrowheads="1" noTextEdit="1"/>
          </p:cNvSpPr>
          <p:nvPr>
            <p:ph type="sldImg"/>
          </p:nvPr>
        </p:nvSpPr>
        <p:spPr bwMode="auto">
          <a:xfrm>
            <a:off x="1149350" y="690563"/>
            <a:ext cx="4557713" cy="341788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3"/>
          <p:cNvSpPr>
            <a:spLocks noGrp="1" noChangeArrowheads="1"/>
          </p:cNvSpPr>
          <p:nvPr>
            <p:ph type="body" idx="1"/>
          </p:nvPr>
        </p:nvSpPr>
        <p:spPr bwMode="auto">
          <a:xfrm>
            <a:off x="912813" y="4340225"/>
            <a:ext cx="5030787"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79" tIns="46190" rIns="92379" bIns="46190"/>
          <a:lstStyle/>
          <a:p>
            <a:r>
              <a:rPr kumimoji="0" lang="en-US" altLang="zh-CN"/>
              <a:t>Note:  explain that the object names have been omitted from this diagram.</a:t>
            </a:r>
          </a:p>
          <a:p>
            <a:r>
              <a:rPr kumimoji="0" lang="en-US" altLang="zh-CN"/>
              <a:t>this is a </a:t>
            </a:r>
            <a:r>
              <a:rPr kumimoji="0" lang="en-US" altLang="zh-CN">
                <a:latin typeface="Arial" panose="020B0604020202020204" pitchFamily="34" charset="0"/>
              </a:rPr>
              <a:t>“</a:t>
            </a:r>
            <a:r>
              <a:rPr kumimoji="0" lang="en-US" altLang="zh-CN"/>
              <a:t>readability</a:t>
            </a:r>
            <a:r>
              <a:rPr kumimoji="0" lang="en-US" altLang="zh-CN">
                <a:latin typeface="Arial" panose="020B0604020202020204" pitchFamily="34" charset="0"/>
              </a:rPr>
              <a:t>”</a:t>
            </a:r>
            <a:r>
              <a:rPr kumimoji="0" lang="en-US" altLang="zh-CN"/>
              <a:t> problem -- if the object names are shown, the diagram is too big for one slide !</a:t>
            </a:r>
          </a:p>
        </p:txBody>
      </p:sp>
    </p:spTree>
    <p:extLst>
      <p:ext uri="{BB962C8B-B14F-4D97-AF65-F5344CB8AC3E}">
        <p14:creationId xmlns:p14="http://schemas.microsoft.com/office/powerpoint/2010/main" val="2467744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A36FA8B2-BDB1-412D-A7BB-C821258D863D}" type="slidenum">
              <a:rPr lang="zh-CN" altLang="en-US" sz="1200"/>
              <a:pPr/>
              <a:t>106</a:t>
            </a:fld>
            <a:endParaRPr lang="en-US" altLang="zh-CN" sz="1200"/>
          </a:p>
        </p:txBody>
      </p:sp>
      <p:sp>
        <p:nvSpPr>
          <p:cNvPr id="155650" name="Rectangle 2"/>
          <p:cNvSpPr>
            <a:spLocks noGrp="1" noRot="1" noChangeAspect="1" noChangeArrowheads="1" noTextEdit="1"/>
          </p:cNvSpPr>
          <p:nvPr>
            <p:ph type="sldImg"/>
          </p:nvPr>
        </p:nvSpPr>
        <p:spPr bwMode="auto">
          <a:xfrm>
            <a:off x="1149350" y="690563"/>
            <a:ext cx="4557713" cy="341788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55651" name="Rectangle 3"/>
          <p:cNvSpPr>
            <a:spLocks noGrp="1" noChangeArrowheads="1"/>
          </p:cNvSpPr>
          <p:nvPr>
            <p:ph type="body" idx="1"/>
          </p:nvPr>
        </p:nvSpPr>
        <p:spPr bwMode="auto">
          <a:xfrm>
            <a:off x="912813" y="4340225"/>
            <a:ext cx="5030787"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79" tIns="46190" rIns="92379" bIns="46190"/>
          <a:lstStyle/>
          <a:p>
            <a:endParaRPr kumimoji="0" lang="zh-CN" altLang="en-US"/>
          </a:p>
        </p:txBody>
      </p:sp>
    </p:spTree>
    <p:extLst>
      <p:ext uri="{BB962C8B-B14F-4D97-AF65-F5344CB8AC3E}">
        <p14:creationId xmlns:p14="http://schemas.microsoft.com/office/powerpoint/2010/main" val="1782581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C8F697D4-C5DB-4290-A5F9-F3961AC7ED1F}" type="slidenum">
              <a:rPr lang="zh-CN" altLang="en-US" sz="1200"/>
              <a:pPr/>
              <a:t>107</a:t>
            </a:fld>
            <a:endParaRPr lang="en-US" altLang="zh-CN" sz="1200"/>
          </a:p>
        </p:txBody>
      </p:sp>
      <p:sp>
        <p:nvSpPr>
          <p:cNvPr id="157698" name="Rectangle 2"/>
          <p:cNvSpPr>
            <a:spLocks noGrp="1" noRot="1" noChangeAspect="1" noChangeArrowheads="1" noTextEdit="1"/>
          </p:cNvSpPr>
          <p:nvPr>
            <p:ph type="sldImg"/>
          </p:nvPr>
        </p:nvSpPr>
        <p:spPr bwMode="auto">
          <a:xfrm>
            <a:off x="1149350" y="690563"/>
            <a:ext cx="4557713" cy="341788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57699" name="Rectangle 3"/>
          <p:cNvSpPr>
            <a:spLocks noGrp="1" noChangeArrowheads="1"/>
          </p:cNvSpPr>
          <p:nvPr>
            <p:ph type="body" idx="1"/>
          </p:nvPr>
        </p:nvSpPr>
        <p:spPr bwMode="auto">
          <a:xfrm>
            <a:off x="912813" y="4340225"/>
            <a:ext cx="5030787"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79" tIns="46190" rIns="92379" bIns="46190"/>
          <a:lstStyle/>
          <a:p>
            <a:endParaRPr kumimoji="0" lang="zh-CN" altLang="en-US"/>
          </a:p>
        </p:txBody>
      </p:sp>
    </p:spTree>
    <p:extLst>
      <p:ext uri="{BB962C8B-B14F-4D97-AF65-F5344CB8AC3E}">
        <p14:creationId xmlns:p14="http://schemas.microsoft.com/office/powerpoint/2010/main" val="13686926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8A33A149-6E6F-4C15-8BFF-19033695B75D}" type="slidenum">
              <a:rPr lang="zh-CN" altLang="en-US" sz="1200"/>
              <a:pPr/>
              <a:t>108</a:t>
            </a:fld>
            <a:endParaRPr lang="en-US" altLang="zh-CN" sz="1200"/>
          </a:p>
        </p:txBody>
      </p:sp>
      <p:sp>
        <p:nvSpPr>
          <p:cNvPr id="159746" name="Rectangle 2"/>
          <p:cNvSpPr>
            <a:spLocks noGrp="1" noRot="1" noChangeAspect="1" noChangeArrowheads="1" noTextEdit="1"/>
          </p:cNvSpPr>
          <p:nvPr>
            <p:ph type="sldImg"/>
          </p:nvPr>
        </p:nvSpPr>
        <p:spPr bwMode="auto">
          <a:xfrm>
            <a:off x="1149350" y="690563"/>
            <a:ext cx="4557713" cy="341788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59747" name="Rectangle 3"/>
          <p:cNvSpPr>
            <a:spLocks noGrp="1" noChangeArrowheads="1"/>
          </p:cNvSpPr>
          <p:nvPr>
            <p:ph type="body" idx="1"/>
          </p:nvPr>
        </p:nvSpPr>
        <p:spPr bwMode="auto">
          <a:xfrm>
            <a:off x="912813" y="4340225"/>
            <a:ext cx="5030787"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79" tIns="46190" rIns="92379" bIns="46190"/>
          <a:lstStyle/>
          <a:p>
            <a:endParaRPr kumimoji="0" lang="zh-CN" altLang="en-US"/>
          </a:p>
        </p:txBody>
      </p:sp>
    </p:spTree>
    <p:extLst>
      <p:ext uri="{BB962C8B-B14F-4D97-AF65-F5344CB8AC3E}">
        <p14:creationId xmlns:p14="http://schemas.microsoft.com/office/powerpoint/2010/main" val="2480163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51CFDC02-2843-433A-A51F-B4D593025AEF}" type="slidenum">
              <a:rPr lang="zh-CN" altLang="en-US" sz="1200"/>
              <a:pPr/>
              <a:t>109</a:t>
            </a:fld>
            <a:endParaRPr lang="en-US" altLang="zh-CN" sz="1200"/>
          </a:p>
        </p:txBody>
      </p:sp>
      <p:sp>
        <p:nvSpPr>
          <p:cNvPr id="161794" name="Rectangle 2"/>
          <p:cNvSpPr>
            <a:spLocks noGrp="1" noRot="1" noChangeAspect="1" noChangeArrowheads="1" noTextEdit="1"/>
          </p:cNvSpPr>
          <p:nvPr>
            <p:ph type="sldImg"/>
          </p:nvPr>
        </p:nvSpPr>
        <p:spPr bwMode="auto">
          <a:xfrm>
            <a:off x="1149350" y="690563"/>
            <a:ext cx="4557713" cy="341788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61795" name="Rectangle 3"/>
          <p:cNvSpPr>
            <a:spLocks noGrp="1" noChangeArrowheads="1"/>
          </p:cNvSpPr>
          <p:nvPr>
            <p:ph type="body" idx="1"/>
          </p:nvPr>
        </p:nvSpPr>
        <p:spPr bwMode="auto">
          <a:xfrm>
            <a:off x="912813" y="4340225"/>
            <a:ext cx="5030787"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79" tIns="46190" rIns="92379" bIns="46190"/>
          <a:lstStyle/>
          <a:p>
            <a:endParaRPr kumimoji="0" lang="zh-CN" altLang="en-US"/>
          </a:p>
        </p:txBody>
      </p:sp>
    </p:spTree>
    <p:extLst>
      <p:ext uri="{BB962C8B-B14F-4D97-AF65-F5344CB8AC3E}">
        <p14:creationId xmlns:p14="http://schemas.microsoft.com/office/powerpoint/2010/main" val="1206762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2F770D4F-8DBD-439F-B834-9C866B06D520}" type="slidenum">
              <a:rPr lang="zh-CN" altLang="en-US" sz="1200"/>
              <a:pPr/>
              <a:t>110</a:t>
            </a:fld>
            <a:endParaRPr lang="en-US" altLang="zh-CN" sz="1200"/>
          </a:p>
        </p:txBody>
      </p:sp>
      <p:sp>
        <p:nvSpPr>
          <p:cNvPr id="163842" name="Rectangle 2"/>
          <p:cNvSpPr>
            <a:spLocks noGrp="1" noRot="1" noChangeAspect="1" noChangeArrowheads="1" noTextEdit="1"/>
          </p:cNvSpPr>
          <p:nvPr>
            <p:ph type="sldImg"/>
          </p:nvPr>
        </p:nvSpPr>
        <p:spPr bwMode="auto">
          <a:xfrm>
            <a:off x="1149350" y="690563"/>
            <a:ext cx="4557713" cy="341788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63843" name="Rectangle 3"/>
          <p:cNvSpPr>
            <a:spLocks noGrp="1" noChangeArrowheads="1"/>
          </p:cNvSpPr>
          <p:nvPr>
            <p:ph type="body" idx="1"/>
          </p:nvPr>
        </p:nvSpPr>
        <p:spPr bwMode="auto">
          <a:xfrm>
            <a:off x="912813" y="4340225"/>
            <a:ext cx="5030787"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79" tIns="46190" rIns="92379" bIns="46190"/>
          <a:lstStyle/>
          <a:p>
            <a:endParaRPr kumimoji="0" lang="zh-CN" altLang="en-US"/>
          </a:p>
        </p:txBody>
      </p:sp>
    </p:spTree>
    <p:extLst>
      <p:ext uri="{BB962C8B-B14F-4D97-AF65-F5344CB8AC3E}">
        <p14:creationId xmlns:p14="http://schemas.microsoft.com/office/powerpoint/2010/main" val="1479958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33063CC2-0CA1-4CEA-983B-08EAD6C9F7E8}" type="slidenum">
              <a:rPr lang="zh-CN" altLang="en-US" sz="1200"/>
              <a:pPr/>
              <a:t>115</a:t>
            </a:fld>
            <a:endParaRPr lang="en-US" altLang="zh-CN" sz="1200"/>
          </a:p>
        </p:txBody>
      </p:sp>
      <p:sp>
        <p:nvSpPr>
          <p:cNvPr id="169986" name="Rectangle 2"/>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16998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endParaRPr kumimoji="0" lang="zh-CN" altLang="en-US"/>
          </a:p>
        </p:txBody>
      </p:sp>
    </p:spTree>
    <p:extLst>
      <p:ext uri="{BB962C8B-B14F-4D97-AF65-F5344CB8AC3E}">
        <p14:creationId xmlns:p14="http://schemas.microsoft.com/office/powerpoint/2010/main" val="14991955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5E1DBD9B-DDEB-4CC9-BA61-BE69EE645115}" type="slidenum">
              <a:rPr lang="zh-CN" altLang="en-US" sz="1200"/>
              <a:pPr/>
              <a:t>121</a:t>
            </a:fld>
            <a:endParaRPr lang="en-US" altLang="zh-CN" sz="1200"/>
          </a:p>
        </p:txBody>
      </p:sp>
      <p:sp>
        <p:nvSpPr>
          <p:cNvPr id="177154" name="Rectangle 2"/>
          <p:cNvSpPr>
            <a:spLocks noGrp="1" noRot="1" noChangeAspect="1" noChangeArrowheads="1" noTextEdit="1"/>
          </p:cNvSpPr>
          <p:nvPr>
            <p:ph type="sldImg"/>
          </p:nvPr>
        </p:nvSpPr>
        <p:spPr bwMode="auto">
          <a:xfrm>
            <a:off x="1150938" y="690563"/>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77155" name="Rectangle 3"/>
          <p:cNvSpPr>
            <a:spLocks noGrp="1" noChangeArrowheads="1"/>
          </p:cNvSpPr>
          <p:nvPr>
            <p:ph type="body" idx="1"/>
          </p:nvPr>
        </p:nvSpPr>
        <p:spPr bwMode="auto">
          <a:xfrm>
            <a:off x="912813" y="4340225"/>
            <a:ext cx="5030787"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60" tIns="46181" rIns="92360" bIns="46181"/>
          <a:lstStyle/>
          <a:p>
            <a:r>
              <a:rPr kumimoji="0" lang="en-US" altLang="zh-CN"/>
              <a:t>Relationship between Interfaces and Business Rules</a:t>
            </a:r>
          </a:p>
          <a:p>
            <a:r>
              <a:rPr kumimoji="0" lang="en-US" altLang="zh-CN"/>
              <a:t>	ScheduleForm </a:t>
            </a:r>
            <a:r>
              <a:rPr kumimoji="0" lang="en-US" altLang="zh-CN">
                <a:latin typeface="Arial" panose="020B0604020202020204" pitchFamily="34" charset="0"/>
              </a:rPr>
              <a:t>“</a:t>
            </a:r>
            <a:r>
              <a:rPr kumimoji="0" lang="en-US" altLang="zh-CN"/>
              <a:t>talks</a:t>
            </a:r>
            <a:r>
              <a:rPr kumimoji="0" lang="en-US" altLang="zh-CN">
                <a:latin typeface="Arial" panose="020B0604020202020204" pitchFamily="34" charset="0"/>
              </a:rPr>
              <a:t>”</a:t>
            </a:r>
            <a:r>
              <a:rPr kumimoji="0" lang="en-US" altLang="zh-CN"/>
              <a:t> to RegistrationManager</a:t>
            </a:r>
          </a:p>
          <a:p>
            <a:r>
              <a:rPr kumimoji="0" lang="en-US" altLang="zh-CN"/>
              <a:t>Relationship between Interfaces and UniversityArtifacts</a:t>
            </a:r>
          </a:p>
          <a:p>
            <a:r>
              <a:rPr kumimoji="0" lang="en-US" altLang="zh-CN"/>
              <a:t>	ScheduleForm </a:t>
            </a:r>
            <a:r>
              <a:rPr kumimoji="0" lang="en-US" altLang="zh-CN">
                <a:latin typeface="Arial" panose="020B0604020202020204" pitchFamily="34" charset="0"/>
              </a:rPr>
              <a:t>“</a:t>
            </a:r>
            <a:r>
              <a:rPr kumimoji="0" lang="en-US" altLang="zh-CN"/>
              <a:t>talks</a:t>
            </a:r>
            <a:r>
              <a:rPr kumimoji="0" lang="en-US" altLang="zh-CN">
                <a:latin typeface="Arial" panose="020B0604020202020204" pitchFamily="34" charset="0"/>
              </a:rPr>
              <a:t>”</a:t>
            </a:r>
            <a:r>
              <a:rPr kumimoji="0" lang="en-US" altLang="zh-CN"/>
              <a:t> to Catalogue</a:t>
            </a:r>
          </a:p>
          <a:p>
            <a:r>
              <a:rPr kumimoji="0" lang="en-US" altLang="zh-CN"/>
              <a:t>Relationship between BusinessRules and UniversityArtifacts</a:t>
            </a:r>
          </a:p>
          <a:p>
            <a:r>
              <a:rPr kumimoji="0" lang="en-US" altLang="zh-CN"/>
              <a:t>	RegistrationManager </a:t>
            </a:r>
            <a:r>
              <a:rPr kumimoji="0" lang="en-US" altLang="zh-CN">
                <a:latin typeface="Arial" panose="020B0604020202020204" pitchFamily="34" charset="0"/>
              </a:rPr>
              <a:t>“</a:t>
            </a:r>
            <a:r>
              <a:rPr kumimoji="0" lang="en-US" altLang="zh-CN"/>
              <a:t>talks</a:t>
            </a:r>
            <a:r>
              <a:rPr kumimoji="0" lang="en-US" altLang="zh-CN">
                <a:latin typeface="Arial" panose="020B0604020202020204" pitchFamily="34" charset="0"/>
              </a:rPr>
              <a:t>”</a:t>
            </a:r>
            <a:r>
              <a:rPr kumimoji="0" lang="en-US" altLang="zh-CN"/>
              <a:t> to Course, StudentRecord,</a:t>
            </a:r>
          </a:p>
          <a:p>
            <a:r>
              <a:rPr kumimoji="0" lang="en-US" altLang="zh-CN"/>
              <a:t>	CourseRoster, Schedule</a:t>
            </a:r>
          </a:p>
          <a:p>
            <a:r>
              <a:rPr kumimoji="0" lang="en-US" altLang="zh-CN"/>
              <a:t>Relationship between BusinessRules and Interfaces</a:t>
            </a:r>
          </a:p>
          <a:p>
            <a:r>
              <a:rPr kumimoji="0" lang="en-US" altLang="zh-CN"/>
              <a:t>	RegistrationManager </a:t>
            </a:r>
            <a:r>
              <a:rPr kumimoji="0" lang="en-US" altLang="zh-CN">
                <a:latin typeface="Arial" panose="020B0604020202020204" pitchFamily="34" charset="0"/>
              </a:rPr>
              <a:t>“</a:t>
            </a:r>
            <a:r>
              <a:rPr kumimoji="0" lang="en-US" altLang="zh-CN"/>
              <a:t>talks</a:t>
            </a:r>
            <a:r>
              <a:rPr kumimoji="0" lang="en-US" altLang="zh-CN">
                <a:latin typeface="Arial" panose="020B0604020202020204" pitchFamily="34" charset="0"/>
              </a:rPr>
              <a:t>”</a:t>
            </a:r>
            <a:r>
              <a:rPr kumimoji="0" lang="en-US" altLang="zh-CN"/>
              <a:t> to BillingSystem</a:t>
            </a:r>
          </a:p>
          <a:p>
            <a:r>
              <a:rPr kumimoji="0" lang="en-US" altLang="zh-CN"/>
              <a:t>Note:  the bi-directional relationship may not be the best architectural decision -- this will be discussed in the Architecture section.</a:t>
            </a:r>
          </a:p>
        </p:txBody>
      </p:sp>
    </p:spTree>
    <p:extLst>
      <p:ext uri="{BB962C8B-B14F-4D97-AF65-F5344CB8AC3E}">
        <p14:creationId xmlns:p14="http://schemas.microsoft.com/office/powerpoint/2010/main" val="13488001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8E122DA8-01BD-4AA9-8E07-A8A89B59D534}" type="slidenum">
              <a:rPr lang="zh-CN" altLang="en-US" sz="1200"/>
              <a:pPr/>
              <a:t>122</a:t>
            </a:fld>
            <a:endParaRPr lang="en-US" altLang="zh-CN" sz="1200"/>
          </a:p>
        </p:txBody>
      </p:sp>
      <p:sp>
        <p:nvSpPr>
          <p:cNvPr id="179202" name="Rectangle 2"/>
          <p:cNvSpPr>
            <a:spLocks noGrp="1" noRot="1" noChangeAspect="1" noChangeArrowheads="1" noTextEdit="1"/>
          </p:cNvSpPr>
          <p:nvPr>
            <p:ph type="sldImg"/>
          </p:nvPr>
        </p:nvSpPr>
        <p:spPr bwMode="auto">
          <a:xfrm>
            <a:off x="1150938" y="690563"/>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79203" name="Rectangle 3"/>
          <p:cNvSpPr>
            <a:spLocks noGrp="1" noChangeArrowheads="1"/>
          </p:cNvSpPr>
          <p:nvPr>
            <p:ph type="body" idx="1"/>
          </p:nvPr>
        </p:nvSpPr>
        <p:spPr bwMode="auto">
          <a:xfrm>
            <a:off x="912813" y="4340225"/>
            <a:ext cx="5030787"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60" tIns="46181" rIns="92360" bIns="46181"/>
          <a:lstStyle/>
          <a:p>
            <a:endParaRPr kumimoji="0" lang="zh-CN" altLang="en-US"/>
          </a:p>
        </p:txBody>
      </p:sp>
    </p:spTree>
    <p:extLst>
      <p:ext uri="{BB962C8B-B14F-4D97-AF65-F5344CB8AC3E}">
        <p14:creationId xmlns:p14="http://schemas.microsoft.com/office/powerpoint/2010/main" val="36883633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57002845-4738-4291-9D2F-951E4BFFA3AA}" type="slidenum">
              <a:rPr lang="zh-CN" altLang="en-US" sz="1200"/>
              <a:pPr/>
              <a:t>123</a:t>
            </a:fld>
            <a:endParaRPr lang="en-US" altLang="zh-CN" sz="1200"/>
          </a:p>
        </p:txBody>
      </p:sp>
      <p:sp>
        <p:nvSpPr>
          <p:cNvPr id="181250" name="Rectangle 2"/>
          <p:cNvSpPr>
            <a:spLocks noGrp="1" noRot="1" noChangeAspect="1" noChangeArrowheads="1" noTextEdit="1"/>
          </p:cNvSpPr>
          <p:nvPr>
            <p:ph type="sldImg"/>
          </p:nvPr>
        </p:nvSpPr>
        <p:spPr bwMode="auto">
          <a:xfrm>
            <a:off x="1150938" y="690563"/>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1251" name="Rectangle 3"/>
          <p:cNvSpPr>
            <a:spLocks noGrp="1" noChangeArrowheads="1"/>
          </p:cNvSpPr>
          <p:nvPr>
            <p:ph type="body" idx="1"/>
          </p:nvPr>
        </p:nvSpPr>
        <p:spPr bwMode="auto">
          <a:xfrm>
            <a:off x="912813" y="4340225"/>
            <a:ext cx="5030787"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60" tIns="46181" rIns="92360" bIns="46181"/>
          <a:lstStyle/>
          <a:p>
            <a:endParaRPr kumimoji="0" lang="zh-CN" altLang="en-US"/>
          </a:p>
        </p:txBody>
      </p:sp>
    </p:spTree>
    <p:extLst>
      <p:ext uri="{BB962C8B-B14F-4D97-AF65-F5344CB8AC3E}">
        <p14:creationId xmlns:p14="http://schemas.microsoft.com/office/powerpoint/2010/main" val="1616887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3F9D4D14-6AE3-4CE6-95F6-D8C74253D358}" type="slidenum">
              <a:rPr lang="zh-CN" altLang="en-US" sz="1200"/>
              <a:pPr/>
              <a:t>17</a:t>
            </a:fld>
            <a:endParaRPr lang="en-US" altLang="zh-CN" sz="1200"/>
          </a:p>
        </p:txBody>
      </p:sp>
      <p:sp>
        <p:nvSpPr>
          <p:cNvPr id="367618" name="Rectangle 2"/>
          <p:cNvSpPr>
            <a:spLocks noChangeArrowheads="1"/>
          </p:cNvSpPr>
          <p:nvPr/>
        </p:nvSpPr>
        <p:spPr bwMode="auto">
          <a:xfrm>
            <a:off x="3886200" y="-1588"/>
            <a:ext cx="2973388"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367619" name="Rectangle 3"/>
          <p:cNvSpPr>
            <a:spLocks noChangeArrowheads="1"/>
          </p:cNvSpPr>
          <p:nvPr/>
        </p:nvSpPr>
        <p:spPr bwMode="auto">
          <a:xfrm>
            <a:off x="3886200" y="8685213"/>
            <a:ext cx="2973388"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739" tIns="0" rIns="18739" bIns="0" anchor="b"/>
          <a:lstStyle/>
          <a:p>
            <a:pPr algn="r" defTabSz="930275" eaLnBrk="0" hangingPunct="0">
              <a:defRPr/>
            </a:pPr>
            <a:r>
              <a:rPr lang="en-US" altLang="zh-CN" sz="1000" i="1">
                <a:latin typeface="Times New Roman" charset="0"/>
                <a:ea typeface="宋体" charset="0"/>
                <a:cs typeface="宋体" charset="0"/>
              </a:rPr>
              <a:t>17</a:t>
            </a:r>
          </a:p>
        </p:txBody>
      </p:sp>
      <p:sp>
        <p:nvSpPr>
          <p:cNvPr id="367620" name="Rectangle 4"/>
          <p:cNvSpPr>
            <a:spLocks noChangeArrowheads="1"/>
          </p:cNvSpPr>
          <p:nvPr/>
        </p:nvSpPr>
        <p:spPr bwMode="auto">
          <a:xfrm>
            <a:off x="-1588" y="8685213"/>
            <a:ext cx="2973388"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367621" name="Rectangle 5"/>
          <p:cNvSpPr>
            <a:spLocks noChangeArrowheads="1"/>
          </p:cNvSpPr>
          <p:nvPr/>
        </p:nvSpPr>
        <p:spPr bwMode="auto">
          <a:xfrm>
            <a:off x="-1588" y="-1588"/>
            <a:ext cx="2973388"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36870" name="Rectangle 6"/>
          <p:cNvSpPr>
            <a:spLocks noGrp="1" noRot="1" noChangeAspect="1" noChangeArrowheads="1" noTextEdit="1"/>
          </p:cNvSpPr>
          <p:nvPr>
            <p:ph type="sldImg"/>
          </p:nvPr>
        </p:nvSpPr>
        <p:spPr bwMode="auto">
          <a:xfrm>
            <a:off x="1150938" y="690563"/>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6871" name="Rectangle 7"/>
          <p:cNvSpPr>
            <a:spLocks noGrp="1" noChangeArrowheads="1"/>
          </p:cNvSpPr>
          <p:nvPr>
            <p:ph type="body" idx="1"/>
          </p:nvPr>
        </p:nvSpPr>
        <p:spPr bwMode="auto">
          <a:xfrm>
            <a:off x="912813" y="4341813"/>
            <a:ext cx="5032375"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97" tIns="46849" rIns="93697" bIns="46849"/>
          <a:lstStyle/>
          <a:p>
            <a:pPr>
              <a:spcBef>
                <a:spcPct val="0"/>
              </a:spcBef>
            </a:pPr>
            <a:r>
              <a:rPr kumimoji="0" lang="zh-CN" altLang="en-US"/>
              <a:t>面向对象的分析是一种分析方法，其中需求用问题中的对象来表述</a:t>
            </a:r>
          </a:p>
          <a:p>
            <a:pPr>
              <a:spcBef>
                <a:spcPct val="0"/>
              </a:spcBef>
            </a:pPr>
            <a:r>
              <a:rPr kumimoji="0" lang="zh-CN" altLang="en-US"/>
              <a:t>分析关注问题是什么。</a:t>
            </a:r>
            <a:endParaRPr kumimoji="0" lang="en-US" altLang="zh-CN"/>
          </a:p>
          <a:p>
            <a:r>
              <a:rPr kumimoji="0" lang="zh-CN" altLang="en-US"/>
              <a:t>面向对象设计是通过精化，加入细节和获得设计决策来将分析模型转换成设计模型，</a:t>
            </a:r>
          </a:p>
          <a:p>
            <a:r>
              <a:rPr kumimoji="0" lang="zh-CN" altLang="en-US"/>
              <a:t>设计加入的是如何实现</a:t>
            </a:r>
            <a:endParaRPr kumimoji="0" lang="en-US" altLang="zh-CN"/>
          </a:p>
        </p:txBody>
      </p:sp>
    </p:spTree>
    <p:extLst>
      <p:ext uri="{BB962C8B-B14F-4D97-AF65-F5344CB8AC3E}">
        <p14:creationId xmlns:p14="http://schemas.microsoft.com/office/powerpoint/2010/main" val="34938065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1622B53A-1A15-4B1A-8A08-C8D7F6F864D1}" type="slidenum">
              <a:rPr lang="zh-CN" altLang="en-US" sz="1200"/>
              <a:pPr/>
              <a:t>124</a:t>
            </a:fld>
            <a:endParaRPr lang="en-US" altLang="zh-CN" sz="1200"/>
          </a:p>
        </p:txBody>
      </p:sp>
      <p:sp>
        <p:nvSpPr>
          <p:cNvPr id="183298" name="Rectangle 2"/>
          <p:cNvSpPr>
            <a:spLocks noGrp="1" noRot="1" noChangeAspect="1" noChangeArrowheads="1" noTextEdit="1"/>
          </p:cNvSpPr>
          <p:nvPr>
            <p:ph type="sldImg"/>
          </p:nvPr>
        </p:nvSpPr>
        <p:spPr bwMode="auto">
          <a:xfrm>
            <a:off x="1150938" y="690563"/>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299" name="Rectangle 3"/>
          <p:cNvSpPr>
            <a:spLocks noGrp="1" noChangeArrowheads="1"/>
          </p:cNvSpPr>
          <p:nvPr>
            <p:ph type="body" idx="1"/>
          </p:nvPr>
        </p:nvSpPr>
        <p:spPr bwMode="auto">
          <a:xfrm>
            <a:off x="912813" y="4340225"/>
            <a:ext cx="5030787"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60" tIns="46181" rIns="92360" bIns="46181"/>
          <a:lstStyle/>
          <a:p>
            <a:endParaRPr kumimoji="0" lang="zh-CN" altLang="en-US"/>
          </a:p>
        </p:txBody>
      </p:sp>
    </p:spTree>
    <p:extLst>
      <p:ext uri="{BB962C8B-B14F-4D97-AF65-F5344CB8AC3E}">
        <p14:creationId xmlns:p14="http://schemas.microsoft.com/office/powerpoint/2010/main" val="34592701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038F356D-2FFB-4741-AE75-4AF3FE07C5E5}" type="slidenum">
              <a:rPr lang="zh-CN" altLang="en-US" sz="1200"/>
              <a:pPr/>
              <a:t>128</a:t>
            </a:fld>
            <a:endParaRPr lang="en-US" altLang="zh-CN" sz="1200"/>
          </a:p>
        </p:txBody>
      </p:sp>
      <p:sp>
        <p:nvSpPr>
          <p:cNvPr id="596994" name="Rectangle 2"/>
          <p:cNvSpPr>
            <a:spLocks noChangeArrowheads="1"/>
          </p:cNvSpPr>
          <p:nvPr/>
        </p:nvSpPr>
        <p:spPr bwMode="auto">
          <a:xfrm>
            <a:off x="3886200" y="-1588"/>
            <a:ext cx="29718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6995" name="Rectangle 3"/>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6996" name="Rectangle 4"/>
          <p:cNvSpPr>
            <a:spLocks noChangeArrowheads="1"/>
          </p:cNvSpPr>
          <p:nvPr/>
        </p:nvSpPr>
        <p:spPr bwMode="auto">
          <a:xfrm>
            <a:off x="-1588" y="-1588"/>
            <a:ext cx="2971801"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188421" name="Rectangle 5"/>
          <p:cNvSpPr>
            <a:spLocks noGrp="1" noChangeArrowheads="1"/>
          </p:cNvSpPr>
          <p:nvPr>
            <p:ph type="body" idx="1"/>
          </p:nvPr>
        </p:nvSpPr>
        <p:spPr bwMode="auto">
          <a:xfrm>
            <a:off x="912813" y="4341813"/>
            <a:ext cx="5030787"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60" tIns="46181" rIns="92360" bIns="46181"/>
          <a:lstStyle/>
          <a:p>
            <a:r>
              <a:rPr kumimoji="0" lang="en-US" altLang="zh-CN"/>
              <a:t>Another good example:</a:t>
            </a:r>
          </a:p>
          <a:p>
            <a:r>
              <a:rPr kumimoji="0" lang="en-US" altLang="zh-CN"/>
              <a:t>	In a baseball simulation, the ball moves from the pitcher toward the batter by the </a:t>
            </a:r>
            <a:r>
              <a:rPr kumimoji="0" lang="en-US" altLang="zh-CN" b="1"/>
              <a:t>throw </a:t>
            </a:r>
            <a:r>
              <a:rPr kumimoji="0" lang="en-US" altLang="zh-CN"/>
              <a:t>method of the pitcher which invokes the </a:t>
            </a:r>
            <a:r>
              <a:rPr kumimoji="0" lang="en-US" altLang="zh-CN" b="1"/>
              <a:t>move </a:t>
            </a:r>
            <a:r>
              <a:rPr kumimoji="0" lang="en-US" altLang="zh-CN"/>
              <a:t>method of the ball.</a:t>
            </a:r>
          </a:p>
        </p:txBody>
      </p:sp>
      <p:sp>
        <p:nvSpPr>
          <p:cNvPr id="188422" name="Rectangle 6"/>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0178294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F34A260D-FEB2-45FC-BAAB-79F275DC0630}" type="slidenum">
              <a:rPr lang="zh-CN" altLang="en-US" sz="1200"/>
              <a:pPr/>
              <a:t>156</a:t>
            </a:fld>
            <a:endParaRPr lang="en-US" altLang="zh-CN" sz="1200"/>
          </a:p>
        </p:txBody>
      </p:sp>
      <p:sp>
        <p:nvSpPr>
          <p:cNvPr id="623618" name="Rectangle 2"/>
          <p:cNvSpPr>
            <a:spLocks noChangeArrowheads="1"/>
          </p:cNvSpPr>
          <p:nvPr/>
        </p:nvSpPr>
        <p:spPr bwMode="auto">
          <a:xfrm>
            <a:off x="3886200" y="-1588"/>
            <a:ext cx="29718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3619" name="Rectangle 3"/>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3620" name="Rectangle 4"/>
          <p:cNvSpPr>
            <a:spLocks noChangeArrowheads="1"/>
          </p:cNvSpPr>
          <p:nvPr/>
        </p:nvSpPr>
        <p:spPr bwMode="auto">
          <a:xfrm>
            <a:off x="-1588" y="-1588"/>
            <a:ext cx="2971801"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218117" name="Rectangle 5"/>
          <p:cNvSpPr>
            <a:spLocks noGrp="1" noChangeArrowheads="1"/>
          </p:cNvSpPr>
          <p:nvPr>
            <p:ph type="body" idx="1"/>
          </p:nvPr>
        </p:nvSpPr>
        <p:spPr bwMode="auto">
          <a:xfrm>
            <a:off x="912813" y="4341813"/>
            <a:ext cx="5030787"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79" tIns="46190" rIns="92379" bIns="46190"/>
          <a:lstStyle/>
          <a:p>
            <a:r>
              <a:rPr kumimoji="0" lang="en-US" altLang="zh-CN"/>
              <a:t>Note that there is no way for any of the station devices to communicate directly with one another -- all communication passes through the computer...</a:t>
            </a:r>
          </a:p>
        </p:txBody>
      </p:sp>
      <p:sp>
        <p:nvSpPr>
          <p:cNvPr id="218118" name="Rectangle 6"/>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9809869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958C91B7-DB03-418A-B7B3-46040FD770AA}" type="slidenum">
              <a:rPr lang="zh-CN" altLang="en-US" sz="1200"/>
              <a:pPr/>
              <a:t>157</a:t>
            </a:fld>
            <a:endParaRPr lang="en-US" altLang="zh-CN" sz="1200"/>
          </a:p>
        </p:txBody>
      </p:sp>
      <p:sp>
        <p:nvSpPr>
          <p:cNvPr id="625666" name="Rectangle 2"/>
          <p:cNvSpPr>
            <a:spLocks noChangeArrowheads="1"/>
          </p:cNvSpPr>
          <p:nvPr/>
        </p:nvSpPr>
        <p:spPr bwMode="auto">
          <a:xfrm>
            <a:off x="3884613" y="-1588"/>
            <a:ext cx="2973387" cy="4572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5667" name="Rectangle 3"/>
          <p:cNvSpPr>
            <a:spLocks noChangeArrowheads="1"/>
          </p:cNvSpPr>
          <p:nvPr/>
        </p:nvSpPr>
        <p:spPr bwMode="auto">
          <a:xfrm>
            <a:off x="-1588" y="8685213"/>
            <a:ext cx="2970213"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5668" name="Rectangle 4"/>
          <p:cNvSpPr>
            <a:spLocks noChangeArrowheads="1"/>
          </p:cNvSpPr>
          <p:nvPr/>
        </p:nvSpPr>
        <p:spPr bwMode="auto">
          <a:xfrm>
            <a:off x="-1588" y="-1588"/>
            <a:ext cx="2970213" cy="4572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220165" name="Rectangle 5"/>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20166" name="Rectangle 6"/>
          <p:cNvSpPr>
            <a:spLocks noGrp="1" noChangeArrowheads="1"/>
          </p:cNvSpPr>
          <p:nvPr>
            <p:ph type="body" idx="1"/>
          </p:nvPr>
        </p:nvSpPr>
        <p:spPr bwMode="auto">
          <a:xfrm>
            <a:off x="911225" y="4341813"/>
            <a:ext cx="5030788"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71" tIns="47782" rIns="93971" bIns="47782"/>
          <a:lstStyle/>
          <a:p>
            <a:r>
              <a:rPr kumimoji="0" lang="en-US" altLang="zh-CN"/>
              <a:t>Walk the students through the Sequence diagram.  Point out that the Course object does not know that it is persistent. </a:t>
            </a:r>
          </a:p>
          <a:p>
            <a:r>
              <a:rPr kumimoji="0" lang="en-US" altLang="zh-CN"/>
              <a:t>This allows the Course to be re-used in an application where its objects are not persistent.</a:t>
            </a:r>
          </a:p>
          <a:p>
            <a:endParaRPr kumimoji="0" lang="en-US" altLang="zh-CN"/>
          </a:p>
          <a:p>
            <a:r>
              <a:rPr kumimoji="0" lang="en-US" altLang="zh-CN"/>
              <a:t>FYI.  The associations mature into uni-directional relationships.  TransactionManager talks to Course, TransactionManager talks to DBCourse, DBCourse talks to Course.</a:t>
            </a:r>
          </a:p>
          <a:p>
            <a:endParaRPr kumimoji="0" lang="en-US" altLang="zh-CN"/>
          </a:p>
          <a:p>
            <a:endParaRPr kumimoji="0" lang="en-US" altLang="zh-CN"/>
          </a:p>
        </p:txBody>
      </p:sp>
    </p:spTree>
    <p:extLst>
      <p:ext uri="{BB962C8B-B14F-4D97-AF65-F5344CB8AC3E}">
        <p14:creationId xmlns:p14="http://schemas.microsoft.com/office/powerpoint/2010/main" val="12778222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ED4C62BE-1CC7-4336-BEB8-393CF7BE59FB}" type="slidenum">
              <a:rPr lang="zh-CN" altLang="en-US" sz="1200"/>
              <a:pPr/>
              <a:t>158</a:t>
            </a:fld>
            <a:endParaRPr lang="en-US" altLang="zh-CN" sz="1200"/>
          </a:p>
        </p:txBody>
      </p:sp>
      <p:sp>
        <p:nvSpPr>
          <p:cNvPr id="627714" name="Rectangle 2"/>
          <p:cNvSpPr>
            <a:spLocks noChangeArrowheads="1"/>
          </p:cNvSpPr>
          <p:nvPr/>
        </p:nvSpPr>
        <p:spPr bwMode="auto">
          <a:xfrm>
            <a:off x="3884613" y="-1588"/>
            <a:ext cx="2973387" cy="4572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7715" name="Rectangle 3"/>
          <p:cNvSpPr>
            <a:spLocks noChangeArrowheads="1"/>
          </p:cNvSpPr>
          <p:nvPr/>
        </p:nvSpPr>
        <p:spPr bwMode="auto">
          <a:xfrm>
            <a:off x="-1588" y="8685213"/>
            <a:ext cx="2970213"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7716" name="Rectangle 4"/>
          <p:cNvSpPr>
            <a:spLocks noChangeArrowheads="1"/>
          </p:cNvSpPr>
          <p:nvPr/>
        </p:nvSpPr>
        <p:spPr bwMode="auto">
          <a:xfrm>
            <a:off x="-1588" y="-1588"/>
            <a:ext cx="2970213" cy="4572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222213" name="Rectangle 5"/>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22214" name="Rectangle 6"/>
          <p:cNvSpPr>
            <a:spLocks noGrp="1" noChangeArrowheads="1"/>
          </p:cNvSpPr>
          <p:nvPr>
            <p:ph type="body" idx="1"/>
          </p:nvPr>
        </p:nvSpPr>
        <p:spPr bwMode="auto">
          <a:xfrm>
            <a:off x="911225" y="4341813"/>
            <a:ext cx="5030788"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71" tIns="47782" rIns="93971" bIns="47782"/>
          <a:lstStyle/>
          <a:p>
            <a:endParaRPr kumimoji="0" lang="zh-CN" altLang="en-US"/>
          </a:p>
        </p:txBody>
      </p:sp>
    </p:spTree>
    <p:extLst>
      <p:ext uri="{BB962C8B-B14F-4D97-AF65-F5344CB8AC3E}">
        <p14:creationId xmlns:p14="http://schemas.microsoft.com/office/powerpoint/2010/main" val="42638559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9073196A-BE29-4F54-BD30-F4738FCE72A9}" type="slidenum">
              <a:rPr lang="zh-CN" altLang="en-US" sz="1200"/>
              <a:pPr/>
              <a:t>159</a:t>
            </a:fld>
            <a:endParaRPr lang="en-US" altLang="zh-CN" sz="1200"/>
          </a:p>
        </p:txBody>
      </p:sp>
      <p:sp>
        <p:nvSpPr>
          <p:cNvPr id="224258" name="Rectangle 2"/>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24259" name="Rectangle 3"/>
          <p:cNvSpPr>
            <a:spLocks noGrp="1" noChangeArrowheads="1"/>
          </p:cNvSpPr>
          <p:nvPr>
            <p:ph type="body" idx="1"/>
          </p:nvPr>
        </p:nvSpPr>
        <p:spPr bwMode="auto">
          <a:xfrm>
            <a:off x="911225" y="4341813"/>
            <a:ext cx="5030788"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71" tIns="47782" rIns="93971" bIns="47782"/>
          <a:lstStyle/>
          <a:p>
            <a:endParaRPr kumimoji="0" lang="zh-CN" altLang="en-US"/>
          </a:p>
        </p:txBody>
      </p:sp>
    </p:spTree>
    <p:extLst>
      <p:ext uri="{BB962C8B-B14F-4D97-AF65-F5344CB8AC3E}">
        <p14:creationId xmlns:p14="http://schemas.microsoft.com/office/powerpoint/2010/main" val="8586091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F8277C10-80E0-4EBB-BFEA-2CAA3E78BCAE}" type="slidenum">
              <a:rPr lang="zh-CN" altLang="en-US" sz="1200"/>
              <a:pPr/>
              <a:t>160</a:t>
            </a:fld>
            <a:endParaRPr lang="en-US" altLang="zh-CN" sz="1200"/>
          </a:p>
        </p:txBody>
      </p:sp>
      <p:sp>
        <p:nvSpPr>
          <p:cNvPr id="611330" name="Rectangle 2"/>
          <p:cNvSpPr>
            <a:spLocks noChangeArrowheads="1"/>
          </p:cNvSpPr>
          <p:nvPr/>
        </p:nvSpPr>
        <p:spPr bwMode="auto">
          <a:xfrm>
            <a:off x="3886200" y="-1588"/>
            <a:ext cx="29718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11331" name="Rectangle 3"/>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11332" name="Rectangle 4"/>
          <p:cNvSpPr>
            <a:spLocks noChangeArrowheads="1"/>
          </p:cNvSpPr>
          <p:nvPr/>
        </p:nvSpPr>
        <p:spPr bwMode="auto">
          <a:xfrm>
            <a:off x="-1588" y="-1588"/>
            <a:ext cx="2971801"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226309" name="Rectangle 5"/>
          <p:cNvSpPr>
            <a:spLocks noGrp="1" noChangeArrowheads="1"/>
          </p:cNvSpPr>
          <p:nvPr>
            <p:ph type="body" idx="1"/>
          </p:nvPr>
        </p:nvSpPr>
        <p:spPr bwMode="auto">
          <a:xfrm>
            <a:off x="912813" y="4341813"/>
            <a:ext cx="5030787"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60" tIns="46181" rIns="92360" bIns="46181"/>
          <a:lstStyle/>
          <a:p>
            <a:endParaRPr kumimoji="0" lang="zh-CN" altLang="en-US"/>
          </a:p>
        </p:txBody>
      </p:sp>
      <p:sp>
        <p:nvSpPr>
          <p:cNvPr id="226310" name="Rectangle 6"/>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6125216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2DA3F7E5-B42A-44E3-B5B6-D1403E92873C}" type="slidenum">
              <a:rPr lang="zh-CN" altLang="en-US" sz="1200"/>
              <a:pPr/>
              <a:t>161</a:t>
            </a:fld>
            <a:endParaRPr lang="en-US" altLang="zh-CN" sz="1200"/>
          </a:p>
        </p:txBody>
      </p:sp>
      <p:sp>
        <p:nvSpPr>
          <p:cNvPr id="613378" name="Rectangle 2"/>
          <p:cNvSpPr>
            <a:spLocks noChangeArrowheads="1"/>
          </p:cNvSpPr>
          <p:nvPr/>
        </p:nvSpPr>
        <p:spPr bwMode="auto">
          <a:xfrm>
            <a:off x="3886200" y="-1588"/>
            <a:ext cx="29718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13379" name="Rectangle 3"/>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13380" name="Rectangle 4"/>
          <p:cNvSpPr>
            <a:spLocks noChangeArrowheads="1"/>
          </p:cNvSpPr>
          <p:nvPr/>
        </p:nvSpPr>
        <p:spPr bwMode="auto">
          <a:xfrm>
            <a:off x="-1588" y="-1588"/>
            <a:ext cx="2971801"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228357" name="Rectangle 5"/>
          <p:cNvSpPr>
            <a:spLocks noGrp="1" noChangeArrowheads="1"/>
          </p:cNvSpPr>
          <p:nvPr>
            <p:ph type="body" idx="1"/>
          </p:nvPr>
        </p:nvSpPr>
        <p:spPr bwMode="auto">
          <a:xfrm>
            <a:off x="912813" y="4341813"/>
            <a:ext cx="5030787"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60" tIns="46181" rIns="92360" bIns="46181"/>
          <a:lstStyle/>
          <a:p>
            <a:r>
              <a:rPr kumimoji="0" lang="en-US" altLang="zh-CN"/>
              <a:t>Note that daysOffered is of type </a:t>
            </a:r>
            <a:r>
              <a:rPr kumimoji="0" lang="en-US" altLang="zh-CN">
                <a:latin typeface="Arial" panose="020B0604020202020204" pitchFamily="34" charset="0"/>
              </a:rPr>
              <a:t>‘</a:t>
            </a:r>
            <a:r>
              <a:rPr kumimoji="0" lang="en-US" altLang="zh-CN"/>
              <a:t>dayType</a:t>
            </a:r>
            <a:r>
              <a:rPr kumimoji="0" lang="en-US" altLang="zh-CN">
                <a:latin typeface="Arial" panose="020B0604020202020204" pitchFamily="34" charset="0"/>
              </a:rPr>
              <a:t>’</a:t>
            </a:r>
            <a:r>
              <a:rPr kumimoji="0" lang="en-US" altLang="zh-CN"/>
              <a:t> (user-defined) which is limited by the user to the values in the enumeration declaration.</a:t>
            </a:r>
          </a:p>
        </p:txBody>
      </p:sp>
      <p:sp>
        <p:nvSpPr>
          <p:cNvPr id="228358" name="Rectangle 6"/>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0711348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8EA4B5AE-E214-4D3B-A656-67F7085C97DB}" type="slidenum">
              <a:rPr lang="zh-CN" altLang="en-US" sz="1200"/>
              <a:pPr/>
              <a:t>162</a:t>
            </a:fld>
            <a:endParaRPr lang="en-US" altLang="zh-CN" sz="1200"/>
          </a:p>
        </p:txBody>
      </p:sp>
      <p:sp>
        <p:nvSpPr>
          <p:cNvPr id="615426" name="Rectangle 2"/>
          <p:cNvSpPr>
            <a:spLocks noChangeArrowheads="1"/>
          </p:cNvSpPr>
          <p:nvPr/>
        </p:nvSpPr>
        <p:spPr bwMode="auto">
          <a:xfrm>
            <a:off x="3886200" y="-1588"/>
            <a:ext cx="29718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15427" name="Rectangle 3"/>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15428" name="Rectangle 4"/>
          <p:cNvSpPr>
            <a:spLocks noChangeArrowheads="1"/>
          </p:cNvSpPr>
          <p:nvPr/>
        </p:nvSpPr>
        <p:spPr bwMode="auto">
          <a:xfrm>
            <a:off x="-1588" y="-1588"/>
            <a:ext cx="2971801"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230405" name="Rectangle 5"/>
          <p:cNvSpPr>
            <a:spLocks noGrp="1" noChangeArrowheads="1"/>
          </p:cNvSpPr>
          <p:nvPr>
            <p:ph type="body" idx="1"/>
          </p:nvPr>
        </p:nvSpPr>
        <p:spPr bwMode="auto">
          <a:xfrm>
            <a:off x="912813" y="4341813"/>
            <a:ext cx="5030787"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60" tIns="46181" rIns="92360" bIns="46181"/>
          <a:lstStyle/>
          <a:p>
            <a:r>
              <a:rPr kumimoji="0" lang="en-US" altLang="zh-CN"/>
              <a:t>Class UniversityPlace is an ADT because it is used to encapsulate state and behavior -- it is used in a way that enumeration will not allow.  We hide the internal representation of </a:t>
            </a:r>
            <a:r>
              <a:rPr kumimoji="0" lang="en-US" altLang="zh-CN">
                <a:latin typeface="Arial" panose="020B0604020202020204" pitchFamily="34" charset="0"/>
              </a:rPr>
              <a:t>‘</a:t>
            </a:r>
            <a:r>
              <a:rPr kumimoji="0" lang="en-US" altLang="zh-CN"/>
              <a:t>data info with constructor, destructor, and access/set functions</a:t>
            </a:r>
            <a:r>
              <a:rPr kumimoji="0" lang="en-US" altLang="zh-CN">
                <a:latin typeface="Arial" panose="020B0604020202020204" pitchFamily="34" charset="0"/>
              </a:rPr>
              <a:t>’</a:t>
            </a:r>
            <a:r>
              <a:rPr kumimoji="0" lang="en-US" altLang="zh-CN"/>
              <a:t>.</a:t>
            </a:r>
          </a:p>
        </p:txBody>
      </p:sp>
      <p:sp>
        <p:nvSpPr>
          <p:cNvPr id="230406" name="Rectangle 6"/>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5041593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C888A275-2E91-4EB8-BE59-0443BDD1B3F8}" type="slidenum">
              <a:rPr lang="zh-CN" altLang="en-US" sz="1200"/>
              <a:pPr/>
              <a:t>163</a:t>
            </a:fld>
            <a:endParaRPr lang="en-US" altLang="zh-CN" sz="1200"/>
          </a:p>
        </p:txBody>
      </p:sp>
      <p:sp>
        <p:nvSpPr>
          <p:cNvPr id="607234" name="Rectangle 2"/>
          <p:cNvSpPr>
            <a:spLocks noChangeArrowheads="1"/>
          </p:cNvSpPr>
          <p:nvPr/>
        </p:nvSpPr>
        <p:spPr bwMode="auto">
          <a:xfrm>
            <a:off x="3886200" y="-1588"/>
            <a:ext cx="29718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07235" name="Rectangle 3"/>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07236" name="Rectangle 4"/>
          <p:cNvSpPr>
            <a:spLocks noChangeArrowheads="1"/>
          </p:cNvSpPr>
          <p:nvPr/>
        </p:nvSpPr>
        <p:spPr bwMode="auto">
          <a:xfrm>
            <a:off x="-1588" y="-1588"/>
            <a:ext cx="2971801"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232453" name="Rectangle 5"/>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32454" name="Rectangle 6"/>
          <p:cNvSpPr>
            <a:spLocks noGrp="1" noChangeArrowheads="1"/>
          </p:cNvSpPr>
          <p:nvPr>
            <p:ph type="body" idx="1"/>
          </p:nvPr>
        </p:nvSpPr>
        <p:spPr bwMode="auto">
          <a:xfrm>
            <a:off x="912813" y="4341813"/>
            <a:ext cx="5030787"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60" tIns="46181" rIns="92360" bIns="46181"/>
          <a:lstStyle/>
          <a:p>
            <a:endParaRPr kumimoji="0" lang="zh-CN" altLang="en-US"/>
          </a:p>
        </p:txBody>
      </p:sp>
    </p:spTree>
    <p:extLst>
      <p:ext uri="{BB962C8B-B14F-4D97-AF65-F5344CB8AC3E}">
        <p14:creationId xmlns:p14="http://schemas.microsoft.com/office/powerpoint/2010/main" val="370683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AA9C0C06-3ED0-47B6-9D2D-9997919B0512}" type="slidenum">
              <a:rPr lang="zh-CN" altLang="en-US" sz="1200"/>
              <a:pPr/>
              <a:t>18</a:t>
            </a:fld>
            <a:endParaRPr lang="en-US" altLang="zh-CN" sz="1200"/>
          </a:p>
        </p:txBody>
      </p:sp>
    </p:spTree>
    <p:extLst>
      <p:ext uri="{BB962C8B-B14F-4D97-AF65-F5344CB8AC3E}">
        <p14:creationId xmlns:p14="http://schemas.microsoft.com/office/powerpoint/2010/main" val="345737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p>
        </p:txBody>
      </p:sp>
      <p:sp>
        <p:nvSpPr>
          <p:cNvPr id="5120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B04CCE9D-C3A0-49A3-98FB-5BFC39DB5369}" type="slidenum">
              <a:rPr lang="zh-CN" altLang="en-US" sz="1200"/>
              <a:pPr/>
              <a:t>29</a:t>
            </a:fld>
            <a:endParaRPr lang="zh-CN" altLang="en-US" sz="1200"/>
          </a:p>
        </p:txBody>
      </p:sp>
    </p:spTree>
    <p:extLst>
      <p:ext uri="{BB962C8B-B14F-4D97-AF65-F5344CB8AC3E}">
        <p14:creationId xmlns:p14="http://schemas.microsoft.com/office/powerpoint/2010/main" val="1581031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p>
        </p:txBody>
      </p:sp>
      <p:sp>
        <p:nvSpPr>
          <p:cNvPr id="5325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11D05B45-CE7F-4111-99E5-8DC0B2F6AC0B}" type="slidenum">
              <a:rPr lang="zh-CN" altLang="en-US" sz="1200"/>
              <a:pPr/>
              <a:t>30</a:t>
            </a:fld>
            <a:endParaRPr lang="zh-CN" altLang="en-US" sz="1200"/>
          </a:p>
        </p:txBody>
      </p:sp>
    </p:spTree>
    <p:extLst>
      <p:ext uri="{BB962C8B-B14F-4D97-AF65-F5344CB8AC3E}">
        <p14:creationId xmlns:p14="http://schemas.microsoft.com/office/powerpoint/2010/main" val="2382016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p>
        </p:txBody>
      </p:sp>
      <p:sp>
        <p:nvSpPr>
          <p:cNvPr id="5529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3CB3CA31-A1F2-47C6-BB79-4193A02EA24B}" type="slidenum">
              <a:rPr lang="zh-CN" altLang="en-US" sz="1200"/>
              <a:pPr/>
              <a:t>31</a:t>
            </a:fld>
            <a:endParaRPr lang="zh-CN" altLang="en-US" sz="1200"/>
          </a:p>
        </p:txBody>
      </p:sp>
    </p:spTree>
    <p:extLst>
      <p:ext uri="{BB962C8B-B14F-4D97-AF65-F5344CB8AC3E}">
        <p14:creationId xmlns:p14="http://schemas.microsoft.com/office/powerpoint/2010/main" val="3721624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p>
        </p:txBody>
      </p:sp>
      <p:sp>
        <p:nvSpPr>
          <p:cNvPr id="5734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CEF4AF12-0BFD-4BC3-82F9-EA7030DCB41C}" type="slidenum">
              <a:rPr lang="zh-CN" altLang="en-US" sz="1200"/>
              <a:pPr/>
              <a:t>32</a:t>
            </a:fld>
            <a:endParaRPr lang="zh-CN" altLang="en-US" sz="1200"/>
          </a:p>
        </p:txBody>
      </p:sp>
    </p:spTree>
    <p:extLst>
      <p:ext uri="{BB962C8B-B14F-4D97-AF65-F5344CB8AC3E}">
        <p14:creationId xmlns:p14="http://schemas.microsoft.com/office/powerpoint/2010/main" val="9900825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latin typeface="Arial" panose="020B0604020202020204" pitchFamily="34"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endParaRPr lang="en-US" altLang="zh-CN"/>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r>
              <a:rPr lang="en-US" altLang="zh-CN"/>
              <a:t>SEG - Software Engineering Group</a:t>
            </a:r>
          </a:p>
        </p:txBody>
      </p:sp>
      <p:sp>
        <p:nvSpPr>
          <p:cNvPr id="13" name="Rectangle 5"/>
          <p:cNvSpPr>
            <a:spLocks noGrp="1" noChangeArrowheads="1"/>
          </p:cNvSpPr>
          <p:nvPr>
            <p:ph type="sldNum" sz="quarter" idx="12"/>
          </p:nvPr>
        </p:nvSpPr>
        <p:spPr/>
        <p:txBody>
          <a:bodyPr/>
          <a:lstStyle>
            <a:lvl1pPr>
              <a:defRPr/>
            </a:lvl1pPr>
          </a:lstStyle>
          <a:p>
            <a:fld id="{B747B739-2FA8-4339-9B32-AA240B542562}" type="slidenum">
              <a:rPr lang="en-US" altLang="zh-CN"/>
              <a:pPr/>
              <a:t>‹#›</a:t>
            </a:fld>
            <a:endParaRPr lang="en-US" altLang="zh-CN"/>
          </a:p>
        </p:txBody>
      </p:sp>
    </p:spTree>
    <p:extLst>
      <p:ext uri="{BB962C8B-B14F-4D97-AF65-F5344CB8AC3E}">
        <p14:creationId xmlns:p14="http://schemas.microsoft.com/office/powerpoint/2010/main" val="392938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DEBBD651-55F9-4EAF-9B6C-88D8E657F7D5}" type="slidenum">
              <a:rPr lang="en-US" altLang="zh-CN"/>
              <a:pPr/>
              <a:t>‹#›</a:t>
            </a:fld>
            <a:endParaRPr lang="en-US" altLang="zh-CN"/>
          </a:p>
        </p:txBody>
      </p:sp>
    </p:spTree>
    <p:extLst>
      <p:ext uri="{BB962C8B-B14F-4D97-AF65-F5344CB8AC3E}">
        <p14:creationId xmlns:p14="http://schemas.microsoft.com/office/powerpoint/2010/main" val="403268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9B499023-84BB-48B8-9F3B-121516CD48C5}" type="slidenum">
              <a:rPr lang="en-US" altLang="zh-CN"/>
              <a:pPr/>
              <a:t>‹#›</a:t>
            </a:fld>
            <a:endParaRPr lang="en-US" altLang="zh-CN"/>
          </a:p>
        </p:txBody>
      </p:sp>
    </p:spTree>
    <p:extLst>
      <p:ext uri="{BB962C8B-B14F-4D97-AF65-F5344CB8AC3E}">
        <p14:creationId xmlns:p14="http://schemas.microsoft.com/office/powerpoint/2010/main" val="386095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01BC1ADD-3F8F-4B26-BB0D-3825DD5F96B8}" type="slidenum">
              <a:rPr lang="en-US" altLang="zh-CN"/>
              <a:pPr/>
              <a:t>‹#›</a:t>
            </a:fld>
            <a:endParaRPr lang="en-US" altLang="zh-CN"/>
          </a:p>
        </p:txBody>
      </p:sp>
    </p:spTree>
    <p:extLst>
      <p:ext uri="{BB962C8B-B14F-4D97-AF65-F5344CB8AC3E}">
        <p14:creationId xmlns:p14="http://schemas.microsoft.com/office/powerpoint/2010/main" val="415435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FCF08B21-F325-4E5E-A659-1B50EF8EF35F}" type="slidenum">
              <a:rPr lang="en-US" altLang="zh-CN"/>
              <a:pPr/>
              <a:t>‹#›</a:t>
            </a:fld>
            <a:endParaRPr lang="en-US" altLang="zh-CN"/>
          </a:p>
        </p:txBody>
      </p:sp>
    </p:spTree>
    <p:extLst>
      <p:ext uri="{BB962C8B-B14F-4D97-AF65-F5344CB8AC3E}">
        <p14:creationId xmlns:p14="http://schemas.microsoft.com/office/powerpoint/2010/main" val="115666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05ADD6D6-D478-4C57-A2AD-447A54A8F8CD}" type="slidenum">
              <a:rPr lang="en-US" altLang="zh-CN"/>
              <a:pPr/>
              <a:t>‹#›</a:t>
            </a:fld>
            <a:endParaRPr lang="en-US" altLang="zh-CN"/>
          </a:p>
        </p:txBody>
      </p:sp>
    </p:spTree>
    <p:extLst>
      <p:ext uri="{BB962C8B-B14F-4D97-AF65-F5344CB8AC3E}">
        <p14:creationId xmlns:p14="http://schemas.microsoft.com/office/powerpoint/2010/main" val="428015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9" name="Rectangle 9"/>
          <p:cNvSpPr>
            <a:spLocks noGrp="1" noChangeArrowheads="1"/>
          </p:cNvSpPr>
          <p:nvPr>
            <p:ph type="sldNum" sz="quarter" idx="12"/>
          </p:nvPr>
        </p:nvSpPr>
        <p:spPr>
          <a:ln/>
        </p:spPr>
        <p:txBody>
          <a:bodyPr/>
          <a:lstStyle>
            <a:lvl1pPr>
              <a:defRPr/>
            </a:lvl1pPr>
          </a:lstStyle>
          <a:p>
            <a:fld id="{D773C1A1-203B-4B33-88B9-157CE1AFADAA}" type="slidenum">
              <a:rPr lang="en-US" altLang="zh-CN"/>
              <a:pPr/>
              <a:t>‹#›</a:t>
            </a:fld>
            <a:endParaRPr lang="en-US" altLang="zh-CN"/>
          </a:p>
        </p:txBody>
      </p:sp>
    </p:spTree>
    <p:extLst>
      <p:ext uri="{BB962C8B-B14F-4D97-AF65-F5344CB8AC3E}">
        <p14:creationId xmlns:p14="http://schemas.microsoft.com/office/powerpoint/2010/main" val="82988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5" name="Rectangle 9"/>
          <p:cNvSpPr>
            <a:spLocks noGrp="1" noChangeArrowheads="1"/>
          </p:cNvSpPr>
          <p:nvPr>
            <p:ph type="sldNum" sz="quarter" idx="12"/>
          </p:nvPr>
        </p:nvSpPr>
        <p:spPr>
          <a:ln/>
        </p:spPr>
        <p:txBody>
          <a:bodyPr/>
          <a:lstStyle>
            <a:lvl1pPr>
              <a:defRPr/>
            </a:lvl1pPr>
          </a:lstStyle>
          <a:p>
            <a:fld id="{C447559C-2A79-4D84-901F-1AAAD1F4947E}" type="slidenum">
              <a:rPr lang="en-US" altLang="zh-CN"/>
              <a:pPr/>
              <a:t>‹#›</a:t>
            </a:fld>
            <a:endParaRPr lang="en-US" altLang="zh-CN"/>
          </a:p>
        </p:txBody>
      </p:sp>
    </p:spTree>
    <p:extLst>
      <p:ext uri="{BB962C8B-B14F-4D97-AF65-F5344CB8AC3E}">
        <p14:creationId xmlns:p14="http://schemas.microsoft.com/office/powerpoint/2010/main" val="155650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4" name="Rectangle 9"/>
          <p:cNvSpPr>
            <a:spLocks noGrp="1" noChangeArrowheads="1"/>
          </p:cNvSpPr>
          <p:nvPr>
            <p:ph type="sldNum" sz="quarter" idx="12"/>
          </p:nvPr>
        </p:nvSpPr>
        <p:spPr>
          <a:ln/>
        </p:spPr>
        <p:txBody>
          <a:bodyPr/>
          <a:lstStyle>
            <a:lvl1pPr>
              <a:defRPr/>
            </a:lvl1pPr>
          </a:lstStyle>
          <a:p>
            <a:fld id="{35BC1551-8690-4C94-AC0E-6D6512450D56}" type="slidenum">
              <a:rPr lang="en-US" altLang="zh-CN"/>
              <a:pPr/>
              <a:t>‹#›</a:t>
            </a:fld>
            <a:endParaRPr lang="en-US" altLang="zh-CN"/>
          </a:p>
        </p:txBody>
      </p:sp>
    </p:spTree>
    <p:extLst>
      <p:ext uri="{BB962C8B-B14F-4D97-AF65-F5344CB8AC3E}">
        <p14:creationId xmlns:p14="http://schemas.microsoft.com/office/powerpoint/2010/main" val="189600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5F9678B0-57C5-4E11-8947-BFAC9ACD333D}" type="slidenum">
              <a:rPr lang="en-US" altLang="zh-CN"/>
              <a:pPr/>
              <a:t>‹#›</a:t>
            </a:fld>
            <a:endParaRPr lang="en-US" altLang="zh-CN"/>
          </a:p>
        </p:txBody>
      </p:sp>
    </p:spTree>
    <p:extLst>
      <p:ext uri="{BB962C8B-B14F-4D97-AF65-F5344CB8AC3E}">
        <p14:creationId xmlns:p14="http://schemas.microsoft.com/office/powerpoint/2010/main" val="361659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B32B5919-80E7-4197-8C23-D5DCA7629AF7}" type="slidenum">
              <a:rPr lang="en-US" altLang="zh-CN"/>
              <a:pPr/>
              <a:t>‹#›</a:t>
            </a:fld>
            <a:endParaRPr lang="en-US" altLang="zh-CN"/>
          </a:p>
        </p:txBody>
      </p:sp>
    </p:spTree>
    <p:extLst>
      <p:ext uri="{BB962C8B-B14F-4D97-AF65-F5344CB8AC3E}">
        <p14:creationId xmlns:p14="http://schemas.microsoft.com/office/powerpoint/2010/main" val="219782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98072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27" name="Rectangle 3"/>
          <p:cNvSpPr>
            <a:spLocks noChangeArrowheads="1"/>
          </p:cNvSpPr>
          <p:nvPr/>
        </p:nvSpPr>
        <p:spPr bwMode="auto">
          <a:xfrm>
            <a:off x="1447800" y="98072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28" name="Rectangle 4"/>
          <p:cNvSpPr>
            <a:spLocks noGrp="1" noChangeArrowheads="1"/>
          </p:cNvSpPr>
          <p:nvPr>
            <p:ph type="title"/>
          </p:nvPr>
        </p:nvSpPr>
        <p:spPr bwMode="auto">
          <a:xfrm>
            <a:off x="1042988" y="260648"/>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468313" y="1268760"/>
            <a:ext cx="8142287" cy="460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6296" y="170825"/>
            <a:ext cx="1656557" cy="91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381327"/>
            <a:ext cx="1293812" cy="3607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600">
                <a:latin typeface="+mn-lt"/>
                <a:ea typeface="宋体" pitchFamily="2" charset="-122"/>
              </a:defRPr>
            </a:lvl1pPr>
          </a:lstStyle>
          <a:p>
            <a:pPr>
              <a:defRPr/>
            </a:pPr>
            <a:endParaRPr lang="en-US" altLang="zh-CN" dirty="0"/>
          </a:p>
        </p:txBody>
      </p:sp>
      <p:sp>
        <p:nvSpPr>
          <p:cNvPr id="188424" name="Rectangle 8"/>
          <p:cNvSpPr>
            <a:spLocks noGrp="1" noChangeArrowheads="1"/>
          </p:cNvSpPr>
          <p:nvPr>
            <p:ph type="ftr" sz="quarter" idx="3"/>
          </p:nvPr>
        </p:nvSpPr>
        <p:spPr bwMode="auto">
          <a:xfrm>
            <a:off x="2051050" y="6381328"/>
            <a:ext cx="5257800" cy="360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i="1">
                <a:latin typeface="+mn-lt"/>
                <a:ea typeface="宋体" pitchFamily="2" charset="-122"/>
              </a:defRPr>
            </a:lvl1pPr>
          </a:lstStyle>
          <a:p>
            <a:pPr>
              <a:defRPr/>
            </a:pPr>
            <a:r>
              <a:rPr lang="en-US" altLang="zh-CN" dirty="0"/>
              <a:t>SEG - Software Engineering Group</a:t>
            </a:r>
          </a:p>
        </p:txBody>
      </p:sp>
      <p:sp>
        <p:nvSpPr>
          <p:cNvPr id="188425" name="Rectangle 9"/>
          <p:cNvSpPr>
            <a:spLocks noGrp="1" noChangeArrowheads="1"/>
          </p:cNvSpPr>
          <p:nvPr>
            <p:ph type="sldNum" sz="quarter" idx="4"/>
          </p:nvPr>
        </p:nvSpPr>
        <p:spPr bwMode="auto">
          <a:xfrm>
            <a:off x="7524750" y="6381327"/>
            <a:ext cx="933450" cy="3607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Arial" panose="020B0604020202020204" pitchFamily="34" charset="0"/>
              </a:defRPr>
            </a:lvl1pPr>
          </a:lstStyle>
          <a:p>
            <a:fld id="{8C00E446-F19D-4F24-B393-80FCF15835D0}" type="slidenum">
              <a:rPr lang="en-US" altLang="zh-CN"/>
              <a:pPr/>
              <a:t>‹#›</a:t>
            </a:fld>
            <a:endParaRPr lang="en-US" altLang="zh-CN"/>
          </a:p>
        </p:txBody>
      </p:sp>
      <p:pic>
        <p:nvPicPr>
          <p:cNvPr id="103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208737"/>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51520" y="220663"/>
            <a:ext cx="54495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5"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hf hdr="0" dt="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png"/><Relationship Id="rId4" Type="http://schemas.openxmlformats.org/officeDocument/2006/relationships/oleObject" Target="../embeddings/oleObject3.bin"/></Relationships>
</file>

<file path=ppt/slides/_rels/slide10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png"/><Relationship Id="rId4" Type="http://schemas.openxmlformats.org/officeDocument/2006/relationships/oleObject" Target="../embeddings/oleObject4.bin"/></Relationships>
</file>

<file path=ppt/slides/_rels/slide10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png"/><Relationship Id="rId4" Type="http://schemas.openxmlformats.org/officeDocument/2006/relationships/oleObject" Target="../embeddings/oleObject5.bin"/></Relationships>
</file>

<file path=ppt/slides/_rels/slide10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png"/><Relationship Id="rId4" Type="http://schemas.openxmlformats.org/officeDocument/2006/relationships/oleObject" Target="../embeddings/oleObject6.bin"/></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png"/><Relationship Id="rId5" Type="http://schemas.openxmlformats.org/officeDocument/2006/relationships/oleObject" Target="../embeddings/oleObject7.bin"/><Relationship Id="rId4" Type="http://schemas.openxmlformats.org/officeDocument/2006/relationships/audio" Target="../media/audio1.bin"/></Relationships>
</file>

<file path=ppt/slides/_rels/slide11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png"/><Relationship Id="rId4" Type="http://schemas.openxmlformats.org/officeDocument/2006/relationships/oleObject" Target="../embeddings/oleObject8.bin"/></Relationships>
</file>

<file path=ppt/slides/_rels/slide11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8.png"/><Relationship Id="rId4" Type="http://schemas.openxmlformats.org/officeDocument/2006/relationships/oleObject" Target="../embeddings/oleObject9.bin"/></Relationships>
</file>

<file path=ppt/slides/_rels/slide1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0.png"/><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1.png"/><Relationship Id="rId4" Type="http://schemas.openxmlformats.org/officeDocument/2006/relationships/oleObject" Target="../embeddings/oleObject11.bin"/></Relationships>
</file>

<file path=ppt/slides/_rels/slide13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2.png"/><Relationship Id="rId4" Type="http://schemas.openxmlformats.org/officeDocument/2006/relationships/oleObject" Target="../embeddings/oleObject12.bin"/></Relationships>
</file>

<file path=ppt/slides/_rels/slide13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2.png"/><Relationship Id="rId4" Type="http://schemas.openxmlformats.org/officeDocument/2006/relationships/oleObject" Target="../embeddings/oleObject13.bin"/></Relationships>
</file>

<file path=ppt/slides/_rels/slide13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3.png"/><Relationship Id="rId4" Type="http://schemas.openxmlformats.org/officeDocument/2006/relationships/oleObject" Target="../embeddings/oleObject14.bin"/></Relationships>
</file>

<file path=ppt/slides/_rels/slide13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4.png"/><Relationship Id="rId4" Type="http://schemas.openxmlformats.org/officeDocument/2006/relationships/oleObject" Target="../embeddings/oleObject15.bin"/></Relationships>
</file>

<file path=ppt/slides/_rels/slide13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5.png"/><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6.png"/><Relationship Id="rId4" Type="http://schemas.openxmlformats.org/officeDocument/2006/relationships/oleObject" Target="../embeddings/oleObject17.bin"/></Relationships>
</file>

<file path=ppt/slides/_rels/slide14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7.png"/><Relationship Id="rId4" Type="http://schemas.openxmlformats.org/officeDocument/2006/relationships/oleObject" Target="../embeddings/oleObject18.bin"/></Relationships>
</file>

<file path=ppt/slides/_rels/slide14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8.png"/><Relationship Id="rId4" Type="http://schemas.openxmlformats.org/officeDocument/2006/relationships/oleObject" Target="../embeddings/oleObject19.bin"/></Relationships>
</file>

<file path=ppt/slides/_rels/slide14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9.png"/><Relationship Id="rId4" Type="http://schemas.openxmlformats.org/officeDocument/2006/relationships/oleObject" Target="../embeddings/oleObject20.bin"/></Relationships>
</file>

<file path=ppt/slides/_rels/slide14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30.png"/><Relationship Id="rId4" Type="http://schemas.openxmlformats.org/officeDocument/2006/relationships/oleObject" Target="../embeddings/oleObject21.bin"/></Relationships>
</file>

<file path=ppt/slides/_rels/slide14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31.png"/><Relationship Id="rId4" Type="http://schemas.openxmlformats.org/officeDocument/2006/relationships/oleObject" Target="../embeddings/oleObject22.bin"/></Relationships>
</file>

<file path=ppt/slides/_rels/slide14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32.png"/><Relationship Id="rId4" Type="http://schemas.openxmlformats.org/officeDocument/2006/relationships/oleObject" Target="../embeddings/oleObject23.bin"/></Relationships>
</file>

<file path=ppt/slides/_rels/slide14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33.png"/><Relationship Id="rId4" Type="http://schemas.openxmlformats.org/officeDocument/2006/relationships/oleObject" Target="../embeddings/oleObject24.bin"/></Relationships>
</file>

<file path=ppt/slides/_rels/slide14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32.png"/><Relationship Id="rId4" Type="http://schemas.openxmlformats.org/officeDocument/2006/relationships/oleObject" Target="../embeddings/oleObject25.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vmlDrawing" Target="../drawings/vmlDrawing26.vml"/><Relationship Id="rId5" Type="http://schemas.openxmlformats.org/officeDocument/2006/relationships/image" Target="../media/image34.png"/><Relationship Id="rId4" Type="http://schemas.openxmlformats.org/officeDocument/2006/relationships/oleObject" Target="../embeddings/oleObject26.bin"/></Relationships>
</file>

<file path=ppt/slides/_rels/slide15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9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ctrTitle"/>
          </p:nvPr>
        </p:nvSpPr>
        <p:spPr>
          <a:xfrm>
            <a:off x="539750" y="2143125"/>
            <a:ext cx="8064500" cy="1600200"/>
          </a:xfrm>
        </p:spPr>
        <p:txBody>
          <a:bodyPr/>
          <a:lstStyle/>
          <a:p>
            <a:pPr eaLnBrk="1" hangingPunct="1"/>
            <a:r>
              <a:rPr lang="en-US" altLang="zh-CN"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6.2</a:t>
            </a:r>
            <a:r>
              <a:rPr lang="zh-CN" altLang="en-US" sz="4000" b="1">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、面向对象设计</a:t>
            </a:r>
            <a:r>
              <a:rPr lang="zh-CN" altLang="en-US"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方法</a:t>
            </a:r>
            <a:endParaRPr lang="zh-CN" altLang="en-US" sz="2800" b="1" i="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endParaRPr>
          </a:p>
        </p:txBody>
      </p:sp>
      <p:sp>
        <p:nvSpPr>
          <p:cNvPr id="8" name="副标题 2"/>
          <p:cNvSpPr>
            <a:spLocks noGrp="1"/>
          </p:cNvSpPr>
          <p:nvPr>
            <p:ph type="subTitle" idx="1"/>
          </p:nvPr>
        </p:nvSpPr>
        <p:spPr>
          <a:xfrm>
            <a:off x="467544" y="3789040"/>
            <a:ext cx="8358187" cy="2133948"/>
          </a:xfrm>
        </p:spPr>
        <p:txBody>
          <a:bodyPr/>
          <a:lstStyle/>
          <a:p>
            <a:pPr algn="ctr" eaLnBrk="1" hangingPunct="1">
              <a:lnSpc>
                <a:spcPct val="90000"/>
              </a:lnSpc>
            </a:pPr>
            <a:r>
              <a:rPr lang="zh-CN" altLang="en-US" b="1" dirty="0">
                <a:latin typeface="幼圆" panose="02010509060101010101" pitchFamily="49" charset="-122"/>
                <a:ea typeface="幼圆" panose="02010509060101010101" pitchFamily="49" charset="-122"/>
              </a:rPr>
              <a:t>张天 </a:t>
            </a:r>
            <a:endParaRPr lang="en-US" altLang="zh-CN" b="1" dirty="0">
              <a:latin typeface="幼圆" panose="02010509060101010101" pitchFamily="49" charset="-122"/>
              <a:ea typeface="幼圆" panose="02010509060101010101" pitchFamily="49" charset="-122"/>
            </a:endParaRPr>
          </a:p>
          <a:p>
            <a:pPr algn="ctr" eaLnBrk="1" hangingPunct="1">
              <a:lnSpc>
                <a:spcPct val="90000"/>
              </a:lnSpc>
            </a:pPr>
            <a:r>
              <a:rPr lang="zh-CN" altLang="en-US" b="1" dirty="0">
                <a:latin typeface="幼圆" panose="02010509060101010101" pitchFamily="49" charset="-122"/>
                <a:ea typeface="幼圆" panose="02010509060101010101" pitchFamily="49" charset="-122"/>
              </a:rPr>
              <a:t>软件工程组</a:t>
            </a:r>
            <a:endParaRPr lang="en-US" altLang="zh-CN" b="1" dirty="0">
              <a:latin typeface="幼圆" panose="02010509060101010101" pitchFamily="49" charset="-122"/>
              <a:ea typeface="幼圆" panose="02010509060101010101" pitchFamily="49" charset="-122"/>
            </a:endParaRPr>
          </a:p>
          <a:p>
            <a:pPr algn="ctr" eaLnBrk="1" hangingPunct="1">
              <a:lnSpc>
                <a:spcPct val="90000"/>
              </a:lnSpc>
            </a:pPr>
            <a:r>
              <a:rPr lang="en-US" altLang="zh-CN" sz="2400" b="1" dirty="0">
                <a:ea typeface="幼圆" panose="02010509060101010101" pitchFamily="49" charset="-122"/>
              </a:rPr>
              <a:t>ztluck@nju.edu.cn</a:t>
            </a:r>
            <a:endParaRPr lang="zh-CN" altLang="en-US" sz="2400" b="1" dirty="0">
              <a:latin typeface="幼圆" panose="02010509060101010101" pitchFamily="49" charset="-122"/>
              <a:ea typeface="幼圆" panose="02010509060101010101" pitchFamily="49" charset="-122"/>
            </a:endParaRPr>
          </a:p>
          <a:p>
            <a:pPr algn="ctr" eaLnBrk="1" hangingPunct="1">
              <a:lnSpc>
                <a:spcPct val="90000"/>
              </a:lnSpc>
            </a:pPr>
            <a:r>
              <a:rPr lang="en-US" altLang="zh-CN" sz="2400" b="1">
                <a:latin typeface="幼圆" panose="02010509060101010101" pitchFamily="49" charset="-122"/>
                <a:ea typeface="幼圆" panose="02010509060101010101" pitchFamily="49" charset="-122"/>
              </a:rPr>
              <a:t>2017</a:t>
            </a:r>
            <a:r>
              <a:rPr lang="zh-CN" altLang="en-US" sz="2400" b="1">
                <a:latin typeface="幼圆" panose="02010509060101010101" pitchFamily="49" charset="-122"/>
                <a:ea typeface="幼圆" panose="02010509060101010101" pitchFamily="49" charset="-122"/>
              </a:rPr>
              <a:t>年</a:t>
            </a:r>
            <a:r>
              <a:rPr lang="zh-CN" altLang="en-US" sz="2400" b="1" dirty="0">
                <a:latin typeface="幼圆" panose="02010509060101010101" pitchFamily="49" charset="-122"/>
                <a:ea typeface="幼圆" panose="02010509060101010101" pitchFamily="49" charset="-122"/>
              </a:rPr>
              <a:t>春季</a:t>
            </a:r>
            <a:endParaRPr lang="en-US" altLang="zh-CN" sz="2400" b="1" dirty="0">
              <a:latin typeface="幼圆" panose="02010509060101010101" pitchFamily="49" charset="-122"/>
              <a:ea typeface="幼圆" panose="02010509060101010101" pitchFamily="49" charset="-122"/>
            </a:endParaRPr>
          </a:p>
          <a:p>
            <a:pPr eaLnBrk="1" hangingPunct="1">
              <a:lnSpc>
                <a:spcPct val="90000"/>
              </a:lnSpc>
            </a:pPr>
            <a:r>
              <a:rPr lang="zh-CN" altLang="en-US" b="1" dirty="0"/>
              <a:t>               </a:t>
            </a:r>
            <a:endParaRPr lang="zh-CN" alt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042988" y="404813"/>
            <a:ext cx="6697662" cy="576262"/>
          </a:xfrm>
        </p:spPr>
        <p:txBody>
          <a:bodyPr/>
          <a:lstStyle/>
          <a:p>
            <a:r>
              <a:rPr kumimoji="0" lang="zh-CN" altLang="en-US">
                <a:latin typeface="Times New Roman" panose="02020603050405020304" pitchFamily="18" charset="0"/>
              </a:rPr>
              <a:t>基于</a:t>
            </a:r>
            <a:r>
              <a:rPr kumimoji="0" lang="en-US" altLang="zh-CN">
                <a:latin typeface="Times New Roman" panose="02020603050405020304" pitchFamily="18" charset="0"/>
              </a:rPr>
              <a:t>UML</a:t>
            </a:r>
            <a:r>
              <a:rPr kumimoji="0" lang="zh-CN" altLang="en-US">
                <a:latin typeface="Times New Roman" panose="02020603050405020304" pitchFamily="18" charset="0"/>
              </a:rPr>
              <a:t>的面向对象设计</a:t>
            </a:r>
            <a:endParaRPr kumimoji="0" lang="en-US" altLang="zh-CN">
              <a:latin typeface="Times New Roman" panose="02020603050405020304" pitchFamily="18" charset="0"/>
            </a:endParaRPr>
          </a:p>
        </p:txBody>
      </p:sp>
      <p:sp>
        <p:nvSpPr>
          <p:cNvPr id="25602" name="Rectangle 3"/>
          <p:cNvSpPr>
            <a:spLocks noGrp="1" noChangeArrowheads="1"/>
          </p:cNvSpPr>
          <p:nvPr>
            <p:ph idx="1"/>
          </p:nvPr>
        </p:nvSpPr>
        <p:spPr/>
        <p:txBody>
          <a:bodyPr/>
          <a:lstStyle/>
          <a:p>
            <a:pPr>
              <a:buFontTx/>
              <a:buNone/>
            </a:pPr>
            <a:r>
              <a:rPr kumimoji="0" lang="zh-CN" altLang="en-US">
                <a:latin typeface="Times New Roman" panose="02020603050405020304" pitchFamily="18" charset="0"/>
              </a:rPr>
              <a:t>描述系统的视角：</a:t>
            </a:r>
          </a:p>
          <a:p>
            <a:r>
              <a:rPr kumimoji="0" lang="zh-CN" altLang="en-US" sz="2400">
                <a:latin typeface="Times New Roman" panose="02020603050405020304" pitchFamily="18" charset="0"/>
              </a:rPr>
              <a:t>系统的使用实例：从系统外部的操作者的角度描述系统的功能。</a:t>
            </a:r>
          </a:p>
          <a:p>
            <a:r>
              <a:rPr kumimoji="0" lang="zh-CN" altLang="en-US" sz="2400">
                <a:latin typeface="Times New Roman" panose="02020603050405020304" pitchFamily="18" charset="0"/>
              </a:rPr>
              <a:t>系统的逻辑结构：描述系统内部的静态结构和动态行为，即从内部描述如何设计实现系统功能。</a:t>
            </a:r>
          </a:p>
          <a:p>
            <a:r>
              <a:rPr kumimoji="0" lang="zh-CN" altLang="en-US" sz="2400">
                <a:latin typeface="Times New Roman" panose="02020603050405020304" pitchFamily="18" charset="0"/>
              </a:rPr>
              <a:t>系统的构成：描述系统由哪些程序构件所组成。</a:t>
            </a:r>
          </a:p>
          <a:p>
            <a:r>
              <a:rPr kumimoji="0" lang="zh-CN" altLang="en-US" sz="2400">
                <a:latin typeface="Times New Roman" panose="02020603050405020304" pitchFamily="18" charset="0"/>
              </a:rPr>
              <a:t>系统的并发性：描述系统的并发性，强调并发系统中存在的各种通信和同步问题。</a:t>
            </a:r>
          </a:p>
          <a:p>
            <a:r>
              <a:rPr kumimoji="0" lang="zh-CN" altLang="en-US" sz="2400">
                <a:latin typeface="Times New Roman" panose="02020603050405020304" pitchFamily="18" charset="0"/>
              </a:rPr>
              <a:t>系统的配置：描述系统的软件和各种硬件设备之间的配置关系。</a:t>
            </a:r>
            <a:endParaRPr kumimoji="0" lang="zh-CN" altLang="en-US">
              <a:latin typeface="Times New Roman" panose="02020603050405020304" pitchFamily="18" charset="0"/>
            </a:endParaRPr>
          </a:p>
        </p:txBody>
      </p:sp>
    </p:spTree>
    <p:extLst>
      <p:ext uri="{BB962C8B-B14F-4D97-AF65-F5344CB8AC3E}">
        <p14:creationId xmlns:p14="http://schemas.microsoft.com/office/powerpoint/2010/main" val="7175620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ChangeArrowheads="1"/>
          </p:cNvSpPr>
          <p:nvPr>
            <p:ph type="title"/>
          </p:nvPr>
        </p:nvSpPr>
        <p:spPr/>
        <p:txBody>
          <a:bodyPr/>
          <a:lstStyle/>
          <a:p>
            <a:r>
              <a:rPr kumimoji="0" lang="zh-CN" altLang="en-US"/>
              <a:t>课程注册系统的主类图</a:t>
            </a:r>
          </a:p>
        </p:txBody>
      </p:sp>
      <p:sp>
        <p:nvSpPr>
          <p:cNvPr id="148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51BFB777-6C85-4BB4-8B17-09E41380C86F}" type="slidenum">
              <a:rPr lang="zh-CN" altLang="en-US" sz="1600">
                <a:latin typeface="Arial" panose="020B0604020202020204" pitchFamily="34" charset="0"/>
              </a:rPr>
              <a:pPr/>
              <a:t>100</a:t>
            </a:fld>
            <a:endParaRPr lang="en-US" altLang="zh-CN" sz="1600">
              <a:latin typeface="Arial" panose="020B0604020202020204" pitchFamily="34" charset="0"/>
            </a:endParaRPr>
          </a:p>
        </p:txBody>
      </p:sp>
      <p:graphicFrame>
        <p:nvGraphicFramePr>
          <p:cNvPr id="148483" name="Object 3"/>
          <p:cNvGraphicFramePr>
            <a:graphicFrameLocks noGrp="1" noChangeAspect="1"/>
          </p:cNvGraphicFramePr>
          <p:nvPr>
            <p:ph idx="1"/>
          </p:nvPr>
        </p:nvGraphicFramePr>
        <p:xfrm>
          <a:off x="1908175" y="1628775"/>
          <a:ext cx="5040313" cy="4070350"/>
        </p:xfrm>
        <a:graphic>
          <a:graphicData uri="http://schemas.openxmlformats.org/presentationml/2006/ole">
            <mc:AlternateContent xmlns:mc="http://schemas.openxmlformats.org/markup-compatibility/2006">
              <mc:Choice xmlns:v="urn:schemas-microsoft-com:vml" Requires="v">
                <p:oleObj spid="_x0000_s3087" name="BMP 图象" r:id="rId4" imgW="4076346" imgH="3291738" progId="Paint.Picture">
                  <p:embed/>
                </p:oleObj>
              </mc:Choice>
              <mc:Fallback>
                <p:oleObj name="BMP 图象" r:id="rId4" imgW="4076346" imgH="3291738" progId="Paint.Picture">
                  <p:embed/>
                  <p:pic>
                    <p:nvPicPr>
                      <p:cNvPr id="148483"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628775"/>
                        <a:ext cx="5040313"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4886241"/>
      </p:ext>
    </p:extLst>
  </p:cSld>
  <p:clrMapOvr>
    <a:masterClrMapping/>
  </p:clrMapOvr>
  <p:transition>
    <p:pull dir="rd"/>
    <p:sndAc>
      <p:stSnd>
        <p:snd r:embed="rId3" name="camera.wav"/>
      </p:stSnd>
    </p:sndAc>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title"/>
          </p:nvPr>
        </p:nvSpPr>
        <p:spPr/>
        <p:txBody>
          <a:bodyPr/>
          <a:lstStyle/>
          <a:p>
            <a:r>
              <a:rPr kumimoji="0" lang="zh-CN" altLang="en-US"/>
              <a:t>在包中进行浏览</a:t>
            </a:r>
          </a:p>
        </p:txBody>
      </p:sp>
      <p:sp>
        <p:nvSpPr>
          <p:cNvPr id="149506" name="Rectangle 3"/>
          <p:cNvSpPr>
            <a:spLocks noGrp="1" noChangeArrowheads="1"/>
          </p:cNvSpPr>
          <p:nvPr>
            <p:ph idx="1"/>
          </p:nvPr>
        </p:nvSpPr>
        <p:spPr/>
        <p:txBody>
          <a:bodyPr/>
          <a:lstStyle/>
          <a:p>
            <a:r>
              <a:rPr kumimoji="0" lang="zh-CN" altLang="en-US"/>
              <a:t>每个包一般都有自己的主类图</a:t>
            </a:r>
          </a:p>
          <a:p>
            <a:r>
              <a:rPr kumimoji="0" lang="zh-CN" altLang="en-US"/>
              <a:t>该图形一般展现</a:t>
            </a:r>
          </a:p>
          <a:p>
            <a:pPr lvl="1"/>
            <a:r>
              <a:rPr kumimoji="0" lang="zh-CN" altLang="en-US"/>
              <a:t>包中的“公众”类</a:t>
            </a:r>
          </a:p>
          <a:p>
            <a:pPr lvl="2"/>
            <a:r>
              <a:rPr kumimoji="0" lang="zh-CN" altLang="en-US"/>
              <a:t>其它包中的类可以和它关联</a:t>
            </a:r>
          </a:p>
          <a:p>
            <a:pPr lvl="1"/>
            <a:r>
              <a:rPr kumimoji="0" lang="zh-CN" altLang="en-US"/>
              <a:t>公众类连接</a:t>
            </a:r>
          </a:p>
          <a:p>
            <a:pPr lvl="2"/>
            <a:r>
              <a:rPr kumimoji="0" lang="zh-CN" altLang="en-US"/>
              <a:t>在分析后加入类图</a:t>
            </a:r>
          </a:p>
        </p:txBody>
      </p:sp>
      <p:sp>
        <p:nvSpPr>
          <p:cNvPr id="149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CB8EB408-41FB-4D6B-AED8-EFFDD86E1421}" type="slidenum">
              <a:rPr lang="zh-CN" altLang="en-US" sz="1600">
                <a:latin typeface="Arial" panose="020B0604020202020204" pitchFamily="34" charset="0"/>
              </a:rPr>
              <a:pPr/>
              <a:t>101</a:t>
            </a:fld>
            <a:endParaRPr lang="en-US" altLang="zh-CN" sz="1600">
              <a:latin typeface="Arial" panose="020B0604020202020204" pitchFamily="34" charset="0"/>
            </a:endParaRPr>
          </a:p>
        </p:txBody>
      </p:sp>
    </p:spTree>
    <p:extLst>
      <p:ext uri="{BB962C8B-B14F-4D97-AF65-F5344CB8AC3E}">
        <p14:creationId xmlns:p14="http://schemas.microsoft.com/office/powerpoint/2010/main" val="398547949"/>
      </p:ext>
    </p:extLst>
  </p:cSld>
  <p:clrMapOvr>
    <a:masterClrMapping/>
  </p:clrMapOvr>
  <p:transition>
    <p:pull dir="rd"/>
    <p:sndAc>
      <p:stSnd>
        <p:snd r:embed="rId2" name="camera.wav"/>
      </p:stSnd>
    </p:sndAc>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ChangeArrowheads="1"/>
          </p:cNvSpPr>
          <p:nvPr>
            <p:ph type="title"/>
          </p:nvPr>
        </p:nvSpPr>
        <p:spPr/>
        <p:txBody>
          <a:bodyPr/>
          <a:lstStyle/>
          <a:p>
            <a:r>
              <a:rPr kumimoji="0" lang="zh-CN" altLang="en-US"/>
              <a:t>学校制品包中的主类图</a:t>
            </a:r>
          </a:p>
        </p:txBody>
      </p:sp>
      <p:sp>
        <p:nvSpPr>
          <p:cNvPr id="150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CE2B29A4-B646-4E17-B87F-EFEE26D67BC3}" type="slidenum">
              <a:rPr lang="zh-CN" altLang="en-US" sz="1600">
                <a:latin typeface="Arial" panose="020B0604020202020204" pitchFamily="34" charset="0"/>
              </a:rPr>
              <a:pPr/>
              <a:t>102</a:t>
            </a:fld>
            <a:endParaRPr lang="en-US" altLang="zh-CN" sz="1600">
              <a:latin typeface="Arial" panose="020B0604020202020204" pitchFamily="34" charset="0"/>
            </a:endParaRPr>
          </a:p>
        </p:txBody>
      </p:sp>
      <p:sp>
        <p:nvSpPr>
          <p:cNvPr id="150531" name="内容占位符 1"/>
          <p:cNvSpPr>
            <a:spLocks noGrp="1"/>
          </p:cNvSpPr>
          <p:nvPr>
            <p:ph idx="1"/>
          </p:nvPr>
        </p:nvSpPr>
        <p:spPr/>
        <p:txBody>
          <a:bodyPr/>
          <a:lstStyle/>
          <a:p>
            <a:endParaRPr lang="zh-CN" altLang="en-US"/>
          </a:p>
        </p:txBody>
      </p:sp>
      <p:graphicFrame>
        <p:nvGraphicFramePr>
          <p:cNvPr id="150532" name="Object 3"/>
          <p:cNvGraphicFramePr>
            <a:graphicFrameLocks noChangeAspect="1"/>
          </p:cNvGraphicFramePr>
          <p:nvPr/>
        </p:nvGraphicFramePr>
        <p:xfrm>
          <a:off x="1476375" y="1484313"/>
          <a:ext cx="6019800" cy="4554537"/>
        </p:xfrm>
        <a:graphic>
          <a:graphicData uri="http://schemas.openxmlformats.org/presentationml/2006/ole">
            <mc:AlternateContent xmlns:mc="http://schemas.openxmlformats.org/markup-compatibility/2006">
              <mc:Choice xmlns:v="urn:schemas-microsoft-com:vml" Requires="v">
                <p:oleObj spid="_x0000_s4111" name="BMP 图象" r:id="rId4" imgW="4252090" imgH="3482373" progId="Paint.Picture">
                  <p:embed/>
                </p:oleObj>
              </mc:Choice>
              <mc:Fallback>
                <p:oleObj name="BMP 图象" r:id="rId4" imgW="4252090" imgH="3482373" progId="Paint.Picture">
                  <p:embed/>
                  <p:pic>
                    <p:nvPicPr>
                      <p:cNvPr id="15053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1484313"/>
                        <a:ext cx="6019800"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15990662"/>
      </p:ext>
    </p:extLst>
  </p:cSld>
  <p:clrMapOvr>
    <a:masterClrMapping/>
  </p:clrMapOvr>
  <p:transition>
    <p:pull dir="rd"/>
    <p:sndAc>
      <p:stSnd>
        <p:snd r:embed="rId3" name="camera.wav"/>
      </p:stSnd>
    </p:sndAc>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p:txBody>
          <a:bodyPr/>
          <a:lstStyle/>
          <a:p>
            <a:r>
              <a:rPr kumimoji="0" lang="zh-CN" altLang="en-US"/>
              <a:t>额外的类图</a:t>
            </a:r>
          </a:p>
        </p:txBody>
      </p:sp>
      <p:sp>
        <p:nvSpPr>
          <p:cNvPr id="151554" name="Rectangle 3"/>
          <p:cNvSpPr>
            <a:spLocks noGrp="1" noChangeArrowheads="1"/>
          </p:cNvSpPr>
          <p:nvPr>
            <p:ph idx="1"/>
          </p:nvPr>
        </p:nvSpPr>
        <p:spPr/>
        <p:txBody>
          <a:bodyPr/>
          <a:lstStyle/>
          <a:p>
            <a:r>
              <a:rPr kumimoji="0" lang="zh-CN" altLang="en-US"/>
              <a:t>需要时可以加入额外的类图</a:t>
            </a:r>
          </a:p>
          <a:p>
            <a:r>
              <a:rPr kumimoji="0" lang="zh-CN" altLang="en-US"/>
              <a:t>它们展现了模型中包和类的另一种“视图”</a:t>
            </a:r>
          </a:p>
          <a:p>
            <a:r>
              <a:rPr kumimoji="0" lang="zh-CN" altLang="en-US"/>
              <a:t>例子：</a:t>
            </a:r>
          </a:p>
          <a:p>
            <a:pPr lvl="1"/>
            <a:r>
              <a:rPr kumimoji="0" lang="zh-CN" altLang="en-US"/>
              <a:t>用例中多个类的视图</a:t>
            </a:r>
          </a:p>
          <a:p>
            <a:pPr lvl="1"/>
            <a:r>
              <a:rPr kumimoji="0" lang="zh-CN" altLang="en-US"/>
              <a:t>包中“私有”类的视图</a:t>
            </a:r>
          </a:p>
          <a:p>
            <a:pPr lvl="1"/>
            <a:r>
              <a:rPr kumimoji="0" lang="zh-CN" altLang="en-US"/>
              <a:t>一个或多个类的视图及它们的属性和操作</a:t>
            </a:r>
          </a:p>
          <a:p>
            <a:pPr lvl="1"/>
            <a:r>
              <a:rPr kumimoji="0" lang="en-US" altLang="zh-CN"/>
              <a:t>inheritance hierarchy</a:t>
            </a:r>
            <a:r>
              <a:rPr kumimoji="0" lang="zh-CN" altLang="en-US"/>
              <a:t>视图</a:t>
            </a:r>
          </a:p>
        </p:txBody>
      </p:sp>
      <p:sp>
        <p:nvSpPr>
          <p:cNvPr id="151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CDDD320D-C634-4719-B764-08A1D7FB0B6C}" type="slidenum">
              <a:rPr lang="zh-CN" altLang="en-US" sz="1600">
                <a:latin typeface="Arial" panose="020B0604020202020204" pitchFamily="34" charset="0"/>
              </a:rPr>
              <a:pPr/>
              <a:t>103</a:t>
            </a:fld>
            <a:endParaRPr lang="en-US" altLang="zh-CN" sz="1600">
              <a:latin typeface="Arial" panose="020B0604020202020204" pitchFamily="34" charset="0"/>
            </a:endParaRPr>
          </a:p>
        </p:txBody>
      </p:sp>
    </p:spTree>
    <p:extLst>
      <p:ext uri="{BB962C8B-B14F-4D97-AF65-F5344CB8AC3E}">
        <p14:creationId xmlns:p14="http://schemas.microsoft.com/office/powerpoint/2010/main" val="2044677028"/>
      </p:ext>
    </p:extLst>
  </p:cSld>
  <p:clrMapOvr>
    <a:masterClrMapping/>
  </p:clrMapOvr>
  <p:transition>
    <p:pull dir="rd"/>
    <p:sndAc>
      <p:stSnd>
        <p:snd r:embed="rId2" name="camera.wav"/>
      </p:stSnd>
    </p:sndAc>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ChangeArrowheads="1"/>
          </p:cNvSpPr>
          <p:nvPr>
            <p:ph type="title"/>
          </p:nvPr>
        </p:nvSpPr>
        <p:spPr/>
        <p:txBody>
          <a:bodyPr/>
          <a:lstStyle/>
          <a:p>
            <a:r>
              <a:rPr kumimoji="0" lang="zh-CN" altLang="en-US"/>
              <a:t>学校事物包中的额外类图</a:t>
            </a:r>
          </a:p>
        </p:txBody>
      </p:sp>
      <p:sp>
        <p:nvSpPr>
          <p:cNvPr id="152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AD07EA71-6764-40BF-AAC4-E0E46BB1A7C7}" type="slidenum">
              <a:rPr lang="zh-CN" altLang="en-US" sz="1600">
                <a:latin typeface="Arial" panose="020B0604020202020204" pitchFamily="34" charset="0"/>
              </a:rPr>
              <a:pPr/>
              <a:t>104</a:t>
            </a:fld>
            <a:endParaRPr lang="en-US" altLang="zh-CN" sz="1600">
              <a:latin typeface="Arial" panose="020B0604020202020204" pitchFamily="34" charset="0"/>
            </a:endParaRPr>
          </a:p>
        </p:txBody>
      </p:sp>
      <p:sp>
        <p:nvSpPr>
          <p:cNvPr id="152579" name="内容占位符 1"/>
          <p:cNvSpPr>
            <a:spLocks noGrp="1"/>
          </p:cNvSpPr>
          <p:nvPr>
            <p:ph idx="1"/>
          </p:nvPr>
        </p:nvSpPr>
        <p:spPr/>
        <p:txBody>
          <a:bodyPr/>
          <a:lstStyle/>
          <a:p>
            <a:endParaRPr lang="zh-CN" altLang="en-US"/>
          </a:p>
        </p:txBody>
      </p:sp>
      <p:graphicFrame>
        <p:nvGraphicFramePr>
          <p:cNvPr id="152580" name="Object 3"/>
          <p:cNvGraphicFramePr>
            <a:graphicFrameLocks noChangeAspect="1"/>
          </p:cNvGraphicFramePr>
          <p:nvPr/>
        </p:nvGraphicFramePr>
        <p:xfrm>
          <a:off x="1219200" y="1676400"/>
          <a:ext cx="6553200" cy="4816475"/>
        </p:xfrm>
        <a:graphic>
          <a:graphicData uri="http://schemas.openxmlformats.org/presentationml/2006/ole">
            <mc:AlternateContent xmlns:mc="http://schemas.openxmlformats.org/markup-compatibility/2006">
              <mc:Choice xmlns:v="urn:schemas-microsoft-com:vml" Requires="v">
                <p:oleObj spid="_x0000_s5135" name="BMP 图象" r:id="rId4" imgW="4023166" imgH="2956672" progId="Paint.Picture">
                  <p:embed/>
                </p:oleObj>
              </mc:Choice>
              <mc:Fallback>
                <p:oleObj name="BMP 图象" r:id="rId4" imgW="4023166" imgH="2956672" progId="Paint.Picture">
                  <p:embed/>
                  <p:pic>
                    <p:nvPicPr>
                      <p:cNvPr id="15258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676400"/>
                        <a:ext cx="6553200"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27810103"/>
      </p:ext>
    </p:extLst>
  </p:cSld>
  <p:clrMapOvr>
    <a:masterClrMapping/>
  </p:clrMapOvr>
  <p:transition>
    <p:pull dir="rd"/>
    <p:sndAc>
      <p:stSnd>
        <p:snd r:embed="rId3" name="camera.wav"/>
      </p:stSnd>
    </p:sndAc>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p:txBody>
          <a:bodyPr/>
          <a:lstStyle/>
          <a:p>
            <a:r>
              <a:rPr kumimoji="0" lang="zh-CN" altLang="en-US"/>
              <a:t>展现</a:t>
            </a:r>
            <a:r>
              <a:rPr kumimoji="0" lang="en-US" altLang="zh-CN"/>
              <a:t>Stereotypes</a:t>
            </a:r>
          </a:p>
        </p:txBody>
      </p:sp>
      <p:sp>
        <p:nvSpPr>
          <p:cNvPr id="153602" name="Rectangle 3"/>
          <p:cNvSpPr>
            <a:spLocks noGrp="1" noChangeArrowheads="1"/>
          </p:cNvSpPr>
          <p:nvPr>
            <p:ph idx="1"/>
          </p:nvPr>
        </p:nvSpPr>
        <p:spPr>
          <a:xfrm>
            <a:off x="827088" y="1700213"/>
            <a:ext cx="8128000" cy="903287"/>
          </a:xfrm>
        </p:spPr>
        <p:txBody>
          <a:bodyPr/>
          <a:lstStyle/>
          <a:p>
            <a:r>
              <a:rPr kumimoji="0" lang="zh-CN" altLang="en-US"/>
              <a:t>类的</a:t>
            </a:r>
            <a:r>
              <a:rPr kumimoji="0" lang="en-US" altLang="zh-CN"/>
              <a:t>stereotype</a:t>
            </a:r>
            <a:r>
              <a:rPr kumimoji="0" lang="zh-CN" altLang="en-US"/>
              <a:t>可以展现在类图中</a:t>
            </a:r>
          </a:p>
        </p:txBody>
      </p:sp>
      <p:sp>
        <p:nvSpPr>
          <p:cNvPr id="153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1DA93164-B2FB-492B-8C8B-95D7BFD72AF8}" type="slidenum">
              <a:rPr lang="zh-CN" altLang="en-US" sz="1600">
                <a:latin typeface="Arial" panose="020B0604020202020204" pitchFamily="34" charset="0"/>
              </a:rPr>
              <a:pPr/>
              <a:t>105</a:t>
            </a:fld>
            <a:endParaRPr lang="en-US" altLang="zh-CN" sz="1600">
              <a:latin typeface="Arial" panose="020B0604020202020204" pitchFamily="34" charset="0"/>
            </a:endParaRPr>
          </a:p>
        </p:txBody>
      </p:sp>
      <p:graphicFrame>
        <p:nvGraphicFramePr>
          <p:cNvPr id="153604" name="Object 4"/>
          <p:cNvGraphicFramePr>
            <a:graphicFrameLocks noChangeAspect="1"/>
          </p:cNvGraphicFramePr>
          <p:nvPr/>
        </p:nvGraphicFramePr>
        <p:xfrm>
          <a:off x="1447800" y="2332038"/>
          <a:ext cx="5943600" cy="4297362"/>
        </p:xfrm>
        <a:graphic>
          <a:graphicData uri="http://schemas.openxmlformats.org/presentationml/2006/ole">
            <mc:AlternateContent xmlns:mc="http://schemas.openxmlformats.org/markup-compatibility/2006">
              <mc:Choice xmlns:v="urn:schemas-microsoft-com:vml" Requires="v">
                <p:oleObj spid="_x0000_s6159" name="BMP 图象" r:id="rId4" imgW="4122668" imgH="3466896" progId="Paint.Picture">
                  <p:embed/>
                </p:oleObj>
              </mc:Choice>
              <mc:Fallback>
                <p:oleObj name="BMP 图象" r:id="rId4" imgW="4122668" imgH="3466896" progId="Paint.Picture">
                  <p:embed/>
                  <p:pic>
                    <p:nvPicPr>
                      <p:cNvPr id="15360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332038"/>
                        <a:ext cx="5943600" cy="429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284884431"/>
      </p:ext>
    </p:extLst>
  </p:cSld>
  <p:clrMapOvr>
    <a:masterClrMapping/>
  </p:clrMapOvr>
  <p:transition>
    <p:pull dir="rd"/>
    <p:sndAc>
      <p:stSnd>
        <p:snd r:embed="rId3" name="camera.wav"/>
      </p:stSnd>
    </p:sndAc>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p:nvPr>
        </p:nvSpPr>
        <p:spPr>
          <a:noFill/>
        </p:spPr>
        <p:txBody>
          <a:bodyPr lIns="0" tIns="0" rIns="0" bIns="0"/>
          <a:lstStyle/>
          <a:p>
            <a:r>
              <a:rPr kumimoji="0" lang="zh-CN" altLang="en-US"/>
              <a:t>注册系统中的包</a:t>
            </a:r>
          </a:p>
        </p:txBody>
      </p:sp>
      <p:sp>
        <p:nvSpPr>
          <p:cNvPr id="154626" name="Rectangle 3"/>
          <p:cNvSpPr>
            <a:spLocks noGrp="1" noChangeArrowheads="1"/>
          </p:cNvSpPr>
          <p:nvPr>
            <p:ph idx="1"/>
          </p:nvPr>
        </p:nvSpPr>
        <p:spPr>
          <a:xfrm>
            <a:off x="685800" y="1771650"/>
            <a:ext cx="7796213" cy="4448175"/>
          </a:xfrm>
        </p:spPr>
        <p:txBody>
          <a:bodyPr lIns="0" tIns="0" rIns="0" bIns="0">
            <a:spAutoFit/>
          </a:bodyPr>
          <a:lstStyle/>
          <a:p>
            <a:pPr lvl="1"/>
            <a:r>
              <a:rPr kumimoji="0" lang="zh-CN" altLang="en-US"/>
              <a:t>组成三个包</a:t>
            </a:r>
          </a:p>
          <a:p>
            <a:pPr lvl="2"/>
            <a:r>
              <a:rPr kumimoji="0" lang="en-US" altLang="zh-CN"/>
              <a:t>UniversityArtifacts , BusinessRules, and Interfaces</a:t>
            </a:r>
          </a:p>
          <a:p>
            <a:pPr lvl="1"/>
            <a:r>
              <a:rPr kumimoji="0" lang="en-US" altLang="zh-CN"/>
              <a:t>UniversityArtifacts</a:t>
            </a:r>
          </a:p>
          <a:p>
            <a:pPr lvl="2"/>
            <a:r>
              <a:rPr kumimoji="0" lang="en-US" altLang="zh-CN"/>
              <a:t>Catalogue, Course, StudentRecord, CourseRoster, Schedule </a:t>
            </a:r>
          </a:p>
          <a:p>
            <a:pPr lvl="1"/>
            <a:r>
              <a:rPr kumimoji="0" lang="en-US" altLang="zh-CN"/>
              <a:t>BusinessRules</a:t>
            </a:r>
          </a:p>
          <a:p>
            <a:pPr lvl="2"/>
            <a:r>
              <a:rPr kumimoji="0" lang="en-US" altLang="zh-CN"/>
              <a:t>RegistrationManager</a:t>
            </a:r>
          </a:p>
          <a:p>
            <a:pPr lvl="1"/>
            <a:r>
              <a:rPr kumimoji="0" lang="en-US" altLang="zh-CN"/>
              <a:t>Interfaces</a:t>
            </a:r>
          </a:p>
          <a:p>
            <a:pPr lvl="2"/>
            <a:r>
              <a:rPr kumimoji="0" lang="en-US" altLang="zh-CN"/>
              <a:t>RegistrationForm, ScheduleForm, BillingSystem</a:t>
            </a:r>
          </a:p>
        </p:txBody>
      </p:sp>
    </p:spTree>
    <p:extLst>
      <p:ext uri="{BB962C8B-B14F-4D97-AF65-F5344CB8AC3E}">
        <p14:creationId xmlns:p14="http://schemas.microsoft.com/office/powerpoint/2010/main" val="28720880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a:noFill/>
        </p:spPr>
        <p:txBody>
          <a:bodyPr lIns="0" tIns="0" rIns="0" bIns="0"/>
          <a:lstStyle/>
          <a:p>
            <a:r>
              <a:rPr kumimoji="0" lang="zh-CN" altLang="en-US"/>
              <a:t>注册系统中的主要类图</a:t>
            </a:r>
          </a:p>
        </p:txBody>
      </p:sp>
      <p:pic>
        <p:nvPicPr>
          <p:cNvPr id="57958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5" y="2184400"/>
            <a:ext cx="4648200" cy="3062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9932386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ChangeArrowheads="1"/>
          </p:cNvSpPr>
          <p:nvPr>
            <p:ph type="title"/>
          </p:nvPr>
        </p:nvSpPr>
        <p:spPr>
          <a:noFill/>
        </p:spPr>
        <p:txBody>
          <a:bodyPr lIns="0" tIns="0" rIns="0" bIns="0"/>
          <a:lstStyle/>
          <a:p>
            <a:r>
              <a:rPr kumimoji="0" lang="en-US" altLang="zh-CN"/>
              <a:t>Interfaces</a:t>
            </a:r>
            <a:r>
              <a:rPr kumimoji="0" lang="zh-CN" altLang="en-US"/>
              <a:t>包中主要类图</a:t>
            </a:r>
            <a:endParaRPr kumimoji="0" lang="en-US" altLang="zh-CN"/>
          </a:p>
        </p:txBody>
      </p:sp>
      <p:grpSp>
        <p:nvGrpSpPr>
          <p:cNvPr id="158722" name="Group 22"/>
          <p:cNvGrpSpPr>
            <a:grpSpLocks/>
          </p:cNvGrpSpPr>
          <p:nvPr/>
        </p:nvGrpSpPr>
        <p:grpSpPr bwMode="auto">
          <a:xfrm>
            <a:off x="2484438" y="2425700"/>
            <a:ext cx="4845050" cy="2844800"/>
            <a:chOff x="1565" y="1528"/>
            <a:chExt cx="3052" cy="1792"/>
          </a:xfrm>
        </p:grpSpPr>
        <p:sp>
          <p:nvSpPr>
            <p:cNvPr id="581636" name="Rectangle 4"/>
            <p:cNvSpPr>
              <a:spLocks noChangeArrowheads="1"/>
            </p:cNvSpPr>
            <p:nvPr/>
          </p:nvSpPr>
          <p:spPr bwMode="auto">
            <a:xfrm>
              <a:off x="1732" y="2769"/>
              <a:ext cx="1167" cy="551"/>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1637" name="Rectangle 5"/>
            <p:cNvSpPr>
              <a:spLocks noChangeArrowheads="1"/>
            </p:cNvSpPr>
            <p:nvPr/>
          </p:nvSpPr>
          <p:spPr bwMode="auto">
            <a:xfrm>
              <a:off x="1776" y="2832"/>
              <a:ext cx="1108"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900">
                  <a:solidFill>
                    <a:srgbClr val="000000"/>
                  </a:solidFill>
                  <a:latin typeface="Times New Roman" charset="0"/>
                  <a:ea typeface="宋体" charset="0"/>
                  <a:cs typeface="宋体" charset="0"/>
                </a:rPr>
                <a:t>ScheduleForm</a:t>
              </a:r>
            </a:p>
          </p:txBody>
        </p:sp>
        <p:sp>
          <p:nvSpPr>
            <p:cNvPr id="581638" name="Line 6"/>
            <p:cNvSpPr>
              <a:spLocks noChangeShapeType="1"/>
            </p:cNvSpPr>
            <p:nvPr/>
          </p:nvSpPr>
          <p:spPr bwMode="auto">
            <a:xfrm>
              <a:off x="1728" y="3150"/>
              <a:ext cx="1171"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1639" name="Line 7"/>
            <p:cNvSpPr>
              <a:spLocks noChangeShapeType="1"/>
            </p:cNvSpPr>
            <p:nvPr/>
          </p:nvSpPr>
          <p:spPr bwMode="auto">
            <a:xfrm>
              <a:off x="1728" y="3237"/>
              <a:ext cx="1171"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nvGrpSpPr>
            <p:cNvPr id="158727" name="Group 21"/>
            <p:cNvGrpSpPr>
              <a:grpSpLocks/>
            </p:cNvGrpSpPr>
            <p:nvPr/>
          </p:nvGrpSpPr>
          <p:grpSpPr bwMode="auto">
            <a:xfrm>
              <a:off x="3473" y="2074"/>
              <a:ext cx="1144" cy="551"/>
              <a:chOff x="3473" y="2074"/>
              <a:chExt cx="1144" cy="551"/>
            </a:xfrm>
          </p:grpSpPr>
          <p:sp>
            <p:nvSpPr>
              <p:cNvPr id="581642" name="Rectangle 10"/>
              <p:cNvSpPr>
                <a:spLocks noChangeArrowheads="1"/>
              </p:cNvSpPr>
              <p:nvPr/>
            </p:nvSpPr>
            <p:spPr bwMode="auto">
              <a:xfrm>
                <a:off x="3552" y="2160"/>
                <a:ext cx="1030"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900">
                    <a:solidFill>
                      <a:srgbClr val="000000"/>
                    </a:solidFill>
                    <a:latin typeface="Times New Roman" charset="0"/>
                    <a:ea typeface="宋体" charset="0"/>
                    <a:cs typeface="宋体" charset="0"/>
                  </a:rPr>
                  <a:t>BillingSystem</a:t>
                </a:r>
              </a:p>
            </p:txBody>
          </p:sp>
          <p:grpSp>
            <p:nvGrpSpPr>
              <p:cNvPr id="158733" name="Group 11"/>
              <p:cNvGrpSpPr>
                <a:grpSpLocks/>
              </p:cNvGrpSpPr>
              <p:nvPr/>
            </p:nvGrpSpPr>
            <p:grpSpPr bwMode="auto">
              <a:xfrm>
                <a:off x="3473" y="2074"/>
                <a:ext cx="1144" cy="551"/>
                <a:chOff x="3473" y="2074"/>
                <a:chExt cx="1144" cy="551"/>
              </a:xfrm>
            </p:grpSpPr>
            <p:sp>
              <p:nvSpPr>
                <p:cNvPr id="581644" name="Rectangle 12"/>
                <p:cNvSpPr>
                  <a:spLocks noChangeArrowheads="1"/>
                </p:cNvSpPr>
                <p:nvPr/>
              </p:nvSpPr>
              <p:spPr bwMode="auto">
                <a:xfrm>
                  <a:off x="3477" y="2074"/>
                  <a:ext cx="1140" cy="551"/>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1645" name="Line 13"/>
                <p:cNvSpPr>
                  <a:spLocks noChangeShapeType="1"/>
                </p:cNvSpPr>
                <p:nvPr/>
              </p:nvSpPr>
              <p:spPr bwMode="auto">
                <a:xfrm>
                  <a:off x="3473" y="2455"/>
                  <a:ext cx="114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1646" name="Line 14"/>
                <p:cNvSpPr>
                  <a:spLocks noChangeShapeType="1"/>
                </p:cNvSpPr>
                <p:nvPr/>
              </p:nvSpPr>
              <p:spPr bwMode="auto">
                <a:xfrm>
                  <a:off x="3473" y="2542"/>
                  <a:ext cx="114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grpSp>
        <p:sp>
          <p:nvSpPr>
            <p:cNvPr id="581648" name="Rectangle 16"/>
            <p:cNvSpPr>
              <a:spLocks noChangeArrowheads="1"/>
            </p:cNvSpPr>
            <p:nvPr/>
          </p:nvSpPr>
          <p:spPr bwMode="auto">
            <a:xfrm>
              <a:off x="1569" y="1528"/>
              <a:ext cx="1392" cy="551"/>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1649" name="Rectangle 17"/>
            <p:cNvSpPr>
              <a:spLocks noChangeArrowheads="1"/>
            </p:cNvSpPr>
            <p:nvPr/>
          </p:nvSpPr>
          <p:spPr bwMode="auto">
            <a:xfrm>
              <a:off x="1632" y="1584"/>
              <a:ext cx="1286"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900">
                  <a:solidFill>
                    <a:srgbClr val="000000"/>
                  </a:solidFill>
                  <a:latin typeface="Times New Roman" charset="0"/>
                  <a:ea typeface="宋体" charset="0"/>
                  <a:cs typeface="宋体" charset="0"/>
                </a:rPr>
                <a:t>RegistrationForm</a:t>
              </a:r>
            </a:p>
          </p:txBody>
        </p:sp>
        <p:sp>
          <p:nvSpPr>
            <p:cNvPr id="581650" name="Line 18"/>
            <p:cNvSpPr>
              <a:spLocks noChangeShapeType="1"/>
            </p:cNvSpPr>
            <p:nvPr/>
          </p:nvSpPr>
          <p:spPr bwMode="auto">
            <a:xfrm>
              <a:off x="1565" y="1909"/>
              <a:ext cx="139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1651" name="Line 19"/>
            <p:cNvSpPr>
              <a:spLocks noChangeShapeType="1"/>
            </p:cNvSpPr>
            <p:nvPr/>
          </p:nvSpPr>
          <p:spPr bwMode="auto">
            <a:xfrm>
              <a:off x="1565" y="1996"/>
              <a:ext cx="139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Tree>
    <p:extLst>
      <p:ext uri="{BB962C8B-B14F-4D97-AF65-F5344CB8AC3E}">
        <p14:creationId xmlns:p14="http://schemas.microsoft.com/office/powerpoint/2010/main" val="21282997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ChangeArrowheads="1"/>
          </p:cNvSpPr>
          <p:nvPr>
            <p:ph type="title"/>
          </p:nvPr>
        </p:nvSpPr>
        <p:spPr>
          <a:noFill/>
        </p:spPr>
        <p:txBody>
          <a:bodyPr lIns="0" tIns="0" rIns="0" bIns="0"/>
          <a:lstStyle/>
          <a:p>
            <a:r>
              <a:rPr kumimoji="0" lang="en-US" altLang="zh-CN"/>
              <a:t>UniversityArtifacts</a:t>
            </a:r>
            <a:r>
              <a:rPr kumimoji="0" lang="zh-CN" altLang="en-US"/>
              <a:t>包中类图</a:t>
            </a:r>
            <a:endParaRPr kumimoji="0" lang="en-US" altLang="zh-CN"/>
          </a:p>
        </p:txBody>
      </p:sp>
      <p:grpSp>
        <p:nvGrpSpPr>
          <p:cNvPr id="160770" name="Group 32"/>
          <p:cNvGrpSpPr>
            <a:grpSpLocks/>
          </p:cNvGrpSpPr>
          <p:nvPr/>
        </p:nvGrpSpPr>
        <p:grpSpPr bwMode="auto">
          <a:xfrm>
            <a:off x="2047875" y="2144713"/>
            <a:ext cx="3340100" cy="3486150"/>
            <a:chOff x="1290" y="1351"/>
            <a:chExt cx="2104" cy="2196"/>
          </a:xfrm>
        </p:grpSpPr>
        <p:sp>
          <p:nvSpPr>
            <p:cNvPr id="583684" name="Rectangle 4"/>
            <p:cNvSpPr>
              <a:spLocks noChangeArrowheads="1"/>
            </p:cNvSpPr>
            <p:nvPr/>
          </p:nvSpPr>
          <p:spPr bwMode="auto">
            <a:xfrm>
              <a:off x="1294" y="1534"/>
              <a:ext cx="783" cy="506"/>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3685" name="Rectangle 5"/>
            <p:cNvSpPr>
              <a:spLocks noChangeArrowheads="1"/>
            </p:cNvSpPr>
            <p:nvPr/>
          </p:nvSpPr>
          <p:spPr bwMode="auto">
            <a:xfrm>
              <a:off x="1296" y="1584"/>
              <a:ext cx="773"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800">
                  <a:solidFill>
                    <a:srgbClr val="000000"/>
                  </a:solidFill>
                  <a:latin typeface="Times New Roman" charset="0"/>
                  <a:ea typeface="宋体" charset="0"/>
                  <a:cs typeface="宋体" charset="0"/>
                </a:rPr>
                <a:t>Catalogue</a:t>
              </a:r>
            </a:p>
          </p:txBody>
        </p:sp>
        <p:sp>
          <p:nvSpPr>
            <p:cNvPr id="583686" name="Line 6"/>
            <p:cNvSpPr>
              <a:spLocks noChangeShapeType="1"/>
            </p:cNvSpPr>
            <p:nvPr/>
          </p:nvSpPr>
          <p:spPr bwMode="auto">
            <a:xfrm>
              <a:off x="1290" y="1884"/>
              <a:ext cx="788"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3687" name="Line 7"/>
            <p:cNvSpPr>
              <a:spLocks noChangeShapeType="1"/>
            </p:cNvSpPr>
            <p:nvPr/>
          </p:nvSpPr>
          <p:spPr bwMode="auto">
            <a:xfrm>
              <a:off x="1290" y="1964"/>
              <a:ext cx="788"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3689" name="Rectangle 9"/>
            <p:cNvSpPr>
              <a:spLocks noChangeArrowheads="1"/>
            </p:cNvSpPr>
            <p:nvPr/>
          </p:nvSpPr>
          <p:spPr bwMode="auto">
            <a:xfrm>
              <a:off x="2688" y="1392"/>
              <a:ext cx="58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800">
                  <a:solidFill>
                    <a:srgbClr val="000000"/>
                  </a:solidFill>
                  <a:latin typeface="Times New Roman" charset="0"/>
                  <a:ea typeface="宋体" charset="0"/>
                  <a:cs typeface="宋体" charset="0"/>
                </a:rPr>
                <a:t>Course</a:t>
              </a:r>
            </a:p>
          </p:txBody>
        </p:sp>
        <p:grpSp>
          <p:nvGrpSpPr>
            <p:cNvPr id="160781" name="Group 10"/>
            <p:cNvGrpSpPr>
              <a:grpSpLocks/>
            </p:cNvGrpSpPr>
            <p:nvPr/>
          </p:nvGrpSpPr>
          <p:grpSpPr bwMode="auto">
            <a:xfrm>
              <a:off x="2532" y="1351"/>
              <a:ext cx="862" cy="506"/>
              <a:chOff x="2532" y="1351"/>
              <a:chExt cx="862" cy="506"/>
            </a:xfrm>
          </p:grpSpPr>
          <p:sp>
            <p:nvSpPr>
              <p:cNvPr id="583691" name="Rectangle 11"/>
              <p:cNvSpPr>
                <a:spLocks noChangeArrowheads="1"/>
              </p:cNvSpPr>
              <p:nvPr/>
            </p:nvSpPr>
            <p:spPr bwMode="auto">
              <a:xfrm>
                <a:off x="2536" y="1351"/>
                <a:ext cx="858" cy="506"/>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3692" name="Line 12"/>
              <p:cNvSpPr>
                <a:spLocks noChangeShapeType="1"/>
              </p:cNvSpPr>
              <p:nvPr/>
            </p:nvSpPr>
            <p:spPr bwMode="auto">
              <a:xfrm>
                <a:off x="2532" y="1701"/>
                <a:ext cx="86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3693" name="Line 13"/>
              <p:cNvSpPr>
                <a:spLocks noChangeShapeType="1"/>
              </p:cNvSpPr>
              <p:nvPr/>
            </p:nvSpPr>
            <p:spPr bwMode="auto">
              <a:xfrm>
                <a:off x="2532" y="1781"/>
                <a:ext cx="86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583695" name="Rectangle 15"/>
            <p:cNvSpPr>
              <a:spLocks noChangeArrowheads="1"/>
            </p:cNvSpPr>
            <p:nvPr/>
          </p:nvSpPr>
          <p:spPr bwMode="auto">
            <a:xfrm>
              <a:off x="1319" y="2447"/>
              <a:ext cx="1004" cy="506"/>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3696" name="Rectangle 16"/>
            <p:cNvSpPr>
              <a:spLocks noChangeArrowheads="1"/>
            </p:cNvSpPr>
            <p:nvPr/>
          </p:nvSpPr>
          <p:spPr bwMode="auto">
            <a:xfrm>
              <a:off x="1344" y="2496"/>
              <a:ext cx="100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800">
                  <a:solidFill>
                    <a:srgbClr val="000000"/>
                  </a:solidFill>
                  <a:latin typeface="Times New Roman" charset="0"/>
                  <a:ea typeface="宋体" charset="0"/>
                  <a:cs typeface="宋体" charset="0"/>
                </a:rPr>
                <a:t>CourseRoster</a:t>
              </a:r>
            </a:p>
          </p:txBody>
        </p:sp>
        <p:sp>
          <p:nvSpPr>
            <p:cNvPr id="583697" name="Line 17"/>
            <p:cNvSpPr>
              <a:spLocks noChangeShapeType="1"/>
            </p:cNvSpPr>
            <p:nvPr/>
          </p:nvSpPr>
          <p:spPr bwMode="auto">
            <a:xfrm>
              <a:off x="1315" y="2797"/>
              <a:ext cx="1009"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3698" name="Line 18"/>
            <p:cNvSpPr>
              <a:spLocks noChangeShapeType="1"/>
            </p:cNvSpPr>
            <p:nvPr/>
          </p:nvSpPr>
          <p:spPr bwMode="auto">
            <a:xfrm>
              <a:off x="1315" y="2877"/>
              <a:ext cx="1009"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3700" name="Rectangle 20"/>
            <p:cNvSpPr>
              <a:spLocks noChangeArrowheads="1"/>
            </p:cNvSpPr>
            <p:nvPr/>
          </p:nvSpPr>
          <p:spPr bwMode="auto">
            <a:xfrm>
              <a:off x="2648" y="3041"/>
              <a:ext cx="698" cy="506"/>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3701" name="Rectangle 21"/>
            <p:cNvSpPr>
              <a:spLocks noChangeArrowheads="1"/>
            </p:cNvSpPr>
            <p:nvPr/>
          </p:nvSpPr>
          <p:spPr bwMode="auto">
            <a:xfrm>
              <a:off x="2640" y="3072"/>
              <a:ext cx="71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800">
                  <a:solidFill>
                    <a:srgbClr val="000000"/>
                  </a:solidFill>
                  <a:latin typeface="Times New Roman" charset="0"/>
                  <a:ea typeface="宋体" charset="0"/>
                  <a:cs typeface="宋体" charset="0"/>
                </a:rPr>
                <a:t>Schedule</a:t>
              </a:r>
            </a:p>
          </p:txBody>
        </p:sp>
        <p:sp>
          <p:nvSpPr>
            <p:cNvPr id="583702" name="Line 22"/>
            <p:cNvSpPr>
              <a:spLocks noChangeShapeType="1"/>
            </p:cNvSpPr>
            <p:nvPr/>
          </p:nvSpPr>
          <p:spPr bwMode="auto">
            <a:xfrm>
              <a:off x="2644" y="3391"/>
              <a:ext cx="70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3703" name="Line 23"/>
            <p:cNvSpPr>
              <a:spLocks noChangeShapeType="1"/>
            </p:cNvSpPr>
            <p:nvPr/>
          </p:nvSpPr>
          <p:spPr bwMode="auto">
            <a:xfrm>
              <a:off x="2644" y="3471"/>
              <a:ext cx="70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grpSp>
        <p:nvGrpSpPr>
          <p:cNvPr id="160771" name="Group 31"/>
          <p:cNvGrpSpPr>
            <a:grpSpLocks/>
          </p:cNvGrpSpPr>
          <p:nvPr/>
        </p:nvGrpSpPr>
        <p:grpSpPr bwMode="auto">
          <a:xfrm>
            <a:off x="4954588" y="3449638"/>
            <a:ext cx="1784350" cy="803275"/>
            <a:chOff x="3121" y="2173"/>
            <a:chExt cx="1124" cy="506"/>
          </a:xfrm>
        </p:grpSpPr>
        <p:sp>
          <p:nvSpPr>
            <p:cNvPr id="583705" name="Rectangle 25"/>
            <p:cNvSpPr>
              <a:spLocks noChangeArrowheads="1"/>
            </p:cNvSpPr>
            <p:nvPr/>
          </p:nvSpPr>
          <p:spPr bwMode="auto">
            <a:xfrm>
              <a:off x="3125" y="2173"/>
              <a:ext cx="1100" cy="506"/>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3706" name="Rectangle 26"/>
            <p:cNvSpPr>
              <a:spLocks noChangeArrowheads="1"/>
            </p:cNvSpPr>
            <p:nvPr/>
          </p:nvSpPr>
          <p:spPr bwMode="auto">
            <a:xfrm>
              <a:off x="3168" y="2208"/>
              <a:ext cx="10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800">
                  <a:solidFill>
                    <a:srgbClr val="000000"/>
                  </a:solidFill>
                  <a:latin typeface="Times New Roman" charset="0"/>
                  <a:ea typeface="宋体" charset="0"/>
                  <a:cs typeface="宋体" charset="0"/>
                </a:rPr>
                <a:t>StudentRecord</a:t>
              </a:r>
            </a:p>
          </p:txBody>
        </p:sp>
        <p:sp>
          <p:nvSpPr>
            <p:cNvPr id="583707" name="Line 27"/>
            <p:cNvSpPr>
              <a:spLocks noChangeShapeType="1"/>
            </p:cNvSpPr>
            <p:nvPr/>
          </p:nvSpPr>
          <p:spPr bwMode="auto">
            <a:xfrm>
              <a:off x="3121" y="2523"/>
              <a:ext cx="110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3708" name="Line 28"/>
            <p:cNvSpPr>
              <a:spLocks noChangeShapeType="1"/>
            </p:cNvSpPr>
            <p:nvPr/>
          </p:nvSpPr>
          <p:spPr bwMode="auto">
            <a:xfrm>
              <a:off x="3121" y="2603"/>
              <a:ext cx="110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Tree>
    <p:extLst>
      <p:ext uri="{BB962C8B-B14F-4D97-AF65-F5344CB8AC3E}">
        <p14:creationId xmlns:p14="http://schemas.microsoft.com/office/powerpoint/2010/main" val="62194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1042988" y="404813"/>
            <a:ext cx="6600825" cy="576262"/>
          </a:xfrm>
        </p:spPr>
        <p:txBody>
          <a:bodyPr/>
          <a:lstStyle/>
          <a:p>
            <a:r>
              <a:rPr kumimoji="0" lang="zh-CN" altLang="en-US">
                <a:latin typeface="Times New Roman" panose="02020603050405020304" pitchFamily="18" charset="0"/>
              </a:rPr>
              <a:t>基于</a:t>
            </a:r>
            <a:r>
              <a:rPr kumimoji="0" lang="en-US" altLang="zh-CN">
                <a:latin typeface="Times New Roman" panose="02020603050405020304" pitchFamily="18" charset="0"/>
              </a:rPr>
              <a:t>UML</a:t>
            </a:r>
            <a:r>
              <a:rPr kumimoji="0" lang="zh-CN" altLang="en-US">
                <a:latin typeface="Times New Roman" panose="02020603050405020304" pitchFamily="18" charset="0"/>
              </a:rPr>
              <a:t>的面向对象设计</a:t>
            </a:r>
            <a:endParaRPr kumimoji="0" lang="zh-CN" altLang="en-US"/>
          </a:p>
        </p:txBody>
      </p:sp>
      <p:pic>
        <p:nvPicPr>
          <p:cNvPr id="27650" name="内容占位符 6" descr="4view.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28625" y="2143125"/>
            <a:ext cx="7710488" cy="4000500"/>
          </a:xfrm>
        </p:spPr>
      </p:pic>
      <p:sp>
        <p:nvSpPr>
          <p:cNvPr id="4" name="日期占位符 3"/>
          <p:cNvSpPr>
            <a:spLocks noGrp="1"/>
          </p:cNvSpPr>
          <p:nvPr>
            <p:ph type="dt" sz="quarter" idx="10"/>
          </p:nvPr>
        </p:nvSpPr>
        <p:spPr/>
        <p:txBody>
          <a:bodyPr/>
          <a:lstStyle/>
          <a:p>
            <a:pPr>
              <a:defRPr/>
            </a:pPr>
            <a:r>
              <a:rPr lang="en-US" altLang="zh-CN">
                <a:latin typeface="+mn-lt"/>
                <a:ea typeface="宋体" pitchFamily="2" charset="-122"/>
                <a:cs typeface="+mn-cs"/>
              </a:rPr>
              <a:t>2010</a:t>
            </a:r>
          </a:p>
        </p:txBody>
      </p:sp>
      <p:sp>
        <p:nvSpPr>
          <p:cNvPr id="27652"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1600">
                <a:latin typeface="Arial" panose="020B0604020202020204" pitchFamily="34" charset="0"/>
              </a:rPr>
              <a:t>Software Engineering Group</a:t>
            </a:r>
          </a:p>
        </p:txBody>
      </p:sp>
      <p:sp>
        <p:nvSpPr>
          <p:cNvPr id="2765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7797A6B8-D95A-4938-BD52-2A5357370F68}" type="slidenum">
              <a:rPr lang="zh-CN" altLang="en-US" sz="1600">
                <a:latin typeface="Arial" panose="020B0604020202020204" pitchFamily="34" charset="0"/>
              </a:rPr>
              <a:pPr/>
              <a:t>11</a:t>
            </a:fld>
            <a:endParaRPr lang="zh-CN" altLang="en-US" sz="1600">
              <a:latin typeface="Arial" panose="020B0604020202020204" pitchFamily="34" charset="0"/>
            </a:endParaRPr>
          </a:p>
        </p:txBody>
      </p:sp>
      <p:sp>
        <p:nvSpPr>
          <p:cNvPr id="27654" name="矩形 6"/>
          <p:cNvSpPr>
            <a:spLocks noChangeArrowheads="1"/>
          </p:cNvSpPr>
          <p:nvPr/>
        </p:nvSpPr>
        <p:spPr bwMode="auto">
          <a:xfrm>
            <a:off x="428625" y="1428750"/>
            <a:ext cx="7715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a:t>4+1</a:t>
            </a:r>
            <a:r>
              <a:rPr lang="zh-CN" altLang="en-US"/>
              <a:t>视图方法</a:t>
            </a:r>
          </a:p>
        </p:txBody>
      </p:sp>
    </p:spTree>
    <p:extLst>
      <p:ext uri="{BB962C8B-B14F-4D97-AF65-F5344CB8AC3E}">
        <p14:creationId xmlns:p14="http://schemas.microsoft.com/office/powerpoint/2010/main" val="21562211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ChangeArrowheads="1"/>
          </p:cNvSpPr>
          <p:nvPr>
            <p:ph type="title"/>
          </p:nvPr>
        </p:nvSpPr>
        <p:spPr>
          <a:noFill/>
        </p:spPr>
        <p:txBody>
          <a:bodyPr lIns="0" tIns="0" rIns="0" bIns="0"/>
          <a:lstStyle/>
          <a:p>
            <a:r>
              <a:rPr kumimoji="0" lang="en-US" altLang="zh-CN"/>
              <a:t>BusinessRules</a:t>
            </a:r>
            <a:r>
              <a:rPr kumimoji="0" lang="zh-CN" altLang="en-US"/>
              <a:t>包中的类图</a:t>
            </a:r>
          </a:p>
        </p:txBody>
      </p:sp>
      <p:grpSp>
        <p:nvGrpSpPr>
          <p:cNvPr id="162818" name="Group 9"/>
          <p:cNvGrpSpPr>
            <a:grpSpLocks/>
          </p:cNvGrpSpPr>
          <p:nvPr/>
        </p:nvGrpSpPr>
        <p:grpSpPr bwMode="auto">
          <a:xfrm>
            <a:off x="3429000" y="2590800"/>
            <a:ext cx="2438400" cy="803275"/>
            <a:chOff x="2160" y="2544"/>
            <a:chExt cx="1536" cy="506"/>
          </a:xfrm>
        </p:grpSpPr>
        <p:sp>
          <p:nvSpPr>
            <p:cNvPr id="585733" name="Rectangle 5"/>
            <p:cNvSpPr>
              <a:spLocks noChangeArrowheads="1"/>
            </p:cNvSpPr>
            <p:nvPr/>
          </p:nvSpPr>
          <p:spPr bwMode="auto">
            <a:xfrm>
              <a:off x="2164" y="2544"/>
              <a:ext cx="1532" cy="506"/>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5734" name="Rectangle 6"/>
            <p:cNvSpPr>
              <a:spLocks noChangeArrowheads="1"/>
            </p:cNvSpPr>
            <p:nvPr/>
          </p:nvSpPr>
          <p:spPr bwMode="auto">
            <a:xfrm>
              <a:off x="2200" y="2608"/>
              <a:ext cx="145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800">
                  <a:solidFill>
                    <a:srgbClr val="000000"/>
                  </a:solidFill>
                  <a:latin typeface="Times New Roman" charset="0"/>
                  <a:ea typeface="宋体" charset="0"/>
                  <a:cs typeface="宋体" charset="0"/>
                </a:rPr>
                <a:t>RegistrationManager</a:t>
              </a:r>
            </a:p>
          </p:txBody>
        </p:sp>
        <p:sp>
          <p:nvSpPr>
            <p:cNvPr id="585735" name="Line 7"/>
            <p:cNvSpPr>
              <a:spLocks noChangeShapeType="1"/>
            </p:cNvSpPr>
            <p:nvPr/>
          </p:nvSpPr>
          <p:spPr bwMode="auto">
            <a:xfrm flipV="1">
              <a:off x="2160" y="2880"/>
              <a:ext cx="1536" cy="1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5736" name="Line 8"/>
            <p:cNvSpPr>
              <a:spLocks noChangeShapeType="1"/>
            </p:cNvSpPr>
            <p:nvPr/>
          </p:nvSpPr>
          <p:spPr bwMode="auto">
            <a:xfrm>
              <a:off x="2160" y="2974"/>
              <a:ext cx="1536" cy="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Tree>
    <p:extLst>
      <p:ext uri="{BB962C8B-B14F-4D97-AF65-F5344CB8AC3E}">
        <p14:creationId xmlns:p14="http://schemas.microsoft.com/office/powerpoint/2010/main" val="831346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ChangeArrowheads="1"/>
          </p:cNvSpPr>
          <p:nvPr>
            <p:ph type="title"/>
          </p:nvPr>
        </p:nvSpPr>
        <p:spPr/>
        <p:txBody>
          <a:bodyPr/>
          <a:lstStyle/>
          <a:p>
            <a:r>
              <a:rPr kumimoji="0" lang="zh-CN" altLang="en-US"/>
              <a:t>关系</a:t>
            </a:r>
          </a:p>
        </p:txBody>
      </p:sp>
      <p:sp>
        <p:nvSpPr>
          <p:cNvPr id="164866" name="Rectangle 3"/>
          <p:cNvSpPr>
            <a:spLocks noGrp="1" noChangeArrowheads="1"/>
          </p:cNvSpPr>
          <p:nvPr>
            <p:ph idx="1"/>
          </p:nvPr>
        </p:nvSpPr>
        <p:spPr/>
        <p:txBody>
          <a:bodyPr/>
          <a:lstStyle/>
          <a:p>
            <a:pPr>
              <a:buFont typeface="Wingdings" panose="05000000000000000000" pitchFamily="2" charset="2"/>
              <a:buNone/>
            </a:pPr>
            <a:endParaRPr kumimoji="0" lang="zh-CN" altLang="en-US"/>
          </a:p>
          <a:p>
            <a:r>
              <a:rPr kumimoji="0" lang="zh-CN" altLang="en-US"/>
              <a:t>建立关联和聚合关系</a:t>
            </a:r>
          </a:p>
          <a:p>
            <a:r>
              <a:rPr kumimoji="0" lang="zh-CN" altLang="en-US"/>
              <a:t>用名称、角色和多种指示增加关系</a:t>
            </a:r>
          </a:p>
          <a:p>
            <a:r>
              <a:rPr kumimoji="0" lang="zh-CN" altLang="en-US"/>
              <a:t>建立反身关系</a:t>
            </a:r>
          </a:p>
          <a:p>
            <a:r>
              <a:rPr kumimoji="0" lang="zh-CN" altLang="en-US"/>
              <a:t>加入强制关系</a:t>
            </a:r>
          </a:p>
        </p:txBody>
      </p:sp>
      <p:sp>
        <p:nvSpPr>
          <p:cNvPr id="164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339D33C5-188B-45C6-9918-0B1359541791}" type="slidenum">
              <a:rPr lang="zh-CN" altLang="en-US" sz="1600">
                <a:latin typeface="Arial" panose="020B0604020202020204" pitchFamily="34" charset="0"/>
              </a:rPr>
              <a:pPr/>
              <a:t>111</a:t>
            </a:fld>
            <a:endParaRPr lang="en-US" altLang="zh-CN" sz="1600">
              <a:latin typeface="Arial" panose="020B0604020202020204" pitchFamily="34" charset="0"/>
            </a:endParaRPr>
          </a:p>
        </p:txBody>
      </p:sp>
    </p:spTree>
    <p:extLst>
      <p:ext uri="{BB962C8B-B14F-4D97-AF65-F5344CB8AC3E}">
        <p14:creationId xmlns:p14="http://schemas.microsoft.com/office/powerpoint/2010/main" val="3426268428"/>
      </p:ext>
    </p:extLst>
  </p:cSld>
  <p:clrMapOvr>
    <a:masterClrMapping/>
  </p:clrMapOvr>
  <p:transition>
    <p:pull dir="rd"/>
    <p:sndAc>
      <p:stSnd>
        <p:snd r:embed="rId2" name="camera.wav"/>
      </p:stSnd>
    </p:sndAc>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ChangeArrowheads="1"/>
          </p:cNvSpPr>
          <p:nvPr>
            <p:ph type="title"/>
          </p:nvPr>
        </p:nvSpPr>
        <p:spPr/>
        <p:txBody>
          <a:bodyPr/>
          <a:lstStyle/>
          <a:p>
            <a:r>
              <a:rPr kumimoji="0" lang="zh-CN" altLang="en-US"/>
              <a:t>关联和聚合</a:t>
            </a:r>
          </a:p>
        </p:txBody>
      </p:sp>
      <p:sp>
        <p:nvSpPr>
          <p:cNvPr id="165890" name="Rectangle 3"/>
          <p:cNvSpPr>
            <a:spLocks noGrp="1" noChangeArrowheads="1"/>
          </p:cNvSpPr>
          <p:nvPr>
            <p:ph idx="1"/>
          </p:nvPr>
        </p:nvSpPr>
        <p:spPr/>
        <p:txBody>
          <a:bodyPr/>
          <a:lstStyle/>
          <a:p>
            <a:r>
              <a:rPr kumimoji="0" lang="en-US" altLang="zh-CN"/>
              <a:t>Use Case</a:t>
            </a:r>
            <a:r>
              <a:rPr kumimoji="0" lang="zh-CN" altLang="en-US"/>
              <a:t>可以检测并决定两个类之间是否应该存在关系</a:t>
            </a:r>
            <a:endParaRPr kumimoji="0" lang="en-US" altLang="zh-CN"/>
          </a:p>
          <a:p>
            <a:pPr lvl="2"/>
            <a:r>
              <a:rPr kumimoji="0" lang="zh-CN" altLang="en-US"/>
              <a:t>只要两个对象可以互相识别，它们就可以通信</a:t>
            </a:r>
            <a:endParaRPr kumimoji="0" lang="en-US" altLang="zh-CN"/>
          </a:p>
          <a:p>
            <a:pPr lvl="2"/>
            <a:r>
              <a:rPr kumimoji="0" lang="zh-CN" altLang="en-US"/>
              <a:t>关联和聚合为通信提供了一条途径</a:t>
            </a:r>
            <a:endParaRPr kumimoji="0" lang="en-US" altLang="zh-CN"/>
          </a:p>
          <a:p>
            <a:r>
              <a:rPr kumimoji="0" lang="zh-CN" altLang="en-US"/>
              <a:t>关联是两个类间的非直接连接</a:t>
            </a:r>
            <a:endParaRPr kumimoji="0" lang="zh-CN" altLang="zh-CN"/>
          </a:p>
          <a:p>
            <a:r>
              <a:rPr kumimoji="0" lang="zh-CN" altLang="en-US"/>
              <a:t>聚合是关联的一种强制模式</a:t>
            </a:r>
            <a:endParaRPr kumimoji="0" lang="en-US" altLang="zh-CN"/>
          </a:p>
          <a:p>
            <a:pPr lvl="1"/>
            <a:r>
              <a:rPr kumimoji="0" lang="zh-CN" altLang="en-US"/>
              <a:t>它描述整体与部分之间的关系</a:t>
            </a:r>
          </a:p>
        </p:txBody>
      </p:sp>
      <p:sp>
        <p:nvSpPr>
          <p:cNvPr id="165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669A245D-47FF-4D4C-BC5F-F82A487E2499}" type="slidenum">
              <a:rPr lang="zh-CN" altLang="en-US" sz="1600">
                <a:latin typeface="Arial" panose="020B0604020202020204" pitchFamily="34" charset="0"/>
              </a:rPr>
              <a:pPr/>
              <a:t>112</a:t>
            </a:fld>
            <a:endParaRPr lang="en-US" altLang="zh-CN" sz="1600">
              <a:latin typeface="Arial" panose="020B0604020202020204" pitchFamily="34" charset="0"/>
            </a:endParaRPr>
          </a:p>
        </p:txBody>
      </p:sp>
    </p:spTree>
    <p:extLst>
      <p:ext uri="{BB962C8B-B14F-4D97-AF65-F5344CB8AC3E}">
        <p14:creationId xmlns:p14="http://schemas.microsoft.com/office/powerpoint/2010/main" val="502954864"/>
      </p:ext>
    </p:extLst>
  </p:cSld>
  <p:clrMapOvr>
    <a:masterClrMapping/>
  </p:clrMapOvr>
  <p:transition>
    <p:pull dir="rd"/>
    <p:sndAc>
      <p:stSnd>
        <p:snd r:embed="rId2" name="camera.wav"/>
      </p:stSnd>
    </p:sndAc>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ChangeArrowheads="1"/>
          </p:cNvSpPr>
          <p:nvPr>
            <p:ph type="title"/>
          </p:nvPr>
        </p:nvSpPr>
        <p:spPr/>
        <p:txBody>
          <a:bodyPr/>
          <a:lstStyle/>
          <a:p>
            <a:r>
              <a:rPr kumimoji="0" lang="zh-CN" altLang="en-US"/>
              <a:t>关联还是聚合？</a:t>
            </a:r>
          </a:p>
        </p:txBody>
      </p:sp>
      <p:sp>
        <p:nvSpPr>
          <p:cNvPr id="166914" name="Rectangle 3"/>
          <p:cNvSpPr>
            <a:spLocks noGrp="1" noChangeArrowheads="1"/>
          </p:cNvSpPr>
          <p:nvPr>
            <p:ph idx="1"/>
          </p:nvPr>
        </p:nvSpPr>
        <p:spPr/>
        <p:txBody>
          <a:bodyPr/>
          <a:lstStyle/>
          <a:p>
            <a:r>
              <a:rPr kumimoji="0" lang="zh-CN" altLang="en-US"/>
              <a:t>如果两个对象通过整体和部分的关系具有紧密的边界</a:t>
            </a:r>
          </a:p>
          <a:p>
            <a:pPr lvl="1"/>
            <a:r>
              <a:rPr kumimoji="0" lang="zh-CN" altLang="en-US"/>
              <a:t>这种关系称为聚合</a:t>
            </a:r>
          </a:p>
          <a:p>
            <a:r>
              <a:rPr kumimoji="0" lang="zh-CN" altLang="en-US"/>
              <a:t>如果两个对象通常被人为是独立的</a:t>
            </a:r>
          </a:p>
          <a:p>
            <a:pPr lvl="1"/>
            <a:r>
              <a:rPr kumimoji="0" lang="zh-CN" altLang="en-US"/>
              <a:t>这种关系称为关联</a:t>
            </a:r>
          </a:p>
        </p:txBody>
      </p:sp>
      <p:sp>
        <p:nvSpPr>
          <p:cNvPr id="166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43C8455C-E01D-4E55-A1CF-0F3CE045DD15}" type="slidenum">
              <a:rPr lang="zh-CN" altLang="en-US" sz="1600">
                <a:latin typeface="Arial" panose="020B0604020202020204" pitchFamily="34" charset="0"/>
              </a:rPr>
              <a:pPr/>
              <a:t>113</a:t>
            </a:fld>
            <a:endParaRPr lang="en-US" altLang="zh-CN" sz="1600">
              <a:latin typeface="Arial" panose="020B0604020202020204" pitchFamily="34" charset="0"/>
            </a:endParaRPr>
          </a:p>
        </p:txBody>
      </p:sp>
    </p:spTree>
    <p:extLst>
      <p:ext uri="{BB962C8B-B14F-4D97-AF65-F5344CB8AC3E}">
        <p14:creationId xmlns:p14="http://schemas.microsoft.com/office/powerpoint/2010/main" val="643882227"/>
      </p:ext>
    </p:extLst>
  </p:cSld>
  <p:clrMapOvr>
    <a:masterClrMapping/>
  </p:clrMapOvr>
  <p:transition>
    <p:pull dir="rd"/>
    <p:sndAc>
      <p:stSnd>
        <p:snd r:embed="rId2" name="camera.wav"/>
      </p:stSnd>
    </p:sndAc>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ChangeArrowheads="1"/>
          </p:cNvSpPr>
          <p:nvPr>
            <p:ph type="title"/>
          </p:nvPr>
        </p:nvSpPr>
        <p:spPr/>
        <p:txBody>
          <a:bodyPr/>
          <a:lstStyle/>
          <a:p>
            <a:r>
              <a:rPr kumimoji="0" lang="zh-CN" altLang="en-US"/>
              <a:t>关系和类图</a:t>
            </a:r>
          </a:p>
        </p:txBody>
      </p:sp>
      <p:sp>
        <p:nvSpPr>
          <p:cNvPr id="167938" name="Rectangle 3"/>
          <p:cNvSpPr>
            <a:spLocks noGrp="1" noChangeArrowheads="1"/>
          </p:cNvSpPr>
          <p:nvPr>
            <p:ph idx="1"/>
          </p:nvPr>
        </p:nvSpPr>
        <p:spPr/>
        <p:txBody>
          <a:bodyPr/>
          <a:lstStyle/>
          <a:p>
            <a:r>
              <a:rPr kumimoji="0" lang="zh-CN" altLang="en-US"/>
              <a:t>包中的</a:t>
            </a:r>
            <a:r>
              <a:rPr kumimoji="0" lang="en-US" altLang="zh-CN"/>
              <a:t>Main</a:t>
            </a:r>
            <a:r>
              <a:rPr kumimoji="0" lang="zh-CN" altLang="en-US"/>
              <a:t>类图一般包含：</a:t>
            </a:r>
          </a:p>
          <a:p>
            <a:pPr lvl="1"/>
            <a:r>
              <a:rPr kumimoji="0" lang="zh-CN" altLang="en-US"/>
              <a:t>包中的公众类</a:t>
            </a:r>
          </a:p>
          <a:p>
            <a:pPr lvl="2"/>
            <a:r>
              <a:rPr kumimoji="0" lang="zh-CN" altLang="en-US"/>
              <a:t>其它包中的类可以跟它进行通话的类</a:t>
            </a:r>
          </a:p>
          <a:p>
            <a:pPr lvl="1"/>
            <a:r>
              <a:rPr kumimoji="0" lang="zh-CN" altLang="en-US"/>
              <a:t>其它包中的类和公众类进行通信</a:t>
            </a:r>
          </a:p>
          <a:p>
            <a:r>
              <a:rPr kumimoji="0" lang="zh-CN" altLang="en-US"/>
              <a:t>如果需要，关系则被加入另外一个图形</a:t>
            </a:r>
          </a:p>
        </p:txBody>
      </p:sp>
      <p:sp>
        <p:nvSpPr>
          <p:cNvPr id="167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8133FA2A-5F9D-4CC4-B287-0145E452A6CD}" type="slidenum">
              <a:rPr lang="zh-CN" altLang="en-US" sz="1600">
                <a:latin typeface="Arial" panose="020B0604020202020204" pitchFamily="34" charset="0"/>
              </a:rPr>
              <a:pPr/>
              <a:t>114</a:t>
            </a:fld>
            <a:endParaRPr lang="en-US" altLang="zh-CN" sz="1600">
              <a:latin typeface="Arial" panose="020B0604020202020204" pitchFamily="34" charset="0"/>
            </a:endParaRPr>
          </a:p>
        </p:txBody>
      </p:sp>
    </p:spTree>
    <p:extLst>
      <p:ext uri="{BB962C8B-B14F-4D97-AF65-F5344CB8AC3E}">
        <p14:creationId xmlns:p14="http://schemas.microsoft.com/office/powerpoint/2010/main" val="74635801"/>
      </p:ext>
    </p:extLst>
  </p:cSld>
  <p:clrMapOvr>
    <a:masterClrMapping/>
  </p:clrMapOvr>
  <p:transition>
    <p:pull dir="rd"/>
    <p:sndAc>
      <p:stSnd>
        <p:snd r:embed="rId2" name="camera.wav"/>
      </p:stSnd>
    </p:sndAc>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ChangeArrowheads="1"/>
          </p:cNvSpPr>
          <p:nvPr>
            <p:ph type="title"/>
          </p:nvPr>
        </p:nvSpPr>
        <p:spPr/>
        <p:txBody>
          <a:bodyPr/>
          <a:lstStyle/>
          <a:p>
            <a:r>
              <a:rPr kumimoji="0" lang="zh-CN" altLang="en-US"/>
              <a:t>关联名称</a:t>
            </a:r>
          </a:p>
        </p:txBody>
      </p:sp>
      <p:sp>
        <p:nvSpPr>
          <p:cNvPr id="168962" name="Rectangle 3"/>
          <p:cNvSpPr>
            <a:spLocks noGrp="1" noChangeArrowheads="1"/>
          </p:cNvSpPr>
          <p:nvPr>
            <p:ph idx="1"/>
          </p:nvPr>
        </p:nvSpPr>
        <p:spPr>
          <a:xfrm>
            <a:off x="827088" y="1700213"/>
            <a:ext cx="8128000" cy="1395412"/>
          </a:xfrm>
        </p:spPr>
        <p:txBody>
          <a:bodyPr/>
          <a:lstStyle/>
          <a:p>
            <a:r>
              <a:rPr kumimoji="0" lang="zh-CN" altLang="en-US"/>
              <a:t>关联或聚合可以被命名</a:t>
            </a:r>
          </a:p>
          <a:p>
            <a:pPr lvl="1"/>
            <a:r>
              <a:rPr kumimoji="0" lang="zh-CN" altLang="en-US"/>
              <a:t>通常是动词或动词短语</a:t>
            </a:r>
          </a:p>
        </p:txBody>
      </p:sp>
      <p:sp>
        <p:nvSpPr>
          <p:cNvPr id="168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B1246A89-3BDA-46DB-A33A-3BC050F61B51}" type="slidenum">
              <a:rPr lang="zh-CN" altLang="en-US" sz="1600">
                <a:latin typeface="Arial" panose="020B0604020202020204" pitchFamily="34" charset="0"/>
              </a:rPr>
              <a:pPr/>
              <a:t>115</a:t>
            </a:fld>
            <a:endParaRPr lang="en-US" altLang="zh-CN" sz="1600">
              <a:latin typeface="Arial" panose="020B0604020202020204" pitchFamily="34" charset="0"/>
            </a:endParaRPr>
          </a:p>
        </p:txBody>
      </p:sp>
      <p:graphicFrame>
        <p:nvGraphicFramePr>
          <p:cNvPr id="168964" name="Object 4"/>
          <p:cNvGraphicFramePr>
            <a:graphicFrameLocks noChangeAspect="1"/>
          </p:cNvGraphicFramePr>
          <p:nvPr/>
        </p:nvGraphicFramePr>
        <p:xfrm>
          <a:off x="1524000" y="3200400"/>
          <a:ext cx="6324600" cy="2743200"/>
        </p:xfrm>
        <a:graphic>
          <a:graphicData uri="http://schemas.openxmlformats.org/presentationml/2006/ole">
            <mc:AlternateContent xmlns:mc="http://schemas.openxmlformats.org/markup-compatibility/2006">
              <mc:Choice xmlns:v="urn:schemas-microsoft-com:vml" Requires="v">
                <p:oleObj spid="_x0000_s7183" name="BMP 图象" r:id="rId5" imgW="3177610" imgH="1264972" progId="Paint.Picture">
                  <p:embed/>
                </p:oleObj>
              </mc:Choice>
              <mc:Fallback>
                <p:oleObj name="BMP 图象" r:id="rId5" imgW="3177610" imgH="1264972" progId="Paint.Picture">
                  <p:embed/>
                  <p:pic>
                    <p:nvPicPr>
                      <p:cNvPr id="16896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200400"/>
                        <a:ext cx="6324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91650331"/>
      </p:ext>
    </p:extLst>
  </p:cSld>
  <p:clrMapOvr>
    <a:masterClrMapping/>
  </p:clrMapOvr>
  <p:transition>
    <p:pull dir="rd"/>
    <p:sndAc>
      <p:stSnd>
        <p:snd r:embed="rId4" name="camera.wav"/>
      </p:stSnd>
    </p:sndAc>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ChangeArrowheads="1"/>
          </p:cNvSpPr>
          <p:nvPr>
            <p:ph type="title"/>
          </p:nvPr>
        </p:nvSpPr>
        <p:spPr/>
        <p:txBody>
          <a:bodyPr/>
          <a:lstStyle/>
          <a:p>
            <a:r>
              <a:rPr kumimoji="0" lang="zh-CN" altLang="en-US"/>
              <a:t>角色名称</a:t>
            </a:r>
          </a:p>
        </p:txBody>
      </p:sp>
      <p:sp>
        <p:nvSpPr>
          <p:cNvPr id="171010" name="Rectangle 3"/>
          <p:cNvSpPr>
            <a:spLocks noGrp="1" noChangeArrowheads="1"/>
          </p:cNvSpPr>
          <p:nvPr>
            <p:ph idx="1"/>
          </p:nvPr>
        </p:nvSpPr>
        <p:spPr>
          <a:xfrm>
            <a:off x="827088" y="1700213"/>
            <a:ext cx="8128000" cy="1312862"/>
          </a:xfrm>
        </p:spPr>
        <p:txBody>
          <a:bodyPr/>
          <a:lstStyle/>
          <a:p>
            <a:r>
              <a:rPr kumimoji="0" lang="zh-CN" altLang="en-US"/>
              <a:t>在类间的关联中角色表示目的或能力</a:t>
            </a:r>
          </a:p>
          <a:p>
            <a:pPr lvl="1"/>
            <a:r>
              <a:rPr kumimoji="0" lang="zh-CN" altLang="en-US"/>
              <a:t>通常是名词或名词短语</a:t>
            </a:r>
          </a:p>
        </p:txBody>
      </p:sp>
      <p:sp>
        <p:nvSpPr>
          <p:cNvPr id="171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C9239575-C4E0-484B-AAE1-B8AFB7236FC9}" type="slidenum">
              <a:rPr lang="zh-CN" altLang="en-US" sz="1600">
                <a:latin typeface="Arial" panose="020B0604020202020204" pitchFamily="34" charset="0"/>
              </a:rPr>
              <a:pPr/>
              <a:t>116</a:t>
            </a:fld>
            <a:endParaRPr lang="en-US" altLang="zh-CN" sz="1600">
              <a:latin typeface="Arial" panose="020B0604020202020204" pitchFamily="34" charset="0"/>
            </a:endParaRPr>
          </a:p>
        </p:txBody>
      </p:sp>
      <p:graphicFrame>
        <p:nvGraphicFramePr>
          <p:cNvPr id="171012" name="Object 4"/>
          <p:cNvGraphicFramePr>
            <a:graphicFrameLocks noChangeAspect="1"/>
          </p:cNvGraphicFramePr>
          <p:nvPr/>
        </p:nvGraphicFramePr>
        <p:xfrm>
          <a:off x="2124075" y="2924175"/>
          <a:ext cx="4800600" cy="3243263"/>
        </p:xfrm>
        <a:graphic>
          <a:graphicData uri="http://schemas.openxmlformats.org/presentationml/2006/ole">
            <mc:AlternateContent xmlns:mc="http://schemas.openxmlformats.org/markup-compatibility/2006">
              <mc:Choice xmlns:v="urn:schemas-microsoft-com:vml" Requires="v">
                <p:oleObj spid="_x0000_s8207" name="BMP 图象" r:id="rId4" imgW="1455504" imgH="2064740" progId="Paint.Picture">
                  <p:embed/>
                </p:oleObj>
              </mc:Choice>
              <mc:Fallback>
                <p:oleObj name="BMP 图象" r:id="rId4" imgW="1455504" imgH="2064740" progId="Paint.Picture">
                  <p:embed/>
                  <p:pic>
                    <p:nvPicPr>
                      <p:cNvPr id="17101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2924175"/>
                        <a:ext cx="4800600" cy="324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651203712"/>
      </p:ext>
    </p:extLst>
  </p:cSld>
  <p:clrMapOvr>
    <a:masterClrMapping/>
  </p:clrMapOvr>
  <p:transition>
    <p:pull dir="rd"/>
    <p:sndAc>
      <p:stSnd>
        <p:snd r:embed="rId3" name="camera.wav"/>
      </p:stSnd>
    </p:sndAc>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ChangeArrowheads="1"/>
          </p:cNvSpPr>
          <p:nvPr>
            <p:ph type="title"/>
          </p:nvPr>
        </p:nvSpPr>
        <p:spPr/>
        <p:txBody>
          <a:bodyPr/>
          <a:lstStyle/>
          <a:p>
            <a:r>
              <a:rPr kumimoji="0" lang="zh-CN" altLang="en-US"/>
              <a:t>关联度	</a:t>
            </a:r>
          </a:p>
        </p:txBody>
      </p:sp>
      <p:sp>
        <p:nvSpPr>
          <p:cNvPr id="172034" name="Rectangle 3"/>
          <p:cNvSpPr>
            <a:spLocks noGrp="1" noChangeArrowheads="1"/>
          </p:cNvSpPr>
          <p:nvPr>
            <p:ph idx="1"/>
          </p:nvPr>
        </p:nvSpPr>
        <p:spPr>
          <a:xfrm>
            <a:off x="827088" y="1700213"/>
            <a:ext cx="8128000" cy="1887537"/>
          </a:xfrm>
        </p:spPr>
        <p:txBody>
          <a:bodyPr/>
          <a:lstStyle/>
          <a:p>
            <a:r>
              <a:rPr kumimoji="0" lang="zh-CN" altLang="en-US"/>
              <a:t>每一个关联和聚合的尾布都包含多种关联度</a:t>
            </a:r>
          </a:p>
          <a:p>
            <a:pPr lvl="1"/>
            <a:r>
              <a:rPr kumimoji="0" lang="zh-CN" altLang="en-US"/>
              <a:t>在关系中指示多个对象的编号</a:t>
            </a:r>
          </a:p>
        </p:txBody>
      </p:sp>
      <p:sp>
        <p:nvSpPr>
          <p:cNvPr id="172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28FEC7BF-6858-4FA2-84B5-9AE5EFEF5234}" type="slidenum">
              <a:rPr lang="zh-CN" altLang="en-US" sz="1600">
                <a:latin typeface="Arial" panose="020B0604020202020204" pitchFamily="34" charset="0"/>
              </a:rPr>
              <a:pPr/>
              <a:t>117</a:t>
            </a:fld>
            <a:endParaRPr lang="en-US" altLang="zh-CN" sz="1600">
              <a:latin typeface="Arial" panose="020B0604020202020204" pitchFamily="34" charset="0"/>
            </a:endParaRPr>
          </a:p>
        </p:txBody>
      </p:sp>
      <p:grpSp>
        <p:nvGrpSpPr>
          <p:cNvPr id="172036" name="Group 4"/>
          <p:cNvGrpSpPr>
            <a:grpSpLocks/>
          </p:cNvGrpSpPr>
          <p:nvPr/>
        </p:nvGrpSpPr>
        <p:grpSpPr bwMode="auto">
          <a:xfrm>
            <a:off x="2184400" y="3582988"/>
            <a:ext cx="3384550" cy="2513012"/>
            <a:chOff x="1376" y="1871"/>
            <a:chExt cx="2132" cy="1583"/>
          </a:xfrm>
        </p:grpSpPr>
        <p:grpSp>
          <p:nvGrpSpPr>
            <p:cNvPr id="172037" name="Group 5"/>
            <p:cNvGrpSpPr>
              <a:grpSpLocks/>
            </p:cNvGrpSpPr>
            <p:nvPr/>
          </p:nvGrpSpPr>
          <p:grpSpPr bwMode="auto">
            <a:xfrm>
              <a:off x="1376" y="2238"/>
              <a:ext cx="2004" cy="212"/>
              <a:chOff x="1376" y="2238"/>
              <a:chExt cx="2004" cy="212"/>
            </a:xfrm>
          </p:grpSpPr>
          <p:sp>
            <p:nvSpPr>
              <p:cNvPr id="775174" name="Rectangle 6"/>
              <p:cNvSpPr>
                <a:spLocks noChangeArrowheads="1"/>
              </p:cNvSpPr>
              <p:nvPr/>
            </p:nvSpPr>
            <p:spPr bwMode="auto">
              <a:xfrm>
                <a:off x="2880" y="2238"/>
                <a:ext cx="50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zh-CN" altLang="en-US" sz="1600">
                    <a:latin typeface="Times New Roman" charset="0"/>
                    <a:ea typeface="宋体" charset="0"/>
                    <a:cs typeface="宋体" charset="0"/>
                  </a:rPr>
                  <a:t>零或多</a:t>
                </a:r>
              </a:p>
            </p:txBody>
          </p:sp>
          <p:grpSp>
            <p:nvGrpSpPr>
              <p:cNvPr id="172057" name="Group 7"/>
              <p:cNvGrpSpPr>
                <a:grpSpLocks/>
              </p:cNvGrpSpPr>
              <p:nvPr/>
            </p:nvGrpSpPr>
            <p:grpSpPr bwMode="auto">
              <a:xfrm>
                <a:off x="1376" y="2249"/>
                <a:ext cx="1122" cy="190"/>
                <a:chOff x="1376" y="2249"/>
                <a:chExt cx="1122" cy="190"/>
              </a:xfrm>
            </p:grpSpPr>
            <p:sp>
              <p:nvSpPr>
                <p:cNvPr id="775176" name="Line 8"/>
                <p:cNvSpPr>
                  <a:spLocks noChangeShapeType="1"/>
                </p:cNvSpPr>
                <p:nvPr/>
              </p:nvSpPr>
              <p:spPr bwMode="auto">
                <a:xfrm>
                  <a:off x="1376" y="2249"/>
                  <a:ext cx="9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775177" name="Rectangle 9"/>
                <p:cNvSpPr>
                  <a:spLocks noChangeArrowheads="1"/>
                </p:cNvSpPr>
                <p:nvPr/>
              </p:nvSpPr>
              <p:spPr bwMode="auto">
                <a:xfrm>
                  <a:off x="2238" y="2266"/>
                  <a:ext cx="26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zh-CN" altLang="en-US" sz="1200">
                      <a:latin typeface="Times New Roman" charset="0"/>
                      <a:ea typeface="宋体" charset="0"/>
                      <a:cs typeface="宋体" charset="0"/>
                    </a:rPr>
                    <a:t>0..*</a:t>
                  </a:r>
                </a:p>
              </p:txBody>
            </p:sp>
          </p:grpSp>
        </p:grpSp>
        <p:grpSp>
          <p:nvGrpSpPr>
            <p:cNvPr id="172038" name="Group 10"/>
            <p:cNvGrpSpPr>
              <a:grpSpLocks/>
            </p:cNvGrpSpPr>
            <p:nvPr/>
          </p:nvGrpSpPr>
          <p:grpSpPr bwMode="auto">
            <a:xfrm>
              <a:off x="1376" y="2564"/>
              <a:ext cx="2004" cy="212"/>
              <a:chOff x="1376" y="2564"/>
              <a:chExt cx="2004" cy="212"/>
            </a:xfrm>
          </p:grpSpPr>
          <p:sp>
            <p:nvSpPr>
              <p:cNvPr id="775179" name="Rectangle 11"/>
              <p:cNvSpPr>
                <a:spLocks noChangeArrowheads="1"/>
              </p:cNvSpPr>
              <p:nvPr/>
            </p:nvSpPr>
            <p:spPr bwMode="auto">
              <a:xfrm>
                <a:off x="2880" y="2564"/>
                <a:ext cx="50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zh-CN" altLang="en-US" sz="1600">
                    <a:latin typeface="Times New Roman" charset="0"/>
                    <a:ea typeface="宋体" charset="0"/>
                    <a:cs typeface="宋体" charset="0"/>
                  </a:rPr>
                  <a:t>一或多</a:t>
                </a:r>
              </a:p>
            </p:txBody>
          </p:sp>
          <p:grpSp>
            <p:nvGrpSpPr>
              <p:cNvPr id="172053" name="Group 12"/>
              <p:cNvGrpSpPr>
                <a:grpSpLocks/>
              </p:cNvGrpSpPr>
              <p:nvPr/>
            </p:nvGrpSpPr>
            <p:grpSpPr bwMode="auto">
              <a:xfrm>
                <a:off x="1376" y="2575"/>
                <a:ext cx="1122" cy="190"/>
                <a:chOff x="1376" y="2575"/>
                <a:chExt cx="1122" cy="190"/>
              </a:xfrm>
            </p:grpSpPr>
            <p:sp>
              <p:nvSpPr>
                <p:cNvPr id="775181" name="Line 13"/>
                <p:cNvSpPr>
                  <a:spLocks noChangeShapeType="1"/>
                </p:cNvSpPr>
                <p:nvPr/>
              </p:nvSpPr>
              <p:spPr bwMode="auto">
                <a:xfrm>
                  <a:off x="1376" y="2575"/>
                  <a:ext cx="9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775182" name="Rectangle 14"/>
                <p:cNvSpPr>
                  <a:spLocks noChangeArrowheads="1"/>
                </p:cNvSpPr>
                <p:nvPr/>
              </p:nvSpPr>
              <p:spPr bwMode="auto">
                <a:xfrm>
                  <a:off x="2238" y="2592"/>
                  <a:ext cx="26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zh-CN" altLang="en-US" sz="1200">
                      <a:latin typeface="Times New Roman" charset="0"/>
                      <a:ea typeface="宋体" charset="0"/>
                      <a:cs typeface="宋体" charset="0"/>
                    </a:rPr>
                    <a:t>1..*</a:t>
                  </a:r>
                </a:p>
              </p:txBody>
            </p:sp>
          </p:grpSp>
        </p:grpSp>
        <p:sp>
          <p:nvSpPr>
            <p:cNvPr id="775183" name="Rectangle 15"/>
            <p:cNvSpPr>
              <a:spLocks noChangeArrowheads="1"/>
            </p:cNvSpPr>
            <p:nvPr/>
          </p:nvSpPr>
          <p:spPr bwMode="auto">
            <a:xfrm>
              <a:off x="2880" y="2880"/>
              <a:ext cx="50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zh-CN" altLang="en-US" sz="1600">
                  <a:latin typeface="Times New Roman" charset="0"/>
                  <a:ea typeface="宋体" charset="0"/>
                  <a:cs typeface="宋体" charset="0"/>
                </a:rPr>
                <a:t>零或一</a:t>
              </a:r>
            </a:p>
          </p:txBody>
        </p:sp>
        <p:sp>
          <p:nvSpPr>
            <p:cNvPr id="775184" name="Line 16"/>
            <p:cNvSpPr>
              <a:spLocks noChangeShapeType="1"/>
            </p:cNvSpPr>
            <p:nvPr/>
          </p:nvSpPr>
          <p:spPr bwMode="auto">
            <a:xfrm>
              <a:off x="1376" y="2891"/>
              <a:ext cx="9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775185" name="Rectangle 17"/>
            <p:cNvSpPr>
              <a:spLocks noChangeArrowheads="1"/>
            </p:cNvSpPr>
            <p:nvPr/>
          </p:nvSpPr>
          <p:spPr bwMode="auto">
            <a:xfrm>
              <a:off x="2238" y="2908"/>
              <a:ext cx="276"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zh-CN" altLang="en-US" sz="1200">
                  <a:latin typeface="Times New Roman" charset="0"/>
                  <a:ea typeface="宋体" charset="0"/>
                  <a:cs typeface="宋体" charset="0"/>
                </a:rPr>
                <a:t>0..1</a:t>
              </a:r>
            </a:p>
          </p:txBody>
        </p:sp>
        <p:grpSp>
          <p:nvGrpSpPr>
            <p:cNvPr id="172042" name="Group 18"/>
            <p:cNvGrpSpPr>
              <a:grpSpLocks/>
            </p:cNvGrpSpPr>
            <p:nvPr/>
          </p:nvGrpSpPr>
          <p:grpSpPr bwMode="auto">
            <a:xfrm>
              <a:off x="1376" y="3242"/>
              <a:ext cx="2132" cy="212"/>
              <a:chOff x="1376" y="3242"/>
              <a:chExt cx="2132" cy="212"/>
            </a:xfrm>
          </p:grpSpPr>
          <p:sp>
            <p:nvSpPr>
              <p:cNvPr id="775187" name="Rectangle 19"/>
              <p:cNvSpPr>
                <a:spLocks noChangeArrowheads="1"/>
              </p:cNvSpPr>
              <p:nvPr/>
            </p:nvSpPr>
            <p:spPr bwMode="auto">
              <a:xfrm>
                <a:off x="2880" y="3242"/>
                <a:ext cx="62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zh-CN" altLang="en-US" sz="1600"/>
                  <a:t>指定范围</a:t>
                </a:r>
              </a:p>
            </p:txBody>
          </p:sp>
          <p:grpSp>
            <p:nvGrpSpPr>
              <p:cNvPr id="172049" name="Group 20"/>
              <p:cNvGrpSpPr>
                <a:grpSpLocks/>
              </p:cNvGrpSpPr>
              <p:nvPr/>
            </p:nvGrpSpPr>
            <p:grpSpPr bwMode="auto">
              <a:xfrm>
                <a:off x="1376" y="3253"/>
                <a:ext cx="1138" cy="190"/>
                <a:chOff x="1376" y="3253"/>
                <a:chExt cx="1138" cy="190"/>
              </a:xfrm>
            </p:grpSpPr>
            <p:sp>
              <p:nvSpPr>
                <p:cNvPr id="775189" name="Line 21"/>
                <p:cNvSpPr>
                  <a:spLocks noChangeShapeType="1"/>
                </p:cNvSpPr>
                <p:nvPr/>
              </p:nvSpPr>
              <p:spPr bwMode="auto">
                <a:xfrm>
                  <a:off x="1376" y="3253"/>
                  <a:ext cx="9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775190" name="Rectangle 22"/>
                <p:cNvSpPr>
                  <a:spLocks noChangeArrowheads="1"/>
                </p:cNvSpPr>
                <p:nvPr/>
              </p:nvSpPr>
              <p:spPr bwMode="auto">
                <a:xfrm>
                  <a:off x="2238" y="3270"/>
                  <a:ext cx="276"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zh-CN" altLang="en-US" sz="1200">
                      <a:latin typeface="Times New Roman" charset="0"/>
                      <a:ea typeface="宋体" charset="0"/>
                      <a:cs typeface="宋体" charset="0"/>
                    </a:rPr>
                    <a:t>2..7</a:t>
                  </a:r>
                </a:p>
              </p:txBody>
            </p:sp>
          </p:grpSp>
        </p:grpSp>
        <p:grpSp>
          <p:nvGrpSpPr>
            <p:cNvPr id="172043" name="Group 23"/>
            <p:cNvGrpSpPr>
              <a:grpSpLocks/>
            </p:cNvGrpSpPr>
            <p:nvPr/>
          </p:nvGrpSpPr>
          <p:grpSpPr bwMode="auto">
            <a:xfrm>
              <a:off x="1376" y="1871"/>
              <a:ext cx="2004" cy="298"/>
              <a:chOff x="1376" y="1871"/>
              <a:chExt cx="2004" cy="298"/>
            </a:xfrm>
          </p:grpSpPr>
          <p:grpSp>
            <p:nvGrpSpPr>
              <p:cNvPr id="172044" name="Group 24"/>
              <p:cNvGrpSpPr>
                <a:grpSpLocks/>
              </p:cNvGrpSpPr>
              <p:nvPr/>
            </p:nvGrpSpPr>
            <p:grpSpPr bwMode="auto">
              <a:xfrm>
                <a:off x="1376" y="1871"/>
                <a:ext cx="2004" cy="212"/>
                <a:chOff x="1376" y="1871"/>
                <a:chExt cx="2004" cy="212"/>
              </a:xfrm>
            </p:grpSpPr>
            <p:sp>
              <p:nvSpPr>
                <p:cNvPr id="775193" name="Rectangle 25"/>
                <p:cNvSpPr>
                  <a:spLocks noChangeArrowheads="1"/>
                </p:cNvSpPr>
                <p:nvPr/>
              </p:nvSpPr>
              <p:spPr bwMode="auto">
                <a:xfrm>
                  <a:off x="2880" y="1871"/>
                  <a:ext cx="50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zh-CN" altLang="en-US" sz="1600">
                      <a:latin typeface="Times New Roman" charset="0"/>
                      <a:ea typeface="宋体" charset="0"/>
                      <a:cs typeface="宋体" charset="0"/>
                    </a:rPr>
                    <a:t>只有一</a:t>
                  </a:r>
                </a:p>
              </p:txBody>
            </p:sp>
            <p:sp>
              <p:nvSpPr>
                <p:cNvPr id="775194" name="Line 26"/>
                <p:cNvSpPr>
                  <a:spLocks noChangeShapeType="1"/>
                </p:cNvSpPr>
                <p:nvPr/>
              </p:nvSpPr>
              <p:spPr bwMode="auto">
                <a:xfrm>
                  <a:off x="1376" y="1986"/>
                  <a:ext cx="9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775195" name="Rectangle 27"/>
              <p:cNvSpPr>
                <a:spLocks noChangeArrowheads="1"/>
              </p:cNvSpPr>
              <p:nvPr/>
            </p:nvSpPr>
            <p:spPr bwMode="auto">
              <a:xfrm>
                <a:off x="2238" y="1996"/>
                <a:ext cx="16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zh-CN" altLang="en-US" sz="1200">
                    <a:latin typeface="Times New Roman" charset="0"/>
                    <a:ea typeface="宋体" charset="0"/>
                    <a:cs typeface="宋体" charset="0"/>
                  </a:rPr>
                  <a:t>1</a:t>
                </a:r>
              </a:p>
            </p:txBody>
          </p:sp>
        </p:grpSp>
      </p:grpSp>
    </p:spTree>
    <p:extLst>
      <p:ext uri="{BB962C8B-B14F-4D97-AF65-F5344CB8AC3E}">
        <p14:creationId xmlns:p14="http://schemas.microsoft.com/office/powerpoint/2010/main" val="2329696859"/>
      </p:ext>
    </p:extLst>
  </p:cSld>
  <p:clrMapOvr>
    <a:masterClrMapping/>
  </p:clrMapOvr>
  <p:transition>
    <p:pull dir="rd"/>
    <p:sndAc>
      <p:stSnd>
        <p:snd r:embed="rId2" name="camera.wav"/>
      </p:stSnd>
    </p:sndAc>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1026"/>
          <p:cNvSpPr>
            <a:spLocks noGrp="1" noChangeArrowheads="1"/>
          </p:cNvSpPr>
          <p:nvPr>
            <p:ph type="title"/>
          </p:nvPr>
        </p:nvSpPr>
        <p:spPr/>
        <p:txBody>
          <a:bodyPr/>
          <a:lstStyle/>
          <a:p>
            <a:r>
              <a:rPr kumimoji="0" lang="zh-CN" altLang="en-US"/>
              <a:t>关联度		</a:t>
            </a:r>
          </a:p>
        </p:txBody>
      </p:sp>
      <p:pic>
        <p:nvPicPr>
          <p:cNvPr id="780292" name="Picture 102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9306" r="29306"/>
          <a:stretch>
            <a:fillRect/>
          </a:stretch>
        </p:blipFill>
        <p:spPr>
          <a:extLst>
            <a:ext uri="{91240B29-F687-4F45-9708-019B960494DF}">
              <a14:hiddenLine xmlns:a14="http://schemas.microsoft.com/office/drawing/2010/main" w="12700" cmpd="sng">
                <a:solidFill>
                  <a:schemeClr val="folHlink"/>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73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4EFBE89F-ECF6-4BCE-8CF8-DA7743266557}" type="slidenum">
              <a:rPr lang="zh-CN" altLang="en-US" sz="1600">
                <a:latin typeface="Arial" panose="020B0604020202020204" pitchFamily="34" charset="0"/>
              </a:rPr>
              <a:pPr/>
              <a:t>118</a:t>
            </a:fld>
            <a:endParaRPr lang="en-US" altLang="zh-CN" sz="1600">
              <a:latin typeface="Arial" panose="020B0604020202020204" pitchFamily="34" charset="0"/>
            </a:endParaRPr>
          </a:p>
        </p:txBody>
      </p:sp>
    </p:spTree>
    <p:extLst>
      <p:ext uri="{BB962C8B-B14F-4D97-AF65-F5344CB8AC3E}">
        <p14:creationId xmlns:p14="http://schemas.microsoft.com/office/powerpoint/2010/main" val="420393401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noChangeArrowheads="1"/>
          </p:cNvSpPr>
          <p:nvPr>
            <p:ph type="title"/>
          </p:nvPr>
        </p:nvSpPr>
        <p:spPr/>
        <p:txBody>
          <a:bodyPr/>
          <a:lstStyle/>
          <a:p>
            <a:r>
              <a:rPr kumimoji="0" lang="zh-CN" altLang="en-US"/>
              <a:t>反身关系</a:t>
            </a:r>
          </a:p>
        </p:txBody>
      </p:sp>
      <p:sp>
        <p:nvSpPr>
          <p:cNvPr id="174082" name="Rectangle 3"/>
          <p:cNvSpPr>
            <a:spLocks noGrp="1" noChangeArrowheads="1"/>
          </p:cNvSpPr>
          <p:nvPr>
            <p:ph idx="1"/>
          </p:nvPr>
        </p:nvSpPr>
        <p:spPr/>
        <p:txBody>
          <a:bodyPr/>
          <a:lstStyle/>
          <a:p>
            <a:r>
              <a:rPr kumimoji="0" lang="zh-CN" altLang="en-US"/>
              <a:t>在反身关系中，同一个类中的多个对象可以有许多合作方式</a:t>
            </a:r>
          </a:p>
        </p:txBody>
      </p:sp>
      <p:sp>
        <p:nvSpPr>
          <p:cNvPr id="174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9ADA8278-4B63-4854-9398-D94A8267E28A}" type="slidenum">
              <a:rPr lang="zh-CN" altLang="en-US" sz="1600">
                <a:latin typeface="Arial" panose="020B0604020202020204" pitchFamily="34" charset="0"/>
              </a:rPr>
              <a:pPr/>
              <a:t>119</a:t>
            </a:fld>
            <a:endParaRPr lang="en-US" altLang="zh-CN" sz="1600">
              <a:latin typeface="Arial" panose="020B0604020202020204" pitchFamily="34" charset="0"/>
            </a:endParaRPr>
          </a:p>
        </p:txBody>
      </p:sp>
      <p:grpSp>
        <p:nvGrpSpPr>
          <p:cNvPr id="174084" name="Group 4"/>
          <p:cNvGrpSpPr>
            <a:grpSpLocks/>
          </p:cNvGrpSpPr>
          <p:nvPr/>
        </p:nvGrpSpPr>
        <p:grpSpPr bwMode="auto">
          <a:xfrm>
            <a:off x="1905000" y="2819400"/>
            <a:ext cx="5105400" cy="3192463"/>
            <a:chOff x="1710" y="2825"/>
            <a:chExt cx="1654" cy="962"/>
          </a:xfrm>
        </p:grpSpPr>
        <p:sp>
          <p:nvSpPr>
            <p:cNvPr id="776197" name="Rectangle 5"/>
            <p:cNvSpPr>
              <a:spLocks noChangeArrowheads="1"/>
            </p:cNvSpPr>
            <p:nvPr/>
          </p:nvSpPr>
          <p:spPr bwMode="auto">
            <a:xfrm>
              <a:off x="2264" y="2825"/>
              <a:ext cx="540" cy="46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776198" name="Rectangle 6"/>
            <p:cNvSpPr>
              <a:spLocks noChangeArrowheads="1"/>
            </p:cNvSpPr>
            <p:nvPr/>
          </p:nvSpPr>
          <p:spPr bwMode="auto">
            <a:xfrm>
              <a:off x="2254" y="2829"/>
              <a:ext cx="245" cy="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en-US" altLang="zh-CN" sz="1400">
                  <a:solidFill>
                    <a:srgbClr val="000000"/>
                  </a:solidFill>
                  <a:latin typeface="Times New Roman" charset="0"/>
                  <a:ea typeface="宋体" charset="0"/>
                  <a:cs typeface="宋体" charset="0"/>
                </a:rPr>
                <a:t>Course</a:t>
              </a:r>
            </a:p>
          </p:txBody>
        </p:sp>
        <p:sp>
          <p:nvSpPr>
            <p:cNvPr id="776199" name="Line 7"/>
            <p:cNvSpPr>
              <a:spLocks noChangeShapeType="1"/>
            </p:cNvSpPr>
            <p:nvPr/>
          </p:nvSpPr>
          <p:spPr bwMode="auto">
            <a:xfrm>
              <a:off x="2261" y="3094"/>
              <a:ext cx="556"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776200" name="Line 8"/>
            <p:cNvSpPr>
              <a:spLocks noChangeShapeType="1"/>
            </p:cNvSpPr>
            <p:nvPr/>
          </p:nvSpPr>
          <p:spPr bwMode="auto">
            <a:xfrm>
              <a:off x="2261" y="3187"/>
              <a:ext cx="556"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776201" name="Freeform 9"/>
            <p:cNvSpPr>
              <a:spLocks/>
            </p:cNvSpPr>
            <p:nvPr/>
          </p:nvSpPr>
          <p:spPr bwMode="auto">
            <a:xfrm>
              <a:off x="2817" y="3002"/>
              <a:ext cx="547" cy="785"/>
            </a:xfrm>
            <a:custGeom>
              <a:avLst/>
              <a:gdLst>
                <a:gd name="T0" fmla="*/ 376 w 547"/>
                <a:gd name="T1" fmla="*/ 784 h 785"/>
                <a:gd name="T2" fmla="*/ 546 w 547"/>
                <a:gd name="T3" fmla="*/ 784 h 785"/>
                <a:gd name="T4" fmla="*/ 546 w 547"/>
                <a:gd name="T5" fmla="*/ 0 h 785"/>
                <a:gd name="T6" fmla="*/ 0 w 547"/>
                <a:gd name="T7" fmla="*/ 0 h 7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7" h="785">
                  <a:moveTo>
                    <a:pt x="376" y="784"/>
                  </a:moveTo>
                  <a:lnTo>
                    <a:pt x="546" y="784"/>
                  </a:lnTo>
                  <a:lnTo>
                    <a:pt x="5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776202" name="Rectangle 10"/>
            <p:cNvSpPr>
              <a:spLocks noChangeArrowheads="1"/>
            </p:cNvSpPr>
            <p:nvPr/>
          </p:nvSpPr>
          <p:spPr bwMode="auto">
            <a:xfrm>
              <a:off x="2799" y="3065"/>
              <a:ext cx="133" cy="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zh-CN" altLang="en-US" sz="1200">
                  <a:solidFill>
                    <a:srgbClr val="000000"/>
                  </a:solidFill>
                  <a:latin typeface="Times New Roman" charset="0"/>
                  <a:ea typeface="宋体" charset="0"/>
                  <a:cs typeface="宋体" charset="0"/>
                </a:rPr>
                <a:t>0..*</a:t>
              </a:r>
            </a:p>
          </p:txBody>
        </p:sp>
        <p:sp>
          <p:nvSpPr>
            <p:cNvPr id="776203" name="Freeform 11"/>
            <p:cNvSpPr>
              <a:spLocks/>
            </p:cNvSpPr>
            <p:nvPr/>
          </p:nvSpPr>
          <p:spPr bwMode="auto">
            <a:xfrm>
              <a:off x="2479" y="3302"/>
              <a:ext cx="715" cy="485"/>
            </a:xfrm>
            <a:custGeom>
              <a:avLst/>
              <a:gdLst>
                <a:gd name="T0" fmla="*/ 714 w 715"/>
                <a:gd name="T1" fmla="*/ 484 h 485"/>
                <a:gd name="T2" fmla="*/ 0 w 715"/>
                <a:gd name="T3" fmla="*/ 484 h 485"/>
                <a:gd name="T4" fmla="*/ 0 w 715"/>
                <a:gd name="T5" fmla="*/ 0 h 485"/>
                <a:gd name="T6" fmla="*/ 0 60000 65536"/>
                <a:gd name="T7" fmla="*/ 0 60000 65536"/>
                <a:gd name="T8" fmla="*/ 0 60000 65536"/>
              </a:gdLst>
              <a:ahLst/>
              <a:cxnLst>
                <a:cxn ang="T6">
                  <a:pos x="T0" y="T1"/>
                </a:cxn>
                <a:cxn ang="T7">
                  <a:pos x="T2" y="T3"/>
                </a:cxn>
                <a:cxn ang="T8">
                  <a:pos x="T4" y="T5"/>
                </a:cxn>
              </a:cxnLst>
              <a:rect l="0" t="0" r="r" b="b"/>
              <a:pathLst>
                <a:path w="715" h="485">
                  <a:moveTo>
                    <a:pt x="714" y="484"/>
                  </a:moveTo>
                  <a:lnTo>
                    <a:pt x="0" y="48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776204" name="Rectangle 12"/>
            <p:cNvSpPr>
              <a:spLocks noChangeArrowheads="1"/>
            </p:cNvSpPr>
            <p:nvPr/>
          </p:nvSpPr>
          <p:spPr bwMode="auto">
            <a:xfrm>
              <a:off x="2486" y="3306"/>
              <a:ext cx="134" cy="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zh-CN" altLang="en-US" sz="1200">
                  <a:solidFill>
                    <a:srgbClr val="000000"/>
                  </a:solidFill>
                  <a:latin typeface="Times New Roman" charset="0"/>
                  <a:ea typeface="宋体" charset="0"/>
                  <a:cs typeface="宋体" charset="0"/>
                </a:rPr>
                <a:t>0..*</a:t>
              </a:r>
            </a:p>
          </p:txBody>
        </p:sp>
        <p:sp>
          <p:nvSpPr>
            <p:cNvPr id="776205" name="Rectangle 13"/>
            <p:cNvSpPr>
              <a:spLocks noChangeArrowheads="1"/>
            </p:cNvSpPr>
            <p:nvPr/>
          </p:nvSpPr>
          <p:spPr bwMode="auto">
            <a:xfrm>
              <a:off x="1710" y="3328"/>
              <a:ext cx="385" cy="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en-US" altLang="zh-CN" sz="1400">
                  <a:solidFill>
                    <a:srgbClr val="000000"/>
                  </a:solidFill>
                  <a:latin typeface="Times New Roman" charset="0"/>
                  <a:ea typeface="宋体" charset="0"/>
                  <a:cs typeface="宋体" charset="0"/>
                </a:rPr>
                <a:t>Pre-requisite</a:t>
              </a:r>
            </a:p>
          </p:txBody>
        </p:sp>
      </p:grpSp>
    </p:spTree>
    <p:extLst>
      <p:ext uri="{BB962C8B-B14F-4D97-AF65-F5344CB8AC3E}">
        <p14:creationId xmlns:p14="http://schemas.microsoft.com/office/powerpoint/2010/main" val="678762599"/>
      </p:ext>
    </p:extLst>
  </p:cSld>
  <p:clrMapOvr>
    <a:masterClrMapping/>
  </p:clrMapOvr>
  <p:transition>
    <p:pull dir="rd"/>
    <p:sndAc>
      <p:stSnd>
        <p:snd r:embed="rId2" name="camera.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1042988" y="404813"/>
            <a:ext cx="6386512" cy="576262"/>
          </a:xfrm>
        </p:spPr>
        <p:txBody>
          <a:bodyPr/>
          <a:lstStyle/>
          <a:p>
            <a:r>
              <a:rPr kumimoji="0" lang="en-US" altLang="zh-CN"/>
              <a:t>UML</a:t>
            </a:r>
            <a:r>
              <a:rPr kumimoji="0" lang="zh-CN" altLang="en-US"/>
              <a:t>建模</a:t>
            </a:r>
          </a:p>
        </p:txBody>
      </p:sp>
      <p:sp>
        <p:nvSpPr>
          <p:cNvPr id="28674" name="内容占位符 2"/>
          <p:cNvSpPr>
            <a:spLocks noGrp="1"/>
          </p:cNvSpPr>
          <p:nvPr>
            <p:ph idx="1"/>
          </p:nvPr>
        </p:nvSpPr>
        <p:spPr/>
        <p:txBody>
          <a:bodyPr/>
          <a:lstStyle/>
          <a:p>
            <a:r>
              <a:rPr kumimoji="0" lang="zh-CN" altLang="en-US"/>
              <a:t>不同架构视图承载不同的系统分析与设计决策，支持不同的目标和用途：</a:t>
            </a:r>
          </a:p>
          <a:p>
            <a:pPr lvl="1"/>
            <a:r>
              <a:rPr kumimoji="0" lang="zh-CN" altLang="en-US"/>
              <a:t>逻辑视图：当采用面向对象的方法时，逻辑视图即分析与设计模型。 </a:t>
            </a:r>
          </a:p>
          <a:p>
            <a:pPr lvl="1"/>
            <a:r>
              <a:rPr kumimoji="0" lang="zh-CN" altLang="en-US"/>
              <a:t>开发视图：描述软件在开发环境下的静态组织。 </a:t>
            </a:r>
          </a:p>
          <a:p>
            <a:pPr lvl="1"/>
            <a:r>
              <a:rPr kumimoji="0" lang="zh-CN" altLang="en-US"/>
              <a:t>处理视图：描述系统的并发和同步方面的设计。 </a:t>
            </a:r>
          </a:p>
          <a:p>
            <a:pPr lvl="1"/>
            <a:r>
              <a:rPr kumimoji="0" lang="zh-CN" altLang="en-US"/>
              <a:t>物理视图：描述软件如何映射到硬件，反映系统在分布方面的设计。</a:t>
            </a:r>
          </a:p>
          <a:p>
            <a:endParaRPr kumimoji="0" lang="zh-CN" altLang="en-US"/>
          </a:p>
        </p:txBody>
      </p:sp>
      <p:sp>
        <p:nvSpPr>
          <p:cNvPr id="4" name="日期占位符 3"/>
          <p:cNvSpPr>
            <a:spLocks noGrp="1"/>
          </p:cNvSpPr>
          <p:nvPr>
            <p:ph type="dt" sz="quarter" idx="10"/>
          </p:nvPr>
        </p:nvSpPr>
        <p:spPr/>
        <p:txBody>
          <a:bodyPr/>
          <a:lstStyle/>
          <a:p>
            <a:pPr>
              <a:defRPr/>
            </a:pPr>
            <a:r>
              <a:rPr lang="en-US" altLang="zh-CN">
                <a:latin typeface="+mn-lt"/>
                <a:ea typeface="宋体" pitchFamily="2" charset="-122"/>
                <a:cs typeface="+mn-cs"/>
              </a:rPr>
              <a:t>2010</a:t>
            </a:r>
          </a:p>
        </p:txBody>
      </p:sp>
      <p:sp>
        <p:nvSpPr>
          <p:cNvPr id="2867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1600">
                <a:latin typeface="Arial" panose="020B0604020202020204" pitchFamily="34" charset="0"/>
              </a:rPr>
              <a:t>Software Engineering Group</a:t>
            </a:r>
          </a:p>
        </p:txBody>
      </p:sp>
      <p:sp>
        <p:nvSpPr>
          <p:cNvPr id="2867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008715B5-FC77-4140-BC35-4BD3670CFCAC}" type="slidenum">
              <a:rPr lang="zh-CN" altLang="en-US" sz="1600">
                <a:latin typeface="Arial" panose="020B0604020202020204" pitchFamily="34" charset="0"/>
              </a:rPr>
              <a:pPr/>
              <a:t>12</a:t>
            </a:fld>
            <a:endParaRPr lang="zh-CN" altLang="en-US" sz="1600">
              <a:latin typeface="Arial" panose="020B0604020202020204" pitchFamily="34" charset="0"/>
            </a:endParaRPr>
          </a:p>
        </p:txBody>
      </p:sp>
    </p:spTree>
    <p:extLst>
      <p:ext uri="{BB962C8B-B14F-4D97-AF65-F5344CB8AC3E}">
        <p14:creationId xmlns:p14="http://schemas.microsoft.com/office/powerpoint/2010/main" val="17075422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ChangeArrowheads="1"/>
          </p:cNvSpPr>
          <p:nvPr>
            <p:ph type="title"/>
          </p:nvPr>
        </p:nvSpPr>
        <p:spPr/>
        <p:txBody>
          <a:bodyPr/>
          <a:lstStyle/>
          <a:p>
            <a:r>
              <a:rPr kumimoji="0" lang="zh-CN" altLang="en-US"/>
              <a:t>更新类图</a:t>
            </a:r>
          </a:p>
        </p:txBody>
      </p:sp>
      <p:sp>
        <p:nvSpPr>
          <p:cNvPr id="175106" name="Rectangle 3"/>
          <p:cNvSpPr>
            <a:spLocks noGrp="1" noChangeArrowheads="1"/>
          </p:cNvSpPr>
          <p:nvPr>
            <p:ph idx="1"/>
          </p:nvPr>
        </p:nvSpPr>
        <p:spPr>
          <a:xfrm>
            <a:off x="827088" y="1700213"/>
            <a:ext cx="8128000" cy="1312862"/>
          </a:xfrm>
        </p:spPr>
        <p:txBody>
          <a:bodyPr/>
          <a:lstStyle/>
          <a:p>
            <a:r>
              <a:rPr kumimoji="0" lang="zh-CN" altLang="en-US"/>
              <a:t>一旦关联或聚合被建立，其它类图也可以被更新，以便展现关系</a:t>
            </a:r>
          </a:p>
        </p:txBody>
      </p:sp>
      <p:sp>
        <p:nvSpPr>
          <p:cNvPr id="175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79B535ED-FBED-454B-BE3A-B9D97EF253B8}" type="slidenum">
              <a:rPr lang="zh-CN" altLang="en-US" sz="1600">
                <a:latin typeface="Arial" panose="020B0604020202020204" pitchFamily="34" charset="0"/>
              </a:rPr>
              <a:pPr/>
              <a:t>120</a:t>
            </a:fld>
            <a:endParaRPr lang="en-US" altLang="zh-CN" sz="1600">
              <a:latin typeface="Arial" panose="020B0604020202020204" pitchFamily="34" charset="0"/>
            </a:endParaRPr>
          </a:p>
        </p:txBody>
      </p:sp>
      <p:graphicFrame>
        <p:nvGraphicFramePr>
          <p:cNvPr id="175108" name="Object 4"/>
          <p:cNvGraphicFramePr>
            <a:graphicFrameLocks noChangeAspect="1"/>
          </p:cNvGraphicFramePr>
          <p:nvPr/>
        </p:nvGraphicFramePr>
        <p:xfrm>
          <a:off x="2438400" y="2895600"/>
          <a:ext cx="4240213" cy="3197225"/>
        </p:xfrm>
        <a:graphic>
          <a:graphicData uri="http://schemas.openxmlformats.org/presentationml/2006/ole">
            <mc:AlternateContent xmlns:mc="http://schemas.openxmlformats.org/markup-compatibility/2006">
              <mc:Choice xmlns:v="urn:schemas-microsoft-com:vml" Requires="v">
                <p:oleObj spid="_x0000_s9231" name="BMP 图象" r:id="rId4" imgW="3414194" imgH="2072561" progId="Paint.Picture">
                  <p:embed/>
                </p:oleObj>
              </mc:Choice>
              <mc:Fallback>
                <p:oleObj name="BMP 图象" r:id="rId4" imgW="3414194" imgH="2072561" progId="Paint.Picture">
                  <p:embed/>
                  <p:pic>
                    <p:nvPicPr>
                      <p:cNvPr id="17510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895600"/>
                        <a:ext cx="4240213"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50009473"/>
      </p:ext>
    </p:extLst>
  </p:cSld>
  <p:clrMapOvr>
    <a:masterClrMapping/>
  </p:clrMapOvr>
  <p:transition>
    <p:pull dir="rd"/>
    <p:sndAc>
      <p:stSnd>
        <p:snd r:embed="rId3" name="camera.wav"/>
      </p:stSnd>
    </p:sndAc>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ChangeArrowheads="1"/>
          </p:cNvSpPr>
          <p:nvPr>
            <p:ph type="title"/>
          </p:nvPr>
        </p:nvSpPr>
        <p:spPr>
          <a:noFill/>
        </p:spPr>
        <p:txBody>
          <a:bodyPr lIns="0" tIns="0" rIns="0" bIns="0"/>
          <a:lstStyle/>
          <a:p>
            <a:r>
              <a:rPr kumimoji="0" lang="zh-CN" altLang="en-US"/>
              <a:t>注册系统中的升级类图</a:t>
            </a:r>
            <a:endParaRPr kumimoji="0" lang="en-US" altLang="zh-CN"/>
          </a:p>
        </p:txBody>
      </p:sp>
      <p:pic>
        <p:nvPicPr>
          <p:cNvPr id="58777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2343150"/>
            <a:ext cx="4603750" cy="305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258663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noChangeArrowheads="1"/>
          </p:cNvSpPr>
          <p:nvPr>
            <p:ph type="title"/>
          </p:nvPr>
        </p:nvSpPr>
        <p:spPr>
          <a:noFill/>
        </p:spPr>
        <p:txBody>
          <a:bodyPr lIns="0" tIns="0" rIns="0" bIns="0"/>
          <a:lstStyle/>
          <a:p>
            <a:r>
              <a:rPr kumimoji="0" lang="en-US" altLang="zh-CN"/>
              <a:t>Interfaces</a:t>
            </a:r>
            <a:r>
              <a:rPr kumimoji="0" lang="zh-CN" altLang="en-US"/>
              <a:t>包中升级的类图</a:t>
            </a:r>
            <a:endParaRPr kumimoji="0" lang="en-US" altLang="zh-CN"/>
          </a:p>
        </p:txBody>
      </p:sp>
      <p:grpSp>
        <p:nvGrpSpPr>
          <p:cNvPr id="178178" name="Group 55"/>
          <p:cNvGrpSpPr>
            <a:grpSpLocks/>
          </p:cNvGrpSpPr>
          <p:nvPr/>
        </p:nvGrpSpPr>
        <p:grpSpPr bwMode="auto">
          <a:xfrm>
            <a:off x="1458913" y="1739900"/>
            <a:ext cx="6394450" cy="4337050"/>
            <a:chOff x="919" y="1096"/>
            <a:chExt cx="4028" cy="2732"/>
          </a:xfrm>
        </p:grpSpPr>
        <p:sp>
          <p:nvSpPr>
            <p:cNvPr id="589828" name="Rectangle 4"/>
            <p:cNvSpPr>
              <a:spLocks noChangeArrowheads="1"/>
            </p:cNvSpPr>
            <p:nvPr/>
          </p:nvSpPr>
          <p:spPr bwMode="auto">
            <a:xfrm>
              <a:off x="923" y="1096"/>
              <a:ext cx="1190" cy="45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29" name="Rectangle 5"/>
            <p:cNvSpPr>
              <a:spLocks noChangeArrowheads="1"/>
            </p:cNvSpPr>
            <p:nvPr/>
          </p:nvSpPr>
          <p:spPr bwMode="auto">
            <a:xfrm>
              <a:off x="960" y="1152"/>
              <a:ext cx="109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RegistrationForm</a:t>
              </a:r>
            </a:p>
          </p:txBody>
        </p:sp>
        <p:sp>
          <p:nvSpPr>
            <p:cNvPr id="589830" name="Line 6"/>
            <p:cNvSpPr>
              <a:spLocks noChangeShapeType="1"/>
            </p:cNvSpPr>
            <p:nvPr/>
          </p:nvSpPr>
          <p:spPr bwMode="auto">
            <a:xfrm>
              <a:off x="919" y="1408"/>
              <a:ext cx="119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31" name="Line 7"/>
            <p:cNvSpPr>
              <a:spLocks noChangeShapeType="1"/>
            </p:cNvSpPr>
            <p:nvPr/>
          </p:nvSpPr>
          <p:spPr bwMode="auto">
            <a:xfrm>
              <a:off x="919" y="1479"/>
              <a:ext cx="119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33" name="Rectangle 9"/>
            <p:cNvSpPr>
              <a:spLocks noChangeArrowheads="1"/>
            </p:cNvSpPr>
            <p:nvPr/>
          </p:nvSpPr>
          <p:spPr bwMode="auto">
            <a:xfrm>
              <a:off x="3126" y="1354"/>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1</a:t>
              </a:r>
            </a:p>
          </p:txBody>
        </p:sp>
        <p:sp>
          <p:nvSpPr>
            <p:cNvPr id="589834" name="Rectangle 10"/>
            <p:cNvSpPr>
              <a:spLocks noChangeArrowheads="1"/>
            </p:cNvSpPr>
            <p:nvPr/>
          </p:nvSpPr>
          <p:spPr bwMode="auto">
            <a:xfrm>
              <a:off x="2086" y="1354"/>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1</a:t>
              </a:r>
            </a:p>
          </p:txBody>
        </p:sp>
        <p:sp>
          <p:nvSpPr>
            <p:cNvPr id="589835" name="Rectangle 11"/>
            <p:cNvSpPr>
              <a:spLocks noChangeArrowheads="1"/>
            </p:cNvSpPr>
            <p:nvPr/>
          </p:nvSpPr>
          <p:spPr bwMode="auto">
            <a:xfrm>
              <a:off x="3452" y="1581"/>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1</a:t>
              </a:r>
            </a:p>
          </p:txBody>
        </p:sp>
        <p:sp>
          <p:nvSpPr>
            <p:cNvPr id="589836" name="Rectangle 12"/>
            <p:cNvSpPr>
              <a:spLocks noChangeArrowheads="1"/>
            </p:cNvSpPr>
            <p:nvPr/>
          </p:nvSpPr>
          <p:spPr bwMode="auto">
            <a:xfrm>
              <a:off x="1723" y="2094"/>
              <a:ext cx="1404" cy="573"/>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37" name="Rectangle 13"/>
            <p:cNvSpPr>
              <a:spLocks noChangeArrowheads="1"/>
            </p:cNvSpPr>
            <p:nvPr/>
          </p:nvSpPr>
          <p:spPr bwMode="auto">
            <a:xfrm>
              <a:off x="1776" y="2160"/>
              <a:ext cx="130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RegistrationManager</a:t>
              </a:r>
            </a:p>
          </p:txBody>
        </p:sp>
        <p:sp>
          <p:nvSpPr>
            <p:cNvPr id="589838" name="Line 14"/>
            <p:cNvSpPr>
              <a:spLocks noChangeShapeType="1"/>
            </p:cNvSpPr>
            <p:nvPr/>
          </p:nvSpPr>
          <p:spPr bwMode="auto">
            <a:xfrm>
              <a:off x="1720" y="2528"/>
              <a:ext cx="141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39" name="Line 15"/>
            <p:cNvSpPr>
              <a:spLocks noChangeShapeType="1"/>
            </p:cNvSpPr>
            <p:nvPr/>
          </p:nvSpPr>
          <p:spPr bwMode="auto">
            <a:xfrm>
              <a:off x="1720" y="2600"/>
              <a:ext cx="141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40" name="Rectangle 16"/>
            <p:cNvSpPr>
              <a:spLocks noChangeArrowheads="1"/>
            </p:cNvSpPr>
            <p:nvPr/>
          </p:nvSpPr>
          <p:spPr bwMode="auto">
            <a:xfrm>
              <a:off x="1885" y="2383"/>
              <a:ext cx="105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(from Business Rules)</a:t>
              </a:r>
            </a:p>
          </p:txBody>
        </p:sp>
        <p:sp>
          <p:nvSpPr>
            <p:cNvPr id="589842" name="Rectangle 18"/>
            <p:cNvSpPr>
              <a:spLocks noChangeArrowheads="1"/>
            </p:cNvSpPr>
            <p:nvPr/>
          </p:nvSpPr>
          <p:spPr bwMode="auto">
            <a:xfrm>
              <a:off x="1008" y="3456"/>
              <a:ext cx="88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BillingSystem</a:t>
              </a:r>
            </a:p>
          </p:txBody>
        </p:sp>
        <p:grpSp>
          <p:nvGrpSpPr>
            <p:cNvPr id="178192" name="Group 19"/>
            <p:cNvGrpSpPr>
              <a:grpSpLocks/>
            </p:cNvGrpSpPr>
            <p:nvPr/>
          </p:nvGrpSpPr>
          <p:grpSpPr bwMode="auto">
            <a:xfrm>
              <a:off x="1007" y="3378"/>
              <a:ext cx="952" cy="450"/>
              <a:chOff x="1007" y="3378"/>
              <a:chExt cx="952" cy="450"/>
            </a:xfrm>
          </p:grpSpPr>
          <p:sp>
            <p:nvSpPr>
              <p:cNvPr id="589844" name="Rectangle 20"/>
              <p:cNvSpPr>
                <a:spLocks noChangeArrowheads="1"/>
              </p:cNvSpPr>
              <p:nvPr/>
            </p:nvSpPr>
            <p:spPr bwMode="auto">
              <a:xfrm>
                <a:off x="1011" y="3378"/>
                <a:ext cx="947" cy="45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45" name="Line 21"/>
              <p:cNvSpPr>
                <a:spLocks noChangeShapeType="1"/>
              </p:cNvSpPr>
              <p:nvPr/>
            </p:nvSpPr>
            <p:spPr bwMode="auto">
              <a:xfrm>
                <a:off x="1007" y="3689"/>
                <a:ext cx="95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46" name="Line 22"/>
              <p:cNvSpPr>
                <a:spLocks noChangeShapeType="1"/>
              </p:cNvSpPr>
              <p:nvPr/>
            </p:nvSpPr>
            <p:spPr bwMode="auto">
              <a:xfrm>
                <a:off x="1007" y="3761"/>
                <a:ext cx="95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589848" name="Line 24"/>
            <p:cNvSpPr>
              <a:spLocks noChangeShapeType="1"/>
            </p:cNvSpPr>
            <p:nvPr/>
          </p:nvSpPr>
          <p:spPr bwMode="auto">
            <a:xfrm flipH="1">
              <a:off x="1652" y="3020"/>
              <a:ext cx="267" cy="3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49" name="Line 25"/>
            <p:cNvSpPr>
              <a:spLocks noChangeShapeType="1"/>
            </p:cNvSpPr>
            <p:nvPr/>
          </p:nvSpPr>
          <p:spPr bwMode="auto">
            <a:xfrm flipV="1">
              <a:off x="1919" y="2671"/>
              <a:ext cx="270" cy="3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50" name="Rectangle 26"/>
            <p:cNvSpPr>
              <a:spLocks noChangeArrowheads="1"/>
            </p:cNvSpPr>
            <p:nvPr/>
          </p:nvSpPr>
          <p:spPr bwMode="auto">
            <a:xfrm>
              <a:off x="2182" y="2686"/>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1</a:t>
              </a:r>
            </a:p>
          </p:txBody>
        </p:sp>
        <p:sp>
          <p:nvSpPr>
            <p:cNvPr id="589851" name="Rectangle 27"/>
            <p:cNvSpPr>
              <a:spLocks noChangeArrowheads="1"/>
            </p:cNvSpPr>
            <p:nvPr/>
          </p:nvSpPr>
          <p:spPr bwMode="auto">
            <a:xfrm>
              <a:off x="1744" y="3147"/>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1</a:t>
              </a:r>
            </a:p>
          </p:txBody>
        </p:sp>
        <p:sp>
          <p:nvSpPr>
            <p:cNvPr id="589852" name="Rectangle 28"/>
            <p:cNvSpPr>
              <a:spLocks noChangeArrowheads="1"/>
            </p:cNvSpPr>
            <p:nvPr/>
          </p:nvSpPr>
          <p:spPr bwMode="auto">
            <a:xfrm>
              <a:off x="2182" y="2686"/>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1</a:t>
              </a:r>
            </a:p>
          </p:txBody>
        </p:sp>
        <p:sp>
          <p:nvSpPr>
            <p:cNvPr id="589853" name="Rectangle 29"/>
            <p:cNvSpPr>
              <a:spLocks noChangeArrowheads="1"/>
            </p:cNvSpPr>
            <p:nvPr/>
          </p:nvSpPr>
          <p:spPr bwMode="auto">
            <a:xfrm>
              <a:off x="3287" y="1096"/>
              <a:ext cx="997" cy="45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54" name="Rectangle 30"/>
            <p:cNvSpPr>
              <a:spLocks noChangeArrowheads="1"/>
            </p:cNvSpPr>
            <p:nvPr/>
          </p:nvSpPr>
          <p:spPr bwMode="auto">
            <a:xfrm>
              <a:off x="3312" y="1152"/>
              <a:ext cx="94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ScheduleForm</a:t>
              </a:r>
            </a:p>
          </p:txBody>
        </p:sp>
        <p:sp>
          <p:nvSpPr>
            <p:cNvPr id="589855" name="Line 31"/>
            <p:cNvSpPr>
              <a:spLocks noChangeShapeType="1"/>
            </p:cNvSpPr>
            <p:nvPr/>
          </p:nvSpPr>
          <p:spPr bwMode="auto">
            <a:xfrm>
              <a:off x="3283" y="1408"/>
              <a:ext cx="100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56" name="Line 32"/>
            <p:cNvSpPr>
              <a:spLocks noChangeShapeType="1"/>
            </p:cNvSpPr>
            <p:nvPr/>
          </p:nvSpPr>
          <p:spPr bwMode="auto">
            <a:xfrm>
              <a:off x="3283" y="1479"/>
              <a:ext cx="100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58" name="Line 34"/>
            <p:cNvSpPr>
              <a:spLocks noChangeShapeType="1"/>
            </p:cNvSpPr>
            <p:nvPr/>
          </p:nvSpPr>
          <p:spPr bwMode="auto">
            <a:xfrm flipH="1">
              <a:off x="2117" y="1321"/>
              <a:ext cx="58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59" name="Rectangle 35"/>
            <p:cNvSpPr>
              <a:spLocks noChangeArrowheads="1"/>
            </p:cNvSpPr>
            <p:nvPr/>
          </p:nvSpPr>
          <p:spPr bwMode="auto">
            <a:xfrm>
              <a:off x="2086" y="1354"/>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1</a:t>
              </a:r>
            </a:p>
          </p:txBody>
        </p:sp>
        <p:sp>
          <p:nvSpPr>
            <p:cNvPr id="589860" name="Freeform 36"/>
            <p:cNvSpPr>
              <a:spLocks/>
            </p:cNvSpPr>
            <p:nvPr/>
          </p:nvSpPr>
          <p:spPr bwMode="auto">
            <a:xfrm>
              <a:off x="2117" y="1283"/>
              <a:ext cx="145" cy="77"/>
            </a:xfrm>
            <a:custGeom>
              <a:avLst/>
              <a:gdLst>
                <a:gd name="T0" fmla="*/ 0 w 145"/>
                <a:gd name="T1" fmla="*/ 38 h 77"/>
                <a:gd name="T2" fmla="*/ 72 w 145"/>
                <a:gd name="T3" fmla="*/ 76 h 77"/>
                <a:gd name="T4" fmla="*/ 144 w 145"/>
                <a:gd name="T5" fmla="*/ 38 h 77"/>
                <a:gd name="T6" fmla="*/ 72 w 145"/>
                <a:gd name="T7" fmla="*/ 0 h 77"/>
                <a:gd name="T8" fmla="*/ 0 w 145"/>
                <a:gd name="T9" fmla="*/ 38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5" h="77">
                  <a:moveTo>
                    <a:pt x="0" y="38"/>
                  </a:moveTo>
                  <a:lnTo>
                    <a:pt x="72" y="76"/>
                  </a:lnTo>
                  <a:lnTo>
                    <a:pt x="144" y="38"/>
                  </a:lnTo>
                  <a:lnTo>
                    <a:pt x="72" y="0"/>
                  </a:lnTo>
                  <a:lnTo>
                    <a:pt x="0" y="38"/>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589861" name="Line 37"/>
            <p:cNvSpPr>
              <a:spLocks noChangeShapeType="1"/>
            </p:cNvSpPr>
            <p:nvPr/>
          </p:nvSpPr>
          <p:spPr bwMode="auto">
            <a:xfrm>
              <a:off x="2697" y="1321"/>
              <a:ext cx="58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62" name="Rectangle 38"/>
            <p:cNvSpPr>
              <a:spLocks noChangeArrowheads="1"/>
            </p:cNvSpPr>
            <p:nvPr/>
          </p:nvSpPr>
          <p:spPr bwMode="auto">
            <a:xfrm>
              <a:off x="3126" y="1354"/>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1</a:t>
              </a:r>
            </a:p>
          </p:txBody>
        </p:sp>
        <p:sp>
          <p:nvSpPr>
            <p:cNvPr id="589863" name="Line 39"/>
            <p:cNvSpPr>
              <a:spLocks noChangeShapeType="1"/>
            </p:cNvSpPr>
            <p:nvPr/>
          </p:nvSpPr>
          <p:spPr bwMode="auto">
            <a:xfrm flipH="1">
              <a:off x="2778" y="1828"/>
              <a:ext cx="348" cy="27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64" name="Rectangle 40"/>
            <p:cNvSpPr>
              <a:spLocks noChangeArrowheads="1"/>
            </p:cNvSpPr>
            <p:nvPr/>
          </p:nvSpPr>
          <p:spPr bwMode="auto">
            <a:xfrm>
              <a:off x="2996" y="1891"/>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1</a:t>
              </a:r>
            </a:p>
          </p:txBody>
        </p:sp>
        <p:sp>
          <p:nvSpPr>
            <p:cNvPr id="589865" name="Line 41"/>
            <p:cNvSpPr>
              <a:spLocks noChangeShapeType="1"/>
            </p:cNvSpPr>
            <p:nvPr/>
          </p:nvSpPr>
          <p:spPr bwMode="auto">
            <a:xfrm flipV="1">
              <a:off x="3141" y="1550"/>
              <a:ext cx="348" cy="26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66" name="Rectangle 42"/>
            <p:cNvSpPr>
              <a:spLocks noChangeArrowheads="1"/>
            </p:cNvSpPr>
            <p:nvPr/>
          </p:nvSpPr>
          <p:spPr bwMode="auto">
            <a:xfrm>
              <a:off x="3452" y="1581"/>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1</a:t>
              </a:r>
            </a:p>
          </p:txBody>
        </p:sp>
        <p:sp>
          <p:nvSpPr>
            <p:cNvPr id="589867" name="Rectangle 43"/>
            <p:cNvSpPr>
              <a:spLocks noChangeArrowheads="1"/>
            </p:cNvSpPr>
            <p:nvPr/>
          </p:nvSpPr>
          <p:spPr bwMode="auto">
            <a:xfrm>
              <a:off x="3984" y="2401"/>
              <a:ext cx="69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Catalogue</a:t>
              </a:r>
            </a:p>
          </p:txBody>
        </p:sp>
        <p:grpSp>
          <p:nvGrpSpPr>
            <p:cNvPr id="178212" name="Group 44"/>
            <p:cNvGrpSpPr>
              <a:grpSpLocks/>
            </p:cNvGrpSpPr>
            <p:nvPr/>
          </p:nvGrpSpPr>
          <p:grpSpPr bwMode="auto">
            <a:xfrm>
              <a:off x="3753" y="2402"/>
              <a:ext cx="1169" cy="446"/>
              <a:chOff x="3753" y="2402"/>
              <a:chExt cx="1169" cy="446"/>
            </a:xfrm>
          </p:grpSpPr>
          <p:sp>
            <p:nvSpPr>
              <p:cNvPr id="589869" name="Rectangle 45"/>
              <p:cNvSpPr>
                <a:spLocks noChangeArrowheads="1"/>
              </p:cNvSpPr>
              <p:nvPr/>
            </p:nvSpPr>
            <p:spPr bwMode="auto">
              <a:xfrm>
                <a:off x="3757" y="2402"/>
                <a:ext cx="1164" cy="446"/>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70" name="Line 46"/>
              <p:cNvSpPr>
                <a:spLocks noChangeShapeType="1"/>
              </p:cNvSpPr>
              <p:nvPr/>
            </p:nvSpPr>
            <p:spPr bwMode="auto">
              <a:xfrm>
                <a:off x="3753" y="2709"/>
                <a:ext cx="1169"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71" name="Line 47"/>
              <p:cNvSpPr>
                <a:spLocks noChangeShapeType="1"/>
              </p:cNvSpPr>
              <p:nvPr/>
            </p:nvSpPr>
            <p:spPr bwMode="auto">
              <a:xfrm>
                <a:off x="3753" y="2780"/>
                <a:ext cx="1169"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589872" name="Rectangle 48"/>
            <p:cNvSpPr>
              <a:spLocks noChangeArrowheads="1"/>
            </p:cNvSpPr>
            <p:nvPr/>
          </p:nvSpPr>
          <p:spPr bwMode="auto">
            <a:xfrm>
              <a:off x="3780" y="2573"/>
              <a:ext cx="1167"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(from UniversityArtifacts)</a:t>
              </a:r>
            </a:p>
          </p:txBody>
        </p:sp>
        <p:sp>
          <p:nvSpPr>
            <p:cNvPr id="589873" name="Line 49"/>
            <p:cNvSpPr>
              <a:spLocks noChangeShapeType="1"/>
            </p:cNvSpPr>
            <p:nvPr/>
          </p:nvSpPr>
          <p:spPr bwMode="auto">
            <a:xfrm>
              <a:off x="4061" y="1973"/>
              <a:ext cx="182" cy="42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74" name="Rectangle 50"/>
            <p:cNvSpPr>
              <a:spLocks noChangeArrowheads="1"/>
            </p:cNvSpPr>
            <p:nvPr/>
          </p:nvSpPr>
          <p:spPr bwMode="auto">
            <a:xfrm>
              <a:off x="4265" y="2200"/>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1</a:t>
              </a:r>
            </a:p>
          </p:txBody>
        </p:sp>
        <p:sp>
          <p:nvSpPr>
            <p:cNvPr id="589875" name="Line 51"/>
            <p:cNvSpPr>
              <a:spLocks noChangeShapeType="1"/>
            </p:cNvSpPr>
            <p:nvPr/>
          </p:nvSpPr>
          <p:spPr bwMode="auto">
            <a:xfrm flipH="1" flipV="1">
              <a:off x="3882" y="1550"/>
              <a:ext cx="179" cy="42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89876" name="Rectangle 52"/>
            <p:cNvSpPr>
              <a:spLocks noChangeArrowheads="1"/>
            </p:cNvSpPr>
            <p:nvPr/>
          </p:nvSpPr>
          <p:spPr bwMode="auto">
            <a:xfrm>
              <a:off x="3941" y="1441"/>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1</a:t>
              </a:r>
            </a:p>
          </p:txBody>
        </p:sp>
        <p:sp>
          <p:nvSpPr>
            <p:cNvPr id="589877" name="Rectangle 53"/>
            <p:cNvSpPr>
              <a:spLocks noChangeArrowheads="1"/>
            </p:cNvSpPr>
            <p:nvPr/>
          </p:nvSpPr>
          <p:spPr bwMode="auto">
            <a:xfrm>
              <a:off x="4265" y="2200"/>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1</a:t>
              </a:r>
            </a:p>
          </p:txBody>
        </p:sp>
        <p:sp>
          <p:nvSpPr>
            <p:cNvPr id="589878" name="Rectangle 54"/>
            <p:cNvSpPr>
              <a:spLocks noChangeArrowheads="1"/>
            </p:cNvSpPr>
            <p:nvPr/>
          </p:nvSpPr>
          <p:spPr bwMode="auto">
            <a:xfrm>
              <a:off x="3941" y="1441"/>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1</a:t>
              </a:r>
            </a:p>
          </p:txBody>
        </p:sp>
      </p:grpSp>
    </p:spTree>
    <p:extLst>
      <p:ext uri="{BB962C8B-B14F-4D97-AF65-F5344CB8AC3E}">
        <p14:creationId xmlns:p14="http://schemas.microsoft.com/office/powerpoint/2010/main" val="7682033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ChangeArrowheads="1"/>
          </p:cNvSpPr>
          <p:nvPr>
            <p:ph type="title"/>
          </p:nvPr>
        </p:nvSpPr>
        <p:spPr>
          <a:xfrm>
            <a:off x="1042988" y="260648"/>
            <a:ext cx="6142037" cy="576262"/>
          </a:xfrm>
          <a:noFill/>
        </p:spPr>
        <p:txBody>
          <a:bodyPr lIns="0" tIns="0" rIns="0" bIns="0"/>
          <a:lstStyle/>
          <a:p>
            <a:r>
              <a:rPr kumimoji="0" lang="en-US" altLang="zh-CN"/>
              <a:t>UniversityArtifacts</a:t>
            </a:r>
            <a:r>
              <a:rPr kumimoji="0" lang="zh-CN" altLang="en-US" dirty="0"/>
              <a:t>包中升级的类图</a:t>
            </a:r>
          </a:p>
        </p:txBody>
      </p:sp>
      <p:grpSp>
        <p:nvGrpSpPr>
          <p:cNvPr id="180226" name="Group 81"/>
          <p:cNvGrpSpPr>
            <a:grpSpLocks/>
          </p:cNvGrpSpPr>
          <p:nvPr/>
        </p:nvGrpSpPr>
        <p:grpSpPr bwMode="auto">
          <a:xfrm>
            <a:off x="938213" y="1676400"/>
            <a:ext cx="7291387" cy="4349750"/>
            <a:chOff x="591" y="1056"/>
            <a:chExt cx="4593" cy="2740"/>
          </a:xfrm>
        </p:grpSpPr>
        <p:sp>
          <p:nvSpPr>
            <p:cNvPr id="180227" name="AutoShape 4"/>
            <p:cNvSpPr>
              <a:spLocks noChangeAspect="1" noChangeArrowheads="1" noTextEdit="1"/>
            </p:cNvSpPr>
            <p:nvPr/>
          </p:nvSpPr>
          <p:spPr bwMode="auto">
            <a:xfrm>
              <a:off x="591" y="1056"/>
              <a:ext cx="4593" cy="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0228" name="Rectangle 6"/>
            <p:cNvSpPr>
              <a:spLocks noChangeArrowheads="1"/>
            </p:cNvSpPr>
            <p:nvPr/>
          </p:nvSpPr>
          <p:spPr bwMode="auto">
            <a:xfrm>
              <a:off x="4411" y="1056"/>
              <a:ext cx="556" cy="45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en-US" altLang="en-US"/>
            </a:p>
          </p:txBody>
        </p:sp>
        <p:sp>
          <p:nvSpPr>
            <p:cNvPr id="180229" name="Rectangle 7"/>
            <p:cNvSpPr>
              <a:spLocks noChangeArrowheads="1"/>
            </p:cNvSpPr>
            <p:nvPr/>
          </p:nvSpPr>
          <p:spPr bwMode="auto">
            <a:xfrm>
              <a:off x="4464" y="1152"/>
              <a:ext cx="4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Course</a:t>
              </a:r>
              <a:endParaRPr kumimoji="0" lang="en-US" altLang="zh-CN" sz="2800">
                <a:latin typeface="Tahoma" panose="020B0604030504040204" pitchFamily="34" charset="0"/>
              </a:endParaRPr>
            </a:p>
          </p:txBody>
        </p:sp>
        <p:sp>
          <p:nvSpPr>
            <p:cNvPr id="180230" name="Line 8"/>
            <p:cNvSpPr>
              <a:spLocks noChangeShapeType="1"/>
            </p:cNvSpPr>
            <p:nvPr/>
          </p:nvSpPr>
          <p:spPr bwMode="auto">
            <a:xfrm>
              <a:off x="4411" y="1372"/>
              <a:ext cx="55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31" name="Line 9"/>
            <p:cNvSpPr>
              <a:spLocks noChangeShapeType="1"/>
            </p:cNvSpPr>
            <p:nvPr/>
          </p:nvSpPr>
          <p:spPr bwMode="auto">
            <a:xfrm>
              <a:off x="4411" y="1443"/>
              <a:ext cx="55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32" name="Rectangle 11"/>
            <p:cNvSpPr>
              <a:spLocks noChangeArrowheads="1"/>
            </p:cNvSpPr>
            <p:nvPr/>
          </p:nvSpPr>
          <p:spPr bwMode="auto">
            <a:xfrm>
              <a:off x="818" y="2197"/>
              <a:ext cx="708" cy="45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en-US" altLang="en-US"/>
            </a:p>
          </p:txBody>
        </p:sp>
        <p:sp>
          <p:nvSpPr>
            <p:cNvPr id="180233" name="Rectangle 12"/>
            <p:cNvSpPr>
              <a:spLocks noChangeArrowheads="1"/>
            </p:cNvSpPr>
            <p:nvPr/>
          </p:nvSpPr>
          <p:spPr bwMode="auto">
            <a:xfrm>
              <a:off x="864" y="2256"/>
              <a:ext cx="58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Catalogue</a:t>
              </a:r>
              <a:endParaRPr kumimoji="0" lang="en-US" altLang="zh-CN" sz="2800">
                <a:latin typeface="Tahoma" panose="020B0604030504040204" pitchFamily="34" charset="0"/>
              </a:endParaRPr>
            </a:p>
          </p:txBody>
        </p:sp>
        <p:sp>
          <p:nvSpPr>
            <p:cNvPr id="180234" name="Line 13"/>
            <p:cNvSpPr>
              <a:spLocks noChangeShapeType="1"/>
            </p:cNvSpPr>
            <p:nvPr/>
          </p:nvSpPr>
          <p:spPr bwMode="auto">
            <a:xfrm>
              <a:off x="818" y="2513"/>
              <a:ext cx="70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35" name="Line 14"/>
            <p:cNvSpPr>
              <a:spLocks noChangeShapeType="1"/>
            </p:cNvSpPr>
            <p:nvPr/>
          </p:nvSpPr>
          <p:spPr bwMode="auto">
            <a:xfrm>
              <a:off x="818" y="2584"/>
              <a:ext cx="70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36" name="Rectangle 16"/>
            <p:cNvSpPr>
              <a:spLocks noChangeArrowheads="1"/>
            </p:cNvSpPr>
            <p:nvPr/>
          </p:nvSpPr>
          <p:spPr bwMode="auto">
            <a:xfrm>
              <a:off x="591" y="1181"/>
              <a:ext cx="1000" cy="45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en-US" altLang="en-US"/>
            </a:p>
          </p:txBody>
        </p:sp>
        <p:sp>
          <p:nvSpPr>
            <p:cNvPr id="180237" name="Rectangle 17"/>
            <p:cNvSpPr>
              <a:spLocks noChangeArrowheads="1"/>
            </p:cNvSpPr>
            <p:nvPr/>
          </p:nvSpPr>
          <p:spPr bwMode="auto">
            <a:xfrm>
              <a:off x="690" y="1216"/>
              <a:ext cx="8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ScheduleForm</a:t>
              </a:r>
              <a:endParaRPr kumimoji="0" lang="en-US" altLang="zh-CN" sz="2800">
                <a:latin typeface="Tahoma" panose="020B0604030504040204" pitchFamily="34" charset="0"/>
              </a:endParaRPr>
            </a:p>
          </p:txBody>
        </p:sp>
        <p:sp>
          <p:nvSpPr>
            <p:cNvPr id="180238" name="Line 18"/>
            <p:cNvSpPr>
              <a:spLocks noChangeShapeType="1"/>
            </p:cNvSpPr>
            <p:nvPr/>
          </p:nvSpPr>
          <p:spPr bwMode="auto">
            <a:xfrm>
              <a:off x="591" y="1491"/>
              <a:ext cx="998"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39" name="Line 19"/>
            <p:cNvSpPr>
              <a:spLocks noChangeShapeType="1"/>
            </p:cNvSpPr>
            <p:nvPr/>
          </p:nvSpPr>
          <p:spPr bwMode="auto">
            <a:xfrm>
              <a:off x="591" y="1563"/>
              <a:ext cx="998"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40" name="Rectangle 20"/>
            <p:cNvSpPr>
              <a:spLocks noChangeArrowheads="1"/>
            </p:cNvSpPr>
            <p:nvPr/>
          </p:nvSpPr>
          <p:spPr bwMode="auto">
            <a:xfrm>
              <a:off x="649" y="1377"/>
              <a:ext cx="9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(from Interfaces)</a:t>
              </a:r>
              <a:endParaRPr kumimoji="0" lang="en-US" altLang="zh-CN" sz="2800">
                <a:latin typeface="Tahoma" panose="020B0604030504040204" pitchFamily="34" charset="0"/>
              </a:endParaRPr>
            </a:p>
          </p:txBody>
        </p:sp>
        <p:sp>
          <p:nvSpPr>
            <p:cNvPr id="180241" name="Line 21"/>
            <p:cNvSpPr>
              <a:spLocks noChangeShapeType="1"/>
            </p:cNvSpPr>
            <p:nvPr/>
          </p:nvSpPr>
          <p:spPr bwMode="auto">
            <a:xfrm flipH="1" flipV="1">
              <a:off x="1109" y="1634"/>
              <a:ext cx="20" cy="2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42" name="Rectangle 22"/>
            <p:cNvSpPr>
              <a:spLocks noChangeArrowheads="1"/>
            </p:cNvSpPr>
            <p:nvPr/>
          </p:nvSpPr>
          <p:spPr bwMode="auto">
            <a:xfrm>
              <a:off x="945" y="1603"/>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43" name="Line 23"/>
            <p:cNvSpPr>
              <a:spLocks noChangeShapeType="1"/>
            </p:cNvSpPr>
            <p:nvPr/>
          </p:nvSpPr>
          <p:spPr bwMode="auto">
            <a:xfrm>
              <a:off x="1129" y="1914"/>
              <a:ext cx="23" cy="2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44" name="Rectangle 24"/>
            <p:cNvSpPr>
              <a:spLocks noChangeArrowheads="1"/>
            </p:cNvSpPr>
            <p:nvPr/>
          </p:nvSpPr>
          <p:spPr bwMode="auto">
            <a:xfrm>
              <a:off x="983" y="2103"/>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45" name="Rectangle 25"/>
            <p:cNvSpPr>
              <a:spLocks noChangeArrowheads="1"/>
            </p:cNvSpPr>
            <p:nvPr/>
          </p:nvSpPr>
          <p:spPr bwMode="auto">
            <a:xfrm>
              <a:off x="945" y="1603"/>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46" name="Rectangle 26"/>
            <p:cNvSpPr>
              <a:spLocks noChangeArrowheads="1"/>
            </p:cNvSpPr>
            <p:nvPr/>
          </p:nvSpPr>
          <p:spPr bwMode="auto">
            <a:xfrm>
              <a:off x="983" y="2103"/>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47" name="Rectangle 27"/>
            <p:cNvSpPr>
              <a:spLocks noChangeArrowheads="1"/>
            </p:cNvSpPr>
            <p:nvPr/>
          </p:nvSpPr>
          <p:spPr bwMode="auto">
            <a:xfrm>
              <a:off x="1652" y="1448"/>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48" name="Rectangle 28"/>
            <p:cNvSpPr>
              <a:spLocks noChangeArrowheads="1"/>
            </p:cNvSpPr>
            <p:nvPr/>
          </p:nvSpPr>
          <p:spPr bwMode="auto">
            <a:xfrm>
              <a:off x="2410" y="1779"/>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49" name="Rectangle 29"/>
            <p:cNvSpPr>
              <a:spLocks noChangeArrowheads="1"/>
            </p:cNvSpPr>
            <p:nvPr/>
          </p:nvSpPr>
          <p:spPr bwMode="auto">
            <a:xfrm>
              <a:off x="922" y="3012"/>
              <a:ext cx="904" cy="45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en-US" altLang="en-US"/>
            </a:p>
          </p:txBody>
        </p:sp>
        <p:sp>
          <p:nvSpPr>
            <p:cNvPr id="180250" name="Rectangle 30"/>
            <p:cNvSpPr>
              <a:spLocks noChangeArrowheads="1"/>
            </p:cNvSpPr>
            <p:nvPr/>
          </p:nvSpPr>
          <p:spPr bwMode="auto">
            <a:xfrm>
              <a:off x="960" y="3072"/>
              <a:ext cx="78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CourseRoster</a:t>
              </a:r>
              <a:endParaRPr kumimoji="0" lang="en-US" altLang="zh-CN" sz="2800">
                <a:latin typeface="Tahoma" panose="020B0604030504040204" pitchFamily="34" charset="0"/>
              </a:endParaRPr>
            </a:p>
          </p:txBody>
        </p:sp>
        <p:sp>
          <p:nvSpPr>
            <p:cNvPr id="180251" name="Line 31"/>
            <p:cNvSpPr>
              <a:spLocks noChangeShapeType="1"/>
            </p:cNvSpPr>
            <p:nvPr/>
          </p:nvSpPr>
          <p:spPr bwMode="auto">
            <a:xfrm>
              <a:off x="922" y="3327"/>
              <a:ext cx="90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52" name="Line 32"/>
            <p:cNvSpPr>
              <a:spLocks noChangeShapeType="1"/>
            </p:cNvSpPr>
            <p:nvPr/>
          </p:nvSpPr>
          <p:spPr bwMode="auto">
            <a:xfrm>
              <a:off x="922" y="3399"/>
              <a:ext cx="90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53" name="Rectangle 34"/>
            <p:cNvSpPr>
              <a:spLocks noChangeArrowheads="1"/>
            </p:cNvSpPr>
            <p:nvPr/>
          </p:nvSpPr>
          <p:spPr bwMode="auto">
            <a:xfrm>
              <a:off x="2756" y="3338"/>
              <a:ext cx="632" cy="45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en-US" altLang="en-US"/>
            </a:p>
          </p:txBody>
        </p:sp>
        <p:sp>
          <p:nvSpPr>
            <p:cNvPr id="180254" name="Rectangle 35"/>
            <p:cNvSpPr>
              <a:spLocks noChangeArrowheads="1"/>
            </p:cNvSpPr>
            <p:nvPr/>
          </p:nvSpPr>
          <p:spPr bwMode="auto">
            <a:xfrm>
              <a:off x="2784" y="3408"/>
              <a:ext cx="5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Schedule</a:t>
              </a:r>
              <a:endParaRPr kumimoji="0" lang="en-US" altLang="zh-CN" sz="2800">
                <a:latin typeface="Tahoma" panose="020B0604030504040204" pitchFamily="34" charset="0"/>
              </a:endParaRPr>
            </a:p>
          </p:txBody>
        </p:sp>
        <p:sp>
          <p:nvSpPr>
            <p:cNvPr id="180255" name="Line 36"/>
            <p:cNvSpPr>
              <a:spLocks noChangeShapeType="1"/>
            </p:cNvSpPr>
            <p:nvPr/>
          </p:nvSpPr>
          <p:spPr bwMode="auto">
            <a:xfrm>
              <a:off x="2756" y="3653"/>
              <a:ext cx="629"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56" name="Line 37"/>
            <p:cNvSpPr>
              <a:spLocks noChangeShapeType="1"/>
            </p:cNvSpPr>
            <p:nvPr/>
          </p:nvSpPr>
          <p:spPr bwMode="auto">
            <a:xfrm>
              <a:off x="2756" y="3725"/>
              <a:ext cx="629"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57" name="Rectangle 39"/>
            <p:cNvSpPr>
              <a:spLocks noChangeArrowheads="1"/>
            </p:cNvSpPr>
            <p:nvPr/>
          </p:nvSpPr>
          <p:spPr bwMode="auto">
            <a:xfrm>
              <a:off x="2286" y="1996"/>
              <a:ext cx="1329" cy="45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en-US" altLang="en-US"/>
            </a:p>
          </p:txBody>
        </p:sp>
        <p:sp>
          <p:nvSpPr>
            <p:cNvPr id="180258" name="Rectangle 40"/>
            <p:cNvSpPr>
              <a:spLocks noChangeArrowheads="1"/>
            </p:cNvSpPr>
            <p:nvPr/>
          </p:nvSpPr>
          <p:spPr bwMode="auto">
            <a:xfrm>
              <a:off x="2377" y="2031"/>
              <a:ext cx="11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RegistrationManager</a:t>
              </a:r>
              <a:endParaRPr kumimoji="0" lang="en-US" altLang="zh-CN" sz="2800">
                <a:latin typeface="Tahoma" panose="020B0604030504040204" pitchFamily="34" charset="0"/>
              </a:endParaRPr>
            </a:p>
          </p:txBody>
        </p:sp>
        <p:sp>
          <p:nvSpPr>
            <p:cNvPr id="180259" name="Line 41"/>
            <p:cNvSpPr>
              <a:spLocks noChangeShapeType="1"/>
            </p:cNvSpPr>
            <p:nvPr/>
          </p:nvSpPr>
          <p:spPr bwMode="auto">
            <a:xfrm>
              <a:off x="2286" y="2306"/>
              <a:ext cx="132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60" name="Line 42"/>
            <p:cNvSpPr>
              <a:spLocks noChangeShapeType="1"/>
            </p:cNvSpPr>
            <p:nvPr/>
          </p:nvSpPr>
          <p:spPr bwMode="auto">
            <a:xfrm>
              <a:off x="2286" y="2378"/>
              <a:ext cx="132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61" name="Rectangle 43"/>
            <p:cNvSpPr>
              <a:spLocks noChangeArrowheads="1"/>
            </p:cNvSpPr>
            <p:nvPr/>
          </p:nvSpPr>
          <p:spPr bwMode="auto">
            <a:xfrm>
              <a:off x="2344" y="2192"/>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(from Business Rules)</a:t>
              </a:r>
              <a:endParaRPr kumimoji="0" lang="en-US" altLang="zh-CN" sz="2800">
                <a:latin typeface="Tahoma" panose="020B0604030504040204" pitchFamily="34" charset="0"/>
              </a:endParaRPr>
            </a:p>
          </p:txBody>
        </p:sp>
        <p:sp>
          <p:nvSpPr>
            <p:cNvPr id="180262" name="Line 44"/>
            <p:cNvSpPr>
              <a:spLocks noChangeShapeType="1"/>
            </p:cNvSpPr>
            <p:nvPr/>
          </p:nvSpPr>
          <p:spPr bwMode="auto">
            <a:xfrm flipH="1">
              <a:off x="3365" y="1713"/>
              <a:ext cx="520" cy="2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63" name="Rectangle 45"/>
            <p:cNvSpPr>
              <a:spLocks noChangeArrowheads="1"/>
            </p:cNvSpPr>
            <p:nvPr/>
          </p:nvSpPr>
          <p:spPr bwMode="auto">
            <a:xfrm>
              <a:off x="3608" y="1810"/>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64" name="Line 46"/>
            <p:cNvSpPr>
              <a:spLocks noChangeShapeType="1"/>
            </p:cNvSpPr>
            <p:nvPr/>
          </p:nvSpPr>
          <p:spPr bwMode="auto">
            <a:xfrm flipV="1">
              <a:off x="3885" y="1433"/>
              <a:ext cx="523" cy="2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65" name="Rectangle 47"/>
            <p:cNvSpPr>
              <a:spLocks noChangeArrowheads="1"/>
            </p:cNvSpPr>
            <p:nvPr/>
          </p:nvSpPr>
          <p:spPr bwMode="auto">
            <a:xfrm>
              <a:off x="4312" y="1512"/>
              <a:ext cx="21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0..4</a:t>
              </a:r>
              <a:endParaRPr kumimoji="0" lang="en-US" altLang="zh-CN" sz="2800">
                <a:latin typeface="Tahoma" panose="020B0604030504040204" pitchFamily="34" charset="0"/>
              </a:endParaRPr>
            </a:p>
          </p:txBody>
        </p:sp>
        <p:sp>
          <p:nvSpPr>
            <p:cNvPr id="180266" name="Rectangle 48"/>
            <p:cNvSpPr>
              <a:spLocks noChangeArrowheads="1"/>
            </p:cNvSpPr>
            <p:nvPr/>
          </p:nvSpPr>
          <p:spPr bwMode="auto">
            <a:xfrm>
              <a:off x="3102" y="1415"/>
              <a:ext cx="8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i="1">
                  <a:solidFill>
                    <a:srgbClr val="000000"/>
                  </a:solidFill>
                </a:rPr>
                <a:t>adds student to</a:t>
              </a:r>
              <a:endParaRPr kumimoji="0" lang="en-US" altLang="zh-CN" sz="2800">
                <a:latin typeface="Tahoma" panose="020B0604030504040204" pitchFamily="34" charset="0"/>
              </a:endParaRPr>
            </a:p>
          </p:txBody>
        </p:sp>
        <p:sp>
          <p:nvSpPr>
            <p:cNvPr id="180267" name="Line 49"/>
            <p:cNvSpPr>
              <a:spLocks noChangeShapeType="1"/>
            </p:cNvSpPr>
            <p:nvPr/>
          </p:nvSpPr>
          <p:spPr bwMode="auto">
            <a:xfrm flipH="1" flipV="1">
              <a:off x="1591" y="1626"/>
              <a:ext cx="420" cy="18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68" name="Rectangle 50"/>
            <p:cNvSpPr>
              <a:spLocks noChangeArrowheads="1"/>
            </p:cNvSpPr>
            <p:nvPr/>
          </p:nvSpPr>
          <p:spPr bwMode="auto">
            <a:xfrm>
              <a:off x="1652" y="1448"/>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69" name="Line 51"/>
            <p:cNvSpPr>
              <a:spLocks noChangeShapeType="1"/>
            </p:cNvSpPr>
            <p:nvPr/>
          </p:nvSpPr>
          <p:spPr bwMode="auto">
            <a:xfrm>
              <a:off x="2011" y="1810"/>
              <a:ext cx="419"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70" name="Rectangle 52"/>
            <p:cNvSpPr>
              <a:spLocks noChangeArrowheads="1"/>
            </p:cNvSpPr>
            <p:nvPr/>
          </p:nvSpPr>
          <p:spPr bwMode="auto">
            <a:xfrm>
              <a:off x="2410" y="1779"/>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71" name="Line 53"/>
            <p:cNvSpPr>
              <a:spLocks noChangeShapeType="1"/>
            </p:cNvSpPr>
            <p:nvPr/>
          </p:nvSpPr>
          <p:spPr bwMode="auto">
            <a:xfrm flipH="1">
              <a:off x="1725" y="2729"/>
              <a:ext cx="435" cy="2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72" name="Rectangle 54"/>
            <p:cNvSpPr>
              <a:spLocks noChangeArrowheads="1"/>
            </p:cNvSpPr>
            <p:nvPr/>
          </p:nvSpPr>
          <p:spPr bwMode="auto">
            <a:xfrm>
              <a:off x="1935" y="2961"/>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73" name="Line 55"/>
            <p:cNvSpPr>
              <a:spLocks noChangeShapeType="1"/>
            </p:cNvSpPr>
            <p:nvPr/>
          </p:nvSpPr>
          <p:spPr bwMode="auto">
            <a:xfrm flipV="1">
              <a:off x="2160" y="2449"/>
              <a:ext cx="434" cy="2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74" name="Rectangle 56"/>
            <p:cNvSpPr>
              <a:spLocks noChangeArrowheads="1"/>
            </p:cNvSpPr>
            <p:nvPr/>
          </p:nvSpPr>
          <p:spPr bwMode="auto">
            <a:xfrm>
              <a:off x="2592" y="2520"/>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75" name="Line 57"/>
            <p:cNvSpPr>
              <a:spLocks noChangeShapeType="1"/>
            </p:cNvSpPr>
            <p:nvPr/>
          </p:nvSpPr>
          <p:spPr bwMode="auto">
            <a:xfrm>
              <a:off x="3009" y="2892"/>
              <a:ext cx="40" cy="4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76" name="Rectangle 58"/>
            <p:cNvSpPr>
              <a:spLocks noChangeArrowheads="1"/>
            </p:cNvSpPr>
            <p:nvPr/>
          </p:nvSpPr>
          <p:spPr bwMode="auto">
            <a:xfrm>
              <a:off x="3148" y="320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77" name="Line 59"/>
            <p:cNvSpPr>
              <a:spLocks noChangeShapeType="1"/>
            </p:cNvSpPr>
            <p:nvPr/>
          </p:nvSpPr>
          <p:spPr bwMode="auto">
            <a:xfrm flipH="1" flipV="1">
              <a:off x="2968" y="2449"/>
              <a:ext cx="41" cy="4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78" name="Rectangle 60"/>
            <p:cNvSpPr>
              <a:spLocks noChangeArrowheads="1"/>
            </p:cNvSpPr>
            <p:nvPr/>
          </p:nvSpPr>
          <p:spPr bwMode="auto">
            <a:xfrm>
              <a:off x="3037" y="2533"/>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79" name="Rectangle 61"/>
            <p:cNvSpPr>
              <a:spLocks noChangeArrowheads="1"/>
            </p:cNvSpPr>
            <p:nvPr/>
          </p:nvSpPr>
          <p:spPr bwMode="auto">
            <a:xfrm>
              <a:off x="4194" y="2889"/>
              <a:ext cx="990" cy="459"/>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en-US" altLang="en-US"/>
            </a:p>
          </p:txBody>
        </p:sp>
        <p:sp>
          <p:nvSpPr>
            <p:cNvPr id="180280" name="Rectangle 62"/>
            <p:cNvSpPr>
              <a:spLocks noChangeArrowheads="1"/>
            </p:cNvSpPr>
            <p:nvPr/>
          </p:nvSpPr>
          <p:spPr bwMode="auto">
            <a:xfrm>
              <a:off x="4272" y="2976"/>
              <a:ext cx="85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StudentRecord</a:t>
              </a:r>
              <a:endParaRPr kumimoji="0" lang="en-US" altLang="zh-CN" sz="2800">
                <a:latin typeface="Tahoma" panose="020B0604030504040204" pitchFamily="34" charset="0"/>
              </a:endParaRPr>
            </a:p>
          </p:txBody>
        </p:sp>
        <p:sp>
          <p:nvSpPr>
            <p:cNvPr id="180281" name="Line 63"/>
            <p:cNvSpPr>
              <a:spLocks noChangeShapeType="1"/>
            </p:cNvSpPr>
            <p:nvPr/>
          </p:nvSpPr>
          <p:spPr bwMode="auto">
            <a:xfrm>
              <a:off x="4194" y="3205"/>
              <a:ext cx="98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82" name="Line 64"/>
            <p:cNvSpPr>
              <a:spLocks noChangeShapeType="1"/>
            </p:cNvSpPr>
            <p:nvPr/>
          </p:nvSpPr>
          <p:spPr bwMode="auto">
            <a:xfrm>
              <a:off x="4194" y="3277"/>
              <a:ext cx="98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83" name="Line 66"/>
            <p:cNvSpPr>
              <a:spLocks noChangeShapeType="1"/>
            </p:cNvSpPr>
            <p:nvPr/>
          </p:nvSpPr>
          <p:spPr bwMode="auto">
            <a:xfrm>
              <a:off x="3817" y="2668"/>
              <a:ext cx="427" cy="2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84" name="Rectangle 67"/>
            <p:cNvSpPr>
              <a:spLocks noChangeArrowheads="1"/>
            </p:cNvSpPr>
            <p:nvPr/>
          </p:nvSpPr>
          <p:spPr bwMode="auto">
            <a:xfrm>
              <a:off x="4110" y="291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85" name="Line 68"/>
            <p:cNvSpPr>
              <a:spLocks noChangeShapeType="1"/>
            </p:cNvSpPr>
            <p:nvPr/>
          </p:nvSpPr>
          <p:spPr bwMode="auto">
            <a:xfrm flipH="1" flipV="1">
              <a:off x="3390" y="2449"/>
              <a:ext cx="427" cy="2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86" name="Rectangle 69"/>
            <p:cNvSpPr>
              <a:spLocks noChangeArrowheads="1"/>
            </p:cNvSpPr>
            <p:nvPr/>
          </p:nvSpPr>
          <p:spPr bwMode="auto">
            <a:xfrm>
              <a:off x="3342" y="2523"/>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87" name="Rectangle 70"/>
            <p:cNvSpPr>
              <a:spLocks noChangeArrowheads="1"/>
            </p:cNvSpPr>
            <p:nvPr/>
          </p:nvSpPr>
          <p:spPr bwMode="auto">
            <a:xfrm>
              <a:off x="1935" y="2961"/>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88" name="Rectangle 71"/>
            <p:cNvSpPr>
              <a:spLocks noChangeArrowheads="1"/>
            </p:cNvSpPr>
            <p:nvPr/>
          </p:nvSpPr>
          <p:spPr bwMode="auto">
            <a:xfrm>
              <a:off x="2592" y="2520"/>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89" name="Rectangle 72"/>
            <p:cNvSpPr>
              <a:spLocks noChangeArrowheads="1"/>
            </p:cNvSpPr>
            <p:nvPr/>
          </p:nvSpPr>
          <p:spPr bwMode="auto">
            <a:xfrm>
              <a:off x="3148" y="320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90" name="Rectangle 73"/>
            <p:cNvSpPr>
              <a:spLocks noChangeArrowheads="1"/>
            </p:cNvSpPr>
            <p:nvPr/>
          </p:nvSpPr>
          <p:spPr bwMode="auto">
            <a:xfrm>
              <a:off x="3037" y="2533"/>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91" name="Rectangle 74"/>
            <p:cNvSpPr>
              <a:spLocks noChangeArrowheads="1"/>
            </p:cNvSpPr>
            <p:nvPr/>
          </p:nvSpPr>
          <p:spPr bwMode="auto">
            <a:xfrm>
              <a:off x="4110" y="291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92" name="Rectangle 75"/>
            <p:cNvSpPr>
              <a:spLocks noChangeArrowheads="1"/>
            </p:cNvSpPr>
            <p:nvPr/>
          </p:nvSpPr>
          <p:spPr bwMode="auto">
            <a:xfrm>
              <a:off x="3342" y="2523"/>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93" name="Rectangle 76"/>
            <p:cNvSpPr>
              <a:spLocks noChangeArrowheads="1"/>
            </p:cNvSpPr>
            <p:nvPr/>
          </p:nvSpPr>
          <p:spPr bwMode="auto">
            <a:xfrm>
              <a:off x="4312" y="1512"/>
              <a:ext cx="21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0..4</a:t>
              </a:r>
              <a:endParaRPr kumimoji="0" lang="en-US" altLang="zh-CN" sz="2800">
                <a:latin typeface="Tahoma" panose="020B0604030504040204" pitchFamily="34" charset="0"/>
              </a:endParaRPr>
            </a:p>
          </p:txBody>
        </p:sp>
        <p:sp>
          <p:nvSpPr>
            <p:cNvPr id="180294" name="Rectangle 77"/>
            <p:cNvSpPr>
              <a:spLocks noChangeArrowheads="1"/>
            </p:cNvSpPr>
            <p:nvPr/>
          </p:nvSpPr>
          <p:spPr bwMode="auto">
            <a:xfrm>
              <a:off x="3608" y="1810"/>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0000"/>
                  </a:solidFill>
                </a:rPr>
                <a:t>1</a:t>
              </a:r>
              <a:endParaRPr kumimoji="0" lang="en-US" altLang="zh-CN" sz="2800">
                <a:latin typeface="Tahoma" panose="020B0604030504040204" pitchFamily="34" charset="0"/>
              </a:endParaRPr>
            </a:p>
          </p:txBody>
        </p:sp>
        <p:sp>
          <p:nvSpPr>
            <p:cNvPr id="180295" name="Rectangle 78"/>
            <p:cNvSpPr>
              <a:spLocks noChangeArrowheads="1"/>
            </p:cNvSpPr>
            <p:nvPr/>
          </p:nvSpPr>
          <p:spPr bwMode="auto">
            <a:xfrm>
              <a:off x="3792" y="2485"/>
              <a:ext cx="5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i="1">
                  <a:solidFill>
                    <a:srgbClr val="000000"/>
                  </a:solidFill>
                </a:rPr>
                <a:t>accesses</a:t>
              </a:r>
              <a:endParaRPr kumimoji="0" lang="en-US" altLang="zh-CN" sz="2800">
                <a:latin typeface="Tahoma" panose="020B0604030504040204" pitchFamily="34" charset="0"/>
              </a:endParaRPr>
            </a:p>
          </p:txBody>
        </p:sp>
        <p:sp>
          <p:nvSpPr>
            <p:cNvPr id="180296" name="Rectangle 79"/>
            <p:cNvSpPr>
              <a:spLocks noChangeArrowheads="1"/>
            </p:cNvSpPr>
            <p:nvPr/>
          </p:nvSpPr>
          <p:spPr bwMode="auto">
            <a:xfrm>
              <a:off x="3082" y="2877"/>
              <a:ext cx="4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i="1">
                  <a:solidFill>
                    <a:srgbClr val="000000"/>
                  </a:solidFill>
                </a:rPr>
                <a:t>creates</a:t>
              </a:r>
              <a:endParaRPr kumimoji="0" lang="en-US" altLang="zh-CN" sz="2800">
                <a:latin typeface="Tahoma" panose="020B0604030504040204" pitchFamily="34" charset="0"/>
              </a:endParaRPr>
            </a:p>
          </p:txBody>
        </p:sp>
        <p:sp>
          <p:nvSpPr>
            <p:cNvPr id="180297" name="Rectangle 80"/>
            <p:cNvSpPr>
              <a:spLocks noChangeArrowheads="1"/>
            </p:cNvSpPr>
            <p:nvPr/>
          </p:nvSpPr>
          <p:spPr bwMode="auto">
            <a:xfrm>
              <a:off x="1973" y="2788"/>
              <a:ext cx="8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600" i="1">
                  <a:solidFill>
                    <a:srgbClr val="000000"/>
                  </a:solidFill>
                </a:rPr>
                <a:t>adds student to</a:t>
              </a:r>
              <a:endParaRPr kumimoji="0" lang="en-US" altLang="zh-CN" sz="2800">
                <a:latin typeface="Tahoma" panose="020B0604030504040204" pitchFamily="34" charset="0"/>
              </a:endParaRPr>
            </a:p>
          </p:txBody>
        </p:sp>
      </p:grpSp>
    </p:spTree>
    <p:extLst>
      <p:ext uri="{BB962C8B-B14F-4D97-AF65-F5344CB8AC3E}">
        <p14:creationId xmlns:p14="http://schemas.microsoft.com/office/powerpoint/2010/main" val="29494228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a:noFill/>
        </p:spPr>
        <p:txBody>
          <a:bodyPr lIns="0" tIns="0" rIns="0" bIns="0"/>
          <a:lstStyle/>
          <a:p>
            <a:r>
              <a:rPr kumimoji="0" lang="en-US" altLang="zh-CN"/>
              <a:t>BusinessRules</a:t>
            </a:r>
            <a:r>
              <a:rPr kumimoji="0" lang="zh-CN" altLang="en-US"/>
              <a:t>包中升级的类图</a:t>
            </a:r>
          </a:p>
        </p:txBody>
      </p:sp>
      <p:grpSp>
        <p:nvGrpSpPr>
          <p:cNvPr id="182274" name="Group 88"/>
          <p:cNvGrpSpPr>
            <a:grpSpLocks/>
          </p:cNvGrpSpPr>
          <p:nvPr/>
        </p:nvGrpSpPr>
        <p:grpSpPr bwMode="auto">
          <a:xfrm>
            <a:off x="1008063" y="1606550"/>
            <a:ext cx="7321550" cy="4486275"/>
            <a:chOff x="635" y="1012"/>
            <a:chExt cx="4612" cy="2826"/>
          </a:xfrm>
        </p:grpSpPr>
        <p:sp>
          <p:nvSpPr>
            <p:cNvPr id="593923" name="Rectangle 3"/>
            <p:cNvSpPr>
              <a:spLocks noChangeArrowheads="1"/>
            </p:cNvSpPr>
            <p:nvPr/>
          </p:nvSpPr>
          <p:spPr bwMode="auto">
            <a:xfrm>
              <a:off x="4368" y="2592"/>
              <a:ext cx="47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Course</a:t>
              </a:r>
            </a:p>
          </p:txBody>
        </p:sp>
        <p:grpSp>
          <p:nvGrpSpPr>
            <p:cNvPr id="182276" name="Group 4"/>
            <p:cNvGrpSpPr>
              <a:grpSpLocks/>
            </p:cNvGrpSpPr>
            <p:nvPr/>
          </p:nvGrpSpPr>
          <p:grpSpPr bwMode="auto">
            <a:xfrm>
              <a:off x="4129" y="2518"/>
              <a:ext cx="1101" cy="529"/>
              <a:chOff x="4129" y="2518"/>
              <a:chExt cx="1101" cy="529"/>
            </a:xfrm>
          </p:grpSpPr>
          <p:sp>
            <p:nvSpPr>
              <p:cNvPr id="593925" name="Rectangle 5"/>
              <p:cNvSpPr>
                <a:spLocks noChangeArrowheads="1"/>
              </p:cNvSpPr>
              <p:nvPr/>
            </p:nvSpPr>
            <p:spPr bwMode="auto">
              <a:xfrm>
                <a:off x="4133" y="2518"/>
                <a:ext cx="1097" cy="529"/>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26" name="Line 6"/>
              <p:cNvSpPr>
                <a:spLocks noChangeShapeType="1"/>
              </p:cNvSpPr>
              <p:nvPr/>
            </p:nvSpPr>
            <p:spPr bwMode="auto">
              <a:xfrm>
                <a:off x="4129" y="2919"/>
                <a:ext cx="1101"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27" name="Line 7"/>
              <p:cNvSpPr>
                <a:spLocks noChangeShapeType="1"/>
              </p:cNvSpPr>
              <p:nvPr/>
            </p:nvSpPr>
            <p:spPr bwMode="auto">
              <a:xfrm>
                <a:off x="4129" y="2985"/>
                <a:ext cx="1101"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593928" name="Rectangle 8"/>
            <p:cNvSpPr>
              <a:spLocks noChangeArrowheads="1"/>
            </p:cNvSpPr>
            <p:nvPr/>
          </p:nvSpPr>
          <p:spPr bwMode="auto">
            <a:xfrm>
              <a:off x="4080" y="2736"/>
              <a:ext cx="1167"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(from UniversityArtifacts)</a:t>
              </a:r>
            </a:p>
          </p:txBody>
        </p:sp>
        <p:sp>
          <p:nvSpPr>
            <p:cNvPr id="593930" name="Rectangle 10"/>
            <p:cNvSpPr>
              <a:spLocks noChangeArrowheads="1"/>
            </p:cNvSpPr>
            <p:nvPr/>
          </p:nvSpPr>
          <p:spPr bwMode="auto">
            <a:xfrm>
              <a:off x="3783" y="2678"/>
              <a:ext cx="30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0..4</a:t>
              </a:r>
            </a:p>
          </p:txBody>
        </p:sp>
        <p:sp>
          <p:nvSpPr>
            <p:cNvPr id="593931" name="Rectangle 11"/>
            <p:cNvSpPr>
              <a:spLocks noChangeArrowheads="1"/>
            </p:cNvSpPr>
            <p:nvPr/>
          </p:nvSpPr>
          <p:spPr bwMode="auto">
            <a:xfrm>
              <a:off x="3472" y="2544"/>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3932" name="Rectangle 12"/>
            <p:cNvSpPr>
              <a:spLocks noChangeArrowheads="1"/>
            </p:cNvSpPr>
            <p:nvPr/>
          </p:nvSpPr>
          <p:spPr bwMode="auto">
            <a:xfrm>
              <a:off x="672" y="2208"/>
              <a:ext cx="78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BillingSystem</a:t>
              </a:r>
            </a:p>
          </p:txBody>
        </p:sp>
        <p:grpSp>
          <p:nvGrpSpPr>
            <p:cNvPr id="182281" name="Group 13"/>
            <p:cNvGrpSpPr>
              <a:grpSpLocks/>
            </p:cNvGrpSpPr>
            <p:nvPr/>
          </p:nvGrpSpPr>
          <p:grpSpPr bwMode="auto">
            <a:xfrm>
              <a:off x="635" y="2142"/>
              <a:ext cx="849" cy="529"/>
              <a:chOff x="635" y="2142"/>
              <a:chExt cx="849" cy="529"/>
            </a:xfrm>
          </p:grpSpPr>
          <p:sp>
            <p:nvSpPr>
              <p:cNvPr id="593934" name="Rectangle 14"/>
              <p:cNvSpPr>
                <a:spLocks noChangeArrowheads="1"/>
              </p:cNvSpPr>
              <p:nvPr/>
            </p:nvSpPr>
            <p:spPr bwMode="auto">
              <a:xfrm>
                <a:off x="639" y="2142"/>
                <a:ext cx="845" cy="529"/>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35" name="Line 15"/>
              <p:cNvSpPr>
                <a:spLocks noChangeShapeType="1"/>
              </p:cNvSpPr>
              <p:nvPr/>
            </p:nvSpPr>
            <p:spPr bwMode="auto">
              <a:xfrm>
                <a:off x="635" y="2543"/>
                <a:ext cx="849"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36" name="Line 16"/>
              <p:cNvSpPr>
                <a:spLocks noChangeShapeType="1"/>
              </p:cNvSpPr>
              <p:nvPr/>
            </p:nvSpPr>
            <p:spPr bwMode="auto">
              <a:xfrm>
                <a:off x="635" y="2609"/>
                <a:ext cx="849"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593937" name="Rectangle 17"/>
            <p:cNvSpPr>
              <a:spLocks noChangeArrowheads="1"/>
            </p:cNvSpPr>
            <p:nvPr/>
          </p:nvSpPr>
          <p:spPr bwMode="auto">
            <a:xfrm>
              <a:off x="672" y="2352"/>
              <a:ext cx="82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(from Interfaces)</a:t>
              </a:r>
            </a:p>
          </p:txBody>
        </p:sp>
        <p:sp>
          <p:nvSpPr>
            <p:cNvPr id="593939" name="Rectangle 19"/>
            <p:cNvSpPr>
              <a:spLocks noChangeArrowheads="1"/>
            </p:cNvSpPr>
            <p:nvPr/>
          </p:nvSpPr>
          <p:spPr bwMode="auto">
            <a:xfrm>
              <a:off x="857" y="1125"/>
              <a:ext cx="944" cy="529"/>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40" name="Rectangle 20"/>
            <p:cNvSpPr>
              <a:spLocks noChangeArrowheads="1"/>
            </p:cNvSpPr>
            <p:nvPr/>
          </p:nvSpPr>
          <p:spPr bwMode="auto">
            <a:xfrm>
              <a:off x="912" y="1152"/>
              <a:ext cx="842"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ScheduleForm</a:t>
              </a:r>
            </a:p>
          </p:txBody>
        </p:sp>
        <p:sp>
          <p:nvSpPr>
            <p:cNvPr id="593941" name="Line 21"/>
            <p:cNvSpPr>
              <a:spLocks noChangeShapeType="1"/>
            </p:cNvSpPr>
            <p:nvPr/>
          </p:nvSpPr>
          <p:spPr bwMode="auto">
            <a:xfrm>
              <a:off x="854" y="1526"/>
              <a:ext cx="95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42" name="Line 22"/>
            <p:cNvSpPr>
              <a:spLocks noChangeShapeType="1"/>
            </p:cNvSpPr>
            <p:nvPr/>
          </p:nvSpPr>
          <p:spPr bwMode="auto">
            <a:xfrm>
              <a:off x="854" y="1592"/>
              <a:ext cx="95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43" name="Rectangle 23"/>
            <p:cNvSpPr>
              <a:spLocks noChangeArrowheads="1"/>
            </p:cNvSpPr>
            <p:nvPr/>
          </p:nvSpPr>
          <p:spPr bwMode="auto">
            <a:xfrm>
              <a:off x="919" y="1371"/>
              <a:ext cx="82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(from Interfaces)</a:t>
              </a:r>
            </a:p>
          </p:txBody>
        </p:sp>
        <p:sp>
          <p:nvSpPr>
            <p:cNvPr id="593945" name="Rectangle 25"/>
            <p:cNvSpPr>
              <a:spLocks noChangeArrowheads="1"/>
            </p:cNvSpPr>
            <p:nvPr/>
          </p:nvSpPr>
          <p:spPr bwMode="auto">
            <a:xfrm>
              <a:off x="2928" y="1056"/>
              <a:ext cx="805"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CourseRoster</a:t>
              </a:r>
            </a:p>
          </p:txBody>
        </p:sp>
        <p:grpSp>
          <p:nvGrpSpPr>
            <p:cNvPr id="182289" name="Group 26"/>
            <p:cNvGrpSpPr>
              <a:grpSpLocks/>
            </p:cNvGrpSpPr>
            <p:nvPr/>
          </p:nvGrpSpPr>
          <p:grpSpPr bwMode="auto">
            <a:xfrm>
              <a:off x="2782" y="1012"/>
              <a:ext cx="1122" cy="529"/>
              <a:chOff x="2782" y="1012"/>
              <a:chExt cx="1122" cy="529"/>
            </a:xfrm>
          </p:grpSpPr>
          <p:sp>
            <p:nvSpPr>
              <p:cNvPr id="593947" name="Rectangle 27"/>
              <p:cNvSpPr>
                <a:spLocks noChangeArrowheads="1"/>
              </p:cNvSpPr>
              <p:nvPr/>
            </p:nvSpPr>
            <p:spPr bwMode="auto">
              <a:xfrm>
                <a:off x="2786" y="1012"/>
                <a:ext cx="1118" cy="529"/>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48" name="Line 28"/>
              <p:cNvSpPr>
                <a:spLocks noChangeShapeType="1"/>
              </p:cNvSpPr>
              <p:nvPr/>
            </p:nvSpPr>
            <p:spPr bwMode="auto">
              <a:xfrm>
                <a:off x="2782" y="1413"/>
                <a:ext cx="112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49" name="Line 29"/>
              <p:cNvSpPr>
                <a:spLocks noChangeShapeType="1"/>
              </p:cNvSpPr>
              <p:nvPr/>
            </p:nvSpPr>
            <p:spPr bwMode="auto">
              <a:xfrm>
                <a:off x="2782" y="1479"/>
                <a:ext cx="112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593950" name="Rectangle 30"/>
            <p:cNvSpPr>
              <a:spLocks noChangeArrowheads="1"/>
            </p:cNvSpPr>
            <p:nvPr/>
          </p:nvSpPr>
          <p:spPr bwMode="auto">
            <a:xfrm>
              <a:off x="2784" y="1248"/>
              <a:ext cx="1167"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(from UniversityArtifacts)</a:t>
              </a:r>
            </a:p>
          </p:txBody>
        </p:sp>
        <p:sp>
          <p:nvSpPr>
            <p:cNvPr id="593952" name="Rectangle 32"/>
            <p:cNvSpPr>
              <a:spLocks noChangeArrowheads="1"/>
            </p:cNvSpPr>
            <p:nvPr/>
          </p:nvSpPr>
          <p:spPr bwMode="auto">
            <a:xfrm>
              <a:off x="2928" y="3360"/>
              <a:ext cx="58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Schedule</a:t>
              </a:r>
            </a:p>
          </p:txBody>
        </p:sp>
        <p:grpSp>
          <p:nvGrpSpPr>
            <p:cNvPr id="182292" name="Group 33"/>
            <p:cNvGrpSpPr>
              <a:grpSpLocks/>
            </p:cNvGrpSpPr>
            <p:nvPr/>
          </p:nvGrpSpPr>
          <p:grpSpPr bwMode="auto">
            <a:xfrm>
              <a:off x="2589" y="3272"/>
              <a:ext cx="1181" cy="528"/>
              <a:chOff x="2589" y="3272"/>
              <a:chExt cx="1181" cy="528"/>
            </a:xfrm>
          </p:grpSpPr>
          <p:sp>
            <p:nvSpPr>
              <p:cNvPr id="593954" name="Rectangle 34"/>
              <p:cNvSpPr>
                <a:spLocks noChangeArrowheads="1"/>
              </p:cNvSpPr>
              <p:nvPr/>
            </p:nvSpPr>
            <p:spPr bwMode="auto">
              <a:xfrm>
                <a:off x="2593" y="3272"/>
                <a:ext cx="1177" cy="528"/>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55" name="Line 35"/>
              <p:cNvSpPr>
                <a:spLocks noChangeShapeType="1"/>
              </p:cNvSpPr>
              <p:nvPr/>
            </p:nvSpPr>
            <p:spPr bwMode="auto">
              <a:xfrm>
                <a:off x="2589" y="3673"/>
                <a:ext cx="1181"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56" name="Line 36"/>
              <p:cNvSpPr>
                <a:spLocks noChangeShapeType="1"/>
              </p:cNvSpPr>
              <p:nvPr/>
            </p:nvSpPr>
            <p:spPr bwMode="auto">
              <a:xfrm>
                <a:off x="2589" y="3738"/>
                <a:ext cx="1181"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593957" name="Rectangle 37"/>
            <p:cNvSpPr>
              <a:spLocks noChangeArrowheads="1"/>
            </p:cNvSpPr>
            <p:nvPr/>
          </p:nvSpPr>
          <p:spPr bwMode="auto">
            <a:xfrm>
              <a:off x="2592" y="3504"/>
              <a:ext cx="1167"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(from UniversityArtifacts)</a:t>
              </a:r>
            </a:p>
          </p:txBody>
        </p:sp>
        <p:sp>
          <p:nvSpPr>
            <p:cNvPr id="593959" name="Rectangle 39"/>
            <p:cNvSpPr>
              <a:spLocks noChangeArrowheads="1"/>
            </p:cNvSpPr>
            <p:nvPr/>
          </p:nvSpPr>
          <p:spPr bwMode="auto">
            <a:xfrm>
              <a:off x="1008" y="3360"/>
              <a:ext cx="861"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StudentRecord</a:t>
              </a:r>
            </a:p>
          </p:txBody>
        </p:sp>
        <p:grpSp>
          <p:nvGrpSpPr>
            <p:cNvPr id="182295" name="Group 40"/>
            <p:cNvGrpSpPr>
              <a:grpSpLocks/>
            </p:cNvGrpSpPr>
            <p:nvPr/>
          </p:nvGrpSpPr>
          <p:grpSpPr bwMode="auto">
            <a:xfrm>
              <a:off x="735" y="3309"/>
              <a:ext cx="1246" cy="529"/>
              <a:chOff x="735" y="3309"/>
              <a:chExt cx="1246" cy="529"/>
            </a:xfrm>
          </p:grpSpPr>
          <p:sp>
            <p:nvSpPr>
              <p:cNvPr id="593961" name="Rectangle 41"/>
              <p:cNvSpPr>
                <a:spLocks noChangeArrowheads="1"/>
              </p:cNvSpPr>
              <p:nvPr/>
            </p:nvSpPr>
            <p:spPr bwMode="auto">
              <a:xfrm>
                <a:off x="739" y="3309"/>
                <a:ext cx="1241" cy="529"/>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62" name="Line 42"/>
              <p:cNvSpPr>
                <a:spLocks noChangeShapeType="1"/>
              </p:cNvSpPr>
              <p:nvPr/>
            </p:nvSpPr>
            <p:spPr bwMode="auto">
              <a:xfrm>
                <a:off x="735" y="3710"/>
                <a:ext cx="1246"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63" name="Line 43"/>
              <p:cNvSpPr>
                <a:spLocks noChangeShapeType="1"/>
              </p:cNvSpPr>
              <p:nvPr/>
            </p:nvSpPr>
            <p:spPr bwMode="auto">
              <a:xfrm>
                <a:off x="735" y="3776"/>
                <a:ext cx="1246"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593964" name="Rectangle 44"/>
            <p:cNvSpPr>
              <a:spLocks noChangeArrowheads="1"/>
            </p:cNvSpPr>
            <p:nvPr/>
          </p:nvSpPr>
          <p:spPr bwMode="auto">
            <a:xfrm>
              <a:off x="768" y="3504"/>
              <a:ext cx="1167"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(from UniversityArtifacts)</a:t>
              </a:r>
            </a:p>
          </p:txBody>
        </p:sp>
        <p:sp>
          <p:nvSpPr>
            <p:cNvPr id="593966" name="Rectangle 46"/>
            <p:cNvSpPr>
              <a:spLocks noChangeArrowheads="1"/>
            </p:cNvSpPr>
            <p:nvPr/>
          </p:nvSpPr>
          <p:spPr bwMode="auto">
            <a:xfrm>
              <a:off x="2240" y="2123"/>
              <a:ext cx="1323" cy="416"/>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67" name="Rectangle 47"/>
            <p:cNvSpPr>
              <a:spLocks noChangeArrowheads="1"/>
            </p:cNvSpPr>
            <p:nvPr/>
          </p:nvSpPr>
          <p:spPr bwMode="auto">
            <a:xfrm>
              <a:off x="2304" y="2160"/>
              <a:ext cx="1152"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RegistrationManager</a:t>
              </a:r>
            </a:p>
          </p:txBody>
        </p:sp>
        <p:sp>
          <p:nvSpPr>
            <p:cNvPr id="593968" name="Line 48"/>
            <p:cNvSpPr>
              <a:spLocks noChangeShapeType="1"/>
            </p:cNvSpPr>
            <p:nvPr/>
          </p:nvSpPr>
          <p:spPr bwMode="auto">
            <a:xfrm>
              <a:off x="2236" y="2411"/>
              <a:ext cx="1329"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69" name="Line 49"/>
            <p:cNvSpPr>
              <a:spLocks noChangeShapeType="1"/>
            </p:cNvSpPr>
            <p:nvPr/>
          </p:nvSpPr>
          <p:spPr bwMode="auto">
            <a:xfrm>
              <a:off x="2236" y="2477"/>
              <a:ext cx="1329"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71" name="Line 51"/>
            <p:cNvSpPr>
              <a:spLocks noChangeShapeType="1"/>
            </p:cNvSpPr>
            <p:nvPr/>
          </p:nvSpPr>
          <p:spPr bwMode="auto">
            <a:xfrm>
              <a:off x="3847" y="2580"/>
              <a:ext cx="280" cy="7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72" name="Line 52"/>
            <p:cNvSpPr>
              <a:spLocks noChangeShapeType="1"/>
            </p:cNvSpPr>
            <p:nvPr/>
          </p:nvSpPr>
          <p:spPr bwMode="auto">
            <a:xfrm flipH="1" flipV="1">
              <a:off x="3567" y="2507"/>
              <a:ext cx="280" cy="7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73" name="Rectangle 53"/>
            <p:cNvSpPr>
              <a:spLocks noChangeArrowheads="1"/>
            </p:cNvSpPr>
            <p:nvPr/>
          </p:nvSpPr>
          <p:spPr bwMode="auto">
            <a:xfrm>
              <a:off x="3472" y="2544"/>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3974" name="Rectangle 54"/>
            <p:cNvSpPr>
              <a:spLocks noChangeArrowheads="1"/>
            </p:cNvSpPr>
            <p:nvPr/>
          </p:nvSpPr>
          <p:spPr bwMode="auto">
            <a:xfrm>
              <a:off x="3598" y="2348"/>
              <a:ext cx="879"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i="1">
                  <a:solidFill>
                    <a:srgbClr val="000000"/>
                  </a:solidFill>
                  <a:latin typeface="Times New Roman" charset="0"/>
                  <a:ea typeface="宋体" charset="0"/>
                  <a:cs typeface="宋体" charset="0"/>
                </a:rPr>
                <a:t>adds student to</a:t>
              </a:r>
            </a:p>
          </p:txBody>
        </p:sp>
        <p:sp>
          <p:nvSpPr>
            <p:cNvPr id="593975" name="Line 55"/>
            <p:cNvSpPr>
              <a:spLocks noChangeShapeType="1"/>
            </p:cNvSpPr>
            <p:nvPr/>
          </p:nvSpPr>
          <p:spPr bwMode="auto">
            <a:xfrm flipV="1">
              <a:off x="1861" y="2359"/>
              <a:ext cx="373" cy="1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76" name="Rectangle 56"/>
            <p:cNvSpPr>
              <a:spLocks noChangeArrowheads="1"/>
            </p:cNvSpPr>
            <p:nvPr/>
          </p:nvSpPr>
          <p:spPr bwMode="auto">
            <a:xfrm>
              <a:off x="2100" y="2144"/>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3977" name="Line 57"/>
            <p:cNvSpPr>
              <a:spLocks noChangeShapeType="1"/>
            </p:cNvSpPr>
            <p:nvPr/>
          </p:nvSpPr>
          <p:spPr bwMode="auto">
            <a:xfrm flipH="1">
              <a:off x="1488" y="2373"/>
              <a:ext cx="373" cy="1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78" name="Rectangle 58"/>
            <p:cNvSpPr>
              <a:spLocks noChangeArrowheads="1"/>
            </p:cNvSpPr>
            <p:nvPr/>
          </p:nvSpPr>
          <p:spPr bwMode="auto">
            <a:xfrm>
              <a:off x="1432" y="217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3979" name="Line 59"/>
            <p:cNvSpPr>
              <a:spLocks noChangeShapeType="1"/>
            </p:cNvSpPr>
            <p:nvPr/>
          </p:nvSpPr>
          <p:spPr bwMode="auto">
            <a:xfrm flipH="1" flipV="1">
              <a:off x="1778" y="1658"/>
              <a:ext cx="383" cy="22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80" name="Rectangle 60"/>
            <p:cNvSpPr>
              <a:spLocks noChangeArrowheads="1"/>
            </p:cNvSpPr>
            <p:nvPr/>
          </p:nvSpPr>
          <p:spPr bwMode="auto">
            <a:xfrm>
              <a:off x="1800" y="1482"/>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3981" name="Line 61"/>
            <p:cNvSpPr>
              <a:spLocks noChangeShapeType="1"/>
            </p:cNvSpPr>
            <p:nvPr/>
          </p:nvSpPr>
          <p:spPr bwMode="auto">
            <a:xfrm>
              <a:off x="2161" y="1886"/>
              <a:ext cx="386" cy="23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82" name="Rectangle 62"/>
            <p:cNvSpPr>
              <a:spLocks noChangeArrowheads="1"/>
            </p:cNvSpPr>
            <p:nvPr/>
          </p:nvSpPr>
          <p:spPr bwMode="auto">
            <a:xfrm>
              <a:off x="2491" y="1897"/>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3983" name="Line 63"/>
            <p:cNvSpPr>
              <a:spLocks noChangeShapeType="1"/>
            </p:cNvSpPr>
            <p:nvPr/>
          </p:nvSpPr>
          <p:spPr bwMode="auto">
            <a:xfrm flipH="1">
              <a:off x="2983" y="1829"/>
              <a:ext cx="108" cy="2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84" name="Rectangle 64"/>
            <p:cNvSpPr>
              <a:spLocks noChangeArrowheads="1"/>
            </p:cNvSpPr>
            <p:nvPr/>
          </p:nvSpPr>
          <p:spPr bwMode="auto">
            <a:xfrm>
              <a:off x="3030" y="2036"/>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3985" name="Line 65"/>
            <p:cNvSpPr>
              <a:spLocks noChangeShapeType="1"/>
            </p:cNvSpPr>
            <p:nvPr/>
          </p:nvSpPr>
          <p:spPr bwMode="auto">
            <a:xfrm flipV="1">
              <a:off x="3091" y="1545"/>
              <a:ext cx="108" cy="28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86" name="Rectangle 66"/>
            <p:cNvSpPr>
              <a:spLocks noChangeArrowheads="1"/>
            </p:cNvSpPr>
            <p:nvPr/>
          </p:nvSpPr>
          <p:spPr bwMode="auto">
            <a:xfrm>
              <a:off x="3227" y="1525"/>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3987" name="Rectangle 67"/>
            <p:cNvSpPr>
              <a:spLocks noChangeArrowheads="1"/>
            </p:cNvSpPr>
            <p:nvPr/>
          </p:nvSpPr>
          <p:spPr bwMode="auto">
            <a:xfrm>
              <a:off x="3092" y="1780"/>
              <a:ext cx="879"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i="1">
                  <a:solidFill>
                    <a:srgbClr val="000000"/>
                  </a:solidFill>
                  <a:latin typeface="Times New Roman" charset="0"/>
                  <a:ea typeface="宋体" charset="0"/>
                  <a:cs typeface="宋体" charset="0"/>
                </a:rPr>
                <a:t>adds student to</a:t>
              </a:r>
            </a:p>
          </p:txBody>
        </p:sp>
        <p:sp>
          <p:nvSpPr>
            <p:cNvPr id="593988" name="Line 68"/>
            <p:cNvSpPr>
              <a:spLocks noChangeShapeType="1"/>
            </p:cNvSpPr>
            <p:nvPr/>
          </p:nvSpPr>
          <p:spPr bwMode="auto">
            <a:xfrm flipH="1" flipV="1">
              <a:off x="2970" y="2543"/>
              <a:ext cx="121" cy="36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89" name="Rectangle 69"/>
            <p:cNvSpPr>
              <a:spLocks noChangeArrowheads="1"/>
            </p:cNvSpPr>
            <p:nvPr/>
          </p:nvSpPr>
          <p:spPr bwMode="auto">
            <a:xfrm>
              <a:off x="2763" y="2527"/>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3990" name="Line 70"/>
            <p:cNvSpPr>
              <a:spLocks noChangeShapeType="1"/>
            </p:cNvSpPr>
            <p:nvPr/>
          </p:nvSpPr>
          <p:spPr bwMode="auto">
            <a:xfrm>
              <a:off x="3091" y="2903"/>
              <a:ext cx="121" cy="36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91" name="Rectangle 71"/>
            <p:cNvSpPr>
              <a:spLocks noChangeArrowheads="1"/>
            </p:cNvSpPr>
            <p:nvPr/>
          </p:nvSpPr>
          <p:spPr bwMode="auto">
            <a:xfrm>
              <a:off x="2980" y="317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3992" name="Rectangle 72"/>
            <p:cNvSpPr>
              <a:spLocks noChangeArrowheads="1"/>
            </p:cNvSpPr>
            <p:nvPr/>
          </p:nvSpPr>
          <p:spPr bwMode="auto">
            <a:xfrm>
              <a:off x="2831" y="2670"/>
              <a:ext cx="48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i="1">
                  <a:solidFill>
                    <a:srgbClr val="000000"/>
                  </a:solidFill>
                  <a:latin typeface="Times New Roman" charset="0"/>
                  <a:ea typeface="宋体" charset="0"/>
                  <a:cs typeface="宋体" charset="0"/>
                </a:rPr>
                <a:t>creates</a:t>
              </a:r>
            </a:p>
          </p:txBody>
        </p:sp>
        <p:sp>
          <p:nvSpPr>
            <p:cNvPr id="593993" name="Line 73"/>
            <p:cNvSpPr>
              <a:spLocks noChangeShapeType="1"/>
            </p:cNvSpPr>
            <p:nvPr/>
          </p:nvSpPr>
          <p:spPr bwMode="auto">
            <a:xfrm flipV="1">
              <a:off x="2224" y="2543"/>
              <a:ext cx="433" cy="37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94" name="Rectangle 74"/>
            <p:cNvSpPr>
              <a:spLocks noChangeArrowheads="1"/>
            </p:cNvSpPr>
            <p:nvPr/>
          </p:nvSpPr>
          <p:spPr bwMode="auto">
            <a:xfrm>
              <a:off x="2431" y="240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3995" name="Line 75"/>
            <p:cNvSpPr>
              <a:spLocks noChangeShapeType="1"/>
            </p:cNvSpPr>
            <p:nvPr/>
          </p:nvSpPr>
          <p:spPr bwMode="auto">
            <a:xfrm flipH="1">
              <a:off x="1793" y="2922"/>
              <a:ext cx="431" cy="38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3996" name="Rectangle 76"/>
            <p:cNvSpPr>
              <a:spLocks noChangeArrowheads="1"/>
            </p:cNvSpPr>
            <p:nvPr/>
          </p:nvSpPr>
          <p:spPr bwMode="auto">
            <a:xfrm>
              <a:off x="1657" y="308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3997" name="Rectangle 77"/>
            <p:cNvSpPr>
              <a:spLocks noChangeArrowheads="1"/>
            </p:cNvSpPr>
            <p:nvPr/>
          </p:nvSpPr>
          <p:spPr bwMode="auto">
            <a:xfrm>
              <a:off x="1906" y="2689"/>
              <a:ext cx="58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i="1">
                  <a:solidFill>
                    <a:srgbClr val="000000"/>
                  </a:solidFill>
                  <a:latin typeface="Times New Roman" charset="0"/>
                  <a:ea typeface="宋体" charset="0"/>
                  <a:cs typeface="宋体" charset="0"/>
                </a:rPr>
                <a:t>accesses</a:t>
              </a:r>
            </a:p>
          </p:txBody>
        </p:sp>
        <p:sp>
          <p:nvSpPr>
            <p:cNvPr id="593998" name="Rectangle 78"/>
            <p:cNvSpPr>
              <a:spLocks noChangeArrowheads="1"/>
            </p:cNvSpPr>
            <p:nvPr/>
          </p:nvSpPr>
          <p:spPr bwMode="auto">
            <a:xfrm>
              <a:off x="2100" y="2144"/>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3999" name="Rectangle 79"/>
            <p:cNvSpPr>
              <a:spLocks noChangeArrowheads="1"/>
            </p:cNvSpPr>
            <p:nvPr/>
          </p:nvSpPr>
          <p:spPr bwMode="auto">
            <a:xfrm>
              <a:off x="1432" y="217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4000" name="Rectangle 80"/>
            <p:cNvSpPr>
              <a:spLocks noChangeArrowheads="1"/>
            </p:cNvSpPr>
            <p:nvPr/>
          </p:nvSpPr>
          <p:spPr bwMode="auto">
            <a:xfrm>
              <a:off x="1800" y="1482"/>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4001" name="Rectangle 81"/>
            <p:cNvSpPr>
              <a:spLocks noChangeArrowheads="1"/>
            </p:cNvSpPr>
            <p:nvPr/>
          </p:nvSpPr>
          <p:spPr bwMode="auto">
            <a:xfrm>
              <a:off x="2491" y="1897"/>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4002" name="Rectangle 82"/>
            <p:cNvSpPr>
              <a:spLocks noChangeArrowheads="1"/>
            </p:cNvSpPr>
            <p:nvPr/>
          </p:nvSpPr>
          <p:spPr bwMode="auto">
            <a:xfrm>
              <a:off x="3030" y="2036"/>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4003" name="Rectangle 83"/>
            <p:cNvSpPr>
              <a:spLocks noChangeArrowheads="1"/>
            </p:cNvSpPr>
            <p:nvPr/>
          </p:nvSpPr>
          <p:spPr bwMode="auto">
            <a:xfrm>
              <a:off x="3227" y="1525"/>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4004" name="Rectangle 84"/>
            <p:cNvSpPr>
              <a:spLocks noChangeArrowheads="1"/>
            </p:cNvSpPr>
            <p:nvPr/>
          </p:nvSpPr>
          <p:spPr bwMode="auto">
            <a:xfrm>
              <a:off x="2763" y="2527"/>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4005" name="Rectangle 85"/>
            <p:cNvSpPr>
              <a:spLocks noChangeArrowheads="1"/>
            </p:cNvSpPr>
            <p:nvPr/>
          </p:nvSpPr>
          <p:spPr bwMode="auto">
            <a:xfrm>
              <a:off x="2980" y="317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4006" name="Rectangle 86"/>
            <p:cNvSpPr>
              <a:spLocks noChangeArrowheads="1"/>
            </p:cNvSpPr>
            <p:nvPr/>
          </p:nvSpPr>
          <p:spPr bwMode="auto">
            <a:xfrm>
              <a:off x="2431" y="240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sp>
          <p:nvSpPr>
            <p:cNvPr id="594007" name="Rectangle 87"/>
            <p:cNvSpPr>
              <a:spLocks noChangeArrowheads="1"/>
            </p:cNvSpPr>
            <p:nvPr/>
          </p:nvSpPr>
          <p:spPr bwMode="auto">
            <a:xfrm>
              <a:off x="1657" y="308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1</a:t>
              </a:r>
            </a:p>
          </p:txBody>
        </p:sp>
      </p:grpSp>
    </p:spTree>
    <p:extLst>
      <p:ext uri="{BB962C8B-B14F-4D97-AF65-F5344CB8AC3E}">
        <p14:creationId xmlns:p14="http://schemas.microsoft.com/office/powerpoint/2010/main" val="34610285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ChangeArrowheads="1"/>
          </p:cNvSpPr>
          <p:nvPr>
            <p:ph type="title"/>
          </p:nvPr>
        </p:nvSpPr>
        <p:spPr/>
        <p:txBody>
          <a:bodyPr/>
          <a:lstStyle/>
          <a:p>
            <a:r>
              <a:rPr kumimoji="0" lang="zh-CN" altLang="en-US"/>
              <a:t>操作和属性</a:t>
            </a:r>
          </a:p>
        </p:txBody>
      </p:sp>
      <p:sp>
        <p:nvSpPr>
          <p:cNvPr id="184322" name="Rectangle 3"/>
          <p:cNvSpPr>
            <a:spLocks noGrp="1" noChangeArrowheads="1"/>
          </p:cNvSpPr>
          <p:nvPr>
            <p:ph idx="1"/>
          </p:nvPr>
        </p:nvSpPr>
        <p:spPr/>
        <p:txBody>
          <a:bodyPr/>
          <a:lstStyle/>
          <a:p>
            <a:pPr>
              <a:buFont typeface="Wingdings" panose="05000000000000000000" pitchFamily="2" charset="2"/>
              <a:buNone/>
            </a:pPr>
            <a:endParaRPr kumimoji="0" lang="zh-CN" altLang="en-US"/>
          </a:p>
          <a:p>
            <a:r>
              <a:rPr kumimoji="0" lang="zh-CN" altLang="en-US"/>
              <a:t>为类建立操作和属性</a:t>
            </a:r>
          </a:p>
          <a:p>
            <a:r>
              <a:rPr kumimoji="0" lang="zh-CN" altLang="en-US"/>
              <a:t>验证操作和属性</a:t>
            </a:r>
          </a:p>
          <a:p>
            <a:r>
              <a:rPr kumimoji="0" lang="zh-CN" altLang="en-US"/>
              <a:t>在类图上显示操作和属性</a:t>
            </a:r>
          </a:p>
        </p:txBody>
      </p:sp>
      <p:sp>
        <p:nvSpPr>
          <p:cNvPr id="184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439DF887-F488-4032-AF39-C5FAF67E32AE}" type="slidenum">
              <a:rPr lang="zh-CN" altLang="en-US" sz="1600">
                <a:latin typeface="Arial" panose="020B0604020202020204" pitchFamily="34" charset="0"/>
              </a:rPr>
              <a:pPr/>
              <a:t>125</a:t>
            </a:fld>
            <a:endParaRPr lang="en-US" altLang="zh-CN" sz="1600">
              <a:latin typeface="Arial" panose="020B0604020202020204" pitchFamily="34" charset="0"/>
            </a:endParaRPr>
          </a:p>
        </p:txBody>
      </p:sp>
    </p:spTree>
    <p:extLst>
      <p:ext uri="{BB962C8B-B14F-4D97-AF65-F5344CB8AC3E}">
        <p14:creationId xmlns:p14="http://schemas.microsoft.com/office/powerpoint/2010/main" val="233266904"/>
      </p:ext>
    </p:extLst>
  </p:cSld>
  <p:clrMapOvr>
    <a:masterClrMapping/>
  </p:clrMapOvr>
  <p:transition>
    <p:pull dir="rd"/>
    <p:sndAc>
      <p:stSnd>
        <p:snd r:embed="rId2" name="camera.wav"/>
      </p:stSnd>
    </p:sndAc>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ChangeArrowheads="1"/>
          </p:cNvSpPr>
          <p:nvPr>
            <p:ph type="title"/>
          </p:nvPr>
        </p:nvSpPr>
        <p:spPr/>
        <p:txBody>
          <a:bodyPr/>
          <a:lstStyle/>
          <a:p>
            <a:r>
              <a:rPr kumimoji="0" lang="zh-CN" altLang="en-US"/>
              <a:t>什么是操作</a:t>
            </a:r>
          </a:p>
        </p:txBody>
      </p:sp>
      <p:sp>
        <p:nvSpPr>
          <p:cNvPr id="185346" name="Rectangle 3"/>
          <p:cNvSpPr>
            <a:spLocks noGrp="1" noChangeArrowheads="1"/>
          </p:cNvSpPr>
          <p:nvPr>
            <p:ph idx="1"/>
          </p:nvPr>
        </p:nvSpPr>
        <p:spPr/>
        <p:txBody>
          <a:bodyPr/>
          <a:lstStyle/>
          <a:p>
            <a:r>
              <a:rPr kumimoji="0" lang="zh-CN" altLang="en-US"/>
              <a:t>类具体表达一套责任，这种责任定义了类中对象的行为</a:t>
            </a:r>
          </a:p>
          <a:p>
            <a:pPr lvl="1"/>
            <a:r>
              <a:rPr kumimoji="0" lang="zh-CN" altLang="en-US"/>
              <a:t>类的责任通过操作被执行</a:t>
            </a:r>
          </a:p>
          <a:p>
            <a:r>
              <a:rPr kumimoji="0" lang="zh-CN" altLang="en-US"/>
              <a:t>操作应该执行一种简单的功能</a:t>
            </a:r>
          </a:p>
        </p:txBody>
      </p:sp>
      <p:sp>
        <p:nvSpPr>
          <p:cNvPr id="185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E3D0FDEC-92BA-482E-B6AB-B594EE463F3B}" type="slidenum">
              <a:rPr lang="zh-CN" altLang="en-US" sz="1600">
                <a:latin typeface="Arial" panose="020B0604020202020204" pitchFamily="34" charset="0"/>
              </a:rPr>
              <a:pPr/>
              <a:t>126</a:t>
            </a:fld>
            <a:endParaRPr lang="en-US" altLang="zh-CN" sz="1600">
              <a:latin typeface="Arial" panose="020B0604020202020204" pitchFamily="34" charset="0"/>
            </a:endParaRPr>
          </a:p>
        </p:txBody>
      </p:sp>
    </p:spTree>
    <p:extLst>
      <p:ext uri="{BB962C8B-B14F-4D97-AF65-F5344CB8AC3E}">
        <p14:creationId xmlns:p14="http://schemas.microsoft.com/office/powerpoint/2010/main" val="3638310901"/>
      </p:ext>
    </p:extLst>
  </p:cSld>
  <p:clrMapOvr>
    <a:masterClrMapping/>
  </p:clrMapOvr>
  <p:transition>
    <p:pull dir="rd"/>
    <p:sndAc>
      <p:stSnd>
        <p:snd r:embed="rId2" name="camera.wav"/>
      </p:stSnd>
    </p:sndAc>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ChangeArrowheads="1"/>
          </p:cNvSpPr>
          <p:nvPr>
            <p:ph type="title"/>
          </p:nvPr>
        </p:nvSpPr>
        <p:spPr/>
        <p:txBody>
          <a:bodyPr/>
          <a:lstStyle/>
          <a:p>
            <a:r>
              <a:rPr kumimoji="0" lang="zh-CN" altLang="en-US"/>
              <a:t>操作和交互图</a:t>
            </a:r>
          </a:p>
        </p:txBody>
      </p:sp>
      <p:sp>
        <p:nvSpPr>
          <p:cNvPr id="186370" name="Rectangle 3"/>
          <p:cNvSpPr>
            <a:spLocks noGrp="1" noChangeArrowheads="1"/>
          </p:cNvSpPr>
          <p:nvPr>
            <p:ph idx="1"/>
          </p:nvPr>
        </p:nvSpPr>
        <p:spPr>
          <a:xfrm>
            <a:off x="827088" y="1700213"/>
            <a:ext cx="7969250" cy="4432300"/>
          </a:xfrm>
        </p:spPr>
        <p:txBody>
          <a:bodyPr/>
          <a:lstStyle/>
          <a:p>
            <a:r>
              <a:rPr kumimoji="0" lang="zh-CN" altLang="en-US"/>
              <a:t>在序列图或协同图中显示的消息通常是类的操作（消息接收者）</a:t>
            </a:r>
          </a:p>
          <a:p>
            <a:r>
              <a:rPr kumimoji="0" lang="zh-CN" altLang="en-US"/>
              <a:t>从一个边界类发消息到另一个边界类可以通过一个图形用户界面（</a:t>
            </a:r>
            <a:r>
              <a:rPr kumimoji="0" lang="en-US" altLang="zh-CN"/>
              <a:t>GUI）</a:t>
            </a:r>
            <a:r>
              <a:rPr kumimoji="0" lang="zh-CN" altLang="en-US"/>
              <a:t>来实现，它通常是不成熟的操作</a:t>
            </a:r>
          </a:p>
          <a:p>
            <a:pPr lvl="1"/>
            <a:r>
              <a:rPr kumimoji="0" lang="zh-CN" altLang="en-US"/>
              <a:t>它可以通过</a:t>
            </a:r>
            <a:r>
              <a:rPr kumimoji="0" lang="en-US" altLang="zh-CN"/>
              <a:t>GUI</a:t>
            </a:r>
            <a:r>
              <a:rPr kumimoji="0" lang="zh-CN" altLang="en-US"/>
              <a:t>建立者的性能被实现</a:t>
            </a:r>
          </a:p>
          <a:p>
            <a:endParaRPr kumimoji="0" lang="zh-CN" altLang="en-US"/>
          </a:p>
        </p:txBody>
      </p:sp>
      <p:sp>
        <p:nvSpPr>
          <p:cNvPr id="186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144EA723-3553-48AA-905F-64F69FE73043}" type="slidenum">
              <a:rPr lang="zh-CN" altLang="en-US" sz="1600">
                <a:latin typeface="Arial" panose="020B0604020202020204" pitchFamily="34" charset="0"/>
              </a:rPr>
              <a:pPr/>
              <a:t>127</a:t>
            </a:fld>
            <a:endParaRPr lang="en-US" altLang="zh-CN" sz="1600">
              <a:latin typeface="Arial" panose="020B0604020202020204" pitchFamily="34" charset="0"/>
            </a:endParaRPr>
          </a:p>
        </p:txBody>
      </p:sp>
    </p:spTree>
    <p:extLst>
      <p:ext uri="{BB962C8B-B14F-4D97-AF65-F5344CB8AC3E}">
        <p14:creationId xmlns:p14="http://schemas.microsoft.com/office/powerpoint/2010/main" val="2124515477"/>
      </p:ext>
    </p:extLst>
  </p:cSld>
  <p:clrMapOvr>
    <a:masterClrMapping/>
  </p:clrMapOvr>
  <p:transition>
    <p:pull dir="rd"/>
    <p:sndAc>
      <p:stSnd>
        <p:snd r:embed="rId2" name="camera.wav"/>
      </p:stSnd>
    </p:sndAc>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187394" name="Rectangle 3"/>
          <p:cNvSpPr>
            <a:spLocks noGrp="1" noChangeArrowheads="1"/>
          </p:cNvSpPr>
          <p:nvPr>
            <p:ph type="title"/>
          </p:nvPr>
        </p:nvSpPr>
        <p:spPr>
          <a:noFill/>
        </p:spPr>
        <p:txBody>
          <a:bodyPr lIns="0" tIns="0" rIns="0" bIns="0"/>
          <a:lstStyle/>
          <a:p>
            <a:r>
              <a:rPr kumimoji="0" lang="zh-CN" altLang="en-US"/>
              <a:t>在序列图中将消息映射为操作</a:t>
            </a:r>
          </a:p>
        </p:txBody>
      </p:sp>
      <p:sp>
        <p:nvSpPr>
          <p:cNvPr id="187395" name="Rectangle 4"/>
          <p:cNvSpPr>
            <a:spLocks noGrp="1" noChangeArrowheads="1"/>
          </p:cNvSpPr>
          <p:nvPr>
            <p:ph idx="1"/>
          </p:nvPr>
        </p:nvSpPr>
        <p:spPr>
          <a:xfrm>
            <a:off x="827088" y="1700213"/>
            <a:ext cx="8128000" cy="1292225"/>
          </a:xfrm>
        </p:spPr>
        <p:txBody>
          <a:bodyPr lIns="0" tIns="0" rIns="0" bIns="0">
            <a:spAutoFit/>
          </a:bodyPr>
          <a:lstStyle/>
          <a:p>
            <a:pPr lvl="1"/>
            <a:r>
              <a:rPr kumimoji="0" lang="zh-CN" altLang="en-US"/>
              <a:t>显示在顺序图或者协作图上的消息通常是接收类的操作</a:t>
            </a:r>
            <a:endParaRPr kumimoji="0" lang="en-US" altLang="zh-CN"/>
          </a:p>
          <a:p>
            <a:pPr lvl="2"/>
            <a:r>
              <a:rPr kumimoji="0" lang="zh-CN" altLang="en-US"/>
              <a:t>消息转换成操作，加入类图</a:t>
            </a:r>
          </a:p>
        </p:txBody>
      </p:sp>
      <p:grpSp>
        <p:nvGrpSpPr>
          <p:cNvPr id="187396" name="Group 5"/>
          <p:cNvGrpSpPr>
            <a:grpSpLocks/>
          </p:cNvGrpSpPr>
          <p:nvPr/>
        </p:nvGrpSpPr>
        <p:grpSpPr bwMode="auto">
          <a:xfrm>
            <a:off x="720725" y="4013200"/>
            <a:ext cx="2878138" cy="1711325"/>
            <a:chOff x="454" y="2528"/>
            <a:chExt cx="1813" cy="1078"/>
          </a:xfrm>
        </p:grpSpPr>
        <p:sp>
          <p:nvSpPr>
            <p:cNvPr id="595974" name="Rectangle 6"/>
            <p:cNvSpPr>
              <a:spLocks noChangeArrowheads="1"/>
            </p:cNvSpPr>
            <p:nvPr/>
          </p:nvSpPr>
          <p:spPr bwMode="auto">
            <a:xfrm>
              <a:off x="454" y="2528"/>
              <a:ext cx="728" cy="346"/>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5975" name="Rectangle 7"/>
            <p:cNvSpPr>
              <a:spLocks noChangeArrowheads="1"/>
            </p:cNvSpPr>
            <p:nvPr/>
          </p:nvSpPr>
          <p:spPr bwMode="auto">
            <a:xfrm>
              <a:off x="468" y="2542"/>
              <a:ext cx="699"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u="sng">
                  <a:solidFill>
                    <a:srgbClr val="000000"/>
                  </a:solidFill>
                  <a:latin typeface="Times New Roman" charset="0"/>
                  <a:ea typeface="宋体" charset="0"/>
                  <a:cs typeface="宋体" charset="0"/>
                </a:rPr>
                <a:t>registration </a:t>
              </a:r>
            </a:p>
          </p:txBody>
        </p:sp>
        <p:sp>
          <p:nvSpPr>
            <p:cNvPr id="595976" name="Rectangle 8"/>
            <p:cNvSpPr>
              <a:spLocks noChangeArrowheads="1"/>
            </p:cNvSpPr>
            <p:nvPr/>
          </p:nvSpPr>
          <p:spPr bwMode="auto">
            <a:xfrm>
              <a:off x="539" y="2693"/>
              <a:ext cx="55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u="sng">
                  <a:solidFill>
                    <a:srgbClr val="000000"/>
                  </a:solidFill>
                  <a:latin typeface="Times New Roman" charset="0"/>
                  <a:ea typeface="宋体" charset="0"/>
                  <a:cs typeface="宋体" charset="0"/>
                </a:rPr>
                <a:t>manager</a:t>
              </a:r>
            </a:p>
          </p:txBody>
        </p:sp>
        <p:sp>
          <p:nvSpPr>
            <p:cNvPr id="595977" name="Line 9"/>
            <p:cNvSpPr>
              <a:spLocks noChangeShapeType="1"/>
            </p:cNvSpPr>
            <p:nvPr/>
          </p:nvSpPr>
          <p:spPr bwMode="auto">
            <a:xfrm flipH="1">
              <a:off x="762" y="2887"/>
              <a:ext cx="3" cy="719"/>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5978" name="Line 10"/>
            <p:cNvSpPr>
              <a:spLocks noChangeShapeType="1"/>
            </p:cNvSpPr>
            <p:nvPr/>
          </p:nvSpPr>
          <p:spPr bwMode="auto">
            <a:xfrm flipV="1">
              <a:off x="753" y="3266"/>
              <a:ext cx="1128" cy="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5979" name="Line 11"/>
            <p:cNvSpPr>
              <a:spLocks noChangeShapeType="1"/>
            </p:cNvSpPr>
            <p:nvPr/>
          </p:nvSpPr>
          <p:spPr bwMode="auto">
            <a:xfrm flipH="1">
              <a:off x="1848" y="3266"/>
              <a:ext cx="33" cy="1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5980" name="Line 12"/>
            <p:cNvSpPr>
              <a:spLocks noChangeShapeType="1"/>
            </p:cNvSpPr>
            <p:nvPr/>
          </p:nvSpPr>
          <p:spPr bwMode="auto">
            <a:xfrm flipH="1" flipV="1">
              <a:off x="1848" y="3252"/>
              <a:ext cx="33" cy="1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5981" name="Rectangle 13"/>
            <p:cNvSpPr>
              <a:spLocks noChangeArrowheads="1"/>
            </p:cNvSpPr>
            <p:nvPr/>
          </p:nvSpPr>
          <p:spPr bwMode="auto">
            <a:xfrm>
              <a:off x="885" y="3065"/>
              <a:ext cx="885"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get prerequisite</a:t>
              </a:r>
            </a:p>
          </p:txBody>
        </p:sp>
        <p:sp>
          <p:nvSpPr>
            <p:cNvPr id="595982" name="Rectangle 14"/>
            <p:cNvSpPr>
              <a:spLocks noChangeArrowheads="1"/>
            </p:cNvSpPr>
            <p:nvPr/>
          </p:nvSpPr>
          <p:spPr bwMode="auto">
            <a:xfrm>
              <a:off x="1519" y="2528"/>
              <a:ext cx="748" cy="30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5983" name="Rectangle 15"/>
            <p:cNvSpPr>
              <a:spLocks noChangeArrowheads="1"/>
            </p:cNvSpPr>
            <p:nvPr/>
          </p:nvSpPr>
          <p:spPr bwMode="auto">
            <a:xfrm>
              <a:off x="1620" y="2542"/>
              <a:ext cx="544"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u="sng">
                  <a:solidFill>
                    <a:srgbClr val="000000"/>
                  </a:solidFill>
                  <a:latin typeface="Times New Roman" charset="0"/>
                  <a:ea typeface="宋体" charset="0"/>
                  <a:cs typeface="宋体" charset="0"/>
                </a:rPr>
                <a:t>a course</a:t>
              </a:r>
            </a:p>
          </p:txBody>
        </p:sp>
        <p:sp>
          <p:nvSpPr>
            <p:cNvPr id="595984" name="Line 16"/>
            <p:cNvSpPr>
              <a:spLocks noChangeShapeType="1"/>
            </p:cNvSpPr>
            <p:nvPr/>
          </p:nvSpPr>
          <p:spPr bwMode="auto">
            <a:xfrm flipH="1">
              <a:off x="1895" y="2887"/>
              <a:ext cx="3" cy="719"/>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grpSp>
        <p:nvGrpSpPr>
          <p:cNvPr id="187397" name="Group 17"/>
          <p:cNvGrpSpPr>
            <a:grpSpLocks/>
          </p:cNvGrpSpPr>
          <p:nvPr/>
        </p:nvGrpSpPr>
        <p:grpSpPr bwMode="auto">
          <a:xfrm>
            <a:off x="4760913" y="4013200"/>
            <a:ext cx="3873500" cy="1725613"/>
            <a:chOff x="2999" y="2528"/>
            <a:chExt cx="2440" cy="1087"/>
          </a:xfrm>
        </p:grpSpPr>
        <p:sp>
          <p:nvSpPr>
            <p:cNvPr id="595986" name="Rectangle 18"/>
            <p:cNvSpPr>
              <a:spLocks noChangeArrowheads="1"/>
            </p:cNvSpPr>
            <p:nvPr/>
          </p:nvSpPr>
          <p:spPr bwMode="auto">
            <a:xfrm>
              <a:off x="2999" y="2537"/>
              <a:ext cx="728" cy="346"/>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5987" name="Rectangle 19"/>
            <p:cNvSpPr>
              <a:spLocks noChangeArrowheads="1"/>
            </p:cNvSpPr>
            <p:nvPr/>
          </p:nvSpPr>
          <p:spPr bwMode="auto">
            <a:xfrm>
              <a:off x="3013" y="2551"/>
              <a:ext cx="699"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u="sng">
                  <a:solidFill>
                    <a:srgbClr val="000000"/>
                  </a:solidFill>
                  <a:latin typeface="Times New Roman" charset="0"/>
                  <a:ea typeface="宋体" charset="0"/>
                  <a:cs typeface="宋体" charset="0"/>
                </a:rPr>
                <a:t>registration </a:t>
              </a:r>
            </a:p>
          </p:txBody>
        </p:sp>
        <p:sp>
          <p:nvSpPr>
            <p:cNvPr id="595988" name="Rectangle 20"/>
            <p:cNvSpPr>
              <a:spLocks noChangeArrowheads="1"/>
            </p:cNvSpPr>
            <p:nvPr/>
          </p:nvSpPr>
          <p:spPr bwMode="auto">
            <a:xfrm>
              <a:off x="3084" y="2702"/>
              <a:ext cx="55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u="sng">
                  <a:solidFill>
                    <a:srgbClr val="000000"/>
                  </a:solidFill>
                  <a:latin typeface="Times New Roman" charset="0"/>
                  <a:ea typeface="宋体" charset="0"/>
                  <a:cs typeface="宋体" charset="0"/>
                </a:rPr>
                <a:t>manager</a:t>
              </a:r>
            </a:p>
          </p:txBody>
        </p:sp>
        <p:sp>
          <p:nvSpPr>
            <p:cNvPr id="595989" name="Line 21"/>
            <p:cNvSpPr>
              <a:spLocks noChangeShapeType="1"/>
            </p:cNvSpPr>
            <p:nvPr/>
          </p:nvSpPr>
          <p:spPr bwMode="auto">
            <a:xfrm flipH="1">
              <a:off x="3307" y="2896"/>
              <a:ext cx="3" cy="719"/>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nvGrpSpPr>
            <p:cNvPr id="187403" name="Group 22"/>
            <p:cNvGrpSpPr>
              <a:grpSpLocks/>
            </p:cNvGrpSpPr>
            <p:nvPr/>
          </p:nvGrpSpPr>
          <p:grpSpPr bwMode="auto">
            <a:xfrm>
              <a:off x="3298" y="3269"/>
              <a:ext cx="1746" cy="20"/>
              <a:chOff x="3298" y="3269"/>
              <a:chExt cx="1746" cy="20"/>
            </a:xfrm>
          </p:grpSpPr>
          <p:sp>
            <p:nvSpPr>
              <p:cNvPr id="595991" name="Line 23"/>
              <p:cNvSpPr>
                <a:spLocks noChangeShapeType="1"/>
              </p:cNvSpPr>
              <p:nvPr/>
            </p:nvSpPr>
            <p:spPr bwMode="auto">
              <a:xfrm flipV="1">
                <a:off x="3298" y="3279"/>
                <a:ext cx="1746"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5992" name="Line 24"/>
              <p:cNvSpPr>
                <a:spLocks noChangeShapeType="1"/>
              </p:cNvSpPr>
              <p:nvPr/>
            </p:nvSpPr>
            <p:spPr bwMode="auto">
              <a:xfrm flipH="1">
                <a:off x="4993" y="3279"/>
                <a:ext cx="51" cy="1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5993" name="Line 25"/>
              <p:cNvSpPr>
                <a:spLocks noChangeShapeType="1"/>
              </p:cNvSpPr>
              <p:nvPr/>
            </p:nvSpPr>
            <p:spPr bwMode="auto">
              <a:xfrm flipH="1" flipV="1">
                <a:off x="4993" y="3269"/>
                <a:ext cx="51" cy="1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595994" name="Rectangle 26"/>
            <p:cNvSpPr>
              <a:spLocks noChangeArrowheads="1"/>
            </p:cNvSpPr>
            <p:nvPr/>
          </p:nvSpPr>
          <p:spPr bwMode="auto">
            <a:xfrm>
              <a:off x="3430" y="3074"/>
              <a:ext cx="15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getPrerequisite():CourseList</a:t>
              </a:r>
            </a:p>
          </p:txBody>
        </p:sp>
        <p:sp>
          <p:nvSpPr>
            <p:cNvPr id="595995" name="Rectangle 27"/>
            <p:cNvSpPr>
              <a:spLocks noChangeArrowheads="1"/>
            </p:cNvSpPr>
            <p:nvPr/>
          </p:nvSpPr>
          <p:spPr bwMode="auto">
            <a:xfrm>
              <a:off x="4691" y="2528"/>
              <a:ext cx="748" cy="30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95996" name="Rectangle 28"/>
            <p:cNvSpPr>
              <a:spLocks noChangeArrowheads="1"/>
            </p:cNvSpPr>
            <p:nvPr/>
          </p:nvSpPr>
          <p:spPr bwMode="auto">
            <a:xfrm>
              <a:off x="4765" y="2542"/>
              <a:ext cx="544"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u="sng">
                  <a:solidFill>
                    <a:srgbClr val="000000"/>
                  </a:solidFill>
                  <a:latin typeface="Times New Roman" charset="0"/>
                  <a:ea typeface="宋体" charset="0"/>
                  <a:cs typeface="宋体" charset="0"/>
                </a:rPr>
                <a:t>a course</a:t>
              </a:r>
            </a:p>
          </p:txBody>
        </p:sp>
        <p:sp>
          <p:nvSpPr>
            <p:cNvPr id="595997" name="Line 29"/>
            <p:cNvSpPr>
              <a:spLocks noChangeShapeType="1"/>
            </p:cNvSpPr>
            <p:nvPr/>
          </p:nvSpPr>
          <p:spPr bwMode="auto">
            <a:xfrm flipH="1">
              <a:off x="5067" y="2887"/>
              <a:ext cx="3" cy="719"/>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595998" name="Line 30"/>
          <p:cNvSpPr>
            <a:spLocks noChangeShapeType="1"/>
          </p:cNvSpPr>
          <p:nvPr/>
        </p:nvSpPr>
        <p:spPr bwMode="auto">
          <a:xfrm>
            <a:off x="3806825" y="5175250"/>
            <a:ext cx="966788" cy="0"/>
          </a:xfrm>
          <a:prstGeom prst="line">
            <a:avLst/>
          </a:prstGeom>
          <a:noFill/>
          <a:ln w="50800">
            <a:solidFill>
              <a:schemeClr val="tx2"/>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Tree>
    <p:extLst>
      <p:ext uri="{BB962C8B-B14F-4D97-AF65-F5344CB8AC3E}">
        <p14:creationId xmlns:p14="http://schemas.microsoft.com/office/powerpoint/2010/main" val="3816521187"/>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noChangeArrowheads="1"/>
          </p:cNvSpPr>
          <p:nvPr>
            <p:ph type="title"/>
          </p:nvPr>
        </p:nvSpPr>
        <p:spPr/>
        <p:txBody>
          <a:bodyPr/>
          <a:lstStyle/>
          <a:p>
            <a:r>
              <a:rPr kumimoji="0" lang="zh-CN" altLang="en-US"/>
              <a:t>在类图中建立操作</a:t>
            </a:r>
          </a:p>
        </p:txBody>
      </p:sp>
      <p:sp>
        <p:nvSpPr>
          <p:cNvPr id="189442" name="Rectangle 3"/>
          <p:cNvSpPr>
            <a:spLocks noGrp="1" noChangeArrowheads="1"/>
          </p:cNvSpPr>
          <p:nvPr>
            <p:ph idx="1"/>
          </p:nvPr>
        </p:nvSpPr>
        <p:spPr>
          <a:xfrm>
            <a:off x="827088" y="1700213"/>
            <a:ext cx="8128000" cy="903287"/>
          </a:xfrm>
        </p:spPr>
        <p:txBody>
          <a:bodyPr/>
          <a:lstStyle/>
          <a:p>
            <a:r>
              <a:rPr kumimoji="0" lang="zh-CN" altLang="en-US"/>
              <a:t>操作可以通过类图建立，也可以通过类的规格说明建立操作</a:t>
            </a:r>
          </a:p>
          <a:p>
            <a:endParaRPr kumimoji="0" lang="en-US" altLang="zh-CN"/>
          </a:p>
          <a:p>
            <a:endParaRPr kumimoji="0" lang="zh-CN" altLang="en-US"/>
          </a:p>
        </p:txBody>
      </p:sp>
      <p:sp>
        <p:nvSpPr>
          <p:cNvPr id="1894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E453BDBB-3A1C-4AFB-B8CC-815CB0857BB0}" type="slidenum">
              <a:rPr lang="zh-CN" altLang="en-US" sz="1600">
                <a:latin typeface="Arial" panose="020B0604020202020204" pitchFamily="34" charset="0"/>
              </a:rPr>
              <a:pPr/>
              <a:t>129</a:t>
            </a:fld>
            <a:endParaRPr lang="en-US" altLang="zh-CN" sz="1600">
              <a:latin typeface="Arial" panose="020B0604020202020204" pitchFamily="34" charset="0"/>
            </a:endParaRPr>
          </a:p>
        </p:txBody>
      </p:sp>
      <p:graphicFrame>
        <p:nvGraphicFramePr>
          <p:cNvPr id="189444" name="Object 4"/>
          <p:cNvGraphicFramePr>
            <a:graphicFrameLocks noChangeAspect="1"/>
          </p:cNvGraphicFramePr>
          <p:nvPr/>
        </p:nvGraphicFramePr>
        <p:xfrm>
          <a:off x="1752600" y="2852738"/>
          <a:ext cx="5334000" cy="2544762"/>
        </p:xfrm>
        <a:graphic>
          <a:graphicData uri="http://schemas.openxmlformats.org/presentationml/2006/ole">
            <mc:AlternateContent xmlns:mc="http://schemas.openxmlformats.org/markup-compatibility/2006">
              <mc:Choice xmlns:v="urn:schemas-microsoft-com:vml" Requires="v">
                <p:oleObj spid="_x0000_s10255" name="BMP 图象" r:id="rId4" imgW="1828646" imgH="1432403" progId="Paint.Picture">
                  <p:embed/>
                </p:oleObj>
              </mc:Choice>
              <mc:Fallback>
                <p:oleObj name="BMP 图象" r:id="rId4" imgW="1828646" imgH="1432403" progId="Paint.Picture">
                  <p:embed/>
                  <p:pic>
                    <p:nvPicPr>
                      <p:cNvPr id="1894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852738"/>
                        <a:ext cx="5334000"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46797161"/>
      </p:ext>
    </p:extLst>
  </p:cSld>
  <p:clrMapOvr>
    <a:masterClrMapping/>
  </p:clrMapOvr>
  <p:transition>
    <p:pull dir="rd"/>
    <p:sndAc>
      <p:stSnd>
        <p:snd r:embed="rId3" name="camera.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r>
              <a:rPr kumimoji="0" lang="zh-CN" altLang="en-US">
                <a:latin typeface="Times New Roman" panose="02020603050405020304" pitchFamily="18" charset="0"/>
              </a:rPr>
              <a:t>基于</a:t>
            </a:r>
            <a:r>
              <a:rPr kumimoji="0" lang="en-US" altLang="zh-CN">
                <a:latin typeface="Times New Roman" panose="02020603050405020304" pitchFamily="18" charset="0"/>
              </a:rPr>
              <a:t>UML</a:t>
            </a:r>
            <a:r>
              <a:rPr kumimoji="0" lang="zh-CN" altLang="en-US">
                <a:latin typeface="Times New Roman" panose="02020603050405020304" pitchFamily="18" charset="0"/>
              </a:rPr>
              <a:t>的面向对象设计</a:t>
            </a:r>
            <a:endParaRPr kumimoji="0" lang="zh-CN" altLang="en-US"/>
          </a:p>
        </p:txBody>
      </p:sp>
      <p:pic>
        <p:nvPicPr>
          <p:cNvPr id="29698" name="内容占位符 6" descr="requirement and view.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71563" y="1184275"/>
            <a:ext cx="7000875" cy="4692650"/>
          </a:xfrm>
        </p:spPr>
      </p:pic>
      <p:sp>
        <p:nvSpPr>
          <p:cNvPr id="4" name="日期占位符 3"/>
          <p:cNvSpPr>
            <a:spLocks noGrp="1"/>
          </p:cNvSpPr>
          <p:nvPr>
            <p:ph type="dt" sz="quarter" idx="10"/>
          </p:nvPr>
        </p:nvSpPr>
        <p:spPr/>
        <p:txBody>
          <a:bodyPr/>
          <a:lstStyle/>
          <a:p>
            <a:pPr>
              <a:defRPr/>
            </a:pPr>
            <a:r>
              <a:rPr lang="en-US" altLang="zh-CN">
                <a:latin typeface="+mn-lt"/>
                <a:ea typeface="宋体" pitchFamily="2" charset="-122"/>
                <a:cs typeface="+mn-cs"/>
              </a:rPr>
              <a:t>2010</a:t>
            </a:r>
          </a:p>
        </p:txBody>
      </p:sp>
      <p:sp>
        <p:nvSpPr>
          <p:cNvPr id="2970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1600">
                <a:latin typeface="Arial" panose="020B0604020202020204" pitchFamily="34" charset="0"/>
              </a:rPr>
              <a:t>Software Engineering Group</a:t>
            </a:r>
          </a:p>
        </p:txBody>
      </p:sp>
      <p:sp>
        <p:nvSpPr>
          <p:cNvPr id="2970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DEE047BC-5E78-4DCC-8160-01BCBE5C7731}" type="slidenum">
              <a:rPr lang="zh-CN" altLang="en-US" sz="1600">
                <a:latin typeface="Arial" panose="020B0604020202020204" pitchFamily="34" charset="0"/>
              </a:rPr>
              <a:pPr/>
              <a:t>13</a:t>
            </a:fld>
            <a:endParaRPr lang="zh-CN" altLang="en-US" sz="1600">
              <a:latin typeface="Arial" panose="020B0604020202020204" pitchFamily="34" charset="0"/>
            </a:endParaRPr>
          </a:p>
        </p:txBody>
      </p:sp>
    </p:spTree>
    <p:extLst>
      <p:ext uri="{BB962C8B-B14F-4D97-AF65-F5344CB8AC3E}">
        <p14:creationId xmlns:p14="http://schemas.microsoft.com/office/powerpoint/2010/main" val="314111317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ChangeArrowheads="1"/>
          </p:cNvSpPr>
          <p:nvPr>
            <p:ph type="title"/>
          </p:nvPr>
        </p:nvSpPr>
        <p:spPr/>
        <p:txBody>
          <a:bodyPr/>
          <a:lstStyle/>
          <a:p>
            <a:r>
              <a:rPr kumimoji="0" lang="zh-CN" altLang="en-US"/>
              <a:t>验证操作</a:t>
            </a:r>
          </a:p>
        </p:txBody>
      </p:sp>
      <p:sp>
        <p:nvSpPr>
          <p:cNvPr id="190466" name="Rectangle 3"/>
          <p:cNvSpPr>
            <a:spLocks noGrp="1" noChangeArrowheads="1"/>
          </p:cNvSpPr>
          <p:nvPr>
            <p:ph idx="1"/>
          </p:nvPr>
        </p:nvSpPr>
        <p:spPr>
          <a:xfrm>
            <a:off x="395288" y="1412875"/>
            <a:ext cx="8367712" cy="4759325"/>
          </a:xfrm>
        </p:spPr>
        <p:txBody>
          <a:bodyPr/>
          <a:lstStyle/>
          <a:p>
            <a:r>
              <a:rPr kumimoji="0" lang="zh-CN" altLang="en-US"/>
              <a:t>操作名称应该有一定风格规范</a:t>
            </a:r>
          </a:p>
          <a:p>
            <a:pPr lvl="1"/>
            <a:r>
              <a:rPr kumimoji="0" lang="zh-CN" altLang="en-US"/>
              <a:t>提供跨项目的一致性</a:t>
            </a:r>
          </a:p>
          <a:p>
            <a:pPr lvl="1"/>
            <a:r>
              <a:rPr kumimoji="0" lang="zh-CN" altLang="en-US"/>
              <a:t>引导多个可维护的模块和代码</a:t>
            </a:r>
          </a:p>
          <a:p>
            <a:r>
              <a:rPr kumimoji="0" lang="zh-CN" altLang="en-US"/>
              <a:t>操作的命名应该可以显示它的结果，而不是执行操作后的步骤</a:t>
            </a:r>
          </a:p>
          <a:p>
            <a:pPr lvl="1"/>
            <a:r>
              <a:rPr kumimoji="0" lang="zh-CN" altLang="en-US"/>
              <a:t>例子：</a:t>
            </a:r>
            <a:r>
              <a:rPr kumimoji="0" lang="en-US" altLang="zh-CN"/>
              <a:t>getGrade()、instead of calculateGrade()</a:t>
            </a:r>
          </a:p>
          <a:p>
            <a:r>
              <a:rPr kumimoji="0" lang="zh-CN" altLang="en-US"/>
              <a:t>操作应从接受者的愿望命名，而不是发送者</a:t>
            </a:r>
          </a:p>
          <a:p>
            <a:r>
              <a:rPr kumimoji="0" lang="zh-CN" altLang="en-US"/>
              <a:t>每一个操作应该有一个清晰简明的定义</a:t>
            </a:r>
          </a:p>
        </p:txBody>
      </p:sp>
      <p:sp>
        <p:nvSpPr>
          <p:cNvPr id="190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7A5B2342-C3C2-442E-A3E3-C6EAE0F55946}" type="slidenum">
              <a:rPr lang="zh-CN" altLang="en-US" sz="1600">
                <a:latin typeface="Arial" panose="020B0604020202020204" pitchFamily="34" charset="0"/>
              </a:rPr>
              <a:pPr/>
              <a:t>130</a:t>
            </a:fld>
            <a:endParaRPr lang="en-US" altLang="zh-CN" sz="1600">
              <a:latin typeface="Arial" panose="020B0604020202020204" pitchFamily="34" charset="0"/>
            </a:endParaRPr>
          </a:p>
        </p:txBody>
      </p:sp>
    </p:spTree>
    <p:extLst>
      <p:ext uri="{BB962C8B-B14F-4D97-AF65-F5344CB8AC3E}">
        <p14:creationId xmlns:p14="http://schemas.microsoft.com/office/powerpoint/2010/main" val="1000398910"/>
      </p:ext>
    </p:extLst>
  </p:cSld>
  <p:clrMapOvr>
    <a:masterClrMapping/>
  </p:clrMapOvr>
  <p:transition>
    <p:pull dir="rd"/>
    <p:sndAc>
      <p:stSnd>
        <p:snd r:embed="rId2" name="camera.wav"/>
      </p:stSnd>
    </p:sndAc>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Grp="1" noChangeArrowheads="1"/>
          </p:cNvSpPr>
          <p:nvPr>
            <p:ph type="title"/>
          </p:nvPr>
        </p:nvSpPr>
        <p:spPr/>
        <p:txBody>
          <a:bodyPr/>
          <a:lstStyle/>
          <a:p>
            <a:r>
              <a:rPr kumimoji="0" lang="zh-CN" altLang="en-US"/>
              <a:t>在类图中显示操作</a:t>
            </a:r>
          </a:p>
        </p:txBody>
      </p:sp>
      <p:sp>
        <p:nvSpPr>
          <p:cNvPr id="191490" name="Rectangle 3"/>
          <p:cNvSpPr>
            <a:spLocks noGrp="1" noChangeArrowheads="1"/>
          </p:cNvSpPr>
          <p:nvPr>
            <p:ph idx="1"/>
          </p:nvPr>
        </p:nvSpPr>
        <p:spPr>
          <a:xfrm>
            <a:off x="827088" y="1700213"/>
            <a:ext cx="8128000" cy="820737"/>
          </a:xfrm>
        </p:spPr>
        <p:txBody>
          <a:bodyPr/>
          <a:lstStyle/>
          <a:p>
            <a:r>
              <a:rPr kumimoji="0" lang="zh-CN" altLang="en-US"/>
              <a:t>操作可以在类图中显示</a:t>
            </a:r>
          </a:p>
        </p:txBody>
      </p:sp>
      <p:sp>
        <p:nvSpPr>
          <p:cNvPr id="191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DD34C9CC-0166-4C77-914D-4BE8E9BDBECA}" type="slidenum">
              <a:rPr lang="zh-CN" altLang="en-US" sz="1600">
                <a:latin typeface="Arial" panose="020B0604020202020204" pitchFamily="34" charset="0"/>
              </a:rPr>
              <a:pPr/>
              <a:t>131</a:t>
            </a:fld>
            <a:endParaRPr lang="en-US" altLang="zh-CN" sz="1600">
              <a:latin typeface="Arial" panose="020B0604020202020204" pitchFamily="34" charset="0"/>
            </a:endParaRPr>
          </a:p>
        </p:txBody>
      </p:sp>
      <p:graphicFrame>
        <p:nvGraphicFramePr>
          <p:cNvPr id="191492" name="Object 4"/>
          <p:cNvGraphicFramePr>
            <a:graphicFrameLocks noChangeAspect="1"/>
          </p:cNvGraphicFramePr>
          <p:nvPr/>
        </p:nvGraphicFramePr>
        <p:xfrm>
          <a:off x="2286000" y="2438400"/>
          <a:ext cx="3505200" cy="4114800"/>
        </p:xfrm>
        <a:graphic>
          <a:graphicData uri="http://schemas.openxmlformats.org/presentationml/2006/ole">
            <mc:AlternateContent xmlns:mc="http://schemas.openxmlformats.org/markup-compatibility/2006">
              <mc:Choice xmlns:v="urn:schemas-microsoft-com:vml" Requires="v">
                <p:oleObj spid="_x0000_s11279" name="BMP 图象" r:id="rId4" imgW="1646029" imgH="2400520" progId="Paint.Picture">
                  <p:embed/>
                </p:oleObj>
              </mc:Choice>
              <mc:Fallback>
                <p:oleObj name="BMP 图象" r:id="rId4" imgW="1646029" imgH="2400520" progId="Paint.Picture">
                  <p:embed/>
                  <p:pic>
                    <p:nvPicPr>
                      <p:cNvPr id="1914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438400"/>
                        <a:ext cx="3505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146281755"/>
      </p:ext>
    </p:extLst>
  </p:cSld>
  <p:clrMapOvr>
    <a:masterClrMapping/>
  </p:clrMapOvr>
  <p:transition>
    <p:pull dir="rd"/>
    <p:sndAc>
      <p:stSnd>
        <p:snd r:embed="rId3" name="camera.wav"/>
      </p:stSnd>
    </p:sndAc>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title"/>
          </p:nvPr>
        </p:nvSpPr>
        <p:spPr/>
        <p:txBody>
          <a:bodyPr/>
          <a:lstStyle/>
          <a:p>
            <a:r>
              <a:rPr kumimoji="0" lang="zh-CN" altLang="en-US"/>
              <a:t>继承</a:t>
            </a:r>
          </a:p>
        </p:txBody>
      </p:sp>
      <p:sp>
        <p:nvSpPr>
          <p:cNvPr id="192514" name="Rectangle 3"/>
          <p:cNvSpPr>
            <a:spLocks noGrp="1" noChangeArrowheads="1"/>
          </p:cNvSpPr>
          <p:nvPr>
            <p:ph idx="1"/>
          </p:nvPr>
        </p:nvSpPr>
        <p:spPr/>
        <p:txBody>
          <a:bodyPr/>
          <a:lstStyle/>
          <a:p>
            <a:r>
              <a:rPr kumimoji="0" lang="zh-CN" altLang="en-US"/>
              <a:t>建立一个称为登记用户的超类</a:t>
            </a:r>
          </a:p>
          <a:p>
            <a:r>
              <a:rPr kumimoji="0" lang="zh-CN" altLang="en-US"/>
              <a:t>为登记用户类建立学生信息和教授信息子类</a:t>
            </a:r>
          </a:p>
          <a:p>
            <a:pPr lvl="1"/>
            <a:r>
              <a:rPr kumimoji="0" lang="zh-CN" altLang="en-US"/>
              <a:t>将一个普通的属性或操作移动到新的超类中</a:t>
            </a:r>
          </a:p>
          <a:p>
            <a:r>
              <a:rPr kumimoji="0" lang="zh-CN" altLang="en-US"/>
              <a:t>必要时重新分配关系</a:t>
            </a:r>
          </a:p>
          <a:p>
            <a:r>
              <a:rPr kumimoji="0" lang="zh-CN" altLang="en-US"/>
              <a:t>必要时加入强制信息</a:t>
            </a:r>
          </a:p>
        </p:txBody>
      </p:sp>
      <p:sp>
        <p:nvSpPr>
          <p:cNvPr id="192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38CF0712-F466-4ED1-9FC0-65C773B62EBE}" type="slidenum">
              <a:rPr lang="zh-CN" altLang="en-US" sz="1600">
                <a:latin typeface="Arial" panose="020B0604020202020204" pitchFamily="34" charset="0"/>
              </a:rPr>
              <a:pPr/>
              <a:t>132</a:t>
            </a:fld>
            <a:endParaRPr lang="en-US" altLang="zh-CN" sz="1600">
              <a:latin typeface="Arial" panose="020B0604020202020204" pitchFamily="34" charset="0"/>
            </a:endParaRPr>
          </a:p>
        </p:txBody>
      </p:sp>
    </p:spTree>
    <p:extLst>
      <p:ext uri="{BB962C8B-B14F-4D97-AF65-F5344CB8AC3E}">
        <p14:creationId xmlns:p14="http://schemas.microsoft.com/office/powerpoint/2010/main" val="26938196"/>
      </p:ext>
    </p:extLst>
  </p:cSld>
  <p:clrMapOvr>
    <a:masterClrMapping/>
  </p:clrMapOvr>
  <p:transition>
    <p:pull dir="rd"/>
    <p:sndAc>
      <p:stSnd>
        <p:snd r:embed="rId2" name="camera.wav"/>
      </p:stSnd>
    </p:sndAc>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ChangeArrowheads="1"/>
          </p:cNvSpPr>
          <p:nvPr>
            <p:ph type="title"/>
          </p:nvPr>
        </p:nvSpPr>
        <p:spPr/>
        <p:txBody>
          <a:bodyPr/>
          <a:lstStyle/>
          <a:p>
            <a:r>
              <a:rPr kumimoji="0" lang="zh-CN" altLang="en-US"/>
              <a:t>对象行为</a:t>
            </a:r>
          </a:p>
        </p:txBody>
      </p:sp>
      <p:sp>
        <p:nvSpPr>
          <p:cNvPr id="193538" name="Rectangle 3"/>
          <p:cNvSpPr>
            <a:spLocks noGrp="1" noChangeArrowheads="1"/>
          </p:cNvSpPr>
          <p:nvPr>
            <p:ph idx="1"/>
          </p:nvPr>
        </p:nvSpPr>
        <p:spPr/>
        <p:txBody>
          <a:bodyPr/>
          <a:lstStyle/>
          <a:p>
            <a:r>
              <a:rPr kumimoji="0" lang="zh-CN" altLang="en-US"/>
              <a:t>建立状态转换图</a:t>
            </a:r>
          </a:p>
          <a:p>
            <a:pPr lvl="2"/>
            <a:r>
              <a:rPr kumimoji="0" lang="zh-CN" altLang="en-US"/>
              <a:t>状态</a:t>
            </a:r>
          </a:p>
          <a:p>
            <a:pPr lvl="2"/>
            <a:r>
              <a:rPr kumimoji="0" lang="zh-CN" altLang="en-US"/>
              <a:t>转换</a:t>
            </a:r>
          </a:p>
          <a:p>
            <a:pPr lvl="2"/>
            <a:r>
              <a:rPr kumimoji="0" lang="zh-CN" altLang="en-US"/>
              <a:t>动作和活动</a:t>
            </a:r>
          </a:p>
          <a:p>
            <a:pPr lvl="2"/>
            <a:r>
              <a:rPr kumimoji="0" lang="zh-CN" altLang="en-US"/>
              <a:t>嵌套状态</a:t>
            </a:r>
          </a:p>
        </p:txBody>
      </p:sp>
      <p:sp>
        <p:nvSpPr>
          <p:cNvPr id="193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2FEEC813-8A17-4977-9922-22DD617F3F4B}" type="slidenum">
              <a:rPr lang="zh-CN" altLang="en-US" sz="1600">
                <a:latin typeface="Arial" panose="020B0604020202020204" pitchFamily="34" charset="0"/>
              </a:rPr>
              <a:pPr/>
              <a:t>133</a:t>
            </a:fld>
            <a:endParaRPr lang="en-US" altLang="zh-CN" sz="1600">
              <a:latin typeface="Arial" panose="020B0604020202020204" pitchFamily="34" charset="0"/>
            </a:endParaRPr>
          </a:p>
        </p:txBody>
      </p:sp>
    </p:spTree>
    <p:extLst>
      <p:ext uri="{BB962C8B-B14F-4D97-AF65-F5344CB8AC3E}">
        <p14:creationId xmlns:p14="http://schemas.microsoft.com/office/powerpoint/2010/main" val="2877484138"/>
      </p:ext>
    </p:extLst>
  </p:cSld>
  <p:clrMapOvr>
    <a:masterClrMapping/>
  </p:clrMapOvr>
  <p:transition>
    <p:pull dir="rd"/>
    <p:sndAc>
      <p:stSnd>
        <p:snd r:embed="rId2" name="camera.wav"/>
      </p:stSnd>
    </p:sndAc>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noChangeArrowheads="1"/>
          </p:cNvSpPr>
          <p:nvPr>
            <p:ph type="title"/>
          </p:nvPr>
        </p:nvSpPr>
        <p:spPr/>
        <p:txBody>
          <a:bodyPr/>
          <a:lstStyle/>
          <a:p>
            <a:r>
              <a:rPr kumimoji="0" lang="zh-CN" altLang="en-US"/>
              <a:t>什么是状态机图</a:t>
            </a:r>
          </a:p>
        </p:txBody>
      </p:sp>
      <p:sp>
        <p:nvSpPr>
          <p:cNvPr id="194562" name="Rectangle 3"/>
          <p:cNvSpPr>
            <a:spLocks noGrp="1" noChangeArrowheads="1"/>
          </p:cNvSpPr>
          <p:nvPr>
            <p:ph idx="1"/>
          </p:nvPr>
        </p:nvSpPr>
        <p:spPr/>
        <p:txBody>
          <a:bodyPr/>
          <a:lstStyle/>
          <a:p>
            <a:r>
              <a:rPr kumimoji="0" lang="zh-CN" altLang="en-US"/>
              <a:t>状态机图用于描述给定类的发展历史，导致状态转换的事件和导致状态改变的活动</a:t>
            </a:r>
          </a:p>
          <a:p>
            <a:r>
              <a:rPr kumimoji="0" lang="zh-CN" altLang="en-US"/>
              <a:t>对象状态是对象可以存在的可能条件</a:t>
            </a:r>
          </a:p>
          <a:p>
            <a:r>
              <a:rPr kumimoji="0" lang="zh-CN" altLang="en-US"/>
              <a:t>为类的重要动态行为建立状态机图</a:t>
            </a:r>
          </a:p>
        </p:txBody>
      </p:sp>
      <p:sp>
        <p:nvSpPr>
          <p:cNvPr id="194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C3E401CB-815E-48D2-BA8E-B6EEC31C022E}" type="slidenum">
              <a:rPr lang="zh-CN" altLang="en-US" sz="1600">
                <a:latin typeface="Arial" panose="020B0604020202020204" pitchFamily="34" charset="0"/>
              </a:rPr>
              <a:pPr/>
              <a:t>134</a:t>
            </a:fld>
            <a:endParaRPr lang="en-US" altLang="zh-CN" sz="1600">
              <a:latin typeface="Arial" panose="020B0604020202020204" pitchFamily="34" charset="0"/>
            </a:endParaRPr>
          </a:p>
        </p:txBody>
      </p:sp>
    </p:spTree>
    <p:extLst>
      <p:ext uri="{BB962C8B-B14F-4D97-AF65-F5344CB8AC3E}">
        <p14:creationId xmlns:p14="http://schemas.microsoft.com/office/powerpoint/2010/main" val="1984122594"/>
      </p:ext>
    </p:extLst>
  </p:cSld>
  <p:clrMapOvr>
    <a:masterClrMapping/>
  </p:clrMapOvr>
  <p:transition>
    <p:pull dir="rd"/>
    <p:sndAc>
      <p:stSnd>
        <p:snd r:embed="rId2" name="camera.wav"/>
      </p:stSnd>
    </p:sndAc>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ChangeArrowheads="1"/>
          </p:cNvSpPr>
          <p:nvPr>
            <p:ph type="title"/>
          </p:nvPr>
        </p:nvSpPr>
        <p:spPr/>
        <p:txBody>
          <a:bodyPr/>
          <a:lstStyle/>
          <a:p>
            <a:r>
              <a:rPr kumimoji="0" lang="zh-CN" altLang="en-US"/>
              <a:t>什么是状态</a:t>
            </a:r>
          </a:p>
        </p:txBody>
      </p:sp>
      <p:sp>
        <p:nvSpPr>
          <p:cNvPr id="195586" name="Rectangle 3"/>
          <p:cNvSpPr>
            <a:spLocks noGrp="1" noChangeArrowheads="1"/>
          </p:cNvSpPr>
          <p:nvPr>
            <p:ph idx="1"/>
          </p:nvPr>
        </p:nvSpPr>
        <p:spPr/>
        <p:txBody>
          <a:bodyPr/>
          <a:lstStyle/>
          <a:p>
            <a:r>
              <a:rPr kumimoji="0" lang="zh-CN" altLang="en-US"/>
              <a:t>状态是对象可以存在的可能条件</a:t>
            </a:r>
          </a:p>
        </p:txBody>
      </p:sp>
      <p:sp>
        <p:nvSpPr>
          <p:cNvPr id="195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B139883F-6E06-41C1-8820-3E1B40D1F5AC}" type="slidenum">
              <a:rPr lang="zh-CN" altLang="en-US" sz="1600">
                <a:latin typeface="Arial" panose="020B0604020202020204" pitchFamily="34" charset="0"/>
              </a:rPr>
              <a:pPr/>
              <a:t>135</a:t>
            </a:fld>
            <a:endParaRPr lang="en-US" altLang="zh-CN" sz="1600">
              <a:latin typeface="Arial" panose="020B0604020202020204" pitchFamily="34" charset="0"/>
            </a:endParaRPr>
          </a:p>
        </p:txBody>
      </p:sp>
      <p:graphicFrame>
        <p:nvGraphicFramePr>
          <p:cNvPr id="195588" name="Object 4"/>
          <p:cNvGraphicFramePr>
            <a:graphicFrameLocks noChangeAspect="1"/>
          </p:cNvGraphicFramePr>
          <p:nvPr/>
        </p:nvGraphicFramePr>
        <p:xfrm>
          <a:off x="1371600" y="2438400"/>
          <a:ext cx="6019800" cy="3733800"/>
        </p:xfrm>
        <a:graphic>
          <a:graphicData uri="http://schemas.openxmlformats.org/presentationml/2006/ole">
            <mc:AlternateContent xmlns:mc="http://schemas.openxmlformats.org/markup-compatibility/2006">
              <mc:Choice xmlns:v="urn:schemas-microsoft-com:vml" Requires="v">
                <p:oleObj spid="_x0000_s12303" name="BMP 图象" r:id="rId4" imgW="3285984" imgH="2038293" progId="Paint.Picture">
                  <p:embed/>
                </p:oleObj>
              </mc:Choice>
              <mc:Fallback>
                <p:oleObj name="BMP 图象" r:id="rId4" imgW="3285984" imgH="2038293" progId="Paint.Picture">
                  <p:embed/>
                  <p:pic>
                    <p:nvPicPr>
                      <p:cNvPr id="19558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438400"/>
                        <a:ext cx="6019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10020733"/>
      </p:ext>
    </p:extLst>
  </p:cSld>
  <p:clrMapOvr>
    <a:masterClrMapping/>
  </p:clrMapOvr>
  <p:transition>
    <p:pull dir="rd"/>
    <p:sndAc>
      <p:stSnd>
        <p:snd r:embed="rId3" name="camera.wav"/>
      </p:stSnd>
    </p:sndAc>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noChangeArrowheads="1"/>
          </p:cNvSpPr>
          <p:nvPr>
            <p:ph type="title"/>
          </p:nvPr>
        </p:nvSpPr>
        <p:spPr/>
        <p:txBody>
          <a:bodyPr/>
          <a:lstStyle/>
          <a:p>
            <a:r>
              <a:rPr kumimoji="0" lang="zh-CN" altLang="en-US"/>
              <a:t>状态转换</a:t>
            </a:r>
          </a:p>
        </p:txBody>
      </p:sp>
      <p:sp>
        <p:nvSpPr>
          <p:cNvPr id="196610" name="Rectangle 3"/>
          <p:cNvSpPr>
            <a:spLocks noGrp="1" noChangeArrowheads="1"/>
          </p:cNvSpPr>
          <p:nvPr>
            <p:ph idx="1"/>
          </p:nvPr>
        </p:nvSpPr>
        <p:spPr/>
        <p:txBody>
          <a:bodyPr/>
          <a:lstStyle/>
          <a:p>
            <a:r>
              <a:rPr kumimoji="0" lang="zh-CN" altLang="en-US"/>
              <a:t>状态转换是从最初状态到成功状态的改变</a:t>
            </a:r>
          </a:p>
        </p:txBody>
      </p:sp>
      <p:sp>
        <p:nvSpPr>
          <p:cNvPr id="196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4B00A72D-7616-4799-A3E2-E18090F668D7}" type="slidenum">
              <a:rPr lang="zh-CN" altLang="en-US" sz="1600">
                <a:latin typeface="Arial" panose="020B0604020202020204" pitchFamily="34" charset="0"/>
              </a:rPr>
              <a:pPr/>
              <a:t>136</a:t>
            </a:fld>
            <a:endParaRPr lang="en-US" altLang="zh-CN" sz="1600">
              <a:latin typeface="Arial" panose="020B0604020202020204" pitchFamily="34" charset="0"/>
            </a:endParaRPr>
          </a:p>
        </p:txBody>
      </p:sp>
      <p:graphicFrame>
        <p:nvGraphicFramePr>
          <p:cNvPr id="196612" name="Object 4"/>
          <p:cNvGraphicFramePr>
            <a:graphicFrameLocks noChangeAspect="1"/>
          </p:cNvGraphicFramePr>
          <p:nvPr/>
        </p:nvGraphicFramePr>
        <p:xfrm>
          <a:off x="1371600" y="2438400"/>
          <a:ext cx="6019800" cy="3733800"/>
        </p:xfrm>
        <a:graphic>
          <a:graphicData uri="http://schemas.openxmlformats.org/presentationml/2006/ole">
            <mc:AlternateContent xmlns:mc="http://schemas.openxmlformats.org/markup-compatibility/2006">
              <mc:Choice xmlns:v="urn:schemas-microsoft-com:vml" Requires="v">
                <p:oleObj spid="_x0000_s13327" name="BMP 图象" r:id="rId4" imgW="3285984" imgH="2038293" progId="Paint.Picture">
                  <p:embed/>
                </p:oleObj>
              </mc:Choice>
              <mc:Fallback>
                <p:oleObj name="BMP 图象" r:id="rId4" imgW="3285984" imgH="2038293" progId="Paint.Picture">
                  <p:embed/>
                  <p:pic>
                    <p:nvPicPr>
                      <p:cNvPr id="19661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438400"/>
                        <a:ext cx="6019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340558666"/>
      </p:ext>
    </p:extLst>
  </p:cSld>
  <p:clrMapOvr>
    <a:masterClrMapping/>
  </p:clrMapOvr>
  <p:transition>
    <p:pull dir="rd"/>
    <p:sndAc>
      <p:stSnd>
        <p:snd r:embed="rId3" name="camera.wav"/>
      </p:stSnd>
    </p:sndAc>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noChangeArrowheads="1"/>
          </p:cNvSpPr>
          <p:nvPr>
            <p:ph type="title"/>
          </p:nvPr>
        </p:nvSpPr>
        <p:spPr/>
        <p:txBody>
          <a:bodyPr/>
          <a:lstStyle/>
          <a:p>
            <a:r>
              <a:rPr kumimoji="0" lang="zh-CN" altLang="en-US"/>
              <a:t>反身状态转换</a:t>
            </a:r>
          </a:p>
        </p:txBody>
      </p:sp>
      <p:sp>
        <p:nvSpPr>
          <p:cNvPr id="197634" name="Rectangle 3"/>
          <p:cNvSpPr>
            <a:spLocks noGrp="1" noChangeArrowheads="1"/>
          </p:cNvSpPr>
          <p:nvPr>
            <p:ph idx="1"/>
          </p:nvPr>
        </p:nvSpPr>
        <p:spPr/>
        <p:txBody>
          <a:bodyPr/>
          <a:lstStyle/>
          <a:p>
            <a:r>
              <a:rPr kumimoji="0" lang="zh-CN" altLang="en-US"/>
              <a:t>反身状态转换是一种初始状态等于成功状态的转换</a:t>
            </a:r>
          </a:p>
        </p:txBody>
      </p:sp>
      <p:sp>
        <p:nvSpPr>
          <p:cNvPr id="197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D66A9BE3-7EE3-497B-B447-C68CCD8DC7B9}" type="slidenum">
              <a:rPr lang="zh-CN" altLang="en-US" sz="1600">
                <a:latin typeface="Arial" panose="020B0604020202020204" pitchFamily="34" charset="0"/>
              </a:rPr>
              <a:pPr/>
              <a:t>137</a:t>
            </a:fld>
            <a:endParaRPr lang="en-US" altLang="zh-CN" sz="1600">
              <a:latin typeface="Arial" panose="020B0604020202020204" pitchFamily="34" charset="0"/>
            </a:endParaRPr>
          </a:p>
        </p:txBody>
      </p:sp>
      <p:graphicFrame>
        <p:nvGraphicFramePr>
          <p:cNvPr id="197636" name="Object 4"/>
          <p:cNvGraphicFramePr>
            <a:graphicFrameLocks noChangeAspect="1"/>
          </p:cNvGraphicFramePr>
          <p:nvPr/>
        </p:nvGraphicFramePr>
        <p:xfrm>
          <a:off x="1295400" y="2286000"/>
          <a:ext cx="7086600" cy="3797300"/>
        </p:xfrm>
        <a:graphic>
          <a:graphicData uri="http://schemas.openxmlformats.org/presentationml/2006/ole">
            <mc:AlternateContent xmlns:mc="http://schemas.openxmlformats.org/markup-compatibility/2006">
              <mc:Choice xmlns:v="urn:schemas-microsoft-com:vml" Requires="v">
                <p:oleObj spid="_x0000_s14351" name="BMP 图象" r:id="rId4" imgW="3295706" imgH="2428727" progId="Paint.Picture">
                  <p:embed/>
                </p:oleObj>
              </mc:Choice>
              <mc:Fallback>
                <p:oleObj name="BMP 图象" r:id="rId4" imgW="3295706" imgH="2428727" progId="Paint.Picture">
                  <p:embed/>
                  <p:pic>
                    <p:nvPicPr>
                      <p:cNvPr id="19763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286000"/>
                        <a:ext cx="7086600" cy="379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166955784"/>
      </p:ext>
    </p:extLst>
  </p:cSld>
  <p:clrMapOvr>
    <a:masterClrMapping/>
  </p:clrMapOvr>
  <p:transition>
    <p:pull dir="rd"/>
    <p:sndAc>
      <p:stSnd>
        <p:snd r:embed="rId3" name="camera.wav"/>
      </p:stSnd>
    </p:sndAc>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2"/>
          <p:cNvSpPr>
            <a:spLocks noGrp="1" noChangeArrowheads="1"/>
          </p:cNvSpPr>
          <p:nvPr>
            <p:ph type="title"/>
          </p:nvPr>
        </p:nvSpPr>
        <p:spPr/>
        <p:txBody>
          <a:bodyPr/>
          <a:lstStyle/>
          <a:p>
            <a:r>
              <a:rPr kumimoji="0" lang="zh-CN" altLang="en-US"/>
              <a:t>状态转换</a:t>
            </a:r>
            <a:r>
              <a:rPr kumimoji="0" lang="en-US" altLang="zh-CN"/>
              <a:t>Arguments</a:t>
            </a:r>
          </a:p>
        </p:txBody>
      </p:sp>
      <p:sp>
        <p:nvSpPr>
          <p:cNvPr id="198658" name="Rectangle 3"/>
          <p:cNvSpPr>
            <a:spLocks noGrp="1" noChangeArrowheads="1"/>
          </p:cNvSpPr>
          <p:nvPr>
            <p:ph idx="1"/>
          </p:nvPr>
        </p:nvSpPr>
        <p:spPr/>
        <p:txBody>
          <a:bodyPr/>
          <a:lstStyle/>
          <a:p>
            <a:r>
              <a:rPr kumimoji="0" lang="zh-CN" altLang="en-US"/>
              <a:t>伴随一个事件的数据就是一个</a:t>
            </a:r>
            <a:r>
              <a:rPr kumimoji="0" lang="en-US" altLang="zh-CN"/>
              <a:t>argument</a:t>
            </a:r>
          </a:p>
        </p:txBody>
      </p:sp>
      <p:sp>
        <p:nvSpPr>
          <p:cNvPr id="198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DD31E83F-F183-4638-A4DF-FBCB862A6E00}" type="slidenum">
              <a:rPr lang="zh-CN" altLang="en-US" sz="1600">
                <a:latin typeface="Arial" panose="020B0604020202020204" pitchFamily="34" charset="0"/>
              </a:rPr>
              <a:pPr/>
              <a:t>138</a:t>
            </a:fld>
            <a:endParaRPr lang="en-US" altLang="zh-CN" sz="1600">
              <a:latin typeface="Arial" panose="020B0604020202020204" pitchFamily="34" charset="0"/>
            </a:endParaRPr>
          </a:p>
        </p:txBody>
      </p:sp>
      <p:graphicFrame>
        <p:nvGraphicFramePr>
          <p:cNvPr id="198660" name="Object 4"/>
          <p:cNvGraphicFramePr>
            <a:graphicFrameLocks noChangeAspect="1"/>
          </p:cNvGraphicFramePr>
          <p:nvPr/>
        </p:nvGraphicFramePr>
        <p:xfrm>
          <a:off x="1752600" y="2330450"/>
          <a:ext cx="6400800" cy="3841750"/>
        </p:xfrm>
        <a:graphic>
          <a:graphicData uri="http://schemas.openxmlformats.org/presentationml/2006/ole">
            <mc:AlternateContent xmlns:mc="http://schemas.openxmlformats.org/markup-compatibility/2006">
              <mc:Choice xmlns:v="urn:schemas-microsoft-com:vml" Requires="v">
                <p:oleObj spid="_x0000_s15375" name="BMP 图象" r:id="rId4" imgW="3285984" imgH="2438520" progId="Paint.Picture">
                  <p:embed/>
                </p:oleObj>
              </mc:Choice>
              <mc:Fallback>
                <p:oleObj name="BMP 图象" r:id="rId4" imgW="3285984" imgH="2438520" progId="Paint.Picture">
                  <p:embed/>
                  <p:pic>
                    <p:nvPicPr>
                      <p:cNvPr id="1986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330450"/>
                        <a:ext cx="6400800" cy="384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163142215"/>
      </p:ext>
    </p:extLst>
  </p:cSld>
  <p:clrMapOvr>
    <a:masterClrMapping/>
  </p:clrMapOvr>
  <p:transition>
    <p:pull dir="rd"/>
    <p:sndAc>
      <p:stSnd>
        <p:snd r:embed="rId3" name="camera.wav"/>
      </p:stSnd>
    </p:sndAc>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a:spLocks noGrp="1" noChangeArrowheads="1"/>
          </p:cNvSpPr>
          <p:nvPr>
            <p:ph type="title"/>
          </p:nvPr>
        </p:nvSpPr>
        <p:spPr/>
        <p:txBody>
          <a:bodyPr/>
          <a:lstStyle/>
          <a:p>
            <a:r>
              <a:rPr kumimoji="0" lang="zh-CN" altLang="en-US"/>
              <a:t>卫式条件（</a:t>
            </a:r>
            <a:r>
              <a:rPr kumimoji="0" lang="en-US" altLang="zh-CN"/>
              <a:t>Guarded)</a:t>
            </a:r>
            <a:r>
              <a:rPr kumimoji="0" lang="zh-CN" altLang="en-US"/>
              <a:t>状态转换</a:t>
            </a:r>
          </a:p>
        </p:txBody>
      </p:sp>
      <p:sp>
        <p:nvSpPr>
          <p:cNvPr id="199682" name="Rectangle 3"/>
          <p:cNvSpPr>
            <a:spLocks noGrp="1" noChangeArrowheads="1"/>
          </p:cNvSpPr>
          <p:nvPr>
            <p:ph idx="1"/>
          </p:nvPr>
        </p:nvSpPr>
        <p:spPr/>
        <p:txBody>
          <a:bodyPr/>
          <a:lstStyle/>
          <a:p>
            <a:r>
              <a:rPr kumimoji="0" lang="zh-CN" altLang="en-US"/>
              <a:t>通过卫式条件（</a:t>
            </a:r>
            <a:r>
              <a:rPr kumimoji="0" lang="en-US" altLang="zh-CN"/>
              <a:t>guard）</a:t>
            </a:r>
            <a:r>
              <a:rPr kumimoji="0" lang="zh-CN" altLang="en-US"/>
              <a:t>的使用，转换可以形成条件</a:t>
            </a:r>
          </a:p>
        </p:txBody>
      </p:sp>
      <p:sp>
        <p:nvSpPr>
          <p:cNvPr id="199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5F491113-733C-4C30-B20E-32125D118D83}" type="slidenum">
              <a:rPr lang="zh-CN" altLang="en-US" sz="1600">
                <a:latin typeface="Arial" panose="020B0604020202020204" pitchFamily="34" charset="0"/>
              </a:rPr>
              <a:pPr/>
              <a:t>139</a:t>
            </a:fld>
            <a:endParaRPr lang="en-US" altLang="zh-CN" sz="1600">
              <a:latin typeface="Arial" panose="020B0604020202020204" pitchFamily="34" charset="0"/>
            </a:endParaRPr>
          </a:p>
        </p:txBody>
      </p:sp>
      <p:graphicFrame>
        <p:nvGraphicFramePr>
          <p:cNvPr id="199684" name="Object 4"/>
          <p:cNvGraphicFramePr>
            <a:graphicFrameLocks noChangeAspect="1"/>
          </p:cNvGraphicFramePr>
          <p:nvPr/>
        </p:nvGraphicFramePr>
        <p:xfrm>
          <a:off x="1600200" y="2747963"/>
          <a:ext cx="6629400" cy="3881437"/>
        </p:xfrm>
        <a:graphic>
          <a:graphicData uri="http://schemas.openxmlformats.org/presentationml/2006/ole">
            <mc:AlternateContent xmlns:mc="http://schemas.openxmlformats.org/markup-compatibility/2006">
              <mc:Choice xmlns:v="urn:schemas-microsoft-com:vml" Requires="v">
                <p:oleObj spid="_x0000_s16399" name="BMP 图象" r:id="rId4" imgW="3400810" imgH="2428727" progId="Paint.Picture">
                  <p:embed/>
                </p:oleObj>
              </mc:Choice>
              <mc:Fallback>
                <p:oleObj name="BMP 图象" r:id="rId4" imgW="3400810" imgH="2428727" progId="Paint.Picture">
                  <p:embed/>
                  <p:pic>
                    <p:nvPicPr>
                      <p:cNvPr id="19968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747963"/>
                        <a:ext cx="6629400"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594862692"/>
      </p:ext>
    </p:extLst>
  </p:cSld>
  <p:clrMapOvr>
    <a:masterClrMapping/>
  </p:clrMapOvr>
  <p:transition>
    <p:pull dir="rd"/>
    <p:sndAc>
      <p:stSnd>
        <p:snd r:embed="rId3" name="camera.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r>
              <a:rPr kumimoji="0" lang="zh-CN" altLang="en-US">
                <a:latin typeface="Times New Roman" panose="02020603050405020304" pitchFamily="18" charset="0"/>
              </a:rPr>
              <a:t>基于</a:t>
            </a:r>
            <a:r>
              <a:rPr kumimoji="0" lang="en-US" altLang="zh-CN">
                <a:latin typeface="Times New Roman" panose="02020603050405020304" pitchFamily="18" charset="0"/>
              </a:rPr>
              <a:t>UML</a:t>
            </a:r>
            <a:r>
              <a:rPr kumimoji="0" lang="zh-CN" altLang="en-US">
                <a:latin typeface="Times New Roman" panose="02020603050405020304" pitchFamily="18" charset="0"/>
              </a:rPr>
              <a:t>的面向对象设计</a:t>
            </a:r>
            <a:endParaRPr kumimoji="0" lang="zh-CN" altLang="en-US"/>
          </a:p>
        </p:txBody>
      </p:sp>
      <p:sp>
        <p:nvSpPr>
          <p:cNvPr id="30722" name="内容占位符 2"/>
          <p:cNvSpPr>
            <a:spLocks noGrp="1"/>
          </p:cNvSpPr>
          <p:nvPr>
            <p:ph idx="1"/>
          </p:nvPr>
        </p:nvSpPr>
        <p:spPr>
          <a:xfrm>
            <a:off x="468313" y="1484313"/>
            <a:ext cx="8142287" cy="4659312"/>
          </a:xfrm>
        </p:spPr>
        <p:txBody>
          <a:bodyPr/>
          <a:lstStyle/>
          <a:p>
            <a:r>
              <a:rPr kumimoji="0" lang="zh-CN" altLang="en-US" sz="1800"/>
              <a:t>逻辑视图：设计满足功能需求的架构</a:t>
            </a:r>
            <a:endParaRPr kumimoji="0" lang="en-US" altLang="zh-CN" sz="1800"/>
          </a:p>
          <a:p>
            <a:pPr lvl="1"/>
            <a:r>
              <a:rPr kumimoji="0" lang="zh-CN" altLang="en-US" sz="1400"/>
              <a:t>关注功能：用户可见的功能，为实现用户功能而必须提供的</a:t>
            </a:r>
            <a:r>
              <a:rPr kumimoji="0" lang="en-US" altLang="zh-CN" sz="1400"/>
              <a:t>“</a:t>
            </a:r>
            <a:r>
              <a:rPr kumimoji="0" lang="zh-CN" altLang="en-US" sz="1400"/>
              <a:t>辅助功能模块</a:t>
            </a:r>
            <a:r>
              <a:rPr kumimoji="0" lang="en-US" altLang="zh-CN" sz="1400"/>
              <a:t>”</a:t>
            </a:r>
            <a:r>
              <a:rPr kumimoji="0" lang="zh-CN" altLang="en-US" sz="1400"/>
              <a:t>；可能是逻辑层、功能模块等。</a:t>
            </a:r>
          </a:p>
          <a:p>
            <a:r>
              <a:rPr kumimoji="0" lang="zh-CN" altLang="en-US" sz="1800"/>
              <a:t>开发视图：设计满足开发期质量属性的架构</a:t>
            </a:r>
            <a:endParaRPr kumimoji="0" lang="en-US" altLang="zh-CN" sz="1800"/>
          </a:p>
          <a:p>
            <a:pPr lvl="1"/>
            <a:r>
              <a:rPr kumimoji="0" lang="zh-CN" altLang="en-US" sz="1400"/>
              <a:t>关注程序包，不仅包括要编写的源程序，还包括可以直接使用的第三方</a:t>
            </a:r>
            <a:r>
              <a:rPr kumimoji="0" lang="en-US" altLang="zh-CN" sz="1400"/>
              <a:t>SDK</a:t>
            </a:r>
            <a:r>
              <a:rPr kumimoji="0" lang="zh-CN" altLang="en-US" sz="1400"/>
              <a:t>和现成框架、类库，以及开发的系统将运行于其上的系统软件或中间件。</a:t>
            </a:r>
            <a:endParaRPr kumimoji="0" lang="en-US" altLang="zh-CN" sz="1400"/>
          </a:p>
          <a:p>
            <a:pPr lvl="1"/>
            <a:r>
              <a:rPr kumimoji="0" lang="zh-CN" altLang="en-US" sz="1400"/>
              <a:t>开发视图和逻辑视图之间可能存在一定的映射关系：比如逻辑层一般会映射到多个程序包等。</a:t>
            </a:r>
          </a:p>
          <a:p>
            <a:r>
              <a:rPr kumimoji="0" lang="zh-CN" altLang="en-US" sz="1800"/>
              <a:t>处理视图：设计满足运行期质量属性的架构</a:t>
            </a:r>
            <a:endParaRPr kumimoji="0" lang="en-US" altLang="zh-CN" sz="1800"/>
          </a:p>
          <a:p>
            <a:pPr lvl="1"/>
            <a:r>
              <a:rPr kumimoji="0" lang="zh-CN" altLang="en-US" sz="1400"/>
              <a:t>关注进程、线程、对象等运行时概念，以及相关的并发、同步、通信等问题。</a:t>
            </a:r>
            <a:endParaRPr kumimoji="0" lang="en-US" altLang="zh-CN" sz="1400"/>
          </a:p>
          <a:p>
            <a:pPr lvl="1"/>
            <a:r>
              <a:rPr kumimoji="0" lang="zh-CN" altLang="en-US" sz="1400"/>
              <a:t>处理视图和开发视图的关系：开发视图一般偏重程序包在编译时期的静态依赖关系，而这些程序运行起来之后会表现为对象、线程、进程，处理视图比较关注的正是这些运行时单元的交互问题。</a:t>
            </a:r>
          </a:p>
          <a:p>
            <a:r>
              <a:rPr kumimoji="0" lang="zh-CN" altLang="en-US" sz="1800"/>
              <a:t>物理视图：和部署相关的架构决策</a:t>
            </a:r>
            <a:endParaRPr kumimoji="0" lang="en-US" altLang="zh-CN" sz="1800"/>
          </a:p>
          <a:p>
            <a:pPr lvl="1"/>
            <a:r>
              <a:rPr kumimoji="0" lang="zh-CN" altLang="en-US" sz="1400"/>
              <a:t>关注</a:t>
            </a:r>
            <a:r>
              <a:rPr kumimoji="0" lang="en-US" altLang="zh-CN" sz="1400"/>
              <a:t>"</a:t>
            </a:r>
            <a:r>
              <a:rPr kumimoji="0" lang="zh-CN" altLang="en-US" sz="1400"/>
              <a:t>目标程序及其依赖的运行库和系统软件</a:t>
            </a:r>
            <a:r>
              <a:rPr kumimoji="0" lang="en-US" altLang="zh-CN" sz="1400"/>
              <a:t>"</a:t>
            </a:r>
            <a:r>
              <a:rPr kumimoji="0" lang="zh-CN" altLang="en-US" sz="1400"/>
              <a:t>最终如何安装或部署到物理机器，以及如何部署机器和网络来配合软件系统的可靠性、可伸缩性等要求。</a:t>
            </a:r>
            <a:endParaRPr kumimoji="0" lang="en-US" altLang="zh-CN" sz="1400"/>
          </a:p>
          <a:p>
            <a:pPr lvl="1"/>
            <a:r>
              <a:rPr kumimoji="0" lang="zh-CN" altLang="en-US" sz="1400"/>
              <a:t>物理视图和处理视图的关系：处理视图特别关注目标程序的动态执行情况，而物理视图重视目标程序的静态位置问题；物理视图是综合考虑软件系统和整个</a:t>
            </a:r>
            <a:r>
              <a:rPr kumimoji="0" lang="en-US" altLang="zh-CN" sz="1400"/>
              <a:t>IT</a:t>
            </a:r>
            <a:r>
              <a:rPr kumimoji="0" lang="zh-CN" altLang="en-US" sz="1400"/>
              <a:t>系统相互影响的架构视图。</a:t>
            </a:r>
          </a:p>
          <a:p>
            <a:endParaRPr kumimoji="0" lang="zh-CN" altLang="en-US" sz="1800"/>
          </a:p>
        </p:txBody>
      </p:sp>
      <p:sp>
        <p:nvSpPr>
          <p:cNvPr id="4" name="日期占位符 3"/>
          <p:cNvSpPr>
            <a:spLocks noGrp="1"/>
          </p:cNvSpPr>
          <p:nvPr>
            <p:ph type="dt" sz="quarter" idx="10"/>
          </p:nvPr>
        </p:nvSpPr>
        <p:spPr/>
        <p:txBody>
          <a:bodyPr/>
          <a:lstStyle/>
          <a:p>
            <a:pPr>
              <a:defRPr/>
            </a:pPr>
            <a:r>
              <a:rPr lang="en-US" altLang="zh-CN">
                <a:latin typeface="+mn-lt"/>
                <a:ea typeface="宋体" pitchFamily="2" charset="-122"/>
                <a:cs typeface="+mn-cs"/>
              </a:rPr>
              <a:t>2010</a:t>
            </a:r>
          </a:p>
        </p:txBody>
      </p:sp>
      <p:sp>
        <p:nvSpPr>
          <p:cNvPr id="30724"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1600">
                <a:latin typeface="Arial" panose="020B0604020202020204" pitchFamily="34" charset="0"/>
              </a:rPr>
              <a:t>Software Engineering Group</a:t>
            </a:r>
          </a:p>
        </p:txBody>
      </p:sp>
      <p:sp>
        <p:nvSpPr>
          <p:cNvPr id="3072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CF2FA050-9AD6-44D0-ADB1-BB487DE5C759}" type="slidenum">
              <a:rPr lang="zh-CN" altLang="en-US" sz="1600">
                <a:latin typeface="Arial" panose="020B0604020202020204" pitchFamily="34" charset="0"/>
              </a:rPr>
              <a:pPr/>
              <a:t>14</a:t>
            </a:fld>
            <a:endParaRPr lang="zh-CN" altLang="en-US" sz="1600">
              <a:latin typeface="Arial" panose="020B0604020202020204" pitchFamily="34" charset="0"/>
            </a:endParaRPr>
          </a:p>
        </p:txBody>
      </p:sp>
    </p:spTree>
    <p:extLst>
      <p:ext uri="{BB962C8B-B14F-4D97-AF65-F5344CB8AC3E}">
        <p14:creationId xmlns:p14="http://schemas.microsoft.com/office/powerpoint/2010/main" val="416056428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a:spLocks noGrp="1" noChangeArrowheads="1"/>
          </p:cNvSpPr>
          <p:nvPr>
            <p:ph type="title"/>
          </p:nvPr>
        </p:nvSpPr>
        <p:spPr/>
        <p:txBody>
          <a:bodyPr/>
          <a:lstStyle/>
          <a:p>
            <a:r>
              <a:rPr kumimoji="0" lang="zh-CN" altLang="en-US"/>
              <a:t>活动</a:t>
            </a:r>
          </a:p>
        </p:txBody>
      </p:sp>
      <p:sp>
        <p:nvSpPr>
          <p:cNvPr id="200706" name="Rectangle 3"/>
          <p:cNvSpPr>
            <a:spLocks noGrp="1" noChangeArrowheads="1"/>
          </p:cNvSpPr>
          <p:nvPr>
            <p:ph idx="1"/>
          </p:nvPr>
        </p:nvSpPr>
        <p:spPr/>
        <p:txBody>
          <a:bodyPr/>
          <a:lstStyle/>
          <a:p>
            <a:r>
              <a:rPr kumimoji="0" lang="zh-CN" altLang="en-US"/>
              <a:t>活动是伴随事件转换的操作</a:t>
            </a:r>
          </a:p>
        </p:txBody>
      </p:sp>
      <p:sp>
        <p:nvSpPr>
          <p:cNvPr id="200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288A464D-0A5D-4512-BBA5-10224AB5EC88}" type="slidenum">
              <a:rPr lang="zh-CN" altLang="en-US" sz="1600">
                <a:latin typeface="Arial" panose="020B0604020202020204" pitchFamily="34" charset="0"/>
              </a:rPr>
              <a:pPr/>
              <a:t>140</a:t>
            </a:fld>
            <a:endParaRPr lang="en-US" altLang="zh-CN" sz="1600">
              <a:latin typeface="Arial" panose="020B0604020202020204" pitchFamily="34" charset="0"/>
            </a:endParaRPr>
          </a:p>
        </p:txBody>
      </p:sp>
      <p:graphicFrame>
        <p:nvGraphicFramePr>
          <p:cNvPr id="200708" name="Object 4"/>
          <p:cNvGraphicFramePr>
            <a:graphicFrameLocks noChangeAspect="1"/>
          </p:cNvGraphicFramePr>
          <p:nvPr/>
        </p:nvGraphicFramePr>
        <p:xfrm>
          <a:off x="1371600" y="2374900"/>
          <a:ext cx="6648450" cy="4102100"/>
        </p:xfrm>
        <a:graphic>
          <a:graphicData uri="http://schemas.openxmlformats.org/presentationml/2006/ole">
            <mc:AlternateContent xmlns:mc="http://schemas.openxmlformats.org/markup-compatibility/2006">
              <mc:Choice xmlns:v="urn:schemas-microsoft-com:vml" Requires="v">
                <p:oleObj spid="_x0000_s17423" name="BMP 图象" r:id="rId4" imgW="4152729" imgH="2418934" progId="Paint.Picture">
                  <p:embed/>
                </p:oleObj>
              </mc:Choice>
              <mc:Fallback>
                <p:oleObj name="BMP 图象" r:id="rId4" imgW="4152729" imgH="2418934" progId="Paint.Picture">
                  <p:embed/>
                  <p:pic>
                    <p:nvPicPr>
                      <p:cNvPr id="20070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374900"/>
                        <a:ext cx="6648450"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666199845"/>
      </p:ext>
    </p:extLst>
  </p:cSld>
  <p:clrMapOvr>
    <a:masterClrMapping/>
  </p:clrMapOvr>
  <p:transition>
    <p:pull dir="rd"/>
    <p:sndAc>
      <p:stSnd>
        <p:snd r:embed="rId3" name="camera.wav"/>
      </p:stSnd>
    </p:sndAc>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noChangeArrowheads="1"/>
          </p:cNvSpPr>
          <p:nvPr>
            <p:ph type="title"/>
          </p:nvPr>
        </p:nvSpPr>
        <p:spPr/>
        <p:txBody>
          <a:bodyPr/>
          <a:lstStyle/>
          <a:p>
            <a:r>
              <a:rPr kumimoji="0" lang="zh-CN" altLang="en-US"/>
              <a:t>发送事件</a:t>
            </a:r>
          </a:p>
        </p:txBody>
      </p:sp>
      <p:sp>
        <p:nvSpPr>
          <p:cNvPr id="201730" name="Rectangle 3"/>
          <p:cNvSpPr>
            <a:spLocks noGrp="1" noChangeArrowheads="1"/>
          </p:cNvSpPr>
          <p:nvPr>
            <p:ph idx="1"/>
          </p:nvPr>
        </p:nvSpPr>
        <p:spPr/>
        <p:txBody>
          <a:bodyPr/>
          <a:lstStyle/>
          <a:p>
            <a:r>
              <a:rPr kumimoji="0" lang="zh-CN" altLang="en-US"/>
              <a:t>事件可以触发传送另一个事件</a:t>
            </a:r>
          </a:p>
        </p:txBody>
      </p:sp>
      <p:sp>
        <p:nvSpPr>
          <p:cNvPr id="2017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1F2C0B67-8C9D-4F28-9632-761638D6FED1}" type="slidenum">
              <a:rPr lang="zh-CN" altLang="en-US" sz="1600">
                <a:latin typeface="Arial" panose="020B0604020202020204" pitchFamily="34" charset="0"/>
              </a:rPr>
              <a:pPr/>
              <a:t>141</a:t>
            </a:fld>
            <a:endParaRPr lang="en-US" altLang="zh-CN" sz="1600">
              <a:latin typeface="Arial" panose="020B0604020202020204" pitchFamily="34" charset="0"/>
            </a:endParaRPr>
          </a:p>
        </p:txBody>
      </p:sp>
      <p:graphicFrame>
        <p:nvGraphicFramePr>
          <p:cNvPr id="201732" name="Object 4"/>
          <p:cNvGraphicFramePr>
            <a:graphicFrameLocks noChangeAspect="1"/>
          </p:cNvGraphicFramePr>
          <p:nvPr/>
        </p:nvGraphicFramePr>
        <p:xfrm>
          <a:off x="1219200" y="2303463"/>
          <a:ext cx="6781800" cy="4173537"/>
        </p:xfrm>
        <a:graphic>
          <a:graphicData uri="http://schemas.openxmlformats.org/presentationml/2006/ole">
            <mc:AlternateContent xmlns:mc="http://schemas.openxmlformats.org/markup-compatibility/2006">
              <mc:Choice xmlns:v="urn:schemas-microsoft-com:vml" Requires="v">
                <p:oleObj spid="_x0000_s18447" name="BMP 图象" r:id="rId4" imgW="4410532" imgH="3181622" progId="Paint.Picture">
                  <p:embed/>
                </p:oleObj>
              </mc:Choice>
              <mc:Fallback>
                <p:oleObj name="BMP 图象" r:id="rId4" imgW="4410532" imgH="3181622" progId="Paint.Picture">
                  <p:embed/>
                  <p:pic>
                    <p:nvPicPr>
                      <p:cNvPr id="20173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303463"/>
                        <a:ext cx="6781800" cy="417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143758188"/>
      </p:ext>
    </p:extLst>
  </p:cSld>
  <p:clrMapOvr>
    <a:masterClrMapping/>
  </p:clrMapOvr>
  <p:transition>
    <p:pull dir="rd"/>
    <p:sndAc>
      <p:stSnd>
        <p:snd r:embed="rId3" name="camera.wav"/>
      </p:stSnd>
    </p:sndAc>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noChangeArrowheads="1"/>
          </p:cNvSpPr>
          <p:nvPr>
            <p:ph type="title"/>
          </p:nvPr>
        </p:nvSpPr>
        <p:spPr/>
        <p:txBody>
          <a:bodyPr/>
          <a:lstStyle/>
          <a:p>
            <a:r>
              <a:rPr kumimoji="0" lang="zh-CN" altLang="en-US"/>
              <a:t>起始状态</a:t>
            </a:r>
          </a:p>
        </p:txBody>
      </p:sp>
      <p:sp>
        <p:nvSpPr>
          <p:cNvPr id="202754" name="Rectangle 3"/>
          <p:cNvSpPr>
            <a:spLocks noGrp="1" noChangeArrowheads="1"/>
          </p:cNvSpPr>
          <p:nvPr>
            <p:ph idx="1"/>
          </p:nvPr>
        </p:nvSpPr>
        <p:spPr/>
        <p:txBody>
          <a:bodyPr/>
          <a:lstStyle/>
          <a:p>
            <a:r>
              <a:rPr kumimoji="0" lang="zh-CN" altLang="en-US"/>
              <a:t>起始状态是对象的最初状态</a:t>
            </a:r>
          </a:p>
          <a:p>
            <a:pPr lvl="1"/>
            <a:r>
              <a:rPr kumimoji="0" lang="zh-CN" altLang="en-US"/>
              <a:t>只能有一个起始状态</a:t>
            </a:r>
          </a:p>
        </p:txBody>
      </p:sp>
      <p:sp>
        <p:nvSpPr>
          <p:cNvPr id="202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3C872103-770A-4A94-AB18-51774BCE51C2}" type="slidenum">
              <a:rPr lang="zh-CN" altLang="en-US" sz="1600">
                <a:latin typeface="Arial" panose="020B0604020202020204" pitchFamily="34" charset="0"/>
              </a:rPr>
              <a:pPr/>
              <a:t>142</a:t>
            </a:fld>
            <a:endParaRPr lang="en-US" altLang="zh-CN" sz="1600">
              <a:latin typeface="Arial" panose="020B0604020202020204" pitchFamily="34" charset="0"/>
            </a:endParaRPr>
          </a:p>
        </p:txBody>
      </p:sp>
      <p:graphicFrame>
        <p:nvGraphicFramePr>
          <p:cNvPr id="202756" name="Object 4"/>
          <p:cNvGraphicFramePr>
            <a:graphicFrameLocks noChangeAspect="1"/>
          </p:cNvGraphicFramePr>
          <p:nvPr/>
        </p:nvGraphicFramePr>
        <p:xfrm>
          <a:off x="1042988" y="2924175"/>
          <a:ext cx="7543800" cy="3692525"/>
        </p:xfrm>
        <a:graphic>
          <a:graphicData uri="http://schemas.openxmlformats.org/presentationml/2006/ole">
            <mc:AlternateContent xmlns:mc="http://schemas.openxmlformats.org/markup-compatibility/2006">
              <mc:Choice xmlns:v="urn:schemas-microsoft-com:vml" Requires="v">
                <p:oleObj spid="_x0000_s19471" name="BMP 图象" r:id="rId4" imgW="4420204" imgH="3162162" progId="Paint.Picture">
                  <p:embed/>
                </p:oleObj>
              </mc:Choice>
              <mc:Fallback>
                <p:oleObj name="BMP 图象" r:id="rId4" imgW="4420204" imgH="3162162" progId="Paint.Picture">
                  <p:embed/>
                  <p:pic>
                    <p:nvPicPr>
                      <p:cNvPr id="20275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924175"/>
                        <a:ext cx="7543800"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868443"/>
      </p:ext>
    </p:extLst>
  </p:cSld>
  <p:clrMapOvr>
    <a:masterClrMapping/>
  </p:clrMapOvr>
  <p:transition>
    <p:pull dir="rd"/>
    <p:sndAc>
      <p:stSnd>
        <p:snd r:embed="rId3" name="camera.wav"/>
      </p:stSnd>
    </p:sndAc>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noChangeArrowheads="1"/>
          </p:cNvSpPr>
          <p:nvPr>
            <p:ph type="title"/>
          </p:nvPr>
        </p:nvSpPr>
        <p:spPr/>
        <p:txBody>
          <a:bodyPr/>
          <a:lstStyle/>
          <a:p>
            <a:r>
              <a:rPr kumimoji="0" lang="zh-CN" altLang="en-US"/>
              <a:t>终止状态</a:t>
            </a:r>
          </a:p>
        </p:txBody>
      </p:sp>
      <p:sp>
        <p:nvSpPr>
          <p:cNvPr id="203778" name="Rectangle 3"/>
          <p:cNvSpPr>
            <a:spLocks noGrp="1" noChangeArrowheads="1"/>
          </p:cNvSpPr>
          <p:nvPr>
            <p:ph idx="1"/>
          </p:nvPr>
        </p:nvSpPr>
        <p:spPr/>
        <p:txBody>
          <a:bodyPr/>
          <a:lstStyle/>
          <a:p>
            <a:r>
              <a:rPr kumimoji="0" lang="zh-CN" altLang="en-US"/>
              <a:t>终止状态是对象最后的状态</a:t>
            </a:r>
          </a:p>
          <a:p>
            <a:pPr lvl="1"/>
            <a:r>
              <a:rPr kumimoji="0" lang="zh-CN" altLang="en-US"/>
              <a:t>可以没有终止状态，也可以存在多个终止状态</a:t>
            </a:r>
          </a:p>
        </p:txBody>
      </p:sp>
      <p:sp>
        <p:nvSpPr>
          <p:cNvPr id="203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98010137-0D5C-45F3-BE51-EF7B309F99E3}" type="slidenum">
              <a:rPr lang="zh-CN" altLang="en-US" sz="1600">
                <a:latin typeface="Arial" panose="020B0604020202020204" pitchFamily="34" charset="0"/>
              </a:rPr>
              <a:pPr/>
              <a:t>143</a:t>
            </a:fld>
            <a:endParaRPr lang="en-US" altLang="zh-CN" sz="1600">
              <a:latin typeface="Arial" panose="020B0604020202020204" pitchFamily="34" charset="0"/>
            </a:endParaRPr>
          </a:p>
        </p:txBody>
      </p:sp>
      <p:graphicFrame>
        <p:nvGraphicFramePr>
          <p:cNvPr id="203780" name="Object 4"/>
          <p:cNvGraphicFramePr>
            <a:graphicFrameLocks noChangeAspect="1"/>
          </p:cNvGraphicFramePr>
          <p:nvPr>
            <p:extLst>
              <p:ext uri="{D42A27DB-BD31-4B8C-83A1-F6EECF244321}">
                <p14:modId xmlns:p14="http://schemas.microsoft.com/office/powerpoint/2010/main" val="1673022224"/>
              </p:ext>
            </p:extLst>
          </p:nvPr>
        </p:nvGraphicFramePr>
        <p:xfrm>
          <a:off x="1043608" y="2348880"/>
          <a:ext cx="7086600" cy="3657600"/>
        </p:xfrm>
        <a:graphic>
          <a:graphicData uri="http://schemas.openxmlformats.org/presentationml/2006/ole">
            <mc:AlternateContent xmlns:mc="http://schemas.openxmlformats.org/markup-compatibility/2006">
              <mc:Choice xmlns:v="urn:schemas-microsoft-com:vml" Requires="v">
                <p:oleObj spid="_x0000_s20495" name="BMP 图象" r:id="rId4" imgW="4391188" imgH="3181622" progId="Paint.Picture">
                  <p:embed/>
                </p:oleObj>
              </mc:Choice>
              <mc:Fallback>
                <p:oleObj name="BMP 图象" r:id="rId4" imgW="4391188" imgH="3181622" progId="Paint.Picture">
                  <p:embed/>
                  <p:pic>
                    <p:nvPicPr>
                      <p:cNvPr id="2037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2348880"/>
                        <a:ext cx="7086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915567154"/>
      </p:ext>
    </p:extLst>
  </p:cSld>
  <p:clrMapOvr>
    <a:masterClrMapping/>
  </p:clrMapOvr>
  <p:transition>
    <p:pull dir="rd"/>
    <p:sndAc>
      <p:stSnd>
        <p:snd r:embed="rId3" name="camera.wav"/>
      </p:stSnd>
    </p:sndAc>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noChangeArrowheads="1"/>
          </p:cNvSpPr>
          <p:nvPr>
            <p:ph type="title"/>
          </p:nvPr>
        </p:nvSpPr>
        <p:spPr/>
        <p:txBody>
          <a:bodyPr/>
          <a:lstStyle/>
          <a:p>
            <a:r>
              <a:rPr kumimoji="0" lang="zh-CN" altLang="en-US"/>
              <a:t>状态活动类型</a:t>
            </a:r>
          </a:p>
        </p:txBody>
      </p:sp>
      <p:sp>
        <p:nvSpPr>
          <p:cNvPr id="204802" name="Rectangle 3"/>
          <p:cNvSpPr>
            <a:spLocks noGrp="1" noChangeArrowheads="1"/>
          </p:cNvSpPr>
          <p:nvPr>
            <p:ph idx="1"/>
          </p:nvPr>
        </p:nvSpPr>
        <p:spPr/>
        <p:txBody>
          <a:bodyPr/>
          <a:lstStyle/>
          <a:p>
            <a:r>
              <a:rPr kumimoji="0" lang="zh-CN" altLang="en-US"/>
              <a:t>简单状态</a:t>
            </a:r>
          </a:p>
          <a:p>
            <a:pPr lvl="1"/>
            <a:r>
              <a:rPr kumimoji="0" lang="zh-CN" altLang="en-US"/>
              <a:t>用自由格式文本代表发生的事件</a:t>
            </a:r>
          </a:p>
          <a:p>
            <a:r>
              <a:rPr kumimoji="0" lang="zh-CN" altLang="en-US"/>
              <a:t>发送事件</a:t>
            </a:r>
          </a:p>
          <a:p>
            <a:pPr lvl="1"/>
            <a:r>
              <a:rPr kumimoji="0" lang="zh-CN" altLang="en-US"/>
              <a:t>一个活动出发下一个事件</a:t>
            </a:r>
          </a:p>
        </p:txBody>
      </p:sp>
      <p:sp>
        <p:nvSpPr>
          <p:cNvPr id="204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FA075C3D-D2D1-4CAB-977D-8660F002A578}" type="slidenum">
              <a:rPr lang="zh-CN" altLang="en-US" sz="1600">
                <a:latin typeface="Arial" panose="020B0604020202020204" pitchFamily="34" charset="0"/>
              </a:rPr>
              <a:pPr/>
              <a:t>144</a:t>
            </a:fld>
            <a:endParaRPr lang="en-US" altLang="zh-CN" sz="1600">
              <a:latin typeface="Arial" panose="020B0604020202020204" pitchFamily="34" charset="0"/>
            </a:endParaRPr>
          </a:p>
        </p:txBody>
      </p:sp>
    </p:spTree>
    <p:extLst>
      <p:ext uri="{BB962C8B-B14F-4D97-AF65-F5344CB8AC3E}">
        <p14:creationId xmlns:p14="http://schemas.microsoft.com/office/powerpoint/2010/main" val="738477735"/>
      </p:ext>
    </p:extLst>
  </p:cSld>
  <p:clrMapOvr>
    <a:masterClrMapping/>
  </p:clrMapOvr>
  <p:transition>
    <p:pull dir="rd"/>
    <p:sndAc>
      <p:stSnd>
        <p:snd r:embed="rId2" name="camera.wav"/>
      </p:stSnd>
    </p:sndAc>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1026"/>
          <p:cNvSpPr>
            <a:spLocks noGrp="1" noChangeArrowheads="1"/>
          </p:cNvSpPr>
          <p:nvPr>
            <p:ph type="title"/>
          </p:nvPr>
        </p:nvSpPr>
        <p:spPr/>
        <p:txBody>
          <a:bodyPr/>
          <a:lstStyle/>
          <a:p>
            <a:r>
              <a:rPr kumimoji="0" lang="zh-CN" altLang="en-US"/>
              <a:t>状态中的活动</a:t>
            </a:r>
          </a:p>
        </p:txBody>
      </p:sp>
      <p:sp>
        <p:nvSpPr>
          <p:cNvPr id="205826" name="Rectangle 1027"/>
          <p:cNvSpPr>
            <a:spLocks noGrp="1" noChangeArrowheads="1"/>
          </p:cNvSpPr>
          <p:nvPr>
            <p:ph idx="1"/>
          </p:nvPr>
        </p:nvSpPr>
        <p:spPr/>
        <p:txBody>
          <a:bodyPr/>
          <a:lstStyle/>
          <a:p>
            <a:r>
              <a:rPr kumimoji="0" lang="zh-CN" altLang="en-US"/>
              <a:t>通过关键词的输入，活动被放置在先前状态中</a:t>
            </a:r>
          </a:p>
        </p:txBody>
      </p:sp>
      <p:sp>
        <p:nvSpPr>
          <p:cNvPr id="205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B91EC059-D115-4B43-964A-4B3415C32885}" type="slidenum">
              <a:rPr lang="zh-CN" altLang="en-US" sz="1600">
                <a:latin typeface="Arial" panose="020B0604020202020204" pitchFamily="34" charset="0"/>
              </a:rPr>
              <a:pPr/>
              <a:t>145</a:t>
            </a:fld>
            <a:endParaRPr lang="en-US" altLang="zh-CN" sz="1600">
              <a:latin typeface="Arial" panose="020B0604020202020204" pitchFamily="34" charset="0"/>
            </a:endParaRPr>
          </a:p>
        </p:txBody>
      </p:sp>
      <p:graphicFrame>
        <p:nvGraphicFramePr>
          <p:cNvPr id="205828" name="Object 1028"/>
          <p:cNvGraphicFramePr>
            <a:graphicFrameLocks noChangeAspect="1"/>
          </p:cNvGraphicFramePr>
          <p:nvPr/>
        </p:nvGraphicFramePr>
        <p:xfrm>
          <a:off x="1828800" y="2755900"/>
          <a:ext cx="6324600" cy="3949700"/>
        </p:xfrm>
        <a:graphic>
          <a:graphicData uri="http://schemas.openxmlformats.org/presentationml/2006/ole">
            <mc:AlternateContent xmlns:mc="http://schemas.openxmlformats.org/markup-compatibility/2006">
              <mc:Choice xmlns:v="urn:schemas-microsoft-com:vml" Requires="v">
                <p:oleObj spid="_x0000_s21519" name="BMP 图象" r:id="rId4" imgW="4420204" imgH="3181622" progId="Paint.Picture">
                  <p:embed/>
                </p:oleObj>
              </mc:Choice>
              <mc:Fallback>
                <p:oleObj name="BMP 图象" r:id="rId4" imgW="4420204" imgH="3181622" progId="Paint.Picture">
                  <p:embed/>
                  <p:pic>
                    <p:nvPicPr>
                      <p:cNvPr id="205828"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755900"/>
                        <a:ext cx="6324600" cy="394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628153778"/>
      </p:ext>
    </p:extLst>
  </p:cSld>
  <p:clrMapOvr>
    <a:masterClrMapping/>
  </p:clrMapOvr>
  <p:transition>
    <p:pull dir="rd"/>
    <p:sndAc>
      <p:stSnd>
        <p:snd r:embed="rId3" name="camera.wav"/>
      </p:stSnd>
    </p:sndAc>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p:cNvSpPr>
            <a:spLocks noGrp="1" noChangeArrowheads="1"/>
          </p:cNvSpPr>
          <p:nvPr>
            <p:ph type="title"/>
          </p:nvPr>
        </p:nvSpPr>
        <p:spPr/>
        <p:txBody>
          <a:bodyPr/>
          <a:lstStyle/>
          <a:p>
            <a:r>
              <a:rPr kumimoji="0" lang="zh-CN" altLang="en-US"/>
              <a:t>活动被输入直到从状态中退出</a:t>
            </a:r>
          </a:p>
        </p:txBody>
      </p:sp>
      <p:sp>
        <p:nvSpPr>
          <p:cNvPr id="206850" name="Rectangle 3"/>
          <p:cNvSpPr>
            <a:spLocks noGrp="1" noChangeArrowheads="1"/>
          </p:cNvSpPr>
          <p:nvPr>
            <p:ph idx="1"/>
          </p:nvPr>
        </p:nvSpPr>
        <p:spPr/>
        <p:txBody>
          <a:bodyPr/>
          <a:lstStyle/>
          <a:p>
            <a:r>
              <a:rPr kumimoji="0" lang="zh-CN" altLang="en-US"/>
              <a:t>通过关键词</a:t>
            </a:r>
            <a:r>
              <a:rPr kumimoji="0" lang="en-US" altLang="zh-CN"/>
              <a:t>do，</a:t>
            </a:r>
            <a:r>
              <a:rPr kumimoji="0" lang="zh-CN" altLang="en-US"/>
              <a:t>活动被放置在先前的状态中</a:t>
            </a:r>
          </a:p>
        </p:txBody>
      </p:sp>
      <p:sp>
        <p:nvSpPr>
          <p:cNvPr id="2068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7FCA796D-A628-4054-B64A-F288641E9109}" type="slidenum">
              <a:rPr lang="zh-CN" altLang="en-US" sz="1600">
                <a:latin typeface="Arial" panose="020B0604020202020204" pitchFamily="34" charset="0"/>
              </a:rPr>
              <a:pPr/>
              <a:t>146</a:t>
            </a:fld>
            <a:endParaRPr lang="en-US" altLang="zh-CN" sz="1600">
              <a:latin typeface="Arial" panose="020B0604020202020204" pitchFamily="34" charset="0"/>
            </a:endParaRPr>
          </a:p>
        </p:txBody>
      </p:sp>
      <p:graphicFrame>
        <p:nvGraphicFramePr>
          <p:cNvPr id="206852" name="Object 4"/>
          <p:cNvGraphicFramePr>
            <a:graphicFrameLocks noChangeAspect="1"/>
          </p:cNvGraphicFramePr>
          <p:nvPr/>
        </p:nvGraphicFramePr>
        <p:xfrm>
          <a:off x="1187450" y="2420938"/>
          <a:ext cx="6553200" cy="3898900"/>
        </p:xfrm>
        <a:graphic>
          <a:graphicData uri="http://schemas.openxmlformats.org/presentationml/2006/ole">
            <mc:AlternateContent xmlns:mc="http://schemas.openxmlformats.org/markup-compatibility/2006">
              <mc:Choice xmlns:v="urn:schemas-microsoft-com:vml" Requires="v">
                <p:oleObj spid="_x0000_s22543" name="BMP 图象" r:id="rId4" imgW="4391188" imgH="3181622" progId="Paint.Picture">
                  <p:embed/>
                </p:oleObj>
              </mc:Choice>
              <mc:Fallback>
                <p:oleObj name="BMP 图象" r:id="rId4" imgW="4391188" imgH="3181622" progId="Paint.Picture">
                  <p:embed/>
                  <p:pic>
                    <p:nvPicPr>
                      <p:cNvPr id="20685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2420938"/>
                        <a:ext cx="6553200"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558150185"/>
      </p:ext>
    </p:extLst>
  </p:cSld>
  <p:clrMapOvr>
    <a:masterClrMapping/>
  </p:clrMapOvr>
  <p:transition>
    <p:pull dir="rd"/>
    <p:sndAc>
      <p:stSnd>
        <p:snd r:embed="rId3" name="camera.wav"/>
      </p:stSnd>
    </p:sndAc>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noChangeArrowheads="1"/>
          </p:cNvSpPr>
          <p:nvPr>
            <p:ph type="title"/>
          </p:nvPr>
        </p:nvSpPr>
        <p:spPr/>
        <p:txBody>
          <a:bodyPr/>
          <a:lstStyle/>
          <a:p>
            <a:r>
              <a:rPr kumimoji="0" lang="zh-CN" altLang="en-US"/>
              <a:t>活动从状态中退出</a:t>
            </a:r>
          </a:p>
        </p:txBody>
      </p:sp>
      <p:sp>
        <p:nvSpPr>
          <p:cNvPr id="207874" name="Rectangle 3"/>
          <p:cNvSpPr>
            <a:spLocks noGrp="1" noChangeArrowheads="1"/>
          </p:cNvSpPr>
          <p:nvPr>
            <p:ph idx="1"/>
          </p:nvPr>
        </p:nvSpPr>
        <p:spPr/>
        <p:txBody>
          <a:bodyPr/>
          <a:lstStyle/>
          <a:p>
            <a:r>
              <a:rPr kumimoji="0" lang="zh-CN" altLang="en-US"/>
              <a:t>通过输入关键词</a:t>
            </a:r>
            <a:r>
              <a:rPr kumimoji="0" lang="en-US" altLang="zh-CN"/>
              <a:t>exit，</a:t>
            </a:r>
            <a:r>
              <a:rPr kumimoji="0" lang="zh-CN" altLang="en-US"/>
              <a:t>活动被放置在先前状态中</a:t>
            </a:r>
          </a:p>
        </p:txBody>
      </p:sp>
      <p:sp>
        <p:nvSpPr>
          <p:cNvPr id="207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C4E61382-8D2A-4D77-979C-A86663072843}" type="slidenum">
              <a:rPr lang="zh-CN" altLang="en-US" sz="1600">
                <a:latin typeface="Arial" panose="020B0604020202020204" pitchFamily="34" charset="0"/>
              </a:rPr>
              <a:pPr/>
              <a:t>147</a:t>
            </a:fld>
            <a:endParaRPr lang="en-US" altLang="zh-CN" sz="1600">
              <a:latin typeface="Arial" panose="020B0604020202020204" pitchFamily="34" charset="0"/>
            </a:endParaRPr>
          </a:p>
        </p:txBody>
      </p:sp>
      <p:graphicFrame>
        <p:nvGraphicFramePr>
          <p:cNvPr id="207876" name="Object 4"/>
          <p:cNvGraphicFramePr>
            <a:graphicFrameLocks noChangeAspect="1"/>
          </p:cNvGraphicFramePr>
          <p:nvPr/>
        </p:nvGraphicFramePr>
        <p:xfrm>
          <a:off x="1258888" y="2420938"/>
          <a:ext cx="7086600" cy="4095750"/>
        </p:xfrm>
        <a:graphic>
          <a:graphicData uri="http://schemas.openxmlformats.org/presentationml/2006/ole">
            <mc:AlternateContent xmlns:mc="http://schemas.openxmlformats.org/markup-compatibility/2006">
              <mc:Choice xmlns:v="urn:schemas-microsoft-com:vml" Requires="v">
                <p:oleObj spid="_x0000_s23567" name="BMP 图象" r:id="rId4" imgW="4400860" imgH="3191351" progId="Paint.Picture">
                  <p:embed/>
                </p:oleObj>
              </mc:Choice>
              <mc:Fallback>
                <p:oleObj name="BMP 图象" r:id="rId4" imgW="4400860" imgH="3191351" progId="Paint.Picture">
                  <p:embed/>
                  <p:pic>
                    <p:nvPicPr>
                      <p:cNvPr id="2078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420938"/>
                        <a:ext cx="708660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15714110"/>
      </p:ext>
    </p:extLst>
  </p:cSld>
  <p:clrMapOvr>
    <a:masterClrMapping/>
  </p:clrMapOvr>
  <p:transition>
    <p:pull dir="rd"/>
    <p:sndAc>
      <p:stSnd>
        <p:snd r:embed="rId3" name="camera.wav"/>
      </p:stSnd>
    </p:sndAc>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p:txBody>
          <a:bodyPr/>
          <a:lstStyle/>
          <a:p>
            <a:r>
              <a:rPr kumimoji="0" lang="zh-CN" altLang="en-US"/>
              <a:t>嵌套状态</a:t>
            </a:r>
          </a:p>
        </p:txBody>
      </p:sp>
      <p:sp>
        <p:nvSpPr>
          <p:cNvPr id="208898" name="Rectangle 3"/>
          <p:cNvSpPr>
            <a:spLocks noGrp="1" noChangeArrowheads="1"/>
          </p:cNvSpPr>
          <p:nvPr>
            <p:ph idx="1"/>
          </p:nvPr>
        </p:nvSpPr>
        <p:spPr/>
        <p:txBody>
          <a:bodyPr/>
          <a:lstStyle/>
          <a:p>
            <a:r>
              <a:rPr kumimoji="0" lang="zh-CN" altLang="en-US"/>
              <a:t>嵌套状态可以用于将复杂的图形简单化</a:t>
            </a:r>
          </a:p>
        </p:txBody>
      </p:sp>
      <p:sp>
        <p:nvSpPr>
          <p:cNvPr id="2088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F4F3FF8B-2FED-481B-A63A-452C6E05C997}" type="slidenum">
              <a:rPr lang="zh-CN" altLang="en-US" sz="1600">
                <a:latin typeface="Arial" panose="020B0604020202020204" pitchFamily="34" charset="0"/>
              </a:rPr>
              <a:pPr/>
              <a:t>148</a:t>
            </a:fld>
            <a:endParaRPr lang="en-US" altLang="zh-CN" sz="1600">
              <a:latin typeface="Arial" panose="020B0604020202020204" pitchFamily="34" charset="0"/>
            </a:endParaRPr>
          </a:p>
        </p:txBody>
      </p:sp>
      <p:graphicFrame>
        <p:nvGraphicFramePr>
          <p:cNvPr id="208900" name="Object 4"/>
          <p:cNvGraphicFramePr>
            <a:graphicFrameLocks noChangeAspect="1"/>
          </p:cNvGraphicFramePr>
          <p:nvPr/>
        </p:nvGraphicFramePr>
        <p:xfrm>
          <a:off x="1524000" y="2362200"/>
          <a:ext cx="6553200" cy="4267200"/>
        </p:xfrm>
        <a:graphic>
          <a:graphicData uri="http://schemas.openxmlformats.org/presentationml/2006/ole">
            <mc:AlternateContent xmlns:mc="http://schemas.openxmlformats.org/markup-compatibility/2006">
              <mc:Choice xmlns:v="urn:schemas-microsoft-com:vml" Requires="v">
                <p:oleObj spid="_x0000_s24591" name="BMP 图象" r:id="rId4" imgW="3820092" imgH="3438748" progId="Paint.Picture">
                  <p:embed/>
                </p:oleObj>
              </mc:Choice>
              <mc:Fallback>
                <p:oleObj name="BMP 图象" r:id="rId4" imgW="3820092" imgH="3438748" progId="Paint.Picture">
                  <p:embed/>
                  <p:pic>
                    <p:nvPicPr>
                      <p:cNvPr id="20890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362200"/>
                        <a:ext cx="6553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84509157"/>
      </p:ext>
    </p:extLst>
  </p:cSld>
  <p:clrMapOvr>
    <a:masterClrMapping/>
  </p:clrMapOvr>
  <p:transition>
    <p:pull dir="rd"/>
    <p:sndAc>
      <p:stSnd>
        <p:snd r:embed="rId3" name="camera.wav"/>
      </p:stSnd>
    </p:sndAc>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ChangeArrowheads="1"/>
          </p:cNvSpPr>
          <p:nvPr>
            <p:ph type="title"/>
          </p:nvPr>
        </p:nvSpPr>
        <p:spPr/>
        <p:txBody>
          <a:bodyPr/>
          <a:lstStyle/>
          <a:p>
            <a:r>
              <a:rPr kumimoji="0" lang="zh-CN" altLang="en-US"/>
              <a:t>待选课程类的状态图</a:t>
            </a:r>
          </a:p>
        </p:txBody>
      </p:sp>
      <p:sp>
        <p:nvSpPr>
          <p:cNvPr id="209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75FFFEFF-1311-4B1B-80BD-1E30A9222568}" type="slidenum">
              <a:rPr lang="zh-CN" altLang="en-US" sz="1600">
                <a:latin typeface="Arial" panose="020B0604020202020204" pitchFamily="34" charset="0"/>
              </a:rPr>
              <a:pPr/>
              <a:t>149</a:t>
            </a:fld>
            <a:endParaRPr lang="en-US" altLang="zh-CN" sz="1600">
              <a:latin typeface="Arial" panose="020B0604020202020204" pitchFamily="34" charset="0"/>
            </a:endParaRPr>
          </a:p>
        </p:txBody>
      </p:sp>
      <p:graphicFrame>
        <p:nvGraphicFramePr>
          <p:cNvPr id="209923" name="Object 3"/>
          <p:cNvGraphicFramePr>
            <a:graphicFrameLocks noChangeAspect="1"/>
          </p:cNvGraphicFramePr>
          <p:nvPr/>
        </p:nvGraphicFramePr>
        <p:xfrm>
          <a:off x="1066800" y="1771650"/>
          <a:ext cx="7086600" cy="4857750"/>
        </p:xfrm>
        <a:graphic>
          <a:graphicData uri="http://schemas.openxmlformats.org/presentationml/2006/ole">
            <mc:AlternateContent xmlns:mc="http://schemas.openxmlformats.org/markup-compatibility/2006">
              <mc:Choice xmlns:v="urn:schemas-microsoft-com:vml" Requires="v">
                <p:oleObj spid="_x0000_s25615" name="BMP 图象" r:id="rId4" imgW="4400860" imgH="3191351" progId="Paint.Picture">
                  <p:embed/>
                </p:oleObj>
              </mc:Choice>
              <mc:Fallback>
                <p:oleObj name="BMP 图象" r:id="rId4" imgW="4400860" imgH="3191351" progId="Paint.Picture">
                  <p:embed/>
                  <p:pic>
                    <p:nvPicPr>
                      <p:cNvPr id="2099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771650"/>
                        <a:ext cx="70866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6262054"/>
      </p:ext>
    </p:extLst>
  </p:cSld>
  <p:clrMapOvr>
    <a:masterClrMapping/>
  </p:clrMapOvr>
  <p:transition>
    <p:pull dir="rd"/>
    <p:sndAc>
      <p:stSnd>
        <p:snd r:embed="rId3" name="camera.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042988" y="404813"/>
            <a:ext cx="7058025" cy="576262"/>
          </a:xfrm>
        </p:spPr>
        <p:txBody>
          <a:bodyPr/>
          <a:lstStyle/>
          <a:p>
            <a:r>
              <a:rPr kumimoji="0" lang="zh-CN" altLang="en-US">
                <a:latin typeface="Times New Roman" panose="02020603050405020304" pitchFamily="18" charset="0"/>
              </a:rPr>
              <a:t>基于</a:t>
            </a:r>
            <a:r>
              <a:rPr kumimoji="0" lang="en-US" altLang="zh-CN">
                <a:latin typeface="Times New Roman" panose="02020603050405020304" pitchFamily="18" charset="0"/>
              </a:rPr>
              <a:t>UML</a:t>
            </a:r>
            <a:r>
              <a:rPr kumimoji="0" lang="zh-CN" altLang="en-US">
                <a:latin typeface="Times New Roman" panose="02020603050405020304" pitchFamily="18" charset="0"/>
              </a:rPr>
              <a:t>的面向对象设计</a:t>
            </a:r>
          </a:p>
        </p:txBody>
      </p:sp>
      <p:sp>
        <p:nvSpPr>
          <p:cNvPr id="31746" name="Rectangle 3"/>
          <p:cNvSpPr>
            <a:spLocks noChangeArrowheads="1"/>
          </p:cNvSpPr>
          <p:nvPr/>
        </p:nvSpPr>
        <p:spPr bwMode="auto">
          <a:xfrm>
            <a:off x="381000" y="1828800"/>
            <a:ext cx="1447800" cy="533400"/>
          </a:xfrm>
          <a:prstGeom prst="rect">
            <a:avLst/>
          </a:prstGeom>
          <a:solidFill>
            <a:srgbClr val="FFFFFF"/>
          </a:solidFill>
          <a:ln w="38100">
            <a:solidFill>
              <a:schemeClr val="tx2"/>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292929"/>
                </a:solidFill>
              </a:rPr>
              <a:t>问题描述</a:t>
            </a:r>
          </a:p>
        </p:txBody>
      </p:sp>
      <p:sp>
        <p:nvSpPr>
          <p:cNvPr id="31747" name="Rectangle 4"/>
          <p:cNvSpPr>
            <a:spLocks noChangeArrowheads="1"/>
          </p:cNvSpPr>
          <p:nvPr/>
        </p:nvSpPr>
        <p:spPr bwMode="auto">
          <a:xfrm>
            <a:off x="381000" y="4191000"/>
            <a:ext cx="1447800" cy="533400"/>
          </a:xfrm>
          <a:prstGeom prst="rect">
            <a:avLst/>
          </a:prstGeom>
          <a:solidFill>
            <a:srgbClr val="FFFFFF"/>
          </a:solidFill>
          <a:ln w="38100">
            <a:solidFill>
              <a:schemeClr val="tx2"/>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292929"/>
                </a:solidFill>
              </a:rPr>
              <a:t>用例图</a:t>
            </a:r>
          </a:p>
        </p:txBody>
      </p:sp>
      <p:sp>
        <p:nvSpPr>
          <p:cNvPr id="31748" name="Rectangle 5"/>
          <p:cNvSpPr>
            <a:spLocks noChangeArrowheads="1"/>
          </p:cNvSpPr>
          <p:nvPr/>
        </p:nvSpPr>
        <p:spPr bwMode="auto">
          <a:xfrm>
            <a:off x="2500313" y="1714500"/>
            <a:ext cx="6096000" cy="533400"/>
          </a:xfrm>
          <a:prstGeom prst="rect">
            <a:avLst/>
          </a:prstGeom>
          <a:solidFill>
            <a:srgbClr val="FFFFFF"/>
          </a:solidFill>
          <a:ln w="38100">
            <a:solidFill>
              <a:schemeClr val="tx2"/>
            </a:solidFill>
            <a:miter lim="800000"/>
            <a:headEnd/>
            <a:tailEnd/>
          </a:ln>
        </p:spPr>
        <p:txBody>
          <a:bodyPr wrap="none" anchor="ctr"/>
          <a:lstStyle>
            <a:lvl1pPr marL="342900" indent="-342900">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lvl="1"/>
            <a:r>
              <a:rPr lang="zh-CN" altLang="en-US" sz="2000">
                <a:solidFill>
                  <a:srgbClr val="292929"/>
                </a:solidFill>
              </a:rPr>
              <a:t>数据字典</a:t>
            </a:r>
          </a:p>
        </p:txBody>
      </p:sp>
      <p:sp>
        <p:nvSpPr>
          <p:cNvPr id="31749" name="Rectangle 6"/>
          <p:cNvSpPr>
            <a:spLocks noChangeArrowheads="1"/>
          </p:cNvSpPr>
          <p:nvPr/>
        </p:nvSpPr>
        <p:spPr bwMode="auto">
          <a:xfrm>
            <a:off x="2819400" y="2819400"/>
            <a:ext cx="1447800" cy="533400"/>
          </a:xfrm>
          <a:prstGeom prst="rect">
            <a:avLst/>
          </a:prstGeom>
          <a:solidFill>
            <a:srgbClr val="FFFFFF"/>
          </a:solidFill>
          <a:ln w="38100">
            <a:solidFill>
              <a:schemeClr val="tx2"/>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292929"/>
                </a:solidFill>
              </a:rPr>
              <a:t>类图</a:t>
            </a:r>
          </a:p>
        </p:txBody>
      </p:sp>
      <p:sp>
        <p:nvSpPr>
          <p:cNvPr id="31750" name="Rectangle 7"/>
          <p:cNvSpPr>
            <a:spLocks noChangeArrowheads="1"/>
          </p:cNvSpPr>
          <p:nvPr/>
        </p:nvSpPr>
        <p:spPr bwMode="auto">
          <a:xfrm>
            <a:off x="2819400" y="3581400"/>
            <a:ext cx="1447800" cy="533400"/>
          </a:xfrm>
          <a:prstGeom prst="rect">
            <a:avLst/>
          </a:prstGeom>
          <a:solidFill>
            <a:srgbClr val="FFFFFF"/>
          </a:solidFill>
          <a:ln w="38100">
            <a:solidFill>
              <a:schemeClr val="tx2"/>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292929"/>
                </a:solidFill>
              </a:rPr>
              <a:t>顺序图</a:t>
            </a:r>
          </a:p>
        </p:txBody>
      </p:sp>
      <p:sp>
        <p:nvSpPr>
          <p:cNvPr id="31751" name="Rectangle 8"/>
          <p:cNvSpPr>
            <a:spLocks noChangeArrowheads="1"/>
          </p:cNvSpPr>
          <p:nvPr/>
        </p:nvSpPr>
        <p:spPr bwMode="auto">
          <a:xfrm>
            <a:off x="2819400" y="4343400"/>
            <a:ext cx="1447800" cy="533400"/>
          </a:xfrm>
          <a:prstGeom prst="rect">
            <a:avLst/>
          </a:prstGeom>
          <a:solidFill>
            <a:srgbClr val="FFFFFF"/>
          </a:solidFill>
          <a:ln w="38100">
            <a:solidFill>
              <a:schemeClr val="tx2"/>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292929"/>
                </a:solidFill>
              </a:rPr>
              <a:t>协作图</a:t>
            </a:r>
          </a:p>
        </p:txBody>
      </p:sp>
      <p:sp>
        <p:nvSpPr>
          <p:cNvPr id="31752" name="Rectangle 9"/>
          <p:cNvSpPr>
            <a:spLocks noChangeArrowheads="1"/>
          </p:cNvSpPr>
          <p:nvPr/>
        </p:nvSpPr>
        <p:spPr bwMode="auto">
          <a:xfrm>
            <a:off x="2819400" y="5105400"/>
            <a:ext cx="1447800" cy="533400"/>
          </a:xfrm>
          <a:prstGeom prst="rect">
            <a:avLst/>
          </a:prstGeom>
          <a:solidFill>
            <a:srgbClr val="FFFFFF"/>
          </a:solidFill>
          <a:ln w="38100">
            <a:solidFill>
              <a:schemeClr val="tx2"/>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292929"/>
                </a:solidFill>
              </a:rPr>
              <a:t>活动图</a:t>
            </a:r>
          </a:p>
        </p:txBody>
      </p:sp>
      <p:sp>
        <p:nvSpPr>
          <p:cNvPr id="31753" name="Rectangle 10"/>
          <p:cNvSpPr>
            <a:spLocks noChangeArrowheads="1"/>
          </p:cNvSpPr>
          <p:nvPr/>
        </p:nvSpPr>
        <p:spPr bwMode="auto">
          <a:xfrm>
            <a:off x="5181600" y="3124200"/>
            <a:ext cx="990600" cy="533400"/>
          </a:xfrm>
          <a:prstGeom prst="rect">
            <a:avLst/>
          </a:prstGeom>
          <a:solidFill>
            <a:srgbClr val="FFFFFF"/>
          </a:solidFill>
          <a:ln w="38100">
            <a:solidFill>
              <a:schemeClr val="tx2"/>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292929"/>
                </a:solidFill>
              </a:rPr>
              <a:t>状态图</a:t>
            </a:r>
          </a:p>
        </p:txBody>
      </p:sp>
      <p:sp>
        <p:nvSpPr>
          <p:cNvPr id="31754" name="Rectangle 11"/>
          <p:cNvSpPr>
            <a:spLocks noChangeArrowheads="1"/>
          </p:cNvSpPr>
          <p:nvPr/>
        </p:nvSpPr>
        <p:spPr bwMode="auto">
          <a:xfrm>
            <a:off x="5181600" y="4343400"/>
            <a:ext cx="1447800" cy="533400"/>
          </a:xfrm>
          <a:prstGeom prst="rect">
            <a:avLst/>
          </a:prstGeom>
          <a:solidFill>
            <a:srgbClr val="FFFFFF"/>
          </a:solidFill>
          <a:ln w="38100">
            <a:solidFill>
              <a:schemeClr val="tx2"/>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292929"/>
                </a:solidFill>
              </a:rPr>
              <a:t>详细类图</a:t>
            </a:r>
          </a:p>
        </p:txBody>
      </p:sp>
      <p:sp>
        <p:nvSpPr>
          <p:cNvPr id="31755" name="Rectangle 12"/>
          <p:cNvSpPr>
            <a:spLocks noChangeArrowheads="1"/>
          </p:cNvSpPr>
          <p:nvPr/>
        </p:nvSpPr>
        <p:spPr bwMode="auto">
          <a:xfrm>
            <a:off x="7391400" y="3048000"/>
            <a:ext cx="1447800" cy="533400"/>
          </a:xfrm>
          <a:prstGeom prst="rect">
            <a:avLst/>
          </a:prstGeom>
          <a:solidFill>
            <a:srgbClr val="FFFFFF"/>
          </a:solidFill>
          <a:ln w="38100">
            <a:solidFill>
              <a:schemeClr val="tx2"/>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292929"/>
                </a:solidFill>
              </a:rPr>
              <a:t>包图</a:t>
            </a:r>
          </a:p>
        </p:txBody>
      </p:sp>
      <p:sp>
        <p:nvSpPr>
          <p:cNvPr id="31756" name="Rectangle 13"/>
          <p:cNvSpPr>
            <a:spLocks noChangeArrowheads="1"/>
          </p:cNvSpPr>
          <p:nvPr/>
        </p:nvSpPr>
        <p:spPr bwMode="auto">
          <a:xfrm>
            <a:off x="7391400" y="4038600"/>
            <a:ext cx="1447800" cy="533400"/>
          </a:xfrm>
          <a:prstGeom prst="rect">
            <a:avLst/>
          </a:prstGeom>
          <a:solidFill>
            <a:srgbClr val="FFFFFF"/>
          </a:solidFill>
          <a:ln w="38100">
            <a:solidFill>
              <a:schemeClr val="tx2"/>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292929"/>
                </a:solidFill>
              </a:rPr>
              <a:t>组件图</a:t>
            </a:r>
          </a:p>
        </p:txBody>
      </p:sp>
      <p:sp>
        <p:nvSpPr>
          <p:cNvPr id="31757" name="Rectangle 14"/>
          <p:cNvSpPr>
            <a:spLocks noChangeArrowheads="1"/>
          </p:cNvSpPr>
          <p:nvPr/>
        </p:nvSpPr>
        <p:spPr bwMode="auto">
          <a:xfrm>
            <a:off x="7391400" y="5105400"/>
            <a:ext cx="1447800" cy="533400"/>
          </a:xfrm>
          <a:prstGeom prst="rect">
            <a:avLst/>
          </a:prstGeom>
          <a:solidFill>
            <a:srgbClr val="FFFFFF"/>
          </a:solidFill>
          <a:ln w="38100">
            <a:solidFill>
              <a:schemeClr val="tx2"/>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292929"/>
                </a:solidFill>
              </a:rPr>
              <a:t>配置图</a:t>
            </a:r>
          </a:p>
        </p:txBody>
      </p:sp>
      <p:sp>
        <p:nvSpPr>
          <p:cNvPr id="31758" name="Line 15"/>
          <p:cNvSpPr>
            <a:spLocks noChangeShapeType="1"/>
          </p:cNvSpPr>
          <p:nvPr/>
        </p:nvSpPr>
        <p:spPr bwMode="auto">
          <a:xfrm>
            <a:off x="1066800" y="2362200"/>
            <a:ext cx="0" cy="1828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9" name="Line 16"/>
          <p:cNvSpPr>
            <a:spLocks noChangeShapeType="1"/>
          </p:cNvSpPr>
          <p:nvPr/>
        </p:nvSpPr>
        <p:spPr bwMode="auto">
          <a:xfrm flipV="1">
            <a:off x="1828800" y="3810000"/>
            <a:ext cx="990600" cy="533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0" name="Line 17"/>
          <p:cNvSpPr>
            <a:spLocks noChangeShapeType="1"/>
          </p:cNvSpPr>
          <p:nvPr/>
        </p:nvSpPr>
        <p:spPr bwMode="auto">
          <a:xfrm>
            <a:off x="1828800" y="4419600"/>
            <a:ext cx="990600" cy="2286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1" name="Line 18"/>
          <p:cNvSpPr>
            <a:spLocks noChangeShapeType="1"/>
          </p:cNvSpPr>
          <p:nvPr/>
        </p:nvSpPr>
        <p:spPr bwMode="auto">
          <a:xfrm>
            <a:off x="1828800" y="4419600"/>
            <a:ext cx="990600" cy="9906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2" name="Line 19"/>
          <p:cNvSpPr>
            <a:spLocks noChangeShapeType="1"/>
          </p:cNvSpPr>
          <p:nvPr/>
        </p:nvSpPr>
        <p:spPr bwMode="auto">
          <a:xfrm>
            <a:off x="1828800" y="2057400"/>
            <a:ext cx="685800"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3" name="Line 20"/>
          <p:cNvSpPr>
            <a:spLocks noChangeShapeType="1"/>
          </p:cNvSpPr>
          <p:nvPr/>
        </p:nvSpPr>
        <p:spPr bwMode="auto">
          <a:xfrm>
            <a:off x="1828800" y="2057400"/>
            <a:ext cx="990600" cy="1066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4" name="Line 21"/>
          <p:cNvSpPr>
            <a:spLocks noChangeShapeType="1"/>
          </p:cNvSpPr>
          <p:nvPr/>
        </p:nvSpPr>
        <p:spPr bwMode="auto">
          <a:xfrm flipV="1">
            <a:off x="3581400" y="2286000"/>
            <a:ext cx="0" cy="533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5" name="Line 22"/>
          <p:cNvSpPr>
            <a:spLocks noChangeShapeType="1"/>
          </p:cNvSpPr>
          <p:nvPr/>
        </p:nvSpPr>
        <p:spPr bwMode="auto">
          <a:xfrm>
            <a:off x="4267200" y="3048000"/>
            <a:ext cx="914400" cy="304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6" name="Line 23"/>
          <p:cNvSpPr>
            <a:spLocks noChangeShapeType="1"/>
          </p:cNvSpPr>
          <p:nvPr/>
        </p:nvSpPr>
        <p:spPr bwMode="auto">
          <a:xfrm flipV="1">
            <a:off x="4267200" y="3581400"/>
            <a:ext cx="914400" cy="304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7" name="Line 24"/>
          <p:cNvSpPr>
            <a:spLocks noChangeShapeType="1"/>
          </p:cNvSpPr>
          <p:nvPr/>
        </p:nvSpPr>
        <p:spPr bwMode="auto">
          <a:xfrm>
            <a:off x="4267200" y="3048000"/>
            <a:ext cx="914400" cy="1447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8" name="Line 25"/>
          <p:cNvSpPr>
            <a:spLocks noChangeShapeType="1"/>
          </p:cNvSpPr>
          <p:nvPr/>
        </p:nvSpPr>
        <p:spPr bwMode="auto">
          <a:xfrm>
            <a:off x="4267200" y="3886200"/>
            <a:ext cx="9144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9" name="Line 26"/>
          <p:cNvSpPr>
            <a:spLocks noChangeShapeType="1"/>
          </p:cNvSpPr>
          <p:nvPr/>
        </p:nvSpPr>
        <p:spPr bwMode="auto">
          <a:xfrm>
            <a:off x="4267200" y="4648200"/>
            <a:ext cx="990600"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0" name="Line 27"/>
          <p:cNvSpPr>
            <a:spLocks noChangeShapeType="1"/>
          </p:cNvSpPr>
          <p:nvPr/>
        </p:nvSpPr>
        <p:spPr bwMode="auto">
          <a:xfrm flipV="1">
            <a:off x="4267200" y="4800600"/>
            <a:ext cx="914400" cy="6096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1" name="Line 28"/>
          <p:cNvSpPr>
            <a:spLocks noChangeShapeType="1"/>
          </p:cNvSpPr>
          <p:nvPr/>
        </p:nvSpPr>
        <p:spPr bwMode="auto">
          <a:xfrm flipV="1">
            <a:off x="6400800" y="2286000"/>
            <a:ext cx="0" cy="2057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2" name="Line 29"/>
          <p:cNvSpPr>
            <a:spLocks noChangeShapeType="1"/>
          </p:cNvSpPr>
          <p:nvPr/>
        </p:nvSpPr>
        <p:spPr bwMode="auto">
          <a:xfrm>
            <a:off x="5867400" y="3657600"/>
            <a:ext cx="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3" name="Line 30"/>
          <p:cNvSpPr>
            <a:spLocks noChangeShapeType="1"/>
          </p:cNvSpPr>
          <p:nvPr/>
        </p:nvSpPr>
        <p:spPr bwMode="auto">
          <a:xfrm flipV="1">
            <a:off x="6629400" y="3276600"/>
            <a:ext cx="7620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4" name="Line 31"/>
          <p:cNvSpPr>
            <a:spLocks noChangeShapeType="1"/>
          </p:cNvSpPr>
          <p:nvPr/>
        </p:nvSpPr>
        <p:spPr bwMode="auto">
          <a:xfrm flipV="1">
            <a:off x="6705600" y="4267200"/>
            <a:ext cx="685800" cy="2286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5" name="Line 32"/>
          <p:cNvSpPr>
            <a:spLocks noChangeShapeType="1"/>
          </p:cNvSpPr>
          <p:nvPr/>
        </p:nvSpPr>
        <p:spPr bwMode="auto">
          <a:xfrm>
            <a:off x="2133600" y="1295400"/>
            <a:ext cx="0" cy="5181600"/>
          </a:xfrm>
          <a:prstGeom prst="line">
            <a:avLst/>
          </a:prstGeom>
          <a:noFill/>
          <a:ln w="635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6" name="Line 33"/>
          <p:cNvSpPr>
            <a:spLocks noChangeShapeType="1"/>
          </p:cNvSpPr>
          <p:nvPr/>
        </p:nvSpPr>
        <p:spPr bwMode="auto">
          <a:xfrm>
            <a:off x="7010400" y="1371600"/>
            <a:ext cx="0" cy="5181600"/>
          </a:xfrm>
          <a:prstGeom prst="line">
            <a:avLst/>
          </a:prstGeom>
          <a:noFill/>
          <a:ln w="635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7" name="Text Box 34"/>
          <p:cNvSpPr txBox="1">
            <a:spLocks noChangeArrowheads="1"/>
          </p:cNvSpPr>
          <p:nvPr/>
        </p:nvSpPr>
        <p:spPr bwMode="auto">
          <a:xfrm>
            <a:off x="457200" y="58674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用例视图</a:t>
            </a:r>
          </a:p>
        </p:txBody>
      </p:sp>
      <p:sp>
        <p:nvSpPr>
          <p:cNvPr id="31778" name="Text Box 35"/>
          <p:cNvSpPr txBox="1">
            <a:spLocks noChangeArrowheads="1"/>
          </p:cNvSpPr>
          <p:nvPr/>
        </p:nvSpPr>
        <p:spPr bwMode="auto">
          <a:xfrm>
            <a:off x="3581400" y="59436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逻辑视图</a:t>
            </a:r>
          </a:p>
        </p:txBody>
      </p:sp>
      <p:sp>
        <p:nvSpPr>
          <p:cNvPr id="31779" name="Text Box 36"/>
          <p:cNvSpPr txBox="1">
            <a:spLocks noChangeArrowheads="1"/>
          </p:cNvSpPr>
          <p:nvPr/>
        </p:nvSpPr>
        <p:spPr bwMode="auto">
          <a:xfrm>
            <a:off x="7391400" y="59436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物理视图</a:t>
            </a:r>
          </a:p>
        </p:txBody>
      </p:sp>
    </p:spTree>
    <p:extLst>
      <p:ext uri="{BB962C8B-B14F-4D97-AF65-F5344CB8AC3E}">
        <p14:creationId xmlns:p14="http://schemas.microsoft.com/office/powerpoint/2010/main" val="200267757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2"/>
          <p:cNvSpPr>
            <a:spLocks noGrp="1" noChangeArrowheads="1"/>
          </p:cNvSpPr>
          <p:nvPr>
            <p:ph type="title"/>
          </p:nvPr>
        </p:nvSpPr>
        <p:spPr/>
        <p:txBody>
          <a:bodyPr/>
          <a:lstStyle/>
          <a:p>
            <a:r>
              <a:rPr kumimoji="0" lang="zh-CN" altLang="en-US"/>
              <a:t>活动图(</a:t>
            </a:r>
            <a:r>
              <a:rPr kumimoji="0" lang="en-US" altLang="zh-CN"/>
              <a:t>Activity diagram)</a:t>
            </a:r>
          </a:p>
        </p:txBody>
      </p:sp>
      <p:sp>
        <p:nvSpPr>
          <p:cNvPr id="306178" name="Rectangle 3"/>
          <p:cNvSpPr>
            <a:spLocks noGrp="1" noChangeArrowheads="1"/>
          </p:cNvSpPr>
          <p:nvPr>
            <p:ph idx="1"/>
          </p:nvPr>
        </p:nvSpPr>
        <p:spPr>
          <a:ln>
            <a:headEnd/>
            <a:tailEnd/>
          </a:ln>
        </p:spPr>
        <p:style>
          <a:lnRef idx="2">
            <a:schemeClr val="accent3"/>
          </a:lnRef>
          <a:fillRef idx="1">
            <a:schemeClr val="lt1"/>
          </a:fillRef>
          <a:effectRef idx="0">
            <a:schemeClr val="accent3"/>
          </a:effectRef>
          <a:fontRef idx="minor">
            <a:schemeClr val="dk1"/>
          </a:fontRef>
        </p:style>
        <p:txBody>
          <a:bodyPr/>
          <a:lstStyle/>
          <a:p>
            <a:pPr>
              <a:lnSpc>
                <a:spcPct val="90000"/>
              </a:lnSpc>
            </a:pPr>
            <a:r>
              <a:rPr kumimoji="0" lang="zh-CN" altLang="en-US">
                <a:solidFill>
                  <a:srgbClr val="292929"/>
                </a:solidFill>
              </a:rPr>
              <a:t>活动图是用状态机对工作流进行建模的特殊形式，它和流程图很类似，不过它支持并发控制。</a:t>
            </a:r>
          </a:p>
          <a:p>
            <a:pPr>
              <a:lnSpc>
                <a:spcPct val="90000"/>
              </a:lnSpc>
            </a:pPr>
            <a:r>
              <a:rPr kumimoji="0" lang="zh-CN" altLang="en-US">
                <a:solidFill>
                  <a:srgbClr val="292929"/>
                </a:solidFill>
              </a:rPr>
              <a:t>活动图一般不描述所有的运算细节，它显示活动的流，但不显示执行活动的对象。</a:t>
            </a:r>
          </a:p>
          <a:p>
            <a:pPr>
              <a:lnSpc>
                <a:spcPct val="90000"/>
              </a:lnSpc>
            </a:pPr>
            <a:r>
              <a:rPr kumimoji="0" lang="zh-CN" altLang="en-US">
                <a:solidFill>
                  <a:srgbClr val="292929"/>
                </a:solidFill>
              </a:rPr>
              <a:t>活动图处于系统的外部和内部视图之间，所以它可以作为设计的起点，为了完成设计，每个活动必须扩展成一个和多个操作，每个操作被指派给特定的对象来实现。</a:t>
            </a:r>
          </a:p>
          <a:p>
            <a:pPr>
              <a:lnSpc>
                <a:spcPct val="90000"/>
              </a:lnSpc>
            </a:pPr>
            <a:r>
              <a:rPr kumimoji="0" lang="zh-CN" altLang="en-US">
                <a:solidFill>
                  <a:srgbClr val="292929"/>
                </a:solidFill>
              </a:rPr>
              <a:t>将不同对象控制的活动划分在一起，这类划分可以通过分隔的区域来表达，由于它们的外观，每个区域称为泳道（</a:t>
            </a:r>
            <a:r>
              <a:rPr kumimoji="0" lang="en-US" altLang="zh-CN">
                <a:solidFill>
                  <a:srgbClr val="292929"/>
                </a:solidFill>
              </a:rPr>
              <a:t>swimlane）。</a:t>
            </a:r>
            <a:endParaRPr kumimoji="0" lang="zh-CN" altLang="en-US">
              <a:solidFill>
                <a:srgbClr val="292929"/>
              </a:solidFill>
            </a:endParaRPr>
          </a:p>
        </p:txBody>
      </p:sp>
      <p:sp>
        <p:nvSpPr>
          <p:cNvPr id="2109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6E139AB7-EB76-4A96-8475-4D46BC358C0B}" type="slidenum">
              <a:rPr lang="zh-CN" altLang="en-US" sz="1600">
                <a:latin typeface="Arial" panose="020B0604020202020204" pitchFamily="34" charset="0"/>
              </a:rPr>
              <a:pPr/>
              <a:t>150</a:t>
            </a:fld>
            <a:endParaRPr lang="en-US" altLang="zh-CN" sz="1600">
              <a:latin typeface="Arial" panose="020B0604020202020204" pitchFamily="34" charset="0"/>
            </a:endParaRPr>
          </a:p>
        </p:txBody>
      </p:sp>
    </p:spTree>
    <p:extLst>
      <p:ext uri="{BB962C8B-B14F-4D97-AF65-F5344CB8AC3E}">
        <p14:creationId xmlns:p14="http://schemas.microsoft.com/office/powerpoint/2010/main" val="218842065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ChangeArrowheads="1"/>
          </p:cNvSpPr>
          <p:nvPr>
            <p:ph type="title"/>
          </p:nvPr>
        </p:nvSpPr>
        <p:spPr/>
        <p:txBody>
          <a:bodyPr/>
          <a:lstStyle/>
          <a:p>
            <a:r>
              <a:rPr kumimoji="0" lang="zh-CN" altLang="en-US"/>
              <a:t>活动图(</a:t>
            </a:r>
            <a:r>
              <a:rPr kumimoji="0" lang="en-US" altLang="zh-CN"/>
              <a:t>Activity diagram)</a:t>
            </a:r>
            <a:endParaRPr kumimoji="0" lang="zh-CN" altLang="en-US"/>
          </a:p>
        </p:txBody>
      </p:sp>
      <p:sp>
        <p:nvSpPr>
          <p:cNvPr id="211970" name="Rectangle 3"/>
          <p:cNvSpPr>
            <a:spLocks noGrp="1" noChangeArrowheads="1"/>
          </p:cNvSpPr>
          <p:nvPr>
            <p:ph idx="1"/>
          </p:nvPr>
        </p:nvSpPr>
        <p:spPr/>
        <p:txBody>
          <a:bodyPr/>
          <a:lstStyle/>
          <a:p>
            <a:r>
              <a:rPr kumimoji="0" lang="zh-CN" altLang="en-US"/>
              <a:t>活动图由</a:t>
            </a:r>
            <a:r>
              <a:rPr kumimoji="0" lang="zh-CN" altLang="en-US">
                <a:solidFill>
                  <a:schemeClr val="folHlink"/>
                </a:solidFill>
              </a:rPr>
              <a:t>活动</a:t>
            </a:r>
            <a:r>
              <a:rPr kumimoji="0" lang="zh-CN" altLang="en-US"/>
              <a:t>和</a:t>
            </a:r>
            <a:r>
              <a:rPr kumimoji="0" lang="zh-CN" altLang="en-US">
                <a:solidFill>
                  <a:schemeClr val="folHlink"/>
                </a:solidFill>
              </a:rPr>
              <a:t>转移</a:t>
            </a:r>
            <a:r>
              <a:rPr kumimoji="0" lang="zh-CN" altLang="en-US"/>
              <a:t>组成。</a:t>
            </a:r>
          </a:p>
          <a:p>
            <a:r>
              <a:rPr kumimoji="0" lang="zh-CN" altLang="en-US"/>
              <a:t>活动图中的菱形框是判断标志，表示条件转移。</a:t>
            </a:r>
          </a:p>
          <a:p>
            <a:r>
              <a:rPr kumimoji="0" lang="zh-CN" altLang="en-US"/>
              <a:t>活动图对表示并发很有用。在活动图中使用一个称为同步条的水平粗线可以将一条转移分为多个并发执行的分支，或将多个分支合为一条转移。此时，只有输入的转移全部有效才能执行后面的活动。</a:t>
            </a:r>
          </a:p>
        </p:txBody>
      </p:sp>
      <p:sp>
        <p:nvSpPr>
          <p:cNvPr id="2119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3D1A82C8-5B67-4B2A-BEAB-2764E941C6BA}" type="slidenum">
              <a:rPr lang="zh-CN" altLang="en-US" sz="1600">
                <a:latin typeface="Arial" panose="020B0604020202020204" pitchFamily="34" charset="0"/>
              </a:rPr>
              <a:pPr/>
              <a:t>151</a:t>
            </a:fld>
            <a:endParaRPr lang="en-US" altLang="zh-CN" sz="1600">
              <a:latin typeface="Arial" panose="020B0604020202020204" pitchFamily="34" charset="0"/>
            </a:endParaRPr>
          </a:p>
        </p:txBody>
      </p:sp>
    </p:spTree>
    <p:extLst>
      <p:ext uri="{BB962C8B-B14F-4D97-AF65-F5344CB8AC3E}">
        <p14:creationId xmlns:p14="http://schemas.microsoft.com/office/powerpoint/2010/main" val="17207454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2"/>
          <p:cNvSpPr>
            <a:spLocks noGrp="1" noChangeArrowheads="1"/>
          </p:cNvSpPr>
          <p:nvPr>
            <p:ph type="title"/>
          </p:nvPr>
        </p:nvSpPr>
        <p:spPr/>
        <p:txBody>
          <a:bodyPr/>
          <a:lstStyle/>
          <a:p>
            <a:r>
              <a:rPr kumimoji="0" lang="zh-CN" altLang="en-US"/>
              <a:t>启发性原则</a:t>
            </a:r>
          </a:p>
        </p:txBody>
      </p:sp>
      <p:sp>
        <p:nvSpPr>
          <p:cNvPr id="212994" name="Rectangle 3"/>
          <p:cNvSpPr>
            <a:spLocks noGrp="1" noChangeArrowheads="1"/>
          </p:cNvSpPr>
          <p:nvPr>
            <p:ph idx="1"/>
          </p:nvPr>
        </p:nvSpPr>
        <p:spPr/>
        <p:txBody>
          <a:bodyPr/>
          <a:lstStyle/>
          <a:p>
            <a:pPr>
              <a:lnSpc>
                <a:spcPct val="90000"/>
              </a:lnSpc>
              <a:buFont typeface="Wingdings" panose="05000000000000000000" pitchFamily="2" charset="2"/>
              <a:buNone/>
            </a:pPr>
            <a:r>
              <a:rPr kumimoji="0" lang="zh-CN" altLang="en-US"/>
              <a:t>顺序图，活动图，状态机图共同描述了系统</a:t>
            </a:r>
          </a:p>
          <a:p>
            <a:pPr>
              <a:lnSpc>
                <a:spcPct val="90000"/>
              </a:lnSpc>
              <a:buFont typeface="Wingdings" panose="05000000000000000000" pitchFamily="2" charset="2"/>
              <a:buNone/>
            </a:pPr>
            <a:r>
              <a:rPr kumimoji="0" lang="zh-CN" altLang="en-US"/>
              <a:t>的动态特征，使用时有以下注意点：</a:t>
            </a:r>
          </a:p>
          <a:p>
            <a:pPr>
              <a:lnSpc>
                <a:spcPct val="90000"/>
              </a:lnSpc>
            </a:pPr>
            <a:r>
              <a:rPr kumimoji="0" lang="zh-CN" altLang="en-US"/>
              <a:t>不要为系统中每个类都画状态图，正确做法是：为了帮助理解而画状态图</a:t>
            </a:r>
          </a:p>
          <a:p>
            <a:pPr>
              <a:lnSpc>
                <a:spcPct val="90000"/>
              </a:lnSpc>
            </a:pPr>
            <a:r>
              <a:rPr kumimoji="0" lang="zh-CN" altLang="en-US"/>
              <a:t>状态图不适合表现多个对象的合作</a:t>
            </a:r>
          </a:p>
          <a:p>
            <a:pPr>
              <a:lnSpc>
                <a:spcPct val="90000"/>
              </a:lnSpc>
            </a:pPr>
            <a:r>
              <a:rPr kumimoji="0" lang="zh-CN" altLang="en-US"/>
              <a:t>使用顺序图和合作图时，参与交互的对象不应该太多，否则会失去清晰性</a:t>
            </a:r>
          </a:p>
          <a:p>
            <a:pPr>
              <a:lnSpc>
                <a:spcPct val="90000"/>
              </a:lnSpc>
            </a:pPr>
            <a:r>
              <a:rPr kumimoji="0" lang="zh-CN" altLang="en-US"/>
              <a:t>如果要描述多线程等复杂行为，使用活动图</a:t>
            </a:r>
          </a:p>
          <a:p>
            <a:pPr>
              <a:lnSpc>
                <a:spcPct val="90000"/>
              </a:lnSpc>
            </a:pPr>
            <a:r>
              <a:rPr kumimoji="0" lang="zh-CN" altLang="en-US"/>
              <a:t>顺序图和合作图不适合对行为进行精确定义，此时应该使用状态图</a:t>
            </a:r>
          </a:p>
        </p:txBody>
      </p:sp>
      <p:sp>
        <p:nvSpPr>
          <p:cNvPr id="212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F659E84C-0D3B-4C07-B21F-1BA10EDB9B50}" type="slidenum">
              <a:rPr lang="zh-CN" altLang="en-US" sz="1600">
                <a:latin typeface="Arial" panose="020B0604020202020204" pitchFamily="34" charset="0"/>
              </a:rPr>
              <a:pPr/>
              <a:t>152</a:t>
            </a:fld>
            <a:endParaRPr lang="en-US" altLang="zh-CN" sz="1600">
              <a:latin typeface="Arial" panose="020B0604020202020204" pitchFamily="34" charset="0"/>
            </a:endParaRPr>
          </a:p>
        </p:txBody>
      </p:sp>
    </p:spTree>
    <p:extLst>
      <p:ext uri="{BB962C8B-B14F-4D97-AF65-F5344CB8AC3E}">
        <p14:creationId xmlns:p14="http://schemas.microsoft.com/office/powerpoint/2010/main" val="140357711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ChangeArrowheads="1"/>
          </p:cNvSpPr>
          <p:nvPr>
            <p:ph type="title"/>
          </p:nvPr>
        </p:nvSpPr>
        <p:spPr/>
        <p:txBody>
          <a:bodyPr/>
          <a:lstStyle/>
          <a:p>
            <a:r>
              <a:rPr kumimoji="0" lang="zh-CN" altLang="en-US"/>
              <a:t>组件图(</a:t>
            </a:r>
            <a:r>
              <a:rPr kumimoji="0" lang="en-US" altLang="zh-CN"/>
              <a:t>Component diagram)</a:t>
            </a:r>
          </a:p>
        </p:txBody>
      </p:sp>
      <p:sp>
        <p:nvSpPr>
          <p:cNvPr id="214018" name="Rectangle 3"/>
          <p:cNvSpPr>
            <a:spLocks noGrp="1" noChangeArrowheads="1"/>
          </p:cNvSpPr>
          <p:nvPr>
            <p:ph idx="1"/>
          </p:nvPr>
        </p:nvSpPr>
        <p:spPr/>
        <p:txBody>
          <a:bodyPr/>
          <a:lstStyle/>
          <a:p>
            <a:r>
              <a:rPr kumimoji="0" lang="zh-CN" altLang="en-US">
                <a:solidFill>
                  <a:srgbClr val="452DF5"/>
                </a:solidFill>
              </a:rPr>
              <a:t>组件图</a:t>
            </a:r>
            <a:r>
              <a:rPr kumimoji="0" lang="zh-CN" altLang="en-US"/>
              <a:t>描述可重用的系统组件以及组件之间的依赖。组件可以是源代码组件、二进制代码组件和可执行代码组件。组件可以存在于编译、链接、执行等多个场合。</a:t>
            </a:r>
          </a:p>
          <a:p>
            <a:pPr>
              <a:buFont typeface="Wingdings" panose="05000000000000000000" pitchFamily="2" charset="2"/>
              <a:buNone/>
            </a:pPr>
            <a:endParaRPr kumimoji="0" lang="zh-CN" altLang="en-US"/>
          </a:p>
          <a:p>
            <a:endParaRPr kumimoji="0" lang="zh-CN" altLang="en-US"/>
          </a:p>
          <a:p>
            <a:endParaRPr kumimoji="0" lang="zh-CN" altLang="en-US"/>
          </a:p>
        </p:txBody>
      </p:sp>
      <p:sp>
        <p:nvSpPr>
          <p:cNvPr id="2140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417365E3-4039-4A33-A5F1-6E63EB59C610}" type="slidenum">
              <a:rPr lang="zh-CN" altLang="en-US" sz="1600">
                <a:latin typeface="Arial" panose="020B0604020202020204" pitchFamily="34" charset="0"/>
              </a:rPr>
              <a:pPr/>
              <a:t>153</a:t>
            </a:fld>
            <a:endParaRPr lang="en-US" altLang="zh-CN" sz="1600">
              <a:latin typeface="Arial" panose="020B0604020202020204" pitchFamily="34" charset="0"/>
            </a:endParaRPr>
          </a:p>
        </p:txBody>
      </p:sp>
    </p:spTree>
    <p:extLst>
      <p:ext uri="{BB962C8B-B14F-4D97-AF65-F5344CB8AC3E}">
        <p14:creationId xmlns:p14="http://schemas.microsoft.com/office/powerpoint/2010/main" val="307363664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2"/>
          <p:cNvSpPr>
            <a:spLocks noGrp="1" noChangeArrowheads="1"/>
          </p:cNvSpPr>
          <p:nvPr>
            <p:ph type="title"/>
          </p:nvPr>
        </p:nvSpPr>
        <p:spPr/>
        <p:txBody>
          <a:bodyPr/>
          <a:lstStyle/>
          <a:p>
            <a:r>
              <a:rPr kumimoji="0" lang="zh-CN" altLang="en-US"/>
              <a:t>组件图(</a:t>
            </a:r>
            <a:r>
              <a:rPr kumimoji="0" lang="en-US" altLang="zh-CN"/>
              <a:t>Component diagram)</a:t>
            </a:r>
            <a:endParaRPr kumimoji="0" lang="zh-CN" altLang="en-US"/>
          </a:p>
        </p:txBody>
      </p:sp>
      <p:sp>
        <p:nvSpPr>
          <p:cNvPr id="2150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203BF314-CBB6-4502-86A5-A6CB27080B88}" type="slidenum">
              <a:rPr lang="zh-CN" altLang="en-US" sz="1600">
                <a:latin typeface="Arial" panose="020B0604020202020204" pitchFamily="34" charset="0"/>
              </a:rPr>
              <a:pPr/>
              <a:t>154</a:t>
            </a:fld>
            <a:endParaRPr lang="en-US" altLang="zh-CN" sz="1600">
              <a:latin typeface="Arial" panose="020B0604020202020204" pitchFamily="34" charset="0"/>
            </a:endParaRPr>
          </a:p>
        </p:txBody>
      </p:sp>
      <p:grpSp>
        <p:nvGrpSpPr>
          <p:cNvPr id="215043" name="Group 3"/>
          <p:cNvGrpSpPr>
            <a:grpSpLocks/>
          </p:cNvGrpSpPr>
          <p:nvPr/>
        </p:nvGrpSpPr>
        <p:grpSpPr bwMode="auto">
          <a:xfrm>
            <a:off x="1143000" y="1676400"/>
            <a:ext cx="6854825" cy="3867150"/>
            <a:chOff x="768" y="1548"/>
            <a:chExt cx="4318" cy="2436"/>
          </a:xfrm>
        </p:grpSpPr>
        <p:grpSp>
          <p:nvGrpSpPr>
            <p:cNvPr id="215044" name="Group 4"/>
            <p:cNvGrpSpPr>
              <a:grpSpLocks/>
            </p:cNvGrpSpPr>
            <p:nvPr/>
          </p:nvGrpSpPr>
          <p:grpSpPr bwMode="auto">
            <a:xfrm>
              <a:off x="768" y="3516"/>
              <a:ext cx="958" cy="420"/>
              <a:chOff x="960" y="2832"/>
              <a:chExt cx="958" cy="420"/>
            </a:xfrm>
          </p:grpSpPr>
          <p:sp>
            <p:nvSpPr>
              <p:cNvPr id="835589" name="Rectangle 5"/>
              <p:cNvSpPr>
                <a:spLocks noChangeArrowheads="1"/>
              </p:cNvSpPr>
              <p:nvPr/>
            </p:nvSpPr>
            <p:spPr bwMode="auto">
              <a:xfrm>
                <a:off x="1098" y="2832"/>
                <a:ext cx="820" cy="420"/>
              </a:xfrm>
              <a:prstGeom prst="rect">
                <a:avLst/>
              </a:prstGeom>
              <a:solidFill>
                <a:srgbClr val="FF9933"/>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590" name="Rectangle 6"/>
              <p:cNvSpPr>
                <a:spLocks noChangeArrowheads="1"/>
              </p:cNvSpPr>
              <p:nvPr/>
            </p:nvSpPr>
            <p:spPr bwMode="auto">
              <a:xfrm>
                <a:off x="960" y="2913"/>
                <a:ext cx="276" cy="97"/>
              </a:xfrm>
              <a:prstGeom prst="rect">
                <a:avLst/>
              </a:prstGeom>
              <a:solidFill>
                <a:srgbClr val="FF9933"/>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591" name="Rectangle 7"/>
              <p:cNvSpPr>
                <a:spLocks noChangeArrowheads="1"/>
              </p:cNvSpPr>
              <p:nvPr/>
            </p:nvSpPr>
            <p:spPr bwMode="auto">
              <a:xfrm>
                <a:off x="960" y="3082"/>
                <a:ext cx="276" cy="89"/>
              </a:xfrm>
              <a:prstGeom prst="rect">
                <a:avLst/>
              </a:prstGeom>
              <a:solidFill>
                <a:srgbClr val="FF9933"/>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592" name="Rectangle 8"/>
              <p:cNvSpPr>
                <a:spLocks noChangeArrowheads="1"/>
              </p:cNvSpPr>
              <p:nvPr/>
            </p:nvSpPr>
            <p:spPr bwMode="auto">
              <a:xfrm>
                <a:off x="1293" y="2856"/>
                <a:ext cx="360" cy="134"/>
              </a:xfrm>
              <a:prstGeom prst="rect">
                <a:avLst/>
              </a:prstGeom>
              <a:solidFill>
                <a:srgbClr val="FF9933"/>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defRPr/>
                </a:pPr>
                <a:r>
                  <a:rPr lang="en-US" altLang="zh-CN" sz="1400">
                    <a:solidFill>
                      <a:srgbClr val="FFFFFF"/>
                    </a:solidFill>
                    <a:latin typeface="Times New Roman" charset="0"/>
                    <a:ea typeface="宋体" charset="0"/>
                    <a:cs typeface="宋体" charset="0"/>
                  </a:rPr>
                  <a:t>Course</a:t>
                </a:r>
              </a:p>
            </p:txBody>
          </p:sp>
        </p:grpSp>
        <p:grpSp>
          <p:nvGrpSpPr>
            <p:cNvPr id="215045" name="Group 9"/>
            <p:cNvGrpSpPr>
              <a:grpSpLocks/>
            </p:cNvGrpSpPr>
            <p:nvPr/>
          </p:nvGrpSpPr>
          <p:grpSpPr bwMode="auto">
            <a:xfrm>
              <a:off x="1872" y="3564"/>
              <a:ext cx="958" cy="420"/>
              <a:chOff x="2064" y="2880"/>
              <a:chExt cx="958" cy="420"/>
            </a:xfrm>
          </p:grpSpPr>
          <p:sp>
            <p:nvSpPr>
              <p:cNvPr id="835594" name="Rectangle 10"/>
              <p:cNvSpPr>
                <a:spLocks noChangeArrowheads="1"/>
              </p:cNvSpPr>
              <p:nvPr/>
            </p:nvSpPr>
            <p:spPr bwMode="auto">
              <a:xfrm>
                <a:off x="2202" y="2880"/>
                <a:ext cx="820" cy="420"/>
              </a:xfrm>
              <a:prstGeom prst="rect">
                <a:avLst/>
              </a:prstGeom>
              <a:solidFill>
                <a:srgbClr val="FF9933"/>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595" name="Rectangle 11"/>
              <p:cNvSpPr>
                <a:spLocks noChangeArrowheads="1"/>
              </p:cNvSpPr>
              <p:nvPr/>
            </p:nvSpPr>
            <p:spPr bwMode="auto">
              <a:xfrm>
                <a:off x="2064" y="2961"/>
                <a:ext cx="276" cy="97"/>
              </a:xfrm>
              <a:prstGeom prst="rect">
                <a:avLst/>
              </a:prstGeom>
              <a:solidFill>
                <a:srgbClr val="FF9933"/>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596" name="Rectangle 12"/>
              <p:cNvSpPr>
                <a:spLocks noChangeArrowheads="1"/>
              </p:cNvSpPr>
              <p:nvPr/>
            </p:nvSpPr>
            <p:spPr bwMode="auto">
              <a:xfrm>
                <a:off x="2064" y="3130"/>
                <a:ext cx="276" cy="89"/>
              </a:xfrm>
              <a:prstGeom prst="rect">
                <a:avLst/>
              </a:prstGeom>
              <a:solidFill>
                <a:srgbClr val="FF9933"/>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597" name="Rectangle 13"/>
              <p:cNvSpPr>
                <a:spLocks noChangeArrowheads="1"/>
              </p:cNvSpPr>
              <p:nvPr/>
            </p:nvSpPr>
            <p:spPr bwMode="auto">
              <a:xfrm>
                <a:off x="2397" y="2904"/>
                <a:ext cx="397" cy="268"/>
              </a:xfrm>
              <a:prstGeom prst="rect">
                <a:avLst/>
              </a:prstGeom>
              <a:solidFill>
                <a:srgbClr val="FF9933"/>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defRPr/>
                </a:pPr>
                <a:r>
                  <a:rPr lang="en-US" altLang="zh-CN" sz="1400">
                    <a:solidFill>
                      <a:srgbClr val="FFFFFF"/>
                    </a:solidFill>
                    <a:latin typeface="Times New Roman" charset="0"/>
                    <a:ea typeface="宋体" charset="0"/>
                    <a:cs typeface="宋体" charset="0"/>
                  </a:rPr>
                  <a:t>Course</a:t>
                </a:r>
                <a:endParaRPr lang="en-US" altLang="zh-CN" sz="1200">
                  <a:solidFill>
                    <a:srgbClr val="000000"/>
                  </a:solidFill>
                  <a:latin typeface="Times New Roman" charset="0"/>
                  <a:ea typeface="宋体" charset="0"/>
                  <a:cs typeface="宋体" charset="0"/>
                </a:endParaRPr>
              </a:p>
              <a:p>
                <a:pPr>
                  <a:defRPr/>
                </a:pPr>
                <a:r>
                  <a:rPr lang="en-US" altLang="zh-CN" sz="1400">
                    <a:solidFill>
                      <a:srgbClr val="FFFFFF"/>
                    </a:solidFill>
                    <a:latin typeface="Times New Roman" charset="0"/>
                    <a:ea typeface="宋体" charset="0"/>
                    <a:cs typeface="宋体" charset="0"/>
                  </a:rPr>
                  <a:t>Offering</a:t>
                </a:r>
              </a:p>
            </p:txBody>
          </p:sp>
        </p:grpSp>
        <p:grpSp>
          <p:nvGrpSpPr>
            <p:cNvPr id="215046" name="Group 14"/>
            <p:cNvGrpSpPr>
              <a:grpSpLocks/>
            </p:cNvGrpSpPr>
            <p:nvPr/>
          </p:nvGrpSpPr>
          <p:grpSpPr bwMode="auto">
            <a:xfrm>
              <a:off x="3072" y="3324"/>
              <a:ext cx="958" cy="420"/>
              <a:chOff x="3264" y="2640"/>
              <a:chExt cx="958" cy="420"/>
            </a:xfrm>
          </p:grpSpPr>
          <p:sp>
            <p:nvSpPr>
              <p:cNvPr id="835599" name="Rectangle 15"/>
              <p:cNvSpPr>
                <a:spLocks noChangeArrowheads="1"/>
              </p:cNvSpPr>
              <p:nvPr/>
            </p:nvSpPr>
            <p:spPr bwMode="auto">
              <a:xfrm>
                <a:off x="3402" y="2640"/>
                <a:ext cx="820" cy="420"/>
              </a:xfrm>
              <a:prstGeom prst="rect">
                <a:avLst/>
              </a:prstGeom>
              <a:solidFill>
                <a:srgbClr val="FF9933"/>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00" name="Rectangle 16"/>
              <p:cNvSpPr>
                <a:spLocks noChangeArrowheads="1"/>
              </p:cNvSpPr>
              <p:nvPr/>
            </p:nvSpPr>
            <p:spPr bwMode="auto">
              <a:xfrm>
                <a:off x="3264" y="2721"/>
                <a:ext cx="276" cy="97"/>
              </a:xfrm>
              <a:prstGeom prst="rect">
                <a:avLst/>
              </a:prstGeom>
              <a:solidFill>
                <a:srgbClr val="FF9933"/>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01" name="Rectangle 17"/>
              <p:cNvSpPr>
                <a:spLocks noChangeArrowheads="1"/>
              </p:cNvSpPr>
              <p:nvPr/>
            </p:nvSpPr>
            <p:spPr bwMode="auto">
              <a:xfrm>
                <a:off x="3264" y="2890"/>
                <a:ext cx="276" cy="89"/>
              </a:xfrm>
              <a:prstGeom prst="rect">
                <a:avLst/>
              </a:prstGeom>
              <a:solidFill>
                <a:srgbClr val="FF9933"/>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02" name="Rectangle 18"/>
              <p:cNvSpPr>
                <a:spLocks noChangeArrowheads="1"/>
              </p:cNvSpPr>
              <p:nvPr/>
            </p:nvSpPr>
            <p:spPr bwMode="auto">
              <a:xfrm>
                <a:off x="3597" y="2664"/>
                <a:ext cx="385" cy="134"/>
              </a:xfrm>
              <a:prstGeom prst="rect">
                <a:avLst/>
              </a:prstGeom>
              <a:solidFill>
                <a:srgbClr val="FF9933"/>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defRPr/>
                </a:pPr>
                <a:r>
                  <a:rPr lang="en-US" altLang="zh-CN" sz="1400">
                    <a:solidFill>
                      <a:srgbClr val="FFFFFF"/>
                    </a:solidFill>
                    <a:latin typeface="Times New Roman" charset="0"/>
                    <a:ea typeface="宋体" charset="0"/>
                    <a:cs typeface="宋体" charset="0"/>
                  </a:rPr>
                  <a:t>Student</a:t>
                </a:r>
              </a:p>
            </p:txBody>
          </p:sp>
        </p:grpSp>
        <p:grpSp>
          <p:nvGrpSpPr>
            <p:cNvPr id="215047" name="Group 19"/>
            <p:cNvGrpSpPr>
              <a:grpSpLocks/>
            </p:cNvGrpSpPr>
            <p:nvPr/>
          </p:nvGrpSpPr>
          <p:grpSpPr bwMode="auto">
            <a:xfrm>
              <a:off x="4128" y="3276"/>
              <a:ext cx="958" cy="420"/>
              <a:chOff x="4320" y="2592"/>
              <a:chExt cx="958" cy="420"/>
            </a:xfrm>
          </p:grpSpPr>
          <p:sp>
            <p:nvSpPr>
              <p:cNvPr id="835604" name="Rectangle 20"/>
              <p:cNvSpPr>
                <a:spLocks noChangeArrowheads="1"/>
              </p:cNvSpPr>
              <p:nvPr/>
            </p:nvSpPr>
            <p:spPr bwMode="auto">
              <a:xfrm>
                <a:off x="4458" y="2592"/>
                <a:ext cx="820" cy="420"/>
              </a:xfrm>
              <a:prstGeom prst="rect">
                <a:avLst/>
              </a:prstGeom>
              <a:solidFill>
                <a:srgbClr val="FF9933"/>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05" name="Rectangle 21"/>
              <p:cNvSpPr>
                <a:spLocks noChangeArrowheads="1"/>
              </p:cNvSpPr>
              <p:nvPr/>
            </p:nvSpPr>
            <p:spPr bwMode="auto">
              <a:xfrm>
                <a:off x="4320" y="2673"/>
                <a:ext cx="276" cy="97"/>
              </a:xfrm>
              <a:prstGeom prst="rect">
                <a:avLst/>
              </a:prstGeom>
              <a:solidFill>
                <a:srgbClr val="FF9933"/>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06" name="Rectangle 22"/>
              <p:cNvSpPr>
                <a:spLocks noChangeArrowheads="1"/>
              </p:cNvSpPr>
              <p:nvPr/>
            </p:nvSpPr>
            <p:spPr bwMode="auto">
              <a:xfrm>
                <a:off x="4320" y="2842"/>
                <a:ext cx="276" cy="89"/>
              </a:xfrm>
              <a:prstGeom prst="rect">
                <a:avLst/>
              </a:prstGeom>
              <a:solidFill>
                <a:srgbClr val="FF9933"/>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07" name="Rectangle 23"/>
              <p:cNvSpPr>
                <a:spLocks noChangeArrowheads="1"/>
              </p:cNvSpPr>
              <p:nvPr/>
            </p:nvSpPr>
            <p:spPr bwMode="auto">
              <a:xfrm>
                <a:off x="4653" y="2616"/>
                <a:ext cx="478" cy="134"/>
              </a:xfrm>
              <a:prstGeom prst="rect">
                <a:avLst/>
              </a:prstGeom>
              <a:solidFill>
                <a:srgbClr val="FF9933"/>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defRPr/>
                </a:pPr>
                <a:r>
                  <a:rPr lang="en-US" altLang="zh-CN" sz="1400">
                    <a:solidFill>
                      <a:srgbClr val="FFFFFF"/>
                    </a:solidFill>
                    <a:latin typeface="Times New Roman" charset="0"/>
                    <a:ea typeface="宋体" charset="0"/>
                    <a:cs typeface="宋体" charset="0"/>
                  </a:rPr>
                  <a:t>Professor</a:t>
                </a:r>
              </a:p>
            </p:txBody>
          </p:sp>
        </p:grpSp>
        <p:grpSp>
          <p:nvGrpSpPr>
            <p:cNvPr id="215048" name="Group 24"/>
            <p:cNvGrpSpPr>
              <a:grpSpLocks/>
            </p:cNvGrpSpPr>
            <p:nvPr/>
          </p:nvGrpSpPr>
          <p:grpSpPr bwMode="auto">
            <a:xfrm>
              <a:off x="1824" y="2604"/>
              <a:ext cx="958" cy="420"/>
              <a:chOff x="1920" y="2352"/>
              <a:chExt cx="958" cy="420"/>
            </a:xfrm>
          </p:grpSpPr>
          <p:sp>
            <p:nvSpPr>
              <p:cNvPr id="835609" name="Rectangle 25"/>
              <p:cNvSpPr>
                <a:spLocks noChangeArrowheads="1"/>
              </p:cNvSpPr>
              <p:nvPr/>
            </p:nvSpPr>
            <p:spPr bwMode="auto">
              <a:xfrm>
                <a:off x="2058" y="2352"/>
                <a:ext cx="820" cy="420"/>
              </a:xfrm>
              <a:prstGeom prst="rect">
                <a:avLst/>
              </a:prstGeom>
              <a:solidFill>
                <a:srgbClr val="00CC00"/>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10" name="Rectangle 26"/>
              <p:cNvSpPr>
                <a:spLocks noChangeArrowheads="1"/>
              </p:cNvSpPr>
              <p:nvPr/>
            </p:nvSpPr>
            <p:spPr bwMode="auto">
              <a:xfrm>
                <a:off x="1920" y="2433"/>
                <a:ext cx="276" cy="97"/>
              </a:xfrm>
              <a:prstGeom prst="rect">
                <a:avLst/>
              </a:prstGeom>
              <a:solidFill>
                <a:srgbClr val="00CC00"/>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11" name="Rectangle 27"/>
              <p:cNvSpPr>
                <a:spLocks noChangeArrowheads="1"/>
              </p:cNvSpPr>
              <p:nvPr/>
            </p:nvSpPr>
            <p:spPr bwMode="auto">
              <a:xfrm>
                <a:off x="1920" y="2602"/>
                <a:ext cx="276" cy="89"/>
              </a:xfrm>
              <a:prstGeom prst="rect">
                <a:avLst/>
              </a:prstGeom>
              <a:solidFill>
                <a:srgbClr val="00CC00"/>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12" name="Rectangle 28"/>
              <p:cNvSpPr>
                <a:spLocks noChangeArrowheads="1"/>
              </p:cNvSpPr>
              <p:nvPr/>
            </p:nvSpPr>
            <p:spPr bwMode="auto">
              <a:xfrm>
                <a:off x="2253" y="2376"/>
                <a:ext cx="503" cy="134"/>
              </a:xfrm>
              <a:prstGeom prst="rect">
                <a:avLst/>
              </a:prstGeom>
              <a:solidFill>
                <a:srgbClr val="00CC0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defRPr/>
                </a:pPr>
                <a:r>
                  <a:rPr lang="en-US" altLang="zh-CN" sz="1400">
                    <a:solidFill>
                      <a:srgbClr val="FFFFFF"/>
                    </a:solidFill>
                    <a:latin typeface="Times New Roman" charset="0"/>
                    <a:ea typeface="宋体" charset="0"/>
                    <a:cs typeface="宋体" charset="0"/>
                  </a:rPr>
                  <a:t>Course.dll</a:t>
                </a:r>
              </a:p>
            </p:txBody>
          </p:sp>
        </p:grpSp>
        <p:grpSp>
          <p:nvGrpSpPr>
            <p:cNvPr id="215049" name="Group 29"/>
            <p:cNvGrpSpPr>
              <a:grpSpLocks/>
            </p:cNvGrpSpPr>
            <p:nvPr/>
          </p:nvGrpSpPr>
          <p:grpSpPr bwMode="auto">
            <a:xfrm>
              <a:off x="3600" y="2412"/>
              <a:ext cx="958" cy="420"/>
              <a:chOff x="3696" y="2160"/>
              <a:chExt cx="958" cy="420"/>
            </a:xfrm>
          </p:grpSpPr>
          <p:sp>
            <p:nvSpPr>
              <p:cNvPr id="835614" name="Rectangle 30"/>
              <p:cNvSpPr>
                <a:spLocks noChangeArrowheads="1"/>
              </p:cNvSpPr>
              <p:nvPr/>
            </p:nvSpPr>
            <p:spPr bwMode="auto">
              <a:xfrm>
                <a:off x="3834" y="2160"/>
                <a:ext cx="820" cy="420"/>
              </a:xfrm>
              <a:prstGeom prst="rect">
                <a:avLst/>
              </a:prstGeom>
              <a:solidFill>
                <a:srgbClr val="00CC00"/>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15" name="Rectangle 31"/>
              <p:cNvSpPr>
                <a:spLocks noChangeArrowheads="1"/>
              </p:cNvSpPr>
              <p:nvPr/>
            </p:nvSpPr>
            <p:spPr bwMode="auto">
              <a:xfrm>
                <a:off x="3696" y="2241"/>
                <a:ext cx="276" cy="97"/>
              </a:xfrm>
              <a:prstGeom prst="rect">
                <a:avLst/>
              </a:prstGeom>
              <a:solidFill>
                <a:srgbClr val="00CC00"/>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16" name="Rectangle 32"/>
              <p:cNvSpPr>
                <a:spLocks noChangeArrowheads="1"/>
              </p:cNvSpPr>
              <p:nvPr/>
            </p:nvSpPr>
            <p:spPr bwMode="auto">
              <a:xfrm>
                <a:off x="3696" y="2410"/>
                <a:ext cx="276" cy="89"/>
              </a:xfrm>
              <a:prstGeom prst="rect">
                <a:avLst/>
              </a:prstGeom>
              <a:solidFill>
                <a:srgbClr val="00CC00"/>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17" name="Rectangle 33"/>
              <p:cNvSpPr>
                <a:spLocks noChangeArrowheads="1"/>
              </p:cNvSpPr>
              <p:nvPr/>
            </p:nvSpPr>
            <p:spPr bwMode="auto">
              <a:xfrm>
                <a:off x="4029" y="2184"/>
                <a:ext cx="491" cy="134"/>
              </a:xfrm>
              <a:prstGeom prst="rect">
                <a:avLst/>
              </a:prstGeom>
              <a:solidFill>
                <a:srgbClr val="00CC0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defRPr/>
                </a:pPr>
                <a:r>
                  <a:rPr lang="en-US" altLang="zh-CN" sz="1400">
                    <a:solidFill>
                      <a:srgbClr val="FFFFFF"/>
                    </a:solidFill>
                    <a:latin typeface="Times New Roman" charset="0"/>
                    <a:ea typeface="宋体" charset="0"/>
                    <a:cs typeface="宋体" charset="0"/>
                  </a:rPr>
                  <a:t>People.dll</a:t>
                </a:r>
              </a:p>
            </p:txBody>
          </p:sp>
        </p:grpSp>
        <p:sp>
          <p:nvSpPr>
            <p:cNvPr id="835618" name="Line 34"/>
            <p:cNvSpPr>
              <a:spLocks noChangeShapeType="1"/>
            </p:cNvSpPr>
            <p:nvPr/>
          </p:nvSpPr>
          <p:spPr bwMode="auto">
            <a:xfrm flipV="1">
              <a:off x="2785" y="2701"/>
              <a:ext cx="239" cy="4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宋体" charset="0"/>
                <a:cs typeface="宋体" charset="0"/>
              </a:endParaRPr>
            </a:p>
          </p:txBody>
        </p:sp>
        <p:sp>
          <p:nvSpPr>
            <p:cNvPr id="835619" name="Rectangle 35"/>
            <p:cNvSpPr>
              <a:spLocks noChangeArrowheads="1"/>
            </p:cNvSpPr>
            <p:nvPr/>
          </p:nvSpPr>
          <p:spPr bwMode="auto">
            <a:xfrm>
              <a:off x="2928" y="2748"/>
              <a:ext cx="374" cy="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52388" tIns="20638" rIns="52388" bIns="20638" anchor="ctr">
              <a:spAutoFit/>
            </a:bodyPr>
            <a:lstStyle/>
            <a:p>
              <a:pPr algn="ctr">
                <a:defRPr/>
              </a:pPr>
              <a:r>
                <a:rPr lang="en-US" altLang="zh-CN" sz="1200">
                  <a:solidFill>
                    <a:srgbClr val="452DF5"/>
                  </a:solidFill>
                  <a:latin typeface="Times New Roman" charset="0"/>
                  <a:ea typeface="宋体" charset="0"/>
                  <a:cs typeface="宋体" charset="0"/>
                </a:rPr>
                <a:t>Course</a:t>
              </a:r>
            </a:p>
          </p:txBody>
        </p:sp>
        <p:sp>
          <p:nvSpPr>
            <p:cNvPr id="835620" name="Oval 36"/>
            <p:cNvSpPr>
              <a:spLocks noChangeArrowheads="1"/>
            </p:cNvSpPr>
            <p:nvPr/>
          </p:nvSpPr>
          <p:spPr bwMode="auto">
            <a:xfrm>
              <a:off x="3025" y="2605"/>
              <a:ext cx="142" cy="142"/>
            </a:xfrm>
            <a:prstGeom prst="ellipse">
              <a:avLst/>
            </a:prstGeom>
            <a:solidFill>
              <a:srgbClr val="00CC00"/>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21" name="Line 37"/>
            <p:cNvSpPr>
              <a:spLocks noChangeShapeType="1"/>
            </p:cNvSpPr>
            <p:nvPr/>
          </p:nvSpPr>
          <p:spPr bwMode="auto">
            <a:xfrm flipV="1">
              <a:off x="4561" y="2509"/>
              <a:ext cx="239" cy="4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宋体" charset="0"/>
                <a:cs typeface="宋体" charset="0"/>
              </a:endParaRPr>
            </a:p>
          </p:txBody>
        </p:sp>
        <p:sp>
          <p:nvSpPr>
            <p:cNvPr id="835622" name="Rectangle 38"/>
            <p:cNvSpPr>
              <a:spLocks noChangeArrowheads="1"/>
            </p:cNvSpPr>
            <p:nvPr/>
          </p:nvSpPr>
          <p:spPr bwMode="auto">
            <a:xfrm>
              <a:off x="4757" y="2556"/>
              <a:ext cx="268" cy="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52388" tIns="20638" rIns="52388" bIns="20638" anchor="ctr">
              <a:spAutoFit/>
            </a:bodyPr>
            <a:lstStyle/>
            <a:p>
              <a:pPr algn="ctr">
                <a:defRPr/>
              </a:pPr>
              <a:r>
                <a:rPr lang="en-US" altLang="zh-CN" sz="1200">
                  <a:solidFill>
                    <a:srgbClr val="452DF5"/>
                  </a:solidFill>
                  <a:latin typeface="Times New Roman" charset="0"/>
                  <a:ea typeface="宋体" charset="0"/>
                  <a:cs typeface="宋体" charset="0"/>
                </a:rPr>
                <a:t>User</a:t>
              </a:r>
            </a:p>
          </p:txBody>
        </p:sp>
        <p:sp>
          <p:nvSpPr>
            <p:cNvPr id="835623" name="Oval 39"/>
            <p:cNvSpPr>
              <a:spLocks noChangeArrowheads="1"/>
            </p:cNvSpPr>
            <p:nvPr/>
          </p:nvSpPr>
          <p:spPr bwMode="auto">
            <a:xfrm>
              <a:off x="4801" y="2413"/>
              <a:ext cx="142" cy="142"/>
            </a:xfrm>
            <a:prstGeom prst="ellipse">
              <a:avLst/>
            </a:prstGeom>
            <a:solidFill>
              <a:srgbClr val="00CC00"/>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24" name="Line 40"/>
            <p:cNvSpPr>
              <a:spLocks noChangeShapeType="1"/>
            </p:cNvSpPr>
            <p:nvPr/>
          </p:nvSpPr>
          <p:spPr bwMode="auto">
            <a:xfrm flipV="1">
              <a:off x="1868" y="1741"/>
              <a:ext cx="239" cy="4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宋体" charset="0"/>
                <a:cs typeface="宋体" charset="0"/>
              </a:endParaRPr>
            </a:p>
          </p:txBody>
        </p:sp>
        <p:grpSp>
          <p:nvGrpSpPr>
            <p:cNvPr id="215057" name="Group 41"/>
            <p:cNvGrpSpPr>
              <a:grpSpLocks/>
            </p:cNvGrpSpPr>
            <p:nvPr/>
          </p:nvGrpSpPr>
          <p:grpSpPr bwMode="auto">
            <a:xfrm>
              <a:off x="2928" y="1548"/>
              <a:ext cx="958" cy="420"/>
              <a:chOff x="3024" y="1296"/>
              <a:chExt cx="958" cy="420"/>
            </a:xfrm>
          </p:grpSpPr>
          <p:sp>
            <p:nvSpPr>
              <p:cNvPr id="835626" name="Rectangle 42"/>
              <p:cNvSpPr>
                <a:spLocks noChangeArrowheads="1"/>
              </p:cNvSpPr>
              <p:nvPr/>
            </p:nvSpPr>
            <p:spPr bwMode="auto">
              <a:xfrm>
                <a:off x="3162" y="1296"/>
                <a:ext cx="820" cy="420"/>
              </a:xfrm>
              <a:prstGeom prst="rect">
                <a:avLst/>
              </a:prstGeom>
              <a:solidFill>
                <a:srgbClr val="99FF33"/>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27" name="Rectangle 43"/>
              <p:cNvSpPr>
                <a:spLocks noChangeArrowheads="1"/>
              </p:cNvSpPr>
              <p:nvPr/>
            </p:nvSpPr>
            <p:spPr bwMode="auto">
              <a:xfrm>
                <a:off x="3024" y="1377"/>
                <a:ext cx="276" cy="97"/>
              </a:xfrm>
              <a:prstGeom prst="rect">
                <a:avLst/>
              </a:prstGeom>
              <a:solidFill>
                <a:srgbClr val="99FF33"/>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28" name="Rectangle 44"/>
              <p:cNvSpPr>
                <a:spLocks noChangeArrowheads="1"/>
              </p:cNvSpPr>
              <p:nvPr/>
            </p:nvSpPr>
            <p:spPr bwMode="auto">
              <a:xfrm>
                <a:off x="3024" y="1546"/>
                <a:ext cx="276" cy="89"/>
              </a:xfrm>
              <a:prstGeom prst="rect">
                <a:avLst/>
              </a:prstGeom>
              <a:solidFill>
                <a:srgbClr val="99FF33"/>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29" name="Rectangle 45"/>
              <p:cNvSpPr>
                <a:spLocks noChangeArrowheads="1"/>
              </p:cNvSpPr>
              <p:nvPr/>
            </p:nvSpPr>
            <p:spPr bwMode="auto">
              <a:xfrm>
                <a:off x="3357" y="1320"/>
                <a:ext cx="537" cy="115"/>
              </a:xfrm>
              <a:prstGeom prst="rect">
                <a:avLst/>
              </a:prstGeom>
              <a:solidFill>
                <a:srgbClr val="99FF33"/>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defRPr/>
                </a:pPr>
                <a:r>
                  <a:rPr lang="en-US" altLang="zh-CN" sz="1200">
                    <a:solidFill>
                      <a:srgbClr val="000000"/>
                    </a:solidFill>
                    <a:latin typeface="Times New Roman" charset="0"/>
                    <a:ea typeface="宋体" charset="0"/>
                    <a:cs typeface="宋体" charset="0"/>
                  </a:rPr>
                  <a:t>Register.exe</a:t>
                </a:r>
              </a:p>
            </p:txBody>
          </p:sp>
        </p:grpSp>
        <p:grpSp>
          <p:nvGrpSpPr>
            <p:cNvPr id="215058" name="Group 46"/>
            <p:cNvGrpSpPr>
              <a:grpSpLocks/>
            </p:cNvGrpSpPr>
            <p:nvPr/>
          </p:nvGrpSpPr>
          <p:grpSpPr bwMode="auto">
            <a:xfrm>
              <a:off x="912" y="1596"/>
              <a:ext cx="958" cy="420"/>
              <a:chOff x="1008" y="1344"/>
              <a:chExt cx="958" cy="420"/>
            </a:xfrm>
          </p:grpSpPr>
          <p:sp>
            <p:nvSpPr>
              <p:cNvPr id="835631" name="Rectangle 47"/>
              <p:cNvSpPr>
                <a:spLocks noChangeArrowheads="1"/>
              </p:cNvSpPr>
              <p:nvPr/>
            </p:nvSpPr>
            <p:spPr bwMode="auto">
              <a:xfrm>
                <a:off x="1146" y="1344"/>
                <a:ext cx="820" cy="420"/>
              </a:xfrm>
              <a:prstGeom prst="rect">
                <a:avLst/>
              </a:prstGeom>
              <a:solidFill>
                <a:srgbClr val="99FF33"/>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32" name="Rectangle 48"/>
              <p:cNvSpPr>
                <a:spLocks noChangeArrowheads="1"/>
              </p:cNvSpPr>
              <p:nvPr/>
            </p:nvSpPr>
            <p:spPr bwMode="auto">
              <a:xfrm>
                <a:off x="1008" y="1425"/>
                <a:ext cx="276" cy="97"/>
              </a:xfrm>
              <a:prstGeom prst="rect">
                <a:avLst/>
              </a:prstGeom>
              <a:solidFill>
                <a:srgbClr val="99FF33"/>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33" name="Rectangle 49"/>
              <p:cNvSpPr>
                <a:spLocks noChangeArrowheads="1"/>
              </p:cNvSpPr>
              <p:nvPr/>
            </p:nvSpPr>
            <p:spPr bwMode="auto">
              <a:xfrm>
                <a:off x="1008" y="1594"/>
                <a:ext cx="276" cy="89"/>
              </a:xfrm>
              <a:prstGeom prst="rect">
                <a:avLst/>
              </a:prstGeom>
              <a:solidFill>
                <a:srgbClr val="99FF33"/>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34" name="Rectangle 50"/>
              <p:cNvSpPr>
                <a:spLocks noChangeArrowheads="1"/>
              </p:cNvSpPr>
              <p:nvPr/>
            </p:nvSpPr>
            <p:spPr bwMode="auto">
              <a:xfrm>
                <a:off x="1341" y="1368"/>
                <a:ext cx="435" cy="115"/>
              </a:xfrm>
              <a:prstGeom prst="rect">
                <a:avLst/>
              </a:prstGeom>
              <a:solidFill>
                <a:srgbClr val="99FF33"/>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defRPr/>
                </a:pPr>
                <a:r>
                  <a:rPr lang="en-US" altLang="zh-CN" sz="1200">
                    <a:solidFill>
                      <a:srgbClr val="000000"/>
                    </a:solidFill>
                    <a:latin typeface="Times New Roman" charset="0"/>
                    <a:ea typeface="宋体" charset="0"/>
                    <a:cs typeface="宋体" charset="0"/>
                  </a:rPr>
                  <a:t>Billing.exe</a:t>
                </a:r>
              </a:p>
            </p:txBody>
          </p:sp>
        </p:grpSp>
        <p:sp>
          <p:nvSpPr>
            <p:cNvPr id="835635" name="Rectangle 51"/>
            <p:cNvSpPr>
              <a:spLocks noChangeArrowheads="1"/>
            </p:cNvSpPr>
            <p:nvPr/>
          </p:nvSpPr>
          <p:spPr bwMode="auto">
            <a:xfrm>
              <a:off x="2016" y="1788"/>
              <a:ext cx="386" cy="2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52388" tIns="20638" rIns="52388" bIns="20638" anchor="ctr">
              <a:spAutoFit/>
            </a:bodyPr>
            <a:lstStyle/>
            <a:p>
              <a:pPr algn="ctr">
                <a:defRPr/>
              </a:pPr>
              <a:r>
                <a:rPr lang="en-US" altLang="zh-CN" sz="1200">
                  <a:solidFill>
                    <a:srgbClr val="452DF5"/>
                  </a:solidFill>
                  <a:latin typeface="Times New Roman" charset="0"/>
                  <a:ea typeface="宋体" charset="0"/>
                  <a:cs typeface="宋体" charset="0"/>
                </a:rPr>
                <a:t>Billing</a:t>
              </a:r>
            </a:p>
            <a:p>
              <a:pPr algn="ctr">
                <a:defRPr/>
              </a:pPr>
              <a:r>
                <a:rPr lang="en-US" altLang="zh-CN" sz="1200">
                  <a:solidFill>
                    <a:srgbClr val="452DF5"/>
                  </a:solidFill>
                  <a:latin typeface="Times New Roman" charset="0"/>
                  <a:ea typeface="宋体" charset="0"/>
                  <a:cs typeface="宋体" charset="0"/>
                </a:rPr>
                <a:t>System</a:t>
              </a:r>
            </a:p>
          </p:txBody>
        </p:sp>
        <p:sp>
          <p:nvSpPr>
            <p:cNvPr id="835636" name="Oval 52"/>
            <p:cNvSpPr>
              <a:spLocks noChangeArrowheads="1"/>
            </p:cNvSpPr>
            <p:nvPr/>
          </p:nvSpPr>
          <p:spPr bwMode="auto">
            <a:xfrm>
              <a:off x="2107" y="1644"/>
              <a:ext cx="144" cy="144"/>
            </a:xfrm>
            <a:prstGeom prst="ellipse">
              <a:avLst/>
            </a:prstGeom>
            <a:solidFill>
              <a:srgbClr val="99FF33"/>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35637" name="Line 53"/>
            <p:cNvSpPr>
              <a:spLocks noChangeShapeType="1"/>
            </p:cNvSpPr>
            <p:nvPr/>
          </p:nvSpPr>
          <p:spPr bwMode="auto">
            <a:xfrm flipH="1">
              <a:off x="2257" y="1692"/>
              <a:ext cx="671" cy="0"/>
            </a:xfrm>
            <a:prstGeom prst="line">
              <a:avLst/>
            </a:prstGeom>
            <a:noFill/>
            <a:ln w="25400">
              <a:solidFill>
                <a:schemeClr val="tx1"/>
              </a:solidFill>
              <a:prstDash val="dash"/>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宋体" charset="0"/>
                <a:cs typeface="宋体" charset="0"/>
              </a:endParaRPr>
            </a:p>
          </p:txBody>
        </p:sp>
        <p:sp>
          <p:nvSpPr>
            <p:cNvPr id="835638" name="Line 54"/>
            <p:cNvSpPr>
              <a:spLocks noChangeShapeType="1"/>
            </p:cNvSpPr>
            <p:nvPr/>
          </p:nvSpPr>
          <p:spPr bwMode="auto">
            <a:xfrm flipH="1">
              <a:off x="3121" y="1981"/>
              <a:ext cx="143" cy="623"/>
            </a:xfrm>
            <a:prstGeom prst="line">
              <a:avLst/>
            </a:prstGeom>
            <a:noFill/>
            <a:ln w="25400">
              <a:solidFill>
                <a:schemeClr val="tx1"/>
              </a:solidFill>
              <a:prstDash val="dash"/>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宋体" charset="0"/>
                <a:cs typeface="宋体" charset="0"/>
              </a:endParaRPr>
            </a:p>
          </p:txBody>
        </p:sp>
        <p:sp>
          <p:nvSpPr>
            <p:cNvPr id="835639" name="Line 55"/>
            <p:cNvSpPr>
              <a:spLocks noChangeShapeType="1"/>
            </p:cNvSpPr>
            <p:nvPr/>
          </p:nvSpPr>
          <p:spPr bwMode="auto">
            <a:xfrm>
              <a:off x="3889" y="1837"/>
              <a:ext cx="911" cy="575"/>
            </a:xfrm>
            <a:prstGeom prst="line">
              <a:avLst/>
            </a:prstGeom>
            <a:noFill/>
            <a:ln w="25400">
              <a:solidFill>
                <a:schemeClr val="tx1"/>
              </a:solidFill>
              <a:prstDash val="dash"/>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宋体" charset="0"/>
                <a:cs typeface="宋体" charset="0"/>
              </a:endParaRPr>
            </a:p>
          </p:txBody>
        </p:sp>
        <p:sp>
          <p:nvSpPr>
            <p:cNvPr id="835640" name="Line 56"/>
            <p:cNvSpPr>
              <a:spLocks noChangeShapeType="1"/>
            </p:cNvSpPr>
            <p:nvPr/>
          </p:nvSpPr>
          <p:spPr bwMode="auto">
            <a:xfrm flipV="1">
              <a:off x="1585" y="3479"/>
              <a:ext cx="1" cy="4"/>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宋体" charset="0"/>
                <a:cs typeface="宋体" charset="0"/>
              </a:endParaRPr>
            </a:p>
          </p:txBody>
        </p:sp>
        <p:sp>
          <p:nvSpPr>
            <p:cNvPr id="835641" name="Line 57"/>
            <p:cNvSpPr>
              <a:spLocks noChangeShapeType="1"/>
            </p:cNvSpPr>
            <p:nvPr/>
          </p:nvSpPr>
          <p:spPr bwMode="auto">
            <a:xfrm flipH="1">
              <a:off x="1584" y="3084"/>
              <a:ext cx="432" cy="384"/>
            </a:xfrm>
            <a:prstGeom prst="line">
              <a:avLst/>
            </a:prstGeom>
            <a:noFill/>
            <a:ln w="28575">
              <a:solidFill>
                <a:schemeClr val="tx1"/>
              </a:solidFill>
              <a:prstDash val="dash"/>
              <a:miter lim="800000"/>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imes New Roman" charset="0"/>
                <a:ea typeface="宋体" charset="0"/>
                <a:cs typeface="宋体" charset="0"/>
              </a:endParaRPr>
            </a:p>
          </p:txBody>
        </p:sp>
        <p:sp>
          <p:nvSpPr>
            <p:cNvPr id="835642" name="Line 58"/>
            <p:cNvSpPr>
              <a:spLocks noChangeShapeType="1"/>
            </p:cNvSpPr>
            <p:nvPr/>
          </p:nvSpPr>
          <p:spPr bwMode="auto">
            <a:xfrm>
              <a:off x="2304" y="3084"/>
              <a:ext cx="192" cy="384"/>
            </a:xfrm>
            <a:prstGeom prst="line">
              <a:avLst/>
            </a:prstGeom>
            <a:noFill/>
            <a:ln w="28575">
              <a:solidFill>
                <a:schemeClr val="tx1"/>
              </a:solidFill>
              <a:prstDash val="dash"/>
              <a:miter lim="800000"/>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imes New Roman" charset="0"/>
                <a:ea typeface="宋体" charset="0"/>
                <a:cs typeface="宋体" charset="0"/>
              </a:endParaRPr>
            </a:p>
          </p:txBody>
        </p:sp>
        <p:sp>
          <p:nvSpPr>
            <p:cNvPr id="835643" name="Line 59"/>
            <p:cNvSpPr>
              <a:spLocks noChangeShapeType="1"/>
            </p:cNvSpPr>
            <p:nvPr/>
          </p:nvSpPr>
          <p:spPr bwMode="auto">
            <a:xfrm flipH="1">
              <a:off x="3696" y="2844"/>
              <a:ext cx="240" cy="480"/>
            </a:xfrm>
            <a:prstGeom prst="line">
              <a:avLst/>
            </a:prstGeom>
            <a:noFill/>
            <a:ln w="28575">
              <a:solidFill>
                <a:schemeClr val="tx1"/>
              </a:solidFill>
              <a:prstDash val="dash"/>
              <a:miter lim="800000"/>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imes New Roman" charset="0"/>
                <a:ea typeface="宋体" charset="0"/>
                <a:cs typeface="宋体" charset="0"/>
              </a:endParaRPr>
            </a:p>
          </p:txBody>
        </p:sp>
        <p:sp>
          <p:nvSpPr>
            <p:cNvPr id="835644" name="Line 60"/>
            <p:cNvSpPr>
              <a:spLocks noChangeShapeType="1"/>
            </p:cNvSpPr>
            <p:nvPr/>
          </p:nvSpPr>
          <p:spPr bwMode="auto">
            <a:xfrm>
              <a:off x="4224" y="2892"/>
              <a:ext cx="336" cy="384"/>
            </a:xfrm>
            <a:prstGeom prst="line">
              <a:avLst/>
            </a:prstGeom>
            <a:noFill/>
            <a:ln w="28575">
              <a:solidFill>
                <a:schemeClr val="tx1"/>
              </a:solidFill>
              <a:prstDash val="dash"/>
              <a:miter lim="800000"/>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imes New Roman" charset="0"/>
                <a:ea typeface="宋体" charset="0"/>
                <a:cs typeface="宋体" charset="0"/>
              </a:endParaRPr>
            </a:p>
          </p:txBody>
        </p:sp>
      </p:grpSp>
    </p:spTree>
    <p:extLst>
      <p:ext uri="{BB962C8B-B14F-4D97-AF65-F5344CB8AC3E}">
        <p14:creationId xmlns:p14="http://schemas.microsoft.com/office/powerpoint/2010/main" val="129620478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noChangeArrowheads="1"/>
          </p:cNvSpPr>
          <p:nvPr>
            <p:ph type="title"/>
          </p:nvPr>
        </p:nvSpPr>
        <p:spPr/>
        <p:txBody>
          <a:bodyPr/>
          <a:lstStyle/>
          <a:p>
            <a:r>
              <a:rPr kumimoji="0" lang="zh-CN" altLang="en-US"/>
              <a:t>部署图(</a:t>
            </a:r>
            <a:r>
              <a:rPr kumimoji="0" lang="en-US" altLang="zh-CN"/>
              <a:t>Deployment diagram)</a:t>
            </a:r>
          </a:p>
        </p:txBody>
      </p:sp>
      <p:sp>
        <p:nvSpPr>
          <p:cNvPr id="216066" name="Rectangle 3"/>
          <p:cNvSpPr>
            <a:spLocks noGrp="1" noChangeArrowheads="1"/>
          </p:cNvSpPr>
          <p:nvPr>
            <p:ph idx="1"/>
          </p:nvPr>
        </p:nvSpPr>
        <p:spPr/>
        <p:txBody>
          <a:bodyPr/>
          <a:lstStyle/>
          <a:p>
            <a:pPr>
              <a:lnSpc>
                <a:spcPct val="90000"/>
              </a:lnSpc>
            </a:pPr>
            <a:r>
              <a:rPr kumimoji="0" lang="zh-CN" altLang="en-US">
                <a:solidFill>
                  <a:srgbClr val="452DF5"/>
                </a:solidFill>
              </a:rPr>
              <a:t>部署图</a:t>
            </a:r>
            <a:r>
              <a:rPr kumimoji="0" lang="zh-CN" altLang="en-US"/>
              <a:t>描述系统资源在</a:t>
            </a:r>
            <a:r>
              <a:rPr kumimoji="0" lang="zh-CN" altLang="en-US" u="sng">
                <a:solidFill>
                  <a:schemeClr val="hlink"/>
                </a:solidFill>
              </a:rPr>
              <a:t>运行时</a:t>
            </a:r>
            <a:r>
              <a:rPr kumimoji="0" lang="zh-CN" altLang="en-US"/>
              <a:t>的物理分布。系统资源称为节点。</a:t>
            </a:r>
          </a:p>
          <a:p>
            <a:pPr>
              <a:lnSpc>
                <a:spcPct val="90000"/>
              </a:lnSpc>
            </a:pPr>
            <a:r>
              <a:rPr kumimoji="0" lang="zh-CN" altLang="en-US"/>
              <a:t>部署图显示网络上的所有节点、节点间的连接和每个节点上运行的进程。</a:t>
            </a:r>
          </a:p>
          <a:p>
            <a:pPr>
              <a:lnSpc>
                <a:spcPct val="90000"/>
              </a:lnSpc>
            </a:pPr>
            <a:r>
              <a:rPr kumimoji="0" lang="zh-CN" altLang="en-US">
                <a:solidFill>
                  <a:schemeClr val="folHlink"/>
                </a:solidFill>
              </a:rPr>
              <a:t>处理器：</a:t>
            </a:r>
            <a:r>
              <a:rPr kumimoji="0" lang="zh-CN" altLang="en-US"/>
              <a:t>任何具有处理功能的机器，如服务器，工作站。处理器用边框为黑色的立方体表示。</a:t>
            </a:r>
          </a:p>
          <a:p>
            <a:pPr>
              <a:lnSpc>
                <a:spcPct val="90000"/>
              </a:lnSpc>
            </a:pPr>
            <a:r>
              <a:rPr kumimoji="0" lang="zh-CN" altLang="en-US">
                <a:solidFill>
                  <a:schemeClr val="folHlink"/>
                </a:solidFill>
              </a:rPr>
              <a:t>设备：</a:t>
            </a:r>
            <a:r>
              <a:rPr kumimoji="0" lang="zh-CN" altLang="en-US"/>
              <a:t>没有处理功能的机器，如打印机，扫描仪。设备用边框为白色的立方体表示。</a:t>
            </a:r>
          </a:p>
        </p:txBody>
      </p:sp>
      <p:sp>
        <p:nvSpPr>
          <p:cNvPr id="2160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BCF6726F-6D78-4390-85DC-0401911D4B71}" type="slidenum">
              <a:rPr lang="zh-CN" altLang="en-US" sz="1600">
                <a:latin typeface="Arial" panose="020B0604020202020204" pitchFamily="34" charset="0"/>
              </a:rPr>
              <a:pPr/>
              <a:t>155</a:t>
            </a:fld>
            <a:endParaRPr lang="en-US" altLang="zh-CN" sz="1600">
              <a:latin typeface="Arial" panose="020B0604020202020204" pitchFamily="34" charset="0"/>
            </a:endParaRPr>
          </a:p>
        </p:txBody>
      </p:sp>
    </p:spTree>
    <p:extLst>
      <p:ext uri="{BB962C8B-B14F-4D97-AF65-F5344CB8AC3E}">
        <p14:creationId xmlns:p14="http://schemas.microsoft.com/office/powerpoint/2010/main" val="16062273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217090" name="Rectangle 3"/>
          <p:cNvSpPr>
            <a:spLocks noGrp="1" noChangeArrowheads="1"/>
          </p:cNvSpPr>
          <p:nvPr>
            <p:ph type="title"/>
          </p:nvPr>
        </p:nvSpPr>
        <p:spPr>
          <a:noFill/>
        </p:spPr>
        <p:txBody>
          <a:bodyPr lIns="0" tIns="0" rIns="0" bIns="0"/>
          <a:lstStyle/>
          <a:p>
            <a:r>
              <a:rPr kumimoji="0" lang="zh-CN" altLang="en-US"/>
              <a:t>课程注册系统的部署图</a:t>
            </a:r>
          </a:p>
        </p:txBody>
      </p:sp>
      <p:grpSp>
        <p:nvGrpSpPr>
          <p:cNvPr id="217091" name="Group 33"/>
          <p:cNvGrpSpPr>
            <a:grpSpLocks/>
          </p:cNvGrpSpPr>
          <p:nvPr/>
        </p:nvGrpSpPr>
        <p:grpSpPr bwMode="auto">
          <a:xfrm>
            <a:off x="914400" y="2133600"/>
            <a:ext cx="7299325" cy="2990850"/>
            <a:chOff x="566" y="1766"/>
            <a:chExt cx="4598" cy="1884"/>
          </a:xfrm>
        </p:grpSpPr>
        <p:sp>
          <p:nvSpPr>
            <p:cNvPr id="622597" name="Rectangle 5"/>
            <p:cNvSpPr>
              <a:spLocks noChangeArrowheads="1"/>
            </p:cNvSpPr>
            <p:nvPr/>
          </p:nvSpPr>
          <p:spPr bwMode="auto">
            <a:xfrm>
              <a:off x="2149" y="1924"/>
              <a:ext cx="718" cy="63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2598" name="Freeform 6"/>
            <p:cNvSpPr>
              <a:spLocks/>
            </p:cNvSpPr>
            <p:nvPr/>
          </p:nvSpPr>
          <p:spPr bwMode="auto">
            <a:xfrm>
              <a:off x="2145" y="1793"/>
              <a:ext cx="1013" cy="128"/>
            </a:xfrm>
            <a:custGeom>
              <a:avLst/>
              <a:gdLst>
                <a:gd name="T0" fmla="*/ 0 w 1013"/>
                <a:gd name="T1" fmla="*/ 127 h 128"/>
                <a:gd name="T2" fmla="*/ 402 w 1013"/>
                <a:gd name="T3" fmla="*/ 0 h 128"/>
                <a:gd name="T4" fmla="*/ 1012 w 1013"/>
                <a:gd name="T5" fmla="*/ 0 h 128"/>
                <a:gd name="T6" fmla="*/ 725 w 1013"/>
                <a:gd name="T7" fmla="*/ 127 h 128"/>
                <a:gd name="T8" fmla="*/ 0 w 1013"/>
                <a:gd name="T9" fmla="*/ 127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3" h="128">
                  <a:moveTo>
                    <a:pt x="0" y="127"/>
                  </a:moveTo>
                  <a:lnTo>
                    <a:pt x="402" y="0"/>
                  </a:lnTo>
                  <a:lnTo>
                    <a:pt x="1012" y="0"/>
                  </a:lnTo>
                  <a:lnTo>
                    <a:pt x="725" y="127"/>
                  </a:lnTo>
                  <a:lnTo>
                    <a:pt x="0" y="127"/>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2599" name="Freeform 7"/>
            <p:cNvSpPr>
              <a:spLocks/>
            </p:cNvSpPr>
            <p:nvPr/>
          </p:nvSpPr>
          <p:spPr bwMode="auto">
            <a:xfrm>
              <a:off x="2871" y="1793"/>
              <a:ext cx="287" cy="766"/>
            </a:xfrm>
            <a:custGeom>
              <a:avLst/>
              <a:gdLst>
                <a:gd name="T0" fmla="*/ 0 w 287"/>
                <a:gd name="T1" fmla="*/ 127 h 766"/>
                <a:gd name="T2" fmla="*/ 286 w 287"/>
                <a:gd name="T3" fmla="*/ 0 h 766"/>
                <a:gd name="T4" fmla="*/ 286 w 287"/>
                <a:gd name="T5" fmla="*/ 574 h 766"/>
                <a:gd name="T6" fmla="*/ 0 w 287"/>
                <a:gd name="T7" fmla="*/ 765 h 766"/>
                <a:gd name="T8" fmla="*/ 0 w 287"/>
                <a:gd name="T9" fmla="*/ 127 h 7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66">
                  <a:moveTo>
                    <a:pt x="0" y="127"/>
                  </a:moveTo>
                  <a:lnTo>
                    <a:pt x="286" y="0"/>
                  </a:lnTo>
                  <a:lnTo>
                    <a:pt x="286" y="574"/>
                  </a:lnTo>
                  <a:lnTo>
                    <a:pt x="0" y="765"/>
                  </a:lnTo>
                  <a:lnTo>
                    <a:pt x="0" y="127"/>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2600" name="Rectangle 8"/>
            <p:cNvSpPr>
              <a:spLocks noChangeArrowheads="1"/>
            </p:cNvSpPr>
            <p:nvPr/>
          </p:nvSpPr>
          <p:spPr bwMode="auto">
            <a:xfrm>
              <a:off x="2166" y="1892"/>
              <a:ext cx="714"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nchorCtr="1">
              <a:spAutoFit/>
            </a:bodyPr>
            <a:lstStyle/>
            <a:p>
              <a:pPr algn="ctr">
                <a:defRPr/>
              </a:pPr>
              <a:r>
                <a:rPr kumimoji="0" lang="en-US" altLang="zh-CN" sz="1400">
                  <a:solidFill>
                    <a:srgbClr val="000000"/>
                  </a:solidFill>
                  <a:latin typeface="Times New Roman" charset="0"/>
                  <a:ea typeface="宋体" charset="0"/>
                  <a:cs typeface="宋体" charset="0"/>
                </a:rPr>
                <a:t>Registration</a:t>
              </a:r>
            </a:p>
            <a:p>
              <a:pPr algn="ctr">
                <a:defRPr/>
              </a:pPr>
              <a:r>
                <a:rPr kumimoji="0" lang="en-US" altLang="zh-CN" sz="1400">
                  <a:solidFill>
                    <a:srgbClr val="000000"/>
                  </a:solidFill>
                  <a:latin typeface="Times New Roman" charset="0"/>
                  <a:ea typeface="宋体" charset="0"/>
                  <a:cs typeface="宋体" charset="0"/>
                </a:rPr>
                <a:t>System</a:t>
              </a:r>
            </a:p>
          </p:txBody>
        </p:sp>
        <p:sp>
          <p:nvSpPr>
            <p:cNvPr id="622601" name="Rectangle 9"/>
            <p:cNvSpPr>
              <a:spLocks noChangeArrowheads="1"/>
            </p:cNvSpPr>
            <p:nvPr/>
          </p:nvSpPr>
          <p:spPr bwMode="auto">
            <a:xfrm>
              <a:off x="4154" y="1895"/>
              <a:ext cx="717" cy="615"/>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2602" name="Freeform 10"/>
            <p:cNvSpPr>
              <a:spLocks/>
            </p:cNvSpPr>
            <p:nvPr/>
          </p:nvSpPr>
          <p:spPr bwMode="auto">
            <a:xfrm>
              <a:off x="4150" y="1766"/>
              <a:ext cx="1014" cy="126"/>
            </a:xfrm>
            <a:custGeom>
              <a:avLst/>
              <a:gdLst>
                <a:gd name="T0" fmla="*/ 0 w 1014"/>
                <a:gd name="T1" fmla="*/ 125 h 126"/>
                <a:gd name="T2" fmla="*/ 403 w 1014"/>
                <a:gd name="T3" fmla="*/ 0 h 126"/>
                <a:gd name="T4" fmla="*/ 1013 w 1014"/>
                <a:gd name="T5" fmla="*/ 0 h 126"/>
                <a:gd name="T6" fmla="*/ 725 w 1014"/>
                <a:gd name="T7" fmla="*/ 125 h 126"/>
                <a:gd name="T8" fmla="*/ 0 w 1014"/>
                <a:gd name="T9" fmla="*/ 125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4" h="126">
                  <a:moveTo>
                    <a:pt x="0" y="125"/>
                  </a:moveTo>
                  <a:lnTo>
                    <a:pt x="403" y="0"/>
                  </a:lnTo>
                  <a:lnTo>
                    <a:pt x="1013" y="0"/>
                  </a:lnTo>
                  <a:lnTo>
                    <a:pt x="725" y="125"/>
                  </a:lnTo>
                  <a:lnTo>
                    <a:pt x="0" y="125"/>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2603" name="Freeform 11"/>
            <p:cNvSpPr>
              <a:spLocks/>
            </p:cNvSpPr>
            <p:nvPr/>
          </p:nvSpPr>
          <p:spPr bwMode="auto">
            <a:xfrm>
              <a:off x="4875" y="1766"/>
              <a:ext cx="289" cy="749"/>
            </a:xfrm>
            <a:custGeom>
              <a:avLst/>
              <a:gdLst>
                <a:gd name="T0" fmla="*/ 0 w 289"/>
                <a:gd name="T1" fmla="*/ 125 h 749"/>
                <a:gd name="T2" fmla="*/ 288 w 289"/>
                <a:gd name="T3" fmla="*/ 0 h 749"/>
                <a:gd name="T4" fmla="*/ 288 w 289"/>
                <a:gd name="T5" fmla="*/ 561 h 749"/>
                <a:gd name="T6" fmla="*/ 0 w 289"/>
                <a:gd name="T7" fmla="*/ 748 h 749"/>
                <a:gd name="T8" fmla="*/ 0 w 289"/>
                <a:gd name="T9" fmla="*/ 125 h 7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 h="749">
                  <a:moveTo>
                    <a:pt x="0" y="125"/>
                  </a:moveTo>
                  <a:lnTo>
                    <a:pt x="288" y="0"/>
                  </a:lnTo>
                  <a:lnTo>
                    <a:pt x="288" y="561"/>
                  </a:lnTo>
                  <a:lnTo>
                    <a:pt x="0" y="748"/>
                  </a:lnTo>
                  <a:lnTo>
                    <a:pt x="0" y="125"/>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2604" name="Rectangle 12"/>
            <p:cNvSpPr>
              <a:spLocks noChangeArrowheads="1"/>
            </p:cNvSpPr>
            <p:nvPr/>
          </p:nvSpPr>
          <p:spPr bwMode="auto">
            <a:xfrm>
              <a:off x="4163" y="1861"/>
              <a:ext cx="595"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Database</a:t>
              </a:r>
            </a:p>
          </p:txBody>
        </p:sp>
        <p:sp>
          <p:nvSpPr>
            <p:cNvPr id="622605" name="Rectangle 13"/>
            <p:cNvSpPr>
              <a:spLocks noChangeArrowheads="1"/>
            </p:cNvSpPr>
            <p:nvPr/>
          </p:nvSpPr>
          <p:spPr bwMode="auto">
            <a:xfrm>
              <a:off x="601" y="2776"/>
              <a:ext cx="626" cy="549"/>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2606" name="Freeform 14"/>
            <p:cNvSpPr>
              <a:spLocks/>
            </p:cNvSpPr>
            <p:nvPr/>
          </p:nvSpPr>
          <p:spPr bwMode="auto">
            <a:xfrm>
              <a:off x="597" y="2661"/>
              <a:ext cx="886" cy="112"/>
            </a:xfrm>
            <a:custGeom>
              <a:avLst/>
              <a:gdLst>
                <a:gd name="T0" fmla="*/ 0 w 886"/>
                <a:gd name="T1" fmla="*/ 111 h 112"/>
                <a:gd name="T2" fmla="*/ 353 w 886"/>
                <a:gd name="T3" fmla="*/ 0 h 112"/>
                <a:gd name="T4" fmla="*/ 885 w 886"/>
                <a:gd name="T5" fmla="*/ 0 h 112"/>
                <a:gd name="T6" fmla="*/ 633 w 886"/>
                <a:gd name="T7" fmla="*/ 111 h 112"/>
                <a:gd name="T8" fmla="*/ 0 w 886"/>
                <a:gd name="T9" fmla="*/ 111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6" h="112">
                  <a:moveTo>
                    <a:pt x="0" y="111"/>
                  </a:moveTo>
                  <a:lnTo>
                    <a:pt x="353" y="0"/>
                  </a:lnTo>
                  <a:lnTo>
                    <a:pt x="885" y="0"/>
                  </a:lnTo>
                  <a:lnTo>
                    <a:pt x="633" y="111"/>
                  </a:lnTo>
                  <a:lnTo>
                    <a:pt x="0" y="111"/>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2607" name="Freeform 15"/>
            <p:cNvSpPr>
              <a:spLocks/>
            </p:cNvSpPr>
            <p:nvPr/>
          </p:nvSpPr>
          <p:spPr bwMode="auto">
            <a:xfrm>
              <a:off x="1231" y="2661"/>
              <a:ext cx="252" cy="669"/>
            </a:xfrm>
            <a:custGeom>
              <a:avLst/>
              <a:gdLst>
                <a:gd name="T0" fmla="*/ 0 w 252"/>
                <a:gd name="T1" fmla="*/ 111 h 669"/>
                <a:gd name="T2" fmla="*/ 251 w 252"/>
                <a:gd name="T3" fmla="*/ 0 h 669"/>
                <a:gd name="T4" fmla="*/ 251 w 252"/>
                <a:gd name="T5" fmla="*/ 501 h 669"/>
                <a:gd name="T6" fmla="*/ 0 w 252"/>
                <a:gd name="T7" fmla="*/ 668 h 669"/>
                <a:gd name="T8" fmla="*/ 0 w 252"/>
                <a:gd name="T9" fmla="*/ 111 h 6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669">
                  <a:moveTo>
                    <a:pt x="0" y="111"/>
                  </a:moveTo>
                  <a:lnTo>
                    <a:pt x="251" y="0"/>
                  </a:lnTo>
                  <a:lnTo>
                    <a:pt x="251" y="501"/>
                  </a:lnTo>
                  <a:lnTo>
                    <a:pt x="0" y="668"/>
                  </a:lnTo>
                  <a:lnTo>
                    <a:pt x="0" y="111"/>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2608" name="Rectangle 16"/>
            <p:cNvSpPr>
              <a:spLocks noChangeArrowheads="1"/>
            </p:cNvSpPr>
            <p:nvPr/>
          </p:nvSpPr>
          <p:spPr bwMode="auto">
            <a:xfrm>
              <a:off x="682" y="2744"/>
              <a:ext cx="390"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Dorm</a:t>
              </a:r>
            </a:p>
          </p:txBody>
        </p:sp>
        <p:sp>
          <p:nvSpPr>
            <p:cNvPr id="622609" name="Rectangle 17"/>
            <p:cNvSpPr>
              <a:spLocks noChangeArrowheads="1"/>
            </p:cNvSpPr>
            <p:nvPr/>
          </p:nvSpPr>
          <p:spPr bwMode="auto">
            <a:xfrm>
              <a:off x="1860" y="3097"/>
              <a:ext cx="625" cy="548"/>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2610" name="Freeform 18"/>
            <p:cNvSpPr>
              <a:spLocks/>
            </p:cNvSpPr>
            <p:nvPr/>
          </p:nvSpPr>
          <p:spPr bwMode="auto">
            <a:xfrm>
              <a:off x="1856" y="2981"/>
              <a:ext cx="884" cy="113"/>
            </a:xfrm>
            <a:custGeom>
              <a:avLst/>
              <a:gdLst>
                <a:gd name="T0" fmla="*/ 0 w 884"/>
                <a:gd name="T1" fmla="*/ 112 h 113"/>
                <a:gd name="T2" fmla="*/ 353 w 884"/>
                <a:gd name="T3" fmla="*/ 0 h 113"/>
                <a:gd name="T4" fmla="*/ 883 w 884"/>
                <a:gd name="T5" fmla="*/ 0 h 113"/>
                <a:gd name="T6" fmla="*/ 633 w 884"/>
                <a:gd name="T7" fmla="*/ 112 h 113"/>
                <a:gd name="T8" fmla="*/ 0 w 884"/>
                <a:gd name="T9" fmla="*/ 112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4" h="113">
                  <a:moveTo>
                    <a:pt x="0" y="112"/>
                  </a:moveTo>
                  <a:lnTo>
                    <a:pt x="353" y="0"/>
                  </a:lnTo>
                  <a:lnTo>
                    <a:pt x="883" y="0"/>
                  </a:lnTo>
                  <a:lnTo>
                    <a:pt x="633" y="112"/>
                  </a:lnTo>
                  <a:lnTo>
                    <a:pt x="0" y="11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2611" name="Freeform 19"/>
            <p:cNvSpPr>
              <a:spLocks/>
            </p:cNvSpPr>
            <p:nvPr/>
          </p:nvSpPr>
          <p:spPr bwMode="auto">
            <a:xfrm>
              <a:off x="2489" y="2981"/>
              <a:ext cx="251" cy="669"/>
            </a:xfrm>
            <a:custGeom>
              <a:avLst/>
              <a:gdLst>
                <a:gd name="T0" fmla="*/ 0 w 251"/>
                <a:gd name="T1" fmla="*/ 112 h 669"/>
                <a:gd name="T2" fmla="*/ 250 w 251"/>
                <a:gd name="T3" fmla="*/ 0 h 669"/>
                <a:gd name="T4" fmla="*/ 250 w 251"/>
                <a:gd name="T5" fmla="*/ 501 h 669"/>
                <a:gd name="T6" fmla="*/ 0 w 251"/>
                <a:gd name="T7" fmla="*/ 668 h 669"/>
                <a:gd name="T8" fmla="*/ 0 w 251"/>
                <a:gd name="T9" fmla="*/ 112 h 6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669">
                  <a:moveTo>
                    <a:pt x="0" y="112"/>
                  </a:moveTo>
                  <a:lnTo>
                    <a:pt x="250" y="0"/>
                  </a:lnTo>
                  <a:lnTo>
                    <a:pt x="250" y="501"/>
                  </a:lnTo>
                  <a:lnTo>
                    <a:pt x="0" y="668"/>
                  </a:lnTo>
                  <a:lnTo>
                    <a:pt x="0" y="11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2612" name="Rectangle 20"/>
            <p:cNvSpPr>
              <a:spLocks noChangeArrowheads="1"/>
            </p:cNvSpPr>
            <p:nvPr/>
          </p:nvSpPr>
          <p:spPr bwMode="auto">
            <a:xfrm>
              <a:off x="1943" y="3065"/>
              <a:ext cx="390"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Main </a:t>
              </a:r>
            </a:p>
          </p:txBody>
        </p:sp>
        <p:sp>
          <p:nvSpPr>
            <p:cNvPr id="622613" name="Rectangle 21"/>
            <p:cNvSpPr>
              <a:spLocks noChangeArrowheads="1"/>
            </p:cNvSpPr>
            <p:nvPr/>
          </p:nvSpPr>
          <p:spPr bwMode="auto">
            <a:xfrm>
              <a:off x="1873" y="3189"/>
              <a:ext cx="515"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Building</a:t>
              </a:r>
            </a:p>
          </p:txBody>
        </p:sp>
        <p:sp>
          <p:nvSpPr>
            <p:cNvPr id="622614" name="Rectangle 22"/>
            <p:cNvSpPr>
              <a:spLocks noChangeArrowheads="1"/>
            </p:cNvSpPr>
            <p:nvPr/>
          </p:nvSpPr>
          <p:spPr bwMode="auto">
            <a:xfrm>
              <a:off x="3314" y="2847"/>
              <a:ext cx="626" cy="549"/>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2615" name="Freeform 23"/>
            <p:cNvSpPr>
              <a:spLocks/>
            </p:cNvSpPr>
            <p:nvPr/>
          </p:nvSpPr>
          <p:spPr bwMode="auto">
            <a:xfrm>
              <a:off x="3310" y="2732"/>
              <a:ext cx="885" cy="112"/>
            </a:xfrm>
            <a:custGeom>
              <a:avLst/>
              <a:gdLst>
                <a:gd name="T0" fmla="*/ 0 w 885"/>
                <a:gd name="T1" fmla="*/ 111 h 112"/>
                <a:gd name="T2" fmla="*/ 353 w 885"/>
                <a:gd name="T3" fmla="*/ 0 h 112"/>
                <a:gd name="T4" fmla="*/ 884 w 885"/>
                <a:gd name="T5" fmla="*/ 0 h 112"/>
                <a:gd name="T6" fmla="*/ 633 w 885"/>
                <a:gd name="T7" fmla="*/ 111 h 112"/>
                <a:gd name="T8" fmla="*/ 0 w 885"/>
                <a:gd name="T9" fmla="*/ 111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5" h="112">
                  <a:moveTo>
                    <a:pt x="0" y="111"/>
                  </a:moveTo>
                  <a:lnTo>
                    <a:pt x="353" y="0"/>
                  </a:lnTo>
                  <a:lnTo>
                    <a:pt x="884" y="0"/>
                  </a:lnTo>
                  <a:lnTo>
                    <a:pt x="633" y="111"/>
                  </a:lnTo>
                  <a:lnTo>
                    <a:pt x="0" y="111"/>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2616" name="Freeform 24"/>
            <p:cNvSpPr>
              <a:spLocks/>
            </p:cNvSpPr>
            <p:nvPr/>
          </p:nvSpPr>
          <p:spPr bwMode="auto">
            <a:xfrm>
              <a:off x="3944" y="2732"/>
              <a:ext cx="251" cy="669"/>
            </a:xfrm>
            <a:custGeom>
              <a:avLst/>
              <a:gdLst>
                <a:gd name="T0" fmla="*/ 0 w 251"/>
                <a:gd name="T1" fmla="*/ 111 h 669"/>
                <a:gd name="T2" fmla="*/ 250 w 251"/>
                <a:gd name="T3" fmla="*/ 0 h 669"/>
                <a:gd name="T4" fmla="*/ 250 w 251"/>
                <a:gd name="T5" fmla="*/ 501 h 669"/>
                <a:gd name="T6" fmla="*/ 0 w 251"/>
                <a:gd name="T7" fmla="*/ 668 h 669"/>
                <a:gd name="T8" fmla="*/ 0 w 251"/>
                <a:gd name="T9" fmla="*/ 111 h 6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669">
                  <a:moveTo>
                    <a:pt x="0" y="111"/>
                  </a:moveTo>
                  <a:lnTo>
                    <a:pt x="250" y="0"/>
                  </a:lnTo>
                  <a:lnTo>
                    <a:pt x="250" y="501"/>
                  </a:lnTo>
                  <a:lnTo>
                    <a:pt x="0" y="668"/>
                  </a:lnTo>
                  <a:lnTo>
                    <a:pt x="0" y="111"/>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2617" name="Rectangle 25"/>
            <p:cNvSpPr>
              <a:spLocks noChangeArrowheads="1"/>
            </p:cNvSpPr>
            <p:nvPr/>
          </p:nvSpPr>
          <p:spPr bwMode="auto">
            <a:xfrm>
              <a:off x="3360" y="2816"/>
              <a:ext cx="45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Library</a:t>
              </a:r>
            </a:p>
          </p:txBody>
        </p:sp>
        <p:sp>
          <p:nvSpPr>
            <p:cNvPr id="622618" name="Freeform 26"/>
            <p:cNvSpPr>
              <a:spLocks/>
            </p:cNvSpPr>
            <p:nvPr/>
          </p:nvSpPr>
          <p:spPr bwMode="auto">
            <a:xfrm>
              <a:off x="1157" y="2329"/>
              <a:ext cx="977" cy="408"/>
            </a:xfrm>
            <a:custGeom>
              <a:avLst/>
              <a:gdLst>
                <a:gd name="T0" fmla="*/ 976 w 977"/>
                <a:gd name="T1" fmla="*/ 0 h 408"/>
                <a:gd name="T2" fmla="*/ 0 w 977"/>
                <a:gd name="T3" fmla="*/ 0 h 408"/>
                <a:gd name="T4" fmla="*/ 0 w 977"/>
                <a:gd name="T5" fmla="*/ 407 h 408"/>
                <a:gd name="T6" fmla="*/ 0 60000 65536"/>
                <a:gd name="T7" fmla="*/ 0 60000 65536"/>
                <a:gd name="T8" fmla="*/ 0 60000 65536"/>
              </a:gdLst>
              <a:ahLst/>
              <a:cxnLst>
                <a:cxn ang="T6">
                  <a:pos x="T0" y="T1"/>
                </a:cxn>
                <a:cxn ang="T7">
                  <a:pos x="T2" y="T3"/>
                </a:cxn>
                <a:cxn ang="T8">
                  <a:pos x="T4" y="T5"/>
                </a:cxn>
              </a:cxnLst>
              <a:rect l="0" t="0" r="r" b="b"/>
              <a:pathLst>
                <a:path w="977" h="408">
                  <a:moveTo>
                    <a:pt x="976" y="0"/>
                  </a:moveTo>
                  <a:lnTo>
                    <a:pt x="0" y="0"/>
                  </a:lnTo>
                  <a:lnTo>
                    <a:pt x="0" y="40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2619" name="Line 27"/>
            <p:cNvSpPr>
              <a:spLocks noChangeShapeType="1"/>
            </p:cNvSpPr>
            <p:nvPr/>
          </p:nvSpPr>
          <p:spPr bwMode="auto">
            <a:xfrm>
              <a:off x="2433" y="2567"/>
              <a:ext cx="0" cy="40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2620" name="Freeform 28"/>
            <p:cNvSpPr>
              <a:spLocks/>
            </p:cNvSpPr>
            <p:nvPr/>
          </p:nvSpPr>
          <p:spPr bwMode="auto">
            <a:xfrm>
              <a:off x="3167" y="2323"/>
              <a:ext cx="680" cy="462"/>
            </a:xfrm>
            <a:custGeom>
              <a:avLst/>
              <a:gdLst>
                <a:gd name="T0" fmla="*/ 0 w 680"/>
                <a:gd name="T1" fmla="*/ 0 h 462"/>
                <a:gd name="T2" fmla="*/ 679 w 680"/>
                <a:gd name="T3" fmla="*/ 0 h 462"/>
                <a:gd name="T4" fmla="*/ 679 w 680"/>
                <a:gd name="T5" fmla="*/ 461 h 462"/>
                <a:gd name="T6" fmla="*/ 0 60000 65536"/>
                <a:gd name="T7" fmla="*/ 0 60000 65536"/>
                <a:gd name="T8" fmla="*/ 0 60000 65536"/>
              </a:gdLst>
              <a:ahLst/>
              <a:cxnLst>
                <a:cxn ang="T6">
                  <a:pos x="T0" y="T1"/>
                </a:cxn>
                <a:cxn ang="T7">
                  <a:pos x="T2" y="T3"/>
                </a:cxn>
                <a:cxn ang="T8">
                  <a:pos x="T4" y="T5"/>
                </a:cxn>
              </a:cxnLst>
              <a:rect l="0" t="0" r="r" b="b"/>
              <a:pathLst>
                <a:path w="680" h="462">
                  <a:moveTo>
                    <a:pt x="0" y="0"/>
                  </a:moveTo>
                  <a:lnTo>
                    <a:pt x="679" y="0"/>
                  </a:lnTo>
                  <a:lnTo>
                    <a:pt x="679" y="4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2621" name="Line 29"/>
            <p:cNvSpPr>
              <a:spLocks noChangeShapeType="1"/>
            </p:cNvSpPr>
            <p:nvPr/>
          </p:nvSpPr>
          <p:spPr bwMode="auto">
            <a:xfrm>
              <a:off x="3167" y="2031"/>
              <a:ext cx="971"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2622" name="Rectangle 30"/>
            <p:cNvSpPr>
              <a:spLocks noChangeArrowheads="1"/>
            </p:cNvSpPr>
            <p:nvPr/>
          </p:nvSpPr>
          <p:spPr bwMode="auto">
            <a:xfrm>
              <a:off x="566" y="2942"/>
              <a:ext cx="699"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latin typeface="Times New Roman" charset="0"/>
                  <a:ea typeface="宋体" charset="0"/>
                  <a:cs typeface="宋体" charset="0"/>
                </a:rPr>
                <a:t>&lt;&lt;device&gt;&gt;</a:t>
              </a:r>
            </a:p>
          </p:txBody>
        </p:sp>
        <p:sp>
          <p:nvSpPr>
            <p:cNvPr id="622623" name="Rectangle 31"/>
            <p:cNvSpPr>
              <a:spLocks noChangeArrowheads="1"/>
            </p:cNvSpPr>
            <p:nvPr/>
          </p:nvSpPr>
          <p:spPr bwMode="auto">
            <a:xfrm>
              <a:off x="1814" y="3374"/>
              <a:ext cx="699"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latin typeface="Times New Roman" charset="0"/>
                  <a:ea typeface="宋体" charset="0"/>
                  <a:cs typeface="宋体" charset="0"/>
                </a:rPr>
                <a:t>&lt;&lt;device&gt;&gt;</a:t>
              </a:r>
            </a:p>
          </p:txBody>
        </p:sp>
        <p:sp>
          <p:nvSpPr>
            <p:cNvPr id="622624" name="Rectangle 32"/>
            <p:cNvSpPr>
              <a:spLocks noChangeArrowheads="1"/>
            </p:cNvSpPr>
            <p:nvPr/>
          </p:nvSpPr>
          <p:spPr bwMode="auto">
            <a:xfrm>
              <a:off x="3302" y="3038"/>
              <a:ext cx="699"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latin typeface="Times New Roman" charset="0"/>
                  <a:ea typeface="宋体" charset="0"/>
                  <a:cs typeface="宋体" charset="0"/>
                </a:rPr>
                <a:t>&lt;&lt;device&gt;&gt;</a:t>
              </a:r>
            </a:p>
          </p:txBody>
        </p:sp>
      </p:grpSp>
    </p:spTree>
    <p:extLst>
      <p:ext uri="{BB962C8B-B14F-4D97-AF65-F5344CB8AC3E}">
        <p14:creationId xmlns:p14="http://schemas.microsoft.com/office/powerpoint/2010/main" val="3396612828"/>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219138" name="Rectangle 3"/>
          <p:cNvSpPr>
            <a:spLocks noGrp="1" noChangeArrowheads="1"/>
          </p:cNvSpPr>
          <p:nvPr>
            <p:ph type="title"/>
          </p:nvPr>
        </p:nvSpPr>
        <p:spPr>
          <a:noFill/>
        </p:spPr>
        <p:txBody>
          <a:bodyPr lIns="0" tIns="0" rIns="0" bIns="0"/>
          <a:lstStyle/>
          <a:p>
            <a:r>
              <a:rPr kumimoji="0" lang="zh-CN" altLang="en-US"/>
              <a:t>分割数据库的行为</a:t>
            </a:r>
          </a:p>
        </p:txBody>
      </p:sp>
      <p:grpSp>
        <p:nvGrpSpPr>
          <p:cNvPr id="219139" name="Group 4"/>
          <p:cNvGrpSpPr>
            <a:grpSpLocks/>
          </p:cNvGrpSpPr>
          <p:nvPr/>
        </p:nvGrpSpPr>
        <p:grpSpPr bwMode="auto">
          <a:xfrm>
            <a:off x="266700" y="1884363"/>
            <a:ext cx="5781675" cy="2166937"/>
            <a:chOff x="168" y="1187"/>
            <a:chExt cx="3642" cy="1365"/>
          </a:xfrm>
        </p:grpSpPr>
        <p:sp>
          <p:nvSpPr>
            <p:cNvPr id="624645" name="Rectangle 5"/>
            <p:cNvSpPr>
              <a:spLocks noChangeArrowheads="1"/>
            </p:cNvSpPr>
            <p:nvPr/>
          </p:nvSpPr>
          <p:spPr bwMode="auto">
            <a:xfrm>
              <a:off x="168" y="1187"/>
              <a:ext cx="962"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zh-CN" altLang="en-US" sz="1100">
                  <a:solidFill>
                    <a:srgbClr val="000000"/>
                  </a:solidFill>
                  <a:latin typeface="Times New Roman" charset="0"/>
                  <a:ea typeface="宋体" charset="0"/>
                  <a:cs typeface="宋体" charset="0"/>
                </a:rPr>
                <a:t> </a:t>
              </a:r>
              <a:r>
                <a:rPr kumimoji="0" lang="en-US" altLang="zh-CN" sz="1100">
                  <a:solidFill>
                    <a:srgbClr val="000000"/>
                  </a:solidFill>
                  <a:latin typeface="Times New Roman" charset="0"/>
                  <a:ea typeface="宋体" charset="0"/>
                  <a:cs typeface="宋体" charset="0"/>
                </a:rPr>
                <a:t>: CurriculumManager</a:t>
              </a:r>
            </a:p>
          </p:txBody>
        </p:sp>
        <p:sp>
          <p:nvSpPr>
            <p:cNvPr id="624646" name="Line 6"/>
            <p:cNvSpPr>
              <a:spLocks noChangeShapeType="1"/>
            </p:cNvSpPr>
            <p:nvPr/>
          </p:nvSpPr>
          <p:spPr bwMode="auto">
            <a:xfrm>
              <a:off x="459" y="1510"/>
              <a:ext cx="0" cy="1042"/>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47" name="Rectangle 7"/>
            <p:cNvSpPr>
              <a:spLocks noChangeArrowheads="1"/>
            </p:cNvSpPr>
            <p:nvPr/>
          </p:nvSpPr>
          <p:spPr bwMode="auto">
            <a:xfrm>
              <a:off x="1268" y="1187"/>
              <a:ext cx="649"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zh-CN" altLang="en-US" sz="1100">
                  <a:solidFill>
                    <a:srgbClr val="000000"/>
                  </a:solidFill>
                  <a:latin typeface="Times New Roman" charset="0"/>
                  <a:ea typeface="宋体" charset="0"/>
                  <a:cs typeface="宋体" charset="0"/>
                </a:rPr>
                <a:t> </a:t>
              </a:r>
              <a:r>
                <a:rPr kumimoji="0" lang="en-US" altLang="zh-CN" sz="1100">
                  <a:solidFill>
                    <a:srgbClr val="000000"/>
                  </a:solidFill>
                  <a:latin typeface="Times New Roman" charset="0"/>
                  <a:ea typeface="宋体" charset="0"/>
                  <a:cs typeface="宋体" charset="0"/>
                </a:rPr>
                <a:t>: Transaction</a:t>
              </a:r>
            </a:p>
          </p:txBody>
        </p:sp>
        <p:sp>
          <p:nvSpPr>
            <p:cNvPr id="624648" name="Rectangle 8"/>
            <p:cNvSpPr>
              <a:spLocks noChangeArrowheads="1"/>
            </p:cNvSpPr>
            <p:nvPr/>
          </p:nvSpPr>
          <p:spPr bwMode="auto">
            <a:xfrm>
              <a:off x="1352" y="1285"/>
              <a:ext cx="463"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Manager</a:t>
              </a:r>
            </a:p>
          </p:txBody>
        </p:sp>
        <p:sp>
          <p:nvSpPr>
            <p:cNvPr id="624649" name="Line 9"/>
            <p:cNvSpPr>
              <a:spLocks noChangeShapeType="1"/>
            </p:cNvSpPr>
            <p:nvPr/>
          </p:nvSpPr>
          <p:spPr bwMode="auto">
            <a:xfrm>
              <a:off x="1579" y="1510"/>
              <a:ext cx="0" cy="1042"/>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50" name="Rectangle 10"/>
            <p:cNvSpPr>
              <a:spLocks noChangeArrowheads="1"/>
            </p:cNvSpPr>
            <p:nvPr/>
          </p:nvSpPr>
          <p:spPr bwMode="auto">
            <a:xfrm>
              <a:off x="2295" y="1187"/>
              <a:ext cx="595"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zh-CN" altLang="en-US" sz="1100">
                  <a:solidFill>
                    <a:srgbClr val="000000"/>
                  </a:solidFill>
                  <a:latin typeface="Times New Roman" charset="0"/>
                  <a:ea typeface="宋体" charset="0"/>
                  <a:cs typeface="宋体" charset="0"/>
                </a:rPr>
                <a:t> </a:t>
              </a:r>
              <a:r>
                <a:rPr kumimoji="0" lang="en-US" altLang="zh-CN" sz="1100">
                  <a:solidFill>
                    <a:srgbClr val="000000"/>
                  </a:solidFill>
                  <a:latin typeface="Times New Roman" charset="0"/>
                  <a:ea typeface="宋体" charset="0"/>
                  <a:cs typeface="宋体" charset="0"/>
                </a:rPr>
                <a:t>: DBCourse</a:t>
              </a:r>
            </a:p>
          </p:txBody>
        </p:sp>
        <p:sp>
          <p:nvSpPr>
            <p:cNvPr id="624651" name="Line 11"/>
            <p:cNvSpPr>
              <a:spLocks noChangeShapeType="1"/>
            </p:cNvSpPr>
            <p:nvPr/>
          </p:nvSpPr>
          <p:spPr bwMode="auto">
            <a:xfrm>
              <a:off x="2587" y="1510"/>
              <a:ext cx="0" cy="1042"/>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52" name="Rectangle 12"/>
            <p:cNvSpPr>
              <a:spLocks noChangeArrowheads="1"/>
            </p:cNvSpPr>
            <p:nvPr/>
          </p:nvSpPr>
          <p:spPr bwMode="auto">
            <a:xfrm>
              <a:off x="3337" y="1187"/>
              <a:ext cx="473"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zh-CN" altLang="en-US" sz="1100">
                  <a:solidFill>
                    <a:srgbClr val="000000"/>
                  </a:solidFill>
                  <a:latin typeface="Times New Roman" charset="0"/>
                  <a:ea typeface="宋体" charset="0"/>
                  <a:cs typeface="宋体" charset="0"/>
                </a:rPr>
                <a:t> </a:t>
              </a:r>
              <a:r>
                <a:rPr kumimoji="0" lang="en-US" altLang="zh-CN" sz="1100">
                  <a:solidFill>
                    <a:srgbClr val="000000"/>
                  </a:solidFill>
                  <a:latin typeface="Times New Roman" charset="0"/>
                  <a:ea typeface="宋体" charset="0"/>
                  <a:cs typeface="宋体" charset="0"/>
                </a:rPr>
                <a:t>: Course</a:t>
              </a:r>
            </a:p>
          </p:txBody>
        </p:sp>
        <p:sp>
          <p:nvSpPr>
            <p:cNvPr id="624653" name="Line 13"/>
            <p:cNvSpPr>
              <a:spLocks noChangeShapeType="1"/>
            </p:cNvSpPr>
            <p:nvPr/>
          </p:nvSpPr>
          <p:spPr bwMode="auto">
            <a:xfrm>
              <a:off x="3567" y="1510"/>
              <a:ext cx="0" cy="1042"/>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54" name="Line 14"/>
            <p:cNvSpPr>
              <a:spLocks noChangeShapeType="1"/>
            </p:cNvSpPr>
            <p:nvPr/>
          </p:nvSpPr>
          <p:spPr bwMode="auto">
            <a:xfrm>
              <a:off x="461" y="1594"/>
              <a:ext cx="1116"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55" name="Freeform 15"/>
            <p:cNvSpPr>
              <a:spLocks/>
            </p:cNvSpPr>
            <p:nvPr/>
          </p:nvSpPr>
          <p:spPr bwMode="auto">
            <a:xfrm>
              <a:off x="1525" y="1578"/>
              <a:ext cx="53" cy="33"/>
            </a:xfrm>
            <a:custGeom>
              <a:avLst/>
              <a:gdLst>
                <a:gd name="T0" fmla="*/ 52 w 53"/>
                <a:gd name="T1" fmla="*/ 16 h 33"/>
                <a:gd name="T2" fmla="*/ 0 w 53"/>
                <a:gd name="T3" fmla="*/ 32 h 33"/>
                <a:gd name="T4" fmla="*/ 0 w 53"/>
                <a:gd name="T5" fmla="*/ 0 h 33"/>
                <a:gd name="T6" fmla="*/ 52 w 53"/>
                <a:gd name="T7" fmla="*/ 16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33">
                  <a:moveTo>
                    <a:pt x="52" y="16"/>
                  </a:moveTo>
                  <a:lnTo>
                    <a:pt x="0" y="32"/>
                  </a:lnTo>
                  <a:lnTo>
                    <a:pt x="0" y="0"/>
                  </a:lnTo>
                  <a:lnTo>
                    <a:pt x="52" y="16"/>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4656" name="Rectangle 16"/>
            <p:cNvSpPr>
              <a:spLocks noChangeArrowheads="1"/>
            </p:cNvSpPr>
            <p:nvPr/>
          </p:nvSpPr>
          <p:spPr bwMode="auto">
            <a:xfrm>
              <a:off x="509" y="1454"/>
              <a:ext cx="1050"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1: saveCourse (Course)</a:t>
              </a:r>
            </a:p>
          </p:txBody>
        </p:sp>
        <p:sp>
          <p:nvSpPr>
            <p:cNvPr id="624657" name="Line 17"/>
            <p:cNvSpPr>
              <a:spLocks noChangeShapeType="1"/>
            </p:cNvSpPr>
            <p:nvPr/>
          </p:nvSpPr>
          <p:spPr bwMode="auto">
            <a:xfrm>
              <a:off x="1581" y="1762"/>
              <a:ext cx="100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58" name="Freeform 18"/>
            <p:cNvSpPr>
              <a:spLocks/>
            </p:cNvSpPr>
            <p:nvPr/>
          </p:nvSpPr>
          <p:spPr bwMode="auto">
            <a:xfrm>
              <a:off x="2533" y="1746"/>
              <a:ext cx="53" cy="32"/>
            </a:xfrm>
            <a:custGeom>
              <a:avLst/>
              <a:gdLst>
                <a:gd name="T0" fmla="*/ 52 w 53"/>
                <a:gd name="T1" fmla="*/ 16 h 32"/>
                <a:gd name="T2" fmla="*/ 0 w 53"/>
                <a:gd name="T3" fmla="*/ 31 h 32"/>
                <a:gd name="T4" fmla="*/ 0 w 53"/>
                <a:gd name="T5" fmla="*/ 0 h 32"/>
                <a:gd name="T6" fmla="*/ 52 w 53"/>
                <a:gd name="T7" fmla="*/ 16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32">
                  <a:moveTo>
                    <a:pt x="52" y="16"/>
                  </a:moveTo>
                  <a:lnTo>
                    <a:pt x="0" y="31"/>
                  </a:lnTo>
                  <a:lnTo>
                    <a:pt x="0" y="0"/>
                  </a:lnTo>
                  <a:lnTo>
                    <a:pt x="52" y="16"/>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4659" name="Rectangle 19"/>
            <p:cNvSpPr>
              <a:spLocks noChangeArrowheads="1"/>
            </p:cNvSpPr>
            <p:nvPr/>
          </p:nvSpPr>
          <p:spPr bwMode="auto">
            <a:xfrm>
              <a:off x="1713" y="1622"/>
              <a:ext cx="766"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2: save (Course)</a:t>
              </a:r>
            </a:p>
          </p:txBody>
        </p:sp>
        <p:sp>
          <p:nvSpPr>
            <p:cNvPr id="624660" name="Line 20"/>
            <p:cNvSpPr>
              <a:spLocks noChangeShapeType="1"/>
            </p:cNvSpPr>
            <p:nvPr/>
          </p:nvSpPr>
          <p:spPr bwMode="auto">
            <a:xfrm>
              <a:off x="2589" y="1845"/>
              <a:ext cx="976"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61" name="Freeform 21"/>
            <p:cNvSpPr>
              <a:spLocks/>
            </p:cNvSpPr>
            <p:nvPr/>
          </p:nvSpPr>
          <p:spPr bwMode="auto">
            <a:xfrm>
              <a:off x="3513" y="1830"/>
              <a:ext cx="53" cy="32"/>
            </a:xfrm>
            <a:custGeom>
              <a:avLst/>
              <a:gdLst>
                <a:gd name="T0" fmla="*/ 52 w 53"/>
                <a:gd name="T1" fmla="*/ 15 h 32"/>
                <a:gd name="T2" fmla="*/ 0 w 53"/>
                <a:gd name="T3" fmla="*/ 31 h 32"/>
                <a:gd name="T4" fmla="*/ 0 w 53"/>
                <a:gd name="T5" fmla="*/ 0 h 32"/>
                <a:gd name="T6" fmla="*/ 52 w 53"/>
                <a:gd name="T7" fmla="*/ 15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32">
                  <a:moveTo>
                    <a:pt x="52" y="15"/>
                  </a:moveTo>
                  <a:lnTo>
                    <a:pt x="0" y="31"/>
                  </a:lnTo>
                  <a:lnTo>
                    <a:pt x="0" y="0"/>
                  </a:lnTo>
                  <a:lnTo>
                    <a:pt x="52" y="15"/>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4662" name="Rectangle 22"/>
            <p:cNvSpPr>
              <a:spLocks noChangeArrowheads="1"/>
            </p:cNvSpPr>
            <p:nvPr/>
          </p:nvSpPr>
          <p:spPr bwMode="auto">
            <a:xfrm>
              <a:off x="2644" y="1705"/>
              <a:ext cx="882"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3: getDescription ( )</a:t>
              </a:r>
            </a:p>
          </p:txBody>
        </p:sp>
        <p:sp>
          <p:nvSpPr>
            <p:cNvPr id="624663" name="Line 23"/>
            <p:cNvSpPr>
              <a:spLocks noChangeShapeType="1"/>
            </p:cNvSpPr>
            <p:nvPr/>
          </p:nvSpPr>
          <p:spPr bwMode="auto">
            <a:xfrm>
              <a:off x="2589" y="2097"/>
              <a:ext cx="26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64" name="Line 24"/>
            <p:cNvSpPr>
              <a:spLocks noChangeShapeType="1"/>
            </p:cNvSpPr>
            <p:nvPr/>
          </p:nvSpPr>
          <p:spPr bwMode="auto">
            <a:xfrm>
              <a:off x="2851" y="2097"/>
              <a:ext cx="0" cy="9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65" name="Line 25"/>
            <p:cNvSpPr>
              <a:spLocks noChangeShapeType="1"/>
            </p:cNvSpPr>
            <p:nvPr/>
          </p:nvSpPr>
          <p:spPr bwMode="auto">
            <a:xfrm flipH="1">
              <a:off x="2590" y="2191"/>
              <a:ext cx="261"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66" name="Freeform 26"/>
            <p:cNvSpPr>
              <a:spLocks/>
            </p:cNvSpPr>
            <p:nvPr/>
          </p:nvSpPr>
          <p:spPr bwMode="auto">
            <a:xfrm>
              <a:off x="2590" y="2175"/>
              <a:ext cx="54" cy="33"/>
            </a:xfrm>
            <a:custGeom>
              <a:avLst/>
              <a:gdLst>
                <a:gd name="T0" fmla="*/ 0 w 54"/>
                <a:gd name="T1" fmla="*/ 16 h 33"/>
                <a:gd name="T2" fmla="*/ 53 w 54"/>
                <a:gd name="T3" fmla="*/ 32 h 33"/>
                <a:gd name="T4" fmla="*/ 53 w 54"/>
                <a:gd name="T5" fmla="*/ 0 h 33"/>
                <a:gd name="T6" fmla="*/ 0 w 54"/>
                <a:gd name="T7" fmla="*/ 16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33">
                  <a:moveTo>
                    <a:pt x="0" y="16"/>
                  </a:moveTo>
                  <a:lnTo>
                    <a:pt x="53" y="32"/>
                  </a:lnTo>
                  <a:lnTo>
                    <a:pt x="53" y="0"/>
                  </a:lnTo>
                  <a:lnTo>
                    <a:pt x="0" y="16"/>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4667" name="Rectangle 27"/>
            <p:cNvSpPr>
              <a:spLocks noChangeArrowheads="1"/>
            </p:cNvSpPr>
            <p:nvPr/>
          </p:nvSpPr>
          <p:spPr bwMode="auto">
            <a:xfrm>
              <a:off x="2548" y="1957"/>
              <a:ext cx="925"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4: makePersistent ( )</a:t>
              </a:r>
            </a:p>
          </p:txBody>
        </p:sp>
      </p:grpSp>
      <p:sp>
        <p:nvSpPr>
          <p:cNvPr id="624668" name="Rectangle 28"/>
          <p:cNvSpPr>
            <a:spLocks noChangeArrowheads="1"/>
          </p:cNvSpPr>
          <p:nvPr/>
        </p:nvSpPr>
        <p:spPr bwMode="auto">
          <a:xfrm>
            <a:off x="546100" y="4727575"/>
            <a:ext cx="3462338" cy="928688"/>
          </a:xfrm>
          <a:prstGeom prst="rect">
            <a:avLst/>
          </a:prstGeom>
          <a:solidFill>
            <a:srgbClr val="FEE9E2"/>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2075" tIns="46038" rIns="92075" bIns="46038">
            <a:spAutoFit/>
          </a:bodyPr>
          <a:lstStyle/>
          <a:p>
            <a:pPr>
              <a:defRPr/>
            </a:pPr>
            <a:r>
              <a:rPr kumimoji="0" lang="en-US" altLang="zh-CN" sz="1800">
                <a:latin typeface="Times New Roman" charset="0"/>
                <a:ea typeface="宋体" charset="0"/>
                <a:cs typeface="宋体" charset="0"/>
              </a:rPr>
              <a:t>The TransactionManager</a:t>
            </a:r>
          </a:p>
          <a:p>
            <a:pPr>
              <a:defRPr/>
            </a:pPr>
            <a:r>
              <a:rPr kumimoji="0" lang="en-US" altLang="zh-CN" sz="1800">
                <a:latin typeface="Times New Roman" charset="0"/>
                <a:ea typeface="宋体" charset="0"/>
                <a:cs typeface="宋体" charset="0"/>
              </a:rPr>
              <a:t>separates the logical (Course)</a:t>
            </a:r>
          </a:p>
          <a:p>
            <a:pPr>
              <a:defRPr/>
            </a:pPr>
            <a:r>
              <a:rPr kumimoji="0" lang="en-US" altLang="zh-CN" sz="1800">
                <a:latin typeface="Times New Roman" charset="0"/>
                <a:ea typeface="宋体" charset="0"/>
                <a:cs typeface="宋体" charset="0"/>
              </a:rPr>
              <a:t>from the physical (DBCourse)</a:t>
            </a:r>
          </a:p>
        </p:txBody>
      </p:sp>
      <p:grpSp>
        <p:nvGrpSpPr>
          <p:cNvPr id="219141" name="Group 29"/>
          <p:cNvGrpSpPr>
            <a:grpSpLocks/>
          </p:cNvGrpSpPr>
          <p:nvPr/>
        </p:nvGrpSpPr>
        <p:grpSpPr bwMode="auto">
          <a:xfrm>
            <a:off x="4532313" y="4244975"/>
            <a:ext cx="4000500" cy="1674813"/>
            <a:chOff x="2855" y="2674"/>
            <a:chExt cx="2520" cy="1055"/>
          </a:xfrm>
        </p:grpSpPr>
        <p:sp>
          <p:nvSpPr>
            <p:cNvPr id="624670" name="Rectangle 30"/>
            <p:cNvSpPr>
              <a:spLocks noChangeArrowheads="1"/>
            </p:cNvSpPr>
            <p:nvPr/>
          </p:nvSpPr>
          <p:spPr bwMode="auto">
            <a:xfrm>
              <a:off x="2859" y="3380"/>
              <a:ext cx="824" cy="349"/>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71" name="Rectangle 31"/>
            <p:cNvSpPr>
              <a:spLocks noChangeArrowheads="1"/>
            </p:cNvSpPr>
            <p:nvPr/>
          </p:nvSpPr>
          <p:spPr bwMode="auto">
            <a:xfrm>
              <a:off x="3050" y="3371"/>
              <a:ext cx="451"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300">
                  <a:solidFill>
                    <a:srgbClr val="000000"/>
                  </a:solidFill>
                  <a:latin typeface="Times New Roman" charset="0"/>
                  <a:ea typeface="宋体" charset="0"/>
                  <a:cs typeface="宋体" charset="0"/>
                </a:rPr>
                <a:t>Course</a:t>
              </a:r>
            </a:p>
          </p:txBody>
        </p:sp>
        <p:sp>
          <p:nvSpPr>
            <p:cNvPr id="624672" name="Line 32"/>
            <p:cNvSpPr>
              <a:spLocks noChangeShapeType="1"/>
            </p:cNvSpPr>
            <p:nvPr/>
          </p:nvSpPr>
          <p:spPr bwMode="auto">
            <a:xfrm>
              <a:off x="2855" y="3621"/>
              <a:ext cx="83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73" name="Line 33"/>
            <p:cNvSpPr>
              <a:spLocks noChangeShapeType="1"/>
            </p:cNvSpPr>
            <p:nvPr/>
          </p:nvSpPr>
          <p:spPr bwMode="auto">
            <a:xfrm>
              <a:off x="2855" y="3671"/>
              <a:ext cx="83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74" name="Rectangle 34"/>
            <p:cNvSpPr>
              <a:spLocks noChangeArrowheads="1"/>
            </p:cNvSpPr>
            <p:nvPr/>
          </p:nvSpPr>
          <p:spPr bwMode="auto">
            <a:xfrm>
              <a:off x="3551" y="2674"/>
              <a:ext cx="1073"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300">
                  <a:solidFill>
                    <a:srgbClr val="000000"/>
                  </a:solidFill>
                  <a:latin typeface="Times New Roman" charset="0"/>
                  <a:ea typeface="宋体" charset="0"/>
                  <a:cs typeface="宋体" charset="0"/>
                </a:rPr>
                <a:t>TransactionManager</a:t>
              </a:r>
            </a:p>
          </p:txBody>
        </p:sp>
        <p:grpSp>
          <p:nvGrpSpPr>
            <p:cNvPr id="219147" name="Group 35"/>
            <p:cNvGrpSpPr>
              <a:grpSpLocks/>
            </p:cNvGrpSpPr>
            <p:nvPr/>
          </p:nvGrpSpPr>
          <p:grpSpPr bwMode="auto">
            <a:xfrm>
              <a:off x="3552" y="2691"/>
              <a:ext cx="1044" cy="252"/>
              <a:chOff x="3552" y="2691"/>
              <a:chExt cx="1044" cy="252"/>
            </a:xfrm>
          </p:grpSpPr>
          <p:sp>
            <p:nvSpPr>
              <p:cNvPr id="624676" name="Rectangle 36"/>
              <p:cNvSpPr>
                <a:spLocks noChangeArrowheads="1"/>
              </p:cNvSpPr>
              <p:nvPr/>
            </p:nvSpPr>
            <p:spPr bwMode="auto">
              <a:xfrm>
                <a:off x="3556" y="2691"/>
                <a:ext cx="1036" cy="25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77" name="Line 37"/>
              <p:cNvSpPr>
                <a:spLocks noChangeShapeType="1"/>
              </p:cNvSpPr>
              <p:nvPr/>
            </p:nvSpPr>
            <p:spPr bwMode="auto">
              <a:xfrm>
                <a:off x="3552" y="2835"/>
                <a:ext cx="104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78" name="Line 38"/>
              <p:cNvSpPr>
                <a:spLocks noChangeShapeType="1"/>
              </p:cNvSpPr>
              <p:nvPr/>
            </p:nvSpPr>
            <p:spPr bwMode="auto">
              <a:xfrm>
                <a:off x="3552" y="2885"/>
                <a:ext cx="104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624679" name="Rectangle 39"/>
            <p:cNvSpPr>
              <a:spLocks noChangeArrowheads="1"/>
            </p:cNvSpPr>
            <p:nvPr/>
          </p:nvSpPr>
          <p:spPr bwMode="auto">
            <a:xfrm>
              <a:off x="4811" y="3428"/>
              <a:ext cx="523" cy="253"/>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80" name="Rectangle 40"/>
            <p:cNvSpPr>
              <a:spLocks noChangeArrowheads="1"/>
            </p:cNvSpPr>
            <p:nvPr/>
          </p:nvSpPr>
          <p:spPr bwMode="auto">
            <a:xfrm>
              <a:off x="4779" y="3419"/>
              <a:ext cx="596"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300">
                  <a:solidFill>
                    <a:srgbClr val="000000"/>
                  </a:solidFill>
                  <a:latin typeface="Times New Roman" charset="0"/>
                  <a:ea typeface="宋体" charset="0"/>
                  <a:cs typeface="宋体" charset="0"/>
                </a:rPr>
                <a:t>DBCourse</a:t>
              </a:r>
            </a:p>
          </p:txBody>
        </p:sp>
        <p:sp>
          <p:nvSpPr>
            <p:cNvPr id="624681" name="Line 41"/>
            <p:cNvSpPr>
              <a:spLocks noChangeShapeType="1"/>
            </p:cNvSpPr>
            <p:nvPr/>
          </p:nvSpPr>
          <p:spPr bwMode="auto">
            <a:xfrm>
              <a:off x="4807" y="3573"/>
              <a:ext cx="531"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82" name="Line 42"/>
            <p:cNvSpPr>
              <a:spLocks noChangeShapeType="1"/>
            </p:cNvSpPr>
            <p:nvPr/>
          </p:nvSpPr>
          <p:spPr bwMode="auto">
            <a:xfrm>
              <a:off x="4807" y="3623"/>
              <a:ext cx="531"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83" name="Freeform 43"/>
            <p:cNvSpPr>
              <a:spLocks/>
            </p:cNvSpPr>
            <p:nvPr/>
          </p:nvSpPr>
          <p:spPr bwMode="auto">
            <a:xfrm>
              <a:off x="4596" y="2817"/>
              <a:ext cx="492" cy="121"/>
            </a:xfrm>
            <a:custGeom>
              <a:avLst/>
              <a:gdLst>
                <a:gd name="T0" fmla="*/ 491 w 492"/>
                <a:gd name="T1" fmla="*/ 120 h 121"/>
                <a:gd name="T2" fmla="*/ 491 w 492"/>
                <a:gd name="T3" fmla="*/ 0 h 121"/>
                <a:gd name="T4" fmla="*/ 0 w 492"/>
                <a:gd name="T5" fmla="*/ 0 h 121"/>
                <a:gd name="T6" fmla="*/ 0 60000 65536"/>
                <a:gd name="T7" fmla="*/ 0 60000 65536"/>
                <a:gd name="T8" fmla="*/ 0 60000 65536"/>
              </a:gdLst>
              <a:ahLst/>
              <a:cxnLst>
                <a:cxn ang="T6">
                  <a:pos x="T0" y="T1"/>
                </a:cxn>
                <a:cxn ang="T7">
                  <a:pos x="T2" y="T3"/>
                </a:cxn>
                <a:cxn ang="T8">
                  <a:pos x="T4" y="T5"/>
                </a:cxn>
              </a:cxnLst>
              <a:rect l="0" t="0" r="r" b="b"/>
              <a:pathLst>
                <a:path w="492" h="121">
                  <a:moveTo>
                    <a:pt x="491" y="120"/>
                  </a:moveTo>
                  <a:lnTo>
                    <a:pt x="491"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4684" name="Line 44"/>
            <p:cNvSpPr>
              <a:spLocks noChangeShapeType="1"/>
            </p:cNvSpPr>
            <p:nvPr/>
          </p:nvSpPr>
          <p:spPr bwMode="auto">
            <a:xfrm>
              <a:off x="5087" y="2937"/>
              <a:ext cx="0" cy="4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85" name="Line 45"/>
            <p:cNvSpPr>
              <a:spLocks noChangeShapeType="1"/>
            </p:cNvSpPr>
            <p:nvPr/>
          </p:nvSpPr>
          <p:spPr bwMode="auto">
            <a:xfrm>
              <a:off x="3680" y="3532"/>
              <a:ext cx="113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24686" name="Freeform 46"/>
            <p:cNvSpPr>
              <a:spLocks/>
            </p:cNvSpPr>
            <p:nvPr/>
          </p:nvSpPr>
          <p:spPr bwMode="auto">
            <a:xfrm>
              <a:off x="3060" y="2865"/>
              <a:ext cx="492" cy="121"/>
            </a:xfrm>
            <a:custGeom>
              <a:avLst/>
              <a:gdLst>
                <a:gd name="T0" fmla="*/ 491 w 492"/>
                <a:gd name="T1" fmla="*/ 120 h 121"/>
                <a:gd name="T2" fmla="*/ 491 w 492"/>
                <a:gd name="T3" fmla="*/ 0 h 121"/>
                <a:gd name="T4" fmla="*/ 0 w 492"/>
                <a:gd name="T5" fmla="*/ 0 h 121"/>
                <a:gd name="T6" fmla="*/ 0 60000 65536"/>
                <a:gd name="T7" fmla="*/ 0 60000 65536"/>
                <a:gd name="T8" fmla="*/ 0 60000 65536"/>
              </a:gdLst>
              <a:ahLst/>
              <a:cxnLst>
                <a:cxn ang="T6">
                  <a:pos x="T0" y="T1"/>
                </a:cxn>
                <a:cxn ang="T7">
                  <a:pos x="T2" y="T3"/>
                </a:cxn>
                <a:cxn ang="T8">
                  <a:pos x="T4" y="T5"/>
                </a:cxn>
              </a:cxnLst>
              <a:rect l="0" t="0" r="r" b="b"/>
              <a:pathLst>
                <a:path w="492" h="121">
                  <a:moveTo>
                    <a:pt x="491" y="120"/>
                  </a:moveTo>
                  <a:lnTo>
                    <a:pt x="491"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624687" name="Line 47"/>
            <p:cNvSpPr>
              <a:spLocks noChangeShapeType="1"/>
            </p:cNvSpPr>
            <p:nvPr/>
          </p:nvSpPr>
          <p:spPr bwMode="auto">
            <a:xfrm>
              <a:off x="3071" y="2889"/>
              <a:ext cx="0" cy="4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Tree>
    <p:extLst>
      <p:ext uri="{BB962C8B-B14F-4D97-AF65-F5344CB8AC3E}">
        <p14:creationId xmlns:p14="http://schemas.microsoft.com/office/powerpoint/2010/main" val="1866904611"/>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221186" name="Rectangle 3"/>
          <p:cNvSpPr>
            <a:spLocks noGrp="1" noChangeArrowheads="1"/>
          </p:cNvSpPr>
          <p:nvPr>
            <p:ph type="title"/>
          </p:nvPr>
        </p:nvSpPr>
        <p:spPr>
          <a:noFill/>
        </p:spPr>
        <p:txBody>
          <a:bodyPr lIns="0" tIns="0" rIns="0" bIns="0"/>
          <a:lstStyle/>
          <a:p>
            <a:r>
              <a:rPr kumimoji="0" lang="zh-CN" altLang="en-US"/>
              <a:t>有数据库参与的类图</a:t>
            </a:r>
          </a:p>
        </p:txBody>
      </p:sp>
      <p:graphicFrame>
        <p:nvGraphicFramePr>
          <p:cNvPr id="221187" name="Object 57"/>
          <p:cNvGraphicFramePr>
            <a:graphicFrameLocks noChangeAspect="1"/>
          </p:cNvGraphicFramePr>
          <p:nvPr/>
        </p:nvGraphicFramePr>
        <p:xfrm>
          <a:off x="914400" y="1792288"/>
          <a:ext cx="7162800" cy="4684712"/>
        </p:xfrm>
        <a:graphic>
          <a:graphicData uri="http://schemas.openxmlformats.org/presentationml/2006/ole">
            <mc:AlternateContent xmlns:mc="http://schemas.openxmlformats.org/markup-compatibility/2006">
              <mc:Choice xmlns:v="urn:schemas-microsoft-com:vml" Requires="v">
                <p:oleObj spid="_x0000_s26639" name="BMP 图象" r:id="rId4" imgW="4514501" imgH="3400810" progId="Paint.Picture">
                  <p:embed/>
                </p:oleObj>
              </mc:Choice>
              <mc:Fallback>
                <p:oleObj name="BMP 图象" r:id="rId4" imgW="4514501" imgH="3400810" progId="Paint.Picture">
                  <p:embed/>
                  <p:pic>
                    <p:nvPicPr>
                      <p:cNvPr id="221187"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792288"/>
                        <a:ext cx="7162800" cy="468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05761734"/>
      </p:ext>
    </p:extLst>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2"/>
          <p:cNvSpPr>
            <a:spLocks noGrp="1" noChangeArrowheads="1"/>
          </p:cNvSpPr>
          <p:nvPr>
            <p:ph type="title"/>
          </p:nvPr>
        </p:nvSpPr>
        <p:spPr>
          <a:noFill/>
        </p:spPr>
        <p:txBody>
          <a:bodyPr lIns="0" tIns="0" rIns="0" bIns="0"/>
          <a:lstStyle/>
          <a:p>
            <a:r>
              <a:rPr kumimoji="0" lang="zh-CN" altLang="en-US"/>
              <a:t>有数据库的顺序图</a:t>
            </a:r>
          </a:p>
        </p:txBody>
      </p:sp>
      <p:pic>
        <p:nvPicPr>
          <p:cNvPr id="62873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423988"/>
            <a:ext cx="7645400" cy="4976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391012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zh-CN" altLang="en-US">
                <a:latin typeface="楷体_GB2312" pitchFamily="49" charset="-122"/>
                <a:ea typeface="楷体_GB2312" pitchFamily="49" charset="-122"/>
              </a:rPr>
              <a:t>面向对象分析阶段的建模</a:t>
            </a:r>
          </a:p>
        </p:txBody>
      </p:sp>
      <p:sp>
        <p:nvSpPr>
          <p:cNvPr id="33794" name="日期占位符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140A213C-614C-4A59-944B-47FB7B52B726}" type="datetime1">
              <a:rPr lang="zh-CN" altLang="en-US" sz="1600" smtClean="0">
                <a:latin typeface="Arial" panose="020B0604020202020204" pitchFamily="34" charset="0"/>
              </a:rPr>
              <a:pPr/>
              <a:t>2019/12/16</a:t>
            </a:fld>
            <a:endParaRPr lang="en-US" altLang="zh-CN" sz="1600">
              <a:latin typeface="Arial" panose="020B0604020202020204" pitchFamily="34" charset="0"/>
            </a:endParaRPr>
          </a:p>
        </p:txBody>
      </p:sp>
      <p:sp>
        <p:nvSpPr>
          <p:cNvPr id="33795" name="页脚占位符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1600">
                <a:latin typeface="Arial" panose="020B0604020202020204" pitchFamily="34" charset="0"/>
              </a:rPr>
              <a:t>Software Engineering Group</a:t>
            </a:r>
          </a:p>
        </p:txBody>
      </p:sp>
      <p:graphicFrame>
        <p:nvGraphicFramePr>
          <p:cNvPr id="5" name="图示 4"/>
          <p:cNvGraphicFramePr/>
          <p:nvPr/>
        </p:nvGraphicFramePr>
        <p:xfrm>
          <a:off x="285720" y="1357298"/>
          <a:ext cx="8358246" cy="4643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3797" name="直接箭头连接符 25"/>
          <p:cNvCxnSpPr>
            <a:cxnSpLocks noChangeShapeType="1"/>
          </p:cNvCxnSpPr>
          <p:nvPr/>
        </p:nvCxnSpPr>
        <p:spPr bwMode="auto">
          <a:xfrm>
            <a:off x="546100" y="4429125"/>
            <a:ext cx="857250" cy="1588"/>
          </a:xfrm>
          <a:prstGeom prst="straightConnector1">
            <a:avLst/>
          </a:prstGeom>
          <a:noFill/>
          <a:ln w="25400" cap="sq">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3798" name="直接箭头连接符 27"/>
          <p:cNvCxnSpPr>
            <a:cxnSpLocks noChangeShapeType="1"/>
          </p:cNvCxnSpPr>
          <p:nvPr/>
        </p:nvCxnSpPr>
        <p:spPr bwMode="auto">
          <a:xfrm rot="5400000">
            <a:off x="153988" y="4822825"/>
            <a:ext cx="785812" cy="1588"/>
          </a:xfrm>
          <a:prstGeom prst="straightConnector1">
            <a:avLst/>
          </a:prstGeom>
          <a:noFill/>
          <a:ln w="25400" cap="sq">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3799" name="矩形 30"/>
          <p:cNvSpPr>
            <a:spLocks noChangeArrowheads="1"/>
          </p:cNvSpPr>
          <p:nvPr/>
        </p:nvSpPr>
        <p:spPr bwMode="auto">
          <a:xfrm>
            <a:off x="214313" y="3957638"/>
            <a:ext cx="1474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zh-CN" altLang="en-US" sz="2000" b="1">
                <a:latin typeface="楷体_GB2312" pitchFamily="49" charset="-122"/>
                <a:ea typeface="楷体_GB2312" pitchFamily="49" charset="-122"/>
              </a:rPr>
              <a:t>介绍顺序：</a:t>
            </a:r>
          </a:p>
        </p:txBody>
      </p:sp>
    </p:spTree>
    <p:extLst>
      <p:ext uri="{BB962C8B-B14F-4D97-AF65-F5344CB8AC3E}">
        <p14:creationId xmlns:p14="http://schemas.microsoft.com/office/powerpoint/2010/main" val="170696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nvGrpSpPr>
          <p:cNvPr id="225282" name="Group 3"/>
          <p:cNvGrpSpPr>
            <a:grpSpLocks/>
          </p:cNvGrpSpPr>
          <p:nvPr/>
        </p:nvGrpSpPr>
        <p:grpSpPr bwMode="auto">
          <a:xfrm>
            <a:off x="4513263" y="2352675"/>
            <a:ext cx="3095625" cy="3224213"/>
            <a:chOff x="2843" y="1482"/>
            <a:chExt cx="1950" cy="2031"/>
          </a:xfrm>
        </p:grpSpPr>
        <p:sp>
          <p:nvSpPr>
            <p:cNvPr id="610308" name="Rectangle 4"/>
            <p:cNvSpPr>
              <a:spLocks noChangeArrowheads="1"/>
            </p:cNvSpPr>
            <p:nvPr/>
          </p:nvSpPr>
          <p:spPr bwMode="auto">
            <a:xfrm>
              <a:off x="3124" y="2404"/>
              <a:ext cx="1624" cy="90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10309" name="Rectangle 5"/>
            <p:cNvSpPr>
              <a:spLocks noChangeArrowheads="1"/>
            </p:cNvSpPr>
            <p:nvPr/>
          </p:nvSpPr>
          <p:spPr bwMode="auto">
            <a:xfrm>
              <a:off x="2843" y="1482"/>
              <a:ext cx="1950" cy="20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14300" tIns="46038" rIns="114300" bIns="46038">
              <a:spAutoFit/>
            </a:bodyPr>
            <a:lstStyle>
              <a:lvl1pPr defTabSz="381000">
                <a:defRPr kumimoji="1" sz="3200">
                  <a:solidFill>
                    <a:schemeClr val="tx1"/>
                  </a:solidFill>
                  <a:latin typeface="Times New Roman" panose="02020603050405020304" pitchFamily="18" charset="0"/>
                  <a:ea typeface="宋体" panose="02010600030101010101" pitchFamily="2" charset="-122"/>
                </a:defRPr>
              </a:lvl1pPr>
              <a:lvl2pPr marL="742950" indent="-285750" defTabSz="381000">
                <a:defRPr kumimoji="1" sz="3200">
                  <a:solidFill>
                    <a:schemeClr val="tx1"/>
                  </a:solidFill>
                  <a:latin typeface="Times New Roman" panose="02020603050405020304" pitchFamily="18" charset="0"/>
                  <a:ea typeface="宋体" panose="02010600030101010101" pitchFamily="2" charset="-122"/>
                </a:defRPr>
              </a:lvl2pPr>
              <a:lvl3pPr marL="1143000" indent="-228600" defTabSz="381000">
                <a:defRPr kumimoji="1" sz="3200">
                  <a:solidFill>
                    <a:schemeClr val="tx1"/>
                  </a:solidFill>
                  <a:latin typeface="Times New Roman" panose="02020603050405020304" pitchFamily="18" charset="0"/>
                  <a:ea typeface="宋体" panose="02010600030101010101" pitchFamily="2" charset="-122"/>
                </a:defRPr>
              </a:lvl3pPr>
              <a:lvl4pPr marL="1600200" indent="-228600" defTabSz="381000">
                <a:defRPr kumimoji="1" sz="3200">
                  <a:solidFill>
                    <a:schemeClr val="tx1"/>
                  </a:solidFill>
                  <a:latin typeface="Times New Roman" panose="02020603050405020304" pitchFamily="18" charset="0"/>
                  <a:ea typeface="宋体" panose="02010600030101010101" pitchFamily="2" charset="-122"/>
                </a:defRPr>
              </a:lvl4pPr>
              <a:lvl5pPr marL="2057400" indent="-228600" defTabSz="381000">
                <a:defRPr kumimoji="1" sz="3200">
                  <a:solidFill>
                    <a:schemeClr val="tx1"/>
                  </a:solidFill>
                  <a:latin typeface="Times New Roman" panose="02020603050405020304" pitchFamily="18" charset="0"/>
                  <a:ea typeface="宋体" panose="02010600030101010101" pitchFamily="2" charset="-122"/>
                </a:defRPr>
              </a:lvl5pPr>
              <a:lvl6pPr marL="2514600" indent="-228600" defTabSz="381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381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381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381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30000"/>
                </a:spcBef>
              </a:pPr>
              <a:r>
                <a:rPr kumimoji="0" lang="zh-CN" altLang="en-US" sz="1600">
                  <a:latin typeface="Courier" pitchFamily="2" charset="0"/>
                </a:rPr>
                <a:t> </a:t>
              </a:r>
              <a:r>
                <a:rPr kumimoji="0" lang="en-US" altLang="zh-CN" sz="1800">
                  <a:latin typeface="Courier New" panose="02070309020205020404" pitchFamily="49" charset="0"/>
                </a:rPr>
                <a:t>class Course {</a:t>
              </a:r>
            </a:p>
            <a:p>
              <a:pPr>
                <a:spcBef>
                  <a:spcPct val="30000"/>
                </a:spcBef>
              </a:pPr>
              <a:r>
                <a:rPr kumimoji="0" lang="en-US" altLang="zh-CN" sz="1800">
                  <a:latin typeface="Courier New" panose="02070309020205020404" pitchFamily="49" charset="0"/>
                </a:rPr>
                <a:t>   public:</a:t>
              </a:r>
            </a:p>
            <a:p>
              <a:pPr>
                <a:spcBef>
                  <a:spcPct val="30000"/>
                </a:spcBef>
              </a:pPr>
              <a:r>
                <a:rPr kumimoji="0" lang="en-US" altLang="zh-CN" sz="1800">
                  <a:latin typeface="Courier New" panose="02070309020205020404" pitchFamily="49" charset="0"/>
                </a:rPr>
                <a:t>   …</a:t>
              </a:r>
            </a:p>
            <a:p>
              <a:pPr>
                <a:spcBef>
                  <a:spcPct val="30000"/>
                </a:spcBef>
              </a:pPr>
              <a:r>
                <a:rPr kumimoji="0" lang="en-US" altLang="zh-CN" sz="1800">
                  <a:latin typeface="Courier New" panose="02070309020205020404" pitchFamily="49" charset="0"/>
                </a:rPr>
                <a:t>   private:</a:t>
              </a:r>
            </a:p>
            <a:p>
              <a:pPr>
                <a:spcBef>
                  <a:spcPct val="30000"/>
                </a:spcBef>
              </a:pPr>
              <a:r>
                <a:rPr kumimoji="0" lang="en-US" altLang="zh-CN" sz="1800">
                  <a:latin typeface="Courier New" panose="02070309020205020404" pitchFamily="49" charset="0"/>
                </a:rPr>
                <a:t>   char *description;</a:t>
              </a:r>
            </a:p>
            <a:p>
              <a:pPr>
                <a:spcBef>
                  <a:spcPct val="30000"/>
                </a:spcBef>
              </a:pPr>
              <a:r>
                <a:rPr kumimoji="0" lang="en-US" altLang="zh-CN" sz="1800">
                  <a:latin typeface="Courier New" panose="02070309020205020404" pitchFamily="49" charset="0"/>
                </a:rPr>
                <a:t>   char *name;</a:t>
              </a:r>
            </a:p>
            <a:p>
              <a:pPr>
                <a:spcBef>
                  <a:spcPct val="30000"/>
                </a:spcBef>
              </a:pPr>
              <a:r>
                <a:rPr kumimoji="0" lang="en-US" altLang="zh-CN" sz="1800">
                  <a:latin typeface="Courier New" panose="02070309020205020404" pitchFamily="49" charset="0"/>
                </a:rPr>
                <a:t>   short creditHours;</a:t>
              </a:r>
            </a:p>
            <a:p>
              <a:pPr>
                <a:spcBef>
                  <a:spcPct val="30000"/>
                </a:spcBef>
              </a:pPr>
              <a:r>
                <a:rPr kumimoji="0" lang="en-US" altLang="zh-CN" sz="1800">
                  <a:latin typeface="Courier New" panose="02070309020205020404" pitchFamily="49" charset="0"/>
                </a:rPr>
                <a:t>   short maxStudents;</a:t>
              </a:r>
            </a:p>
            <a:p>
              <a:pPr>
                <a:spcBef>
                  <a:spcPct val="30000"/>
                </a:spcBef>
              </a:pPr>
              <a:r>
                <a:rPr kumimoji="0" lang="en-US" altLang="zh-CN" sz="1800">
                  <a:latin typeface="Courier New" panose="02070309020205020404" pitchFamily="49" charset="0"/>
                </a:rPr>
                <a:t>};</a:t>
              </a:r>
            </a:p>
          </p:txBody>
        </p:sp>
      </p:grpSp>
      <p:sp>
        <p:nvSpPr>
          <p:cNvPr id="225283" name="Rectangle 6"/>
          <p:cNvSpPr>
            <a:spLocks noGrp="1" noChangeArrowheads="1"/>
          </p:cNvSpPr>
          <p:nvPr>
            <p:ph type="title"/>
          </p:nvPr>
        </p:nvSpPr>
        <p:spPr>
          <a:noFill/>
        </p:spPr>
        <p:txBody>
          <a:bodyPr lIns="0" tIns="0" rIns="0" bIns="0"/>
          <a:lstStyle/>
          <a:p>
            <a:r>
              <a:rPr kumimoji="0" lang="zh-CN" altLang="en-US"/>
              <a:t>内置的数据类型 </a:t>
            </a:r>
          </a:p>
        </p:txBody>
      </p:sp>
      <p:sp>
        <p:nvSpPr>
          <p:cNvPr id="610311" name="Rectangle 7"/>
          <p:cNvSpPr>
            <a:spLocks noChangeArrowheads="1"/>
          </p:cNvSpPr>
          <p:nvPr/>
        </p:nvSpPr>
        <p:spPr bwMode="auto">
          <a:xfrm>
            <a:off x="917575" y="2835275"/>
            <a:ext cx="2200275" cy="1878013"/>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10312" name="Rectangle 8"/>
          <p:cNvSpPr>
            <a:spLocks noChangeArrowheads="1"/>
          </p:cNvSpPr>
          <p:nvPr/>
        </p:nvSpPr>
        <p:spPr bwMode="auto">
          <a:xfrm>
            <a:off x="1487488" y="2900363"/>
            <a:ext cx="920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800">
                <a:solidFill>
                  <a:srgbClr val="000000"/>
                </a:solidFill>
                <a:latin typeface="Times New Roman" charset="0"/>
                <a:ea typeface="宋体" charset="0"/>
                <a:cs typeface="宋体" charset="0"/>
              </a:rPr>
              <a:t>Course</a:t>
            </a:r>
          </a:p>
        </p:txBody>
      </p:sp>
      <p:sp>
        <p:nvSpPr>
          <p:cNvPr id="610313" name="Line 9"/>
          <p:cNvSpPr>
            <a:spLocks noChangeShapeType="1"/>
          </p:cNvSpPr>
          <p:nvPr/>
        </p:nvSpPr>
        <p:spPr bwMode="auto">
          <a:xfrm>
            <a:off x="911225" y="3235325"/>
            <a:ext cx="221297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10314" name="Line 10"/>
          <p:cNvSpPr>
            <a:spLocks noChangeShapeType="1"/>
          </p:cNvSpPr>
          <p:nvPr/>
        </p:nvSpPr>
        <p:spPr bwMode="auto">
          <a:xfrm>
            <a:off x="911225" y="4471988"/>
            <a:ext cx="221297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10315" name="Rectangle 11"/>
          <p:cNvSpPr>
            <a:spLocks noChangeArrowheads="1"/>
          </p:cNvSpPr>
          <p:nvPr/>
        </p:nvSpPr>
        <p:spPr bwMode="auto">
          <a:xfrm>
            <a:off x="869950" y="3219450"/>
            <a:ext cx="20907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800">
                <a:solidFill>
                  <a:srgbClr val="000000"/>
                </a:solidFill>
                <a:latin typeface="Times New Roman" charset="0"/>
                <a:ea typeface="宋体" charset="0"/>
                <a:cs typeface="宋体" charset="0"/>
              </a:rPr>
              <a:t>-description : char*</a:t>
            </a:r>
          </a:p>
        </p:txBody>
      </p:sp>
      <p:sp>
        <p:nvSpPr>
          <p:cNvPr id="610316" name="Rectangle 12"/>
          <p:cNvSpPr>
            <a:spLocks noChangeArrowheads="1"/>
          </p:cNvSpPr>
          <p:nvPr/>
        </p:nvSpPr>
        <p:spPr bwMode="auto">
          <a:xfrm>
            <a:off x="869950" y="3492500"/>
            <a:ext cx="1555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800">
                <a:solidFill>
                  <a:srgbClr val="000000"/>
                </a:solidFill>
                <a:latin typeface="Times New Roman" charset="0"/>
                <a:ea typeface="宋体" charset="0"/>
                <a:cs typeface="宋体" charset="0"/>
              </a:rPr>
              <a:t>-name : char*</a:t>
            </a:r>
          </a:p>
        </p:txBody>
      </p:sp>
      <p:sp>
        <p:nvSpPr>
          <p:cNvPr id="610317" name="Rectangle 13"/>
          <p:cNvSpPr>
            <a:spLocks noChangeArrowheads="1"/>
          </p:cNvSpPr>
          <p:nvPr/>
        </p:nvSpPr>
        <p:spPr bwMode="auto">
          <a:xfrm>
            <a:off x="869950" y="3767138"/>
            <a:ext cx="2127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800">
                <a:solidFill>
                  <a:srgbClr val="000000"/>
                </a:solidFill>
                <a:latin typeface="Times New Roman" charset="0"/>
                <a:ea typeface="宋体" charset="0"/>
                <a:cs typeface="宋体" charset="0"/>
              </a:rPr>
              <a:t>-creditHours : short</a:t>
            </a:r>
          </a:p>
        </p:txBody>
      </p:sp>
      <p:sp>
        <p:nvSpPr>
          <p:cNvPr id="610318" name="Rectangle 14"/>
          <p:cNvSpPr>
            <a:spLocks noChangeArrowheads="1"/>
          </p:cNvSpPr>
          <p:nvPr/>
        </p:nvSpPr>
        <p:spPr bwMode="auto">
          <a:xfrm>
            <a:off x="869950" y="4041775"/>
            <a:ext cx="22939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800">
                <a:solidFill>
                  <a:srgbClr val="000000"/>
                </a:solidFill>
                <a:latin typeface="Times New Roman" charset="0"/>
                <a:ea typeface="宋体" charset="0"/>
                <a:cs typeface="宋体" charset="0"/>
              </a:rPr>
              <a:t>-maxStudents : short</a:t>
            </a:r>
          </a:p>
        </p:txBody>
      </p:sp>
    </p:spTree>
    <p:extLst>
      <p:ext uri="{BB962C8B-B14F-4D97-AF65-F5344CB8AC3E}">
        <p14:creationId xmlns:p14="http://schemas.microsoft.com/office/powerpoint/2010/main" val="3304346082"/>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227330" name="Rectangle 3"/>
          <p:cNvSpPr>
            <a:spLocks noGrp="1" noChangeArrowheads="1"/>
          </p:cNvSpPr>
          <p:nvPr>
            <p:ph type="title"/>
          </p:nvPr>
        </p:nvSpPr>
        <p:spPr>
          <a:noFill/>
        </p:spPr>
        <p:txBody>
          <a:bodyPr lIns="0" tIns="0" rIns="0" bIns="0"/>
          <a:lstStyle/>
          <a:p>
            <a:r>
              <a:rPr kumimoji="0" lang="zh-CN" altLang="en-US"/>
              <a:t>用户定义的数据类型 </a:t>
            </a:r>
          </a:p>
        </p:txBody>
      </p:sp>
      <p:grpSp>
        <p:nvGrpSpPr>
          <p:cNvPr id="227331" name="Group 4"/>
          <p:cNvGrpSpPr>
            <a:grpSpLocks/>
          </p:cNvGrpSpPr>
          <p:nvPr/>
        </p:nvGrpSpPr>
        <p:grpSpPr bwMode="auto">
          <a:xfrm>
            <a:off x="711200" y="2911475"/>
            <a:ext cx="2489200" cy="2035175"/>
            <a:chOff x="448" y="1834"/>
            <a:chExt cx="1568" cy="1282"/>
          </a:xfrm>
        </p:grpSpPr>
        <p:sp>
          <p:nvSpPr>
            <p:cNvPr id="612357" name="Rectangle 5"/>
            <p:cNvSpPr>
              <a:spLocks noChangeArrowheads="1"/>
            </p:cNvSpPr>
            <p:nvPr/>
          </p:nvSpPr>
          <p:spPr bwMode="auto">
            <a:xfrm>
              <a:off x="891" y="1864"/>
              <a:ext cx="58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800">
                  <a:solidFill>
                    <a:srgbClr val="000000"/>
                  </a:solidFill>
                  <a:latin typeface="Times New Roman" charset="0"/>
                  <a:ea typeface="宋体" charset="0"/>
                  <a:cs typeface="宋体" charset="0"/>
                </a:rPr>
                <a:t>Course</a:t>
              </a:r>
            </a:p>
          </p:txBody>
        </p:sp>
        <p:grpSp>
          <p:nvGrpSpPr>
            <p:cNvPr id="227337" name="Group 6"/>
            <p:cNvGrpSpPr>
              <a:grpSpLocks/>
            </p:cNvGrpSpPr>
            <p:nvPr/>
          </p:nvGrpSpPr>
          <p:grpSpPr bwMode="auto">
            <a:xfrm>
              <a:off x="484" y="1834"/>
              <a:ext cx="1532" cy="1282"/>
              <a:chOff x="484" y="1834"/>
              <a:chExt cx="1532" cy="1282"/>
            </a:xfrm>
          </p:grpSpPr>
          <p:sp>
            <p:nvSpPr>
              <p:cNvPr id="612359" name="Rectangle 7"/>
              <p:cNvSpPr>
                <a:spLocks noChangeArrowheads="1"/>
              </p:cNvSpPr>
              <p:nvPr/>
            </p:nvSpPr>
            <p:spPr bwMode="auto">
              <a:xfrm>
                <a:off x="488" y="1834"/>
                <a:ext cx="1524" cy="128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12360" name="Line 8"/>
              <p:cNvSpPr>
                <a:spLocks noChangeShapeType="1"/>
              </p:cNvSpPr>
              <p:nvPr/>
            </p:nvSpPr>
            <p:spPr bwMode="auto">
              <a:xfrm>
                <a:off x="484" y="2072"/>
                <a:ext cx="153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12361" name="Line 9"/>
              <p:cNvSpPr>
                <a:spLocks noChangeShapeType="1"/>
              </p:cNvSpPr>
              <p:nvPr/>
            </p:nvSpPr>
            <p:spPr bwMode="auto">
              <a:xfrm>
                <a:off x="484" y="2973"/>
                <a:ext cx="153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612362" name="Rectangle 10"/>
            <p:cNvSpPr>
              <a:spLocks noChangeArrowheads="1"/>
            </p:cNvSpPr>
            <p:nvPr/>
          </p:nvSpPr>
          <p:spPr bwMode="auto">
            <a:xfrm>
              <a:off x="448" y="2053"/>
              <a:ext cx="1252" cy="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700">
                  <a:solidFill>
                    <a:srgbClr val="000000"/>
                  </a:solidFill>
                  <a:latin typeface="Times New Roman" charset="0"/>
                  <a:ea typeface="宋体" charset="0"/>
                  <a:cs typeface="宋体" charset="0"/>
                </a:rPr>
                <a:t>-description : char*</a:t>
              </a:r>
            </a:p>
          </p:txBody>
        </p:sp>
        <p:sp>
          <p:nvSpPr>
            <p:cNvPr id="612363" name="Rectangle 11"/>
            <p:cNvSpPr>
              <a:spLocks noChangeArrowheads="1"/>
            </p:cNvSpPr>
            <p:nvPr/>
          </p:nvSpPr>
          <p:spPr bwMode="auto">
            <a:xfrm>
              <a:off x="448" y="2217"/>
              <a:ext cx="934" cy="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700">
                  <a:solidFill>
                    <a:srgbClr val="000000"/>
                  </a:solidFill>
                  <a:latin typeface="Times New Roman" charset="0"/>
                  <a:ea typeface="宋体" charset="0"/>
                  <a:cs typeface="宋体" charset="0"/>
                </a:rPr>
                <a:t>-name : char*</a:t>
              </a:r>
            </a:p>
          </p:txBody>
        </p:sp>
        <p:sp>
          <p:nvSpPr>
            <p:cNvPr id="612364" name="Rectangle 12"/>
            <p:cNvSpPr>
              <a:spLocks noChangeArrowheads="1"/>
            </p:cNvSpPr>
            <p:nvPr/>
          </p:nvSpPr>
          <p:spPr bwMode="auto">
            <a:xfrm>
              <a:off x="448" y="2380"/>
              <a:ext cx="1274" cy="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700">
                  <a:solidFill>
                    <a:srgbClr val="000000"/>
                  </a:solidFill>
                  <a:latin typeface="Times New Roman" charset="0"/>
                  <a:ea typeface="宋体" charset="0"/>
                  <a:cs typeface="宋体" charset="0"/>
                </a:rPr>
                <a:t>-creditHours : short</a:t>
              </a:r>
            </a:p>
          </p:txBody>
        </p:sp>
        <p:sp>
          <p:nvSpPr>
            <p:cNvPr id="612365" name="Rectangle 13"/>
            <p:cNvSpPr>
              <a:spLocks noChangeArrowheads="1"/>
            </p:cNvSpPr>
            <p:nvPr/>
          </p:nvSpPr>
          <p:spPr bwMode="auto">
            <a:xfrm>
              <a:off x="448" y="2544"/>
              <a:ext cx="1374" cy="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700">
                  <a:solidFill>
                    <a:srgbClr val="000000"/>
                  </a:solidFill>
                  <a:latin typeface="Times New Roman" charset="0"/>
                  <a:ea typeface="宋体" charset="0"/>
                  <a:cs typeface="宋体" charset="0"/>
                </a:rPr>
                <a:t>-maxStudents : short</a:t>
              </a:r>
            </a:p>
          </p:txBody>
        </p:sp>
        <p:sp>
          <p:nvSpPr>
            <p:cNvPr id="612366" name="Rectangle 14"/>
            <p:cNvSpPr>
              <a:spLocks noChangeArrowheads="1"/>
            </p:cNvSpPr>
            <p:nvPr/>
          </p:nvSpPr>
          <p:spPr bwMode="auto">
            <a:xfrm>
              <a:off x="449" y="2708"/>
              <a:ext cx="1541" cy="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700">
                  <a:solidFill>
                    <a:srgbClr val="000000"/>
                  </a:solidFill>
                  <a:latin typeface="Times New Roman" charset="0"/>
                  <a:ea typeface="宋体" charset="0"/>
                  <a:cs typeface="宋体" charset="0"/>
                </a:rPr>
                <a:t>-daysOffered : dayType</a:t>
              </a:r>
            </a:p>
          </p:txBody>
        </p:sp>
      </p:grpSp>
      <p:grpSp>
        <p:nvGrpSpPr>
          <p:cNvPr id="227332" name="Group 15"/>
          <p:cNvGrpSpPr>
            <a:grpSpLocks/>
          </p:cNvGrpSpPr>
          <p:nvPr/>
        </p:nvGrpSpPr>
        <p:grpSpPr bwMode="auto">
          <a:xfrm>
            <a:off x="3740150" y="1819275"/>
            <a:ext cx="4330700" cy="4265613"/>
            <a:chOff x="2356" y="1146"/>
            <a:chExt cx="2728" cy="2687"/>
          </a:xfrm>
        </p:grpSpPr>
        <p:sp>
          <p:nvSpPr>
            <p:cNvPr id="612368" name="Rectangle 16"/>
            <p:cNvSpPr>
              <a:spLocks noChangeArrowheads="1"/>
            </p:cNvSpPr>
            <p:nvPr/>
          </p:nvSpPr>
          <p:spPr bwMode="auto">
            <a:xfrm>
              <a:off x="2356" y="1348"/>
              <a:ext cx="2728"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12369" name="Rectangle 17"/>
            <p:cNvSpPr>
              <a:spLocks noChangeArrowheads="1"/>
            </p:cNvSpPr>
            <p:nvPr/>
          </p:nvSpPr>
          <p:spPr bwMode="auto">
            <a:xfrm>
              <a:off x="2692" y="3364"/>
              <a:ext cx="18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12370" name="Rectangle 18"/>
            <p:cNvSpPr>
              <a:spLocks noChangeArrowheads="1"/>
            </p:cNvSpPr>
            <p:nvPr/>
          </p:nvSpPr>
          <p:spPr bwMode="auto">
            <a:xfrm>
              <a:off x="2412" y="1146"/>
              <a:ext cx="2638" cy="2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14300" tIns="46038" rIns="114300" bIns="46038">
              <a:spAutoFit/>
            </a:bodyPr>
            <a:lstStyle>
              <a:lvl1pPr defTabSz="381000">
                <a:defRPr kumimoji="1" sz="3200">
                  <a:solidFill>
                    <a:schemeClr val="tx1"/>
                  </a:solidFill>
                  <a:latin typeface="Times New Roman" panose="02020603050405020304" pitchFamily="18" charset="0"/>
                  <a:ea typeface="宋体" panose="02010600030101010101" pitchFamily="2" charset="-122"/>
                </a:defRPr>
              </a:lvl1pPr>
              <a:lvl2pPr marL="742950" indent="-285750" defTabSz="381000">
                <a:defRPr kumimoji="1" sz="3200">
                  <a:solidFill>
                    <a:schemeClr val="tx1"/>
                  </a:solidFill>
                  <a:latin typeface="Times New Roman" panose="02020603050405020304" pitchFamily="18" charset="0"/>
                  <a:ea typeface="宋体" panose="02010600030101010101" pitchFamily="2" charset="-122"/>
                </a:defRPr>
              </a:lvl2pPr>
              <a:lvl3pPr marL="1143000" indent="-228600" defTabSz="381000">
                <a:defRPr kumimoji="1" sz="3200">
                  <a:solidFill>
                    <a:schemeClr val="tx1"/>
                  </a:solidFill>
                  <a:latin typeface="Times New Roman" panose="02020603050405020304" pitchFamily="18" charset="0"/>
                  <a:ea typeface="宋体" panose="02010600030101010101" pitchFamily="2" charset="-122"/>
                </a:defRPr>
              </a:lvl3pPr>
              <a:lvl4pPr marL="1600200" indent="-228600" defTabSz="381000">
                <a:defRPr kumimoji="1" sz="3200">
                  <a:solidFill>
                    <a:schemeClr val="tx1"/>
                  </a:solidFill>
                  <a:latin typeface="Times New Roman" panose="02020603050405020304" pitchFamily="18" charset="0"/>
                  <a:ea typeface="宋体" panose="02010600030101010101" pitchFamily="2" charset="-122"/>
                </a:defRPr>
              </a:lvl4pPr>
              <a:lvl5pPr marL="2057400" indent="-228600" defTabSz="381000">
                <a:defRPr kumimoji="1" sz="3200">
                  <a:solidFill>
                    <a:schemeClr val="tx1"/>
                  </a:solidFill>
                  <a:latin typeface="Times New Roman" panose="02020603050405020304" pitchFamily="18" charset="0"/>
                  <a:ea typeface="宋体" panose="02010600030101010101" pitchFamily="2" charset="-122"/>
                </a:defRPr>
              </a:lvl5pPr>
              <a:lvl6pPr marL="2514600" indent="-228600" defTabSz="381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381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381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381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30000"/>
                </a:spcBef>
              </a:pPr>
              <a:r>
                <a:rPr kumimoji="0" lang="zh-CN" altLang="en-US" sz="1600">
                  <a:latin typeface="Courier" pitchFamily="2" charset="0"/>
                </a:rPr>
                <a:t> </a:t>
              </a:r>
            </a:p>
            <a:p>
              <a:pPr>
                <a:spcBef>
                  <a:spcPct val="30000"/>
                </a:spcBef>
              </a:pPr>
              <a:r>
                <a:rPr kumimoji="0" lang="en-US" altLang="zh-CN" sz="1800">
                  <a:latin typeface="Courier New" panose="02070309020205020404" pitchFamily="49" charset="0"/>
                </a:rPr>
                <a:t>enum dayType { MW, MWF, TT };</a:t>
              </a:r>
            </a:p>
            <a:p>
              <a:pPr>
                <a:spcBef>
                  <a:spcPct val="30000"/>
                </a:spcBef>
              </a:pPr>
              <a:r>
                <a:rPr kumimoji="0" lang="en-US" altLang="zh-CN" sz="1800">
                  <a:latin typeface="Courier New" panose="02070309020205020404" pitchFamily="49" charset="0"/>
                </a:rPr>
                <a:t>class Course {</a:t>
              </a:r>
            </a:p>
            <a:p>
              <a:pPr>
                <a:spcBef>
                  <a:spcPct val="30000"/>
                </a:spcBef>
              </a:pPr>
              <a:r>
                <a:rPr kumimoji="0" lang="en-US" altLang="zh-CN" sz="1800">
                  <a:latin typeface="Courier New" panose="02070309020205020404" pitchFamily="49" charset="0"/>
                </a:rPr>
                <a:t>   public:</a:t>
              </a:r>
            </a:p>
            <a:p>
              <a:pPr>
                <a:spcBef>
                  <a:spcPct val="30000"/>
                </a:spcBef>
              </a:pPr>
              <a:r>
                <a:rPr kumimoji="0" lang="en-US" altLang="zh-CN" sz="1800">
                  <a:latin typeface="Courier New" panose="02070309020205020404" pitchFamily="49" charset="0"/>
                </a:rPr>
                <a:t>   …</a:t>
              </a:r>
            </a:p>
            <a:p>
              <a:pPr>
                <a:spcBef>
                  <a:spcPct val="30000"/>
                </a:spcBef>
              </a:pPr>
              <a:r>
                <a:rPr kumimoji="0" lang="en-US" altLang="zh-CN" sz="1800">
                  <a:latin typeface="Courier New" panose="02070309020205020404" pitchFamily="49" charset="0"/>
                </a:rPr>
                <a:t>   private:</a:t>
              </a:r>
            </a:p>
            <a:p>
              <a:pPr>
                <a:spcBef>
                  <a:spcPct val="30000"/>
                </a:spcBef>
              </a:pPr>
              <a:r>
                <a:rPr kumimoji="0" lang="en-US" altLang="zh-CN" sz="1800">
                  <a:latin typeface="Courier New" panose="02070309020205020404" pitchFamily="49" charset="0"/>
                </a:rPr>
                <a:t>   char *description;</a:t>
              </a:r>
            </a:p>
            <a:p>
              <a:pPr>
                <a:spcBef>
                  <a:spcPct val="30000"/>
                </a:spcBef>
              </a:pPr>
              <a:r>
                <a:rPr kumimoji="0" lang="en-US" altLang="zh-CN" sz="1800">
                  <a:latin typeface="Courier New" panose="02070309020205020404" pitchFamily="49" charset="0"/>
                </a:rPr>
                <a:t>   char *name;</a:t>
              </a:r>
            </a:p>
            <a:p>
              <a:pPr>
                <a:spcBef>
                  <a:spcPct val="30000"/>
                </a:spcBef>
              </a:pPr>
              <a:r>
                <a:rPr kumimoji="0" lang="en-US" altLang="zh-CN" sz="1800">
                  <a:latin typeface="Courier New" panose="02070309020205020404" pitchFamily="49" charset="0"/>
                </a:rPr>
                <a:t>   short creditHours;</a:t>
              </a:r>
            </a:p>
            <a:p>
              <a:pPr>
                <a:spcBef>
                  <a:spcPct val="30000"/>
                </a:spcBef>
              </a:pPr>
              <a:r>
                <a:rPr kumimoji="0" lang="en-US" altLang="zh-CN" sz="1800">
                  <a:latin typeface="Courier New" panose="02070309020205020404" pitchFamily="49" charset="0"/>
                </a:rPr>
                <a:t>   short maxStudents;</a:t>
              </a:r>
            </a:p>
            <a:p>
              <a:pPr>
                <a:spcBef>
                  <a:spcPct val="30000"/>
                </a:spcBef>
              </a:pPr>
              <a:r>
                <a:rPr kumimoji="0" lang="en-US" altLang="zh-CN" sz="1800">
                  <a:latin typeface="Courier New" panose="02070309020205020404" pitchFamily="49" charset="0"/>
                </a:rPr>
                <a:t>   dayType daysOffered;</a:t>
              </a:r>
            </a:p>
            <a:p>
              <a:pPr>
                <a:spcBef>
                  <a:spcPct val="30000"/>
                </a:spcBef>
              </a:pPr>
              <a:r>
                <a:rPr kumimoji="0" lang="en-US" altLang="zh-CN" sz="1800">
                  <a:latin typeface="Courier New" panose="02070309020205020404" pitchFamily="49" charset="0"/>
                </a:rPr>
                <a:t>};</a:t>
              </a:r>
            </a:p>
          </p:txBody>
        </p:sp>
      </p:grpSp>
    </p:spTree>
    <p:extLst>
      <p:ext uri="{BB962C8B-B14F-4D97-AF65-F5344CB8AC3E}">
        <p14:creationId xmlns:p14="http://schemas.microsoft.com/office/powerpoint/2010/main" val="3803378353"/>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229378" name="Rectangle 3"/>
          <p:cNvSpPr>
            <a:spLocks noGrp="1" noChangeArrowheads="1"/>
          </p:cNvSpPr>
          <p:nvPr>
            <p:ph type="title"/>
          </p:nvPr>
        </p:nvSpPr>
        <p:spPr>
          <a:noFill/>
        </p:spPr>
        <p:txBody>
          <a:bodyPr lIns="0" tIns="0" rIns="0" bIns="0"/>
          <a:lstStyle/>
          <a:p>
            <a:r>
              <a:rPr kumimoji="0" lang="zh-CN" altLang="en-US"/>
              <a:t>用户定义的类 </a:t>
            </a:r>
          </a:p>
        </p:txBody>
      </p:sp>
      <p:sp>
        <p:nvSpPr>
          <p:cNvPr id="614404" name="Rectangle 4"/>
          <p:cNvSpPr>
            <a:spLocks noChangeArrowheads="1"/>
          </p:cNvSpPr>
          <p:nvPr/>
        </p:nvSpPr>
        <p:spPr bwMode="auto">
          <a:xfrm>
            <a:off x="4514850" y="1895475"/>
            <a:ext cx="3773488" cy="414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14300" tIns="46038" rIns="114300" bIns="46038">
            <a:spAutoFit/>
          </a:bodyPr>
          <a:lstStyle>
            <a:lvl1pPr defTabSz="381000">
              <a:defRPr kumimoji="1" sz="3200">
                <a:solidFill>
                  <a:schemeClr val="tx1"/>
                </a:solidFill>
                <a:latin typeface="Times New Roman" panose="02020603050405020304" pitchFamily="18" charset="0"/>
                <a:ea typeface="宋体" panose="02010600030101010101" pitchFamily="2" charset="-122"/>
              </a:defRPr>
            </a:lvl1pPr>
            <a:lvl2pPr marL="742950" indent="-285750" defTabSz="381000">
              <a:defRPr kumimoji="1" sz="3200">
                <a:solidFill>
                  <a:schemeClr val="tx1"/>
                </a:solidFill>
                <a:latin typeface="Times New Roman" panose="02020603050405020304" pitchFamily="18" charset="0"/>
                <a:ea typeface="宋体" panose="02010600030101010101" pitchFamily="2" charset="-122"/>
              </a:defRPr>
            </a:lvl2pPr>
            <a:lvl3pPr marL="1143000" indent="-228600" defTabSz="381000">
              <a:defRPr kumimoji="1" sz="3200">
                <a:solidFill>
                  <a:schemeClr val="tx1"/>
                </a:solidFill>
                <a:latin typeface="Times New Roman" panose="02020603050405020304" pitchFamily="18" charset="0"/>
                <a:ea typeface="宋体" panose="02010600030101010101" pitchFamily="2" charset="-122"/>
              </a:defRPr>
            </a:lvl3pPr>
            <a:lvl4pPr marL="1600200" indent="-228600" defTabSz="381000">
              <a:defRPr kumimoji="1" sz="3200">
                <a:solidFill>
                  <a:schemeClr val="tx1"/>
                </a:solidFill>
                <a:latin typeface="Times New Roman" panose="02020603050405020304" pitchFamily="18" charset="0"/>
                <a:ea typeface="宋体" panose="02010600030101010101" pitchFamily="2" charset="-122"/>
              </a:defRPr>
            </a:lvl4pPr>
            <a:lvl5pPr marL="2057400" indent="-228600" defTabSz="381000">
              <a:defRPr kumimoji="1" sz="3200">
                <a:solidFill>
                  <a:schemeClr val="tx1"/>
                </a:solidFill>
                <a:latin typeface="Times New Roman" panose="02020603050405020304" pitchFamily="18" charset="0"/>
                <a:ea typeface="宋体" panose="02010600030101010101" pitchFamily="2" charset="-122"/>
              </a:defRPr>
            </a:lvl5pPr>
            <a:lvl6pPr marL="2514600" indent="-228600" defTabSz="381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381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381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381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30000"/>
              </a:spcBef>
            </a:pPr>
            <a:r>
              <a:rPr kumimoji="0" lang="en-US" altLang="zh-CN" sz="1600">
                <a:latin typeface="Courier New" panose="02070309020205020404" pitchFamily="49" charset="0"/>
              </a:rPr>
              <a:t>#include “UniversityPlace.h”;</a:t>
            </a:r>
          </a:p>
          <a:p>
            <a:pPr>
              <a:spcBef>
                <a:spcPct val="30000"/>
              </a:spcBef>
            </a:pPr>
            <a:r>
              <a:rPr kumimoji="0" lang="en-US" altLang="zh-CN" sz="1600">
                <a:latin typeface="Courier New" panose="02070309020205020404" pitchFamily="49" charset="0"/>
              </a:rPr>
              <a:t>enum dayType { MW, MWF, TT };</a:t>
            </a:r>
          </a:p>
          <a:p>
            <a:pPr>
              <a:spcBef>
                <a:spcPct val="30000"/>
              </a:spcBef>
            </a:pPr>
            <a:r>
              <a:rPr kumimoji="0" lang="en-US" altLang="zh-CN" sz="1600">
                <a:latin typeface="Courier New" panose="02070309020205020404" pitchFamily="49" charset="0"/>
              </a:rPr>
              <a:t>class Course {</a:t>
            </a:r>
          </a:p>
          <a:p>
            <a:pPr>
              <a:spcBef>
                <a:spcPct val="30000"/>
              </a:spcBef>
            </a:pPr>
            <a:r>
              <a:rPr kumimoji="0" lang="en-US" altLang="zh-CN" sz="1600">
                <a:latin typeface="Courier New" panose="02070309020205020404" pitchFamily="49" charset="0"/>
              </a:rPr>
              <a:t>   public:</a:t>
            </a:r>
          </a:p>
          <a:p>
            <a:pPr>
              <a:spcBef>
                <a:spcPct val="30000"/>
              </a:spcBef>
            </a:pPr>
            <a:r>
              <a:rPr kumimoji="0" lang="en-US" altLang="zh-CN" sz="1600">
                <a:latin typeface="Courier New" panose="02070309020205020404" pitchFamily="49" charset="0"/>
              </a:rPr>
              <a:t>   …</a:t>
            </a:r>
          </a:p>
          <a:p>
            <a:pPr>
              <a:spcBef>
                <a:spcPct val="30000"/>
              </a:spcBef>
            </a:pPr>
            <a:r>
              <a:rPr kumimoji="0" lang="en-US" altLang="zh-CN" sz="1600">
                <a:latin typeface="Courier New" panose="02070309020205020404" pitchFamily="49" charset="0"/>
              </a:rPr>
              <a:t>   private:</a:t>
            </a:r>
          </a:p>
          <a:p>
            <a:pPr>
              <a:spcBef>
                <a:spcPct val="30000"/>
              </a:spcBef>
            </a:pPr>
            <a:r>
              <a:rPr kumimoji="0" lang="en-US" altLang="zh-CN" sz="1600">
                <a:latin typeface="Courier New" panose="02070309020205020404" pitchFamily="49" charset="0"/>
              </a:rPr>
              <a:t>   char *description;</a:t>
            </a:r>
          </a:p>
          <a:p>
            <a:pPr>
              <a:spcBef>
                <a:spcPct val="30000"/>
              </a:spcBef>
            </a:pPr>
            <a:r>
              <a:rPr kumimoji="0" lang="en-US" altLang="zh-CN" sz="1600">
                <a:latin typeface="Courier New" panose="02070309020205020404" pitchFamily="49" charset="0"/>
              </a:rPr>
              <a:t>   char *name;</a:t>
            </a:r>
          </a:p>
          <a:p>
            <a:pPr>
              <a:spcBef>
                <a:spcPct val="30000"/>
              </a:spcBef>
            </a:pPr>
            <a:r>
              <a:rPr kumimoji="0" lang="en-US" altLang="zh-CN" sz="1600">
                <a:latin typeface="Courier New" panose="02070309020205020404" pitchFamily="49" charset="0"/>
              </a:rPr>
              <a:t>   short creditHours;</a:t>
            </a:r>
          </a:p>
          <a:p>
            <a:pPr>
              <a:spcBef>
                <a:spcPct val="30000"/>
              </a:spcBef>
            </a:pPr>
            <a:r>
              <a:rPr kumimoji="0" lang="en-US" altLang="zh-CN" sz="1600">
                <a:latin typeface="Courier New" panose="02070309020205020404" pitchFamily="49" charset="0"/>
              </a:rPr>
              <a:t>   short maxStudents;</a:t>
            </a:r>
          </a:p>
          <a:p>
            <a:pPr>
              <a:spcBef>
                <a:spcPct val="30000"/>
              </a:spcBef>
            </a:pPr>
            <a:r>
              <a:rPr kumimoji="0" lang="en-US" altLang="zh-CN" sz="1600">
                <a:latin typeface="Courier New" panose="02070309020205020404" pitchFamily="49" charset="0"/>
              </a:rPr>
              <a:t>   dayType daysOffered;</a:t>
            </a:r>
          </a:p>
          <a:p>
            <a:pPr>
              <a:spcBef>
                <a:spcPct val="30000"/>
              </a:spcBef>
            </a:pPr>
            <a:r>
              <a:rPr kumimoji="0" lang="en-US" altLang="zh-CN" sz="1600">
                <a:latin typeface="Courier New" panose="02070309020205020404" pitchFamily="49" charset="0"/>
              </a:rPr>
              <a:t>   UniversityPlace location;</a:t>
            </a:r>
          </a:p>
          <a:p>
            <a:pPr>
              <a:spcBef>
                <a:spcPct val="30000"/>
              </a:spcBef>
            </a:pPr>
            <a:r>
              <a:rPr kumimoji="0" lang="en-US" altLang="zh-CN" sz="1600">
                <a:latin typeface="Courier New" panose="02070309020205020404" pitchFamily="49" charset="0"/>
              </a:rPr>
              <a:t>};</a:t>
            </a:r>
          </a:p>
        </p:txBody>
      </p:sp>
      <p:sp>
        <p:nvSpPr>
          <p:cNvPr id="614405" name="Rectangle 5"/>
          <p:cNvSpPr>
            <a:spLocks noChangeArrowheads="1"/>
          </p:cNvSpPr>
          <p:nvPr/>
        </p:nvSpPr>
        <p:spPr bwMode="auto">
          <a:xfrm>
            <a:off x="669925" y="1895475"/>
            <a:ext cx="2995613" cy="2241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30000"/>
              </a:spcBef>
            </a:pPr>
            <a:r>
              <a:rPr kumimoji="0" lang="en-US" altLang="zh-CN" sz="1600">
                <a:latin typeface="Courier New" panose="02070309020205020404" pitchFamily="49" charset="0"/>
              </a:rPr>
              <a:t>class UniversityPlace {</a:t>
            </a:r>
          </a:p>
          <a:p>
            <a:pPr>
              <a:spcBef>
                <a:spcPct val="30000"/>
              </a:spcBef>
            </a:pPr>
            <a:r>
              <a:rPr kumimoji="0" lang="en-US" altLang="zh-CN" sz="1600">
                <a:latin typeface="Courier New" panose="02070309020205020404" pitchFamily="49" charset="0"/>
              </a:rPr>
              <a:t>  public:</a:t>
            </a:r>
          </a:p>
          <a:p>
            <a:pPr>
              <a:spcBef>
                <a:spcPct val="30000"/>
              </a:spcBef>
            </a:pPr>
            <a:r>
              <a:rPr kumimoji="0" lang="en-US" altLang="zh-CN" sz="1600">
                <a:latin typeface="Courier New" panose="02070309020205020404" pitchFamily="49" charset="0"/>
              </a:rPr>
              <a:t>  …</a:t>
            </a:r>
          </a:p>
          <a:p>
            <a:pPr>
              <a:spcBef>
                <a:spcPct val="30000"/>
              </a:spcBef>
            </a:pPr>
            <a:r>
              <a:rPr kumimoji="0" lang="en-US" altLang="zh-CN" sz="1600">
                <a:latin typeface="Courier New" panose="02070309020205020404" pitchFamily="49" charset="0"/>
              </a:rPr>
              <a:t>  private:</a:t>
            </a:r>
          </a:p>
          <a:p>
            <a:pPr>
              <a:spcBef>
                <a:spcPct val="30000"/>
              </a:spcBef>
            </a:pPr>
            <a:r>
              <a:rPr kumimoji="0" lang="en-US" altLang="zh-CN" sz="1600">
                <a:latin typeface="Courier New" panose="02070309020205020404" pitchFamily="49" charset="0"/>
              </a:rPr>
              <a:t>  char *building;</a:t>
            </a:r>
          </a:p>
          <a:p>
            <a:pPr>
              <a:spcBef>
                <a:spcPct val="30000"/>
              </a:spcBef>
            </a:pPr>
            <a:r>
              <a:rPr kumimoji="0" lang="en-US" altLang="zh-CN" sz="1600">
                <a:latin typeface="Courier New" panose="02070309020205020404" pitchFamily="49" charset="0"/>
              </a:rPr>
              <a:t>  short room;</a:t>
            </a:r>
          </a:p>
          <a:p>
            <a:pPr>
              <a:spcBef>
                <a:spcPct val="30000"/>
              </a:spcBef>
            </a:pPr>
            <a:r>
              <a:rPr kumimoji="0" lang="en-US" altLang="zh-CN" sz="1600">
                <a:latin typeface="Courier New" panose="02070309020205020404" pitchFamily="49" charset="0"/>
              </a:rPr>
              <a:t>};</a:t>
            </a:r>
          </a:p>
        </p:txBody>
      </p:sp>
      <p:pic>
        <p:nvPicPr>
          <p:cNvPr id="61440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5075" y="4048125"/>
            <a:ext cx="1925638" cy="174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953636728"/>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231426" name="Rectangle 3"/>
          <p:cNvSpPr>
            <a:spLocks noGrp="1" noChangeArrowheads="1"/>
          </p:cNvSpPr>
          <p:nvPr>
            <p:ph type="title"/>
          </p:nvPr>
        </p:nvSpPr>
        <p:spPr>
          <a:noFill/>
        </p:spPr>
        <p:txBody>
          <a:bodyPr lIns="0" tIns="0" rIns="0" bIns="0"/>
          <a:lstStyle/>
          <a:p>
            <a:r>
              <a:rPr kumimoji="0" lang="en-US" altLang="zh-CN"/>
              <a:t>Course</a:t>
            </a:r>
            <a:r>
              <a:rPr kumimoji="0" lang="zh-CN" altLang="en-US"/>
              <a:t>类的属性和操作</a:t>
            </a:r>
          </a:p>
        </p:txBody>
      </p:sp>
      <p:grpSp>
        <p:nvGrpSpPr>
          <p:cNvPr id="231427" name="Group 4"/>
          <p:cNvGrpSpPr>
            <a:grpSpLocks/>
          </p:cNvGrpSpPr>
          <p:nvPr/>
        </p:nvGrpSpPr>
        <p:grpSpPr bwMode="auto">
          <a:xfrm>
            <a:off x="835025" y="2144713"/>
            <a:ext cx="7470775" cy="3563937"/>
            <a:chOff x="526" y="1351"/>
            <a:chExt cx="4706" cy="2245"/>
          </a:xfrm>
        </p:grpSpPr>
        <p:sp>
          <p:nvSpPr>
            <p:cNvPr id="606213" name="Rectangle 5"/>
            <p:cNvSpPr>
              <a:spLocks noChangeArrowheads="1"/>
            </p:cNvSpPr>
            <p:nvPr/>
          </p:nvSpPr>
          <p:spPr bwMode="auto">
            <a:xfrm>
              <a:off x="567" y="1354"/>
              <a:ext cx="4661" cy="224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06214" name="Rectangle 6"/>
            <p:cNvSpPr>
              <a:spLocks noChangeArrowheads="1"/>
            </p:cNvSpPr>
            <p:nvPr/>
          </p:nvSpPr>
          <p:spPr bwMode="auto">
            <a:xfrm>
              <a:off x="2663" y="1351"/>
              <a:ext cx="47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400">
                  <a:solidFill>
                    <a:srgbClr val="000000"/>
                  </a:solidFill>
                  <a:latin typeface="Times New Roman" charset="0"/>
                  <a:ea typeface="宋体" charset="0"/>
                  <a:cs typeface="宋体" charset="0"/>
                </a:rPr>
                <a:t>Course</a:t>
              </a:r>
            </a:p>
          </p:txBody>
        </p:sp>
        <p:sp>
          <p:nvSpPr>
            <p:cNvPr id="606215" name="Line 7"/>
            <p:cNvSpPr>
              <a:spLocks noChangeShapeType="1"/>
            </p:cNvSpPr>
            <p:nvPr/>
          </p:nvSpPr>
          <p:spPr bwMode="auto">
            <a:xfrm>
              <a:off x="563" y="1513"/>
              <a:ext cx="4669"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06216" name="Line 8"/>
            <p:cNvSpPr>
              <a:spLocks noChangeShapeType="1"/>
            </p:cNvSpPr>
            <p:nvPr/>
          </p:nvSpPr>
          <p:spPr bwMode="auto">
            <a:xfrm>
              <a:off x="563" y="2229"/>
              <a:ext cx="4669"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06217" name="Rectangle 9"/>
            <p:cNvSpPr>
              <a:spLocks noChangeArrowheads="1"/>
            </p:cNvSpPr>
            <p:nvPr/>
          </p:nvSpPr>
          <p:spPr bwMode="auto">
            <a:xfrm>
              <a:off x="526" y="1498"/>
              <a:ext cx="848"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-description : char*</a:t>
              </a:r>
            </a:p>
          </p:txBody>
        </p:sp>
        <p:sp>
          <p:nvSpPr>
            <p:cNvPr id="606218" name="Rectangle 10"/>
            <p:cNvSpPr>
              <a:spLocks noChangeArrowheads="1"/>
            </p:cNvSpPr>
            <p:nvPr/>
          </p:nvSpPr>
          <p:spPr bwMode="auto">
            <a:xfrm>
              <a:off x="526" y="1609"/>
              <a:ext cx="642"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-name : char*</a:t>
              </a:r>
            </a:p>
          </p:txBody>
        </p:sp>
        <p:sp>
          <p:nvSpPr>
            <p:cNvPr id="606219" name="Rectangle 11"/>
            <p:cNvSpPr>
              <a:spLocks noChangeArrowheads="1"/>
            </p:cNvSpPr>
            <p:nvPr/>
          </p:nvSpPr>
          <p:spPr bwMode="auto">
            <a:xfrm>
              <a:off x="526" y="1719"/>
              <a:ext cx="1048"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-daysOffered : DayType</a:t>
              </a:r>
            </a:p>
          </p:txBody>
        </p:sp>
        <p:sp>
          <p:nvSpPr>
            <p:cNvPr id="606220" name="Rectangle 12"/>
            <p:cNvSpPr>
              <a:spLocks noChangeArrowheads="1"/>
            </p:cNvSpPr>
            <p:nvPr/>
          </p:nvSpPr>
          <p:spPr bwMode="auto">
            <a:xfrm>
              <a:off x="526" y="1829"/>
              <a:ext cx="862"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-creditHours : short</a:t>
              </a:r>
            </a:p>
          </p:txBody>
        </p:sp>
        <p:sp>
          <p:nvSpPr>
            <p:cNvPr id="606221" name="Rectangle 13"/>
            <p:cNvSpPr>
              <a:spLocks noChangeArrowheads="1"/>
            </p:cNvSpPr>
            <p:nvPr/>
          </p:nvSpPr>
          <p:spPr bwMode="auto">
            <a:xfrm>
              <a:off x="526" y="1939"/>
              <a:ext cx="1128"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-location : UniversityPlace</a:t>
              </a:r>
            </a:p>
          </p:txBody>
        </p:sp>
        <p:sp>
          <p:nvSpPr>
            <p:cNvPr id="606222" name="Rectangle 14"/>
            <p:cNvSpPr>
              <a:spLocks noChangeArrowheads="1"/>
            </p:cNvSpPr>
            <p:nvPr/>
          </p:nvSpPr>
          <p:spPr bwMode="auto">
            <a:xfrm>
              <a:off x="526" y="2049"/>
              <a:ext cx="925"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-maxStudents : short</a:t>
              </a:r>
            </a:p>
          </p:txBody>
        </p:sp>
        <p:sp>
          <p:nvSpPr>
            <p:cNvPr id="606223" name="Rectangle 15"/>
            <p:cNvSpPr>
              <a:spLocks noChangeArrowheads="1"/>
            </p:cNvSpPr>
            <p:nvPr/>
          </p:nvSpPr>
          <p:spPr bwMode="auto">
            <a:xfrm>
              <a:off x="526" y="2269"/>
              <a:ext cx="647"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+isFull ():bool</a:t>
              </a:r>
            </a:p>
          </p:txBody>
        </p:sp>
        <p:sp>
          <p:nvSpPr>
            <p:cNvPr id="606224" name="Rectangle 16"/>
            <p:cNvSpPr>
              <a:spLocks noChangeArrowheads="1"/>
            </p:cNvSpPr>
            <p:nvPr/>
          </p:nvSpPr>
          <p:spPr bwMode="auto">
            <a:xfrm>
              <a:off x="526" y="2379"/>
              <a:ext cx="1759"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+addStudent (newStudent : Student*):void</a:t>
              </a:r>
            </a:p>
          </p:txBody>
        </p:sp>
        <p:sp>
          <p:nvSpPr>
            <p:cNvPr id="606225" name="Rectangle 17"/>
            <p:cNvSpPr>
              <a:spLocks noChangeArrowheads="1"/>
            </p:cNvSpPr>
            <p:nvPr/>
          </p:nvSpPr>
          <p:spPr bwMode="auto">
            <a:xfrm>
              <a:off x="526" y="2489"/>
              <a:ext cx="1275"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+getDescription ():const char*</a:t>
              </a:r>
            </a:p>
          </p:txBody>
        </p:sp>
        <p:sp>
          <p:nvSpPr>
            <p:cNvPr id="606226" name="Rectangle 18"/>
            <p:cNvSpPr>
              <a:spLocks noChangeArrowheads="1"/>
            </p:cNvSpPr>
            <p:nvPr/>
          </p:nvSpPr>
          <p:spPr bwMode="auto">
            <a:xfrm>
              <a:off x="526" y="2599"/>
              <a:ext cx="622"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+save ():void</a:t>
              </a:r>
            </a:p>
          </p:txBody>
        </p:sp>
        <p:sp>
          <p:nvSpPr>
            <p:cNvPr id="606227" name="Rectangle 19"/>
            <p:cNvSpPr>
              <a:spLocks noChangeArrowheads="1"/>
            </p:cNvSpPr>
            <p:nvPr/>
          </p:nvSpPr>
          <p:spPr bwMode="auto">
            <a:xfrm>
              <a:off x="526" y="2710"/>
              <a:ext cx="1069"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+getName ():const char*</a:t>
              </a:r>
            </a:p>
          </p:txBody>
        </p:sp>
        <p:sp>
          <p:nvSpPr>
            <p:cNvPr id="606228" name="Rectangle 20"/>
            <p:cNvSpPr>
              <a:spLocks noChangeArrowheads="1"/>
            </p:cNvSpPr>
            <p:nvPr/>
          </p:nvSpPr>
          <p:spPr bwMode="auto">
            <a:xfrm>
              <a:off x="526" y="2820"/>
              <a:ext cx="1226"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+getDaysOffered ():dayType</a:t>
              </a:r>
            </a:p>
          </p:txBody>
        </p:sp>
        <p:sp>
          <p:nvSpPr>
            <p:cNvPr id="606229" name="Rectangle 21"/>
            <p:cNvSpPr>
              <a:spLocks noChangeArrowheads="1"/>
            </p:cNvSpPr>
            <p:nvPr/>
          </p:nvSpPr>
          <p:spPr bwMode="auto">
            <a:xfrm>
              <a:off x="526" y="2930"/>
              <a:ext cx="1060"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+getCreditHours ():short</a:t>
              </a:r>
            </a:p>
          </p:txBody>
        </p:sp>
        <p:sp>
          <p:nvSpPr>
            <p:cNvPr id="606230" name="Rectangle 22"/>
            <p:cNvSpPr>
              <a:spLocks noChangeArrowheads="1"/>
            </p:cNvSpPr>
            <p:nvPr/>
          </p:nvSpPr>
          <p:spPr bwMode="auto">
            <a:xfrm>
              <a:off x="526" y="3040"/>
              <a:ext cx="1571"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+getLocation ():const UniversityPlace</a:t>
              </a:r>
            </a:p>
          </p:txBody>
        </p:sp>
        <p:sp>
          <p:nvSpPr>
            <p:cNvPr id="606231" name="Rectangle 23"/>
            <p:cNvSpPr>
              <a:spLocks noChangeArrowheads="1"/>
            </p:cNvSpPr>
            <p:nvPr/>
          </p:nvSpPr>
          <p:spPr bwMode="auto">
            <a:xfrm>
              <a:off x="526" y="3165"/>
              <a:ext cx="4584"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+Course (name : char&amp;,location : UniversityPlace&amp;,desc : char&amp;,days : DayType,hours : short,maxStudents : short)</a:t>
              </a:r>
            </a:p>
          </p:txBody>
        </p:sp>
        <p:sp>
          <p:nvSpPr>
            <p:cNvPr id="606232" name="Rectangle 24"/>
            <p:cNvSpPr>
              <a:spLocks noChangeArrowheads="1"/>
            </p:cNvSpPr>
            <p:nvPr/>
          </p:nvSpPr>
          <p:spPr bwMode="auto">
            <a:xfrm>
              <a:off x="526" y="3275"/>
              <a:ext cx="584"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+~Course ()</a:t>
              </a:r>
            </a:p>
          </p:txBody>
        </p:sp>
        <p:sp>
          <p:nvSpPr>
            <p:cNvPr id="606233" name="Rectangle 25"/>
            <p:cNvSpPr>
              <a:spLocks noChangeArrowheads="1"/>
            </p:cNvSpPr>
            <p:nvPr/>
          </p:nvSpPr>
          <p:spPr bwMode="auto">
            <a:xfrm>
              <a:off x="526" y="3385"/>
              <a:ext cx="1182" cy="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100">
                  <a:solidFill>
                    <a:srgbClr val="000000"/>
                  </a:solidFill>
                  <a:latin typeface="Times New Roman" charset="0"/>
                  <a:ea typeface="宋体" charset="0"/>
                  <a:cs typeface="宋体" charset="0"/>
                </a:rPr>
                <a:t>+Course ( : const Course&amp;)</a:t>
              </a:r>
            </a:p>
          </p:txBody>
        </p:sp>
      </p:grpSp>
    </p:spTree>
    <p:extLst>
      <p:ext uri="{BB962C8B-B14F-4D97-AF65-F5344CB8AC3E}">
        <p14:creationId xmlns:p14="http://schemas.microsoft.com/office/powerpoint/2010/main" val="2684187297"/>
      </p:ext>
    </p:extLst>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标题 1"/>
          <p:cNvSpPr>
            <a:spLocks noGrp="1"/>
          </p:cNvSpPr>
          <p:nvPr>
            <p:ph type="title"/>
          </p:nvPr>
        </p:nvSpPr>
        <p:spPr/>
        <p:txBody>
          <a:bodyPr/>
          <a:lstStyle/>
          <a:p>
            <a:r>
              <a:rPr lang="zh-CN" altLang="en-US"/>
              <a:t>总结</a:t>
            </a:r>
            <a:r>
              <a:rPr lang="en-US" altLang="zh-CN"/>
              <a:t>	</a:t>
            </a:r>
            <a:endParaRPr lang="zh-CN" altLang="en-US"/>
          </a:p>
        </p:txBody>
      </p:sp>
      <p:sp>
        <p:nvSpPr>
          <p:cNvPr id="233474" name="文本框 2"/>
          <p:cNvSpPr txBox="1">
            <a:spLocks noChangeArrowheads="1"/>
          </p:cNvSpPr>
          <p:nvPr/>
        </p:nvSpPr>
        <p:spPr bwMode="auto">
          <a:xfrm>
            <a:off x="250825" y="1412875"/>
            <a:ext cx="86423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200">
                <a:solidFill>
                  <a:schemeClr val="tx1"/>
                </a:solidFill>
                <a:latin typeface="Times New Roman" panose="02020603050405020304" pitchFamily="18" charset="0"/>
                <a:ea typeface="宋体" panose="02010600030101010101" pitchFamily="2" charset="-122"/>
              </a:defRPr>
            </a:lvl1pPr>
            <a:lvl2pPr marL="914400" indent="-457200">
              <a:defRPr kumimoji="1" sz="3200">
                <a:solidFill>
                  <a:schemeClr val="tx1"/>
                </a:solidFill>
                <a:latin typeface="Times New Roman" panose="02020603050405020304" pitchFamily="18" charset="0"/>
                <a:ea typeface="宋体" panose="02010600030101010101" pitchFamily="2" charset="-122"/>
              </a:defRPr>
            </a:lvl2pPr>
            <a:lvl3pPr marL="1371600" indent="-4572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Char char="•"/>
            </a:pPr>
            <a:r>
              <a:rPr lang="zh-CN" altLang="en-US"/>
              <a:t>学习内容</a:t>
            </a:r>
            <a:endParaRPr lang="en-US" altLang="zh-CN"/>
          </a:p>
          <a:p>
            <a:pPr lvl="1">
              <a:buFont typeface="Arial" panose="020B0604020202020204" pitchFamily="34" charset="0"/>
              <a:buChar char="•"/>
            </a:pPr>
            <a:r>
              <a:rPr lang="zh-CN" altLang="en-US"/>
              <a:t>面向对象设计</a:t>
            </a:r>
            <a:endParaRPr lang="en-US" altLang="zh-CN"/>
          </a:p>
          <a:p>
            <a:pPr lvl="1">
              <a:buFont typeface="Arial" panose="020B0604020202020204" pitchFamily="34" charset="0"/>
              <a:buChar char="•"/>
            </a:pPr>
            <a:r>
              <a:rPr lang="en-US" altLang="zh-CN"/>
              <a:t>UML</a:t>
            </a:r>
            <a:r>
              <a:rPr lang="zh-CN" altLang="en-US"/>
              <a:t>设计建模</a:t>
            </a:r>
            <a:endParaRPr lang="en-US" altLang="zh-CN"/>
          </a:p>
          <a:p>
            <a:pPr>
              <a:buFont typeface="Arial" panose="020B0604020202020204" pitchFamily="34" charset="0"/>
              <a:buChar char="•"/>
            </a:pPr>
            <a:r>
              <a:rPr lang="zh-CN" altLang="en-US"/>
              <a:t>实践要求</a:t>
            </a:r>
            <a:endParaRPr lang="en-US" altLang="zh-CN"/>
          </a:p>
          <a:p>
            <a:pPr lvl="1">
              <a:buFont typeface="Arial" panose="020B0604020202020204" pitchFamily="34" charset="0"/>
              <a:buChar char="•"/>
            </a:pPr>
            <a:r>
              <a:rPr lang="zh-CN" altLang="en-US"/>
              <a:t>会设计各种</a:t>
            </a:r>
            <a:r>
              <a:rPr lang="en-US" altLang="zh-CN"/>
              <a:t>UML</a:t>
            </a:r>
            <a:r>
              <a:rPr lang="zh-CN" altLang="en-US"/>
              <a:t>设计模型</a:t>
            </a:r>
            <a:endParaRPr lang="en-US" altLang="zh-CN"/>
          </a:p>
          <a:p>
            <a:pPr lvl="2">
              <a:buFont typeface="Arial" panose="020B0604020202020204" pitchFamily="34" charset="0"/>
              <a:buChar char="•"/>
            </a:pPr>
            <a:r>
              <a:rPr lang="zh-CN" altLang="en-US"/>
              <a:t>类图、包图、顺序图、状态机图、活动图、组件图、配置图</a:t>
            </a:r>
            <a:endParaRPr lang="en-US" altLang="zh-CN"/>
          </a:p>
          <a:p>
            <a:pPr lvl="1">
              <a:buFont typeface="Arial" panose="020B0604020202020204" pitchFamily="34" charset="0"/>
              <a:buChar char="•"/>
            </a:pPr>
            <a:r>
              <a:rPr lang="zh-CN" altLang="en-US"/>
              <a:t>能使用基于</a:t>
            </a:r>
            <a:r>
              <a:rPr lang="en-US" altLang="zh-CN"/>
              <a:t>UML</a:t>
            </a:r>
            <a:r>
              <a:rPr lang="zh-CN" altLang="en-US"/>
              <a:t>的面向对象设计完成所选课程项目的设计，并提交软件设计说明书</a:t>
            </a:r>
          </a:p>
        </p:txBody>
      </p:sp>
    </p:spTree>
    <p:extLst>
      <p:ext uri="{BB962C8B-B14F-4D97-AF65-F5344CB8AC3E}">
        <p14:creationId xmlns:p14="http://schemas.microsoft.com/office/powerpoint/2010/main" val="97373953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课程群</a:t>
            </a:r>
            <a:endParaRPr lang="en-US" dirty="0"/>
          </a:p>
        </p:txBody>
      </p:sp>
      <p:sp>
        <p:nvSpPr>
          <p:cNvPr id="3" name="Content Placeholder 2"/>
          <p:cNvSpPr>
            <a:spLocks noGrp="1"/>
          </p:cNvSpPr>
          <p:nvPr>
            <p:ph idx="1"/>
          </p:nvPr>
        </p:nvSpPr>
        <p:spPr/>
        <p:txBody>
          <a:bodyPr/>
          <a:lstStyle/>
          <a:p>
            <a:r>
              <a:rPr lang="en-US" altLang="zh-CN" dirty="0"/>
              <a:t>QQ</a:t>
            </a:r>
            <a:r>
              <a:rPr lang="zh-CN" altLang="en-US" dirty="0"/>
              <a:t>群：</a:t>
            </a:r>
            <a:endParaRPr lang="en-US" altLang="zh-CN" dirty="0"/>
          </a:p>
          <a:p>
            <a:pPr lvl="1"/>
            <a:r>
              <a:rPr lang="en-US" altLang="zh-CN" dirty="0"/>
              <a:t>2016</a:t>
            </a:r>
            <a:r>
              <a:rPr lang="zh-CN" altLang="en-US" dirty="0"/>
              <a:t>年秋</a:t>
            </a:r>
            <a:r>
              <a:rPr lang="en-US" altLang="zh-CN" dirty="0"/>
              <a:t>-</a:t>
            </a:r>
            <a:r>
              <a:rPr lang="zh-CN" altLang="en-US" dirty="0"/>
              <a:t>软件工程</a:t>
            </a:r>
            <a:endParaRPr lang="en-US" altLang="zh-CN" dirty="0"/>
          </a:p>
          <a:p>
            <a:pPr lvl="1"/>
            <a:r>
              <a:rPr lang="zh-CN" altLang="en-US" dirty="0"/>
              <a:t>群号：</a:t>
            </a:r>
            <a:r>
              <a:rPr lang="is-IS" altLang="zh-CN" dirty="0"/>
              <a:t> 321793123</a:t>
            </a:r>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165</a:t>
            </a:fld>
            <a:endParaRPr lang="en-US" altLang="zh-CN"/>
          </a:p>
        </p:txBody>
      </p:sp>
    </p:spTree>
    <p:extLst>
      <p:ext uri="{BB962C8B-B14F-4D97-AF65-F5344CB8AC3E}">
        <p14:creationId xmlns:p14="http://schemas.microsoft.com/office/powerpoint/2010/main" val="302854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1042988" y="404813"/>
            <a:ext cx="6985000" cy="576262"/>
          </a:xfrm>
          <a:noFill/>
        </p:spPr>
        <p:txBody>
          <a:bodyPr lIns="0" tIns="0" rIns="0" bIns="0"/>
          <a:lstStyle/>
          <a:p>
            <a:r>
              <a:rPr kumimoji="0" lang="zh-CN" altLang="en-US">
                <a:latin typeface="Times New Roman" panose="02020603050405020304" pitchFamily="18" charset="0"/>
              </a:rPr>
              <a:t>基于</a:t>
            </a:r>
            <a:r>
              <a:rPr kumimoji="0" lang="en-US" altLang="zh-CN">
                <a:latin typeface="Times New Roman" panose="02020603050405020304" pitchFamily="18" charset="0"/>
              </a:rPr>
              <a:t>UML</a:t>
            </a:r>
            <a:r>
              <a:rPr kumimoji="0" lang="zh-CN" altLang="en-US">
                <a:latin typeface="Times New Roman" panose="02020603050405020304" pitchFamily="18" charset="0"/>
              </a:rPr>
              <a:t>的面向对象设计</a:t>
            </a:r>
            <a:endParaRPr kumimoji="0" lang="zh-CN" altLang="en-US"/>
          </a:p>
        </p:txBody>
      </p:sp>
      <p:sp>
        <p:nvSpPr>
          <p:cNvPr id="366595" name="Rectangle 3"/>
          <p:cNvSpPr>
            <a:spLocks noChangeArrowheads="1"/>
          </p:cNvSpPr>
          <p:nvPr/>
        </p:nvSpPr>
        <p:spPr bwMode="auto">
          <a:xfrm>
            <a:off x="4989513" y="1890713"/>
            <a:ext cx="203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nvGrpSpPr>
          <p:cNvPr id="35843" name="Group 4"/>
          <p:cNvGrpSpPr>
            <a:grpSpLocks/>
          </p:cNvGrpSpPr>
          <p:nvPr/>
        </p:nvGrpSpPr>
        <p:grpSpPr bwMode="auto">
          <a:xfrm>
            <a:off x="960438" y="2933700"/>
            <a:ext cx="7383462" cy="2179638"/>
            <a:chOff x="605" y="1848"/>
            <a:chExt cx="4651" cy="1373"/>
          </a:xfrm>
        </p:grpSpPr>
        <p:grpSp>
          <p:nvGrpSpPr>
            <p:cNvPr id="35845" name="Group 5"/>
            <p:cNvGrpSpPr>
              <a:grpSpLocks/>
            </p:cNvGrpSpPr>
            <p:nvPr/>
          </p:nvGrpSpPr>
          <p:grpSpPr bwMode="auto">
            <a:xfrm>
              <a:off x="2433" y="1882"/>
              <a:ext cx="707" cy="347"/>
              <a:chOff x="2433" y="1882"/>
              <a:chExt cx="707" cy="347"/>
            </a:xfrm>
          </p:grpSpPr>
          <p:sp>
            <p:nvSpPr>
              <p:cNvPr id="366598" name="Freeform 6"/>
              <p:cNvSpPr>
                <a:spLocks/>
              </p:cNvSpPr>
              <p:nvPr/>
            </p:nvSpPr>
            <p:spPr bwMode="auto">
              <a:xfrm>
                <a:off x="2745" y="1883"/>
                <a:ext cx="31" cy="122"/>
              </a:xfrm>
              <a:custGeom>
                <a:avLst/>
                <a:gdLst>
                  <a:gd name="T0" fmla="*/ 0 w 31"/>
                  <a:gd name="T1" fmla="*/ 0 h 122"/>
                  <a:gd name="T2" fmla="*/ 30 w 31"/>
                  <a:gd name="T3" fmla="*/ 60 h 122"/>
                  <a:gd name="T4" fmla="*/ 30 w 31"/>
                  <a:gd name="T5" fmla="*/ 121 h 122"/>
                  <a:gd name="T6" fmla="*/ 0 w 31"/>
                  <a:gd name="T7" fmla="*/ 47 h 122"/>
                  <a:gd name="T8" fmla="*/ 0 w 31"/>
                  <a:gd name="T9" fmla="*/ 0 h 1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122">
                    <a:moveTo>
                      <a:pt x="0" y="0"/>
                    </a:moveTo>
                    <a:lnTo>
                      <a:pt x="30" y="60"/>
                    </a:lnTo>
                    <a:lnTo>
                      <a:pt x="30" y="121"/>
                    </a:lnTo>
                    <a:lnTo>
                      <a:pt x="0" y="47"/>
                    </a:lnTo>
                    <a:lnTo>
                      <a:pt x="0" y="0"/>
                    </a:lnTo>
                  </a:path>
                </a:pathLst>
              </a:custGeom>
              <a:solidFill>
                <a:srgbClr val="B50069"/>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366599" name="Freeform 7"/>
              <p:cNvSpPr>
                <a:spLocks/>
              </p:cNvSpPr>
              <p:nvPr/>
            </p:nvSpPr>
            <p:spPr bwMode="auto">
              <a:xfrm>
                <a:off x="2433" y="1882"/>
                <a:ext cx="707" cy="285"/>
              </a:xfrm>
              <a:custGeom>
                <a:avLst/>
                <a:gdLst>
                  <a:gd name="T0" fmla="*/ 311 w 707"/>
                  <a:gd name="T1" fmla="*/ 0 h 285"/>
                  <a:gd name="T2" fmla="*/ 706 w 707"/>
                  <a:gd name="T3" fmla="*/ 142 h 285"/>
                  <a:gd name="T4" fmla="*/ 467 w 707"/>
                  <a:gd name="T5" fmla="*/ 284 h 285"/>
                  <a:gd name="T6" fmla="*/ 436 w 707"/>
                  <a:gd name="T7" fmla="*/ 223 h 285"/>
                  <a:gd name="T8" fmla="*/ 41 w 707"/>
                  <a:gd name="T9" fmla="*/ 223 h 285"/>
                  <a:gd name="T10" fmla="*/ 0 w 707"/>
                  <a:gd name="T11" fmla="*/ 61 h 285"/>
                  <a:gd name="T12" fmla="*/ 342 w 707"/>
                  <a:gd name="T13" fmla="*/ 61 h 285"/>
                  <a:gd name="T14" fmla="*/ 311 w 707"/>
                  <a:gd name="T15" fmla="*/ 0 h 2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7" h="285">
                    <a:moveTo>
                      <a:pt x="311" y="0"/>
                    </a:moveTo>
                    <a:lnTo>
                      <a:pt x="706" y="142"/>
                    </a:lnTo>
                    <a:lnTo>
                      <a:pt x="467" y="284"/>
                    </a:lnTo>
                    <a:lnTo>
                      <a:pt x="436" y="223"/>
                    </a:lnTo>
                    <a:lnTo>
                      <a:pt x="41" y="223"/>
                    </a:lnTo>
                    <a:lnTo>
                      <a:pt x="0" y="61"/>
                    </a:lnTo>
                    <a:lnTo>
                      <a:pt x="342" y="61"/>
                    </a:lnTo>
                    <a:lnTo>
                      <a:pt x="311" y="0"/>
                    </a:lnTo>
                  </a:path>
                </a:pathLst>
              </a:custGeom>
              <a:solidFill>
                <a:schemeClr val="bg2"/>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366600" name="Freeform 8"/>
              <p:cNvSpPr>
                <a:spLocks/>
              </p:cNvSpPr>
              <p:nvPr/>
            </p:nvSpPr>
            <p:spPr bwMode="auto">
              <a:xfrm>
                <a:off x="2900" y="2024"/>
                <a:ext cx="240" cy="205"/>
              </a:xfrm>
              <a:custGeom>
                <a:avLst/>
                <a:gdLst>
                  <a:gd name="T0" fmla="*/ 239 w 240"/>
                  <a:gd name="T1" fmla="*/ 0 h 205"/>
                  <a:gd name="T2" fmla="*/ 0 w 240"/>
                  <a:gd name="T3" fmla="*/ 142 h 205"/>
                  <a:gd name="T4" fmla="*/ 0 w 240"/>
                  <a:gd name="T5" fmla="*/ 204 h 205"/>
                  <a:gd name="T6" fmla="*/ 239 w 240"/>
                  <a:gd name="T7" fmla="*/ 61 h 205"/>
                  <a:gd name="T8" fmla="*/ 239 w 240"/>
                  <a:gd name="T9" fmla="*/ 0 h 2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205">
                    <a:moveTo>
                      <a:pt x="239" y="0"/>
                    </a:moveTo>
                    <a:lnTo>
                      <a:pt x="0" y="142"/>
                    </a:lnTo>
                    <a:lnTo>
                      <a:pt x="0" y="204"/>
                    </a:lnTo>
                    <a:lnTo>
                      <a:pt x="239" y="61"/>
                    </a:lnTo>
                    <a:lnTo>
                      <a:pt x="239" y="0"/>
                    </a:lnTo>
                  </a:path>
                </a:pathLst>
              </a:custGeom>
              <a:solidFill>
                <a:srgbClr val="B50069"/>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366601" name="Freeform 9"/>
              <p:cNvSpPr>
                <a:spLocks/>
              </p:cNvSpPr>
              <p:nvPr/>
            </p:nvSpPr>
            <p:spPr bwMode="auto">
              <a:xfrm>
                <a:off x="2868" y="2106"/>
                <a:ext cx="33" cy="122"/>
              </a:xfrm>
              <a:custGeom>
                <a:avLst/>
                <a:gdLst>
                  <a:gd name="T0" fmla="*/ 32 w 33"/>
                  <a:gd name="T1" fmla="*/ 63 h 122"/>
                  <a:gd name="T2" fmla="*/ 0 w 33"/>
                  <a:gd name="T3" fmla="*/ 0 h 122"/>
                  <a:gd name="T4" fmla="*/ 0 w 33"/>
                  <a:gd name="T5" fmla="*/ 63 h 122"/>
                  <a:gd name="T6" fmla="*/ 32 w 33"/>
                  <a:gd name="T7" fmla="*/ 121 h 122"/>
                  <a:gd name="T8" fmla="*/ 32 w 33"/>
                  <a:gd name="T9" fmla="*/ 63 h 1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122">
                    <a:moveTo>
                      <a:pt x="32" y="63"/>
                    </a:moveTo>
                    <a:lnTo>
                      <a:pt x="0" y="0"/>
                    </a:lnTo>
                    <a:lnTo>
                      <a:pt x="0" y="63"/>
                    </a:lnTo>
                    <a:lnTo>
                      <a:pt x="32" y="121"/>
                    </a:lnTo>
                    <a:lnTo>
                      <a:pt x="32" y="63"/>
                    </a:lnTo>
                  </a:path>
                </a:pathLst>
              </a:custGeom>
              <a:solidFill>
                <a:srgbClr val="B50069"/>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366602" name="Freeform 10"/>
              <p:cNvSpPr>
                <a:spLocks/>
              </p:cNvSpPr>
              <p:nvPr/>
            </p:nvSpPr>
            <p:spPr bwMode="auto">
              <a:xfrm>
                <a:off x="2475" y="2106"/>
                <a:ext cx="394" cy="63"/>
              </a:xfrm>
              <a:custGeom>
                <a:avLst/>
                <a:gdLst>
                  <a:gd name="T0" fmla="*/ 393 w 394"/>
                  <a:gd name="T1" fmla="*/ 1 h 63"/>
                  <a:gd name="T2" fmla="*/ 393 w 394"/>
                  <a:gd name="T3" fmla="*/ 62 h 63"/>
                  <a:gd name="T4" fmla="*/ 0 w 394"/>
                  <a:gd name="T5" fmla="*/ 62 h 63"/>
                  <a:gd name="T6" fmla="*/ 0 w 394"/>
                  <a:gd name="T7" fmla="*/ 0 h 63"/>
                  <a:gd name="T8" fmla="*/ 393 w 394"/>
                  <a:gd name="T9" fmla="*/ 1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63">
                    <a:moveTo>
                      <a:pt x="393" y="1"/>
                    </a:moveTo>
                    <a:lnTo>
                      <a:pt x="393" y="62"/>
                    </a:lnTo>
                    <a:lnTo>
                      <a:pt x="0" y="62"/>
                    </a:lnTo>
                    <a:lnTo>
                      <a:pt x="0" y="0"/>
                    </a:lnTo>
                    <a:lnTo>
                      <a:pt x="393" y="1"/>
                    </a:lnTo>
                  </a:path>
                </a:pathLst>
              </a:custGeom>
              <a:solidFill>
                <a:srgbClr val="B50069"/>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366603" name="Freeform 11"/>
              <p:cNvSpPr>
                <a:spLocks/>
              </p:cNvSpPr>
              <p:nvPr/>
            </p:nvSpPr>
            <p:spPr bwMode="auto">
              <a:xfrm>
                <a:off x="2433" y="1943"/>
                <a:ext cx="43" cy="224"/>
              </a:xfrm>
              <a:custGeom>
                <a:avLst/>
                <a:gdLst>
                  <a:gd name="T0" fmla="*/ 0 w 43"/>
                  <a:gd name="T1" fmla="*/ 0 h 224"/>
                  <a:gd name="T2" fmla="*/ 42 w 43"/>
                  <a:gd name="T3" fmla="*/ 162 h 224"/>
                  <a:gd name="T4" fmla="*/ 42 w 43"/>
                  <a:gd name="T5" fmla="*/ 223 h 224"/>
                  <a:gd name="T6" fmla="*/ 0 w 43"/>
                  <a:gd name="T7" fmla="*/ 61 h 224"/>
                  <a:gd name="T8" fmla="*/ 0 w 43"/>
                  <a:gd name="T9" fmla="*/ 0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224">
                    <a:moveTo>
                      <a:pt x="0" y="0"/>
                    </a:moveTo>
                    <a:lnTo>
                      <a:pt x="42" y="162"/>
                    </a:lnTo>
                    <a:lnTo>
                      <a:pt x="42" y="223"/>
                    </a:lnTo>
                    <a:lnTo>
                      <a:pt x="0" y="61"/>
                    </a:lnTo>
                    <a:lnTo>
                      <a:pt x="0" y="0"/>
                    </a:lnTo>
                  </a:path>
                </a:pathLst>
              </a:custGeom>
              <a:solidFill>
                <a:srgbClr val="B50069"/>
              </a:solidFill>
              <a:ln w="12700" cap="rnd" cmpd="sng">
                <a:solidFill>
                  <a:srgbClr val="000000"/>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grpSp>
        <p:sp>
          <p:nvSpPr>
            <p:cNvPr id="366604" name="Rectangle 12"/>
            <p:cNvSpPr>
              <a:spLocks noChangeArrowheads="1"/>
            </p:cNvSpPr>
            <p:nvPr/>
          </p:nvSpPr>
          <p:spPr bwMode="auto">
            <a:xfrm>
              <a:off x="4043" y="1848"/>
              <a:ext cx="645"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8100" rIns="77788" bIns="38100">
              <a:spAutoFit/>
            </a:bodyPr>
            <a:lstStyle/>
            <a:p>
              <a:pPr defTabSz="773113" eaLnBrk="0" hangingPunct="0">
                <a:lnSpc>
                  <a:spcPct val="90000"/>
                </a:lnSpc>
                <a:defRPr/>
              </a:pPr>
              <a:r>
                <a:rPr lang="en-US" altLang="zh-CN" sz="3000" b="1">
                  <a:latin typeface="Arial" charset="0"/>
                  <a:ea typeface="宋体" charset="0"/>
                  <a:cs typeface="宋体" charset="0"/>
                </a:rPr>
                <a:t>OOD</a:t>
              </a:r>
            </a:p>
          </p:txBody>
        </p:sp>
        <p:sp>
          <p:nvSpPr>
            <p:cNvPr id="366605" name="Rectangle 13"/>
            <p:cNvSpPr>
              <a:spLocks noChangeArrowheads="1"/>
            </p:cNvSpPr>
            <p:nvPr/>
          </p:nvSpPr>
          <p:spPr bwMode="auto">
            <a:xfrm>
              <a:off x="3784" y="2237"/>
              <a:ext cx="1163" cy="3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8100" rIns="77788" bIns="38100">
              <a:spAutoFit/>
            </a:bodyPr>
            <a:lstStyle/>
            <a:p>
              <a:pPr algn="ctr" defTabSz="773113" eaLnBrk="0" hangingPunct="0">
                <a:lnSpc>
                  <a:spcPct val="90000"/>
                </a:lnSpc>
                <a:defRPr/>
              </a:pPr>
              <a:r>
                <a:rPr lang="en-US" altLang="zh-CN" sz="1800" i="1">
                  <a:latin typeface="Arial" charset="0"/>
                  <a:ea typeface="宋体" charset="0"/>
                  <a:cs typeface="宋体" charset="0"/>
                </a:rPr>
                <a:t>Add detail and </a:t>
              </a:r>
            </a:p>
            <a:p>
              <a:pPr algn="ctr" defTabSz="773113" eaLnBrk="0" hangingPunct="0">
                <a:lnSpc>
                  <a:spcPct val="90000"/>
                </a:lnSpc>
                <a:defRPr/>
              </a:pPr>
              <a:r>
                <a:rPr lang="en-US" altLang="zh-CN" sz="1800" i="1">
                  <a:latin typeface="Arial" charset="0"/>
                  <a:ea typeface="宋体" charset="0"/>
                  <a:cs typeface="宋体" charset="0"/>
                </a:rPr>
                <a:t>design decisions</a:t>
              </a:r>
            </a:p>
          </p:txBody>
        </p:sp>
        <p:sp>
          <p:nvSpPr>
            <p:cNvPr id="366606" name="Rectangle 14"/>
            <p:cNvSpPr>
              <a:spLocks noChangeArrowheads="1"/>
            </p:cNvSpPr>
            <p:nvPr/>
          </p:nvSpPr>
          <p:spPr bwMode="auto">
            <a:xfrm>
              <a:off x="3475" y="2990"/>
              <a:ext cx="17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b="1">
                  <a:latin typeface="Arial" panose="020B0604020202020204" pitchFamily="34" charset="0"/>
                </a:rPr>
                <a:t>Developer’s Perspective</a:t>
              </a:r>
            </a:p>
          </p:txBody>
        </p:sp>
        <p:sp>
          <p:nvSpPr>
            <p:cNvPr id="366607" name="Freeform 15"/>
            <p:cNvSpPr>
              <a:spLocks/>
            </p:cNvSpPr>
            <p:nvPr/>
          </p:nvSpPr>
          <p:spPr bwMode="auto">
            <a:xfrm>
              <a:off x="3787" y="2661"/>
              <a:ext cx="1158" cy="297"/>
            </a:xfrm>
            <a:custGeom>
              <a:avLst/>
              <a:gdLst>
                <a:gd name="T0" fmla="*/ 1156 w 1158"/>
                <a:gd name="T1" fmla="*/ 15 h 297"/>
                <a:gd name="T2" fmla="*/ 1149 w 1158"/>
                <a:gd name="T3" fmla="*/ 44 h 297"/>
                <a:gd name="T4" fmla="*/ 1136 w 1158"/>
                <a:gd name="T5" fmla="*/ 73 h 297"/>
                <a:gd name="T6" fmla="*/ 1117 w 1158"/>
                <a:gd name="T7" fmla="*/ 100 h 297"/>
                <a:gd name="T8" fmla="*/ 1092 w 1158"/>
                <a:gd name="T9" fmla="*/ 124 h 297"/>
                <a:gd name="T10" fmla="*/ 1062 w 1158"/>
                <a:gd name="T11" fmla="*/ 144 h 297"/>
                <a:gd name="T12" fmla="*/ 1027 w 1158"/>
                <a:gd name="T13" fmla="*/ 158 h 297"/>
                <a:gd name="T14" fmla="*/ 987 w 1158"/>
                <a:gd name="T15" fmla="*/ 165 h 297"/>
                <a:gd name="T16" fmla="*/ 773 w 1158"/>
                <a:gd name="T17" fmla="*/ 166 h 297"/>
                <a:gd name="T18" fmla="*/ 739 w 1158"/>
                <a:gd name="T19" fmla="*/ 168 h 297"/>
                <a:gd name="T20" fmla="*/ 677 w 1158"/>
                <a:gd name="T21" fmla="*/ 185 h 297"/>
                <a:gd name="T22" fmla="*/ 638 w 1158"/>
                <a:gd name="T23" fmla="*/ 208 h 297"/>
                <a:gd name="T24" fmla="*/ 617 w 1158"/>
                <a:gd name="T25" fmla="*/ 229 h 297"/>
                <a:gd name="T26" fmla="*/ 599 w 1158"/>
                <a:gd name="T27" fmla="*/ 253 h 297"/>
                <a:gd name="T28" fmla="*/ 586 w 1158"/>
                <a:gd name="T29" fmla="*/ 281 h 297"/>
                <a:gd name="T30" fmla="*/ 576 w 1158"/>
                <a:gd name="T31" fmla="*/ 281 h 297"/>
                <a:gd name="T32" fmla="*/ 554 w 1158"/>
                <a:gd name="T33" fmla="*/ 241 h 297"/>
                <a:gd name="T34" fmla="*/ 524 w 1158"/>
                <a:gd name="T35" fmla="*/ 208 h 297"/>
                <a:gd name="T36" fmla="*/ 499 w 1158"/>
                <a:gd name="T37" fmla="*/ 192 h 297"/>
                <a:gd name="T38" fmla="*/ 471 w 1158"/>
                <a:gd name="T39" fmla="*/ 179 h 297"/>
                <a:gd name="T40" fmla="*/ 440 w 1158"/>
                <a:gd name="T41" fmla="*/ 170 h 297"/>
                <a:gd name="T42" fmla="*/ 406 w 1158"/>
                <a:gd name="T43" fmla="*/ 166 h 297"/>
                <a:gd name="T44" fmla="*/ 194 w 1158"/>
                <a:gd name="T45" fmla="*/ 166 h 297"/>
                <a:gd name="T46" fmla="*/ 151 w 1158"/>
                <a:gd name="T47" fmla="*/ 162 h 297"/>
                <a:gd name="T48" fmla="*/ 113 w 1158"/>
                <a:gd name="T49" fmla="*/ 151 h 297"/>
                <a:gd name="T50" fmla="*/ 79 w 1158"/>
                <a:gd name="T51" fmla="*/ 133 h 297"/>
                <a:gd name="T52" fmla="*/ 51 w 1158"/>
                <a:gd name="T53" fmla="*/ 111 h 297"/>
                <a:gd name="T54" fmla="*/ 29 w 1158"/>
                <a:gd name="T55" fmla="*/ 85 h 297"/>
                <a:gd name="T56" fmla="*/ 13 w 1158"/>
                <a:gd name="T57" fmla="*/ 58 h 297"/>
                <a:gd name="T58" fmla="*/ 3 w 1158"/>
                <a:gd name="T59" fmla="*/ 29 h 297"/>
                <a:gd name="T60" fmla="*/ 0 w 1158"/>
                <a:gd name="T61" fmla="*/ 0 h 297"/>
                <a:gd name="T62" fmla="*/ 19 w 1158"/>
                <a:gd name="T63" fmla="*/ 30 h 297"/>
                <a:gd name="T64" fmla="*/ 41 w 1158"/>
                <a:gd name="T65" fmla="*/ 52 h 297"/>
                <a:gd name="T66" fmla="*/ 68 w 1158"/>
                <a:gd name="T67" fmla="*/ 66 h 297"/>
                <a:gd name="T68" fmla="*/ 100 w 1158"/>
                <a:gd name="T69" fmla="*/ 73 h 297"/>
                <a:gd name="T70" fmla="*/ 464 w 1158"/>
                <a:gd name="T71" fmla="*/ 75 h 297"/>
                <a:gd name="T72" fmla="*/ 488 w 1158"/>
                <a:gd name="T73" fmla="*/ 82 h 297"/>
                <a:gd name="T74" fmla="*/ 509 w 1158"/>
                <a:gd name="T75" fmla="*/ 93 h 297"/>
                <a:gd name="T76" fmla="*/ 545 w 1158"/>
                <a:gd name="T77" fmla="*/ 127 h 297"/>
                <a:gd name="T78" fmla="*/ 571 w 1158"/>
                <a:gd name="T79" fmla="*/ 179 h 297"/>
                <a:gd name="T80" fmla="*/ 586 w 1158"/>
                <a:gd name="T81" fmla="*/ 195 h 297"/>
                <a:gd name="T82" fmla="*/ 602 w 1158"/>
                <a:gd name="T83" fmla="*/ 150 h 297"/>
                <a:gd name="T84" fmla="*/ 625 w 1158"/>
                <a:gd name="T85" fmla="*/ 116 h 297"/>
                <a:gd name="T86" fmla="*/ 653 w 1158"/>
                <a:gd name="T87" fmla="*/ 92 h 297"/>
                <a:gd name="T88" fmla="*/ 685 w 1158"/>
                <a:gd name="T89" fmla="*/ 78 h 297"/>
                <a:gd name="T90" fmla="*/ 709 w 1158"/>
                <a:gd name="T91" fmla="*/ 73 h 297"/>
                <a:gd name="T92" fmla="*/ 1061 w 1158"/>
                <a:gd name="T93" fmla="*/ 73 h 297"/>
                <a:gd name="T94" fmla="*/ 1089 w 1158"/>
                <a:gd name="T95" fmla="*/ 69 h 297"/>
                <a:gd name="T96" fmla="*/ 1114 w 1158"/>
                <a:gd name="T97" fmla="*/ 55 h 297"/>
                <a:gd name="T98" fmla="*/ 1136 w 1158"/>
                <a:gd name="T99" fmla="*/ 32 h 297"/>
                <a:gd name="T100" fmla="*/ 1157 w 1158"/>
                <a:gd name="T101" fmla="*/ 0 h 29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58" h="297">
                  <a:moveTo>
                    <a:pt x="1157" y="0"/>
                  </a:moveTo>
                  <a:lnTo>
                    <a:pt x="1156" y="15"/>
                  </a:lnTo>
                  <a:lnTo>
                    <a:pt x="1154" y="30"/>
                  </a:lnTo>
                  <a:lnTo>
                    <a:pt x="1149" y="44"/>
                  </a:lnTo>
                  <a:lnTo>
                    <a:pt x="1144" y="59"/>
                  </a:lnTo>
                  <a:lnTo>
                    <a:pt x="1136" y="73"/>
                  </a:lnTo>
                  <a:lnTo>
                    <a:pt x="1127" y="87"/>
                  </a:lnTo>
                  <a:lnTo>
                    <a:pt x="1117" y="100"/>
                  </a:lnTo>
                  <a:lnTo>
                    <a:pt x="1105" y="113"/>
                  </a:lnTo>
                  <a:lnTo>
                    <a:pt x="1092" y="124"/>
                  </a:lnTo>
                  <a:lnTo>
                    <a:pt x="1078" y="135"/>
                  </a:lnTo>
                  <a:lnTo>
                    <a:pt x="1062" y="144"/>
                  </a:lnTo>
                  <a:lnTo>
                    <a:pt x="1045" y="152"/>
                  </a:lnTo>
                  <a:lnTo>
                    <a:pt x="1027" y="158"/>
                  </a:lnTo>
                  <a:lnTo>
                    <a:pt x="1008" y="162"/>
                  </a:lnTo>
                  <a:lnTo>
                    <a:pt x="987" y="165"/>
                  </a:lnTo>
                  <a:lnTo>
                    <a:pt x="965" y="166"/>
                  </a:lnTo>
                  <a:lnTo>
                    <a:pt x="773" y="166"/>
                  </a:lnTo>
                  <a:lnTo>
                    <a:pt x="756" y="166"/>
                  </a:lnTo>
                  <a:lnTo>
                    <a:pt x="739" y="168"/>
                  </a:lnTo>
                  <a:lnTo>
                    <a:pt x="707" y="174"/>
                  </a:lnTo>
                  <a:lnTo>
                    <a:pt x="677" y="185"/>
                  </a:lnTo>
                  <a:lnTo>
                    <a:pt x="650" y="199"/>
                  </a:lnTo>
                  <a:lnTo>
                    <a:pt x="638" y="208"/>
                  </a:lnTo>
                  <a:lnTo>
                    <a:pt x="627" y="218"/>
                  </a:lnTo>
                  <a:lnTo>
                    <a:pt x="617" y="229"/>
                  </a:lnTo>
                  <a:lnTo>
                    <a:pt x="608" y="240"/>
                  </a:lnTo>
                  <a:lnTo>
                    <a:pt x="599" y="253"/>
                  </a:lnTo>
                  <a:lnTo>
                    <a:pt x="592" y="267"/>
                  </a:lnTo>
                  <a:lnTo>
                    <a:pt x="586" y="281"/>
                  </a:lnTo>
                  <a:lnTo>
                    <a:pt x="582" y="296"/>
                  </a:lnTo>
                  <a:lnTo>
                    <a:pt x="576" y="281"/>
                  </a:lnTo>
                  <a:lnTo>
                    <a:pt x="570" y="267"/>
                  </a:lnTo>
                  <a:lnTo>
                    <a:pt x="554" y="241"/>
                  </a:lnTo>
                  <a:lnTo>
                    <a:pt x="535" y="218"/>
                  </a:lnTo>
                  <a:lnTo>
                    <a:pt x="524" y="208"/>
                  </a:lnTo>
                  <a:lnTo>
                    <a:pt x="512" y="199"/>
                  </a:lnTo>
                  <a:lnTo>
                    <a:pt x="499" y="192"/>
                  </a:lnTo>
                  <a:lnTo>
                    <a:pt x="485" y="184"/>
                  </a:lnTo>
                  <a:lnTo>
                    <a:pt x="471" y="179"/>
                  </a:lnTo>
                  <a:lnTo>
                    <a:pt x="456" y="174"/>
                  </a:lnTo>
                  <a:lnTo>
                    <a:pt x="440" y="170"/>
                  </a:lnTo>
                  <a:lnTo>
                    <a:pt x="423" y="168"/>
                  </a:lnTo>
                  <a:lnTo>
                    <a:pt x="406" y="166"/>
                  </a:lnTo>
                  <a:lnTo>
                    <a:pt x="388" y="166"/>
                  </a:lnTo>
                  <a:lnTo>
                    <a:pt x="194" y="166"/>
                  </a:lnTo>
                  <a:lnTo>
                    <a:pt x="172" y="165"/>
                  </a:lnTo>
                  <a:lnTo>
                    <a:pt x="151" y="162"/>
                  </a:lnTo>
                  <a:lnTo>
                    <a:pt x="131" y="157"/>
                  </a:lnTo>
                  <a:lnTo>
                    <a:pt x="113" y="151"/>
                  </a:lnTo>
                  <a:lnTo>
                    <a:pt x="95" y="143"/>
                  </a:lnTo>
                  <a:lnTo>
                    <a:pt x="79" y="133"/>
                  </a:lnTo>
                  <a:lnTo>
                    <a:pt x="65" y="123"/>
                  </a:lnTo>
                  <a:lnTo>
                    <a:pt x="51" y="111"/>
                  </a:lnTo>
                  <a:lnTo>
                    <a:pt x="39" y="98"/>
                  </a:lnTo>
                  <a:lnTo>
                    <a:pt x="29" y="85"/>
                  </a:lnTo>
                  <a:lnTo>
                    <a:pt x="20" y="72"/>
                  </a:lnTo>
                  <a:lnTo>
                    <a:pt x="13" y="58"/>
                  </a:lnTo>
                  <a:lnTo>
                    <a:pt x="7" y="43"/>
                  </a:lnTo>
                  <a:lnTo>
                    <a:pt x="3" y="29"/>
                  </a:lnTo>
                  <a:lnTo>
                    <a:pt x="1" y="14"/>
                  </a:lnTo>
                  <a:lnTo>
                    <a:pt x="0" y="0"/>
                  </a:lnTo>
                  <a:lnTo>
                    <a:pt x="10" y="16"/>
                  </a:lnTo>
                  <a:lnTo>
                    <a:pt x="19" y="30"/>
                  </a:lnTo>
                  <a:lnTo>
                    <a:pt x="30" y="42"/>
                  </a:lnTo>
                  <a:lnTo>
                    <a:pt x="41" y="52"/>
                  </a:lnTo>
                  <a:lnTo>
                    <a:pt x="54" y="60"/>
                  </a:lnTo>
                  <a:lnTo>
                    <a:pt x="68" y="66"/>
                  </a:lnTo>
                  <a:lnTo>
                    <a:pt x="83" y="71"/>
                  </a:lnTo>
                  <a:lnTo>
                    <a:pt x="100" y="73"/>
                  </a:lnTo>
                  <a:lnTo>
                    <a:pt x="439" y="73"/>
                  </a:lnTo>
                  <a:lnTo>
                    <a:pt x="464" y="75"/>
                  </a:lnTo>
                  <a:lnTo>
                    <a:pt x="476" y="78"/>
                  </a:lnTo>
                  <a:lnTo>
                    <a:pt x="488" y="82"/>
                  </a:lnTo>
                  <a:lnTo>
                    <a:pt x="498" y="87"/>
                  </a:lnTo>
                  <a:lnTo>
                    <a:pt x="509" y="93"/>
                  </a:lnTo>
                  <a:lnTo>
                    <a:pt x="528" y="107"/>
                  </a:lnTo>
                  <a:lnTo>
                    <a:pt x="545" y="127"/>
                  </a:lnTo>
                  <a:lnTo>
                    <a:pt x="559" y="151"/>
                  </a:lnTo>
                  <a:lnTo>
                    <a:pt x="571" y="179"/>
                  </a:lnTo>
                  <a:lnTo>
                    <a:pt x="582" y="212"/>
                  </a:lnTo>
                  <a:lnTo>
                    <a:pt x="586" y="195"/>
                  </a:lnTo>
                  <a:lnTo>
                    <a:pt x="591" y="179"/>
                  </a:lnTo>
                  <a:lnTo>
                    <a:pt x="602" y="150"/>
                  </a:lnTo>
                  <a:lnTo>
                    <a:pt x="617" y="126"/>
                  </a:lnTo>
                  <a:lnTo>
                    <a:pt x="625" y="116"/>
                  </a:lnTo>
                  <a:lnTo>
                    <a:pt x="634" y="107"/>
                  </a:lnTo>
                  <a:lnTo>
                    <a:pt x="653" y="92"/>
                  </a:lnTo>
                  <a:lnTo>
                    <a:pt x="674" y="81"/>
                  </a:lnTo>
                  <a:lnTo>
                    <a:pt x="685" y="78"/>
                  </a:lnTo>
                  <a:lnTo>
                    <a:pt x="697" y="75"/>
                  </a:lnTo>
                  <a:lnTo>
                    <a:pt x="709" y="73"/>
                  </a:lnTo>
                  <a:lnTo>
                    <a:pt x="721" y="73"/>
                  </a:lnTo>
                  <a:lnTo>
                    <a:pt x="1061" y="73"/>
                  </a:lnTo>
                  <a:lnTo>
                    <a:pt x="1075" y="72"/>
                  </a:lnTo>
                  <a:lnTo>
                    <a:pt x="1089" y="69"/>
                  </a:lnTo>
                  <a:lnTo>
                    <a:pt x="1101" y="63"/>
                  </a:lnTo>
                  <a:lnTo>
                    <a:pt x="1114" y="55"/>
                  </a:lnTo>
                  <a:lnTo>
                    <a:pt x="1125" y="45"/>
                  </a:lnTo>
                  <a:lnTo>
                    <a:pt x="1136" y="32"/>
                  </a:lnTo>
                  <a:lnTo>
                    <a:pt x="1147" y="18"/>
                  </a:lnTo>
                  <a:lnTo>
                    <a:pt x="1157" y="0"/>
                  </a:lnTo>
                </a:path>
              </a:pathLst>
            </a:custGeom>
            <a:solidFill>
              <a:schemeClr val="tx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366608" name="Freeform 16"/>
            <p:cNvSpPr>
              <a:spLocks/>
            </p:cNvSpPr>
            <p:nvPr/>
          </p:nvSpPr>
          <p:spPr bwMode="auto">
            <a:xfrm>
              <a:off x="3787" y="2661"/>
              <a:ext cx="1158" cy="297"/>
            </a:xfrm>
            <a:custGeom>
              <a:avLst/>
              <a:gdLst>
                <a:gd name="T0" fmla="*/ 1156 w 1158"/>
                <a:gd name="T1" fmla="*/ 15 h 297"/>
                <a:gd name="T2" fmla="*/ 1149 w 1158"/>
                <a:gd name="T3" fmla="*/ 44 h 297"/>
                <a:gd name="T4" fmla="*/ 1136 w 1158"/>
                <a:gd name="T5" fmla="*/ 73 h 297"/>
                <a:gd name="T6" fmla="*/ 1117 w 1158"/>
                <a:gd name="T7" fmla="*/ 100 h 297"/>
                <a:gd name="T8" fmla="*/ 1092 w 1158"/>
                <a:gd name="T9" fmla="*/ 124 h 297"/>
                <a:gd name="T10" fmla="*/ 1062 w 1158"/>
                <a:gd name="T11" fmla="*/ 144 h 297"/>
                <a:gd name="T12" fmla="*/ 1027 w 1158"/>
                <a:gd name="T13" fmla="*/ 158 h 297"/>
                <a:gd name="T14" fmla="*/ 987 w 1158"/>
                <a:gd name="T15" fmla="*/ 165 h 297"/>
                <a:gd name="T16" fmla="*/ 773 w 1158"/>
                <a:gd name="T17" fmla="*/ 166 h 297"/>
                <a:gd name="T18" fmla="*/ 739 w 1158"/>
                <a:gd name="T19" fmla="*/ 168 h 297"/>
                <a:gd name="T20" fmla="*/ 677 w 1158"/>
                <a:gd name="T21" fmla="*/ 185 h 297"/>
                <a:gd name="T22" fmla="*/ 638 w 1158"/>
                <a:gd name="T23" fmla="*/ 208 h 297"/>
                <a:gd name="T24" fmla="*/ 617 w 1158"/>
                <a:gd name="T25" fmla="*/ 229 h 297"/>
                <a:gd name="T26" fmla="*/ 599 w 1158"/>
                <a:gd name="T27" fmla="*/ 253 h 297"/>
                <a:gd name="T28" fmla="*/ 586 w 1158"/>
                <a:gd name="T29" fmla="*/ 281 h 297"/>
                <a:gd name="T30" fmla="*/ 576 w 1158"/>
                <a:gd name="T31" fmla="*/ 281 h 297"/>
                <a:gd name="T32" fmla="*/ 554 w 1158"/>
                <a:gd name="T33" fmla="*/ 241 h 297"/>
                <a:gd name="T34" fmla="*/ 524 w 1158"/>
                <a:gd name="T35" fmla="*/ 208 h 297"/>
                <a:gd name="T36" fmla="*/ 499 w 1158"/>
                <a:gd name="T37" fmla="*/ 192 h 297"/>
                <a:gd name="T38" fmla="*/ 471 w 1158"/>
                <a:gd name="T39" fmla="*/ 179 h 297"/>
                <a:gd name="T40" fmla="*/ 440 w 1158"/>
                <a:gd name="T41" fmla="*/ 170 h 297"/>
                <a:gd name="T42" fmla="*/ 406 w 1158"/>
                <a:gd name="T43" fmla="*/ 166 h 297"/>
                <a:gd name="T44" fmla="*/ 194 w 1158"/>
                <a:gd name="T45" fmla="*/ 166 h 297"/>
                <a:gd name="T46" fmla="*/ 151 w 1158"/>
                <a:gd name="T47" fmla="*/ 162 h 297"/>
                <a:gd name="T48" fmla="*/ 113 w 1158"/>
                <a:gd name="T49" fmla="*/ 151 h 297"/>
                <a:gd name="T50" fmla="*/ 79 w 1158"/>
                <a:gd name="T51" fmla="*/ 133 h 297"/>
                <a:gd name="T52" fmla="*/ 51 w 1158"/>
                <a:gd name="T53" fmla="*/ 111 h 297"/>
                <a:gd name="T54" fmla="*/ 29 w 1158"/>
                <a:gd name="T55" fmla="*/ 85 h 297"/>
                <a:gd name="T56" fmla="*/ 13 w 1158"/>
                <a:gd name="T57" fmla="*/ 58 h 297"/>
                <a:gd name="T58" fmla="*/ 3 w 1158"/>
                <a:gd name="T59" fmla="*/ 29 h 297"/>
                <a:gd name="T60" fmla="*/ 0 w 1158"/>
                <a:gd name="T61" fmla="*/ 0 h 297"/>
                <a:gd name="T62" fmla="*/ 19 w 1158"/>
                <a:gd name="T63" fmla="*/ 30 h 297"/>
                <a:gd name="T64" fmla="*/ 41 w 1158"/>
                <a:gd name="T65" fmla="*/ 52 h 297"/>
                <a:gd name="T66" fmla="*/ 68 w 1158"/>
                <a:gd name="T67" fmla="*/ 66 h 297"/>
                <a:gd name="T68" fmla="*/ 100 w 1158"/>
                <a:gd name="T69" fmla="*/ 73 h 297"/>
                <a:gd name="T70" fmla="*/ 464 w 1158"/>
                <a:gd name="T71" fmla="*/ 75 h 297"/>
                <a:gd name="T72" fmla="*/ 488 w 1158"/>
                <a:gd name="T73" fmla="*/ 82 h 297"/>
                <a:gd name="T74" fmla="*/ 509 w 1158"/>
                <a:gd name="T75" fmla="*/ 93 h 297"/>
                <a:gd name="T76" fmla="*/ 545 w 1158"/>
                <a:gd name="T77" fmla="*/ 127 h 297"/>
                <a:gd name="T78" fmla="*/ 571 w 1158"/>
                <a:gd name="T79" fmla="*/ 179 h 297"/>
                <a:gd name="T80" fmla="*/ 586 w 1158"/>
                <a:gd name="T81" fmla="*/ 195 h 297"/>
                <a:gd name="T82" fmla="*/ 602 w 1158"/>
                <a:gd name="T83" fmla="*/ 150 h 297"/>
                <a:gd name="T84" fmla="*/ 625 w 1158"/>
                <a:gd name="T85" fmla="*/ 116 h 297"/>
                <a:gd name="T86" fmla="*/ 653 w 1158"/>
                <a:gd name="T87" fmla="*/ 92 h 297"/>
                <a:gd name="T88" fmla="*/ 685 w 1158"/>
                <a:gd name="T89" fmla="*/ 78 h 297"/>
                <a:gd name="T90" fmla="*/ 709 w 1158"/>
                <a:gd name="T91" fmla="*/ 73 h 297"/>
                <a:gd name="T92" fmla="*/ 1061 w 1158"/>
                <a:gd name="T93" fmla="*/ 73 h 297"/>
                <a:gd name="T94" fmla="*/ 1089 w 1158"/>
                <a:gd name="T95" fmla="*/ 69 h 297"/>
                <a:gd name="T96" fmla="*/ 1114 w 1158"/>
                <a:gd name="T97" fmla="*/ 55 h 297"/>
                <a:gd name="T98" fmla="*/ 1136 w 1158"/>
                <a:gd name="T99" fmla="*/ 32 h 297"/>
                <a:gd name="T100" fmla="*/ 1157 w 1158"/>
                <a:gd name="T101" fmla="*/ 0 h 29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58" h="297">
                  <a:moveTo>
                    <a:pt x="1157" y="0"/>
                  </a:moveTo>
                  <a:lnTo>
                    <a:pt x="1156" y="15"/>
                  </a:lnTo>
                  <a:lnTo>
                    <a:pt x="1154" y="30"/>
                  </a:lnTo>
                  <a:lnTo>
                    <a:pt x="1149" y="44"/>
                  </a:lnTo>
                  <a:lnTo>
                    <a:pt x="1144" y="59"/>
                  </a:lnTo>
                  <a:lnTo>
                    <a:pt x="1136" y="73"/>
                  </a:lnTo>
                  <a:lnTo>
                    <a:pt x="1127" y="87"/>
                  </a:lnTo>
                  <a:lnTo>
                    <a:pt x="1117" y="100"/>
                  </a:lnTo>
                  <a:lnTo>
                    <a:pt x="1105" y="113"/>
                  </a:lnTo>
                  <a:lnTo>
                    <a:pt x="1092" y="124"/>
                  </a:lnTo>
                  <a:lnTo>
                    <a:pt x="1078" y="135"/>
                  </a:lnTo>
                  <a:lnTo>
                    <a:pt x="1062" y="144"/>
                  </a:lnTo>
                  <a:lnTo>
                    <a:pt x="1045" y="152"/>
                  </a:lnTo>
                  <a:lnTo>
                    <a:pt x="1027" y="158"/>
                  </a:lnTo>
                  <a:lnTo>
                    <a:pt x="1008" y="162"/>
                  </a:lnTo>
                  <a:lnTo>
                    <a:pt x="987" y="165"/>
                  </a:lnTo>
                  <a:lnTo>
                    <a:pt x="965" y="166"/>
                  </a:lnTo>
                  <a:lnTo>
                    <a:pt x="773" y="166"/>
                  </a:lnTo>
                  <a:lnTo>
                    <a:pt x="756" y="166"/>
                  </a:lnTo>
                  <a:lnTo>
                    <a:pt x="739" y="168"/>
                  </a:lnTo>
                  <a:lnTo>
                    <a:pt x="707" y="174"/>
                  </a:lnTo>
                  <a:lnTo>
                    <a:pt x="677" y="185"/>
                  </a:lnTo>
                  <a:lnTo>
                    <a:pt x="650" y="199"/>
                  </a:lnTo>
                  <a:lnTo>
                    <a:pt x="638" y="208"/>
                  </a:lnTo>
                  <a:lnTo>
                    <a:pt x="627" y="218"/>
                  </a:lnTo>
                  <a:lnTo>
                    <a:pt x="617" y="229"/>
                  </a:lnTo>
                  <a:lnTo>
                    <a:pt x="608" y="240"/>
                  </a:lnTo>
                  <a:lnTo>
                    <a:pt x="599" y="253"/>
                  </a:lnTo>
                  <a:lnTo>
                    <a:pt x="592" y="267"/>
                  </a:lnTo>
                  <a:lnTo>
                    <a:pt x="586" y="281"/>
                  </a:lnTo>
                  <a:lnTo>
                    <a:pt x="582" y="296"/>
                  </a:lnTo>
                  <a:lnTo>
                    <a:pt x="576" y="281"/>
                  </a:lnTo>
                  <a:lnTo>
                    <a:pt x="570" y="267"/>
                  </a:lnTo>
                  <a:lnTo>
                    <a:pt x="554" y="241"/>
                  </a:lnTo>
                  <a:lnTo>
                    <a:pt x="535" y="218"/>
                  </a:lnTo>
                  <a:lnTo>
                    <a:pt x="524" y="208"/>
                  </a:lnTo>
                  <a:lnTo>
                    <a:pt x="512" y="199"/>
                  </a:lnTo>
                  <a:lnTo>
                    <a:pt x="499" y="192"/>
                  </a:lnTo>
                  <a:lnTo>
                    <a:pt x="485" y="184"/>
                  </a:lnTo>
                  <a:lnTo>
                    <a:pt x="471" y="179"/>
                  </a:lnTo>
                  <a:lnTo>
                    <a:pt x="456" y="174"/>
                  </a:lnTo>
                  <a:lnTo>
                    <a:pt x="440" y="170"/>
                  </a:lnTo>
                  <a:lnTo>
                    <a:pt x="423" y="168"/>
                  </a:lnTo>
                  <a:lnTo>
                    <a:pt x="406" y="166"/>
                  </a:lnTo>
                  <a:lnTo>
                    <a:pt x="388" y="166"/>
                  </a:lnTo>
                  <a:lnTo>
                    <a:pt x="194" y="166"/>
                  </a:lnTo>
                  <a:lnTo>
                    <a:pt x="172" y="165"/>
                  </a:lnTo>
                  <a:lnTo>
                    <a:pt x="151" y="162"/>
                  </a:lnTo>
                  <a:lnTo>
                    <a:pt x="131" y="157"/>
                  </a:lnTo>
                  <a:lnTo>
                    <a:pt x="113" y="151"/>
                  </a:lnTo>
                  <a:lnTo>
                    <a:pt x="95" y="143"/>
                  </a:lnTo>
                  <a:lnTo>
                    <a:pt x="79" y="133"/>
                  </a:lnTo>
                  <a:lnTo>
                    <a:pt x="65" y="123"/>
                  </a:lnTo>
                  <a:lnTo>
                    <a:pt x="51" y="111"/>
                  </a:lnTo>
                  <a:lnTo>
                    <a:pt x="39" y="98"/>
                  </a:lnTo>
                  <a:lnTo>
                    <a:pt x="29" y="85"/>
                  </a:lnTo>
                  <a:lnTo>
                    <a:pt x="20" y="72"/>
                  </a:lnTo>
                  <a:lnTo>
                    <a:pt x="13" y="58"/>
                  </a:lnTo>
                  <a:lnTo>
                    <a:pt x="7" y="43"/>
                  </a:lnTo>
                  <a:lnTo>
                    <a:pt x="3" y="29"/>
                  </a:lnTo>
                  <a:lnTo>
                    <a:pt x="1" y="14"/>
                  </a:lnTo>
                  <a:lnTo>
                    <a:pt x="0" y="0"/>
                  </a:lnTo>
                  <a:lnTo>
                    <a:pt x="10" y="16"/>
                  </a:lnTo>
                  <a:lnTo>
                    <a:pt x="19" y="30"/>
                  </a:lnTo>
                  <a:lnTo>
                    <a:pt x="30" y="42"/>
                  </a:lnTo>
                  <a:lnTo>
                    <a:pt x="41" y="52"/>
                  </a:lnTo>
                  <a:lnTo>
                    <a:pt x="54" y="60"/>
                  </a:lnTo>
                  <a:lnTo>
                    <a:pt x="68" y="66"/>
                  </a:lnTo>
                  <a:lnTo>
                    <a:pt x="83" y="71"/>
                  </a:lnTo>
                  <a:lnTo>
                    <a:pt x="100" y="73"/>
                  </a:lnTo>
                  <a:lnTo>
                    <a:pt x="439" y="73"/>
                  </a:lnTo>
                  <a:lnTo>
                    <a:pt x="464" y="75"/>
                  </a:lnTo>
                  <a:lnTo>
                    <a:pt x="476" y="78"/>
                  </a:lnTo>
                  <a:lnTo>
                    <a:pt x="488" y="82"/>
                  </a:lnTo>
                  <a:lnTo>
                    <a:pt x="498" y="87"/>
                  </a:lnTo>
                  <a:lnTo>
                    <a:pt x="509" y="93"/>
                  </a:lnTo>
                  <a:lnTo>
                    <a:pt x="528" y="107"/>
                  </a:lnTo>
                  <a:lnTo>
                    <a:pt x="545" y="127"/>
                  </a:lnTo>
                  <a:lnTo>
                    <a:pt x="559" y="151"/>
                  </a:lnTo>
                  <a:lnTo>
                    <a:pt x="571" y="179"/>
                  </a:lnTo>
                  <a:lnTo>
                    <a:pt x="582" y="212"/>
                  </a:lnTo>
                  <a:lnTo>
                    <a:pt x="586" y="195"/>
                  </a:lnTo>
                  <a:lnTo>
                    <a:pt x="591" y="179"/>
                  </a:lnTo>
                  <a:lnTo>
                    <a:pt x="602" y="150"/>
                  </a:lnTo>
                  <a:lnTo>
                    <a:pt x="617" y="126"/>
                  </a:lnTo>
                  <a:lnTo>
                    <a:pt x="625" y="116"/>
                  </a:lnTo>
                  <a:lnTo>
                    <a:pt x="634" y="107"/>
                  </a:lnTo>
                  <a:lnTo>
                    <a:pt x="653" y="92"/>
                  </a:lnTo>
                  <a:lnTo>
                    <a:pt x="674" y="81"/>
                  </a:lnTo>
                  <a:lnTo>
                    <a:pt x="685" y="78"/>
                  </a:lnTo>
                  <a:lnTo>
                    <a:pt x="697" y="75"/>
                  </a:lnTo>
                  <a:lnTo>
                    <a:pt x="709" y="73"/>
                  </a:lnTo>
                  <a:lnTo>
                    <a:pt x="721" y="73"/>
                  </a:lnTo>
                  <a:lnTo>
                    <a:pt x="1061" y="73"/>
                  </a:lnTo>
                  <a:lnTo>
                    <a:pt x="1075" y="72"/>
                  </a:lnTo>
                  <a:lnTo>
                    <a:pt x="1089" y="69"/>
                  </a:lnTo>
                  <a:lnTo>
                    <a:pt x="1101" y="63"/>
                  </a:lnTo>
                  <a:lnTo>
                    <a:pt x="1114" y="55"/>
                  </a:lnTo>
                  <a:lnTo>
                    <a:pt x="1125" y="45"/>
                  </a:lnTo>
                  <a:lnTo>
                    <a:pt x="1136" y="32"/>
                  </a:lnTo>
                  <a:lnTo>
                    <a:pt x="1147" y="18"/>
                  </a:lnTo>
                  <a:lnTo>
                    <a:pt x="1157"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366609" name="Rectangle 17"/>
            <p:cNvSpPr>
              <a:spLocks noChangeArrowheads="1"/>
            </p:cNvSpPr>
            <p:nvPr/>
          </p:nvSpPr>
          <p:spPr bwMode="auto">
            <a:xfrm>
              <a:off x="981" y="1848"/>
              <a:ext cx="645"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8100" rIns="77788" bIns="38100">
              <a:spAutoFit/>
            </a:bodyPr>
            <a:lstStyle/>
            <a:p>
              <a:pPr defTabSz="773113" eaLnBrk="0" hangingPunct="0">
                <a:lnSpc>
                  <a:spcPct val="90000"/>
                </a:lnSpc>
                <a:defRPr/>
              </a:pPr>
              <a:r>
                <a:rPr lang="en-US" altLang="zh-CN" sz="3000" b="1" dirty="0">
                  <a:latin typeface="Arial" charset="0"/>
                  <a:ea typeface="宋体" charset="0"/>
                  <a:cs typeface="宋体" charset="0"/>
                </a:rPr>
                <a:t>OOA</a:t>
              </a:r>
            </a:p>
          </p:txBody>
        </p:sp>
        <p:sp>
          <p:nvSpPr>
            <p:cNvPr id="366610" name="Rectangle 18"/>
            <p:cNvSpPr>
              <a:spLocks noChangeArrowheads="1"/>
            </p:cNvSpPr>
            <p:nvPr/>
          </p:nvSpPr>
          <p:spPr bwMode="auto">
            <a:xfrm>
              <a:off x="755" y="2237"/>
              <a:ext cx="1099" cy="3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8100" rIns="77788" bIns="38100">
              <a:spAutoFit/>
            </a:bodyPr>
            <a:lstStyle/>
            <a:p>
              <a:pPr defTabSz="773113" eaLnBrk="0" hangingPunct="0">
                <a:lnSpc>
                  <a:spcPct val="90000"/>
                </a:lnSpc>
                <a:defRPr/>
              </a:pPr>
              <a:r>
                <a:rPr lang="en-US" altLang="zh-CN" sz="1800" i="1">
                  <a:latin typeface="Arial" charset="0"/>
                  <a:ea typeface="宋体" charset="0"/>
                  <a:cs typeface="宋体" charset="0"/>
                </a:rPr>
                <a:t>Develop model </a:t>
              </a:r>
            </a:p>
            <a:p>
              <a:pPr defTabSz="773113" eaLnBrk="0" hangingPunct="0">
                <a:lnSpc>
                  <a:spcPct val="90000"/>
                </a:lnSpc>
                <a:defRPr/>
              </a:pPr>
              <a:r>
                <a:rPr lang="en-US" altLang="zh-CN" sz="1800" i="1">
                  <a:latin typeface="Arial" charset="0"/>
                  <a:ea typeface="宋体" charset="0"/>
                  <a:cs typeface="宋体" charset="0"/>
                </a:rPr>
                <a:t>of requirements</a:t>
              </a:r>
            </a:p>
          </p:txBody>
        </p:sp>
        <p:sp>
          <p:nvSpPr>
            <p:cNvPr id="366611" name="Freeform 19"/>
            <p:cNvSpPr>
              <a:spLocks/>
            </p:cNvSpPr>
            <p:nvPr/>
          </p:nvSpPr>
          <p:spPr bwMode="auto">
            <a:xfrm>
              <a:off x="725" y="2661"/>
              <a:ext cx="1159" cy="297"/>
            </a:xfrm>
            <a:custGeom>
              <a:avLst/>
              <a:gdLst>
                <a:gd name="T0" fmla="*/ 1156 w 1159"/>
                <a:gd name="T1" fmla="*/ 15 h 297"/>
                <a:gd name="T2" fmla="*/ 1149 w 1159"/>
                <a:gd name="T3" fmla="*/ 44 h 297"/>
                <a:gd name="T4" fmla="*/ 1136 w 1159"/>
                <a:gd name="T5" fmla="*/ 73 h 297"/>
                <a:gd name="T6" fmla="*/ 1117 w 1159"/>
                <a:gd name="T7" fmla="*/ 100 h 297"/>
                <a:gd name="T8" fmla="*/ 1092 w 1159"/>
                <a:gd name="T9" fmla="*/ 124 h 297"/>
                <a:gd name="T10" fmla="*/ 1062 w 1159"/>
                <a:gd name="T11" fmla="*/ 144 h 297"/>
                <a:gd name="T12" fmla="*/ 1027 w 1159"/>
                <a:gd name="T13" fmla="*/ 158 h 297"/>
                <a:gd name="T14" fmla="*/ 987 w 1159"/>
                <a:gd name="T15" fmla="*/ 165 h 297"/>
                <a:gd name="T16" fmla="*/ 773 w 1159"/>
                <a:gd name="T17" fmla="*/ 166 h 297"/>
                <a:gd name="T18" fmla="*/ 739 w 1159"/>
                <a:gd name="T19" fmla="*/ 168 h 297"/>
                <a:gd name="T20" fmla="*/ 677 w 1159"/>
                <a:gd name="T21" fmla="*/ 185 h 297"/>
                <a:gd name="T22" fmla="*/ 638 w 1159"/>
                <a:gd name="T23" fmla="*/ 208 h 297"/>
                <a:gd name="T24" fmla="*/ 617 w 1159"/>
                <a:gd name="T25" fmla="*/ 229 h 297"/>
                <a:gd name="T26" fmla="*/ 599 w 1159"/>
                <a:gd name="T27" fmla="*/ 253 h 297"/>
                <a:gd name="T28" fmla="*/ 586 w 1159"/>
                <a:gd name="T29" fmla="*/ 281 h 297"/>
                <a:gd name="T30" fmla="*/ 576 w 1159"/>
                <a:gd name="T31" fmla="*/ 281 h 297"/>
                <a:gd name="T32" fmla="*/ 554 w 1159"/>
                <a:gd name="T33" fmla="*/ 241 h 297"/>
                <a:gd name="T34" fmla="*/ 524 w 1159"/>
                <a:gd name="T35" fmla="*/ 208 h 297"/>
                <a:gd name="T36" fmla="*/ 499 w 1159"/>
                <a:gd name="T37" fmla="*/ 192 h 297"/>
                <a:gd name="T38" fmla="*/ 471 w 1159"/>
                <a:gd name="T39" fmla="*/ 179 h 297"/>
                <a:gd name="T40" fmla="*/ 440 w 1159"/>
                <a:gd name="T41" fmla="*/ 170 h 297"/>
                <a:gd name="T42" fmla="*/ 406 w 1159"/>
                <a:gd name="T43" fmla="*/ 166 h 297"/>
                <a:gd name="T44" fmla="*/ 194 w 1159"/>
                <a:gd name="T45" fmla="*/ 166 h 297"/>
                <a:gd name="T46" fmla="*/ 151 w 1159"/>
                <a:gd name="T47" fmla="*/ 162 h 297"/>
                <a:gd name="T48" fmla="*/ 113 w 1159"/>
                <a:gd name="T49" fmla="*/ 151 h 297"/>
                <a:gd name="T50" fmla="*/ 79 w 1159"/>
                <a:gd name="T51" fmla="*/ 133 h 297"/>
                <a:gd name="T52" fmla="*/ 51 w 1159"/>
                <a:gd name="T53" fmla="*/ 111 h 297"/>
                <a:gd name="T54" fmla="*/ 29 w 1159"/>
                <a:gd name="T55" fmla="*/ 85 h 297"/>
                <a:gd name="T56" fmla="*/ 13 w 1159"/>
                <a:gd name="T57" fmla="*/ 58 h 297"/>
                <a:gd name="T58" fmla="*/ 3 w 1159"/>
                <a:gd name="T59" fmla="*/ 29 h 297"/>
                <a:gd name="T60" fmla="*/ 0 w 1159"/>
                <a:gd name="T61" fmla="*/ 0 h 297"/>
                <a:gd name="T62" fmla="*/ 19 w 1159"/>
                <a:gd name="T63" fmla="*/ 30 h 297"/>
                <a:gd name="T64" fmla="*/ 41 w 1159"/>
                <a:gd name="T65" fmla="*/ 52 h 297"/>
                <a:gd name="T66" fmla="*/ 68 w 1159"/>
                <a:gd name="T67" fmla="*/ 66 h 297"/>
                <a:gd name="T68" fmla="*/ 100 w 1159"/>
                <a:gd name="T69" fmla="*/ 73 h 297"/>
                <a:gd name="T70" fmla="*/ 464 w 1159"/>
                <a:gd name="T71" fmla="*/ 75 h 297"/>
                <a:gd name="T72" fmla="*/ 488 w 1159"/>
                <a:gd name="T73" fmla="*/ 82 h 297"/>
                <a:gd name="T74" fmla="*/ 509 w 1159"/>
                <a:gd name="T75" fmla="*/ 93 h 297"/>
                <a:gd name="T76" fmla="*/ 545 w 1159"/>
                <a:gd name="T77" fmla="*/ 127 h 297"/>
                <a:gd name="T78" fmla="*/ 571 w 1159"/>
                <a:gd name="T79" fmla="*/ 179 h 297"/>
                <a:gd name="T80" fmla="*/ 586 w 1159"/>
                <a:gd name="T81" fmla="*/ 195 h 297"/>
                <a:gd name="T82" fmla="*/ 602 w 1159"/>
                <a:gd name="T83" fmla="*/ 150 h 297"/>
                <a:gd name="T84" fmla="*/ 625 w 1159"/>
                <a:gd name="T85" fmla="*/ 116 h 297"/>
                <a:gd name="T86" fmla="*/ 653 w 1159"/>
                <a:gd name="T87" fmla="*/ 92 h 297"/>
                <a:gd name="T88" fmla="*/ 685 w 1159"/>
                <a:gd name="T89" fmla="*/ 78 h 297"/>
                <a:gd name="T90" fmla="*/ 709 w 1159"/>
                <a:gd name="T91" fmla="*/ 73 h 297"/>
                <a:gd name="T92" fmla="*/ 1061 w 1159"/>
                <a:gd name="T93" fmla="*/ 73 h 297"/>
                <a:gd name="T94" fmla="*/ 1089 w 1159"/>
                <a:gd name="T95" fmla="*/ 69 h 297"/>
                <a:gd name="T96" fmla="*/ 1114 w 1159"/>
                <a:gd name="T97" fmla="*/ 55 h 297"/>
                <a:gd name="T98" fmla="*/ 1136 w 1159"/>
                <a:gd name="T99" fmla="*/ 32 h 297"/>
                <a:gd name="T100" fmla="*/ 1158 w 1159"/>
                <a:gd name="T101" fmla="*/ 0 h 29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59" h="297">
                  <a:moveTo>
                    <a:pt x="1158" y="0"/>
                  </a:moveTo>
                  <a:lnTo>
                    <a:pt x="1156" y="15"/>
                  </a:lnTo>
                  <a:lnTo>
                    <a:pt x="1154" y="30"/>
                  </a:lnTo>
                  <a:lnTo>
                    <a:pt x="1149" y="44"/>
                  </a:lnTo>
                  <a:lnTo>
                    <a:pt x="1144" y="59"/>
                  </a:lnTo>
                  <a:lnTo>
                    <a:pt x="1136" y="73"/>
                  </a:lnTo>
                  <a:lnTo>
                    <a:pt x="1127" y="87"/>
                  </a:lnTo>
                  <a:lnTo>
                    <a:pt x="1117" y="100"/>
                  </a:lnTo>
                  <a:lnTo>
                    <a:pt x="1105" y="113"/>
                  </a:lnTo>
                  <a:lnTo>
                    <a:pt x="1092" y="124"/>
                  </a:lnTo>
                  <a:lnTo>
                    <a:pt x="1078" y="135"/>
                  </a:lnTo>
                  <a:lnTo>
                    <a:pt x="1062" y="144"/>
                  </a:lnTo>
                  <a:lnTo>
                    <a:pt x="1045" y="152"/>
                  </a:lnTo>
                  <a:lnTo>
                    <a:pt x="1027" y="158"/>
                  </a:lnTo>
                  <a:lnTo>
                    <a:pt x="1008" y="162"/>
                  </a:lnTo>
                  <a:lnTo>
                    <a:pt x="987" y="165"/>
                  </a:lnTo>
                  <a:lnTo>
                    <a:pt x="965" y="166"/>
                  </a:lnTo>
                  <a:lnTo>
                    <a:pt x="773" y="166"/>
                  </a:lnTo>
                  <a:lnTo>
                    <a:pt x="756" y="166"/>
                  </a:lnTo>
                  <a:lnTo>
                    <a:pt x="739" y="168"/>
                  </a:lnTo>
                  <a:lnTo>
                    <a:pt x="707" y="174"/>
                  </a:lnTo>
                  <a:lnTo>
                    <a:pt x="677" y="185"/>
                  </a:lnTo>
                  <a:lnTo>
                    <a:pt x="650" y="199"/>
                  </a:lnTo>
                  <a:lnTo>
                    <a:pt x="638" y="208"/>
                  </a:lnTo>
                  <a:lnTo>
                    <a:pt x="627" y="218"/>
                  </a:lnTo>
                  <a:lnTo>
                    <a:pt x="617" y="229"/>
                  </a:lnTo>
                  <a:lnTo>
                    <a:pt x="608" y="240"/>
                  </a:lnTo>
                  <a:lnTo>
                    <a:pt x="599" y="253"/>
                  </a:lnTo>
                  <a:lnTo>
                    <a:pt x="592" y="267"/>
                  </a:lnTo>
                  <a:lnTo>
                    <a:pt x="586" y="281"/>
                  </a:lnTo>
                  <a:lnTo>
                    <a:pt x="582" y="296"/>
                  </a:lnTo>
                  <a:lnTo>
                    <a:pt x="576" y="281"/>
                  </a:lnTo>
                  <a:lnTo>
                    <a:pt x="570" y="267"/>
                  </a:lnTo>
                  <a:lnTo>
                    <a:pt x="554" y="241"/>
                  </a:lnTo>
                  <a:lnTo>
                    <a:pt x="535" y="218"/>
                  </a:lnTo>
                  <a:lnTo>
                    <a:pt x="524" y="208"/>
                  </a:lnTo>
                  <a:lnTo>
                    <a:pt x="512" y="199"/>
                  </a:lnTo>
                  <a:lnTo>
                    <a:pt x="499" y="192"/>
                  </a:lnTo>
                  <a:lnTo>
                    <a:pt x="485" y="184"/>
                  </a:lnTo>
                  <a:lnTo>
                    <a:pt x="471" y="179"/>
                  </a:lnTo>
                  <a:lnTo>
                    <a:pt x="456" y="174"/>
                  </a:lnTo>
                  <a:lnTo>
                    <a:pt x="440" y="170"/>
                  </a:lnTo>
                  <a:lnTo>
                    <a:pt x="423" y="168"/>
                  </a:lnTo>
                  <a:lnTo>
                    <a:pt x="406" y="166"/>
                  </a:lnTo>
                  <a:lnTo>
                    <a:pt x="388" y="166"/>
                  </a:lnTo>
                  <a:lnTo>
                    <a:pt x="194" y="166"/>
                  </a:lnTo>
                  <a:lnTo>
                    <a:pt x="172" y="165"/>
                  </a:lnTo>
                  <a:lnTo>
                    <a:pt x="151" y="162"/>
                  </a:lnTo>
                  <a:lnTo>
                    <a:pt x="131" y="157"/>
                  </a:lnTo>
                  <a:lnTo>
                    <a:pt x="113" y="151"/>
                  </a:lnTo>
                  <a:lnTo>
                    <a:pt x="95" y="143"/>
                  </a:lnTo>
                  <a:lnTo>
                    <a:pt x="79" y="133"/>
                  </a:lnTo>
                  <a:lnTo>
                    <a:pt x="65" y="123"/>
                  </a:lnTo>
                  <a:lnTo>
                    <a:pt x="51" y="111"/>
                  </a:lnTo>
                  <a:lnTo>
                    <a:pt x="39" y="98"/>
                  </a:lnTo>
                  <a:lnTo>
                    <a:pt x="29" y="85"/>
                  </a:lnTo>
                  <a:lnTo>
                    <a:pt x="20" y="72"/>
                  </a:lnTo>
                  <a:lnTo>
                    <a:pt x="13" y="58"/>
                  </a:lnTo>
                  <a:lnTo>
                    <a:pt x="7" y="43"/>
                  </a:lnTo>
                  <a:lnTo>
                    <a:pt x="3" y="29"/>
                  </a:lnTo>
                  <a:lnTo>
                    <a:pt x="1" y="14"/>
                  </a:lnTo>
                  <a:lnTo>
                    <a:pt x="0" y="0"/>
                  </a:lnTo>
                  <a:lnTo>
                    <a:pt x="10" y="16"/>
                  </a:lnTo>
                  <a:lnTo>
                    <a:pt x="19" y="30"/>
                  </a:lnTo>
                  <a:lnTo>
                    <a:pt x="30" y="42"/>
                  </a:lnTo>
                  <a:lnTo>
                    <a:pt x="41" y="52"/>
                  </a:lnTo>
                  <a:lnTo>
                    <a:pt x="54" y="60"/>
                  </a:lnTo>
                  <a:lnTo>
                    <a:pt x="68" y="66"/>
                  </a:lnTo>
                  <a:lnTo>
                    <a:pt x="83" y="71"/>
                  </a:lnTo>
                  <a:lnTo>
                    <a:pt x="100" y="73"/>
                  </a:lnTo>
                  <a:lnTo>
                    <a:pt x="439" y="73"/>
                  </a:lnTo>
                  <a:lnTo>
                    <a:pt x="464" y="75"/>
                  </a:lnTo>
                  <a:lnTo>
                    <a:pt x="476" y="78"/>
                  </a:lnTo>
                  <a:lnTo>
                    <a:pt x="488" y="82"/>
                  </a:lnTo>
                  <a:lnTo>
                    <a:pt x="498" y="87"/>
                  </a:lnTo>
                  <a:lnTo>
                    <a:pt x="509" y="93"/>
                  </a:lnTo>
                  <a:lnTo>
                    <a:pt x="528" y="107"/>
                  </a:lnTo>
                  <a:lnTo>
                    <a:pt x="545" y="127"/>
                  </a:lnTo>
                  <a:lnTo>
                    <a:pt x="559" y="151"/>
                  </a:lnTo>
                  <a:lnTo>
                    <a:pt x="571" y="179"/>
                  </a:lnTo>
                  <a:lnTo>
                    <a:pt x="582" y="212"/>
                  </a:lnTo>
                  <a:lnTo>
                    <a:pt x="586" y="195"/>
                  </a:lnTo>
                  <a:lnTo>
                    <a:pt x="591" y="179"/>
                  </a:lnTo>
                  <a:lnTo>
                    <a:pt x="602" y="150"/>
                  </a:lnTo>
                  <a:lnTo>
                    <a:pt x="617" y="126"/>
                  </a:lnTo>
                  <a:lnTo>
                    <a:pt x="625" y="116"/>
                  </a:lnTo>
                  <a:lnTo>
                    <a:pt x="634" y="107"/>
                  </a:lnTo>
                  <a:lnTo>
                    <a:pt x="653" y="92"/>
                  </a:lnTo>
                  <a:lnTo>
                    <a:pt x="674" y="81"/>
                  </a:lnTo>
                  <a:lnTo>
                    <a:pt x="685" y="78"/>
                  </a:lnTo>
                  <a:lnTo>
                    <a:pt x="697" y="75"/>
                  </a:lnTo>
                  <a:lnTo>
                    <a:pt x="709" y="73"/>
                  </a:lnTo>
                  <a:lnTo>
                    <a:pt x="721" y="73"/>
                  </a:lnTo>
                  <a:lnTo>
                    <a:pt x="1061" y="73"/>
                  </a:lnTo>
                  <a:lnTo>
                    <a:pt x="1075" y="72"/>
                  </a:lnTo>
                  <a:lnTo>
                    <a:pt x="1089" y="69"/>
                  </a:lnTo>
                  <a:lnTo>
                    <a:pt x="1101" y="63"/>
                  </a:lnTo>
                  <a:lnTo>
                    <a:pt x="1114" y="55"/>
                  </a:lnTo>
                  <a:lnTo>
                    <a:pt x="1125" y="45"/>
                  </a:lnTo>
                  <a:lnTo>
                    <a:pt x="1136" y="32"/>
                  </a:lnTo>
                  <a:lnTo>
                    <a:pt x="1147" y="18"/>
                  </a:lnTo>
                  <a:lnTo>
                    <a:pt x="1158" y="0"/>
                  </a:lnTo>
                </a:path>
              </a:pathLst>
            </a:custGeom>
            <a:solidFill>
              <a:schemeClr val="tx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366612" name="Freeform 20"/>
            <p:cNvSpPr>
              <a:spLocks/>
            </p:cNvSpPr>
            <p:nvPr/>
          </p:nvSpPr>
          <p:spPr bwMode="auto">
            <a:xfrm>
              <a:off x="725" y="2661"/>
              <a:ext cx="1159" cy="297"/>
            </a:xfrm>
            <a:custGeom>
              <a:avLst/>
              <a:gdLst>
                <a:gd name="T0" fmla="*/ 1156 w 1159"/>
                <a:gd name="T1" fmla="*/ 15 h 297"/>
                <a:gd name="T2" fmla="*/ 1149 w 1159"/>
                <a:gd name="T3" fmla="*/ 44 h 297"/>
                <a:gd name="T4" fmla="*/ 1136 w 1159"/>
                <a:gd name="T5" fmla="*/ 73 h 297"/>
                <a:gd name="T6" fmla="*/ 1117 w 1159"/>
                <a:gd name="T7" fmla="*/ 100 h 297"/>
                <a:gd name="T8" fmla="*/ 1092 w 1159"/>
                <a:gd name="T9" fmla="*/ 124 h 297"/>
                <a:gd name="T10" fmla="*/ 1062 w 1159"/>
                <a:gd name="T11" fmla="*/ 144 h 297"/>
                <a:gd name="T12" fmla="*/ 1027 w 1159"/>
                <a:gd name="T13" fmla="*/ 158 h 297"/>
                <a:gd name="T14" fmla="*/ 987 w 1159"/>
                <a:gd name="T15" fmla="*/ 165 h 297"/>
                <a:gd name="T16" fmla="*/ 773 w 1159"/>
                <a:gd name="T17" fmla="*/ 166 h 297"/>
                <a:gd name="T18" fmla="*/ 739 w 1159"/>
                <a:gd name="T19" fmla="*/ 168 h 297"/>
                <a:gd name="T20" fmla="*/ 677 w 1159"/>
                <a:gd name="T21" fmla="*/ 185 h 297"/>
                <a:gd name="T22" fmla="*/ 638 w 1159"/>
                <a:gd name="T23" fmla="*/ 208 h 297"/>
                <a:gd name="T24" fmla="*/ 617 w 1159"/>
                <a:gd name="T25" fmla="*/ 229 h 297"/>
                <a:gd name="T26" fmla="*/ 599 w 1159"/>
                <a:gd name="T27" fmla="*/ 253 h 297"/>
                <a:gd name="T28" fmla="*/ 586 w 1159"/>
                <a:gd name="T29" fmla="*/ 281 h 297"/>
                <a:gd name="T30" fmla="*/ 576 w 1159"/>
                <a:gd name="T31" fmla="*/ 281 h 297"/>
                <a:gd name="T32" fmla="*/ 554 w 1159"/>
                <a:gd name="T33" fmla="*/ 241 h 297"/>
                <a:gd name="T34" fmla="*/ 524 w 1159"/>
                <a:gd name="T35" fmla="*/ 208 h 297"/>
                <a:gd name="T36" fmla="*/ 499 w 1159"/>
                <a:gd name="T37" fmla="*/ 192 h 297"/>
                <a:gd name="T38" fmla="*/ 471 w 1159"/>
                <a:gd name="T39" fmla="*/ 179 h 297"/>
                <a:gd name="T40" fmla="*/ 440 w 1159"/>
                <a:gd name="T41" fmla="*/ 170 h 297"/>
                <a:gd name="T42" fmla="*/ 406 w 1159"/>
                <a:gd name="T43" fmla="*/ 166 h 297"/>
                <a:gd name="T44" fmla="*/ 194 w 1159"/>
                <a:gd name="T45" fmla="*/ 166 h 297"/>
                <a:gd name="T46" fmla="*/ 151 w 1159"/>
                <a:gd name="T47" fmla="*/ 162 h 297"/>
                <a:gd name="T48" fmla="*/ 113 w 1159"/>
                <a:gd name="T49" fmla="*/ 151 h 297"/>
                <a:gd name="T50" fmla="*/ 79 w 1159"/>
                <a:gd name="T51" fmla="*/ 133 h 297"/>
                <a:gd name="T52" fmla="*/ 51 w 1159"/>
                <a:gd name="T53" fmla="*/ 111 h 297"/>
                <a:gd name="T54" fmla="*/ 29 w 1159"/>
                <a:gd name="T55" fmla="*/ 85 h 297"/>
                <a:gd name="T56" fmla="*/ 13 w 1159"/>
                <a:gd name="T57" fmla="*/ 58 h 297"/>
                <a:gd name="T58" fmla="*/ 3 w 1159"/>
                <a:gd name="T59" fmla="*/ 29 h 297"/>
                <a:gd name="T60" fmla="*/ 0 w 1159"/>
                <a:gd name="T61" fmla="*/ 0 h 297"/>
                <a:gd name="T62" fmla="*/ 19 w 1159"/>
                <a:gd name="T63" fmla="*/ 30 h 297"/>
                <a:gd name="T64" fmla="*/ 41 w 1159"/>
                <a:gd name="T65" fmla="*/ 52 h 297"/>
                <a:gd name="T66" fmla="*/ 68 w 1159"/>
                <a:gd name="T67" fmla="*/ 66 h 297"/>
                <a:gd name="T68" fmla="*/ 100 w 1159"/>
                <a:gd name="T69" fmla="*/ 73 h 297"/>
                <a:gd name="T70" fmla="*/ 464 w 1159"/>
                <a:gd name="T71" fmla="*/ 75 h 297"/>
                <a:gd name="T72" fmla="*/ 488 w 1159"/>
                <a:gd name="T73" fmla="*/ 82 h 297"/>
                <a:gd name="T74" fmla="*/ 509 w 1159"/>
                <a:gd name="T75" fmla="*/ 93 h 297"/>
                <a:gd name="T76" fmla="*/ 545 w 1159"/>
                <a:gd name="T77" fmla="*/ 127 h 297"/>
                <a:gd name="T78" fmla="*/ 571 w 1159"/>
                <a:gd name="T79" fmla="*/ 179 h 297"/>
                <a:gd name="T80" fmla="*/ 586 w 1159"/>
                <a:gd name="T81" fmla="*/ 195 h 297"/>
                <a:gd name="T82" fmla="*/ 602 w 1159"/>
                <a:gd name="T83" fmla="*/ 150 h 297"/>
                <a:gd name="T84" fmla="*/ 625 w 1159"/>
                <a:gd name="T85" fmla="*/ 116 h 297"/>
                <a:gd name="T86" fmla="*/ 653 w 1159"/>
                <a:gd name="T87" fmla="*/ 92 h 297"/>
                <a:gd name="T88" fmla="*/ 685 w 1159"/>
                <a:gd name="T89" fmla="*/ 78 h 297"/>
                <a:gd name="T90" fmla="*/ 709 w 1159"/>
                <a:gd name="T91" fmla="*/ 73 h 297"/>
                <a:gd name="T92" fmla="*/ 1061 w 1159"/>
                <a:gd name="T93" fmla="*/ 73 h 297"/>
                <a:gd name="T94" fmla="*/ 1089 w 1159"/>
                <a:gd name="T95" fmla="*/ 69 h 297"/>
                <a:gd name="T96" fmla="*/ 1114 w 1159"/>
                <a:gd name="T97" fmla="*/ 55 h 297"/>
                <a:gd name="T98" fmla="*/ 1136 w 1159"/>
                <a:gd name="T99" fmla="*/ 32 h 297"/>
                <a:gd name="T100" fmla="*/ 1158 w 1159"/>
                <a:gd name="T101" fmla="*/ 0 h 29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59" h="297">
                  <a:moveTo>
                    <a:pt x="1158" y="0"/>
                  </a:moveTo>
                  <a:lnTo>
                    <a:pt x="1156" y="15"/>
                  </a:lnTo>
                  <a:lnTo>
                    <a:pt x="1154" y="30"/>
                  </a:lnTo>
                  <a:lnTo>
                    <a:pt x="1149" y="44"/>
                  </a:lnTo>
                  <a:lnTo>
                    <a:pt x="1144" y="59"/>
                  </a:lnTo>
                  <a:lnTo>
                    <a:pt x="1136" y="73"/>
                  </a:lnTo>
                  <a:lnTo>
                    <a:pt x="1127" y="87"/>
                  </a:lnTo>
                  <a:lnTo>
                    <a:pt x="1117" y="100"/>
                  </a:lnTo>
                  <a:lnTo>
                    <a:pt x="1105" y="113"/>
                  </a:lnTo>
                  <a:lnTo>
                    <a:pt x="1092" y="124"/>
                  </a:lnTo>
                  <a:lnTo>
                    <a:pt x="1078" y="135"/>
                  </a:lnTo>
                  <a:lnTo>
                    <a:pt x="1062" y="144"/>
                  </a:lnTo>
                  <a:lnTo>
                    <a:pt x="1045" y="152"/>
                  </a:lnTo>
                  <a:lnTo>
                    <a:pt x="1027" y="158"/>
                  </a:lnTo>
                  <a:lnTo>
                    <a:pt x="1008" y="162"/>
                  </a:lnTo>
                  <a:lnTo>
                    <a:pt x="987" y="165"/>
                  </a:lnTo>
                  <a:lnTo>
                    <a:pt x="965" y="166"/>
                  </a:lnTo>
                  <a:lnTo>
                    <a:pt x="773" y="166"/>
                  </a:lnTo>
                  <a:lnTo>
                    <a:pt x="756" y="166"/>
                  </a:lnTo>
                  <a:lnTo>
                    <a:pt x="739" y="168"/>
                  </a:lnTo>
                  <a:lnTo>
                    <a:pt x="707" y="174"/>
                  </a:lnTo>
                  <a:lnTo>
                    <a:pt x="677" y="185"/>
                  </a:lnTo>
                  <a:lnTo>
                    <a:pt x="650" y="199"/>
                  </a:lnTo>
                  <a:lnTo>
                    <a:pt x="638" y="208"/>
                  </a:lnTo>
                  <a:lnTo>
                    <a:pt x="627" y="218"/>
                  </a:lnTo>
                  <a:lnTo>
                    <a:pt x="617" y="229"/>
                  </a:lnTo>
                  <a:lnTo>
                    <a:pt x="608" y="240"/>
                  </a:lnTo>
                  <a:lnTo>
                    <a:pt x="599" y="253"/>
                  </a:lnTo>
                  <a:lnTo>
                    <a:pt x="592" y="267"/>
                  </a:lnTo>
                  <a:lnTo>
                    <a:pt x="586" y="281"/>
                  </a:lnTo>
                  <a:lnTo>
                    <a:pt x="582" y="296"/>
                  </a:lnTo>
                  <a:lnTo>
                    <a:pt x="576" y="281"/>
                  </a:lnTo>
                  <a:lnTo>
                    <a:pt x="570" y="267"/>
                  </a:lnTo>
                  <a:lnTo>
                    <a:pt x="554" y="241"/>
                  </a:lnTo>
                  <a:lnTo>
                    <a:pt x="535" y="218"/>
                  </a:lnTo>
                  <a:lnTo>
                    <a:pt x="524" y="208"/>
                  </a:lnTo>
                  <a:lnTo>
                    <a:pt x="512" y="199"/>
                  </a:lnTo>
                  <a:lnTo>
                    <a:pt x="499" y="192"/>
                  </a:lnTo>
                  <a:lnTo>
                    <a:pt x="485" y="184"/>
                  </a:lnTo>
                  <a:lnTo>
                    <a:pt x="471" y="179"/>
                  </a:lnTo>
                  <a:lnTo>
                    <a:pt x="456" y="174"/>
                  </a:lnTo>
                  <a:lnTo>
                    <a:pt x="440" y="170"/>
                  </a:lnTo>
                  <a:lnTo>
                    <a:pt x="423" y="168"/>
                  </a:lnTo>
                  <a:lnTo>
                    <a:pt x="406" y="166"/>
                  </a:lnTo>
                  <a:lnTo>
                    <a:pt x="388" y="166"/>
                  </a:lnTo>
                  <a:lnTo>
                    <a:pt x="194" y="166"/>
                  </a:lnTo>
                  <a:lnTo>
                    <a:pt x="172" y="165"/>
                  </a:lnTo>
                  <a:lnTo>
                    <a:pt x="151" y="162"/>
                  </a:lnTo>
                  <a:lnTo>
                    <a:pt x="131" y="157"/>
                  </a:lnTo>
                  <a:lnTo>
                    <a:pt x="113" y="151"/>
                  </a:lnTo>
                  <a:lnTo>
                    <a:pt x="95" y="143"/>
                  </a:lnTo>
                  <a:lnTo>
                    <a:pt x="79" y="133"/>
                  </a:lnTo>
                  <a:lnTo>
                    <a:pt x="65" y="123"/>
                  </a:lnTo>
                  <a:lnTo>
                    <a:pt x="51" y="111"/>
                  </a:lnTo>
                  <a:lnTo>
                    <a:pt x="39" y="98"/>
                  </a:lnTo>
                  <a:lnTo>
                    <a:pt x="29" y="85"/>
                  </a:lnTo>
                  <a:lnTo>
                    <a:pt x="20" y="72"/>
                  </a:lnTo>
                  <a:lnTo>
                    <a:pt x="13" y="58"/>
                  </a:lnTo>
                  <a:lnTo>
                    <a:pt x="7" y="43"/>
                  </a:lnTo>
                  <a:lnTo>
                    <a:pt x="3" y="29"/>
                  </a:lnTo>
                  <a:lnTo>
                    <a:pt x="1" y="14"/>
                  </a:lnTo>
                  <a:lnTo>
                    <a:pt x="0" y="0"/>
                  </a:lnTo>
                  <a:lnTo>
                    <a:pt x="10" y="16"/>
                  </a:lnTo>
                  <a:lnTo>
                    <a:pt x="19" y="30"/>
                  </a:lnTo>
                  <a:lnTo>
                    <a:pt x="30" y="42"/>
                  </a:lnTo>
                  <a:lnTo>
                    <a:pt x="41" y="52"/>
                  </a:lnTo>
                  <a:lnTo>
                    <a:pt x="54" y="60"/>
                  </a:lnTo>
                  <a:lnTo>
                    <a:pt x="68" y="66"/>
                  </a:lnTo>
                  <a:lnTo>
                    <a:pt x="83" y="71"/>
                  </a:lnTo>
                  <a:lnTo>
                    <a:pt x="100" y="73"/>
                  </a:lnTo>
                  <a:lnTo>
                    <a:pt x="439" y="73"/>
                  </a:lnTo>
                  <a:lnTo>
                    <a:pt x="464" y="75"/>
                  </a:lnTo>
                  <a:lnTo>
                    <a:pt x="476" y="78"/>
                  </a:lnTo>
                  <a:lnTo>
                    <a:pt x="488" y="82"/>
                  </a:lnTo>
                  <a:lnTo>
                    <a:pt x="498" y="87"/>
                  </a:lnTo>
                  <a:lnTo>
                    <a:pt x="509" y="93"/>
                  </a:lnTo>
                  <a:lnTo>
                    <a:pt x="528" y="107"/>
                  </a:lnTo>
                  <a:lnTo>
                    <a:pt x="545" y="127"/>
                  </a:lnTo>
                  <a:lnTo>
                    <a:pt x="559" y="151"/>
                  </a:lnTo>
                  <a:lnTo>
                    <a:pt x="571" y="179"/>
                  </a:lnTo>
                  <a:lnTo>
                    <a:pt x="582" y="212"/>
                  </a:lnTo>
                  <a:lnTo>
                    <a:pt x="586" y="195"/>
                  </a:lnTo>
                  <a:lnTo>
                    <a:pt x="591" y="179"/>
                  </a:lnTo>
                  <a:lnTo>
                    <a:pt x="602" y="150"/>
                  </a:lnTo>
                  <a:lnTo>
                    <a:pt x="617" y="126"/>
                  </a:lnTo>
                  <a:lnTo>
                    <a:pt x="625" y="116"/>
                  </a:lnTo>
                  <a:lnTo>
                    <a:pt x="634" y="107"/>
                  </a:lnTo>
                  <a:lnTo>
                    <a:pt x="653" y="92"/>
                  </a:lnTo>
                  <a:lnTo>
                    <a:pt x="674" y="81"/>
                  </a:lnTo>
                  <a:lnTo>
                    <a:pt x="685" y="78"/>
                  </a:lnTo>
                  <a:lnTo>
                    <a:pt x="697" y="75"/>
                  </a:lnTo>
                  <a:lnTo>
                    <a:pt x="709" y="73"/>
                  </a:lnTo>
                  <a:lnTo>
                    <a:pt x="721" y="73"/>
                  </a:lnTo>
                  <a:lnTo>
                    <a:pt x="1061" y="73"/>
                  </a:lnTo>
                  <a:lnTo>
                    <a:pt x="1075" y="72"/>
                  </a:lnTo>
                  <a:lnTo>
                    <a:pt x="1089" y="69"/>
                  </a:lnTo>
                  <a:lnTo>
                    <a:pt x="1101" y="63"/>
                  </a:lnTo>
                  <a:lnTo>
                    <a:pt x="1114" y="55"/>
                  </a:lnTo>
                  <a:lnTo>
                    <a:pt x="1125" y="45"/>
                  </a:lnTo>
                  <a:lnTo>
                    <a:pt x="1136" y="32"/>
                  </a:lnTo>
                  <a:lnTo>
                    <a:pt x="1147" y="18"/>
                  </a:lnTo>
                  <a:lnTo>
                    <a:pt x="1158"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366613" name="Rectangle 21"/>
            <p:cNvSpPr>
              <a:spLocks noChangeArrowheads="1"/>
            </p:cNvSpPr>
            <p:nvPr/>
          </p:nvSpPr>
          <p:spPr bwMode="auto">
            <a:xfrm>
              <a:off x="605" y="2994"/>
              <a:ext cx="1399"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7312" tIns="42862" rIns="87312" bIns="42862">
              <a:spAutoFit/>
            </a:bodyPr>
            <a:lstStyle>
              <a:lvl1pPr defTabSz="858838">
                <a:defRPr kumimoji="1" sz="3200">
                  <a:solidFill>
                    <a:schemeClr val="tx1"/>
                  </a:solidFill>
                  <a:latin typeface="Times New Roman" panose="02020603050405020304" pitchFamily="18" charset="0"/>
                  <a:ea typeface="宋体" panose="02010600030101010101" pitchFamily="2" charset="-122"/>
                </a:defRPr>
              </a:lvl1pPr>
              <a:lvl2pPr marL="742950" indent="-285750" defTabSz="858838">
                <a:defRPr kumimoji="1" sz="3200">
                  <a:solidFill>
                    <a:schemeClr val="tx1"/>
                  </a:solidFill>
                  <a:latin typeface="Times New Roman" panose="02020603050405020304" pitchFamily="18" charset="0"/>
                  <a:ea typeface="宋体" panose="02010600030101010101" pitchFamily="2" charset="-122"/>
                </a:defRPr>
              </a:lvl2pPr>
              <a:lvl3pPr marL="1143000" indent="-228600" defTabSz="858838">
                <a:defRPr kumimoji="1" sz="3200">
                  <a:solidFill>
                    <a:schemeClr val="tx1"/>
                  </a:solidFill>
                  <a:latin typeface="Times New Roman" panose="02020603050405020304" pitchFamily="18" charset="0"/>
                  <a:ea typeface="宋体" panose="02010600030101010101" pitchFamily="2" charset="-122"/>
                </a:defRPr>
              </a:lvl3pPr>
              <a:lvl4pPr marL="1600200" indent="-228600" defTabSz="858838">
                <a:defRPr kumimoji="1" sz="3200">
                  <a:solidFill>
                    <a:schemeClr val="tx1"/>
                  </a:solidFill>
                  <a:latin typeface="Times New Roman" panose="02020603050405020304" pitchFamily="18" charset="0"/>
                  <a:ea typeface="宋体" panose="02010600030101010101" pitchFamily="2" charset="-122"/>
                </a:defRPr>
              </a:lvl4pPr>
              <a:lvl5pPr marL="2057400" indent="-228600" defTabSz="858838">
                <a:defRPr kumimoji="1" sz="3200">
                  <a:solidFill>
                    <a:schemeClr val="tx1"/>
                  </a:solidFill>
                  <a:latin typeface="Times New Roman" panose="02020603050405020304" pitchFamily="18" charset="0"/>
                  <a:ea typeface="宋体" panose="02010600030101010101" pitchFamily="2" charset="-122"/>
                </a:defRPr>
              </a:lvl5pPr>
              <a:lvl6pPr marL="2514600" indent="-228600" defTabSz="858838"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58838"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58838"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58838"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b="1">
                  <a:latin typeface="Arial" panose="020B0604020202020204" pitchFamily="34" charset="0"/>
                </a:rPr>
                <a:t>User’s Perspective</a:t>
              </a:r>
            </a:p>
          </p:txBody>
        </p:sp>
      </p:grpSp>
      <p:sp>
        <p:nvSpPr>
          <p:cNvPr id="366614" name="Rectangle 22"/>
          <p:cNvSpPr>
            <a:spLocks noChangeArrowheads="1"/>
          </p:cNvSpPr>
          <p:nvPr/>
        </p:nvSpPr>
        <p:spPr bwMode="auto">
          <a:xfrm>
            <a:off x="357188" y="2525713"/>
            <a:ext cx="203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Tree>
    <p:extLst>
      <p:ext uri="{BB962C8B-B14F-4D97-AF65-F5344CB8AC3E}">
        <p14:creationId xmlns:p14="http://schemas.microsoft.com/office/powerpoint/2010/main" val="408568388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r>
              <a:rPr lang="zh-CN" altLang="en-US">
                <a:latin typeface="楷体_GB2312" pitchFamily="49" charset="-122"/>
                <a:ea typeface="楷体_GB2312" pitchFamily="49" charset="-122"/>
              </a:rPr>
              <a:t>面向对象设计阶段的建模</a:t>
            </a:r>
          </a:p>
        </p:txBody>
      </p:sp>
      <p:sp>
        <p:nvSpPr>
          <p:cNvPr id="37890" name="日期占位符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82EA4AFD-9074-489C-B8AA-C74E50DB6028}" type="datetime1">
              <a:rPr lang="zh-CN" altLang="en-US" sz="1600" smtClean="0">
                <a:latin typeface="Arial" panose="020B0604020202020204" pitchFamily="34" charset="0"/>
              </a:rPr>
              <a:pPr/>
              <a:t>2019/12/16</a:t>
            </a:fld>
            <a:endParaRPr lang="en-US" altLang="zh-CN" sz="1600">
              <a:latin typeface="Arial" panose="020B0604020202020204" pitchFamily="34" charset="0"/>
            </a:endParaRPr>
          </a:p>
        </p:txBody>
      </p:sp>
      <p:sp>
        <p:nvSpPr>
          <p:cNvPr id="37891" name="页脚占位符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1600">
                <a:latin typeface="Arial" panose="020B0604020202020204" pitchFamily="34" charset="0"/>
              </a:rPr>
              <a:t>Software Engineering Group</a:t>
            </a:r>
          </a:p>
        </p:txBody>
      </p:sp>
      <p:graphicFrame>
        <p:nvGraphicFramePr>
          <p:cNvPr id="5" name="图示 4"/>
          <p:cNvGraphicFramePr/>
          <p:nvPr/>
        </p:nvGraphicFramePr>
        <p:xfrm>
          <a:off x="285720" y="1357298"/>
          <a:ext cx="8358246" cy="4643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7893" name="直接箭头连接符 25"/>
          <p:cNvCxnSpPr>
            <a:cxnSpLocks noChangeShapeType="1"/>
          </p:cNvCxnSpPr>
          <p:nvPr/>
        </p:nvCxnSpPr>
        <p:spPr bwMode="auto">
          <a:xfrm>
            <a:off x="546100" y="4429125"/>
            <a:ext cx="857250" cy="1588"/>
          </a:xfrm>
          <a:prstGeom prst="straightConnector1">
            <a:avLst/>
          </a:prstGeom>
          <a:noFill/>
          <a:ln w="25400" cap="sq">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894" name="直接箭头连接符 27"/>
          <p:cNvCxnSpPr>
            <a:cxnSpLocks noChangeShapeType="1"/>
          </p:cNvCxnSpPr>
          <p:nvPr/>
        </p:nvCxnSpPr>
        <p:spPr bwMode="auto">
          <a:xfrm rot="5400000">
            <a:off x="153988" y="4822825"/>
            <a:ext cx="785812" cy="1588"/>
          </a:xfrm>
          <a:prstGeom prst="straightConnector1">
            <a:avLst/>
          </a:prstGeom>
          <a:noFill/>
          <a:ln w="25400" cap="sq">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7895" name="矩形 30"/>
          <p:cNvSpPr>
            <a:spLocks noChangeArrowheads="1"/>
          </p:cNvSpPr>
          <p:nvPr/>
        </p:nvSpPr>
        <p:spPr bwMode="auto">
          <a:xfrm>
            <a:off x="214313" y="3957638"/>
            <a:ext cx="1474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zh-CN" altLang="en-US" sz="2000" b="1">
                <a:latin typeface="楷体_GB2312" pitchFamily="49" charset="-122"/>
                <a:ea typeface="楷体_GB2312" pitchFamily="49" charset="-122"/>
              </a:rPr>
              <a:t>介绍顺序：</a:t>
            </a:r>
          </a:p>
        </p:txBody>
      </p:sp>
    </p:spTree>
    <p:extLst>
      <p:ext uri="{BB962C8B-B14F-4D97-AF65-F5344CB8AC3E}">
        <p14:creationId xmlns:p14="http://schemas.microsoft.com/office/powerpoint/2010/main" val="4160418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kumimoji="0" lang="zh-CN" altLang="en-US"/>
              <a:t>基于</a:t>
            </a:r>
            <a:r>
              <a:rPr kumimoji="0" lang="en-US" altLang="zh-CN"/>
              <a:t>UML</a:t>
            </a:r>
            <a:r>
              <a:rPr kumimoji="0" lang="zh-CN" altLang="en-US"/>
              <a:t>建模的面向对象设计</a:t>
            </a:r>
            <a:endParaRPr kumimoji="0" lang="en-US" altLang="zh-CN"/>
          </a:p>
        </p:txBody>
      </p:sp>
      <p:sp>
        <p:nvSpPr>
          <p:cNvPr id="39938" name="Content Placeholder 2"/>
          <p:cNvSpPr>
            <a:spLocks noGrp="1"/>
          </p:cNvSpPr>
          <p:nvPr>
            <p:ph idx="1"/>
          </p:nvPr>
        </p:nvSpPr>
        <p:spPr/>
        <p:txBody>
          <a:bodyPr/>
          <a:lstStyle/>
          <a:p>
            <a:r>
              <a:rPr kumimoji="0" lang="zh-CN" altLang="en-US"/>
              <a:t>设计原则</a:t>
            </a:r>
            <a:endParaRPr kumimoji="0" lang="en-US" altLang="zh-CN"/>
          </a:p>
          <a:p>
            <a:pPr lvl="1"/>
            <a:r>
              <a:rPr kumimoji="0" lang="zh-CN" altLang="en-US"/>
              <a:t>模块化</a:t>
            </a:r>
            <a:endParaRPr kumimoji="0" lang="en-US" altLang="zh-CN"/>
          </a:p>
          <a:p>
            <a:pPr lvl="2"/>
            <a:r>
              <a:rPr kumimoji="0" lang="zh-CN" altLang="en-US"/>
              <a:t>层次分解</a:t>
            </a:r>
            <a:endParaRPr kumimoji="0" lang="en-US" altLang="zh-CN"/>
          </a:p>
          <a:p>
            <a:pPr lvl="1"/>
            <a:r>
              <a:rPr kumimoji="0" lang="zh-CN" altLang="en-US"/>
              <a:t>耦合</a:t>
            </a:r>
            <a:endParaRPr kumimoji="0" lang="en-US" altLang="zh-CN"/>
          </a:p>
          <a:p>
            <a:pPr lvl="2"/>
            <a:r>
              <a:rPr kumimoji="0" lang="zh-CN" altLang="en-US"/>
              <a:t>两个类（子系统）之间的关联程度</a:t>
            </a:r>
            <a:endParaRPr kumimoji="0" lang="en-US" altLang="zh-CN"/>
          </a:p>
          <a:p>
            <a:pPr lvl="1"/>
            <a:r>
              <a:rPr kumimoji="0" lang="zh-CN" altLang="en-US"/>
              <a:t>内聚</a:t>
            </a:r>
            <a:endParaRPr kumimoji="0" lang="en-US" altLang="zh-CN"/>
          </a:p>
          <a:p>
            <a:pPr lvl="2"/>
            <a:r>
              <a:rPr kumimoji="0" lang="zh-CN" altLang="en-US"/>
              <a:t>类（子系统）内部的相关程度</a:t>
            </a:r>
            <a:endParaRPr kumimoji="0" lang="en-US" altLang="zh-CN"/>
          </a:p>
          <a:p>
            <a:pPr lvl="1"/>
            <a:r>
              <a:rPr kumimoji="0" lang="zh-CN" altLang="en-US"/>
              <a:t>复用</a:t>
            </a:r>
            <a:endParaRPr kumimoji="0" lang="en-US" altLang="zh-CN"/>
          </a:p>
          <a:p>
            <a:pPr lvl="2"/>
            <a:r>
              <a:rPr kumimoji="0" lang="zh-CN" altLang="en-US"/>
              <a:t>体系结构</a:t>
            </a:r>
            <a:endParaRPr kumimoji="0" lang="en-US" altLang="zh-CN"/>
          </a:p>
          <a:p>
            <a:pPr lvl="2"/>
            <a:r>
              <a:rPr kumimoji="0" lang="zh-CN" altLang="en-US"/>
              <a:t>模式</a:t>
            </a:r>
            <a:endParaRPr kumimoji="0" lang="en-US" altLang="en-US"/>
          </a:p>
        </p:txBody>
      </p:sp>
    </p:spTree>
    <p:extLst>
      <p:ext uri="{BB962C8B-B14F-4D97-AF65-F5344CB8AC3E}">
        <p14:creationId xmlns:p14="http://schemas.microsoft.com/office/powerpoint/2010/main" val="295843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kumimoji="0" lang="zh-CN" altLang="en-US"/>
              <a:t>提纲</a:t>
            </a:r>
            <a:endParaRPr kumimoji="0" lang="en-US" altLang="en-US"/>
          </a:p>
        </p:txBody>
      </p:sp>
      <p:sp>
        <p:nvSpPr>
          <p:cNvPr id="17410" name="Content Placeholder 2"/>
          <p:cNvSpPr>
            <a:spLocks noGrp="1"/>
          </p:cNvSpPr>
          <p:nvPr>
            <p:ph idx="1"/>
          </p:nvPr>
        </p:nvSpPr>
        <p:spPr/>
        <p:txBody>
          <a:bodyPr/>
          <a:lstStyle/>
          <a:p>
            <a:r>
              <a:rPr kumimoji="0" lang="zh-CN" altLang="en-US"/>
              <a:t>面向对象设计概述</a:t>
            </a:r>
            <a:endParaRPr kumimoji="0" lang="en-US" altLang="zh-CN"/>
          </a:p>
          <a:p>
            <a:r>
              <a:rPr kumimoji="0" lang="zh-CN" altLang="en-US"/>
              <a:t>基于</a:t>
            </a:r>
            <a:r>
              <a:rPr kumimoji="0" lang="en-US" altLang="zh-CN"/>
              <a:t>UML</a:t>
            </a:r>
            <a:r>
              <a:rPr kumimoji="0" lang="zh-CN" altLang="en-US"/>
              <a:t>的面向对象软件设计</a:t>
            </a:r>
            <a:endParaRPr kumimoji="0" lang="en-US" altLang="zh-CN"/>
          </a:p>
          <a:p>
            <a:r>
              <a:rPr kumimoji="0" lang="zh-CN" altLang="en-US"/>
              <a:t>案例</a:t>
            </a:r>
            <a:endParaRPr kumimoji="0" lang="en-US" altLang="zh-CN"/>
          </a:p>
          <a:p>
            <a:r>
              <a:rPr kumimoji="0" lang="zh-CN" altLang="en-US"/>
              <a:t>总结</a:t>
            </a:r>
            <a:endParaRPr kumimoji="0" lang="en-US" altLang="zh-CN"/>
          </a:p>
        </p:txBody>
      </p:sp>
    </p:spTree>
    <p:extLst>
      <p:ext uri="{BB962C8B-B14F-4D97-AF65-F5344CB8AC3E}">
        <p14:creationId xmlns:p14="http://schemas.microsoft.com/office/powerpoint/2010/main" val="2472718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kumimoji="0" lang="zh-CN" altLang="en-US"/>
              <a:t>基于</a:t>
            </a:r>
            <a:r>
              <a:rPr kumimoji="0" lang="en-US" altLang="zh-CN"/>
              <a:t>UML</a:t>
            </a:r>
            <a:r>
              <a:rPr kumimoji="0" lang="zh-CN" altLang="en-US"/>
              <a:t>建模的面向对象设计</a:t>
            </a:r>
            <a:endParaRPr kumimoji="0" lang="en-US" altLang="zh-CN"/>
          </a:p>
        </p:txBody>
      </p:sp>
      <p:sp>
        <p:nvSpPr>
          <p:cNvPr id="40962" name="Content Placeholder 2"/>
          <p:cNvSpPr>
            <a:spLocks noGrp="1"/>
          </p:cNvSpPr>
          <p:nvPr>
            <p:ph idx="1"/>
          </p:nvPr>
        </p:nvSpPr>
        <p:spPr>
          <a:xfrm>
            <a:off x="107950" y="1196975"/>
            <a:ext cx="8785225" cy="5256213"/>
          </a:xfrm>
        </p:spPr>
        <p:txBody>
          <a:bodyPr/>
          <a:lstStyle/>
          <a:p>
            <a:r>
              <a:rPr kumimoji="0" lang="zh-CN" altLang="en-US"/>
              <a:t>设计过程</a:t>
            </a:r>
            <a:endParaRPr kumimoji="0" lang="en-US" altLang="zh-CN"/>
          </a:p>
          <a:p>
            <a:pPr lvl="1"/>
            <a:r>
              <a:rPr kumimoji="0" lang="zh-CN" altLang="en-US"/>
              <a:t>确定分析－</a:t>
            </a:r>
            <a:r>
              <a:rPr kumimoji="0" lang="en-US" altLang="zh-CN"/>
              <a:t>》</a:t>
            </a:r>
            <a:r>
              <a:rPr kumimoji="0" lang="zh-CN" altLang="en-US"/>
              <a:t>设计映射</a:t>
            </a:r>
            <a:endParaRPr kumimoji="0" lang="en-US" altLang="zh-CN"/>
          </a:p>
          <a:p>
            <a:pPr lvl="1"/>
            <a:r>
              <a:rPr kumimoji="0" lang="zh-CN" altLang="en-US"/>
              <a:t>构造结构模型：对象驱动</a:t>
            </a:r>
            <a:endParaRPr kumimoji="0" lang="en-US" altLang="zh-CN"/>
          </a:p>
          <a:p>
            <a:pPr lvl="2"/>
            <a:r>
              <a:rPr kumimoji="0" lang="zh-CN" altLang="en-US"/>
              <a:t>精化类设计，设计类图：类＋关系</a:t>
            </a:r>
            <a:endParaRPr kumimoji="0" lang="en-US" altLang="zh-CN"/>
          </a:p>
          <a:p>
            <a:pPr lvl="2"/>
            <a:r>
              <a:rPr kumimoji="0" lang="zh-CN" altLang="en-US"/>
              <a:t>进行包组织，设计包图：类图＋关系</a:t>
            </a:r>
            <a:endParaRPr kumimoji="0" lang="en-US" altLang="zh-CN"/>
          </a:p>
          <a:p>
            <a:pPr lvl="1"/>
            <a:r>
              <a:rPr lang="zh-CN" altLang="en-US"/>
              <a:t>构造行为模型：场景驱动</a:t>
            </a:r>
            <a:endParaRPr lang="en-US" altLang="zh-CN"/>
          </a:p>
          <a:p>
            <a:pPr lvl="2"/>
            <a:r>
              <a:rPr lang="zh-CN" altLang="en-US"/>
              <a:t>对复杂类设计状态机图</a:t>
            </a:r>
            <a:endParaRPr lang="en-US" altLang="zh-CN"/>
          </a:p>
          <a:p>
            <a:pPr lvl="2"/>
            <a:r>
              <a:rPr lang="zh-CN" altLang="en-US"/>
              <a:t>对重要事件流，设计细化顺序图</a:t>
            </a:r>
            <a:endParaRPr lang="en-US" altLang="zh-CN"/>
          </a:p>
          <a:p>
            <a:pPr lvl="2"/>
            <a:r>
              <a:rPr lang="zh-CN" altLang="en-US"/>
              <a:t>对任务流程或类方法实现，设计活动图</a:t>
            </a:r>
            <a:endParaRPr lang="en-US" altLang="zh-CN"/>
          </a:p>
          <a:p>
            <a:pPr lvl="1"/>
            <a:r>
              <a:rPr kumimoji="0" lang="zh-CN" altLang="en-US"/>
              <a:t>构造体系结构模型：</a:t>
            </a:r>
            <a:endParaRPr kumimoji="0" lang="en-US" altLang="zh-CN"/>
          </a:p>
          <a:p>
            <a:pPr lvl="2"/>
            <a:r>
              <a:rPr kumimoji="0" lang="zh-CN" altLang="en-US"/>
              <a:t>组件图：组件选择、组件间通信</a:t>
            </a:r>
            <a:endParaRPr kumimoji="0" lang="en-US" altLang="zh-CN"/>
          </a:p>
          <a:p>
            <a:pPr lvl="2"/>
            <a:r>
              <a:rPr kumimoji="0" lang="zh-CN" altLang="en-US"/>
              <a:t>配置图</a:t>
            </a:r>
            <a:endParaRPr kumimoji="0" lang="en-US" altLang="zh-CN"/>
          </a:p>
          <a:p>
            <a:pPr lvl="3"/>
            <a:r>
              <a:rPr kumimoji="0" lang="zh-CN" altLang="en-US"/>
              <a:t>子系统部署</a:t>
            </a:r>
            <a:endParaRPr kumimoji="0" lang="en-US" altLang="zh-CN"/>
          </a:p>
        </p:txBody>
      </p:sp>
    </p:spTree>
    <p:extLst>
      <p:ext uri="{BB962C8B-B14F-4D97-AF65-F5344CB8AC3E}">
        <p14:creationId xmlns:p14="http://schemas.microsoft.com/office/powerpoint/2010/main" val="2703412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kumimoji="0" lang="zh-CN" altLang="en-US"/>
              <a:t>基于</a:t>
            </a:r>
            <a:r>
              <a:rPr kumimoji="0" lang="en-US" altLang="zh-CN"/>
              <a:t>UML</a:t>
            </a:r>
            <a:r>
              <a:rPr kumimoji="0" lang="zh-CN" altLang="en-US"/>
              <a:t>建模的面向对象设计</a:t>
            </a:r>
            <a:endParaRPr kumimoji="0" lang="en-US" altLang="zh-CN"/>
          </a:p>
        </p:txBody>
      </p:sp>
      <p:sp>
        <p:nvSpPr>
          <p:cNvPr id="41986" name="Content Placeholder 2"/>
          <p:cNvSpPr>
            <a:spLocks noGrp="1"/>
          </p:cNvSpPr>
          <p:nvPr>
            <p:ph idx="1"/>
          </p:nvPr>
        </p:nvSpPr>
        <p:spPr>
          <a:xfrm>
            <a:off x="179388" y="1341438"/>
            <a:ext cx="8640762" cy="4751387"/>
          </a:xfrm>
        </p:spPr>
        <p:txBody>
          <a:bodyPr/>
          <a:lstStyle/>
          <a:p>
            <a:r>
              <a:rPr kumimoji="0" lang="zh-CN" altLang="en-US"/>
              <a:t>设计类</a:t>
            </a:r>
            <a:endParaRPr kumimoji="0" lang="en-US" altLang="ja-JP"/>
          </a:p>
          <a:p>
            <a:pPr lvl="1"/>
            <a:r>
              <a:rPr kumimoji="0" lang="zh-TW" altLang="en-US" sz="2000"/>
              <a:t>考虑与实现有关的因素，具体描述操作的参数、属性和类型等。</a:t>
            </a:r>
            <a:endParaRPr kumimoji="0" lang="en-US" altLang="zh-TW" sz="2000"/>
          </a:p>
          <a:p>
            <a:pPr lvl="1"/>
            <a:r>
              <a:rPr kumimoji="0" lang="zh-TW" altLang="en-US" sz="2000"/>
              <a:t>如果一个“分析类”比较简单，代表着单一的逻辑抽象，那么可以将其映射为“设计类”。通常，主动参与者对应的边界类、控制类和一般的实体类都可以直接映射成设计类。</a:t>
            </a:r>
          </a:p>
          <a:p>
            <a:pPr lvl="1"/>
            <a:r>
              <a:rPr kumimoji="0" lang="zh-TW" altLang="en-US" sz="2000"/>
              <a:t>如果“分析类”的职责比较复杂，很难由单个“设计类”承担，则应该将其映射成“子系统接口”。通常，被动参与者对应的边界类被映射成子系统接口。</a:t>
            </a:r>
          </a:p>
          <a:p>
            <a:pPr lvl="1"/>
            <a:r>
              <a:rPr kumimoji="0" lang="zh-TW" altLang="en-US" sz="2000"/>
              <a:t>类的设计应当充分利用预定义的系统类库或其他来源的现有类，并采用继承、复用、演化等方法设计所需要的新类。</a:t>
            </a:r>
          </a:p>
          <a:p>
            <a:endParaRPr kumimoji="0" lang="en-US" altLang="en-US"/>
          </a:p>
        </p:txBody>
      </p:sp>
    </p:spTree>
    <p:extLst>
      <p:ext uri="{BB962C8B-B14F-4D97-AF65-F5344CB8AC3E}">
        <p14:creationId xmlns:p14="http://schemas.microsoft.com/office/powerpoint/2010/main" val="3116002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kumimoji="0" lang="zh-CN" altLang="en-US"/>
              <a:t>基于</a:t>
            </a:r>
            <a:r>
              <a:rPr kumimoji="0" lang="en-US" altLang="zh-CN"/>
              <a:t>UML</a:t>
            </a:r>
            <a:r>
              <a:rPr kumimoji="0" lang="zh-CN" altLang="en-US"/>
              <a:t>建模的面向对象设计</a:t>
            </a:r>
            <a:endParaRPr kumimoji="0" lang="en-US" altLang="zh-CN"/>
          </a:p>
        </p:txBody>
      </p:sp>
      <p:sp>
        <p:nvSpPr>
          <p:cNvPr id="43010" name="Content Placeholder 2"/>
          <p:cNvSpPr>
            <a:spLocks noGrp="1"/>
          </p:cNvSpPr>
          <p:nvPr>
            <p:ph idx="1"/>
          </p:nvPr>
        </p:nvSpPr>
        <p:spPr>
          <a:xfrm>
            <a:off x="323850" y="1341438"/>
            <a:ext cx="8286750" cy="4535487"/>
          </a:xfrm>
        </p:spPr>
        <p:txBody>
          <a:bodyPr/>
          <a:lstStyle/>
          <a:p>
            <a:r>
              <a:rPr kumimoji="0" lang="zh-CN" altLang="en-US"/>
              <a:t>类的精化设计（</a:t>
            </a:r>
            <a:r>
              <a:rPr kumimoji="0" lang="en-US" altLang="zh-CN"/>
              <a:t>Refinement</a:t>
            </a:r>
            <a:r>
              <a:rPr kumimoji="0" lang="zh-CN" altLang="en-US"/>
              <a:t>）</a:t>
            </a:r>
            <a:endParaRPr kumimoji="0" lang="en-US" altLang="zh-TW"/>
          </a:p>
          <a:p>
            <a:pPr lvl="1"/>
            <a:r>
              <a:rPr kumimoji="0" lang="zh-TW" altLang="en-US"/>
              <a:t>边界类的设计策略</a:t>
            </a:r>
          </a:p>
          <a:p>
            <a:pPr lvl="2"/>
            <a:r>
              <a:rPr kumimoji="0" lang="zh-TW" altLang="en-US"/>
              <a:t>用户界面设计因素</a:t>
            </a:r>
          </a:p>
          <a:p>
            <a:pPr lvl="3"/>
            <a:r>
              <a:rPr kumimoji="0" lang="zh-TW" altLang="en-US"/>
              <a:t>用户界面的开发工具</a:t>
            </a:r>
          </a:p>
          <a:p>
            <a:pPr lvl="3"/>
            <a:r>
              <a:rPr kumimoji="0" lang="zh-TW" altLang="en-US"/>
              <a:t>所创建的界面数量</a:t>
            </a:r>
          </a:p>
          <a:p>
            <a:pPr lvl="2"/>
            <a:r>
              <a:rPr kumimoji="0" lang="zh-TW" altLang="en-US"/>
              <a:t>外部系统接口类</a:t>
            </a:r>
          </a:p>
          <a:p>
            <a:pPr lvl="1"/>
            <a:r>
              <a:rPr kumimoji="0" lang="zh-TW" altLang="en-US"/>
              <a:t>实体类的设计策略</a:t>
            </a:r>
          </a:p>
          <a:p>
            <a:pPr lvl="2"/>
            <a:r>
              <a:rPr kumimoji="0" lang="zh-TW" altLang="en-US"/>
              <a:t>考虑性能需求对实体对象的影响</a:t>
            </a:r>
          </a:p>
          <a:p>
            <a:pPr lvl="1"/>
            <a:r>
              <a:rPr kumimoji="0" lang="zh-TW" altLang="en-US"/>
              <a:t>控制类的设计策略</a:t>
            </a:r>
          </a:p>
          <a:p>
            <a:pPr lvl="2"/>
            <a:r>
              <a:rPr kumimoji="0" lang="zh-TW" altLang="en-US"/>
              <a:t>是否真正需要？是否应该继续细分？</a:t>
            </a:r>
          </a:p>
          <a:p>
            <a:pPr lvl="2"/>
            <a:r>
              <a:rPr kumimoji="0" lang="zh-TW" altLang="en-US"/>
              <a:t>考虑复杂性、变化适应性、分布性和性能、事务处理等要求</a:t>
            </a:r>
          </a:p>
          <a:p>
            <a:pPr lvl="1"/>
            <a:endParaRPr kumimoji="0" lang="en-US" altLang="zh-CN"/>
          </a:p>
        </p:txBody>
      </p:sp>
    </p:spTree>
    <p:extLst>
      <p:ext uri="{BB962C8B-B14F-4D97-AF65-F5344CB8AC3E}">
        <p14:creationId xmlns:p14="http://schemas.microsoft.com/office/powerpoint/2010/main" val="127836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kumimoji="0" lang="zh-CN" altLang="en-US"/>
              <a:t>基于</a:t>
            </a:r>
            <a:r>
              <a:rPr kumimoji="0" lang="en-US" altLang="zh-CN"/>
              <a:t>UML</a:t>
            </a:r>
            <a:r>
              <a:rPr kumimoji="0" lang="zh-CN" altLang="en-US"/>
              <a:t>建模的面向对象设计</a:t>
            </a:r>
            <a:endParaRPr kumimoji="0" lang="en-US" altLang="zh-CN"/>
          </a:p>
        </p:txBody>
      </p:sp>
      <p:sp>
        <p:nvSpPr>
          <p:cNvPr id="44034" name="Content Placeholder 2"/>
          <p:cNvSpPr>
            <a:spLocks noGrp="1"/>
          </p:cNvSpPr>
          <p:nvPr>
            <p:ph idx="1"/>
          </p:nvPr>
        </p:nvSpPr>
        <p:spPr/>
        <p:txBody>
          <a:bodyPr/>
          <a:lstStyle/>
          <a:p>
            <a:r>
              <a:rPr kumimoji="0" lang="zh-CN" altLang="en-US"/>
              <a:t>类的精化设计</a:t>
            </a:r>
            <a:endParaRPr kumimoji="0" lang="en-US" altLang="ja-JP"/>
          </a:p>
          <a:p>
            <a:pPr lvl="1"/>
            <a:r>
              <a:rPr kumimoji="0" lang="zh-TW" altLang="en-US"/>
              <a:t>精化类的属性和操作</a:t>
            </a:r>
          </a:p>
          <a:p>
            <a:pPr lvl="2"/>
            <a:r>
              <a:rPr kumimoji="0" lang="zh-TW" altLang="en-US"/>
              <a:t>明确定义</a:t>
            </a:r>
            <a:r>
              <a:rPr kumimoji="0" lang="zh-TW" altLang="en-US">
                <a:solidFill>
                  <a:srgbClr val="FF0000"/>
                </a:solidFill>
              </a:rPr>
              <a:t>操作</a:t>
            </a:r>
            <a:r>
              <a:rPr kumimoji="0" lang="zh-TW" altLang="en-US"/>
              <a:t>的参数和基本的实现逻辑</a:t>
            </a:r>
          </a:p>
          <a:p>
            <a:pPr lvl="2"/>
            <a:r>
              <a:rPr kumimoji="0" lang="zh-TW" altLang="en-US"/>
              <a:t>明确定义</a:t>
            </a:r>
            <a:r>
              <a:rPr kumimoji="0" lang="zh-TW" altLang="en-US">
                <a:solidFill>
                  <a:srgbClr val="FF0000"/>
                </a:solidFill>
              </a:rPr>
              <a:t>属性</a:t>
            </a:r>
            <a:r>
              <a:rPr kumimoji="0" lang="zh-TW" altLang="en-US"/>
              <a:t>的类型和可见性</a:t>
            </a:r>
          </a:p>
          <a:p>
            <a:pPr lvl="1"/>
            <a:r>
              <a:rPr kumimoji="0" lang="zh-TW" altLang="en-US"/>
              <a:t>明确类之间的</a:t>
            </a:r>
            <a:r>
              <a:rPr kumimoji="0" lang="zh-TW" altLang="en-US">
                <a:solidFill>
                  <a:srgbClr val="FF0000"/>
                </a:solidFill>
              </a:rPr>
              <a:t>关系</a:t>
            </a:r>
          </a:p>
          <a:p>
            <a:pPr lvl="1"/>
            <a:r>
              <a:rPr kumimoji="0" lang="zh-TW" altLang="en-US"/>
              <a:t>整理和优化设计模型</a:t>
            </a:r>
          </a:p>
          <a:p>
            <a:endParaRPr kumimoji="0" lang="en-US" altLang="en-US"/>
          </a:p>
        </p:txBody>
      </p:sp>
    </p:spTree>
    <p:extLst>
      <p:ext uri="{BB962C8B-B14F-4D97-AF65-F5344CB8AC3E}">
        <p14:creationId xmlns:p14="http://schemas.microsoft.com/office/powerpoint/2010/main" val="2448133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kumimoji="0" lang="zh-CN" altLang="en-US"/>
              <a:t>基于</a:t>
            </a:r>
            <a:r>
              <a:rPr kumimoji="0" lang="en-US" altLang="zh-CN"/>
              <a:t>UML</a:t>
            </a:r>
            <a:r>
              <a:rPr kumimoji="0" lang="zh-CN" altLang="en-US"/>
              <a:t>建模的面向对象设计</a:t>
            </a:r>
            <a:endParaRPr kumimoji="0" lang="en-US" altLang="zh-CN"/>
          </a:p>
        </p:txBody>
      </p:sp>
      <p:sp>
        <p:nvSpPr>
          <p:cNvPr id="45058" name="Content Placeholder 2"/>
          <p:cNvSpPr>
            <a:spLocks noGrp="1"/>
          </p:cNvSpPr>
          <p:nvPr>
            <p:ph idx="1"/>
          </p:nvPr>
        </p:nvSpPr>
        <p:spPr>
          <a:xfrm>
            <a:off x="107950" y="1268413"/>
            <a:ext cx="8502650" cy="4608512"/>
          </a:xfrm>
        </p:spPr>
        <p:txBody>
          <a:bodyPr/>
          <a:lstStyle/>
          <a:p>
            <a:r>
              <a:rPr kumimoji="0" lang="zh-CN" altLang="en-US"/>
              <a:t>类的精化设计</a:t>
            </a:r>
            <a:endParaRPr kumimoji="0" lang="en-US" altLang="zh-CN" sz="2400"/>
          </a:p>
          <a:p>
            <a:pPr lvl="1"/>
            <a:r>
              <a:rPr kumimoji="0" lang="zh-CN" altLang="en-US"/>
              <a:t>定义操作</a:t>
            </a:r>
            <a:endParaRPr kumimoji="0" lang="en-US" altLang="zh-CN"/>
          </a:p>
          <a:p>
            <a:pPr lvl="2"/>
            <a:r>
              <a:rPr kumimoji="0" lang="zh-TW" altLang="en-US" sz="1800"/>
              <a:t>找出满足基本逻辑要求的操作</a:t>
            </a:r>
          </a:p>
          <a:p>
            <a:pPr lvl="2"/>
            <a:r>
              <a:rPr kumimoji="0" lang="zh-TW" altLang="en-US" sz="1800"/>
              <a:t>补充必要的辅助操作</a:t>
            </a:r>
          </a:p>
          <a:p>
            <a:pPr lvl="3"/>
            <a:r>
              <a:rPr kumimoji="0" lang="zh-TW" altLang="en-US"/>
              <a:t>初始化</a:t>
            </a:r>
          </a:p>
          <a:p>
            <a:pPr lvl="3"/>
            <a:r>
              <a:rPr kumimoji="0" lang="zh-TW" altLang="en-US"/>
              <a:t>验证两个实例是否等同</a:t>
            </a:r>
          </a:p>
          <a:p>
            <a:pPr lvl="3"/>
            <a:r>
              <a:rPr kumimoji="0" lang="en-US" altLang="zh-CN"/>
              <a:t>……</a:t>
            </a:r>
          </a:p>
          <a:p>
            <a:pPr lvl="2"/>
            <a:r>
              <a:rPr kumimoji="0" lang="zh-CN" altLang="en-US" sz="1800">
                <a:cs typeface="Arial" panose="020B0604020202020204" pitchFamily="34" charset="0"/>
              </a:rPr>
              <a:t>完整地描述操作</a:t>
            </a:r>
            <a:endParaRPr kumimoji="0" lang="zh-CN" altLang="zh-CN" sz="1800">
              <a:cs typeface="Arial" panose="020B0604020202020204" pitchFamily="34" charset="0"/>
            </a:endParaRPr>
          </a:p>
          <a:p>
            <a:pPr lvl="3"/>
            <a:r>
              <a:rPr kumimoji="0" lang="zh-TW" altLang="en-US"/>
              <a:t>确定操作的名称、参数、返回值、可见性等</a:t>
            </a:r>
          </a:p>
          <a:p>
            <a:pPr lvl="3"/>
            <a:r>
              <a:rPr kumimoji="0" lang="zh-TW" altLang="en-US"/>
              <a:t>应该遵从程序设计语言的命名规则</a:t>
            </a:r>
          </a:p>
          <a:p>
            <a:pPr lvl="1"/>
            <a:r>
              <a:rPr kumimoji="0" lang="zh-TW" altLang="en-US"/>
              <a:t>简要说明操作的内部实现逻辑</a:t>
            </a:r>
            <a:endParaRPr kumimoji="0" lang="en-US" altLang="zh-TW"/>
          </a:p>
          <a:p>
            <a:pPr lvl="1"/>
            <a:r>
              <a:rPr kumimoji="0" lang="zh-CN" altLang="en-US"/>
              <a:t>为复杂的操作实现逻辑构造</a:t>
            </a:r>
            <a:r>
              <a:rPr kumimoji="0" lang="zh-CN" altLang="en-US">
                <a:solidFill>
                  <a:srgbClr val="FF6600"/>
                </a:solidFill>
              </a:rPr>
              <a:t>活动图</a:t>
            </a:r>
            <a:endParaRPr kumimoji="0" lang="en-US" altLang="zh-CN">
              <a:solidFill>
                <a:srgbClr val="FF6600"/>
              </a:solidFill>
            </a:endParaRPr>
          </a:p>
          <a:p>
            <a:pPr lvl="2"/>
            <a:r>
              <a:rPr kumimoji="0" lang="zh-CN" altLang="en-US" sz="1800">
                <a:latin typeface="Times New Roman" panose="02020603050405020304" pitchFamily="18" charset="0"/>
              </a:rPr>
              <a:t>每个活动必须扩展成一个和多个操作，每个操作被指派给特定的对象来实现。</a:t>
            </a:r>
          </a:p>
        </p:txBody>
      </p:sp>
    </p:spTree>
    <p:extLst>
      <p:ext uri="{BB962C8B-B14F-4D97-AF65-F5344CB8AC3E}">
        <p14:creationId xmlns:p14="http://schemas.microsoft.com/office/powerpoint/2010/main" val="1031088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kumimoji="0" lang="zh-CN" altLang="en-US"/>
              <a:t>基于</a:t>
            </a:r>
            <a:r>
              <a:rPr kumimoji="0" lang="en-US" altLang="zh-CN"/>
              <a:t>UML</a:t>
            </a:r>
            <a:r>
              <a:rPr kumimoji="0" lang="zh-CN" altLang="en-US"/>
              <a:t>建模的面向对象设计</a:t>
            </a:r>
            <a:endParaRPr kumimoji="0" lang="en-US" altLang="zh-CN"/>
          </a:p>
        </p:txBody>
      </p:sp>
      <p:sp>
        <p:nvSpPr>
          <p:cNvPr id="46082" name="Content Placeholder 2"/>
          <p:cNvSpPr>
            <a:spLocks noGrp="1"/>
          </p:cNvSpPr>
          <p:nvPr>
            <p:ph idx="1"/>
          </p:nvPr>
        </p:nvSpPr>
        <p:spPr>
          <a:xfrm>
            <a:off x="395288" y="1412875"/>
            <a:ext cx="8215312" cy="4464050"/>
          </a:xfrm>
        </p:spPr>
        <p:txBody>
          <a:bodyPr/>
          <a:lstStyle/>
          <a:p>
            <a:r>
              <a:rPr kumimoji="0" lang="zh-CN" altLang="en-US"/>
              <a:t>类的精化设计</a:t>
            </a:r>
            <a:endParaRPr kumimoji="0" lang="en-US" altLang="zh-TW"/>
          </a:p>
          <a:p>
            <a:pPr lvl="1"/>
            <a:r>
              <a:rPr kumimoji="0" lang="zh-TW" altLang="en-US"/>
              <a:t>定义属性</a:t>
            </a:r>
          </a:p>
          <a:p>
            <a:pPr lvl="2"/>
            <a:r>
              <a:rPr kumimoji="0" lang="zh-TW" altLang="en-US"/>
              <a:t>具体说明属性的名称、类型、缺省值、可见性等</a:t>
            </a:r>
          </a:p>
          <a:p>
            <a:pPr lvl="1"/>
            <a:r>
              <a:rPr kumimoji="0" lang="zh-TW" altLang="en-US"/>
              <a:t>基本原则</a:t>
            </a:r>
          </a:p>
          <a:p>
            <a:pPr lvl="2"/>
            <a:r>
              <a:rPr kumimoji="0" lang="zh-TW" altLang="en-US"/>
              <a:t>将所有属性的可见性设置为</a:t>
            </a:r>
            <a:r>
              <a:rPr kumimoji="0" lang="en-US" altLang="zh-TW" b="1" i="1"/>
              <a:t>private</a:t>
            </a:r>
            <a:r>
              <a:rPr kumimoji="0" lang="zh-TW" altLang="en-US"/>
              <a:t>；</a:t>
            </a:r>
          </a:p>
          <a:p>
            <a:pPr lvl="2"/>
            <a:r>
              <a:rPr kumimoji="0" lang="zh-TW" altLang="en-US"/>
              <a:t>仅通过</a:t>
            </a:r>
            <a:r>
              <a:rPr kumimoji="0" lang="en-US" altLang="zh-TW" b="1" i="1"/>
              <a:t>set </a:t>
            </a:r>
            <a:r>
              <a:rPr kumimoji="0" lang="zh-TW" altLang="en-US"/>
              <a:t>方法更新属性；</a:t>
            </a:r>
          </a:p>
          <a:p>
            <a:pPr lvl="2"/>
            <a:r>
              <a:rPr kumimoji="0" lang="zh-TW" altLang="en-US"/>
              <a:t>仅通过</a:t>
            </a:r>
            <a:r>
              <a:rPr kumimoji="0" lang="en-US" altLang="zh-TW" b="1" i="1"/>
              <a:t>get </a:t>
            </a:r>
            <a:r>
              <a:rPr kumimoji="0" lang="zh-TW" altLang="en-US"/>
              <a:t>方法访问属性；</a:t>
            </a:r>
          </a:p>
          <a:p>
            <a:pPr lvl="2"/>
            <a:r>
              <a:rPr kumimoji="0" lang="zh-TW" altLang="en-US"/>
              <a:t>在属性的</a:t>
            </a:r>
            <a:r>
              <a:rPr kumimoji="0" lang="en-US" altLang="zh-TW" b="1" i="1"/>
              <a:t>set </a:t>
            </a:r>
            <a:r>
              <a:rPr kumimoji="0" lang="zh-TW" altLang="en-US"/>
              <a:t>方法中，实现简单的有效性验证，而在独立的验证方法中实现复杂的逻辑验证。</a:t>
            </a:r>
          </a:p>
          <a:p>
            <a:endParaRPr kumimoji="0" lang="en-US" altLang="zh-CN"/>
          </a:p>
        </p:txBody>
      </p:sp>
    </p:spTree>
    <p:extLst>
      <p:ext uri="{BB962C8B-B14F-4D97-AF65-F5344CB8AC3E}">
        <p14:creationId xmlns:p14="http://schemas.microsoft.com/office/powerpoint/2010/main" val="3126104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kumimoji="0" lang="zh-CN" altLang="en-US"/>
              <a:t>基于</a:t>
            </a:r>
            <a:r>
              <a:rPr kumimoji="0" lang="en-US" altLang="zh-CN"/>
              <a:t>UML</a:t>
            </a:r>
            <a:r>
              <a:rPr kumimoji="0" lang="zh-CN" altLang="en-US"/>
              <a:t>建模的面向对象设计</a:t>
            </a:r>
            <a:endParaRPr kumimoji="0" lang="en-US" altLang="zh-CN"/>
          </a:p>
        </p:txBody>
      </p:sp>
      <p:sp>
        <p:nvSpPr>
          <p:cNvPr id="47106" name="Content Placeholder 2"/>
          <p:cNvSpPr>
            <a:spLocks noGrp="1"/>
          </p:cNvSpPr>
          <p:nvPr>
            <p:ph idx="1"/>
          </p:nvPr>
        </p:nvSpPr>
        <p:spPr>
          <a:xfrm>
            <a:off x="250825" y="1341438"/>
            <a:ext cx="8359775" cy="4535487"/>
          </a:xfrm>
        </p:spPr>
        <p:txBody>
          <a:bodyPr/>
          <a:lstStyle/>
          <a:p>
            <a:r>
              <a:rPr kumimoji="0" lang="zh-CN" altLang="en-US"/>
              <a:t>类的精化设计</a:t>
            </a:r>
            <a:endParaRPr kumimoji="0" lang="en-US" altLang="zh-CN"/>
          </a:p>
          <a:p>
            <a:pPr lvl="1"/>
            <a:r>
              <a:rPr kumimoji="0" lang="zh-CN" altLang="en-US"/>
              <a:t>明确类的实例的行为</a:t>
            </a:r>
            <a:endParaRPr kumimoji="0" lang="en-US" altLang="zh-CN"/>
          </a:p>
          <a:p>
            <a:pPr lvl="1"/>
            <a:r>
              <a:rPr kumimoji="0" lang="zh-CN" altLang="en-US"/>
              <a:t>定义状态及其转换事件、转换条件</a:t>
            </a:r>
            <a:endParaRPr kumimoji="0" lang="en-US" altLang="zh-CN"/>
          </a:p>
          <a:p>
            <a:pPr lvl="2"/>
            <a:r>
              <a:rPr kumimoji="0" lang="zh-TW" altLang="en-US"/>
              <a:t>在详细设计阶段，状态建模一般只发生在依赖状态展示不同行为的类上</a:t>
            </a:r>
          </a:p>
          <a:p>
            <a:pPr lvl="2"/>
            <a:r>
              <a:rPr kumimoji="0" lang="zh-CN" altLang="en-US"/>
              <a:t>为类的复杂状态变化构造</a:t>
            </a:r>
            <a:r>
              <a:rPr kumimoji="0" lang="zh-CN" altLang="en-US">
                <a:solidFill>
                  <a:srgbClr val="FF6600"/>
                </a:solidFill>
              </a:rPr>
              <a:t>状态图</a:t>
            </a:r>
            <a:endParaRPr kumimoji="0" lang="en-US" altLang="zh-CN">
              <a:solidFill>
                <a:srgbClr val="FF6600"/>
              </a:solidFill>
            </a:endParaRPr>
          </a:p>
        </p:txBody>
      </p:sp>
    </p:spTree>
    <p:extLst>
      <p:ext uri="{BB962C8B-B14F-4D97-AF65-F5344CB8AC3E}">
        <p14:creationId xmlns:p14="http://schemas.microsoft.com/office/powerpoint/2010/main" val="2609668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kumimoji="0" lang="zh-CN" altLang="en-US"/>
              <a:t>基于</a:t>
            </a:r>
            <a:r>
              <a:rPr kumimoji="0" lang="en-US" altLang="zh-CN"/>
              <a:t>UML</a:t>
            </a:r>
            <a:r>
              <a:rPr kumimoji="0" lang="zh-CN" altLang="en-US"/>
              <a:t>建模的面向对象设计</a:t>
            </a:r>
            <a:endParaRPr kumimoji="0" lang="en-US" altLang="zh-CN"/>
          </a:p>
        </p:txBody>
      </p:sp>
      <p:sp>
        <p:nvSpPr>
          <p:cNvPr id="3" name="Content Placeholder 2"/>
          <p:cNvSpPr>
            <a:spLocks noGrp="1"/>
          </p:cNvSpPr>
          <p:nvPr>
            <p:ph idx="1"/>
          </p:nvPr>
        </p:nvSpPr>
        <p:spPr>
          <a:xfrm>
            <a:off x="395288" y="1268413"/>
            <a:ext cx="8215312" cy="4608512"/>
          </a:xfrm>
        </p:spPr>
        <p:txBody>
          <a:bodyPr/>
          <a:lstStyle/>
          <a:p>
            <a:r>
              <a:rPr kumimoji="0" lang="zh-CN" altLang="en-US"/>
              <a:t>定义类间关系并构造</a:t>
            </a:r>
            <a:r>
              <a:rPr kumimoji="0" lang="zh-CN" altLang="en-US">
                <a:solidFill>
                  <a:srgbClr val="FF6600"/>
                </a:solidFill>
              </a:rPr>
              <a:t>类图</a:t>
            </a:r>
            <a:endParaRPr kumimoji="0" lang="en-US" altLang="zh-CN">
              <a:solidFill>
                <a:srgbClr val="FF6600"/>
              </a:solidFill>
            </a:endParaRPr>
          </a:p>
          <a:p>
            <a:pPr lvl="1"/>
            <a:r>
              <a:rPr kumimoji="0" lang="zh-TW" altLang="en-US"/>
              <a:t>设计阶段，需要进一步确定详细的关联关系、依赖关系和聚合关系等。</a:t>
            </a:r>
          </a:p>
          <a:p>
            <a:pPr lvl="1"/>
            <a:r>
              <a:rPr kumimoji="0" lang="zh-TW" altLang="en-US"/>
              <a:t>不同对象之间的可能连接</a:t>
            </a:r>
          </a:p>
          <a:p>
            <a:pPr lvl="1">
              <a:buClr>
                <a:schemeClr val="folHlink"/>
              </a:buClr>
              <a:buSzPct val="70000"/>
              <a:buFont typeface="Wingdings" panose="05000000000000000000" pitchFamily="2" charset="2"/>
              <a:buChar char="n"/>
            </a:pPr>
            <a:r>
              <a:rPr kumimoji="0" lang="zh-CN" altLang="en-US"/>
              <a:t>关联（</a:t>
            </a:r>
            <a:r>
              <a:rPr kumimoji="0" lang="en-US" altLang="zh-CN"/>
              <a:t>Association</a:t>
            </a:r>
            <a:r>
              <a:rPr kumimoji="0" lang="zh-CN" altLang="en-US"/>
              <a:t>）</a:t>
            </a:r>
            <a:endParaRPr kumimoji="0" lang="en-US" altLang="zh-CN"/>
          </a:p>
          <a:p>
            <a:pPr lvl="2">
              <a:buClr>
                <a:schemeClr val="folHlink"/>
              </a:buClr>
            </a:pPr>
            <a:r>
              <a:rPr kumimoji="0" lang="zh-CN" altLang="en-US" sz="2400"/>
              <a:t>聚集，组成</a:t>
            </a:r>
          </a:p>
          <a:p>
            <a:pPr lvl="1">
              <a:buClr>
                <a:schemeClr val="folHlink"/>
              </a:buClr>
              <a:buSzPct val="70000"/>
              <a:buFont typeface="Wingdings" panose="05000000000000000000" pitchFamily="2" charset="2"/>
              <a:buChar char="n"/>
            </a:pPr>
            <a:r>
              <a:rPr kumimoji="0" lang="zh-CN" altLang="en-US"/>
              <a:t>泛化（</a:t>
            </a:r>
            <a:r>
              <a:rPr kumimoji="0" lang="en-US" altLang="zh-CN"/>
              <a:t>Generalization</a:t>
            </a:r>
            <a:r>
              <a:rPr kumimoji="0" lang="zh-CN" altLang="en-US"/>
              <a:t>）</a:t>
            </a:r>
          </a:p>
          <a:p>
            <a:pPr lvl="1">
              <a:buClr>
                <a:schemeClr val="folHlink"/>
              </a:buClr>
              <a:buSzPct val="70000"/>
              <a:buFont typeface="Wingdings" panose="05000000000000000000" pitchFamily="2" charset="2"/>
              <a:buChar char="n"/>
            </a:pPr>
            <a:r>
              <a:rPr kumimoji="0" lang="zh-CN" altLang="en-US"/>
              <a:t>依赖（</a:t>
            </a:r>
            <a:r>
              <a:rPr kumimoji="0" lang="en-US" altLang="zh-CN"/>
              <a:t>Dependency</a:t>
            </a:r>
            <a:r>
              <a:rPr kumimoji="0" lang="zh-CN" altLang="en-US"/>
              <a:t>）</a:t>
            </a:r>
          </a:p>
          <a:p>
            <a:pPr lvl="1">
              <a:buClr>
                <a:schemeClr val="folHlink"/>
              </a:buClr>
              <a:buSzPct val="70000"/>
              <a:buFont typeface="Wingdings" panose="05000000000000000000" pitchFamily="2" charset="2"/>
              <a:buChar char="n"/>
            </a:pPr>
            <a:r>
              <a:rPr kumimoji="0" lang="zh-CN" altLang="en-US"/>
              <a:t>实现（</a:t>
            </a:r>
            <a:r>
              <a:rPr kumimoji="0" lang="en-US" altLang="zh-CN"/>
              <a:t>Realization</a:t>
            </a:r>
            <a:r>
              <a:rPr kumimoji="0" lang="zh-CN" altLang="en-US"/>
              <a:t>）</a:t>
            </a:r>
          </a:p>
          <a:p>
            <a:pPr lvl="1">
              <a:buClr>
                <a:schemeClr val="folHlink"/>
              </a:buClr>
              <a:buSzPct val="70000"/>
              <a:buFont typeface="Wingdings" panose="05000000000000000000" pitchFamily="2" charset="2"/>
              <a:buChar char="n"/>
            </a:pPr>
            <a:r>
              <a:rPr kumimoji="0" lang="zh-CN" altLang="en-US"/>
              <a:t>约束（</a:t>
            </a:r>
            <a:r>
              <a:rPr kumimoji="0" lang="en-US" altLang="zh-CN"/>
              <a:t>Constraint)</a:t>
            </a:r>
          </a:p>
          <a:p>
            <a:pPr>
              <a:buFont typeface="Wingdings" panose="05000000000000000000" pitchFamily="2" charset="2"/>
              <a:buNone/>
            </a:pPr>
            <a:endParaRPr kumimoji="0" lang="en-US" altLang="zh-CN" sz="2400"/>
          </a:p>
        </p:txBody>
      </p:sp>
    </p:spTree>
    <p:extLst>
      <p:ext uri="{BB962C8B-B14F-4D97-AF65-F5344CB8AC3E}">
        <p14:creationId xmlns:p14="http://schemas.microsoft.com/office/powerpoint/2010/main" val="2313748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611188" y="404813"/>
            <a:ext cx="8229600" cy="608012"/>
          </a:xfrm>
        </p:spPr>
        <p:txBody>
          <a:bodyPr/>
          <a:lstStyle/>
          <a:p>
            <a:r>
              <a:rPr kumimoji="0" lang="zh-CN" altLang="en-US">
                <a:latin typeface="Times New Roman" panose="02020603050405020304" pitchFamily="18" charset="0"/>
              </a:rPr>
              <a:t>关联</a:t>
            </a:r>
          </a:p>
        </p:txBody>
      </p:sp>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DE53CD2A-86A2-4393-9380-CD80F0C6A6EC}" type="slidenum">
              <a:rPr lang="en-US" altLang="zh-CN" sz="1400"/>
              <a:pPr/>
              <a:t>28</a:t>
            </a:fld>
            <a:endParaRPr lang="en-US" altLang="zh-CN" sz="1400"/>
          </a:p>
        </p:txBody>
      </p:sp>
      <p:sp>
        <p:nvSpPr>
          <p:cNvPr id="49155" name="Rectangle 8"/>
          <p:cNvSpPr>
            <a:spLocks noChangeArrowheads="1"/>
          </p:cNvSpPr>
          <p:nvPr/>
        </p:nvSpPr>
        <p:spPr bwMode="auto">
          <a:xfrm>
            <a:off x="5180013" y="4521200"/>
            <a:ext cx="1587" cy="26988"/>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56" name="Rectangle 9"/>
          <p:cNvSpPr>
            <a:spLocks noChangeArrowheads="1"/>
          </p:cNvSpPr>
          <p:nvPr/>
        </p:nvSpPr>
        <p:spPr bwMode="auto">
          <a:xfrm>
            <a:off x="6067425" y="4521200"/>
            <a:ext cx="1588" cy="26988"/>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57" name="Rectangle 11"/>
          <p:cNvSpPr>
            <a:spLocks noChangeArrowheads="1"/>
          </p:cNvSpPr>
          <p:nvPr/>
        </p:nvSpPr>
        <p:spPr bwMode="auto">
          <a:xfrm>
            <a:off x="5032375" y="4784725"/>
            <a:ext cx="20638" cy="1588"/>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58" name="Rectangle 12"/>
          <p:cNvSpPr>
            <a:spLocks noChangeArrowheads="1"/>
          </p:cNvSpPr>
          <p:nvPr/>
        </p:nvSpPr>
        <p:spPr bwMode="auto">
          <a:xfrm>
            <a:off x="5032375" y="5649913"/>
            <a:ext cx="20638" cy="158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59" name="Rectangle 14"/>
          <p:cNvSpPr>
            <a:spLocks noChangeArrowheads="1"/>
          </p:cNvSpPr>
          <p:nvPr/>
        </p:nvSpPr>
        <p:spPr bwMode="auto">
          <a:xfrm>
            <a:off x="3195638" y="2632075"/>
            <a:ext cx="1587" cy="26988"/>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0" name="Rectangle 15"/>
          <p:cNvSpPr>
            <a:spLocks noChangeArrowheads="1"/>
          </p:cNvSpPr>
          <p:nvPr/>
        </p:nvSpPr>
        <p:spPr bwMode="auto">
          <a:xfrm>
            <a:off x="5749925" y="2632075"/>
            <a:ext cx="1588" cy="26988"/>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1" name="Rectangle 22"/>
          <p:cNvSpPr>
            <a:spLocks noChangeArrowheads="1"/>
          </p:cNvSpPr>
          <p:nvPr/>
        </p:nvSpPr>
        <p:spPr bwMode="auto">
          <a:xfrm>
            <a:off x="5032375" y="5649913"/>
            <a:ext cx="1588" cy="2698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2" name="Rectangle 23"/>
          <p:cNvSpPr>
            <a:spLocks noChangeArrowheads="1"/>
          </p:cNvSpPr>
          <p:nvPr/>
        </p:nvSpPr>
        <p:spPr bwMode="auto">
          <a:xfrm>
            <a:off x="6067425" y="5649913"/>
            <a:ext cx="1588" cy="2698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3" name="Rectangle 25"/>
          <p:cNvSpPr>
            <a:spLocks noChangeArrowheads="1"/>
          </p:cNvSpPr>
          <p:nvPr/>
        </p:nvSpPr>
        <p:spPr bwMode="auto">
          <a:xfrm>
            <a:off x="6067425" y="4521200"/>
            <a:ext cx="20638" cy="1588"/>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4" name="Rectangle 26"/>
          <p:cNvSpPr>
            <a:spLocks noChangeArrowheads="1"/>
          </p:cNvSpPr>
          <p:nvPr/>
        </p:nvSpPr>
        <p:spPr bwMode="auto">
          <a:xfrm>
            <a:off x="6067425" y="5649913"/>
            <a:ext cx="20638" cy="158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5" name="Rectangle 28"/>
          <p:cNvSpPr>
            <a:spLocks noChangeArrowheads="1"/>
          </p:cNvSpPr>
          <p:nvPr/>
        </p:nvSpPr>
        <p:spPr bwMode="auto">
          <a:xfrm>
            <a:off x="6400800" y="4572000"/>
            <a:ext cx="1165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2500" i="1">
                <a:solidFill>
                  <a:srgbClr val="452DF5"/>
                </a:solidFill>
                <a:latin typeface="Helvetica" panose="020B0604020202020204" pitchFamily="34" charset="0"/>
              </a:rPr>
              <a:t>Manages</a:t>
            </a:r>
            <a:endParaRPr lang="en-US" altLang="zh-CN" sz="2400">
              <a:solidFill>
                <a:srgbClr val="452DF5"/>
              </a:solidFill>
              <a:latin typeface="Verdana" panose="020B0604030504040204" pitchFamily="34" charset="0"/>
            </a:endParaRPr>
          </a:p>
        </p:txBody>
      </p:sp>
      <p:sp>
        <p:nvSpPr>
          <p:cNvPr id="49166" name="Rectangle 29"/>
          <p:cNvSpPr>
            <a:spLocks noChangeArrowheads="1"/>
          </p:cNvSpPr>
          <p:nvPr/>
        </p:nvSpPr>
        <p:spPr bwMode="auto">
          <a:xfrm>
            <a:off x="4306888" y="2667000"/>
            <a:ext cx="4587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2500" i="1">
                <a:solidFill>
                  <a:srgbClr val="452DF5"/>
                </a:solidFill>
                <a:latin typeface="Helvetica" panose="020B0604020202020204" pitchFamily="34" charset="0"/>
              </a:rPr>
              <a:t>Job</a:t>
            </a:r>
            <a:endParaRPr lang="en-US" altLang="zh-CN" sz="2400">
              <a:solidFill>
                <a:srgbClr val="452DF5"/>
              </a:solidFill>
              <a:latin typeface="Verdana" panose="020B0604030504040204" pitchFamily="34" charset="0"/>
            </a:endParaRPr>
          </a:p>
        </p:txBody>
      </p:sp>
      <p:sp>
        <p:nvSpPr>
          <p:cNvPr id="49167" name="Rectangle 35"/>
          <p:cNvSpPr>
            <a:spLocks noChangeArrowheads="1"/>
          </p:cNvSpPr>
          <p:nvPr/>
        </p:nvSpPr>
        <p:spPr bwMode="auto">
          <a:xfrm>
            <a:off x="5257800" y="4191000"/>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2000"/>
              <a:t>boss</a:t>
            </a:r>
          </a:p>
        </p:txBody>
      </p:sp>
      <p:sp>
        <p:nvSpPr>
          <p:cNvPr id="49168" name="Rectangle 36"/>
          <p:cNvSpPr>
            <a:spLocks noChangeArrowheads="1"/>
          </p:cNvSpPr>
          <p:nvPr/>
        </p:nvSpPr>
        <p:spPr bwMode="auto">
          <a:xfrm>
            <a:off x="5257800" y="48768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2000"/>
              <a:t>worker</a:t>
            </a:r>
          </a:p>
        </p:txBody>
      </p:sp>
      <p:sp>
        <p:nvSpPr>
          <p:cNvPr id="49169" name="Rectangle 37"/>
          <p:cNvSpPr>
            <a:spLocks noChangeArrowheads="1"/>
          </p:cNvSpPr>
          <p:nvPr/>
        </p:nvSpPr>
        <p:spPr bwMode="auto">
          <a:xfrm>
            <a:off x="5070475" y="3200400"/>
            <a:ext cx="1101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2000"/>
              <a:t>employee</a:t>
            </a:r>
          </a:p>
        </p:txBody>
      </p:sp>
      <p:sp>
        <p:nvSpPr>
          <p:cNvPr id="49170" name="Rectangle 38"/>
          <p:cNvSpPr>
            <a:spLocks noChangeArrowheads="1"/>
          </p:cNvSpPr>
          <p:nvPr/>
        </p:nvSpPr>
        <p:spPr bwMode="auto">
          <a:xfrm>
            <a:off x="3070225" y="3200400"/>
            <a:ext cx="1044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2000"/>
              <a:t>employer</a:t>
            </a:r>
          </a:p>
        </p:txBody>
      </p:sp>
      <p:sp>
        <p:nvSpPr>
          <p:cNvPr id="49171" name="Rectangle 39"/>
          <p:cNvSpPr>
            <a:spLocks noChangeArrowheads="1"/>
          </p:cNvSpPr>
          <p:nvPr/>
        </p:nvSpPr>
        <p:spPr bwMode="auto">
          <a:xfrm>
            <a:off x="5640388" y="2895600"/>
            <a:ext cx="379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2000"/>
              <a:t>1..*</a:t>
            </a:r>
          </a:p>
        </p:txBody>
      </p:sp>
      <p:sp>
        <p:nvSpPr>
          <p:cNvPr id="49172" name="Rectangle 40"/>
          <p:cNvSpPr>
            <a:spLocks noChangeArrowheads="1"/>
          </p:cNvSpPr>
          <p:nvPr/>
        </p:nvSpPr>
        <p:spPr bwMode="auto">
          <a:xfrm>
            <a:off x="5257800" y="5257800"/>
            <a:ext cx="9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2000"/>
              <a:t>*</a:t>
            </a:r>
          </a:p>
        </p:txBody>
      </p:sp>
      <p:sp>
        <p:nvSpPr>
          <p:cNvPr id="49173" name="Rectangle 41"/>
          <p:cNvSpPr>
            <a:spLocks noChangeArrowheads="1"/>
          </p:cNvSpPr>
          <p:nvPr/>
        </p:nvSpPr>
        <p:spPr bwMode="auto">
          <a:xfrm>
            <a:off x="3124200" y="2971800"/>
            <a:ext cx="9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2000"/>
              <a:t>*</a:t>
            </a:r>
          </a:p>
        </p:txBody>
      </p:sp>
      <p:sp>
        <p:nvSpPr>
          <p:cNvPr id="49174" name="Rectangle 42"/>
          <p:cNvSpPr>
            <a:spLocks noChangeArrowheads="1"/>
          </p:cNvSpPr>
          <p:nvPr/>
        </p:nvSpPr>
        <p:spPr bwMode="auto">
          <a:xfrm>
            <a:off x="5257800" y="4495800"/>
            <a:ext cx="422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2000"/>
              <a:t>0..1</a:t>
            </a:r>
          </a:p>
        </p:txBody>
      </p:sp>
      <p:sp>
        <p:nvSpPr>
          <p:cNvPr id="49175" name="Rectangle 54"/>
          <p:cNvSpPr>
            <a:spLocks noChangeArrowheads="1"/>
          </p:cNvSpPr>
          <p:nvPr/>
        </p:nvSpPr>
        <p:spPr bwMode="auto">
          <a:xfrm>
            <a:off x="4441825" y="2632075"/>
            <a:ext cx="20638" cy="1588"/>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76" name="Rectangle 55"/>
          <p:cNvSpPr>
            <a:spLocks noChangeArrowheads="1"/>
          </p:cNvSpPr>
          <p:nvPr/>
        </p:nvSpPr>
        <p:spPr bwMode="auto">
          <a:xfrm>
            <a:off x="4441825" y="2711450"/>
            <a:ext cx="20638" cy="1588"/>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77" name="Rectangle 59"/>
          <p:cNvSpPr>
            <a:spLocks noChangeArrowheads="1"/>
          </p:cNvSpPr>
          <p:nvPr/>
        </p:nvSpPr>
        <p:spPr bwMode="auto">
          <a:xfrm>
            <a:off x="4441825" y="3760788"/>
            <a:ext cx="20638" cy="158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78" name="Rectangle 60"/>
          <p:cNvSpPr>
            <a:spLocks noChangeArrowheads="1"/>
          </p:cNvSpPr>
          <p:nvPr/>
        </p:nvSpPr>
        <p:spPr bwMode="auto">
          <a:xfrm>
            <a:off x="4441825" y="3865563"/>
            <a:ext cx="20638" cy="158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79" name="Rectangle 63"/>
          <p:cNvSpPr>
            <a:spLocks noChangeArrowheads="1"/>
          </p:cNvSpPr>
          <p:nvPr/>
        </p:nvSpPr>
        <p:spPr bwMode="auto">
          <a:xfrm>
            <a:off x="5180013" y="4284663"/>
            <a:ext cx="1587" cy="2698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80" name="Text Box 66"/>
          <p:cNvSpPr txBox="1">
            <a:spLocks noChangeArrowheads="1"/>
          </p:cNvSpPr>
          <p:nvPr/>
        </p:nvSpPr>
        <p:spPr bwMode="auto">
          <a:xfrm>
            <a:off x="1295400" y="2971800"/>
            <a:ext cx="16764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Company</a:t>
            </a:r>
          </a:p>
        </p:txBody>
      </p:sp>
      <p:sp>
        <p:nvSpPr>
          <p:cNvPr id="49181" name="Text Box 68"/>
          <p:cNvSpPr txBox="1">
            <a:spLocks noChangeArrowheads="1"/>
          </p:cNvSpPr>
          <p:nvPr/>
        </p:nvSpPr>
        <p:spPr bwMode="auto">
          <a:xfrm>
            <a:off x="6248400" y="2971800"/>
            <a:ext cx="18288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Person</a:t>
            </a:r>
          </a:p>
        </p:txBody>
      </p:sp>
      <p:cxnSp>
        <p:nvCxnSpPr>
          <p:cNvPr id="49182" name="AutoShape 69"/>
          <p:cNvCxnSpPr>
            <a:cxnSpLocks noChangeShapeType="1"/>
            <a:stCxn id="49180" idx="3"/>
            <a:endCxn id="49181" idx="1"/>
          </p:cNvCxnSpPr>
          <p:nvPr/>
        </p:nvCxnSpPr>
        <p:spPr bwMode="auto">
          <a:xfrm>
            <a:off x="2971800" y="3175000"/>
            <a:ext cx="32766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49183" name="Group 71"/>
          <p:cNvGrpSpPr>
            <a:grpSpLocks/>
          </p:cNvGrpSpPr>
          <p:nvPr/>
        </p:nvGrpSpPr>
        <p:grpSpPr bwMode="auto">
          <a:xfrm>
            <a:off x="3810000" y="3200400"/>
            <a:ext cx="1274763" cy="2438400"/>
            <a:chOff x="2406" y="1656"/>
            <a:chExt cx="803" cy="1364"/>
          </a:xfrm>
        </p:grpSpPr>
        <p:grpSp>
          <p:nvGrpSpPr>
            <p:cNvPr id="49191" name="Group 72"/>
            <p:cNvGrpSpPr>
              <a:grpSpLocks/>
            </p:cNvGrpSpPr>
            <p:nvPr/>
          </p:nvGrpSpPr>
          <p:grpSpPr bwMode="auto">
            <a:xfrm>
              <a:off x="2406" y="2208"/>
              <a:ext cx="803" cy="812"/>
              <a:chOff x="2496" y="2208"/>
              <a:chExt cx="803" cy="812"/>
            </a:xfrm>
          </p:grpSpPr>
          <p:sp>
            <p:nvSpPr>
              <p:cNvPr id="49193" name="Rectangle 73"/>
              <p:cNvSpPr>
                <a:spLocks noChangeArrowheads="1"/>
              </p:cNvSpPr>
              <p:nvPr/>
            </p:nvSpPr>
            <p:spPr bwMode="auto">
              <a:xfrm>
                <a:off x="2496" y="2208"/>
                <a:ext cx="803" cy="336"/>
              </a:xfrm>
              <a:prstGeom prst="rect">
                <a:avLst/>
              </a:prstGeom>
              <a:solidFill>
                <a:srgbClr val="FFFF99"/>
              </a:solidFill>
              <a:ln w="12700">
                <a:solidFill>
                  <a:schemeClr val="tx1"/>
                </a:solidFill>
                <a:miter lim="800000"/>
                <a:headEnd type="none" w="sm" len="sm"/>
                <a:tailEnd type="none" w="sm" len="sm"/>
              </a:ln>
            </p:spPr>
            <p:txBody>
              <a:bodyPr wrap="none" anchor="ct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2000">
                    <a:solidFill>
                      <a:schemeClr val="bg2"/>
                    </a:solidFill>
                  </a:rPr>
                  <a:t>Job</a:t>
                </a:r>
                <a:endParaRPr lang="en-US" altLang="zh-CN" sz="2400">
                  <a:solidFill>
                    <a:schemeClr val="bg2"/>
                  </a:solidFill>
                </a:endParaRPr>
              </a:p>
            </p:txBody>
          </p:sp>
          <p:sp>
            <p:nvSpPr>
              <p:cNvPr id="49194" name="Rectangle 74"/>
              <p:cNvSpPr>
                <a:spLocks noChangeArrowheads="1"/>
              </p:cNvSpPr>
              <p:nvPr/>
            </p:nvSpPr>
            <p:spPr bwMode="auto">
              <a:xfrm>
                <a:off x="2496" y="2544"/>
                <a:ext cx="803" cy="476"/>
              </a:xfrm>
              <a:prstGeom prst="rect">
                <a:avLst/>
              </a:prstGeom>
              <a:solidFill>
                <a:srgbClr val="FFFF99"/>
              </a:solidFill>
              <a:ln w="12700">
                <a:solidFill>
                  <a:schemeClr val="tx1"/>
                </a:solidFill>
                <a:miter lim="800000"/>
                <a:headEnd type="none" w="sm" len="sm"/>
                <a:tailEnd type="none" w="sm" len="sm"/>
              </a:ln>
            </p:spPr>
            <p:txBody>
              <a:bodyPr wrap="none" anchor="ct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600">
                    <a:solidFill>
                      <a:schemeClr val="bg2"/>
                    </a:solidFill>
                  </a:rPr>
                  <a:t>Salary</a:t>
                </a:r>
              </a:p>
            </p:txBody>
          </p:sp>
        </p:grpSp>
        <p:sp>
          <p:nvSpPr>
            <p:cNvPr id="49192" name="Line 75"/>
            <p:cNvSpPr>
              <a:spLocks noChangeShapeType="1"/>
            </p:cNvSpPr>
            <p:nvPr/>
          </p:nvSpPr>
          <p:spPr bwMode="auto">
            <a:xfrm flipV="1">
              <a:off x="2784" y="1656"/>
              <a:ext cx="0" cy="55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49184" name="AutoShape 76"/>
          <p:cNvCxnSpPr>
            <a:cxnSpLocks noChangeShapeType="1"/>
            <a:stCxn id="49193" idx="3"/>
            <a:endCxn id="49194" idx="3"/>
          </p:cNvCxnSpPr>
          <p:nvPr/>
        </p:nvCxnSpPr>
        <p:spPr bwMode="auto">
          <a:xfrm>
            <a:off x="5084763" y="4487863"/>
            <a:ext cx="1587" cy="725487"/>
          </a:xfrm>
          <a:prstGeom prst="bentConnector3">
            <a:avLst>
              <a:gd name="adj1" fmla="val 7730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1277" name="AutoShape 77"/>
          <p:cNvSpPr>
            <a:spLocks/>
          </p:cNvSpPr>
          <p:nvPr/>
        </p:nvSpPr>
        <p:spPr bwMode="auto">
          <a:xfrm>
            <a:off x="1077913" y="4097338"/>
            <a:ext cx="990600" cy="400050"/>
          </a:xfrm>
          <a:prstGeom prst="accentCallout2">
            <a:avLst>
              <a:gd name="adj1" fmla="val 28917"/>
              <a:gd name="adj2" fmla="val 107694"/>
              <a:gd name="adj3" fmla="val 28917"/>
              <a:gd name="adj4" fmla="val 169389"/>
              <a:gd name="adj5" fmla="val -158231"/>
              <a:gd name="adj6" fmla="val 223398"/>
            </a:avLst>
          </a:prstGeom>
          <a:solidFill>
            <a:srgbClr val="99FF99"/>
          </a:solidFill>
          <a:ln w="28575">
            <a:solidFill>
              <a:srgbClr val="FF0033"/>
            </a:solidFill>
            <a:miter lim="800000"/>
            <a:headEnd type="none" w="sm" len="sm"/>
            <a:tailEnd type="none" w="sm" len="sm"/>
          </a:ln>
        </p:spPr>
        <p:txBody>
          <a:bodyPr>
            <a:spAutoFit/>
          </a:bodyP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000">
                <a:solidFill>
                  <a:schemeClr val="bg2"/>
                </a:solidFill>
              </a:rPr>
              <a:t>角色名</a:t>
            </a:r>
          </a:p>
        </p:txBody>
      </p:sp>
      <p:sp>
        <p:nvSpPr>
          <p:cNvPr id="51278" name="AutoShape 78"/>
          <p:cNvSpPr>
            <a:spLocks/>
          </p:cNvSpPr>
          <p:nvPr/>
        </p:nvSpPr>
        <p:spPr bwMode="auto">
          <a:xfrm>
            <a:off x="1716088" y="2073275"/>
            <a:ext cx="920750" cy="461963"/>
          </a:xfrm>
          <a:prstGeom prst="accentCallout2">
            <a:avLst>
              <a:gd name="adj1" fmla="val 28917"/>
              <a:gd name="adj2" fmla="val 108278"/>
              <a:gd name="adj3" fmla="val 28917"/>
              <a:gd name="adj4" fmla="val 143278"/>
              <a:gd name="adj5" fmla="val 224097"/>
              <a:gd name="adj6" fmla="val 156032"/>
            </a:avLst>
          </a:prstGeom>
          <a:solidFill>
            <a:srgbClr val="99FF99"/>
          </a:solidFill>
          <a:ln w="28575">
            <a:solidFill>
              <a:srgbClr val="FF0033"/>
            </a:solidFill>
            <a:miter lim="800000"/>
            <a:headEnd type="none" w="sm" len="sm"/>
            <a:tailEnd type="none" w="sm" len="sm"/>
          </a:ln>
        </p:spPr>
        <p:txBody>
          <a:bodyPr>
            <a:spAutoFit/>
          </a:bodyP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400">
                <a:solidFill>
                  <a:schemeClr val="bg2"/>
                </a:solidFill>
              </a:rPr>
              <a:t>重数</a:t>
            </a:r>
          </a:p>
        </p:txBody>
      </p:sp>
      <p:sp>
        <p:nvSpPr>
          <p:cNvPr id="51279" name="AutoShape 79"/>
          <p:cNvSpPr>
            <a:spLocks/>
          </p:cNvSpPr>
          <p:nvPr/>
        </p:nvSpPr>
        <p:spPr bwMode="auto">
          <a:xfrm>
            <a:off x="5399088" y="2036763"/>
            <a:ext cx="1230312" cy="400050"/>
          </a:xfrm>
          <a:prstGeom prst="accentCallout2">
            <a:avLst>
              <a:gd name="adj1" fmla="val 28917"/>
              <a:gd name="adj2" fmla="val -6194"/>
              <a:gd name="adj3" fmla="val 28917"/>
              <a:gd name="adj4" fmla="val -53421"/>
              <a:gd name="adj5" fmla="val 183935"/>
              <a:gd name="adj6" fmla="val -72903"/>
            </a:avLst>
          </a:prstGeom>
          <a:solidFill>
            <a:srgbClr val="99FF99"/>
          </a:solidFill>
          <a:ln w="28575">
            <a:solidFill>
              <a:srgbClr val="FF0033"/>
            </a:solidFill>
            <a:miter lim="800000"/>
            <a:headEnd type="none" w="sm" len="sm"/>
            <a:tailEnd type="none" w="sm" len="sm"/>
          </a:ln>
        </p:spPr>
        <p:txBody>
          <a:bodyPr>
            <a:spAutoFit/>
          </a:bodyP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000">
                <a:solidFill>
                  <a:schemeClr val="bg2"/>
                </a:solidFill>
              </a:rPr>
              <a:t>关联名称</a:t>
            </a:r>
          </a:p>
        </p:txBody>
      </p:sp>
      <p:sp>
        <p:nvSpPr>
          <p:cNvPr id="51281" name="AutoShape 81"/>
          <p:cNvSpPr>
            <a:spLocks/>
          </p:cNvSpPr>
          <p:nvPr/>
        </p:nvSpPr>
        <p:spPr bwMode="auto">
          <a:xfrm>
            <a:off x="1371600" y="5149850"/>
            <a:ext cx="1133475" cy="461963"/>
          </a:xfrm>
          <a:prstGeom prst="accentCallout2">
            <a:avLst>
              <a:gd name="adj1" fmla="val 28917"/>
              <a:gd name="adj2" fmla="val 106722"/>
              <a:gd name="adj3" fmla="val 28917"/>
              <a:gd name="adj4" fmla="val 163866"/>
              <a:gd name="adj5" fmla="val -191565"/>
              <a:gd name="adj6" fmla="val 211486"/>
            </a:avLst>
          </a:prstGeom>
          <a:solidFill>
            <a:srgbClr val="99FF99"/>
          </a:solidFill>
          <a:ln w="28575">
            <a:solidFill>
              <a:srgbClr val="FF0033"/>
            </a:solidFill>
            <a:miter lim="800000"/>
            <a:headEnd type="none" w="sm" len="sm"/>
            <a:tailEnd type="none" w="sm" len="sm"/>
          </a:ln>
        </p:spPr>
        <p:txBody>
          <a:bodyPr>
            <a:spAutoFit/>
          </a:bodyP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400">
                <a:solidFill>
                  <a:schemeClr val="bg2"/>
                </a:solidFill>
              </a:rPr>
              <a:t>关联类</a:t>
            </a:r>
          </a:p>
        </p:txBody>
      </p:sp>
      <p:sp>
        <p:nvSpPr>
          <p:cNvPr id="51282" name="AutoShape 82"/>
          <p:cNvSpPr>
            <a:spLocks/>
          </p:cNvSpPr>
          <p:nvPr/>
        </p:nvSpPr>
        <p:spPr bwMode="auto">
          <a:xfrm>
            <a:off x="7010400" y="3686175"/>
            <a:ext cx="1289050" cy="400050"/>
          </a:xfrm>
          <a:prstGeom prst="accentCallout2">
            <a:avLst>
              <a:gd name="adj1" fmla="val 28917"/>
              <a:gd name="adj2" fmla="val -5912"/>
              <a:gd name="adj3" fmla="val 28917"/>
              <a:gd name="adj4" fmla="val -138671"/>
              <a:gd name="adj5" fmla="val -124898"/>
              <a:gd name="adj6" fmla="val -187069"/>
            </a:avLst>
          </a:prstGeom>
          <a:solidFill>
            <a:srgbClr val="99FF99"/>
          </a:solidFill>
          <a:ln w="28575">
            <a:solidFill>
              <a:srgbClr val="FF0033"/>
            </a:solidFill>
            <a:miter lim="800000"/>
            <a:headEnd type="none" w="sm" len="sm"/>
            <a:tailEnd type="none" w="sm" len="sm"/>
          </a:ln>
        </p:spPr>
        <p:txBody>
          <a:bodyPr>
            <a:spAutoFit/>
          </a:bodyP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000">
                <a:solidFill>
                  <a:schemeClr val="bg2"/>
                </a:solidFill>
              </a:rPr>
              <a:t>二元关联</a:t>
            </a:r>
          </a:p>
        </p:txBody>
      </p:sp>
      <p:sp>
        <p:nvSpPr>
          <p:cNvPr id="51283" name="AutoShape 83"/>
          <p:cNvSpPr>
            <a:spLocks/>
          </p:cNvSpPr>
          <p:nvPr/>
        </p:nvSpPr>
        <p:spPr bwMode="auto">
          <a:xfrm>
            <a:off x="7092950" y="5638800"/>
            <a:ext cx="1060450" cy="400050"/>
          </a:xfrm>
          <a:prstGeom prst="accentCallout2">
            <a:avLst>
              <a:gd name="adj1" fmla="val 28917"/>
              <a:gd name="adj2" fmla="val -7185"/>
              <a:gd name="adj3" fmla="val 28917"/>
              <a:gd name="adj4" fmla="val -71106"/>
              <a:gd name="adj5" fmla="val -100403"/>
              <a:gd name="adj6" fmla="val -94162"/>
            </a:avLst>
          </a:prstGeom>
          <a:solidFill>
            <a:srgbClr val="99FF99"/>
          </a:solidFill>
          <a:ln w="28575">
            <a:solidFill>
              <a:srgbClr val="FF0033"/>
            </a:solidFill>
            <a:miter lim="800000"/>
            <a:headEnd type="none" w="sm" len="sm"/>
            <a:tailEnd type="none" w="sm" len="sm"/>
          </a:ln>
        </p:spPr>
        <p:txBody>
          <a:bodyPr>
            <a:spAutoFit/>
          </a:bodyP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000">
                <a:solidFill>
                  <a:schemeClr val="bg2"/>
                </a:solidFill>
              </a:rPr>
              <a:t>自关联</a:t>
            </a:r>
          </a:p>
        </p:txBody>
      </p:sp>
    </p:spTree>
    <p:extLst>
      <p:ext uri="{BB962C8B-B14F-4D97-AF65-F5344CB8AC3E}">
        <p14:creationId xmlns:p14="http://schemas.microsoft.com/office/powerpoint/2010/main" val="3526139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1277"/>
                                        </p:tgtEl>
                                        <p:attrNameLst>
                                          <p:attrName>style.visibility</p:attrName>
                                        </p:attrNameLst>
                                      </p:cBhvr>
                                      <p:to>
                                        <p:strVal val="visible"/>
                                      </p:to>
                                    </p:set>
                                    <p:animEffect transition="in" filter="strips(upRight)">
                                      <p:cBhvr>
                                        <p:cTn id="7" dur="500"/>
                                        <p:tgtEl>
                                          <p:spTgt spid="51277"/>
                                        </p:tgtEl>
                                      </p:cBhvr>
                                    </p:animEffect>
                                  </p:childTnLst>
                                  <p:subTnLst>
                                    <p:set>
                                      <p:cBhvr override="childStyle">
                                        <p:cTn dur="1" fill="hold" display="0" masterRel="nextClick" afterEffect="1"/>
                                        <p:tgtEl>
                                          <p:spTgt spid="51277"/>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51278"/>
                                        </p:tgtEl>
                                        <p:attrNameLst>
                                          <p:attrName>style.visibility</p:attrName>
                                        </p:attrNameLst>
                                      </p:cBhvr>
                                      <p:to>
                                        <p:strVal val="visible"/>
                                      </p:to>
                                    </p:set>
                                    <p:animEffect transition="in" filter="strips(upRight)">
                                      <p:cBhvr>
                                        <p:cTn id="12" dur="500"/>
                                        <p:tgtEl>
                                          <p:spTgt spid="51278"/>
                                        </p:tgtEl>
                                      </p:cBhvr>
                                    </p:animEffect>
                                  </p:childTnLst>
                                  <p:subTnLst>
                                    <p:set>
                                      <p:cBhvr override="childStyle">
                                        <p:cTn dur="1" fill="hold" display="0" masterRel="nextClick" afterEffect="1"/>
                                        <p:tgtEl>
                                          <p:spTgt spid="51278"/>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51279"/>
                                        </p:tgtEl>
                                        <p:attrNameLst>
                                          <p:attrName>style.visibility</p:attrName>
                                        </p:attrNameLst>
                                      </p:cBhvr>
                                      <p:to>
                                        <p:strVal val="visible"/>
                                      </p:to>
                                    </p:set>
                                    <p:animEffect transition="in" filter="strips(upRight)">
                                      <p:cBhvr>
                                        <p:cTn id="17" dur="500"/>
                                        <p:tgtEl>
                                          <p:spTgt spid="51279"/>
                                        </p:tgtEl>
                                      </p:cBhvr>
                                    </p:animEffect>
                                  </p:childTnLst>
                                  <p:subTnLst>
                                    <p:set>
                                      <p:cBhvr override="childStyle">
                                        <p:cTn dur="1" fill="hold" display="0" masterRel="nextClick" afterEffect="1"/>
                                        <p:tgtEl>
                                          <p:spTgt spid="51279"/>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51281"/>
                                        </p:tgtEl>
                                        <p:attrNameLst>
                                          <p:attrName>style.visibility</p:attrName>
                                        </p:attrNameLst>
                                      </p:cBhvr>
                                      <p:to>
                                        <p:strVal val="visible"/>
                                      </p:to>
                                    </p:set>
                                    <p:animEffect transition="in" filter="strips(upRight)">
                                      <p:cBhvr>
                                        <p:cTn id="22" dur="500"/>
                                        <p:tgtEl>
                                          <p:spTgt spid="51281"/>
                                        </p:tgtEl>
                                      </p:cBhvr>
                                    </p:animEffect>
                                  </p:childTnLst>
                                  <p:subTnLst>
                                    <p:set>
                                      <p:cBhvr override="childStyle">
                                        <p:cTn dur="1" fill="hold" display="0" masterRel="nextClick" afterEffect="1"/>
                                        <p:tgtEl>
                                          <p:spTgt spid="5128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51282"/>
                                        </p:tgtEl>
                                        <p:attrNameLst>
                                          <p:attrName>style.visibility</p:attrName>
                                        </p:attrNameLst>
                                      </p:cBhvr>
                                      <p:to>
                                        <p:strVal val="visible"/>
                                      </p:to>
                                    </p:set>
                                    <p:animEffect transition="in" filter="strips(upRight)">
                                      <p:cBhvr>
                                        <p:cTn id="27" dur="500"/>
                                        <p:tgtEl>
                                          <p:spTgt spid="51282"/>
                                        </p:tgtEl>
                                      </p:cBhvr>
                                    </p:animEffect>
                                  </p:childTnLst>
                                  <p:subTnLst>
                                    <p:set>
                                      <p:cBhvr override="childStyle">
                                        <p:cTn dur="1" fill="hold" display="0" masterRel="nextClick" afterEffect="1"/>
                                        <p:tgtEl>
                                          <p:spTgt spid="51282"/>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51283"/>
                                        </p:tgtEl>
                                        <p:attrNameLst>
                                          <p:attrName>style.visibility</p:attrName>
                                        </p:attrNameLst>
                                      </p:cBhvr>
                                      <p:to>
                                        <p:strVal val="visible"/>
                                      </p:to>
                                    </p:set>
                                    <p:animEffect transition="in" filter="strips(upRight)">
                                      <p:cBhvr>
                                        <p:cTn id="32" dur="500"/>
                                        <p:tgtEl>
                                          <p:spTgt spid="51283"/>
                                        </p:tgtEl>
                                      </p:cBhvr>
                                    </p:animEffect>
                                  </p:childTnLst>
                                  <p:subTnLst>
                                    <p:set>
                                      <p:cBhvr override="childStyle">
                                        <p:cTn dur="1" fill="hold" display="0" masterRel="nextClick" afterEffect="1"/>
                                        <p:tgtEl>
                                          <p:spTgt spid="512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7" grpId="0" animBg="1" autoUpdateAnimBg="0"/>
      <p:bldP spid="51278" grpId="0" animBg="1" autoUpdateAnimBg="0"/>
      <p:bldP spid="51279" grpId="0" animBg="1" autoUpdateAnimBg="0"/>
      <p:bldP spid="51281" grpId="0" animBg="1" autoUpdateAnimBg="0"/>
      <p:bldP spid="51282" grpId="0" animBg="1" autoUpdateAnimBg="0"/>
      <p:bldP spid="51283"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68313" y="404813"/>
            <a:ext cx="8229600" cy="608012"/>
          </a:xfrm>
        </p:spPr>
        <p:txBody>
          <a:bodyPr/>
          <a:lstStyle/>
          <a:p>
            <a:r>
              <a:rPr kumimoji="0" lang="zh-CN" altLang="en-US">
                <a:latin typeface="Times New Roman" panose="02020603050405020304" pitchFamily="18" charset="0"/>
              </a:rPr>
              <a:t>关联</a:t>
            </a:r>
          </a:p>
        </p:txBody>
      </p:sp>
      <p:sp>
        <p:nvSpPr>
          <p:cNvPr id="50178" name="Rectangle 3"/>
          <p:cNvSpPr>
            <a:spLocks noGrp="1" noChangeArrowheads="1"/>
          </p:cNvSpPr>
          <p:nvPr>
            <p:ph idx="1"/>
          </p:nvPr>
        </p:nvSpPr>
        <p:spPr/>
        <p:txBody>
          <a:bodyPr/>
          <a:lstStyle/>
          <a:p>
            <a:r>
              <a:rPr kumimoji="0" lang="zh-CN" altLang="en-US">
                <a:latin typeface="Times New Roman" panose="02020603050405020304" pitchFamily="18" charset="0"/>
              </a:rPr>
              <a:t>聚集（</a:t>
            </a:r>
            <a:r>
              <a:rPr kumimoji="0" lang="en-US" altLang="zh-CN">
                <a:latin typeface="Times New Roman" panose="02020603050405020304" pitchFamily="18" charset="0"/>
              </a:rPr>
              <a:t>Aggregation</a:t>
            </a:r>
            <a:r>
              <a:rPr kumimoji="0" lang="zh-CN" altLang="en-US">
                <a:latin typeface="Times New Roman" panose="02020603050405020304" pitchFamily="18" charset="0"/>
              </a:rPr>
              <a:t>）用来表达整体－部分关系的关联。组合（</a:t>
            </a:r>
            <a:r>
              <a:rPr kumimoji="0" lang="en-US" altLang="zh-CN">
                <a:latin typeface="Times New Roman" panose="02020603050405020304" pitchFamily="18" charset="0"/>
              </a:rPr>
              <a:t>Composition</a:t>
            </a:r>
            <a:r>
              <a:rPr kumimoji="0" lang="zh-CN" altLang="en-US">
                <a:latin typeface="Times New Roman" panose="02020603050405020304" pitchFamily="18" charset="0"/>
              </a:rPr>
              <a:t>）是一种聚集，是关联更强的形式。</a:t>
            </a:r>
          </a:p>
        </p:txBody>
      </p:sp>
      <p:sp>
        <p:nvSpPr>
          <p:cNvPr id="501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7B1C9C60-B300-45B0-843D-635C9400A376}" type="slidenum">
              <a:rPr lang="en-US" altLang="zh-CN" sz="1400"/>
              <a:pPr/>
              <a:t>29</a:t>
            </a:fld>
            <a:endParaRPr lang="en-US" altLang="zh-CN" sz="1400"/>
          </a:p>
        </p:txBody>
      </p:sp>
      <p:sp>
        <p:nvSpPr>
          <p:cNvPr id="50180" name="Text Box 5"/>
          <p:cNvSpPr txBox="1">
            <a:spLocks noChangeArrowheads="1"/>
          </p:cNvSpPr>
          <p:nvPr/>
        </p:nvSpPr>
        <p:spPr bwMode="auto">
          <a:xfrm>
            <a:off x="1752600" y="3556000"/>
            <a:ext cx="16002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Polygon</a:t>
            </a:r>
          </a:p>
        </p:txBody>
      </p:sp>
      <p:sp>
        <p:nvSpPr>
          <p:cNvPr id="50181" name="Text Box 6"/>
          <p:cNvSpPr txBox="1">
            <a:spLocks noChangeArrowheads="1"/>
          </p:cNvSpPr>
          <p:nvPr/>
        </p:nvSpPr>
        <p:spPr bwMode="auto">
          <a:xfrm>
            <a:off x="1752600" y="5537200"/>
            <a:ext cx="16002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Point</a:t>
            </a:r>
          </a:p>
        </p:txBody>
      </p:sp>
      <p:sp>
        <p:nvSpPr>
          <p:cNvPr id="50182" name="AutoShape 7"/>
          <p:cNvSpPr>
            <a:spLocks noChangeArrowheads="1"/>
          </p:cNvSpPr>
          <p:nvPr/>
        </p:nvSpPr>
        <p:spPr bwMode="auto">
          <a:xfrm>
            <a:off x="2438400" y="3962400"/>
            <a:ext cx="228600" cy="228600"/>
          </a:xfrm>
          <a:prstGeom prst="flowChartDecision">
            <a:avLst/>
          </a:prstGeom>
          <a:solidFill>
            <a:schemeClr val="accent1"/>
          </a:solidFill>
          <a:ln w="9525">
            <a:solidFill>
              <a:schemeClr val="tx1"/>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cxnSp>
        <p:nvCxnSpPr>
          <p:cNvPr id="50183" name="AutoShape 8"/>
          <p:cNvCxnSpPr>
            <a:cxnSpLocks noChangeShapeType="1"/>
            <a:stCxn id="50182" idx="2"/>
            <a:endCxn id="50181" idx="0"/>
          </p:cNvCxnSpPr>
          <p:nvPr/>
        </p:nvCxnSpPr>
        <p:spPr bwMode="auto">
          <a:xfrm>
            <a:off x="2552700" y="4191000"/>
            <a:ext cx="0" cy="13462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0184" name="Text Box 9"/>
          <p:cNvSpPr txBox="1">
            <a:spLocks noChangeArrowheads="1"/>
          </p:cNvSpPr>
          <p:nvPr/>
        </p:nvSpPr>
        <p:spPr bwMode="auto">
          <a:xfrm>
            <a:off x="2057400" y="396240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1</a:t>
            </a:r>
          </a:p>
        </p:txBody>
      </p:sp>
      <p:sp>
        <p:nvSpPr>
          <p:cNvPr id="50185" name="Text Box 10"/>
          <p:cNvSpPr txBox="1">
            <a:spLocks noChangeArrowheads="1"/>
          </p:cNvSpPr>
          <p:nvPr/>
        </p:nvSpPr>
        <p:spPr bwMode="auto">
          <a:xfrm>
            <a:off x="1905000" y="5165725"/>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t>3..*</a:t>
            </a:r>
          </a:p>
        </p:txBody>
      </p:sp>
      <p:sp>
        <p:nvSpPr>
          <p:cNvPr id="50186" name="Text Box 11"/>
          <p:cNvSpPr txBox="1">
            <a:spLocks noChangeArrowheads="1"/>
          </p:cNvSpPr>
          <p:nvPr/>
        </p:nvSpPr>
        <p:spPr bwMode="auto">
          <a:xfrm>
            <a:off x="2514600" y="514985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t>points</a:t>
            </a:r>
          </a:p>
        </p:txBody>
      </p:sp>
      <p:sp>
        <p:nvSpPr>
          <p:cNvPr id="50187" name="Text Box 12"/>
          <p:cNvSpPr txBox="1">
            <a:spLocks noChangeArrowheads="1"/>
          </p:cNvSpPr>
          <p:nvPr/>
        </p:nvSpPr>
        <p:spPr bwMode="auto">
          <a:xfrm>
            <a:off x="2438400" y="45720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rgbClr val="452DF5"/>
                </a:solidFill>
              </a:rPr>
              <a:t>Contains</a:t>
            </a:r>
          </a:p>
        </p:txBody>
      </p:sp>
      <p:sp>
        <p:nvSpPr>
          <p:cNvPr id="50188" name="Text Box 13"/>
          <p:cNvSpPr txBox="1">
            <a:spLocks noChangeArrowheads="1"/>
          </p:cNvSpPr>
          <p:nvPr/>
        </p:nvSpPr>
        <p:spPr bwMode="auto">
          <a:xfrm>
            <a:off x="2667000" y="394652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Polygon</a:t>
            </a:r>
          </a:p>
        </p:txBody>
      </p:sp>
      <p:sp>
        <p:nvSpPr>
          <p:cNvPr id="50189" name="Text Box 14"/>
          <p:cNvSpPr txBox="1">
            <a:spLocks noChangeArrowheads="1"/>
          </p:cNvSpPr>
          <p:nvPr/>
        </p:nvSpPr>
        <p:spPr bwMode="auto">
          <a:xfrm>
            <a:off x="5562600" y="3479800"/>
            <a:ext cx="16002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Window</a:t>
            </a:r>
          </a:p>
        </p:txBody>
      </p:sp>
      <p:sp>
        <p:nvSpPr>
          <p:cNvPr id="50190" name="Text Box 15"/>
          <p:cNvSpPr txBox="1">
            <a:spLocks noChangeArrowheads="1"/>
          </p:cNvSpPr>
          <p:nvPr/>
        </p:nvSpPr>
        <p:spPr bwMode="auto">
          <a:xfrm>
            <a:off x="4038600" y="5562600"/>
            <a:ext cx="12954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Slider</a:t>
            </a:r>
          </a:p>
        </p:txBody>
      </p:sp>
      <p:sp>
        <p:nvSpPr>
          <p:cNvPr id="50191" name="AutoShape 16"/>
          <p:cNvSpPr>
            <a:spLocks noChangeArrowheads="1"/>
          </p:cNvSpPr>
          <p:nvPr/>
        </p:nvSpPr>
        <p:spPr bwMode="auto">
          <a:xfrm>
            <a:off x="6248400" y="3886200"/>
            <a:ext cx="228600" cy="228600"/>
          </a:xfrm>
          <a:prstGeom prst="flowChartDecision">
            <a:avLst/>
          </a:prstGeom>
          <a:solidFill>
            <a:schemeClr val="tx1"/>
          </a:solidFill>
          <a:ln w="9525">
            <a:solidFill>
              <a:schemeClr val="tx1"/>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cxnSp>
        <p:nvCxnSpPr>
          <p:cNvPr id="50192" name="AutoShape 17"/>
          <p:cNvCxnSpPr>
            <a:cxnSpLocks noChangeShapeType="1"/>
            <a:stCxn id="50191" idx="2"/>
            <a:endCxn id="50190" idx="0"/>
          </p:cNvCxnSpPr>
          <p:nvPr/>
        </p:nvCxnSpPr>
        <p:spPr bwMode="auto">
          <a:xfrm flipH="1">
            <a:off x="4686300" y="4114800"/>
            <a:ext cx="1676400" cy="1447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0193" name="Text Box 18"/>
          <p:cNvSpPr txBox="1">
            <a:spLocks noChangeArrowheads="1"/>
          </p:cNvSpPr>
          <p:nvPr/>
        </p:nvSpPr>
        <p:spPr bwMode="auto">
          <a:xfrm>
            <a:off x="5791200" y="409892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1</a:t>
            </a:r>
          </a:p>
        </p:txBody>
      </p:sp>
      <p:sp>
        <p:nvSpPr>
          <p:cNvPr id="50194" name="Text Box 19"/>
          <p:cNvSpPr txBox="1">
            <a:spLocks noChangeArrowheads="1"/>
          </p:cNvSpPr>
          <p:nvPr/>
        </p:nvSpPr>
        <p:spPr bwMode="auto">
          <a:xfrm>
            <a:off x="4267200" y="5165725"/>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t>2</a:t>
            </a:r>
          </a:p>
        </p:txBody>
      </p:sp>
      <p:sp>
        <p:nvSpPr>
          <p:cNvPr id="50195" name="Text Box 20"/>
          <p:cNvSpPr txBox="1">
            <a:spLocks noChangeArrowheads="1"/>
          </p:cNvSpPr>
          <p:nvPr/>
        </p:nvSpPr>
        <p:spPr bwMode="auto">
          <a:xfrm>
            <a:off x="4876800" y="51816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t>Scrollbar</a:t>
            </a:r>
          </a:p>
        </p:txBody>
      </p:sp>
      <p:sp>
        <p:nvSpPr>
          <p:cNvPr id="50196" name="Text Box 23"/>
          <p:cNvSpPr txBox="1">
            <a:spLocks noChangeArrowheads="1"/>
          </p:cNvSpPr>
          <p:nvPr/>
        </p:nvSpPr>
        <p:spPr bwMode="auto">
          <a:xfrm>
            <a:off x="5715000" y="5578475"/>
            <a:ext cx="12954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Header</a:t>
            </a:r>
          </a:p>
        </p:txBody>
      </p:sp>
      <p:cxnSp>
        <p:nvCxnSpPr>
          <p:cNvPr id="50197" name="AutoShape 24"/>
          <p:cNvCxnSpPr>
            <a:cxnSpLocks noChangeShapeType="1"/>
            <a:stCxn id="50191" idx="2"/>
            <a:endCxn id="50196" idx="0"/>
          </p:cNvCxnSpPr>
          <p:nvPr/>
        </p:nvCxnSpPr>
        <p:spPr bwMode="auto">
          <a:xfrm>
            <a:off x="6362700" y="4114800"/>
            <a:ext cx="0" cy="146367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0198" name="Text Box 25"/>
          <p:cNvSpPr txBox="1">
            <a:spLocks noChangeArrowheads="1"/>
          </p:cNvSpPr>
          <p:nvPr/>
        </p:nvSpPr>
        <p:spPr bwMode="auto">
          <a:xfrm>
            <a:off x="5867400" y="51816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t>1</a:t>
            </a:r>
          </a:p>
        </p:txBody>
      </p:sp>
      <p:sp>
        <p:nvSpPr>
          <p:cNvPr id="50199" name="Text Box 26"/>
          <p:cNvSpPr txBox="1">
            <a:spLocks noChangeArrowheads="1"/>
          </p:cNvSpPr>
          <p:nvPr/>
        </p:nvSpPr>
        <p:spPr bwMode="auto">
          <a:xfrm>
            <a:off x="6324600" y="51816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t>Title</a:t>
            </a:r>
          </a:p>
        </p:txBody>
      </p:sp>
      <p:sp>
        <p:nvSpPr>
          <p:cNvPr id="50200" name="Text Box 27"/>
          <p:cNvSpPr txBox="1">
            <a:spLocks noChangeArrowheads="1"/>
          </p:cNvSpPr>
          <p:nvPr/>
        </p:nvSpPr>
        <p:spPr bwMode="auto">
          <a:xfrm>
            <a:off x="6096000" y="426720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1</a:t>
            </a:r>
          </a:p>
        </p:txBody>
      </p:sp>
      <p:sp>
        <p:nvSpPr>
          <p:cNvPr id="50201" name="Text Box 29"/>
          <p:cNvSpPr txBox="1">
            <a:spLocks noChangeArrowheads="1"/>
          </p:cNvSpPr>
          <p:nvPr/>
        </p:nvSpPr>
        <p:spPr bwMode="auto">
          <a:xfrm>
            <a:off x="6629400" y="411480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1</a:t>
            </a:r>
          </a:p>
        </p:txBody>
      </p:sp>
      <p:sp>
        <p:nvSpPr>
          <p:cNvPr id="50202" name="Text Box 30"/>
          <p:cNvSpPr txBox="1">
            <a:spLocks noChangeArrowheads="1"/>
          </p:cNvSpPr>
          <p:nvPr/>
        </p:nvSpPr>
        <p:spPr bwMode="auto">
          <a:xfrm>
            <a:off x="7391400" y="5562600"/>
            <a:ext cx="12954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Panel</a:t>
            </a:r>
          </a:p>
        </p:txBody>
      </p:sp>
      <p:cxnSp>
        <p:nvCxnSpPr>
          <p:cNvPr id="50203" name="AutoShape 31"/>
          <p:cNvCxnSpPr>
            <a:cxnSpLocks noChangeShapeType="1"/>
            <a:stCxn id="50191" idx="1"/>
            <a:endCxn id="50202" idx="0"/>
          </p:cNvCxnSpPr>
          <p:nvPr/>
        </p:nvCxnSpPr>
        <p:spPr bwMode="auto">
          <a:xfrm>
            <a:off x="6248400" y="4000500"/>
            <a:ext cx="1790700" cy="15621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0204" name="Text Box 32"/>
          <p:cNvSpPr txBox="1">
            <a:spLocks noChangeArrowheads="1"/>
          </p:cNvSpPr>
          <p:nvPr/>
        </p:nvSpPr>
        <p:spPr bwMode="auto">
          <a:xfrm>
            <a:off x="7239000" y="51816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t>1</a:t>
            </a:r>
          </a:p>
        </p:txBody>
      </p:sp>
      <p:sp>
        <p:nvSpPr>
          <p:cNvPr id="50205" name="Text Box 33"/>
          <p:cNvSpPr txBox="1">
            <a:spLocks noChangeArrowheads="1"/>
          </p:cNvSpPr>
          <p:nvPr/>
        </p:nvSpPr>
        <p:spPr bwMode="auto">
          <a:xfrm>
            <a:off x="7848600" y="5165725"/>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t>Body</a:t>
            </a:r>
          </a:p>
        </p:txBody>
      </p:sp>
      <p:sp>
        <p:nvSpPr>
          <p:cNvPr id="50206" name="Text Box 35"/>
          <p:cNvSpPr txBox="1">
            <a:spLocks noChangeArrowheads="1"/>
          </p:cNvSpPr>
          <p:nvPr/>
        </p:nvSpPr>
        <p:spPr bwMode="auto">
          <a:xfrm>
            <a:off x="1676400" y="6096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latin typeface="Verdana" panose="020B0604030504040204" pitchFamily="34" charset="0"/>
              </a:rPr>
              <a:t>聚集</a:t>
            </a:r>
          </a:p>
        </p:txBody>
      </p:sp>
      <p:sp>
        <p:nvSpPr>
          <p:cNvPr id="50207" name="Text Box 36"/>
          <p:cNvSpPr txBox="1">
            <a:spLocks noChangeArrowheads="1"/>
          </p:cNvSpPr>
          <p:nvPr/>
        </p:nvSpPr>
        <p:spPr bwMode="auto">
          <a:xfrm>
            <a:off x="5562600" y="609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latin typeface="Verdana" panose="020B0604030504040204" pitchFamily="34" charset="0"/>
              </a:rPr>
              <a:t>组合</a:t>
            </a:r>
          </a:p>
        </p:txBody>
      </p:sp>
    </p:spTree>
    <p:extLst>
      <p:ext uri="{BB962C8B-B14F-4D97-AF65-F5344CB8AC3E}">
        <p14:creationId xmlns:p14="http://schemas.microsoft.com/office/powerpoint/2010/main" val="47747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B58421D6-2D39-4D30-805F-61F3A9458658}" type="slidenum">
              <a:rPr lang="zh-CN" altLang="en-US" sz="1600">
                <a:latin typeface="Arial" panose="020B0604020202020204" pitchFamily="34" charset="0"/>
              </a:rPr>
              <a:pPr/>
              <a:t>3</a:t>
            </a:fld>
            <a:endParaRPr lang="en-US" altLang="zh-CN" sz="1600">
              <a:latin typeface="Arial" panose="020B0604020202020204" pitchFamily="34" charset="0"/>
            </a:endParaRPr>
          </a:p>
        </p:txBody>
      </p:sp>
      <p:sp>
        <p:nvSpPr>
          <p:cNvPr id="18434" name="Rectangle 2"/>
          <p:cNvSpPr>
            <a:spLocks noGrp="1" noChangeArrowheads="1"/>
          </p:cNvSpPr>
          <p:nvPr>
            <p:ph type="title"/>
          </p:nvPr>
        </p:nvSpPr>
        <p:spPr/>
        <p:txBody>
          <a:bodyPr/>
          <a:lstStyle/>
          <a:p>
            <a:r>
              <a:rPr kumimoji="0" lang="zh-CN" altLang="en-US"/>
              <a:t>面向对象设计概述</a:t>
            </a:r>
            <a:endParaRPr kumimoji="0" lang="en-US" altLang="zh-CN"/>
          </a:p>
        </p:txBody>
      </p:sp>
      <p:sp>
        <p:nvSpPr>
          <p:cNvPr id="18435" name="Rectangle 3"/>
          <p:cNvSpPr>
            <a:spLocks noGrp="1" noChangeArrowheads="1"/>
          </p:cNvSpPr>
          <p:nvPr>
            <p:ph type="body" idx="1"/>
          </p:nvPr>
        </p:nvSpPr>
        <p:spPr>
          <a:xfrm>
            <a:off x="395288" y="1341438"/>
            <a:ext cx="8215312" cy="4535487"/>
          </a:xfrm>
        </p:spPr>
        <p:txBody>
          <a:bodyPr/>
          <a:lstStyle/>
          <a:p>
            <a:pPr algn="just"/>
            <a:r>
              <a:rPr lang="zh-CN" altLang="en-US">
                <a:latin typeface="宋体" panose="02010600030101010101" pitchFamily="2" charset="-122"/>
              </a:rPr>
              <a:t>软件设计的复杂性</a:t>
            </a:r>
            <a:endParaRPr lang="en-US" altLang="zh-CN">
              <a:latin typeface="宋体" panose="02010600030101010101" pitchFamily="2" charset="-122"/>
            </a:endParaRPr>
          </a:p>
          <a:p>
            <a:pPr lvl="1" algn="just"/>
            <a:r>
              <a:rPr lang="zh-CN" altLang="en-US">
                <a:latin typeface="宋体" panose="02010600030101010101" pitchFamily="2" charset="-122"/>
              </a:rPr>
              <a:t>“软件的复杂性是固有的，软件可能是人类所能制造出来的最复杂的实体”。</a:t>
            </a:r>
            <a:endParaRPr lang="en-US" altLang="zh-CN">
              <a:latin typeface="宋体" panose="02010600030101010101" pitchFamily="2" charset="-122"/>
            </a:endParaRPr>
          </a:p>
          <a:p>
            <a:pPr lvl="2" algn="just"/>
            <a:r>
              <a:rPr lang="en-US" altLang="zh-CN">
                <a:latin typeface="宋体" panose="02010600030101010101" pitchFamily="2" charset="-122"/>
              </a:rPr>
              <a:t>--</a:t>
            </a:r>
            <a:r>
              <a:rPr lang="zh-CN" altLang="en-US">
                <a:latin typeface="宋体" panose="02010600030101010101" pitchFamily="2" charset="-122"/>
              </a:rPr>
              <a:t>图灵奖获得者、著名的计算机专家，被称为</a:t>
            </a:r>
            <a:r>
              <a:rPr lang="en-US" altLang="zh-CN">
                <a:latin typeface="宋体" panose="02010600030101010101" pitchFamily="2" charset="-122"/>
              </a:rPr>
              <a:t>IBM360</a:t>
            </a:r>
            <a:r>
              <a:rPr lang="zh-CN" altLang="en-US">
                <a:latin typeface="宋体" panose="02010600030101010101" pitchFamily="2" charset="-122"/>
              </a:rPr>
              <a:t>系列计算机之父的</a:t>
            </a:r>
            <a:r>
              <a:rPr lang="en-US" altLang="zh-CN">
                <a:latin typeface="宋体" panose="02010600030101010101" pitchFamily="2" charset="-122"/>
              </a:rPr>
              <a:t>F.Brooks</a:t>
            </a:r>
            <a:endParaRPr lang="zh-CN" altLang="en-US">
              <a:latin typeface="宋体" panose="02010600030101010101" pitchFamily="2" charset="-122"/>
            </a:endParaRPr>
          </a:p>
          <a:p>
            <a:pPr lvl="1" algn="just"/>
            <a:r>
              <a:rPr lang="zh-CN" altLang="en-US">
                <a:latin typeface="宋体" panose="02010600030101010101" pitchFamily="2" charset="-122"/>
              </a:rPr>
              <a:t>这种固有的复杂性使得开发成员之间的通讯变得困难，开发费用超支，开发时间延期，导致产品有缺陷，不易理解，不可靠，难以使用，功能难以扩充等。</a:t>
            </a:r>
            <a:endParaRPr lang="en-US" altLang="zh-CN">
              <a:latin typeface="宋体" panose="02010600030101010101" pitchFamily="2" charset="-122"/>
            </a:endParaRPr>
          </a:p>
          <a:p>
            <a:pPr lvl="2" algn="just"/>
            <a:r>
              <a:rPr lang="zh-CN" altLang="en-US">
                <a:latin typeface="宋体" panose="02010600030101010101" pitchFamily="2" charset="-122"/>
              </a:rPr>
              <a:t>－－软件危机</a:t>
            </a:r>
          </a:p>
          <a:p>
            <a:pPr lvl="1" algn="just"/>
            <a:r>
              <a:rPr lang="zh-CN" altLang="en-US">
                <a:latin typeface="宋体" panose="02010600030101010101" pitchFamily="2" charset="-122"/>
              </a:rPr>
              <a:t>无法采用某种方法彻底消除软件的复杂性，因此软件危机只能是通过控制复杂性的方法解决。</a:t>
            </a:r>
            <a:endParaRPr lang="zh-CN" altLang="en-US"/>
          </a:p>
        </p:txBody>
      </p:sp>
    </p:spTree>
    <p:extLst>
      <p:ext uri="{BB962C8B-B14F-4D97-AF65-F5344CB8AC3E}">
        <p14:creationId xmlns:p14="http://schemas.microsoft.com/office/powerpoint/2010/main" val="217340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539750" y="404813"/>
            <a:ext cx="8229600" cy="608012"/>
          </a:xfrm>
        </p:spPr>
        <p:txBody>
          <a:bodyPr/>
          <a:lstStyle/>
          <a:p>
            <a:r>
              <a:rPr kumimoji="0" lang="zh-CN" altLang="en-US">
                <a:latin typeface="Times New Roman" panose="02020603050405020304" pitchFamily="18" charset="0"/>
              </a:rPr>
              <a:t>泛化</a:t>
            </a:r>
          </a:p>
        </p:txBody>
      </p:sp>
      <p:sp>
        <p:nvSpPr>
          <p:cNvPr id="52226" name="Rectangle 3"/>
          <p:cNvSpPr>
            <a:spLocks noGrp="1" noChangeArrowheads="1"/>
          </p:cNvSpPr>
          <p:nvPr>
            <p:ph idx="1"/>
          </p:nvPr>
        </p:nvSpPr>
        <p:spPr>
          <a:xfrm>
            <a:off x="457200" y="1600200"/>
            <a:ext cx="8229600" cy="2468563"/>
          </a:xfrm>
        </p:spPr>
        <p:txBody>
          <a:bodyPr/>
          <a:lstStyle/>
          <a:p>
            <a:pPr>
              <a:lnSpc>
                <a:spcPct val="90000"/>
              </a:lnSpc>
            </a:pPr>
            <a:r>
              <a:rPr kumimoji="0" lang="zh-CN" altLang="en-US">
                <a:latin typeface="Times New Roman" panose="02020603050405020304" pitchFamily="18" charset="0"/>
              </a:rPr>
              <a:t>泛化是一般化和具体化之间的一种关系。</a:t>
            </a:r>
          </a:p>
          <a:p>
            <a:pPr>
              <a:lnSpc>
                <a:spcPct val="90000"/>
              </a:lnSpc>
            </a:pPr>
            <a:r>
              <a:rPr kumimoji="0" lang="zh-CN" altLang="en-US">
                <a:latin typeface="Times New Roman" panose="02020603050405020304" pitchFamily="18" charset="0"/>
              </a:rPr>
              <a:t>继承就是一种泛化关系，更一般化的描述称为</a:t>
            </a:r>
            <a:r>
              <a:rPr kumimoji="0" lang="zh-CN" altLang="en-US" u="sng">
                <a:latin typeface="Times New Roman" panose="02020603050405020304" pitchFamily="18" charset="0"/>
              </a:rPr>
              <a:t>双亲</a:t>
            </a:r>
            <a:r>
              <a:rPr kumimoji="0" lang="zh-CN" altLang="en-US">
                <a:latin typeface="Times New Roman" panose="02020603050405020304" pitchFamily="18" charset="0"/>
              </a:rPr>
              <a:t>，双亲的双亲称为</a:t>
            </a:r>
            <a:r>
              <a:rPr kumimoji="0" lang="zh-CN" altLang="en-US" u="sng">
                <a:latin typeface="Times New Roman" panose="02020603050405020304" pitchFamily="18" charset="0"/>
              </a:rPr>
              <a:t>祖先</a:t>
            </a:r>
            <a:r>
              <a:rPr kumimoji="0" lang="zh-CN" altLang="en-US">
                <a:latin typeface="Times New Roman" panose="02020603050405020304" pitchFamily="18" charset="0"/>
              </a:rPr>
              <a:t>，更具体化的描述称为</a:t>
            </a:r>
            <a:r>
              <a:rPr kumimoji="0" lang="zh-CN" altLang="en-US" u="sng">
                <a:latin typeface="Times New Roman" panose="02020603050405020304" pitchFamily="18" charset="0"/>
              </a:rPr>
              <a:t>孩子</a:t>
            </a:r>
            <a:r>
              <a:rPr kumimoji="0" lang="zh-CN" altLang="en-US">
                <a:latin typeface="Times New Roman" panose="02020603050405020304" pitchFamily="18" charset="0"/>
              </a:rPr>
              <a:t>，在类的范畴，双亲对应超类，孩子对应子类。</a:t>
            </a:r>
          </a:p>
        </p:txBody>
      </p:sp>
      <p:sp>
        <p:nvSpPr>
          <p:cNvPr id="522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9F636FB9-B221-44C8-9358-0F94612A1AA4}" type="slidenum">
              <a:rPr lang="en-US" altLang="zh-CN" sz="1400"/>
              <a:pPr/>
              <a:t>30</a:t>
            </a:fld>
            <a:endParaRPr lang="en-US" altLang="zh-CN" sz="1400"/>
          </a:p>
        </p:txBody>
      </p:sp>
      <p:sp>
        <p:nvSpPr>
          <p:cNvPr id="52228" name="Text Box 5"/>
          <p:cNvSpPr txBox="1">
            <a:spLocks noChangeArrowheads="1"/>
          </p:cNvSpPr>
          <p:nvPr/>
        </p:nvSpPr>
        <p:spPr bwMode="auto">
          <a:xfrm>
            <a:off x="2627313" y="4038600"/>
            <a:ext cx="16002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Tree</a:t>
            </a:r>
          </a:p>
        </p:txBody>
      </p:sp>
      <p:sp>
        <p:nvSpPr>
          <p:cNvPr id="52229" name="Text Box 6"/>
          <p:cNvSpPr txBox="1">
            <a:spLocks noChangeArrowheads="1"/>
          </p:cNvSpPr>
          <p:nvPr/>
        </p:nvSpPr>
        <p:spPr bwMode="auto">
          <a:xfrm>
            <a:off x="1560513" y="5562600"/>
            <a:ext cx="8382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Oak</a:t>
            </a:r>
          </a:p>
        </p:txBody>
      </p:sp>
      <p:sp>
        <p:nvSpPr>
          <p:cNvPr id="52230" name="Text Box 12"/>
          <p:cNvSpPr txBox="1">
            <a:spLocks noChangeArrowheads="1"/>
          </p:cNvSpPr>
          <p:nvPr/>
        </p:nvSpPr>
        <p:spPr bwMode="auto">
          <a:xfrm>
            <a:off x="2779713" y="5562600"/>
            <a:ext cx="12954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Elm</a:t>
            </a:r>
          </a:p>
        </p:txBody>
      </p:sp>
      <p:sp>
        <p:nvSpPr>
          <p:cNvPr id="52231" name="Text Box 18"/>
          <p:cNvSpPr txBox="1">
            <a:spLocks noChangeArrowheads="1"/>
          </p:cNvSpPr>
          <p:nvPr/>
        </p:nvSpPr>
        <p:spPr bwMode="auto">
          <a:xfrm>
            <a:off x="4456113" y="5562600"/>
            <a:ext cx="12954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Birch</a:t>
            </a:r>
          </a:p>
        </p:txBody>
      </p:sp>
      <p:sp>
        <p:nvSpPr>
          <p:cNvPr id="52232" name="AutoShape 22"/>
          <p:cNvSpPr>
            <a:spLocks noChangeArrowheads="1"/>
          </p:cNvSpPr>
          <p:nvPr/>
        </p:nvSpPr>
        <p:spPr bwMode="auto">
          <a:xfrm>
            <a:off x="3313113" y="4419600"/>
            <a:ext cx="228600" cy="22860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cxnSp>
        <p:nvCxnSpPr>
          <p:cNvPr id="52233" name="AutoShape 23"/>
          <p:cNvCxnSpPr>
            <a:cxnSpLocks noChangeShapeType="1"/>
            <a:stCxn id="52229" idx="0"/>
            <a:endCxn id="52232" idx="3"/>
          </p:cNvCxnSpPr>
          <p:nvPr/>
        </p:nvCxnSpPr>
        <p:spPr bwMode="auto">
          <a:xfrm rot="-5400000">
            <a:off x="2246313" y="4381500"/>
            <a:ext cx="914400" cy="14478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52234" name="AutoShape 25"/>
          <p:cNvCxnSpPr>
            <a:cxnSpLocks noChangeShapeType="1"/>
            <a:stCxn id="52230" idx="0"/>
            <a:endCxn id="52232" idx="3"/>
          </p:cNvCxnSpPr>
          <p:nvPr/>
        </p:nvCxnSpPr>
        <p:spPr bwMode="auto">
          <a:xfrm flipV="1">
            <a:off x="3427413" y="4648200"/>
            <a:ext cx="0" cy="9144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52235" name="AutoShape 26"/>
          <p:cNvCxnSpPr>
            <a:cxnSpLocks noChangeShapeType="1"/>
            <a:stCxn id="52232" idx="3"/>
            <a:endCxn id="52231" idx="0"/>
          </p:cNvCxnSpPr>
          <p:nvPr/>
        </p:nvCxnSpPr>
        <p:spPr bwMode="auto">
          <a:xfrm rot="16200000" flipH="1">
            <a:off x="3808413" y="4267200"/>
            <a:ext cx="914400" cy="16764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3275" name="AutoShape 27"/>
          <p:cNvSpPr>
            <a:spLocks/>
          </p:cNvSpPr>
          <p:nvPr/>
        </p:nvSpPr>
        <p:spPr bwMode="auto">
          <a:xfrm>
            <a:off x="457200" y="4608513"/>
            <a:ext cx="914400" cy="400050"/>
          </a:xfrm>
          <a:prstGeom prst="accentCallout2">
            <a:avLst>
              <a:gd name="adj1" fmla="val 28917"/>
              <a:gd name="adj2" fmla="val 108333"/>
              <a:gd name="adj3" fmla="val 28917"/>
              <a:gd name="adj4" fmla="val 127431"/>
              <a:gd name="adj5" fmla="val 245782"/>
              <a:gd name="adj6" fmla="val 146875"/>
            </a:avLst>
          </a:prstGeom>
          <a:solidFill>
            <a:srgbClr val="99FF99"/>
          </a:solidFill>
          <a:ln w="28575">
            <a:solidFill>
              <a:srgbClr val="FF0033"/>
            </a:solidFill>
            <a:miter lim="800000"/>
            <a:headEnd type="none" w="sm" len="sm"/>
            <a:tailEnd type="none" w="sm" len="sm"/>
          </a:ln>
        </p:spPr>
        <p:txBody>
          <a:bodyPr>
            <a:spAutoFit/>
          </a:bodyP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000">
                <a:solidFill>
                  <a:schemeClr val="bg2"/>
                </a:solidFill>
              </a:rPr>
              <a:t>孩子</a:t>
            </a:r>
          </a:p>
        </p:txBody>
      </p:sp>
      <p:sp>
        <p:nvSpPr>
          <p:cNvPr id="53276" name="AutoShape 28"/>
          <p:cNvSpPr>
            <a:spLocks/>
          </p:cNvSpPr>
          <p:nvPr/>
        </p:nvSpPr>
        <p:spPr bwMode="auto">
          <a:xfrm>
            <a:off x="4848225" y="4495800"/>
            <a:ext cx="920750" cy="369888"/>
          </a:xfrm>
          <a:prstGeom prst="accentCallout2">
            <a:avLst>
              <a:gd name="adj1" fmla="val 28917"/>
              <a:gd name="adj2" fmla="val -8278"/>
              <a:gd name="adj3" fmla="val 28917"/>
              <a:gd name="adj4" fmla="val -52412"/>
              <a:gd name="adj5" fmla="val -62653"/>
              <a:gd name="adj6" fmla="val -68620"/>
            </a:avLst>
          </a:prstGeom>
          <a:solidFill>
            <a:srgbClr val="99FF99"/>
          </a:solidFill>
          <a:ln w="28575">
            <a:solidFill>
              <a:srgbClr val="FF0033"/>
            </a:solidFill>
            <a:miter lim="800000"/>
            <a:headEnd type="none" w="sm" len="sm"/>
            <a:tailEnd type="none" w="sm" len="sm"/>
          </a:ln>
        </p:spPr>
        <p:txBody>
          <a:bodyPr>
            <a:spAutoFit/>
          </a:bodyP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1800">
                <a:solidFill>
                  <a:schemeClr val="bg2"/>
                </a:solidFill>
              </a:rPr>
              <a:t>双亲</a:t>
            </a:r>
          </a:p>
        </p:txBody>
      </p:sp>
      <p:sp>
        <p:nvSpPr>
          <p:cNvPr id="52238" name="Text Box 29"/>
          <p:cNvSpPr txBox="1">
            <a:spLocks noChangeArrowheads="1"/>
          </p:cNvSpPr>
          <p:nvPr/>
        </p:nvSpPr>
        <p:spPr bwMode="auto">
          <a:xfrm>
            <a:off x="6781800" y="4038600"/>
            <a:ext cx="13716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Person</a:t>
            </a:r>
          </a:p>
        </p:txBody>
      </p:sp>
      <p:sp>
        <p:nvSpPr>
          <p:cNvPr id="52239" name="Text Box 30"/>
          <p:cNvSpPr txBox="1">
            <a:spLocks noChangeArrowheads="1"/>
          </p:cNvSpPr>
          <p:nvPr/>
        </p:nvSpPr>
        <p:spPr bwMode="auto">
          <a:xfrm>
            <a:off x="6858000" y="4876800"/>
            <a:ext cx="12954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Student</a:t>
            </a:r>
          </a:p>
        </p:txBody>
      </p:sp>
      <p:sp>
        <p:nvSpPr>
          <p:cNvPr id="52240" name="AutoShape 31"/>
          <p:cNvSpPr>
            <a:spLocks noChangeArrowheads="1"/>
          </p:cNvSpPr>
          <p:nvPr/>
        </p:nvSpPr>
        <p:spPr bwMode="auto">
          <a:xfrm>
            <a:off x="7391400" y="4419600"/>
            <a:ext cx="228600" cy="22860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cxnSp>
        <p:nvCxnSpPr>
          <p:cNvPr id="52241" name="AutoShape 32"/>
          <p:cNvCxnSpPr>
            <a:cxnSpLocks noChangeShapeType="1"/>
            <a:stCxn id="52239" idx="0"/>
            <a:endCxn id="52240" idx="3"/>
          </p:cNvCxnSpPr>
          <p:nvPr/>
        </p:nvCxnSpPr>
        <p:spPr bwMode="auto">
          <a:xfrm flipV="1">
            <a:off x="7505700" y="4648200"/>
            <a:ext cx="0" cy="2286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2242" name="Text Box 33"/>
          <p:cNvSpPr txBox="1">
            <a:spLocks noChangeArrowheads="1"/>
          </p:cNvSpPr>
          <p:nvPr/>
        </p:nvSpPr>
        <p:spPr bwMode="auto">
          <a:xfrm>
            <a:off x="6858000" y="5765800"/>
            <a:ext cx="12954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Graduate</a:t>
            </a:r>
          </a:p>
        </p:txBody>
      </p:sp>
      <p:sp>
        <p:nvSpPr>
          <p:cNvPr id="52243" name="AutoShape 34"/>
          <p:cNvSpPr>
            <a:spLocks noChangeArrowheads="1"/>
          </p:cNvSpPr>
          <p:nvPr/>
        </p:nvSpPr>
        <p:spPr bwMode="auto">
          <a:xfrm>
            <a:off x="7391400" y="5257800"/>
            <a:ext cx="228600" cy="22860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cxnSp>
        <p:nvCxnSpPr>
          <p:cNvPr id="52244" name="AutoShape 35"/>
          <p:cNvCxnSpPr>
            <a:cxnSpLocks noChangeShapeType="1"/>
            <a:stCxn id="52242" idx="0"/>
            <a:endCxn id="52243" idx="3"/>
          </p:cNvCxnSpPr>
          <p:nvPr/>
        </p:nvCxnSpPr>
        <p:spPr bwMode="auto">
          <a:xfrm flipV="1">
            <a:off x="7505700" y="5486400"/>
            <a:ext cx="0" cy="2794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3284" name="AutoShape 36"/>
          <p:cNvSpPr>
            <a:spLocks/>
          </p:cNvSpPr>
          <p:nvPr/>
        </p:nvSpPr>
        <p:spPr bwMode="auto">
          <a:xfrm>
            <a:off x="5051425" y="3816350"/>
            <a:ext cx="1033463" cy="400050"/>
          </a:xfrm>
          <a:prstGeom prst="accentCallout2">
            <a:avLst>
              <a:gd name="adj1" fmla="val 28917"/>
              <a:gd name="adj2" fmla="val 107375"/>
              <a:gd name="adj3" fmla="val 28917"/>
              <a:gd name="adj4" fmla="val 135639"/>
              <a:gd name="adj5" fmla="val 102407"/>
              <a:gd name="adj6" fmla="val 166051"/>
            </a:avLst>
          </a:prstGeom>
          <a:solidFill>
            <a:srgbClr val="99FF99"/>
          </a:solidFill>
          <a:ln w="28575">
            <a:solidFill>
              <a:srgbClr val="FF0033"/>
            </a:solidFill>
            <a:miter lim="800000"/>
            <a:headEnd type="none" w="sm" len="sm"/>
            <a:tailEnd type="none" w="sm" len="sm"/>
          </a:ln>
        </p:spPr>
        <p:txBody>
          <a:bodyPr>
            <a:spAutoFit/>
          </a:bodyP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000">
                <a:solidFill>
                  <a:schemeClr val="bg2"/>
                </a:solidFill>
              </a:rPr>
              <a:t>祖先</a:t>
            </a:r>
          </a:p>
        </p:txBody>
      </p:sp>
    </p:spTree>
    <p:extLst>
      <p:ext uri="{BB962C8B-B14F-4D97-AF65-F5344CB8AC3E}">
        <p14:creationId xmlns:p14="http://schemas.microsoft.com/office/powerpoint/2010/main" val="2548674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3275"/>
                                        </p:tgtEl>
                                        <p:attrNameLst>
                                          <p:attrName>style.visibility</p:attrName>
                                        </p:attrNameLst>
                                      </p:cBhvr>
                                      <p:to>
                                        <p:strVal val="visible"/>
                                      </p:to>
                                    </p:set>
                                    <p:animEffect transition="in" filter="strips(upRight)">
                                      <p:cBhvr>
                                        <p:cTn id="7" dur="500"/>
                                        <p:tgtEl>
                                          <p:spTgt spid="53275"/>
                                        </p:tgtEl>
                                      </p:cBhvr>
                                    </p:animEffect>
                                  </p:childTnLst>
                                  <p:subTnLst>
                                    <p:set>
                                      <p:cBhvr override="childStyle">
                                        <p:cTn dur="1" fill="hold" display="0" masterRel="nextClick" afterEffect="1"/>
                                        <p:tgtEl>
                                          <p:spTgt spid="53275"/>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53276"/>
                                        </p:tgtEl>
                                        <p:attrNameLst>
                                          <p:attrName>style.visibility</p:attrName>
                                        </p:attrNameLst>
                                      </p:cBhvr>
                                      <p:to>
                                        <p:strVal val="visible"/>
                                      </p:to>
                                    </p:set>
                                    <p:animEffect transition="in" filter="strips(upRight)">
                                      <p:cBhvr>
                                        <p:cTn id="12" dur="500"/>
                                        <p:tgtEl>
                                          <p:spTgt spid="53276"/>
                                        </p:tgtEl>
                                      </p:cBhvr>
                                    </p:animEffect>
                                  </p:childTnLst>
                                  <p:subTnLst>
                                    <p:set>
                                      <p:cBhvr override="childStyle">
                                        <p:cTn dur="1" fill="hold" display="0" masterRel="nextClick" afterEffect="1"/>
                                        <p:tgtEl>
                                          <p:spTgt spid="5327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53284"/>
                                        </p:tgtEl>
                                        <p:attrNameLst>
                                          <p:attrName>style.visibility</p:attrName>
                                        </p:attrNameLst>
                                      </p:cBhvr>
                                      <p:to>
                                        <p:strVal val="visible"/>
                                      </p:to>
                                    </p:set>
                                    <p:animEffect transition="in" filter="strips(upRight)">
                                      <p:cBhvr>
                                        <p:cTn id="17" dur="500"/>
                                        <p:tgtEl>
                                          <p:spTgt spid="53284"/>
                                        </p:tgtEl>
                                      </p:cBhvr>
                                    </p:animEffect>
                                  </p:childTnLst>
                                  <p:subTnLst>
                                    <p:set>
                                      <p:cBhvr override="childStyle">
                                        <p:cTn dur="1" fill="hold" display="0" masterRel="nextClick" afterEffect="1"/>
                                        <p:tgtEl>
                                          <p:spTgt spid="5328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5" grpId="0" animBg="1" autoUpdateAnimBg="0"/>
      <p:bldP spid="53276" grpId="0" animBg="1" autoUpdateAnimBg="0"/>
      <p:bldP spid="5328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468313" y="404813"/>
            <a:ext cx="8229600" cy="608012"/>
          </a:xfrm>
        </p:spPr>
        <p:txBody>
          <a:bodyPr/>
          <a:lstStyle/>
          <a:p>
            <a:r>
              <a:rPr kumimoji="0" lang="zh-CN" altLang="en-US">
                <a:latin typeface="Times New Roman" panose="02020603050405020304" pitchFamily="18" charset="0"/>
              </a:rPr>
              <a:t>泛化</a:t>
            </a:r>
          </a:p>
        </p:txBody>
      </p:sp>
      <p:sp>
        <p:nvSpPr>
          <p:cNvPr id="54274" name="Rectangle 3"/>
          <p:cNvSpPr>
            <a:spLocks noGrp="1" noChangeArrowheads="1"/>
          </p:cNvSpPr>
          <p:nvPr>
            <p:ph idx="1"/>
          </p:nvPr>
        </p:nvSpPr>
        <p:spPr>
          <a:xfrm>
            <a:off x="457200" y="1600200"/>
            <a:ext cx="8120063" cy="1728788"/>
          </a:xfrm>
        </p:spPr>
        <p:txBody>
          <a:bodyPr/>
          <a:lstStyle/>
          <a:p>
            <a:pPr>
              <a:lnSpc>
                <a:spcPct val="90000"/>
              </a:lnSpc>
            </a:pPr>
            <a:r>
              <a:rPr kumimoji="0" lang="zh-CN" altLang="en-US">
                <a:latin typeface="Times New Roman" panose="02020603050405020304" pitchFamily="18" charset="0"/>
              </a:rPr>
              <a:t>多重继承：一个孩子可以从多个双亲继承属性和方法。多重继承可能存在</a:t>
            </a:r>
            <a:r>
              <a:rPr kumimoji="0" lang="zh-CN" altLang="en-US">
                <a:solidFill>
                  <a:srgbClr val="452DF5"/>
                </a:solidFill>
                <a:latin typeface="Times New Roman" panose="02020603050405020304" pitchFamily="18" charset="0"/>
              </a:rPr>
              <a:t>冲突</a:t>
            </a:r>
            <a:r>
              <a:rPr kumimoji="0" lang="zh-CN" altLang="en-US">
                <a:latin typeface="Times New Roman" panose="02020603050405020304" pitchFamily="18" charset="0"/>
              </a:rPr>
              <a:t>，因为被继承的双亲可能存在相同的类声明，这时，最好显式解决冲突问题。</a:t>
            </a:r>
          </a:p>
        </p:txBody>
      </p:sp>
      <p:sp>
        <p:nvSpPr>
          <p:cNvPr id="542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2FBDA36C-13F8-47BE-9A7E-C193D8086080}" type="slidenum">
              <a:rPr lang="en-US" altLang="zh-CN" sz="1400"/>
              <a:pPr/>
              <a:t>31</a:t>
            </a:fld>
            <a:endParaRPr lang="en-US" altLang="zh-CN" sz="1400"/>
          </a:p>
        </p:txBody>
      </p:sp>
      <p:sp>
        <p:nvSpPr>
          <p:cNvPr id="54276" name="Text Box 4"/>
          <p:cNvSpPr txBox="1">
            <a:spLocks noChangeArrowheads="1"/>
          </p:cNvSpPr>
          <p:nvPr/>
        </p:nvSpPr>
        <p:spPr bwMode="auto">
          <a:xfrm>
            <a:off x="3962400" y="5486400"/>
            <a:ext cx="16002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Assistant</a:t>
            </a:r>
          </a:p>
        </p:txBody>
      </p:sp>
      <p:sp>
        <p:nvSpPr>
          <p:cNvPr id="54277" name="Text Box 5"/>
          <p:cNvSpPr txBox="1">
            <a:spLocks noChangeArrowheads="1"/>
          </p:cNvSpPr>
          <p:nvPr/>
        </p:nvSpPr>
        <p:spPr bwMode="auto">
          <a:xfrm>
            <a:off x="2667000" y="3886200"/>
            <a:ext cx="12954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Teacher</a:t>
            </a:r>
          </a:p>
        </p:txBody>
      </p:sp>
      <p:sp>
        <p:nvSpPr>
          <p:cNvPr id="54278" name="Text Box 6"/>
          <p:cNvSpPr txBox="1">
            <a:spLocks noChangeArrowheads="1"/>
          </p:cNvSpPr>
          <p:nvPr/>
        </p:nvSpPr>
        <p:spPr bwMode="auto">
          <a:xfrm>
            <a:off x="5562600" y="3886200"/>
            <a:ext cx="1295400" cy="406400"/>
          </a:xfrm>
          <a:prstGeom prst="rect">
            <a:avLst/>
          </a:prstGeom>
          <a:solidFill>
            <a:srgbClr val="FFFF99"/>
          </a:solidFill>
          <a:ln w="9525">
            <a:solidFill>
              <a:schemeClr val="tx1"/>
            </a:solidFill>
            <a:miter lim="800000"/>
            <a:headEnd/>
            <a:tailEnd/>
          </a:ln>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solidFill>
                  <a:schemeClr val="bg2"/>
                </a:solidFill>
              </a:rPr>
              <a:t>Student</a:t>
            </a:r>
          </a:p>
        </p:txBody>
      </p:sp>
      <p:sp>
        <p:nvSpPr>
          <p:cNvPr id="54279" name="AutoShape 14"/>
          <p:cNvSpPr>
            <a:spLocks noChangeArrowheads="1"/>
          </p:cNvSpPr>
          <p:nvPr/>
        </p:nvSpPr>
        <p:spPr bwMode="auto">
          <a:xfrm>
            <a:off x="3200400" y="4267200"/>
            <a:ext cx="228600" cy="22860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cxnSp>
        <p:nvCxnSpPr>
          <p:cNvPr id="54280" name="AutoShape 15"/>
          <p:cNvCxnSpPr>
            <a:cxnSpLocks noChangeShapeType="1"/>
            <a:stCxn id="54279" idx="3"/>
            <a:endCxn id="54276" idx="0"/>
          </p:cNvCxnSpPr>
          <p:nvPr/>
        </p:nvCxnSpPr>
        <p:spPr bwMode="auto">
          <a:xfrm>
            <a:off x="3314700" y="4495800"/>
            <a:ext cx="1447800" cy="9906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4281" name="AutoShape 16"/>
          <p:cNvSpPr>
            <a:spLocks noChangeArrowheads="1"/>
          </p:cNvSpPr>
          <p:nvPr/>
        </p:nvSpPr>
        <p:spPr bwMode="auto">
          <a:xfrm>
            <a:off x="6096000" y="4267200"/>
            <a:ext cx="228600" cy="22860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cxnSp>
        <p:nvCxnSpPr>
          <p:cNvPr id="54282" name="AutoShape 17"/>
          <p:cNvCxnSpPr>
            <a:cxnSpLocks noChangeShapeType="1"/>
            <a:stCxn id="54281" idx="3"/>
            <a:endCxn id="54276" idx="0"/>
          </p:cNvCxnSpPr>
          <p:nvPr/>
        </p:nvCxnSpPr>
        <p:spPr bwMode="auto">
          <a:xfrm flipH="1">
            <a:off x="4762500" y="4495800"/>
            <a:ext cx="1447800" cy="9906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5436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68313" y="404813"/>
            <a:ext cx="8229600" cy="608012"/>
          </a:xfrm>
        </p:spPr>
        <p:txBody>
          <a:bodyPr/>
          <a:lstStyle/>
          <a:p>
            <a:r>
              <a:rPr kumimoji="0" lang="zh-CN" altLang="en-US">
                <a:latin typeface="Times New Roman" panose="02020603050405020304" pitchFamily="18" charset="0"/>
              </a:rPr>
              <a:t>依赖</a:t>
            </a:r>
          </a:p>
        </p:txBody>
      </p:sp>
      <p:sp>
        <p:nvSpPr>
          <p:cNvPr id="56322" name="Rectangle 3"/>
          <p:cNvSpPr>
            <a:spLocks noGrp="1" noChangeArrowheads="1"/>
          </p:cNvSpPr>
          <p:nvPr>
            <p:ph idx="1"/>
          </p:nvPr>
        </p:nvSpPr>
        <p:spPr>
          <a:xfrm>
            <a:off x="457200" y="1600200"/>
            <a:ext cx="8229600" cy="2633663"/>
          </a:xfrm>
        </p:spPr>
        <p:txBody>
          <a:bodyPr/>
          <a:lstStyle/>
          <a:p>
            <a:r>
              <a:rPr kumimoji="0" lang="zh-CN" altLang="en-US">
                <a:solidFill>
                  <a:srgbClr val="452DF5"/>
                </a:solidFill>
                <a:latin typeface="Times New Roman" panose="02020603050405020304" pitchFamily="18" charset="0"/>
              </a:rPr>
              <a:t>依赖</a:t>
            </a:r>
            <a:r>
              <a:rPr kumimoji="0" lang="zh-CN" altLang="en-US">
                <a:latin typeface="Times New Roman" panose="02020603050405020304" pitchFamily="18" charset="0"/>
              </a:rPr>
              <a:t>指明两个或两个以上模型元素之间的关系。</a:t>
            </a:r>
          </a:p>
          <a:p>
            <a:r>
              <a:rPr kumimoji="0" lang="zh-CN" altLang="en-US">
                <a:latin typeface="Times New Roman" panose="02020603050405020304" pitchFamily="18" charset="0"/>
              </a:rPr>
              <a:t>依赖有很多种类，比如：实现（</a:t>
            </a:r>
            <a:r>
              <a:rPr kumimoji="0" lang="en-US" altLang="zh-CN">
                <a:latin typeface="Times New Roman" panose="02020603050405020304" pitchFamily="18" charset="0"/>
              </a:rPr>
              <a:t>realize</a:t>
            </a:r>
            <a:r>
              <a:rPr kumimoji="0" lang="zh-CN" altLang="en-US">
                <a:latin typeface="Times New Roman" panose="02020603050405020304" pitchFamily="18" charset="0"/>
              </a:rPr>
              <a:t>）、使用、（</a:t>
            </a:r>
            <a:r>
              <a:rPr kumimoji="0" lang="en-US" altLang="zh-CN">
                <a:latin typeface="Times New Roman" panose="02020603050405020304" pitchFamily="18" charset="0"/>
              </a:rPr>
              <a:t>usage</a:t>
            </a:r>
            <a:r>
              <a:rPr kumimoji="0" lang="zh-CN" altLang="en-US">
                <a:latin typeface="Times New Roman" panose="02020603050405020304" pitchFamily="18" charset="0"/>
              </a:rPr>
              <a:t>）、实例化（</a:t>
            </a:r>
            <a:r>
              <a:rPr kumimoji="0" lang="en-US" altLang="zh-CN">
                <a:latin typeface="Times New Roman" panose="02020603050405020304" pitchFamily="18" charset="0"/>
              </a:rPr>
              <a:t>instantiate</a:t>
            </a:r>
            <a:r>
              <a:rPr kumimoji="0" lang="zh-CN" altLang="en-US">
                <a:latin typeface="Times New Roman" panose="02020603050405020304" pitchFamily="18" charset="0"/>
              </a:rPr>
              <a:t>）、调用（</a:t>
            </a:r>
            <a:r>
              <a:rPr kumimoji="0" lang="en-US" altLang="zh-CN">
                <a:latin typeface="Times New Roman" panose="02020603050405020304" pitchFamily="18" charset="0"/>
              </a:rPr>
              <a:t>call</a:t>
            </a:r>
            <a:r>
              <a:rPr kumimoji="0" lang="zh-CN" altLang="en-US">
                <a:latin typeface="Times New Roman" panose="02020603050405020304" pitchFamily="18" charset="0"/>
              </a:rPr>
              <a:t>），派生（</a:t>
            </a:r>
            <a:r>
              <a:rPr kumimoji="0" lang="en-US" altLang="zh-CN">
                <a:latin typeface="Times New Roman" panose="02020603050405020304" pitchFamily="18" charset="0"/>
              </a:rPr>
              <a:t>derive</a:t>
            </a:r>
            <a:r>
              <a:rPr kumimoji="0" lang="zh-CN" altLang="en-US">
                <a:latin typeface="Times New Roman" panose="02020603050405020304" pitchFamily="18" charset="0"/>
              </a:rPr>
              <a:t>）、访问（</a:t>
            </a:r>
            <a:r>
              <a:rPr kumimoji="0" lang="en-US" altLang="zh-CN">
                <a:latin typeface="Times New Roman" panose="02020603050405020304" pitchFamily="18" charset="0"/>
              </a:rPr>
              <a:t>access</a:t>
            </a:r>
            <a:r>
              <a:rPr kumimoji="0" lang="zh-CN" altLang="en-US">
                <a:latin typeface="Times New Roman" panose="02020603050405020304" pitchFamily="18" charset="0"/>
              </a:rPr>
              <a:t>）、引入（</a:t>
            </a:r>
            <a:r>
              <a:rPr kumimoji="0" lang="en-US" altLang="zh-CN">
                <a:latin typeface="Times New Roman" panose="02020603050405020304" pitchFamily="18" charset="0"/>
              </a:rPr>
              <a:t>import</a:t>
            </a:r>
            <a:r>
              <a:rPr kumimoji="0" lang="zh-CN" altLang="en-US">
                <a:latin typeface="Times New Roman" panose="02020603050405020304" pitchFamily="18" charset="0"/>
              </a:rPr>
              <a:t>）、友元（</a:t>
            </a:r>
            <a:r>
              <a:rPr kumimoji="0" lang="en-US" altLang="zh-CN">
                <a:latin typeface="Times New Roman" panose="02020603050405020304" pitchFamily="18" charset="0"/>
              </a:rPr>
              <a:t>friend</a:t>
            </a:r>
            <a:r>
              <a:rPr kumimoji="0" lang="zh-CN" altLang="en-US">
                <a:latin typeface="Times New Roman" panose="02020603050405020304" pitchFamily="18" charset="0"/>
              </a:rPr>
              <a:t>）等等。</a:t>
            </a:r>
          </a:p>
        </p:txBody>
      </p:sp>
      <p:sp>
        <p:nvSpPr>
          <p:cNvPr id="563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CE68B3F1-7E21-4068-BD08-78DEFCC169D7}" type="slidenum">
              <a:rPr lang="en-US" altLang="zh-CN" sz="1400"/>
              <a:pPr/>
              <a:t>32</a:t>
            </a:fld>
            <a:endParaRPr lang="en-US" altLang="zh-CN" sz="1400"/>
          </a:p>
        </p:txBody>
      </p:sp>
      <p:sp>
        <p:nvSpPr>
          <p:cNvPr id="56324" name="Rectangle 6"/>
          <p:cNvSpPr>
            <a:spLocks noChangeArrowheads="1"/>
          </p:cNvSpPr>
          <p:nvPr/>
        </p:nvSpPr>
        <p:spPr bwMode="auto">
          <a:xfrm>
            <a:off x="1981200" y="5257800"/>
            <a:ext cx="2133600" cy="838200"/>
          </a:xfrm>
          <a:prstGeom prst="rect">
            <a:avLst/>
          </a:prstGeom>
          <a:solidFill>
            <a:srgbClr val="FFFF99"/>
          </a:solidFill>
          <a:ln w="12700">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bg2"/>
                </a:solidFill>
              </a:rPr>
              <a:t>&lt;&lt;subsystem&gt;&gt;</a:t>
            </a:r>
          </a:p>
          <a:p>
            <a:pPr algn="ctr" eaLnBrk="0" hangingPunct="0"/>
            <a:r>
              <a:rPr lang="en-US" altLang="zh-CN" sz="1600">
                <a:solidFill>
                  <a:schemeClr val="bg2"/>
                </a:solidFill>
              </a:rPr>
              <a:t>Application Server</a:t>
            </a:r>
          </a:p>
        </p:txBody>
      </p:sp>
      <p:sp>
        <p:nvSpPr>
          <p:cNvPr id="56325" name="Rectangle 7"/>
          <p:cNvSpPr>
            <a:spLocks noChangeArrowheads="1"/>
          </p:cNvSpPr>
          <p:nvPr/>
        </p:nvSpPr>
        <p:spPr bwMode="auto">
          <a:xfrm>
            <a:off x="1981200" y="4953000"/>
            <a:ext cx="838200" cy="304800"/>
          </a:xfrm>
          <a:prstGeom prst="rect">
            <a:avLst/>
          </a:prstGeom>
          <a:solidFill>
            <a:srgbClr val="FFFF99"/>
          </a:solidFill>
          <a:ln w="12700">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6326" name="Rectangle 8"/>
          <p:cNvSpPr>
            <a:spLocks noChangeArrowheads="1"/>
          </p:cNvSpPr>
          <p:nvPr/>
        </p:nvSpPr>
        <p:spPr bwMode="auto">
          <a:xfrm>
            <a:off x="6019800" y="5334000"/>
            <a:ext cx="1676400" cy="762000"/>
          </a:xfrm>
          <a:prstGeom prst="rect">
            <a:avLst/>
          </a:prstGeom>
          <a:solidFill>
            <a:srgbClr val="FFFF99"/>
          </a:solidFill>
          <a:ln w="12700">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600">
                <a:solidFill>
                  <a:schemeClr val="bg2"/>
                </a:solidFill>
              </a:rPr>
              <a:t>&lt;&lt;subsystem&gt;&gt;</a:t>
            </a:r>
          </a:p>
          <a:p>
            <a:pPr algn="ctr" eaLnBrk="0" hangingPunct="0"/>
            <a:r>
              <a:rPr lang="en-US" altLang="zh-CN" sz="1600">
                <a:solidFill>
                  <a:schemeClr val="bg2"/>
                </a:solidFill>
              </a:rPr>
              <a:t>DataBas</a:t>
            </a:r>
            <a:r>
              <a:rPr lang="en-US" altLang="zh-CN"/>
              <a:t>e</a:t>
            </a:r>
          </a:p>
        </p:txBody>
      </p:sp>
      <p:sp>
        <p:nvSpPr>
          <p:cNvPr id="56327" name="Rectangle 9"/>
          <p:cNvSpPr>
            <a:spLocks noChangeArrowheads="1"/>
          </p:cNvSpPr>
          <p:nvPr/>
        </p:nvSpPr>
        <p:spPr bwMode="auto">
          <a:xfrm>
            <a:off x="6019800" y="5029200"/>
            <a:ext cx="838200" cy="304800"/>
          </a:xfrm>
          <a:prstGeom prst="rect">
            <a:avLst/>
          </a:prstGeom>
          <a:solidFill>
            <a:srgbClr val="FFFF99"/>
          </a:solidFill>
          <a:ln w="12700">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6328" name="Line 10"/>
          <p:cNvSpPr>
            <a:spLocks noChangeShapeType="1"/>
          </p:cNvSpPr>
          <p:nvPr/>
        </p:nvSpPr>
        <p:spPr bwMode="auto">
          <a:xfrm>
            <a:off x="4114800" y="5638800"/>
            <a:ext cx="1905000" cy="0"/>
          </a:xfrm>
          <a:prstGeom prst="line">
            <a:avLst/>
          </a:prstGeom>
          <a:noFill/>
          <a:ln w="28575">
            <a:solidFill>
              <a:schemeClr val="tx1"/>
            </a:solidFill>
            <a:prstDash val="dash"/>
            <a:miter lim="800000"/>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29" name="Text Box 11"/>
          <p:cNvSpPr txBox="1">
            <a:spLocks noChangeArrowheads="1"/>
          </p:cNvSpPr>
          <p:nvPr/>
        </p:nvSpPr>
        <p:spPr bwMode="auto">
          <a:xfrm>
            <a:off x="4343400" y="52578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solidFill>
                  <a:schemeClr val="bg2"/>
                </a:solidFill>
              </a:rPr>
              <a:t>&lt;&lt;usage&gt;&gt;</a:t>
            </a:r>
          </a:p>
        </p:txBody>
      </p:sp>
      <p:sp>
        <p:nvSpPr>
          <p:cNvPr id="55310" name="AutoShape 14"/>
          <p:cNvSpPr>
            <a:spLocks/>
          </p:cNvSpPr>
          <p:nvPr/>
        </p:nvSpPr>
        <p:spPr bwMode="auto">
          <a:xfrm>
            <a:off x="3108325" y="4449763"/>
            <a:ext cx="1254125" cy="369887"/>
          </a:xfrm>
          <a:prstGeom prst="accentCallout2">
            <a:avLst>
              <a:gd name="adj1" fmla="val 28917"/>
              <a:gd name="adj2" fmla="val 106074"/>
              <a:gd name="adj3" fmla="val 28917"/>
              <a:gd name="adj4" fmla="val 136074"/>
              <a:gd name="adj5" fmla="val 225301"/>
              <a:gd name="adj6" fmla="val 154176"/>
            </a:avLst>
          </a:prstGeom>
          <a:solidFill>
            <a:srgbClr val="99FF99"/>
          </a:solidFill>
          <a:ln w="28575">
            <a:solidFill>
              <a:srgbClr val="FF0033"/>
            </a:solidFill>
            <a:miter lim="800000"/>
            <a:headEnd type="none" w="sm" len="sm"/>
            <a:tailEnd type="none" w="sm" len="sm"/>
          </a:ln>
        </p:spPr>
        <p:txBody>
          <a:bodyPr>
            <a:spAutoFit/>
          </a:bodyP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1800">
                <a:solidFill>
                  <a:schemeClr val="bg2"/>
                </a:solidFill>
              </a:rPr>
              <a:t>依赖类型</a:t>
            </a:r>
          </a:p>
        </p:txBody>
      </p:sp>
    </p:spTree>
    <p:extLst>
      <p:ext uri="{BB962C8B-B14F-4D97-AF65-F5344CB8AC3E}">
        <p14:creationId xmlns:p14="http://schemas.microsoft.com/office/powerpoint/2010/main" val="1762351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5310"/>
                                        </p:tgtEl>
                                        <p:attrNameLst>
                                          <p:attrName>style.visibility</p:attrName>
                                        </p:attrNameLst>
                                      </p:cBhvr>
                                      <p:to>
                                        <p:strVal val="visible"/>
                                      </p:to>
                                    </p:set>
                                    <p:animEffect transition="in" filter="strips(upRight)">
                                      <p:cBhvr>
                                        <p:cTn id="7" dur="500"/>
                                        <p:tgtEl>
                                          <p:spTgt spid="55310"/>
                                        </p:tgtEl>
                                      </p:cBhvr>
                                    </p:animEffect>
                                  </p:childTnLst>
                                  <p:subTnLst>
                                    <p:set>
                                      <p:cBhvr override="childStyle">
                                        <p:cTn dur="1" fill="hold" display="0" masterRel="nextClick" afterEffect="1"/>
                                        <p:tgtEl>
                                          <p:spTgt spid="553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68313" y="476250"/>
            <a:ext cx="8229600" cy="608013"/>
          </a:xfrm>
        </p:spPr>
        <p:txBody>
          <a:bodyPr/>
          <a:lstStyle/>
          <a:p>
            <a:r>
              <a:rPr kumimoji="0" lang="zh-CN" altLang="en-US">
                <a:latin typeface="Times New Roman" panose="02020603050405020304" pitchFamily="18" charset="0"/>
              </a:rPr>
              <a:t>实现</a:t>
            </a:r>
          </a:p>
        </p:txBody>
      </p:sp>
      <p:sp>
        <p:nvSpPr>
          <p:cNvPr id="58370" name="Rectangle 3"/>
          <p:cNvSpPr>
            <a:spLocks noGrp="1" noChangeArrowheads="1"/>
          </p:cNvSpPr>
          <p:nvPr>
            <p:ph idx="1"/>
          </p:nvPr>
        </p:nvSpPr>
        <p:spPr>
          <a:xfrm>
            <a:off x="457200" y="1600200"/>
            <a:ext cx="8229600" cy="1398588"/>
          </a:xfrm>
        </p:spPr>
        <p:txBody>
          <a:bodyPr/>
          <a:lstStyle/>
          <a:p>
            <a:pPr>
              <a:lnSpc>
                <a:spcPct val="90000"/>
              </a:lnSpc>
            </a:pPr>
            <a:r>
              <a:rPr kumimoji="0" lang="zh-CN" altLang="en-US">
                <a:latin typeface="Times New Roman" panose="02020603050405020304" pitchFamily="18" charset="0"/>
              </a:rPr>
              <a:t>实现是依赖的一种，但由于它具有特殊意义，所以将它独立讲述。实现是连接说明和实现之间的关系。</a:t>
            </a:r>
          </a:p>
        </p:txBody>
      </p:sp>
      <p:sp>
        <p:nvSpPr>
          <p:cNvPr id="583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1859D23D-F62B-4525-A298-8E0E4D429C09}" type="slidenum">
              <a:rPr lang="en-US" altLang="zh-CN" sz="1400"/>
              <a:pPr/>
              <a:t>33</a:t>
            </a:fld>
            <a:endParaRPr lang="en-US" altLang="zh-CN" sz="1400"/>
          </a:p>
        </p:txBody>
      </p:sp>
      <p:sp>
        <p:nvSpPr>
          <p:cNvPr id="58372" name="Rectangle 4"/>
          <p:cNvSpPr>
            <a:spLocks noChangeArrowheads="1"/>
          </p:cNvSpPr>
          <p:nvPr/>
        </p:nvSpPr>
        <p:spPr bwMode="auto">
          <a:xfrm>
            <a:off x="4648200" y="5181600"/>
            <a:ext cx="2514600" cy="533400"/>
          </a:xfrm>
          <a:prstGeom prst="rect">
            <a:avLst/>
          </a:prstGeom>
          <a:solidFill>
            <a:srgbClr val="FFFF99"/>
          </a:solidFill>
          <a:ln w="12700">
            <a:solidFill>
              <a:schemeClr val="tx1"/>
            </a:solidFill>
            <a:miter lim="800000"/>
            <a:headEnd type="none" w="sm" len="sm"/>
            <a:tailEnd type="none" w="sm" len="sm"/>
          </a:ln>
        </p:spPr>
        <p:txBody>
          <a:bodyPr wrap="none" anchor="ct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2000">
                <a:solidFill>
                  <a:schemeClr val="bg2"/>
                </a:solidFill>
              </a:rPr>
              <a:t>String</a:t>
            </a:r>
            <a:endParaRPr lang="en-US" altLang="zh-CN" sz="2400">
              <a:solidFill>
                <a:schemeClr val="bg2"/>
              </a:solidFill>
            </a:endParaRPr>
          </a:p>
        </p:txBody>
      </p:sp>
      <p:sp>
        <p:nvSpPr>
          <p:cNvPr id="58373" name="Rectangle 5"/>
          <p:cNvSpPr>
            <a:spLocks noChangeArrowheads="1"/>
          </p:cNvSpPr>
          <p:nvPr/>
        </p:nvSpPr>
        <p:spPr bwMode="auto">
          <a:xfrm>
            <a:off x="4648200" y="5715000"/>
            <a:ext cx="2514600" cy="755650"/>
          </a:xfrm>
          <a:prstGeom prst="rect">
            <a:avLst/>
          </a:prstGeom>
          <a:solidFill>
            <a:srgbClr val="FFFF99"/>
          </a:solidFill>
          <a:ln w="12700">
            <a:solidFill>
              <a:schemeClr val="tx1"/>
            </a:solidFill>
            <a:miter lim="800000"/>
            <a:headEnd type="none" w="sm" len="sm"/>
            <a:tailEnd type="none" w="sm" len="sm"/>
          </a:ln>
        </p:spPr>
        <p:txBody>
          <a:bodyPr wrap="none" anchor="ct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600">
                <a:solidFill>
                  <a:schemeClr val="bg2"/>
                </a:solidFill>
              </a:rPr>
              <a:t>isEqual(String) : Boolean</a:t>
            </a:r>
          </a:p>
          <a:p>
            <a:pPr eaLnBrk="0" hangingPunct="0"/>
            <a:r>
              <a:rPr lang="en-US" altLang="zh-CN" sz="1600">
                <a:solidFill>
                  <a:schemeClr val="bg2"/>
                </a:solidFill>
              </a:rPr>
              <a:t>Hash() : Integer</a:t>
            </a:r>
          </a:p>
          <a:p>
            <a:pPr eaLnBrk="0" hangingPunct="0"/>
            <a:r>
              <a:rPr lang="en-US" altLang="zh-CN" sz="1600"/>
              <a:t>…</a:t>
            </a:r>
          </a:p>
        </p:txBody>
      </p:sp>
      <p:sp>
        <p:nvSpPr>
          <p:cNvPr id="58374" name="Line 7"/>
          <p:cNvSpPr>
            <a:spLocks noChangeShapeType="1"/>
          </p:cNvSpPr>
          <p:nvPr/>
        </p:nvSpPr>
        <p:spPr bwMode="auto">
          <a:xfrm>
            <a:off x="7162800" y="5486400"/>
            <a:ext cx="533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375" name="Oval 9"/>
          <p:cNvSpPr>
            <a:spLocks noChangeArrowheads="1"/>
          </p:cNvSpPr>
          <p:nvPr/>
        </p:nvSpPr>
        <p:spPr bwMode="auto">
          <a:xfrm>
            <a:off x="7696200" y="54102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8376" name="Text Box 11"/>
          <p:cNvSpPr txBox="1">
            <a:spLocks noChangeArrowheads="1"/>
          </p:cNvSpPr>
          <p:nvPr/>
        </p:nvSpPr>
        <p:spPr bwMode="auto">
          <a:xfrm>
            <a:off x="7315200" y="556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600"/>
              <a:t>Comparable</a:t>
            </a:r>
          </a:p>
        </p:txBody>
      </p:sp>
      <p:sp>
        <p:nvSpPr>
          <p:cNvPr id="58377" name="Rectangle 12"/>
          <p:cNvSpPr>
            <a:spLocks noChangeArrowheads="1"/>
          </p:cNvSpPr>
          <p:nvPr/>
        </p:nvSpPr>
        <p:spPr bwMode="auto">
          <a:xfrm>
            <a:off x="1371600" y="3429000"/>
            <a:ext cx="2514600" cy="685800"/>
          </a:xfrm>
          <a:prstGeom prst="rect">
            <a:avLst/>
          </a:prstGeom>
          <a:solidFill>
            <a:srgbClr val="FFFF99"/>
          </a:solidFill>
          <a:ln w="12700">
            <a:solidFill>
              <a:schemeClr val="tx1"/>
            </a:solidFill>
            <a:miter lim="800000"/>
            <a:headEnd type="none" w="sm" len="sm"/>
            <a:tailEnd type="none" w="sm" len="sm"/>
          </a:ln>
        </p:spPr>
        <p:txBody>
          <a:bodyPr wrap="none" anchor="ct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2000">
                <a:solidFill>
                  <a:schemeClr val="bg2"/>
                </a:solidFill>
              </a:rPr>
              <a:t>&lt;&lt;interface&gt;&gt;</a:t>
            </a:r>
          </a:p>
          <a:p>
            <a:pPr algn="ctr" eaLnBrk="0" hangingPunct="0"/>
            <a:r>
              <a:rPr lang="en-US" altLang="zh-CN" sz="2000">
                <a:solidFill>
                  <a:schemeClr val="bg2"/>
                </a:solidFill>
              </a:rPr>
              <a:t>Comparable</a:t>
            </a:r>
            <a:endParaRPr lang="en-US" altLang="zh-CN" sz="2400">
              <a:solidFill>
                <a:schemeClr val="bg2"/>
              </a:solidFill>
            </a:endParaRPr>
          </a:p>
        </p:txBody>
      </p:sp>
      <p:sp>
        <p:nvSpPr>
          <p:cNvPr id="58378" name="Rectangle 13"/>
          <p:cNvSpPr>
            <a:spLocks noChangeArrowheads="1"/>
          </p:cNvSpPr>
          <p:nvPr/>
        </p:nvSpPr>
        <p:spPr bwMode="auto">
          <a:xfrm>
            <a:off x="1371600" y="4114800"/>
            <a:ext cx="2514600" cy="755650"/>
          </a:xfrm>
          <a:prstGeom prst="rect">
            <a:avLst/>
          </a:prstGeom>
          <a:solidFill>
            <a:srgbClr val="FFFF99"/>
          </a:solidFill>
          <a:ln w="12700">
            <a:solidFill>
              <a:schemeClr val="tx1"/>
            </a:solidFill>
            <a:miter lim="800000"/>
            <a:headEnd type="none" w="sm" len="sm"/>
            <a:tailEnd type="none" w="sm" len="sm"/>
          </a:ln>
        </p:spPr>
        <p:txBody>
          <a:bodyPr wrap="none" anchor="ct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600">
                <a:solidFill>
                  <a:schemeClr val="bg2"/>
                </a:solidFill>
              </a:rPr>
              <a:t>isEqual(String) : Boolean</a:t>
            </a:r>
          </a:p>
          <a:p>
            <a:pPr eaLnBrk="0" hangingPunct="0"/>
            <a:r>
              <a:rPr lang="en-US" altLang="zh-CN" sz="1600">
                <a:solidFill>
                  <a:schemeClr val="bg2"/>
                </a:solidFill>
              </a:rPr>
              <a:t>Hash() : Integer</a:t>
            </a:r>
          </a:p>
          <a:p>
            <a:pPr eaLnBrk="0" hangingPunct="0"/>
            <a:r>
              <a:rPr lang="en-US" altLang="zh-CN" sz="1600">
                <a:solidFill>
                  <a:schemeClr val="bg2"/>
                </a:solidFill>
              </a:rPr>
              <a:t>…</a:t>
            </a:r>
          </a:p>
        </p:txBody>
      </p:sp>
      <p:sp>
        <p:nvSpPr>
          <p:cNvPr id="58379" name="AutoShape 15"/>
          <p:cNvSpPr>
            <a:spLocks noChangeArrowheads="1"/>
          </p:cNvSpPr>
          <p:nvPr/>
        </p:nvSpPr>
        <p:spPr bwMode="auto">
          <a:xfrm>
            <a:off x="2438400" y="4876800"/>
            <a:ext cx="304800" cy="22860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cxnSp>
        <p:nvCxnSpPr>
          <p:cNvPr id="58380" name="AutoShape 16"/>
          <p:cNvCxnSpPr>
            <a:cxnSpLocks noChangeShapeType="1"/>
            <a:stCxn id="58379" idx="3"/>
            <a:endCxn id="58373" idx="1"/>
          </p:cNvCxnSpPr>
          <p:nvPr/>
        </p:nvCxnSpPr>
        <p:spPr bwMode="auto">
          <a:xfrm rot="16200000" flipH="1">
            <a:off x="3125787" y="4570413"/>
            <a:ext cx="987425" cy="2057400"/>
          </a:xfrm>
          <a:prstGeom prst="bentConnector2">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56338" name="AutoShape 18"/>
          <p:cNvSpPr>
            <a:spLocks/>
          </p:cNvSpPr>
          <p:nvPr/>
        </p:nvSpPr>
        <p:spPr bwMode="auto">
          <a:xfrm>
            <a:off x="5521325" y="3352800"/>
            <a:ext cx="838200" cy="369888"/>
          </a:xfrm>
          <a:prstGeom prst="accentCallout2">
            <a:avLst>
              <a:gd name="adj1" fmla="val 28917"/>
              <a:gd name="adj2" fmla="val -9093"/>
              <a:gd name="adj3" fmla="val 28917"/>
              <a:gd name="adj4" fmla="val -84657"/>
              <a:gd name="adj5" fmla="val 683532"/>
              <a:gd name="adj6" fmla="val -237690"/>
            </a:avLst>
          </a:prstGeom>
          <a:solidFill>
            <a:srgbClr val="99FF99"/>
          </a:solidFill>
          <a:ln w="28575">
            <a:solidFill>
              <a:srgbClr val="FF0033"/>
            </a:solidFill>
            <a:miter lim="800000"/>
            <a:headEnd type="none" w="sm" len="sm"/>
            <a:tailEnd type="none" w="sm" len="sm"/>
          </a:ln>
        </p:spPr>
        <p:txBody>
          <a:bodyPr>
            <a:spAutoFit/>
          </a:bodyP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1800">
                <a:solidFill>
                  <a:schemeClr val="bg2"/>
                </a:solidFill>
              </a:rPr>
              <a:t>实现</a:t>
            </a:r>
          </a:p>
        </p:txBody>
      </p:sp>
      <p:sp>
        <p:nvSpPr>
          <p:cNvPr id="56339" name="AutoShape 19"/>
          <p:cNvSpPr>
            <a:spLocks/>
          </p:cNvSpPr>
          <p:nvPr/>
        </p:nvSpPr>
        <p:spPr bwMode="auto">
          <a:xfrm>
            <a:off x="5048250" y="4240213"/>
            <a:ext cx="1828800" cy="338137"/>
          </a:xfrm>
          <a:prstGeom prst="accentCallout2">
            <a:avLst>
              <a:gd name="adj1" fmla="val 28917"/>
              <a:gd name="adj2" fmla="val 104167"/>
              <a:gd name="adj3" fmla="val 28917"/>
              <a:gd name="adj4" fmla="val 120486"/>
              <a:gd name="adj5" fmla="val 309236"/>
              <a:gd name="adj6" fmla="val 135940"/>
            </a:avLst>
          </a:prstGeom>
          <a:solidFill>
            <a:srgbClr val="99FF99"/>
          </a:solidFill>
          <a:ln w="28575">
            <a:solidFill>
              <a:srgbClr val="FF0033"/>
            </a:solidFill>
            <a:miter lim="800000"/>
            <a:headEnd type="none" w="sm" len="sm"/>
            <a:tailEnd type="none" w="sm" len="sm"/>
          </a:ln>
        </p:spPr>
        <p:txBody>
          <a:bodyPr>
            <a:spAutoFit/>
          </a:bodyP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1600">
                <a:solidFill>
                  <a:schemeClr val="bg2"/>
                </a:solidFill>
              </a:rPr>
              <a:t>特殊的实现标记</a:t>
            </a:r>
          </a:p>
        </p:txBody>
      </p:sp>
    </p:spTree>
    <p:extLst>
      <p:ext uri="{BB962C8B-B14F-4D97-AF65-F5344CB8AC3E}">
        <p14:creationId xmlns:p14="http://schemas.microsoft.com/office/powerpoint/2010/main" val="375781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6338"/>
                                        </p:tgtEl>
                                        <p:attrNameLst>
                                          <p:attrName>style.visibility</p:attrName>
                                        </p:attrNameLst>
                                      </p:cBhvr>
                                      <p:to>
                                        <p:strVal val="visible"/>
                                      </p:to>
                                    </p:set>
                                    <p:animEffect transition="in" filter="strips(upRight)">
                                      <p:cBhvr>
                                        <p:cTn id="7" dur="500"/>
                                        <p:tgtEl>
                                          <p:spTgt spid="56338"/>
                                        </p:tgtEl>
                                      </p:cBhvr>
                                    </p:animEffect>
                                  </p:childTnLst>
                                  <p:subTnLst>
                                    <p:set>
                                      <p:cBhvr override="childStyle">
                                        <p:cTn dur="1" fill="hold" display="0" masterRel="nextClick" afterEffect="1"/>
                                        <p:tgtEl>
                                          <p:spTgt spid="5633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56339"/>
                                        </p:tgtEl>
                                        <p:attrNameLst>
                                          <p:attrName>style.visibility</p:attrName>
                                        </p:attrNameLst>
                                      </p:cBhvr>
                                      <p:to>
                                        <p:strVal val="visible"/>
                                      </p:to>
                                    </p:set>
                                    <p:animEffect transition="in" filter="strips(upRight)">
                                      <p:cBhvr>
                                        <p:cTn id="12" dur="500"/>
                                        <p:tgtEl>
                                          <p:spTgt spid="56339"/>
                                        </p:tgtEl>
                                      </p:cBhvr>
                                    </p:animEffect>
                                  </p:childTnLst>
                                  <p:subTnLst>
                                    <p:set>
                                      <p:cBhvr override="childStyle">
                                        <p:cTn dur="1" fill="hold" display="0" masterRel="nextClick" afterEffect="1"/>
                                        <p:tgtEl>
                                          <p:spTgt spid="5633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8" grpId="0" animBg="1" autoUpdateAnimBg="0"/>
      <p:bldP spid="56339"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68313" y="404813"/>
            <a:ext cx="8229600" cy="608012"/>
          </a:xfrm>
        </p:spPr>
        <p:txBody>
          <a:bodyPr/>
          <a:lstStyle/>
          <a:p>
            <a:r>
              <a:rPr kumimoji="0" lang="zh-CN" altLang="en-US">
                <a:latin typeface="Times New Roman" panose="02020603050405020304" pitchFamily="18" charset="0"/>
              </a:rPr>
              <a:t>约束</a:t>
            </a:r>
          </a:p>
        </p:txBody>
      </p:sp>
      <p:sp>
        <p:nvSpPr>
          <p:cNvPr id="60418" name="Rectangle 3"/>
          <p:cNvSpPr>
            <a:spLocks noGrp="1" noChangeArrowheads="1"/>
          </p:cNvSpPr>
          <p:nvPr>
            <p:ph idx="1"/>
          </p:nvPr>
        </p:nvSpPr>
        <p:spPr>
          <a:xfrm>
            <a:off x="457200" y="1600200"/>
            <a:ext cx="8229600" cy="1069975"/>
          </a:xfrm>
        </p:spPr>
        <p:txBody>
          <a:bodyPr/>
          <a:lstStyle/>
          <a:p>
            <a:r>
              <a:rPr kumimoji="0" lang="zh-CN" altLang="en-US">
                <a:latin typeface="Times New Roman" panose="02020603050405020304" pitchFamily="18" charset="0"/>
              </a:rPr>
              <a:t>约束用来表示各种限制，如关联路径上的限制，和属性特征检测（存在、所有）。</a:t>
            </a:r>
          </a:p>
        </p:txBody>
      </p:sp>
      <p:sp>
        <p:nvSpPr>
          <p:cNvPr id="604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93A86229-4F47-47BA-89EE-B0DB9244B539}" type="slidenum">
              <a:rPr lang="en-US" altLang="zh-CN" sz="1400"/>
              <a:pPr/>
              <a:t>34</a:t>
            </a:fld>
            <a:endParaRPr lang="en-US" altLang="zh-CN" sz="1400"/>
          </a:p>
        </p:txBody>
      </p:sp>
      <p:sp>
        <p:nvSpPr>
          <p:cNvPr id="60420" name="Rectangle 4"/>
          <p:cNvSpPr>
            <a:spLocks noChangeArrowheads="1"/>
          </p:cNvSpPr>
          <p:nvPr/>
        </p:nvSpPr>
        <p:spPr bwMode="auto">
          <a:xfrm>
            <a:off x="1828800" y="4038600"/>
            <a:ext cx="2133600" cy="1371600"/>
          </a:xfrm>
          <a:prstGeom prst="rect">
            <a:avLst/>
          </a:prstGeom>
          <a:solidFill>
            <a:srgbClr val="FFFF99"/>
          </a:solidFill>
          <a:ln w="12700">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2400">
                <a:solidFill>
                  <a:schemeClr val="bg2"/>
                </a:solidFill>
              </a:rPr>
              <a:t>Person</a:t>
            </a:r>
          </a:p>
        </p:txBody>
      </p:sp>
      <p:sp>
        <p:nvSpPr>
          <p:cNvPr id="60421" name="Rectangle 6"/>
          <p:cNvSpPr>
            <a:spLocks noChangeArrowheads="1"/>
          </p:cNvSpPr>
          <p:nvPr/>
        </p:nvSpPr>
        <p:spPr bwMode="auto">
          <a:xfrm>
            <a:off x="5867400" y="4038600"/>
            <a:ext cx="1676400" cy="1371600"/>
          </a:xfrm>
          <a:prstGeom prst="rect">
            <a:avLst/>
          </a:prstGeom>
          <a:solidFill>
            <a:srgbClr val="FFFF99"/>
          </a:solidFill>
          <a:ln w="12700">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2400">
                <a:solidFill>
                  <a:schemeClr val="bg2"/>
                </a:solidFill>
              </a:rPr>
              <a:t>Committee</a:t>
            </a:r>
          </a:p>
        </p:txBody>
      </p:sp>
      <p:sp>
        <p:nvSpPr>
          <p:cNvPr id="60422" name="Line 8"/>
          <p:cNvSpPr>
            <a:spLocks noChangeShapeType="1"/>
          </p:cNvSpPr>
          <p:nvPr/>
        </p:nvSpPr>
        <p:spPr bwMode="auto">
          <a:xfrm>
            <a:off x="3962400" y="4343400"/>
            <a:ext cx="1905000" cy="0"/>
          </a:xfrm>
          <a:prstGeom prst="line">
            <a:avLst/>
          </a:prstGeom>
          <a:noFill/>
          <a:ln w="19050">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23" name="Text Box 9"/>
          <p:cNvSpPr txBox="1">
            <a:spLocks noChangeArrowheads="1"/>
          </p:cNvSpPr>
          <p:nvPr/>
        </p:nvSpPr>
        <p:spPr bwMode="auto">
          <a:xfrm>
            <a:off x="4191000" y="3962400"/>
            <a:ext cx="144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Member-of</a:t>
            </a:r>
          </a:p>
        </p:txBody>
      </p:sp>
      <p:sp>
        <p:nvSpPr>
          <p:cNvPr id="57354" name="AutoShape 10"/>
          <p:cNvSpPr>
            <a:spLocks/>
          </p:cNvSpPr>
          <p:nvPr/>
        </p:nvSpPr>
        <p:spPr bwMode="auto">
          <a:xfrm>
            <a:off x="6484938" y="3109913"/>
            <a:ext cx="1058862" cy="461962"/>
          </a:xfrm>
          <a:prstGeom prst="accentCallout2">
            <a:avLst>
              <a:gd name="adj1" fmla="val 28917"/>
              <a:gd name="adj2" fmla="val -7194"/>
              <a:gd name="adj3" fmla="val 28917"/>
              <a:gd name="adj4" fmla="val -60870"/>
              <a:gd name="adj5" fmla="val 369880"/>
              <a:gd name="adj6" fmla="val -97153"/>
            </a:avLst>
          </a:prstGeom>
          <a:solidFill>
            <a:srgbClr val="99FF99"/>
          </a:solidFill>
          <a:ln w="28575">
            <a:solidFill>
              <a:srgbClr val="FF0033"/>
            </a:solidFill>
            <a:miter lim="800000"/>
            <a:headEnd type="none" w="sm" len="sm"/>
            <a:tailEnd type="none" w="sm" len="sm"/>
          </a:ln>
        </p:spPr>
        <p:txBody>
          <a:bodyPr>
            <a:spAutoFit/>
          </a:bodyPr>
          <a:lstStyle>
            <a:lvl1pPr defTabSz="762000">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defRPr kumimoji="1" sz="32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32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32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3200">
                <a:solidFill>
                  <a:schemeClr val="tx1"/>
                </a:solidFill>
                <a:latin typeface="Times New Roman" panose="02020603050405020304" pitchFamily="18" charset="0"/>
                <a:ea typeface="宋体" panose="02010600030101010101" pitchFamily="2" charset="-122"/>
              </a:defRPr>
            </a:lvl5pPr>
            <a:lvl6pPr marL="25146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7620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400">
                <a:solidFill>
                  <a:schemeClr val="bg2"/>
                </a:solidFill>
              </a:rPr>
              <a:t>约束</a:t>
            </a:r>
            <a:endParaRPr lang="zh-CN" altLang="en-US">
              <a:solidFill>
                <a:schemeClr val="bg2"/>
              </a:solidFill>
            </a:endParaRPr>
          </a:p>
        </p:txBody>
      </p:sp>
      <p:sp>
        <p:nvSpPr>
          <p:cNvPr id="60425" name="Line 11"/>
          <p:cNvSpPr>
            <a:spLocks noChangeShapeType="1"/>
          </p:cNvSpPr>
          <p:nvPr/>
        </p:nvSpPr>
        <p:spPr bwMode="auto">
          <a:xfrm>
            <a:off x="3962400" y="5105400"/>
            <a:ext cx="1905000" cy="0"/>
          </a:xfrm>
          <a:prstGeom prst="line">
            <a:avLst/>
          </a:prstGeom>
          <a:noFill/>
          <a:ln w="19050">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26" name="Text Box 12"/>
          <p:cNvSpPr txBox="1">
            <a:spLocks noChangeArrowheads="1"/>
          </p:cNvSpPr>
          <p:nvPr/>
        </p:nvSpPr>
        <p:spPr bwMode="auto">
          <a:xfrm>
            <a:off x="4343400" y="51054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t>Chair-of</a:t>
            </a:r>
          </a:p>
        </p:txBody>
      </p:sp>
      <p:sp>
        <p:nvSpPr>
          <p:cNvPr id="60427" name="Text Box 13"/>
          <p:cNvSpPr txBox="1">
            <a:spLocks noChangeArrowheads="1"/>
          </p:cNvSpPr>
          <p:nvPr/>
        </p:nvSpPr>
        <p:spPr bwMode="auto">
          <a:xfrm>
            <a:off x="4572000" y="44958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{subset}</a:t>
            </a:r>
          </a:p>
        </p:txBody>
      </p:sp>
      <p:sp>
        <p:nvSpPr>
          <p:cNvPr id="60428" name="Line 14"/>
          <p:cNvSpPr>
            <a:spLocks noChangeShapeType="1"/>
          </p:cNvSpPr>
          <p:nvPr/>
        </p:nvSpPr>
        <p:spPr bwMode="auto">
          <a:xfrm flipV="1">
            <a:off x="4572000" y="4343400"/>
            <a:ext cx="0" cy="762000"/>
          </a:xfrm>
          <a:prstGeom prst="line">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143163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7354"/>
                                        </p:tgtEl>
                                        <p:attrNameLst>
                                          <p:attrName>style.visibility</p:attrName>
                                        </p:attrNameLst>
                                      </p:cBhvr>
                                      <p:to>
                                        <p:strVal val="visible"/>
                                      </p:to>
                                    </p:set>
                                    <p:animEffect transition="in" filter="strips(upRight)">
                                      <p:cBhvr>
                                        <p:cTn id="7" dur="500"/>
                                        <p:tgtEl>
                                          <p:spTgt spid="57354"/>
                                        </p:tgtEl>
                                      </p:cBhvr>
                                    </p:animEffect>
                                  </p:childTnLst>
                                  <p:subTnLst>
                                    <p:set>
                                      <p:cBhvr override="childStyle">
                                        <p:cTn dur="1" fill="hold" display="0" masterRel="nextClick" afterEffect="1"/>
                                        <p:tgtEl>
                                          <p:spTgt spid="5735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r>
              <a:rPr kumimoji="0" lang="zh-CN" altLang="en-US"/>
              <a:t>基于</a:t>
            </a:r>
            <a:r>
              <a:rPr kumimoji="0" lang="en-US" altLang="zh-CN"/>
              <a:t>UML</a:t>
            </a:r>
            <a:r>
              <a:rPr kumimoji="0" lang="zh-CN" altLang="en-US"/>
              <a:t>建模的面向对象设计</a:t>
            </a:r>
          </a:p>
        </p:txBody>
      </p:sp>
      <p:sp>
        <p:nvSpPr>
          <p:cNvPr id="62466" name="Rectangle 3"/>
          <p:cNvSpPr>
            <a:spLocks noGrp="1" noChangeArrowheads="1"/>
          </p:cNvSpPr>
          <p:nvPr>
            <p:ph idx="1"/>
          </p:nvPr>
        </p:nvSpPr>
        <p:spPr/>
        <p:txBody>
          <a:bodyPr/>
          <a:lstStyle/>
          <a:p>
            <a:pPr>
              <a:lnSpc>
                <a:spcPct val="90000"/>
              </a:lnSpc>
            </a:pPr>
            <a:r>
              <a:rPr kumimoji="0" lang="zh-CN" altLang="en-US"/>
              <a:t>包与包图</a:t>
            </a:r>
            <a:endParaRPr kumimoji="0" lang="en-US" altLang="zh-CN"/>
          </a:p>
          <a:p>
            <a:pPr lvl="1">
              <a:lnSpc>
                <a:spcPct val="90000"/>
              </a:lnSpc>
            </a:pPr>
            <a:r>
              <a:rPr kumimoji="0" lang="zh-CN" altLang="en-US"/>
              <a:t>任何大系统都必须划分为较小的单元，以便人们在某一时刻可以和有限的信息工作，使团队的工作不相互影响。</a:t>
            </a:r>
          </a:p>
          <a:p>
            <a:pPr lvl="1">
              <a:lnSpc>
                <a:spcPct val="90000"/>
              </a:lnSpc>
            </a:pPr>
            <a:r>
              <a:rPr kumimoji="0" lang="zh-CN" altLang="en-US"/>
              <a:t>包可以包含各种模型元素和其它的包，包之间还可能存在一定的依赖</a:t>
            </a:r>
          </a:p>
          <a:p>
            <a:pPr lvl="1">
              <a:lnSpc>
                <a:spcPct val="90000"/>
              </a:lnSpc>
            </a:pPr>
            <a:r>
              <a:rPr kumimoji="0" lang="zh-CN" altLang="en-US"/>
              <a:t>包是一个逻辑类或其它包的集合</a:t>
            </a:r>
            <a:endParaRPr kumimoji="0" lang="en-US" altLang="zh-CN"/>
          </a:p>
          <a:p>
            <a:pPr lvl="1">
              <a:lnSpc>
                <a:spcPct val="90000"/>
              </a:lnSpc>
            </a:pPr>
            <a:r>
              <a:rPr kumimoji="0" lang="zh-CN" altLang="en-US"/>
              <a:t>包是一个高内聚、低耦合的类集合。</a:t>
            </a:r>
          </a:p>
          <a:p>
            <a:pPr lvl="1">
              <a:lnSpc>
                <a:spcPct val="90000"/>
              </a:lnSpc>
            </a:pPr>
            <a:r>
              <a:rPr kumimoji="0" lang="zh-CN" altLang="en-US"/>
              <a:t>包图描述了包和包之间的静态关系</a:t>
            </a:r>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04D8D232-B583-4AD7-BA07-A622FF30F360}" type="slidenum">
              <a:rPr lang="zh-CN" altLang="en-US" sz="1600">
                <a:latin typeface="Arial" panose="020B0604020202020204" pitchFamily="34" charset="0"/>
              </a:rPr>
              <a:pPr/>
              <a:t>35</a:t>
            </a:fld>
            <a:endParaRPr lang="en-US" altLang="zh-CN" sz="1600">
              <a:latin typeface="Arial" panose="020B0604020202020204" pitchFamily="34" charset="0"/>
            </a:endParaRPr>
          </a:p>
        </p:txBody>
      </p:sp>
    </p:spTree>
    <p:extLst>
      <p:ext uri="{BB962C8B-B14F-4D97-AF65-F5344CB8AC3E}">
        <p14:creationId xmlns:p14="http://schemas.microsoft.com/office/powerpoint/2010/main" val="4289167180"/>
      </p:ext>
    </p:extLst>
  </p:cSld>
  <p:clrMapOvr>
    <a:masterClrMapping/>
  </p:clrMapOvr>
  <p:transition>
    <p:pull dir="rd"/>
    <p:sndAc>
      <p:stSnd>
        <p:snd r:embed="rId2" name="camera.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kumimoji="0" lang="zh-CN" altLang="en-US"/>
              <a:t>基于</a:t>
            </a:r>
            <a:r>
              <a:rPr kumimoji="0" lang="en-US" altLang="zh-CN"/>
              <a:t>UML</a:t>
            </a:r>
            <a:r>
              <a:rPr kumimoji="0" lang="zh-CN" altLang="en-US"/>
              <a:t>建模的面向对象设计</a:t>
            </a:r>
            <a:endParaRPr kumimoji="0" lang="en-US" altLang="zh-CN"/>
          </a:p>
        </p:txBody>
      </p:sp>
      <p:sp>
        <p:nvSpPr>
          <p:cNvPr id="63490" name="Content Placeholder 2"/>
          <p:cNvSpPr>
            <a:spLocks noGrp="1"/>
          </p:cNvSpPr>
          <p:nvPr>
            <p:ph idx="1"/>
          </p:nvPr>
        </p:nvSpPr>
        <p:spPr>
          <a:xfrm>
            <a:off x="250825" y="1341438"/>
            <a:ext cx="8359775" cy="4535487"/>
          </a:xfrm>
        </p:spPr>
        <p:txBody>
          <a:bodyPr/>
          <a:lstStyle/>
          <a:p>
            <a:r>
              <a:rPr lang="zh-CN" altLang="en-US"/>
              <a:t>基于类图构造包图</a:t>
            </a:r>
            <a:endParaRPr lang="en-US" altLang="zh-CN"/>
          </a:p>
          <a:p>
            <a:pPr lvl="1"/>
            <a:r>
              <a:rPr kumimoji="0" lang="zh-CN" altLang="en-US"/>
              <a:t>包</a:t>
            </a:r>
            <a:endParaRPr kumimoji="0" lang="en-US" altLang="zh-CN"/>
          </a:p>
          <a:p>
            <a:pPr lvl="1"/>
            <a:r>
              <a:rPr kumimoji="0" lang="zh-CN" altLang="en-US"/>
              <a:t>包间关系：依赖关系</a:t>
            </a:r>
            <a:endParaRPr kumimoji="0" lang="en-US" altLang="zh-CN"/>
          </a:p>
          <a:p>
            <a:pPr lvl="1"/>
            <a:r>
              <a:rPr kumimoji="0" lang="zh-CN" altLang="en-US"/>
              <a:t>包图</a:t>
            </a:r>
            <a:r>
              <a:rPr kumimoji="0" lang="zh-TW" altLang="en-US"/>
              <a:t>通常包括由设计模型分解的子系统、接口、依赖、关键设计类和用例实现的设计。</a:t>
            </a:r>
            <a:endParaRPr kumimoji="0" lang="en-US" altLang="zh-TW"/>
          </a:p>
          <a:p>
            <a:pPr lvl="2"/>
            <a:r>
              <a:rPr kumimoji="0" lang="zh-CN" altLang="en-US"/>
              <a:t>体现子系统</a:t>
            </a:r>
            <a:endParaRPr kumimoji="0" lang="en-US" altLang="zh-CN"/>
          </a:p>
          <a:p>
            <a:pPr lvl="3"/>
            <a:r>
              <a:rPr kumimoji="0" lang="zh-CN" altLang="en-US"/>
              <a:t>功能或实现范围上的划分</a:t>
            </a:r>
          </a:p>
          <a:p>
            <a:pPr lvl="2"/>
            <a:r>
              <a:rPr kumimoji="0" lang="zh-CN" altLang="en-US"/>
              <a:t>体现类的组织结构</a:t>
            </a:r>
            <a:endParaRPr kumimoji="0" lang="en-US" altLang="zh-CN"/>
          </a:p>
          <a:p>
            <a:pPr lvl="3"/>
            <a:r>
              <a:rPr kumimoji="0" lang="zh-CN" altLang="en-US"/>
              <a:t>用户界面层－控制层－业务层－持久层</a:t>
            </a:r>
            <a:endParaRPr kumimoji="0" lang="en-US" altLang="zh-CN"/>
          </a:p>
          <a:p>
            <a:pPr lvl="1"/>
            <a:r>
              <a:rPr kumimoji="0" lang="zh-CN" altLang="en-US"/>
              <a:t>用包图描述</a:t>
            </a:r>
            <a:r>
              <a:rPr kumimoji="0" lang="zh-TW" altLang="en-US"/>
              <a:t>体系结构（从设计角度）</a:t>
            </a:r>
          </a:p>
          <a:p>
            <a:pPr lvl="2"/>
            <a:r>
              <a:rPr kumimoji="0" lang="zh-TW" altLang="en-US"/>
              <a:t>从设计模型的角度，描述系统的体系结构；</a:t>
            </a:r>
          </a:p>
        </p:txBody>
      </p:sp>
    </p:spTree>
    <p:extLst>
      <p:ext uri="{BB962C8B-B14F-4D97-AF65-F5344CB8AC3E}">
        <p14:creationId xmlns:p14="http://schemas.microsoft.com/office/powerpoint/2010/main" val="3580896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4"/>
          <p:cNvSpPr>
            <a:spLocks noGrp="1" noChangeArrowheads="1"/>
          </p:cNvSpPr>
          <p:nvPr>
            <p:ph type="sldNum" sz="quarter" idx="12"/>
          </p:nvPr>
        </p:nvSpPr>
        <p:spPr>
          <a:xfrm>
            <a:off x="611188" y="6284913"/>
            <a:ext cx="12938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l" eaLnBrk="0" hangingPunct="0"/>
            <a:fld id="{5F978F3B-DCAD-4793-A658-C5D1D98B45B8}" type="slidenum">
              <a:rPr lang="zh-CN" altLang="en-US" sz="1000">
                <a:latin typeface="Arial" panose="020B0604020202020204" pitchFamily="34" charset="0"/>
              </a:rPr>
              <a:pPr algn="l" eaLnBrk="0" hangingPunct="0"/>
              <a:t>37</a:t>
            </a:fld>
            <a:endParaRPr lang="en-US" altLang="zh-CN" sz="1000">
              <a:latin typeface="Arial" panose="020B0604020202020204" pitchFamily="34" charset="0"/>
            </a:endParaRPr>
          </a:p>
        </p:txBody>
      </p:sp>
      <p:sp>
        <p:nvSpPr>
          <p:cNvPr id="64514" name="Rectangle 2"/>
          <p:cNvSpPr>
            <a:spLocks noGrp="1" noChangeArrowheads="1"/>
          </p:cNvSpPr>
          <p:nvPr>
            <p:ph type="title"/>
          </p:nvPr>
        </p:nvSpPr>
        <p:spPr>
          <a:xfrm>
            <a:off x="1042988" y="404813"/>
            <a:ext cx="6697662" cy="576262"/>
          </a:xfrm>
        </p:spPr>
        <p:txBody>
          <a:bodyPr/>
          <a:lstStyle/>
          <a:p>
            <a:r>
              <a:rPr kumimoji="0" lang="zh-CN" altLang="en-US"/>
              <a:t>基于</a:t>
            </a:r>
            <a:r>
              <a:rPr kumimoji="0" lang="en-US" altLang="zh-CN"/>
              <a:t>UML</a:t>
            </a:r>
            <a:r>
              <a:rPr kumimoji="0" lang="zh-CN" altLang="en-US"/>
              <a:t>建模的面向对象设计</a:t>
            </a:r>
            <a:endParaRPr lang="en-US" altLang="zh-CN"/>
          </a:p>
        </p:txBody>
      </p:sp>
      <p:pic>
        <p:nvPicPr>
          <p:cNvPr id="645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419225"/>
            <a:ext cx="8024812"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8926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r>
              <a:rPr kumimoji="0" lang="zh-CN" altLang="en-US"/>
              <a:t>基于</a:t>
            </a:r>
            <a:r>
              <a:rPr kumimoji="0" lang="en-US" altLang="zh-CN"/>
              <a:t>UML</a:t>
            </a:r>
            <a:r>
              <a:rPr kumimoji="0" lang="zh-CN" altLang="en-US"/>
              <a:t>建模的面向对象设计</a:t>
            </a:r>
            <a:endParaRPr lang="zh-CN" altLang="en-US">
              <a:latin typeface="楷体_GB2312" pitchFamily="49" charset="-122"/>
              <a:ea typeface="楷体_GB2312" pitchFamily="49" charset="-122"/>
            </a:endParaRPr>
          </a:p>
        </p:txBody>
      </p:sp>
      <p:sp>
        <p:nvSpPr>
          <p:cNvPr id="65538" name="Rectangle 3"/>
          <p:cNvSpPr>
            <a:spLocks noGrp="1" noChangeArrowheads="1"/>
          </p:cNvSpPr>
          <p:nvPr>
            <p:ph idx="1"/>
          </p:nvPr>
        </p:nvSpPr>
        <p:spPr>
          <a:xfrm>
            <a:off x="0" y="1341438"/>
            <a:ext cx="9144000" cy="5040312"/>
          </a:xfrm>
        </p:spPr>
        <p:txBody>
          <a:bodyPr/>
          <a:lstStyle/>
          <a:p>
            <a:pPr>
              <a:buFontTx/>
              <a:buNone/>
            </a:pPr>
            <a:r>
              <a:rPr lang="zh-CN" altLang="en-US" sz="2400">
                <a:latin typeface="楷体_GB2312" pitchFamily="49" charset="-122"/>
                <a:ea typeface="楷体_GB2312" pitchFamily="49" charset="-122"/>
              </a:rPr>
              <a:t>活动图设计</a:t>
            </a:r>
          </a:p>
          <a:p>
            <a:r>
              <a:rPr lang="zh-CN" altLang="en-US" sz="2400">
                <a:latin typeface="楷体_GB2312" pitchFamily="49" charset="-122"/>
                <a:ea typeface="楷体_GB2312" pitchFamily="49" charset="-122"/>
              </a:rPr>
              <a:t>活动图描述系统中各种活动的执行顺序，通常用于描述一个操作中所要进行的各项活动的执行流程。同时，它也常被用来描述一个用例的处理流程，或者某种交互流程。</a:t>
            </a:r>
            <a:endParaRPr lang="en-US" altLang="zh-CN" sz="2400">
              <a:latin typeface="楷体_GB2312" pitchFamily="49" charset="-122"/>
              <a:ea typeface="楷体_GB2312" pitchFamily="49" charset="-122"/>
            </a:endParaRPr>
          </a:p>
          <a:p>
            <a:r>
              <a:rPr lang="zh-CN" altLang="en-US" sz="2400">
                <a:latin typeface="Times New Roman" panose="02020603050405020304" pitchFamily="18" charset="0"/>
              </a:rPr>
              <a:t>活动图适于表示用例中的事件流和过程，也可以用来表示复杂的算法以及并发处理进程。</a:t>
            </a:r>
            <a:endParaRPr lang="zh-CN" altLang="en-US" sz="2400">
              <a:latin typeface="楷体_GB2312" pitchFamily="49" charset="-122"/>
              <a:ea typeface="楷体_GB2312" pitchFamily="49" charset="-122"/>
            </a:endParaRPr>
          </a:p>
          <a:p>
            <a:r>
              <a:rPr lang="zh-CN" altLang="en-US" sz="2400">
                <a:latin typeface="楷体_GB2312" pitchFamily="49" charset="-122"/>
                <a:ea typeface="楷体_GB2312" pitchFamily="49" charset="-122"/>
              </a:rPr>
              <a:t>活动图由一些活动组成，图中同时包括了对这些活动的说明。当一个活动执行完毕之后，控制将沿着控制转移箭头转向下一个活动。活动图中还可以方便地描述控制转移的条件以及并行执行等要求。</a:t>
            </a:r>
          </a:p>
        </p:txBody>
      </p:sp>
      <p:sp>
        <p:nvSpPr>
          <p:cNvPr id="6553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34545953-EB37-48FC-A886-3ED8F7E8BC47}" type="datetime1">
              <a:rPr lang="zh-CN" altLang="en-US" sz="1600" smtClean="0">
                <a:latin typeface="Arial" panose="020B0604020202020204" pitchFamily="34" charset="0"/>
              </a:rPr>
              <a:pPr/>
              <a:t>2019/12/16</a:t>
            </a:fld>
            <a:endParaRPr lang="en-US" altLang="zh-CN" sz="1600">
              <a:latin typeface="Arial" panose="020B0604020202020204" pitchFamily="34" charset="0"/>
            </a:endParaRPr>
          </a:p>
        </p:txBody>
      </p:sp>
      <p:sp>
        <p:nvSpPr>
          <p:cNvPr id="6554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1600">
                <a:latin typeface="Arial" panose="020B0604020202020204" pitchFamily="34" charset="0"/>
              </a:rPr>
              <a:t>Software Engineering Group</a:t>
            </a:r>
          </a:p>
        </p:txBody>
      </p:sp>
    </p:spTree>
    <p:extLst>
      <p:ext uri="{BB962C8B-B14F-4D97-AF65-F5344CB8AC3E}">
        <p14:creationId xmlns:p14="http://schemas.microsoft.com/office/powerpoint/2010/main" val="2752814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kumimoji="0" lang="zh-CN" altLang="en-US"/>
              <a:t>基于</a:t>
            </a:r>
            <a:r>
              <a:rPr kumimoji="0" lang="en-US" altLang="zh-CN"/>
              <a:t>UML</a:t>
            </a:r>
            <a:r>
              <a:rPr kumimoji="0" lang="zh-CN" altLang="en-US"/>
              <a:t>建模的面向对象设计</a:t>
            </a:r>
            <a:endParaRPr lang="zh-CN" altLang="en-US">
              <a:latin typeface="楷体_GB2312" pitchFamily="49" charset="-122"/>
              <a:ea typeface="楷体_GB2312" pitchFamily="49" charset="-122"/>
            </a:endParaRPr>
          </a:p>
        </p:txBody>
      </p:sp>
      <p:sp>
        <p:nvSpPr>
          <p:cNvPr id="66562" name="Rectangle 3"/>
          <p:cNvSpPr>
            <a:spLocks noGrp="1" noChangeArrowheads="1"/>
          </p:cNvSpPr>
          <p:nvPr>
            <p:ph idx="1"/>
          </p:nvPr>
        </p:nvSpPr>
        <p:spPr>
          <a:xfrm>
            <a:off x="0" y="1196975"/>
            <a:ext cx="8970963" cy="5111750"/>
          </a:xfrm>
        </p:spPr>
        <p:txBody>
          <a:bodyPr/>
          <a:lstStyle/>
          <a:p>
            <a:r>
              <a:rPr lang="zh-CN" altLang="en-US">
                <a:latin typeface="楷体_GB2312" pitchFamily="49" charset="-122"/>
                <a:ea typeface="楷体_GB2312" pitchFamily="49" charset="-122"/>
              </a:rPr>
              <a:t>活动图设计</a:t>
            </a:r>
            <a:endParaRPr lang="en-US" altLang="zh-CN">
              <a:latin typeface="楷体_GB2312" pitchFamily="49" charset="-122"/>
              <a:ea typeface="楷体_GB2312" pitchFamily="49" charset="-122"/>
            </a:endParaRPr>
          </a:p>
          <a:p>
            <a:pPr lvl="1"/>
            <a:r>
              <a:rPr lang="zh-CN" altLang="en-US">
                <a:latin typeface="楷体_GB2312" pitchFamily="49" charset="-122"/>
                <a:ea typeface="楷体_GB2312" pitchFamily="49" charset="-122"/>
              </a:rPr>
              <a:t>活动图最适合支持描述并行行为，这使之成为支持工作流建模的最好工具。</a:t>
            </a:r>
          </a:p>
          <a:p>
            <a:pPr lvl="1"/>
            <a:r>
              <a:rPr lang="zh-CN" altLang="en-US">
                <a:latin typeface="楷体_GB2312" pitchFamily="49" charset="-122"/>
                <a:ea typeface="楷体_GB2312" pitchFamily="49" charset="-122"/>
              </a:rPr>
              <a:t>活动图最大的缺点是很难清楚地描述动作与对象之间的关系。</a:t>
            </a:r>
            <a:endParaRPr lang="en-US" altLang="zh-CN">
              <a:latin typeface="楷体_GB2312" pitchFamily="49" charset="-122"/>
              <a:ea typeface="楷体_GB2312" pitchFamily="49" charset="-122"/>
            </a:endParaRPr>
          </a:p>
          <a:p>
            <a:pPr lvl="1"/>
            <a:r>
              <a:rPr lang="zh-CN" altLang="en-US">
                <a:latin typeface="楷体_GB2312" pitchFamily="49" charset="-122"/>
                <a:ea typeface="楷体_GB2312" pitchFamily="49" charset="-122"/>
              </a:rPr>
              <a:t>对于以下情况可以使用活动图：</a:t>
            </a:r>
          </a:p>
          <a:p>
            <a:pPr lvl="1">
              <a:buFontTx/>
              <a:buNone/>
            </a:pP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）分析用例；</a:t>
            </a:r>
          </a:p>
          <a:p>
            <a:pPr lvl="1">
              <a:buFontTx/>
              <a:buNone/>
            </a:pP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）理解牵涉多个用例的工作流；</a:t>
            </a:r>
          </a:p>
          <a:p>
            <a:pPr lvl="1">
              <a:buFontTx/>
              <a:buNone/>
            </a:pP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3</a:t>
            </a:r>
            <a:r>
              <a:rPr lang="zh-CN" altLang="en-US">
                <a:latin typeface="楷体_GB2312" pitchFamily="49" charset="-122"/>
                <a:ea typeface="楷体_GB2312" pitchFamily="49" charset="-122"/>
              </a:rPr>
              <a:t>）处理多线程应用。</a:t>
            </a:r>
          </a:p>
          <a:p>
            <a:pPr lvl="1"/>
            <a:r>
              <a:rPr lang="zh-CN" altLang="en-US">
                <a:latin typeface="楷体_GB2312" pitchFamily="49" charset="-122"/>
                <a:ea typeface="楷体_GB2312" pitchFamily="49" charset="-122"/>
              </a:rPr>
              <a:t>在下列情况下，一般不要使用活动图：</a:t>
            </a:r>
          </a:p>
          <a:p>
            <a:pPr lvl="1">
              <a:buFontTx/>
              <a:buNone/>
            </a:pP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）显示对象间合作；</a:t>
            </a:r>
          </a:p>
          <a:p>
            <a:pPr lvl="1">
              <a:buFontTx/>
              <a:buNone/>
            </a:pP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）显示对象在其生命周期内的运转情况。</a:t>
            </a:r>
          </a:p>
          <a:p>
            <a:pPr lvl="2"/>
            <a:endParaRPr lang="zh-CN" altLang="en-US">
              <a:latin typeface="楷体_GB2312" pitchFamily="49" charset="-122"/>
              <a:ea typeface="楷体_GB2312" pitchFamily="49" charset="-122"/>
            </a:endParaRPr>
          </a:p>
        </p:txBody>
      </p:sp>
      <p:sp>
        <p:nvSpPr>
          <p:cNvPr id="6656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F0294ABF-310A-4E74-ABDF-029F0BDD65E4}" type="datetime1">
              <a:rPr lang="zh-CN" altLang="en-US" sz="1600" smtClean="0">
                <a:latin typeface="Arial" panose="020B0604020202020204" pitchFamily="34" charset="0"/>
              </a:rPr>
              <a:pPr/>
              <a:t>2019/12/16</a:t>
            </a:fld>
            <a:endParaRPr lang="en-US" altLang="zh-CN" sz="1600">
              <a:latin typeface="Arial" panose="020B0604020202020204" pitchFamily="34" charset="0"/>
            </a:endParaRPr>
          </a:p>
        </p:txBody>
      </p:sp>
      <p:sp>
        <p:nvSpPr>
          <p:cNvPr id="66564"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1600">
                <a:latin typeface="Arial" panose="020B0604020202020204" pitchFamily="34" charset="0"/>
              </a:rPr>
              <a:t>Software Engineering Group</a:t>
            </a:r>
          </a:p>
        </p:txBody>
      </p:sp>
    </p:spTree>
    <p:extLst>
      <p:ext uri="{BB962C8B-B14F-4D97-AF65-F5344CB8AC3E}">
        <p14:creationId xmlns:p14="http://schemas.microsoft.com/office/powerpoint/2010/main" val="1172617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EA63D1DC-3726-459B-A1A1-323FD3AC4DD0}" type="slidenum">
              <a:rPr lang="zh-CN" altLang="en-US" sz="1600">
                <a:latin typeface="Arial" panose="020B0604020202020204" pitchFamily="34" charset="0"/>
              </a:rPr>
              <a:pPr/>
              <a:t>4</a:t>
            </a:fld>
            <a:endParaRPr lang="en-US" altLang="zh-CN" sz="1600">
              <a:latin typeface="Arial" panose="020B0604020202020204" pitchFamily="34" charset="0"/>
            </a:endParaRPr>
          </a:p>
        </p:txBody>
      </p:sp>
      <p:sp>
        <p:nvSpPr>
          <p:cNvPr id="19458" name="Rectangle 2"/>
          <p:cNvSpPr>
            <a:spLocks noGrp="1" noChangeArrowheads="1"/>
          </p:cNvSpPr>
          <p:nvPr>
            <p:ph type="title"/>
          </p:nvPr>
        </p:nvSpPr>
        <p:spPr/>
        <p:txBody>
          <a:bodyPr/>
          <a:lstStyle/>
          <a:p>
            <a:r>
              <a:rPr kumimoji="0" lang="zh-CN" altLang="en-US"/>
              <a:t>面向对象设计概述</a:t>
            </a:r>
            <a:endParaRPr lang="zh-CN" altLang="en-US">
              <a:latin typeface="宋体" panose="02010600030101010101" pitchFamily="2" charset="-122"/>
            </a:endParaRPr>
          </a:p>
        </p:txBody>
      </p:sp>
      <p:sp>
        <p:nvSpPr>
          <p:cNvPr id="19459" name="Rectangle 3"/>
          <p:cNvSpPr>
            <a:spLocks noGrp="1" noChangeArrowheads="1"/>
          </p:cNvSpPr>
          <p:nvPr>
            <p:ph type="body" idx="1"/>
          </p:nvPr>
        </p:nvSpPr>
        <p:spPr>
          <a:xfrm>
            <a:off x="179388" y="1268413"/>
            <a:ext cx="8785225" cy="5111750"/>
          </a:xfrm>
        </p:spPr>
        <p:txBody>
          <a:bodyPr/>
          <a:lstStyle/>
          <a:p>
            <a:pPr algn="just"/>
            <a:r>
              <a:rPr lang="zh-CN" altLang="en-US">
                <a:latin typeface="宋体" panose="02010600030101010101" pitchFamily="2" charset="-122"/>
              </a:rPr>
              <a:t>控制软件复杂性的手段</a:t>
            </a:r>
            <a:endParaRPr lang="en-US" altLang="zh-CN">
              <a:latin typeface="宋体" panose="02010600030101010101" pitchFamily="2" charset="-122"/>
            </a:endParaRPr>
          </a:p>
          <a:p>
            <a:pPr lvl="1" algn="just"/>
            <a:r>
              <a:rPr kumimoji="0" lang="zh-CN" altLang="en-US"/>
              <a:t>结构化设计方法</a:t>
            </a:r>
            <a:endParaRPr lang="zh-CN" altLang="en-US"/>
          </a:p>
          <a:p>
            <a:pPr lvl="2" algn="just"/>
            <a:r>
              <a:rPr kumimoji="0" lang="zh-CN" altLang="en-US"/>
              <a:t>功能分解、自顶向下，逐步求精</a:t>
            </a:r>
            <a:endParaRPr kumimoji="0" lang="en-US" altLang="zh-CN"/>
          </a:p>
          <a:p>
            <a:pPr lvl="3" algn="just"/>
            <a:r>
              <a:rPr lang="zh-CN" altLang="en-US">
                <a:latin typeface="宋体" panose="02010600030101010101" pitchFamily="2" charset="-122"/>
              </a:rPr>
              <a:t>对复杂系统采用</a:t>
            </a:r>
            <a:r>
              <a:rPr lang="zh-CN" altLang="en-US">
                <a:latin typeface="Times New Roman" panose="02020603050405020304" pitchFamily="18" charset="0"/>
              </a:rPr>
              <a:t>“</a:t>
            </a:r>
            <a:r>
              <a:rPr lang="zh-CN" altLang="en-US">
                <a:latin typeface="宋体" panose="02010600030101010101" pitchFamily="2" charset="-122"/>
              </a:rPr>
              <a:t>各个击破</a:t>
            </a:r>
            <a:r>
              <a:rPr lang="zh-CN" altLang="en-US">
                <a:latin typeface="Times New Roman" panose="02020603050405020304" pitchFamily="18" charset="0"/>
              </a:rPr>
              <a:t>”</a:t>
            </a:r>
            <a:r>
              <a:rPr lang="zh-CN" altLang="en-US">
                <a:latin typeface="宋体" panose="02010600030101010101" pitchFamily="2" charset="-122"/>
              </a:rPr>
              <a:t>（分治，</a:t>
            </a:r>
            <a:r>
              <a:rPr lang="en-US" altLang="zh-CN">
                <a:latin typeface="Times New Roman" panose="02020603050405020304" pitchFamily="18" charset="0"/>
                <a:cs typeface="Times New Roman" panose="02020603050405020304" pitchFamily="18" charset="0"/>
              </a:rPr>
              <a:t>divide and conquer</a:t>
            </a:r>
            <a:r>
              <a:rPr lang="en-US" altLang="zh-CN">
                <a:latin typeface="宋体" panose="02010600030101010101" pitchFamily="2" charset="-122"/>
              </a:rPr>
              <a:t>）</a:t>
            </a:r>
            <a:endParaRPr lang="en-US" altLang="zh-CN">
              <a:latin typeface="Times New Roman" panose="02020603050405020304" pitchFamily="18" charset="0"/>
              <a:cs typeface="Times New Roman" panose="02020603050405020304" pitchFamily="18" charset="0"/>
            </a:endParaRPr>
          </a:p>
          <a:p>
            <a:pPr lvl="2" algn="just"/>
            <a:r>
              <a:rPr lang="zh-CN" altLang="en-US">
                <a:latin typeface="宋体" panose="02010600030101010101" pitchFamily="2" charset="-122"/>
              </a:rPr>
              <a:t>抽象：抽取系统中的基本特征而忽略非基本特征的部分</a:t>
            </a:r>
            <a:endParaRPr lang="zh-CN" altLang="en-US">
              <a:latin typeface="Times New Roman" panose="02020603050405020304" pitchFamily="18" charset="0"/>
              <a:cs typeface="Times New Roman" panose="02020603050405020304" pitchFamily="18" charset="0"/>
            </a:endParaRPr>
          </a:p>
          <a:p>
            <a:pPr lvl="2" algn="just"/>
            <a:r>
              <a:rPr lang="zh-CN" altLang="en-US">
                <a:latin typeface="宋体" panose="02010600030101010101" pitchFamily="2" charset="-122"/>
              </a:rPr>
              <a:t>模块化：高内聚，低耦合</a:t>
            </a:r>
            <a:endParaRPr lang="zh-CN" altLang="en-US">
              <a:latin typeface="Times New Roman" panose="02020603050405020304" pitchFamily="18" charset="0"/>
              <a:cs typeface="Times New Roman" panose="02020603050405020304" pitchFamily="18" charset="0"/>
            </a:endParaRPr>
          </a:p>
          <a:p>
            <a:pPr lvl="2" algn="just"/>
            <a:r>
              <a:rPr lang="zh-CN" altLang="en-US">
                <a:latin typeface="宋体" panose="02010600030101010101" pitchFamily="2" charset="-122"/>
              </a:rPr>
              <a:t>信息隐藏</a:t>
            </a:r>
            <a:endParaRPr lang="en-US" altLang="zh-CN">
              <a:latin typeface="宋体" panose="02010600030101010101" pitchFamily="2" charset="-122"/>
            </a:endParaRPr>
          </a:p>
          <a:p>
            <a:pPr lvl="2" algn="just"/>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217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p:txBody>
          <a:bodyPr/>
          <a:lstStyle/>
          <a:p>
            <a:r>
              <a:rPr kumimoji="0" lang="zh-CN" altLang="en-US"/>
              <a:t>基于</a:t>
            </a:r>
            <a:r>
              <a:rPr kumimoji="0" lang="en-US" altLang="zh-CN"/>
              <a:t>UML</a:t>
            </a:r>
            <a:r>
              <a:rPr kumimoji="0" lang="zh-CN" altLang="en-US"/>
              <a:t>建模的面向对象设计</a:t>
            </a:r>
            <a:endParaRPr lang="zh-CN" altLang="en-US"/>
          </a:p>
        </p:txBody>
      </p:sp>
      <p:sp>
        <p:nvSpPr>
          <p:cNvPr id="67586" name="内容占位符 2"/>
          <p:cNvSpPr>
            <a:spLocks noGrp="1"/>
          </p:cNvSpPr>
          <p:nvPr>
            <p:ph idx="1"/>
          </p:nvPr>
        </p:nvSpPr>
        <p:spPr>
          <a:xfrm>
            <a:off x="250825" y="1341438"/>
            <a:ext cx="8893175" cy="5183187"/>
          </a:xfrm>
        </p:spPr>
        <p:txBody>
          <a:bodyPr/>
          <a:lstStyle/>
          <a:p>
            <a:r>
              <a:rPr lang="zh-CN" altLang="en-US"/>
              <a:t>状态图设计</a:t>
            </a:r>
            <a:endParaRPr lang="en-US" altLang="zh-CN"/>
          </a:p>
          <a:p>
            <a:pPr lvl="1"/>
            <a:r>
              <a:rPr lang="zh-CN" altLang="en-US">
                <a:latin typeface="楷体_GB2312" pitchFamily="49" charset="-122"/>
                <a:ea typeface="楷体_GB2312" pitchFamily="49" charset="-122"/>
              </a:rPr>
              <a:t>状态图是对类的一种补充描述，它展示了此类对象所具有的可能的状态以及某些事件发生时其状态的转移情况。</a:t>
            </a:r>
          </a:p>
          <a:p>
            <a:pPr lvl="1"/>
            <a:r>
              <a:rPr kumimoji="0" lang="zh-CN" altLang="en-US">
                <a:latin typeface="Constantia" panose="02030602050306030303" pitchFamily="18" charset="0"/>
              </a:rPr>
              <a:t>是描述一个实体基于事件反应的动态行为，显示了该实体如何根据当前所处的状态对不同的时间做出反应的。 </a:t>
            </a:r>
          </a:p>
          <a:p>
            <a:pPr lvl="1"/>
            <a:r>
              <a:rPr kumimoji="0" lang="zh-CN" altLang="en-US">
                <a:latin typeface="Constantia" panose="02030602050306030303" pitchFamily="18" charset="0"/>
              </a:rPr>
              <a:t>状态图用于显示状态机（它指定对象所在的状态序列）、使对象达到这些状态的事件和条件、以及达到这些状态时所发生的操作。 </a:t>
            </a:r>
          </a:p>
          <a:p>
            <a:pPr lvl="1"/>
            <a:r>
              <a:rPr lang="zh-CN" altLang="en-US">
                <a:latin typeface="楷体_GB2312" pitchFamily="49" charset="-122"/>
                <a:ea typeface="楷体_GB2312" pitchFamily="49" charset="-122"/>
              </a:rPr>
              <a:t>状态由圆角矩形表示。状态的改变称作转移，状态转移由箭头表示，箭头旁可以标出转移发生的条件。状态转移可以伴随有某个动作，它表明当转移发生时系统要做什么。</a:t>
            </a:r>
          </a:p>
          <a:p>
            <a:pPr lvl="1"/>
            <a:r>
              <a:rPr lang="zh-CN" altLang="en-US">
                <a:solidFill>
                  <a:srgbClr val="FF0000"/>
                </a:solidFill>
                <a:latin typeface="Times New Roman" panose="02020603050405020304" pitchFamily="18" charset="0"/>
              </a:rPr>
              <a:t>状态图适于表示跨越多个用例的单个对象的行为</a:t>
            </a:r>
            <a:r>
              <a:rPr lang="zh-CN" altLang="en-US">
                <a:latin typeface="Times New Roman" panose="02020603050405020304" pitchFamily="18" charset="0"/>
              </a:rPr>
              <a:t>。</a:t>
            </a:r>
          </a:p>
          <a:p>
            <a:endParaRPr lang="en-US" altLang="zh-CN">
              <a:latin typeface="楷体_GB2312" pitchFamily="49" charset="-122"/>
              <a:ea typeface="楷体_GB2312" pitchFamily="49" charset="-122"/>
            </a:endParaRPr>
          </a:p>
          <a:p>
            <a:pPr lvl="1"/>
            <a:endParaRPr lang="zh-CN" altLang="en-US"/>
          </a:p>
        </p:txBody>
      </p:sp>
    </p:spTree>
    <p:extLst>
      <p:ext uri="{BB962C8B-B14F-4D97-AF65-F5344CB8AC3E}">
        <p14:creationId xmlns:p14="http://schemas.microsoft.com/office/powerpoint/2010/main" val="6849059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p:txBody>
          <a:bodyPr/>
          <a:lstStyle/>
          <a:p>
            <a:r>
              <a:rPr kumimoji="0" lang="zh-CN" altLang="en-US"/>
              <a:t>基于</a:t>
            </a:r>
            <a:r>
              <a:rPr kumimoji="0" lang="en-US" altLang="zh-CN"/>
              <a:t>UML</a:t>
            </a:r>
            <a:r>
              <a:rPr kumimoji="0" lang="zh-CN" altLang="en-US"/>
              <a:t>建模的面向对象设计</a:t>
            </a:r>
            <a:endParaRPr lang="zh-CN" altLang="en-US"/>
          </a:p>
        </p:txBody>
      </p:sp>
      <p:sp>
        <p:nvSpPr>
          <p:cNvPr id="68610" name="内容占位符 2"/>
          <p:cNvSpPr>
            <a:spLocks noGrp="1"/>
          </p:cNvSpPr>
          <p:nvPr>
            <p:ph idx="1"/>
          </p:nvPr>
        </p:nvSpPr>
        <p:spPr>
          <a:xfrm>
            <a:off x="0" y="1268413"/>
            <a:ext cx="8964613" cy="4968875"/>
          </a:xfrm>
        </p:spPr>
        <p:txBody>
          <a:bodyPr/>
          <a:lstStyle/>
          <a:p>
            <a:r>
              <a:rPr lang="zh-CN" altLang="en-US"/>
              <a:t>交互图设计（仅考虑顺序图）</a:t>
            </a:r>
            <a:endParaRPr lang="en-US" altLang="zh-CN"/>
          </a:p>
          <a:p>
            <a:pPr lvl="1">
              <a:lnSpc>
                <a:spcPct val="90000"/>
              </a:lnSpc>
            </a:pPr>
            <a:r>
              <a:rPr kumimoji="0" lang="zh-CN" altLang="en-US"/>
              <a:t>顺序图用来描述对象之间的动态交互关系，着重体现对象间消息传递的时间顺序。</a:t>
            </a:r>
          </a:p>
          <a:p>
            <a:pPr lvl="1">
              <a:lnSpc>
                <a:spcPct val="90000"/>
              </a:lnSpc>
            </a:pPr>
            <a:r>
              <a:rPr kumimoji="0" lang="zh-CN" altLang="en-US"/>
              <a:t>顺序图存在两个轴：水平轴表示不同的对象，垂直轴表示时间。</a:t>
            </a:r>
          </a:p>
          <a:p>
            <a:pPr lvl="1">
              <a:lnSpc>
                <a:spcPct val="90000"/>
              </a:lnSpc>
            </a:pPr>
            <a:r>
              <a:rPr kumimoji="0" lang="zh-CN" altLang="en-US"/>
              <a:t>顺序图中的对象用带垂直虚线的矩形框表示，在矩形框内标有对象名和类名。垂直虚线称为对象的生命线</a:t>
            </a:r>
          </a:p>
          <a:p>
            <a:pPr lvl="1">
              <a:lnSpc>
                <a:spcPct val="90000"/>
              </a:lnSpc>
            </a:pPr>
            <a:r>
              <a:rPr kumimoji="0" lang="zh-CN" altLang="en-US"/>
              <a:t>顺序图中的</a:t>
            </a:r>
            <a:r>
              <a:rPr kumimoji="0" lang="zh-CN" altLang="en-US">
                <a:solidFill>
                  <a:srgbClr val="FF0000"/>
                </a:solidFill>
              </a:rPr>
              <a:t>消息</a:t>
            </a:r>
            <a:r>
              <a:rPr kumimoji="0" lang="zh-CN" altLang="en-US"/>
              <a:t>用箭头表示。箭头的形状表示消息的类型，有同步消息、异步消息、返回消息等等</a:t>
            </a:r>
            <a:endParaRPr kumimoji="0" lang="en-US" altLang="zh-CN"/>
          </a:p>
          <a:p>
            <a:pPr lvl="2">
              <a:lnSpc>
                <a:spcPct val="90000"/>
              </a:lnSpc>
            </a:pPr>
            <a:r>
              <a:rPr lang="zh-CN" altLang="en-US">
                <a:latin typeface="Times New Roman" panose="02020603050405020304" pitchFamily="18" charset="0"/>
              </a:rPr>
              <a:t>简单消息：不考虑通信过程的内部细节，用普通的有向箭头表示。</a:t>
            </a:r>
            <a:endParaRPr lang="en-US" altLang="zh-CN">
              <a:latin typeface="Times New Roman" panose="02020603050405020304" pitchFamily="18" charset="0"/>
            </a:endParaRPr>
          </a:p>
          <a:p>
            <a:pPr lvl="2">
              <a:lnSpc>
                <a:spcPct val="90000"/>
              </a:lnSpc>
            </a:pPr>
            <a:r>
              <a:rPr lang="zh-CN" altLang="en-US">
                <a:latin typeface="Times New Roman" panose="02020603050405020304" pitchFamily="18" charset="0"/>
              </a:rPr>
              <a:t>同步消息：发出消息后必须等待消息处理过程完毕并返回处理结果。表示图元与简单消息相同。</a:t>
            </a:r>
            <a:endParaRPr lang="en-US" altLang="zh-CN">
              <a:latin typeface="Times New Roman" panose="02020603050405020304" pitchFamily="18" charset="0"/>
            </a:endParaRPr>
          </a:p>
          <a:p>
            <a:pPr lvl="2">
              <a:lnSpc>
                <a:spcPct val="90000"/>
              </a:lnSpc>
            </a:pPr>
            <a:r>
              <a:rPr lang="zh-CN" altLang="en-US">
                <a:latin typeface="Times New Roman" panose="02020603050405020304" pitchFamily="18" charset="0"/>
              </a:rPr>
              <a:t>异步消息。发出消息后不必等待消息处理过程的返回。用特别的单向箭头表示。</a:t>
            </a:r>
            <a:endParaRPr lang="en-US" altLang="zh-CN">
              <a:latin typeface="Times New Roman" panose="02020603050405020304" pitchFamily="18" charset="0"/>
            </a:endParaRPr>
          </a:p>
          <a:p>
            <a:pPr lvl="2">
              <a:lnSpc>
                <a:spcPct val="90000"/>
              </a:lnSpc>
            </a:pPr>
            <a:r>
              <a:rPr lang="zh-CN" altLang="en-US">
                <a:latin typeface="Times New Roman" panose="02020603050405020304" pitchFamily="18" charset="0"/>
              </a:rPr>
              <a:t>返回消息。</a:t>
            </a:r>
          </a:p>
          <a:p>
            <a:pPr lvl="2">
              <a:lnSpc>
                <a:spcPct val="90000"/>
              </a:lnSpc>
            </a:pPr>
            <a:endParaRPr kumimoji="0" lang="en-US" altLang="zh-CN"/>
          </a:p>
          <a:p>
            <a:pPr lvl="1">
              <a:lnSpc>
                <a:spcPct val="90000"/>
              </a:lnSpc>
            </a:pPr>
            <a:endParaRPr kumimoji="0" lang="zh-CN" altLang="en-US"/>
          </a:p>
          <a:p>
            <a:pPr lvl="1"/>
            <a:endParaRPr lang="zh-CN" altLang="en-US"/>
          </a:p>
        </p:txBody>
      </p:sp>
    </p:spTree>
    <p:extLst>
      <p:ext uri="{BB962C8B-B14F-4D97-AF65-F5344CB8AC3E}">
        <p14:creationId xmlns:p14="http://schemas.microsoft.com/office/powerpoint/2010/main" val="643669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kumimoji="0" lang="zh-CN" altLang="en-US"/>
              <a:t>基于</a:t>
            </a:r>
            <a:r>
              <a:rPr kumimoji="0" lang="en-US" altLang="zh-CN"/>
              <a:t>UML</a:t>
            </a:r>
            <a:r>
              <a:rPr kumimoji="0" lang="zh-CN" altLang="en-US"/>
              <a:t>建模的面向对象设计</a:t>
            </a:r>
            <a:endParaRPr kumimoji="0" lang="en-US" altLang="zh-CN"/>
          </a:p>
        </p:txBody>
      </p:sp>
      <p:sp>
        <p:nvSpPr>
          <p:cNvPr id="69634" name="Content Placeholder 2"/>
          <p:cNvSpPr>
            <a:spLocks noGrp="1"/>
          </p:cNvSpPr>
          <p:nvPr>
            <p:ph idx="1"/>
          </p:nvPr>
        </p:nvSpPr>
        <p:spPr/>
        <p:txBody>
          <a:bodyPr/>
          <a:lstStyle/>
          <a:p>
            <a:r>
              <a:rPr kumimoji="0" lang="zh-CN" altLang="en-US"/>
              <a:t>定义组件</a:t>
            </a:r>
            <a:endParaRPr kumimoji="0" lang="en-US" altLang="ja-JP"/>
          </a:p>
          <a:p>
            <a:pPr lvl="1">
              <a:lnSpc>
                <a:spcPct val="90000"/>
              </a:lnSpc>
            </a:pPr>
            <a:r>
              <a:rPr kumimoji="0" lang="zh-CN" altLang="en-US">
                <a:latin typeface="Times New Roman" panose="02020603050405020304" pitchFamily="18" charset="0"/>
              </a:rPr>
              <a:t>组件是可重用的系统片段，具有良好定义接口的物理实现单元。每个组件包含了系统设计中某些类的实现。</a:t>
            </a:r>
          </a:p>
          <a:p>
            <a:pPr lvl="1">
              <a:lnSpc>
                <a:spcPct val="90000"/>
              </a:lnSpc>
            </a:pPr>
            <a:r>
              <a:rPr kumimoji="0" lang="zh-CN" altLang="en-US">
                <a:latin typeface="Times New Roman" panose="02020603050405020304" pitchFamily="18" charset="0"/>
              </a:rPr>
              <a:t>组件设计的原则：良好的组件不直接依赖于其它组件，而是依赖于其它组件所支持的接口。这样的好处是系统中的组件可以被支持相同接口的组件所取代。</a:t>
            </a:r>
          </a:p>
          <a:p>
            <a:pPr lvl="1">
              <a:lnSpc>
                <a:spcPct val="90000"/>
              </a:lnSpc>
            </a:pPr>
            <a:r>
              <a:rPr kumimoji="0" lang="zh-CN" altLang="en-US">
                <a:latin typeface="Times New Roman" panose="02020603050405020304" pitchFamily="18" charset="0"/>
              </a:rPr>
              <a:t>一个组件可能是</a:t>
            </a:r>
            <a:r>
              <a:rPr kumimoji="0" lang="zh-CN" altLang="en-US" u="sng">
                <a:solidFill>
                  <a:schemeClr val="folHlink"/>
                </a:solidFill>
                <a:latin typeface="Times New Roman" panose="02020603050405020304" pitchFamily="18" charset="0"/>
              </a:rPr>
              <a:t>源代码</a:t>
            </a:r>
            <a:r>
              <a:rPr kumimoji="0" lang="zh-CN" altLang="en-US">
                <a:latin typeface="Times New Roman" panose="02020603050405020304" pitchFamily="18" charset="0"/>
              </a:rPr>
              <a:t>、</a:t>
            </a:r>
            <a:r>
              <a:rPr kumimoji="0" lang="zh-CN" altLang="en-US" u="sng">
                <a:solidFill>
                  <a:schemeClr val="folHlink"/>
                </a:solidFill>
                <a:latin typeface="Times New Roman" panose="02020603050405020304" pitchFamily="18" charset="0"/>
              </a:rPr>
              <a:t>可执行程序</a:t>
            </a:r>
            <a:r>
              <a:rPr kumimoji="0" lang="zh-CN" altLang="en-US">
                <a:latin typeface="Times New Roman" panose="02020603050405020304" pitchFamily="18" charset="0"/>
              </a:rPr>
              <a:t>或</a:t>
            </a:r>
            <a:r>
              <a:rPr kumimoji="0" lang="zh-CN" altLang="en-US" u="sng">
                <a:solidFill>
                  <a:schemeClr val="folHlink"/>
                </a:solidFill>
                <a:latin typeface="Times New Roman" panose="02020603050405020304" pitchFamily="18" charset="0"/>
              </a:rPr>
              <a:t>动态库</a:t>
            </a:r>
            <a:r>
              <a:rPr kumimoji="0" lang="zh-CN" altLang="en-US">
                <a:latin typeface="Times New Roman" panose="02020603050405020304" pitchFamily="18" charset="0"/>
              </a:rPr>
              <a:t>。</a:t>
            </a:r>
            <a:endParaRPr kumimoji="0" lang="en-US" altLang="zh-CN">
              <a:latin typeface="Times New Roman" panose="02020603050405020304" pitchFamily="18" charset="0"/>
            </a:endParaRPr>
          </a:p>
          <a:p>
            <a:pPr lvl="1"/>
            <a:r>
              <a:rPr kumimoji="0" lang="zh-CN" altLang="en-US">
                <a:solidFill>
                  <a:srgbClr val="FF6600"/>
                </a:solidFill>
                <a:latin typeface="Times New Roman" panose="02020603050405020304" pitchFamily="18" charset="0"/>
              </a:rPr>
              <a:t>构造组件图：</a:t>
            </a:r>
            <a:r>
              <a:rPr kumimoji="0" lang="zh-CN" altLang="en-US">
                <a:latin typeface="Times New Roman" panose="02020603050405020304" pitchFamily="18" charset="0"/>
              </a:rPr>
              <a:t>组件以及组件之间的依赖</a:t>
            </a:r>
            <a:endParaRPr kumimoji="0" lang="en-US" altLang="en-US">
              <a:solidFill>
                <a:srgbClr val="FF6600"/>
              </a:solidFill>
            </a:endParaRPr>
          </a:p>
        </p:txBody>
      </p:sp>
    </p:spTree>
    <p:extLst>
      <p:ext uri="{BB962C8B-B14F-4D97-AF65-F5344CB8AC3E}">
        <p14:creationId xmlns:p14="http://schemas.microsoft.com/office/powerpoint/2010/main" val="1643817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kumimoji="0" lang="zh-CN" altLang="en-US"/>
              <a:t>基于</a:t>
            </a:r>
            <a:r>
              <a:rPr kumimoji="0" lang="en-US" altLang="zh-CN"/>
              <a:t>UML</a:t>
            </a:r>
            <a:r>
              <a:rPr kumimoji="0" lang="zh-CN" altLang="en-US"/>
              <a:t>建模的面向对象设计</a:t>
            </a:r>
            <a:endParaRPr kumimoji="0" lang="en-US" altLang="zh-CN"/>
          </a:p>
        </p:txBody>
      </p:sp>
      <p:sp>
        <p:nvSpPr>
          <p:cNvPr id="70658" name="Content Placeholder 2"/>
          <p:cNvSpPr>
            <a:spLocks noGrp="1"/>
          </p:cNvSpPr>
          <p:nvPr>
            <p:ph idx="1"/>
          </p:nvPr>
        </p:nvSpPr>
        <p:spPr/>
        <p:txBody>
          <a:bodyPr/>
          <a:lstStyle/>
          <a:p>
            <a:r>
              <a:rPr kumimoji="0" lang="zh-TW" altLang="en-US"/>
              <a:t>设计</a:t>
            </a:r>
            <a:r>
              <a:rPr kumimoji="0" lang="zh-CN" altLang="en-US"/>
              <a:t>组件（</a:t>
            </a:r>
            <a:r>
              <a:rPr kumimoji="0" lang="zh-TW" altLang="en-US"/>
              <a:t>子系统）与接口</a:t>
            </a:r>
          </a:p>
          <a:p>
            <a:pPr lvl="1"/>
            <a:r>
              <a:rPr kumimoji="0" lang="zh-CN" altLang="en-US">
                <a:solidFill>
                  <a:srgbClr val="452DF5"/>
                </a:solidFill>
                <a:latin typeface="Times New Roman" panose="02020603050405020304" pitchFamily="18" charset="0"/>
              </a:rPr>
              <a:t>子系统</a:t>
            </a:r>
            <a:r>
              <a:rPr kumimoji="0" lang="zh-CN" altLang="en-US">
                <a:latin typeface="Times New Roman" panose="02020603050405020304" pitchFamily="18" charset="0"/>
              </a:rPr>
              <a:t>是具有独立的说明和实现部分的包，它代表了与系统其它部分具有清晰接口的清晰单元，它通常代表了系统在功能或实现范围上的划分。</a:t>
            </a:r>
            <a:endParaRPr kumimoji="0" lang="en-US" altLang="zh-TW"/>
          </a:p>
          <a:p>
            <a:pPr lvl="1"/>
            <a:r>
              <a:rPr kumimoji="0" lang="zh-TW" altLang="en-US"/>
              <a:t>子系统是组织设计模型的一种手段，用以描述大粒度的构件，通常由设计类、用例实现、接口和其它子系统等组成。</a:t>
            </a:r>
          </a:p>
          <a:p>
            <a:pPr lvl="1"/>
            <a:r>
              <a:rPr kumimoji="0" lang="zh-TW" altLang="en-US"/>
              <a:t>子系统的划分应该符合高内聚低耦合的原则。</a:t>
            </a:r>
            <a:endParaRPr kumimoji="0" lang="en-US" altLang="zh-TW"/>
          </a:p>
          <a:p>
            <a:pPr lvl="1"/>
            <a:r>
              <a:rPr kumimoji="0" lang="zh-TW" altLang="en-US"/>
              <a:t>接口表示由设计类和子系统提供的操作。</a:t>
            </a:r>
            <a:endParaRPr kumimoji="0" lang="en-US" altLang="zh-TW"/>
          </a:p>
          <a:p>
            <a:pPr lvl="1"/>
            <a:r>
              <a:rPr kumimoji="0" lang="zh-TW" altLang="en-US"/>
              <a:t>在确定了设计元素之后，需要描述子系统的行为，也就是准确定义接口操作的集合。同时，还要确定“子系统接口”与其他设计元素之间的依赖关系。</a:t>
            </a:r>
          </a:p>
          <a:p>
            <a:endParaRPr kumimoji="0" lang="en-US" altLang="zh-CN"/>
          </a:p>
          <a:p>
            <a:pPr lvl="1"/>
            <a:endParaRPr kumimoji="0" lang="zh-TW" altLang="en-US"/>
          </a:p>
          <a:p>
            <a:endParaRPr kumimoji="0" lang="en-US" altLang="en-US"/>
          </a:p>
        </p:txBody>
      </p:sp>
    </p:spTree>
    <p:extLst>
      <p:ext uri="{BB962C8B-B14F-4D97-AF65-F5344CB8AC3E}">
        <p14:creationId xmlns:p14="http://schemas.microsoft.com/office/powerpoint/2010/main" val="3387224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026"/>
          <p:cNvSpPr>
            <a:spLocks noGrp="1" noChangeArrowheads="1"/>
          </p:cNvSpPr>
          <p:nvPr>
            <p:ph type="title"/>
          </p:nvPr>
        </p:nvSpPr>
        <p:spPr/>
        <p:txBody>
          <a:bodyPr/>
          <a:lstStyle/>
          <a:p>
            <a:r>
              <a:rPr kumimoji="0" lang="zh-CN" altLang="en-US">
                <a:latin typeface="Times New Roman" panose="02020603050405020304" pitchFamily="18" charset="0"/>
              </a:rPr>
              <a:t>组件图</a:t>
            </a:r>
          </a:p>
        </p:txBody>
      </p:sp>
      <p:sp>
        <p:nvSpPr>
          <p:cNvPr id="71682" name="Rectangle 1028"/>
          <p:cNvSpPr>
            <a:spLocks noChangeArrowheads="1"/>
          </p:cNvSpPr>
          <p:nvPr/>
        </p:nvSpPr>
        <p:spPr bwMode="auto">
          <a:xfrm>
            <a:off x="1371600" y="1981200"/>
            <a:ext cx="16764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lang="en-US" altLang="zh-CN" sz="1600"/>
              <a:t>         Whnd.cpp</a:t>
            </a:r>
            <a:r>
              <a:rPr lang="zh-CN" altLang="en-US" sz="1600"/>
              <a:t>：</a:t>
            </a:r>
          </a:p>
          <a:p>
            <a:pPr algn="ctr"/>
            <a:r>
              <a:rPr lang="zh-CN" altLang="en-US" sz="1600"/>
              <a:t>        窗口处理器</a:t>
            </a:r>
          </a:p>
        </p:txBody>
      </p:sp>
      <p:sp>
        <p:nvSpPr>
          <p:cNvPr id="71683" name="Rectangle 1029"/>
          <p:cNvSpPr>
            <a:spLocks noChangeArrowheads="1"/>
          </p:cNvSpPr>
          <p:nvPr/>
        </p:nvSpPr>
        <p:spPr bwMode="auto">
          <a:xfrm>
            <a:off x="7010400" y="1981200"/>
            <a:ext cx="16764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lang="en-US" altLang="zh-CN" sz="1600"/>
              <a:t>          Graphic.dll</a:t>
            </a:r>
            <a:r>
              <a:rPr lang="zh-CN" altLang="en-US" sz="1600"/>
              <a:t>：</a:t>
            </a:r>
          </a:p>
          <a:p>
            <a:pPr algn="ctr"/>
            <a:r>
              <a:rPr lang="zh-CN" altLang="en-US" sz="1600"/>
              <a:t>图形库</a:t>
            </a:r>
          </a:p>
        </p:txBody>
      </p:sp>
      <p:sp>
        <p:nvSpPr>
          <p:cNvPr id="71684" name="Rectangle 1030"/>
          <p:cNvSpPr>
            <a:spLocks noChangeArrowheads="1"/>
          </p:cNvSpPr>
          <p:nvPr/>
        </p:nvSpPr>
        <p:spPr bwMode="auto">
          <a:xfrm>
            <a:off x="1371600" y="3657600"/>
            <a:ext cx="16764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lang="en-US" altLang="zh-CN" sz="1600"/>
              <a:t>        Comhnd.cpp</a:t>
            </a:r>
            <a:r>
              <a:rPr lang="zh-CN" altLang="en-US" sz="1600"/>
              <a:t>：</a:t>
            </a:r>
          </a:p>
          <a:p>
            <a:pPr algn="ctr"/>
            <a:r>
              <a:rPr lang="zh-CN" altLang="en-US" sz="1600"/>
              <a:t>    命令处理器</a:t>
            </a:r>
          </a:p>
        </p:txBody>
      </p:sp>
      <p:sp>
        <p:nvSpPr>
          <p:cNvPr id="71685" name="Rectangle 1031"/>
          <p:cNvSpPr>
            <a:spLocks noChangeArrowheads="1"/>
          </p:cNvSpPr>
          <p:nvPr/>
        </p:nvSpPr>
        <p:spPr bwMode="auto">
          <a:xfrm>
            <a:off x="1371600" y="5334000"/>
            <a:ext cx="16764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lang="en-US" altLang="zh-CN" sz="1600"/>
              <a:t>          Main.cpp</a:t>
            </a:r>
            <a:r>
              <a:rPr lang="zh-CN" altLang="en-US" sz="1600"/>
              <a:t>：</a:t>
            </a:r>
          </a:p>
          <a:p>
            <a:pPr algn="ctr"/>
            <a:r>
              <a:rPr lang="zh-CN" altLang="en-US" sz="1600"/>
              <a:t>主类</a:t>
            </a:r>
          </a:p>
        </p:txBody>
      </p:sp>
      <p:sp>
        <p:nvSpPr>
          <p:cNvPr id="71686" name="Rectangle 1032"/>
          <p:cNvSpPr>
            <a:spLocks noChangeArrowheads="1"/>
          </p:cNvSpPr>
          <p:nvPr/>
        </p:nvSpPr>
        <p:spPr bwMode="auto">
          <a:xfrm>
            <a:off x="4343400" y="1981200"/>
            <a:ext cx="16764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lang="en-US" altLang="zh-CN" sz="1600"/>
              <a:t>      Whnd.obj</a:t>
            </a:r>
            <a:r>
              <a:rPr lang="zh-CN" altLang="en-US" sz="1600"/>
              <a:t>：</a:t>
            </a:r>
          </a:p>
          <a:p>
            <a:pPr algn="ctr"/>
            <a:r>
              <a:rPr lang="zh-CN" altLang="en-US" sz="1600"/>
              <a:t>      窗口处理器</a:t>
            </a:r>
          </a:p>
        </p:txBody>
      </p:sp>
      <p:sp>
        <p:nvSpPr>
          <p:cNvPr id="71687" name="Rectangle 1033"/>
          <p:cNvSpPr>
            <a:spLocks noChangeArrowheads="1"/>
          </p:cNvSpPr>
          <p:nvPr/>
        </p:nvSpPr>
        <p:spPr bwMode="auto">
          <a:xfrm>
            <a:off x="4343400" y="3657600"/>
            <a:ext cx="16764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lang="en-US" altLang="zh-CN" sz="1600"/>
              <a:t>        Comhnd.obj</a:t>
            </a:r>
            <a:r>
              <a:rPr lang="zh-CN" altLang="en-US" sz="1600"/>
              <a:t>：</a:t>
            </a:r>
          </a:p>
          <a:p>
            <a:pPr algn="ctr"/>
            <a:r>
              <a:rPr lang="zh-CN" altLang="en-US" sz="1600"/>
              <a:t>     命令处理器</a:t>
            </a:r>
          </a:p>
        </p:txBody>
      </p:sp>
      <p:sp>
        <p:nvSpPr>
          <p:cNvPr id="71688" name="Rectangle 1034"/>
          <p:cNvSpPr>
            <a:spLocks noChangeArrowheads="1"/>
          </p:cNvSpPr>
          <p:nvPr/>
        </p:nvSpPr>
        <p:spPr bwMode="auto">
          <a:xfrm>
            <a:off x="4267200" y="5334000"/>
            <a:ext cx="16764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lang="en-US" altLang="zh-CN" sz="1600"/>
              <a:t>         Main.obj</a:t>
            </a:r>
            <a:r>
              <a:rPr lang="zh-CN" altLang="en-US" sz="1600"/>
              <a:t>：</a:t>
            </a:r>
          </a:p>
          <a:p>
            <a:pPr algn="ctr"/>
            <a:r>
              <a:rPr lang="zh-CN" altLang="en-US" sz="1600"/>
              <a:t>主类</a:t>
            </a:r>
          </a:p>
        </p:txBody>
      </p:sp>
      <p:sp>
        <p:nvSpPr>
          <p:cNvPr id="71689" name="Rectangle 1035"/>
          <p:cNvSpPr>
            <a:spLocks noChangeArrowheads="1"/>
          </p:cNvSpPr>
          <p:nvPr/>
        </p:nvSpPr>
        <p:spPr bwMode="auto">
          <a:xfrm>
            <a:off x="7010400" y="3657600"/>
            <a:ext cx="16764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lang="en-US" altLang="zh-CN" sz="1600"/>
              <a:t>         client.exe</a:t>
            </a:r>
            <a:r>
              <a:rPr lang="zh-CN" altLang="en-US" sz="1600"/>
              <a:t>：</a:t>
            </a:r>
          </a:p>
          <a:p>
            <a:pPr algn="ctr"/>
            <a:r>
              <a:rPr lang="zh-CN" altLang="en-US" sz="1600"/>
              <a:t>     客户程序</a:t>
            </a:r>
          </a:p>
        </p:txBody>
      </p:sp>
      <p:sp>
        <p:nvSpPr>
          <p:cNvPr id="71690" name="Rectangle 1036"/>
          <p:cNvSpPr>
            <a:spLocks noChangeArrowheads="1"/>
          </p:cNvSpPr>
          <p:nvPr/>
        </p:nvSpPr>
        <p:spPr bwMode="auto">
          <a:xfrm>
            <a:off x="1219200" y="3810000"/>
            <a:ext cx="3810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91" name="Rectangle 1038"/>
          <p:cNvSpPr>
            <a:spLocks noChangeArrowheads="1"/>
          </p:cNvSpPr>
          <p:nvPr/>
        </p:nvSpPr>
        <p:spPr bwMode="auto">
          <a:xfrm>
            <a:off x="1219200" y="2133600"/>
            <a:ext cx="3810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92" name="Rectangle 1039"/>
          <p:cNvSpPr>
            <a:spLocks noChangeArrowheads="1"/>
          </p:cNvSpPr>
          <p:nvPr/>
        </p:nvSpPr>
        <p:spPr bwMode="auto">
          <a:xfrm>
            <a:off x="1219200" y="2438400"/>
            <a:ext cx="3810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93" name="Rectangle 1041"/>
          <p:cNvSpPr>
            <a:spLocks noChangeArrowheads="1"/>
          </p:cNvSpPr>
          <p:nvPr/>
        </p:nvSpPr>
        <p:spPr bwMode="auto">
          <a:xfrm>
            <a:off x="4038600" y="5791200"/>
            <a:ext cx="3810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94" name="Rectangle 1042"/>
          <p:cNvSpPr>
            <a:spLocks noChangeArrowheads="1"/>
          </p:cNvSpPr>
          <p:nvPr/>
        </p:nvSpPr>
        <p:spPr bwMode="auto">
          <a:xfrm>
            <a:off x="4114800" y="2438400"/>
            <a:ext cx="3810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95" name="Rectangle 1043"/>
          <p:cNvSpPr>
            <a:spLocks noChangeArrowheads="1"/>
          </p:cNvSpPr>
          <p:nvPr/>
        </p:nvSpPr>
        <p:spPr bwMode="auto">
          <a:xfrm>
            <a:off x="4114800" y="2133600"/>
            <a:ext cx="3810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96" name="Rectangle 1045"/>
          <p:cNvSpPr>
            <a:spLocks noChangeArrowheads="1"/>
          </p:cNvSpPr>
          <p:nvPr/>
        </p:nvSpPr>
        <p:spPr bwMode="auto">
          <a:xfrm>
            <a:off x="1219200" y="4114800"/>
            <a:ext cx="3810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97" name="Rectangle 1047"/>
          <p:cNvSpPr>
            <a:spLocks noChangeArrowheads="1"/>
          </p:cNvSpPr>
          <p:nvPr/>
        </p:nvSpPr>
        <p:spPr bwMode="auto">
          <a:xfrm>
            <a:off x="4114800" y="4114800"/>
            <a:ext cx="3810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98" name="Rectangle 1048"/>
          <p:cNvSpPr>
            <a:spLocks noChangeArrowheads="1"/>
          </p:cNvSpPr>
          <p:nvPr/>
        </p:nvSpPr>
        <p:spPr bwMode="auto">
          <a:xfrm>
            <a:off x="4114800" y="3810000"/>
            <a:ext cx="3810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99" name="Rectangle 1053"/>
          <p:cNvSpPr>
            <a:spLocks noChangeArrowheads="1"/>
          </p:cNvSpPr>
          <p:nvPr/>
        </p:nvSpPr>
        <p:spPr bwMode="auto">
          <a:xfrm>
            <a:off x="6858000" y="2133600"/>
            <a:ext cx="3810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700" name="Rectangle 1054"/>
          <p:cNvSpPr>
            <a:spLocks noChangeArrowheads="1"/>
          </p:cNvSpPr>
          <p:nvPr/>
        </p:nvSpPr>
        <p:spPr bwMode="auto">
          <a:xfrm>
            <a:off x="4038600" y="5486400"/>
            <a:ext cx="3810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701" name="Rectangle 1055"/>
          <p:cNvSpPr>
            <a:spLocks noChangeArrowheads="1"/>
          </p:cNvSpPr>
          <p:nvPr/>
        </p:nvSpPr>
        <p:spPr bwMode="auto">
          <a:xfrm>
            <a:off x="1219200" y="5791200"/>
            <a:ext cx="3810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702" name="Rectangle 1056"/>
          <p:cNvSpPr>
            <a:spLocks noChangeArrowheads="1"/>
          </p:cNvSpPr>
          <p:nvPr/>
        </p:nvSpPr>
        <p:spPr bwMode="auto">
          <a:xfrm>
            <a:off x="1219200" y="5486400"/>
            <a:ext cx="3810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703" name="Rectangle 1057"/>
          <p:cNvSpPr>
            <a:spLocks noChangeArrowheads="1"/>
          </p:cNvSpPr>
          <p:nvPr/>
        </p:nvSpPr>
        <p:spPr bwMode="auto">
          <a:xfrm>
            <a:off x="6858000" y="3810000"/>
            <a:ext cx="3810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704" name="Rectangle 1058"/>
          <p:cNvSpPr>
            <a:spLocks noChangeArrowheads="1"/>
          </p:cNvSpPr>
          <p:nvPr/>
        </p:nvSpPr>
        <p:spPr bwMode="auto">
          <a:xfrm>
            <a:off x="6858000" y="4114800"/>
            <a:ext cx="3810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705" name="Rectangle 1059"/>
          <p:cNvSpPr>
            <a:spLocks noChangeArrowheads="1"/>
          </p:cNvSpPr>
          <p:nvPr/>
        </p:nvSpPr>
        <p:spPr bwMode="auto">
          <a:xfrm>
            <a:off x="6858000" y="2438400"/>
            <a:ext cx="3810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706" name="Line 1060"/>
          <p:cNvSpPr>
            <a:spLocks noChangeShapeType="1"/>
          </p:cNvSpPr>
          <p:nvPr/>
        </p:nvSpPr>
        <p:spPr bwMode="auto">
          <a:xfrm flipH="1">
            <a:off x="3048000" y="5715000"/>
            <a:ext cx="1219200" cy="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7" name="Line 1061"/>
          <p:cNvSpPr>
            <a:spLocks noChangeShapeType="1"/>
          </p:cNvSpPr>
          <p:nvPr/>
        </p:nvSpPr>
        <p:spPr bwMode="auto">
          <a:xfrm flipH="1">
            <a:off x="3048000" y="4038600"/>
            <a:ext cx="1295400" cy="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8" name="Line 1062"/>
          <p:cNvSpPr>
            <a:spLocks noChangeShapeType="1"/>
          </p:cNvSpPr>
          <p:nvPr/>
        </p:nvSpPr>
        <p:spPr bwMode="auto">
          <a:xfrm flipH="1">
            <a:off x="3048000" y="2362200"/>
            <a:ext cx="1295400" cy="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9" name="Line 1063"/>
          <p:cNvSpPr>
            <a:spLocks noChangeShapeType="1"/>
          </p:cNvSpPr>
          <p:nvPr/>
        </p:nvSpPr>
        <p:spPr bwMode="auto">
          <a:xfrm flipH="1">
            <a:off x="6019800" y="4038600"/>
            <a:ext cx="990600" cy="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0" name="Line 1064"/>
          <p:cNvSpPr>
            <a:spLocks noChangeShapeType="1"/>
          </p:cNvSpPr>
          <p:nvPr/>
        </p:nvSpPr>
        <p:spPr bwMode="auto">
          <a:xfrm flipV="1">
            <a:off x="7848600" y="2743200"/>
            <a:ext cx="0" cy="91440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1" name="Line 1065"/>
          <p:cNvSpPr>
            <a:spLocks noChangeShapeType="1"/>
          </p:cNvSpPr>
          <p:nvPr/>
        </p:nvSpPr>
        <p:spPr bwMode="auto">
          <a:xfrm flipH="1">
            <a:off x="5943600" y="4343400"/>
            <a:ext cx="1066800" cy="129540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2" name="Line 1066"/>
          <p:cNvSpPr>
            <a:spLocks noChangeShapeType="1"/>
          </p:cNvSpPr>
          <p:nvPr/>
        </p:nvSpPr>
        <p:spPr bwMode="auto">
          <a:xfrm flipH="1" flipV="1">
            <a:off x="6019800" y="2362200"/>
            <a:ext cx="990600" cy="137160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3" name="Line 1067"/>
          <p:cNvSpPr>
            <a:spLocks noChangeShapeType="1"/>
          </p:cNvSpPr>
          <p:nvPr/>
        </p:nvSpPr>
        <p:spPr bwMode="auto">
          <a:xfrm flipH="1" flipV="1">
            <a:off x="685800" y="4953000"/>
            <a:ext cx="685800" cy="4572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4" name="Line 1068"/>
          <p:cNvSpPr>
            <a:spLocks noChangeShapeType="1"/>
          </p:cNvSpPr>
          <p:nvPr/>
        </p:nvSpPr>
        <p:spPr bwMode="auto">
          <a:xfrm flipV="1">
            <a:off x="685800" y="2362200"/>
            <a:ext cx="0" cy="25908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5" name="Line 1069"/>
          <p:cNvSpPr>
            <a:spLocks noChangeShapeType="1"/>
          </p:cNvSpPr>
          <p:nvPr/>
        </p:nvSpPr>
        <p:spPr bwMode="auto">
          <a:xfrm>
            <a:off x="685800" y="2362200"/>
            <a:ext cx="685800" cy="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7233612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kumimoji="0" lang="zh-CN" altLang="en-US"/>
              <a:t>基于</a:t>
            </a:r>
            <a:r>
              <a:rPr kumimoji="0" lang="en-US" altLang="zh-CN"/>
              <a:t>UML</a:t>
            </a:r>
            <a:r>
              <a:rPr kumimoji="0" lang="zh-CN" altLang="en-US"/>
              <a:t>建模的面向对象设计</a:t>
            </a:r>
            <a:endParaRPr kumimoji="0" lang="en-US" altLang="zh-CN"/>
          </a:p>
        </p:txBody>
      </p:sp>
      <p:sp>
        <p:nvSpPr>
          <p:cNvPr id="73730" name="Content Placeholder 2"/>
          <p:cNvSpPr>
            <a:spLocks noGrp="1"/>
          </p:cNvSpPr>
          <p:nvPr>
            <p:ph idx="1"/>
          </p:nvPr>
        </p:nvSpPr>
        <p:spPr/>
        <p:txBody>
          <a:bodyPr/>
          <a:lstStyle/>
          <a:p>
            <a:r>
              <a:rPr kumimoji="0" lang="zh-CN" altLang="en-US">
                <a:solidFill>
                  <a:srgbClr val="FF6600"/>
                </a:solidFill>
              </a:rPr>
              <a:t>构造</a:t>
            </a:r>
            <a:r>
              <a:rPr kumimoji="0" lang="zh-TW" altLang="en-US">
                <a:solidFill>
                  <a:srgbClr val="FF6600"/>
                </a:solidFill>
              </a:rPr>
              <a:t>部署图</a:t>
            </a:r>
            <a:endParaRPr kumimoji="0" lang="en-US" altLang="zh-TW">
              <a:solidFill>
                <a:srgbClr val="FF6600"/>
              </a:solidFill>
            </a:endParaRPr>
          </a:p>
          <a:p>
            <a:pPr lvl="1"/>
            <a:r>
              <a:rPr kumimoji="0" lang="zh-TW" altLang="en-US"/>
              <a:t>部署图反映了系统中软件和硬件的物理架构，表示系统运行时的处理节点以及节点中组件的配置。</a:t>
            </a:r>
            <a:endParaRPr kumimoji="0" lang="en-US" altLang="zh-TW"/>
          </a:p>
          <a:p>
            <a:pPr lvl="1"/>
            <a:r>
              <a:rPr kumimoji="0" lang="zh-TW" altLang="en-US"/>
              <a:t>根据系统在计算节点上的功能分布，描述整体的物理分布。</a:t>
            </a:r>
            <a:endParaRPr kumimoji="0" lang="en-US" altLang="zh-TW"/>
          </a:p>
          <a:p>
            <a:pPr lvl="1"/>
            <a:r>
              <a:rPr kumimoji="0" lang="zh-TW" altLang="en-US"/>
              <a:t>节</a:t>
            </a:r>
            <a:r>
              <a:rPr kumimoji="0" lang="zh-CN" altLang="en-US">
                <a:latin typeface="Times New Roman" panose="02020603050405020304" pitchFamily="18" charset="0"/>
              </a:rPr>
              <a:t>点代表系统运行时的物理对象，</a:t>
            </a:r>
            <a:r>
              <a:rPr kumimoji="0" lang="zh-TW" altLang="en-US"/>
              <a:t>节</a:t>
            </a:r>
            <a:r>
              <a:rPr kumimoji="0" lang="zh-CN" altLang="en-US">
                <a:latin typeface="Times New Roman" panose="02020603050405020304" pitchFamily="18" charset="0"/>
              </a:rPr>
              <a:t>点通常拥有运算能力，它可以容纳对象和组件实例</a:t>
            </a:r>
            <a:endParaRPr kumimoji="0" lang="zh-TW" altLang="en-US"/>
          </a:p>
          <a:p>
            <a:r>
              <a:rPr kumimoji="0" lang="zh-TW" altLang="en-US"/>
              <a:t>体系结构描述（从部署角度）</a:t>
            </a:r>
          </a:p>
          <a:p>
            <a:pPr lvl="1"/>
            <a:r>
              <a:rPr kumimoji="0" lang="zh-TW" altLang="en-US"/>
              <a:t>具体包括部署模型的体系结构方面视图。</a:t>
            </a:r>
            <a:endParaRPr kumimoji="0" lang="en-US" altLang="zh-TW"/>
          </a:p>
          <a:p>
            <a:pPr lvl="1"/>
            <a:r>
              <a:rPr kumimoji="0" lang="zh-CN" altLang="en-US"/>
              <a:t>设计层的体系结构在物理架构上的映射</a:t>
            </a:r>
            <a:endParaRPr kumimoji="0" lang="en-US" altLang="zh-CN"/>
          </a:p>
          <a:p>
            <a:pPr lvl="2"/>
            <a:r>
              <a:rPr kumimoji="0" lang="zh-CN" altLang="en-US"/>
              <a:t>构件－节点映射</a:t>
            </a:r>
            <a:endParaRPr kumimoji="0" lang="zh-TW" altLang="en-US"/>
          </a:p>
          <a:p>
            <a:endParaRPr kumimoji="0" lang="en-US" altLang="en-US"/>
          </a:p>
        </p:txBody>
      </p:sp>
    </p:spTree>
    <p:extLst>
      <p:ext uri="{BB962C8B-B14F-4D97-AF65-F5344CB8AC3E}">
        <p14:creationId xmlns:p14="http://schemas.microsoft.com/office/powerpoint/2010/main" val="782412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kumimoji="0" lang="zh-CN" altLang="en-US">
                <a:latin typeface="Times New Roman" panose="02020603050405020304" pitchFamily="18" charset="0"/>
              </a:rPr>
              <a:t>部署图</a:t>
            </a:r>
          </a:p>
        </p:txBody>
      </p:sp>
      <p:sp>
        <p:nvSpPr>
          <p:cNvPr id="74754" name="AutoShape 4"/>
          <p:cNvSpPr>
            <a:spLocks noChangeArrowheads="1"/>
          </p:cNvSpPr>
          <p:nvPr/>
        </p:nvSpPr>
        <p:spPr bwMode="auto">
          <a:xfrm>
            <a:off x="1676400" y="1981200"/>
            <a:ext cx="1905000" cy="1143000"/>
          </a:xfrm>
          <a:prstGeom prst="cube">
            <a:avLst>
              <a:gd name="adj" fmla="val 25000"/>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lang="zh-CN" altLang="en-US" sz="1600" u="sng"/>
              <a:t>客户</a:t>
            </a:r>
            <a:r>
              <a:rPr lang="en-US" altLang="zh-CN" sz="1600" u="sng"/>
              <a:t>A</a:t>
            </a:r>
            <a:r>
              <a:rPr lang="zh-CN" altLang="en-US" sz="1600" u="sng"/>
              <a:t>：</a:t>
            </a:r>
          </a:p>
          <a:p>
            <a:pPr algn="ctr"/>
            <a:r>
              <a:rPr lang="zh-CN" altLang="en-US" sz="1600" u="sng"/>
              <a:t>个人电脑</a:t>
            </a:r>
            <a:r>
              <a:rPr lang="en-US" altLang="zh-CN" sz="1600" u="sng"/>
              <a:t>PC</a:t>
            </a:r>
          </a:p>
        </p:txBody>
      </p:sp>
      <p:sp>
        <p:nvSpPr>
          <p:cNvPr id="74755" name="AutoShape 5"/>
          <p:cNvSpPr>
            <a:spLocks noChangeArrowheads="1"/>
          </p:cNvSpPr>
          <p:nvPr/>
        </p:nvSpPr>
        <p:spPr bwMode="auto">
          <a:xfrm>
            <a:off x="1752600" y="4953000"/>
            <a:ext cx="1905000" cy="1143000"/>
          </a:xfrm>
          <a:prstGeom prst="cube">
            <a:avLst>
              <a:gd name="adj" fmla="val 25000"/>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lang="zh-CN" altLang="en-US" sz="1600" u="sng"/>
              <a:t>客户</a:t>
            </a:r>
            <a:r>
              <a:rPr lang="en-US" altLang="zh-CN" sz="1600" u="sng"/>
              <a:t>B</a:t>
            </a:r>
            <a:r>
              <a:rPr lang="zh-CN" altLang="en-US" sz="1600" u="sng"/>
              <a:t>：</a:t>
            </a:r>
          </a:p>
          <a:p>
            <a:pPr algn="ctr"/>
            <a:r>
              <a:rPr lang="zh-CN" altLang="en-US" sz="1600" u="sng"/>
              <a:t>个人电脑</a:t>
            </a:r>
            <a:r>
              <a:rPr lang="en-US" altLang="zh-CN" sz="1600" u="sng"/>
              <a:t>PC</a:t>
            </a:r>
          </a:p>
        </p:txBody>
      </p:sp>
      <p:sp>
        <p:nvSpPr>
          <p:cNvPr id="74756" name="AutoShape 6"/>
          <p:cNvSpPr>
            <a:spLocks noChangeArrowheads="1"/>
          </p:cNvSpPr>
          <p:nvPr/>
        </p:nvSpPr>
        <p:spPr bwMode="auto">
          <a:xfrm>
            <a:off x="5638800" y="4953000"/>
            <a:ext cx="1905000" cy="1143000"/>
          </a:xfrm>
          <a:prstGeom prst="cube">
            <a:avLst>
              <a:gd name="adj" fmla="val 25000"/>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lang="zh-CN" altLang="en-US" sz="1600" u="sng"/>
              <a:t>数据库服务器：</a:t>
            </a:r>
          </a:p>
          <a:p>
            <a:pPr algn="ctr"/>
            <a:r>
              <a:rPr lang="en-US" altLang="zh-CN" sz="1600" u="sng"/>
              <a:t>VAX</a:t>
            </a:r>
          </a:p>
        </p:txBody>
      </p:sp>
      <p:sp>
        <p:nvSpPr>
          <p:cNvPr id="74757" name="AutoShape 7"/>
          <p:cNvSpPr>
            <a:spLocks noChangeArrowheads="1"/>
          </p:cNvSpPr>
          <p:nvPr/>
        </p:nvSpPr>
        <p:spPr bwMode="auto">
          <a:xfrm>
            <a:off x="5638800" y="1981200"/>
            <a:ext cx="1905000" cy="1143000"/>
          </a:xfrm>
          <a:prstGeom prst="cube">
            <a:avLst>
              <a:gd name="adj" fmla="val 25000"/>
            </a:avLst>
          </a:prstGeom>
          <a:solidFill>
            <a:schemeClr val="accent1"/>
          </a:solidFill>
          <a:ln w="12700" cap="sq">
            <a:solidFill>
              <a:schemeClr val="tx1"/>
            </a:solidFill>
            <a:miter lim="800000"/>
            <a:headEnd type="none" w="sm" len="sm"/>
            <a:tailEnd type="none" w="sm" len="sm"/>
          </a:ln>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lang="zh-CN" altLang="en-US" sz="1600" u="sng"/>
              <a:t>服务器：</a:t>
            </a:r>
            <a:r>
              <a:rPr lang="en-US" altLang="zh-CN" sz="1600" u="sng"/>
              <a:t>02</a:t>
            </a:r>
            <a:endParaRPr lang="en-US" altLang="zh-CN" sz="1600"/>
          </a:p>
        </p:txBody>
      </p:sp>
      <p:sp>
        <p:nvSpPr>
          <p:cNvPr id="74758" name="Line 8"/>
          <p:cNvSpPr>
            <a:spLocks noChangeShapeType="1"/>
          </p:cNvSpPr>
          <p:nvPr/>
        </p:nvSpPr>
        <p:spPr bwMode="auto">
          <a:xfrm>
            <a:off x="3581400" y="2514600"/>
            <a:ext cx="2057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9" name="Line 9"/>
          <p:cNvSpPr>
            <a:spLocks noChangeShapeType="1"/>
          </p:cNvSpPr>
          <p:nvPr/>
        </p:nvSpPr>
        <p:spPr bwMode="auto">
          <a:xfrm>
            <a:off x="4876800" y="2971800"/>
            <a:ext cx="762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0" name="Line 10"/>
          <p:cNvSpPr>
            <a:spLocks noChangeShapeType="1"/>
          </p:cNvSpPr>
          <p:nvPr/>
        </p:nvSpPr>
        <p:spPr bwMode="auto">
          <a:xfrm>
            <a:off x="4876800" y="2971800"/>
            <a:ext cx="0" cy="2362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1" name="Line 11"/>
          <p:cNvSpPr>
            <a:spLocks noChangeShapeType="1"/>
          </p:cNvSpPr>
          <p:nvPr/>
        </p:nvSpPr>
        <p:spPr bwMode="auto">
          <a:xfrm flipH="1">
            <a:off x="3657600" y="5334000"/>
            <a:ext cx="1219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2" name="Line 12"/>
          <p:cNvSpPr>
            <a:spLocks noChangeShapeType="1"/>
          </p:cNvSpPr>
          <p:nvPr/>
        </p:nvSpPr>
        <p:spPr bwMode="auto">
          <a:xfrm flipV="1">
            <a:off x="6553200" y="3124200"/>
            <a:ext cx="0" cy="1828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3" name="Text Box 13"/>
          <p:cNvSpPr txBox="1">
            <a:spLocks noChangeArrowheads="1"/>
          </p:cNvSpPr>
          <p:nvPr/>
        </p:nvSpPr>
        <p:spPr bwMode="auto">
          <a:xfrm>
            <a:off x="4022725" y="2195513"/>
            <a:ext cx="140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1600"/>
              <a:t>«TCP/IP</a:t>
            </a:r>
            <a:r>
              <a:rPr lang="zh-CN" altLang="en-US" sz="1600"/>
              <a:t>协议</a:t>
            </a:r>
            <a:r>
              <a:rPr lang="en-US" altLang="zh-CN" sz="1600"/>
              <a:t>»</a:t>
            </a:r>
          </a:p>
        </p:txBody>
      </p:sp>
      <p:sp>
        <p:nvSpPr>
          <p:cNvPr id="74764" name="Text Box 14"/>
          <p:cNvSpPr txBox="1">
            <a:spLocks noChangeArrowheads="1"/>
          </p:cNvSpPr>
          <p:nvPr/>
        </p:nvSpPr>
        <p:spPr bwMode="auto">
          <a:xfrm>
            <a:off x="3870325" y="5319713"/>
            <a:ext cx="140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1600"/>
              <a:t>«TCP/IP»</a:t>
            </a:r>
            <a:r>
              <a:rPr lang="zh-CN" altLang="en-US" sz="1600"/>
              <a:t>协议</a:t>
            </a:r>
          </a:p>
        </p:txBody>
      </p:sp>
      <p:sp>
        <p:nvSpPr>
          <p:cNvPr id="74765" name="Text Box 15"/>
          <p:cNvSpPr txBox="1">
            <a:spLocks noChangeArrowheads="1"/>
          </p:cNvSpPr>
          <p:nvPr/>
        </p:nvSpPr>
        <p:spPr bwMode="auto">
          <a:xfrm>
            <a:off x="6537325" y="3795713"/>
            <a:ext cx="1414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en-US" altLang="zh-CN" sz="1600"/>
              <a:t>«DecNet</a:t>
            </a:r>
            <a:r>
              <a:rPr lang="zh-CN" altLang="en-US" sz="1600"/>
              <a:t>协议</a:t>
            </a:r>
            <a:r>
              <a:rPr lang="en-US" altLang="zh-CN" sz="1600"/>
              <a:t>»</a:t>
            </a:r>
          </a:p>
        </p:txBody>
      </p:sp>
    </p:spTree>
    <p:extLst>
      <p:ext uri="{BB962C8B-B14F-4D97-AF65-F5344CB8AC3E}">
        <p14:creationId xmlns:p14="http://schemas.microsoft.com/office/powerpoint/2010/main" val="162500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p:txBody>
          <a:bodyPr/>
          <a:lstStyle/>
          <a:p>
            <a:r>
              <a:rPr kumimoji="0" lang="zh-CN" altLang="en-US"/>
              <a:t>基于</a:t>
            </a:r>
            <a:r>
              <a:rPr kumimoji="0" lang="en-US" altLang="zh-CN"/>
              <a:t>UML</a:t>
            </a:r>
            <a:r>
              <a:rPr kumimoji="0" lang="zh-CN" altLang="en-US"/>
              <a:t>建模的面向对象设计</a:t>
            </a:r>
            <a:endParaRPr lang="zh-CN" altLang="en-US"/>
          </a:p>
        </p:txBody>
      </p:sp>
      <p:sp>
        <p:nvSpPr>
          <p:cNvPr id="76802" name="内容占位符 2"/>
          <p:cNvSpPr>
            <a:spLocks noGrp="1"/>
          </p:cNvSpPr>
          <p:nvPr>
            <p:ph idx="1"/>
          </p:nvPr>
        </p:nvSpPr>
        <p:spPr>
          <a:xfrm>
            <a:off x="0" y="1196975"/>
            <a:ext cx="9144000" cy="5903913"/>
          </a:xfrm>
        </p:spPr>
        <p:txBody>
          <a:bodyPr/>
          <a:lstStyle/>
          <a:p>
            <a:r>
              <a:rPr lang="zh-CN" altLang="en-US"/>
              <a:t>小结</a:t>
            </a:r>
            <a:endParaRPr lang="en-US" altLang="zh-CN"/>
          </a:p>
          <a:p>
            <a:pPr lvl="1"/>
            <a:r>
              <a:rPr lang="zh-CN" altLang="en-US"/>
              <a:t>输入：分析模型</a:t>
            </a:r>
            <a:endParaRPr lang="en-US" altLang="zh-CN"/>
          </a:p>
          <a:p>
            <a:pPr lvl="1"/>
            <a:r>
              <a:rPr lang="zh-CN" altLang="en-US"/>
              <a:t>设计过程：设计用例实施方案、设计技术支撑方案、设计</a:t>
            </a:r>
            <a:r>
              <a:rPr lang="en-US" altLang="zh-CN"/>
              <a:t>UI</a:t>
            </a:r>
            <a:r>
              <a:rPr lang="zh-CN" altLang="en-US"/>
              <a:t>、精化设计模型</a:t>
            </a:r>
            <a:endParaRPr lang="en-US" altLang="zh-CN"/>
          </a:p>
          <a:p>
            <a:pPr lvl="1"/>
            <a:r>
              <a:rPr lang="zh-CN" altLang="en-US"/>
              <a:t>输出：设计模型</a:t>
            </a:r>
            <a:endParaRPr lang="en-US" altLang="zh-CN"/>
          </a:p>
          <a:p>
            <a:pPr lvl="2"/>
            <a:r>
              <a:rPr lang="zh-CN" altLang="en-US"/>
              <a:t>架构模型</a:t>
            </a:r>
            <a:endParaRPr lang="en-US" altLang="zh-CN"/>
          </a:p>
          <a:p>
            <a:pPr lvl="3"/>
            <a:r>
              <a:rPr lang="zh-CN" altLang="en-US"/>
              <a:t>组件图</a:t>
            </a:r>
            <a:endParaRPr lang="en-US" altLang="zh-CN"/>
          </a:p>
          <a:p>
            <a:pPr lvl="3"/>
            <a:r>
              <a:rPr lang="zh-CN" altLang="en-US"/>
              <a:t>配置图</a:t>
            </a:r>
            <a:endParaRPr lang="en-US" altLang="zh-CN"/>
          </a:p>
          <a:p>
            <a:pPr lvl="2"/>
            <a:r>
              <a:rPr lang="zh-CN" altLang="en-US"/>
              <a:t>结构模型：</a:t>
            </a:r>
            <a:endParaRPr lang="en-US" altLang="zh-CN"/>
          </a:p>
          <a:p>
            <a:pPr lvl="3"/>
            <a:r>
              <a:rPr lang="zh-CN" altLang="en-US"/>
              <a:t>类图</a:t>
            </a:r>
            <a:endParaRPr lang="en-US" altLang="zh-CN"/>
          </a:p>
          <a:p>
            <a:pPr lvl="3"/>
            <a:r>
              <a:rPr lang="zh-CN" altLang="en-US"/>
              <a:t>包图</a:t>
            </a:r>
            <a:endParaRPr lang="en-US" altLang="zh-CN"/>
          </a:p>
          <a:p>
            <a:pPr lvl="2"/>
            <a:r>
              <a:rPr lang="zh-CN" altLang="en-US"/>
              <a:t>行为模型</a:t>
            </a:r>
            <a:endParaRPr lang="en-US" altLang="zh-CN"/>
          </a:p>
          <a:p>
            <a:pPr lvl="3"/>
            <a:r>
              <a:rPr lang="zh-CN" altLang="en-US"/>
              <a:t>状态机图</a:t>
            </a:r>
            <a:endParaRPr lang="en-US" altLang="zh-CN"/>
          </a:p>
          <a:p>
            <a:pPr lvl="3"/>
            <a:r>
              <a:rPr lang="zh-CN" altLang="en-US"/>
              <a:t>顺序图</a:t>
            </a:r>
            <a:endParaRPr lang="en-US" altLang="zh-CN"/>
          </a:p>
          <a:p>
            <a:pPr lvl="3"/>
            <a:r>
              <a:rPr lang="zh-CN" altLang="en-US"/>
              <a:t>活动图</a:t>
            </a:r>
            <a:endParaRPr lang="en-US" altLang="zh-CN"/>
          </a:p>
          <a:p>
            <a:pPr lvl="3"/>
            <a:endParaRPr lang="zh-CN" altLang="en-US"/>
          </a:p>
        </p:txBody>
      </p:sp>
    </p:spTree>
    <p:extLst>
      <p:ext uri="{BB962C8B-B14F-4D97-AF65-F5344CB8AC3E}">
        <p14:creationId xmlns:p14="http://schemas.microsoft.com/office/powerpoint/2010/main" val="5666607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1042988" y="404813"/>
            <a:ext cx="7489825" cy="1079500"/>
          </a:xfrm>
        </p:spPr>
        <p:txBody>
          <a:bodyPr/>
          <a:lstStyle/>
          <a:p>
            <a:r>
              <a:rPr kumimoji="0" lang="zh-CN" altLang="en-US"/>
              <a:t>基于</a:t>
            </a:r>
            <a:r>
              <a:rPr kumimoji="0" lang="en-US" altLang="zh-CN"/>
              <a:t>UML</a:t>
            </a:r>
            <a:r>
              <a:rPr kumimoji="0" lang="zh-CN" altLang="en-US"/>
              <a:t>的面向对象软件设计</a:t>
            </a:r>
            <a:br>
              <a:rPr kumimoji="0" lang="en-US" altLang="zh-CN"/>
            </a:br>
            <a:r>
              <a:rPr kumimoji="0" lang="zh-CN" altLang="en-US"/>
              <a:t>－－案例分析</a:t>
            </a:r>
            <a:endParaRPr kumimoji="0" lang="en-US" altLang="zh-CN"/>
          </a:p>
        </p:txBody>
      </p:sp>
      <p:sp>
        <p:nvSpPr>
          <p:cNvPr id="3" name="Content Placeholder 2"/>
          <p:cNvSpPr>
            <a:spLocks noGrp="1"/>
          </p:cNvSpPr>
          <p:nvPr>
            <p:ph idx="1"/>
          </p:nvPr>
        </p:nvSpPr>
        <p:spPr/>
        <p:txBody>
          <a:bodyPr/>
          <a:lstStyle/>
          <a:p>
            <a:pPr marL="549275" indent="-533400">
              <a:buFont typeface="Wingdings" panose="05000000000000000000" pitchFamily="2" charset="2"/>
              <a:buChar char="u"/>
            </a:pPr>
            <a:r>
              <a:rPr lang="zh-CN" altLang="en-US">
                <a:latin typeface="Times New Roman" panose="02020603050405020304" pitchFamily="18" charset="0"/>
              </a:rPr>
              <a:t>系统需求</a:t>
            </a:r>
            <a:endParaRPr lang="en-US" altLang="zh-CN">
              <a:latin typeface="Times New Roman" panose="02020603050405020304" pitchFamily="18" charset="0"/>
            </a:endParaRPr>
          </a:p>
          <a:p>
            <a:pPr marL="549275" indent="-533400">
              <a:buFont typeface="Wingdings" panose="05000000000000000000" pitchFamily="2" charset="2"/>
              <a:buChar char="u"/>
            </a:pPr>
            <a:r>
              <a:rPr lang="zh-CN" altLang="en-US">
                <a:latin typeface="Times New Roman" panose="02020603050405020304" pitchFamily="18" charset="0"/>
              </a:rPr>
              <a:t>用例图</a:t>
            </a:r>
          </a:p>
          <a:p>
            <a:pPr marL="549275" indent="-533400">
              <a:buFont typeface="Wingdings" panose="05000000000000000000" pitchFamily="2" charset="2"/>
              <a:buChar char="u"/>
            </a:pPr>
            <a:r>
              <a:rPr lang="zh-CN" altLang="en-US">
                <a:latin typeface="Times New Roman" panose="02020603050405020304" pitchFamily="18" charset="0"/>
              </a:rPr>
              <a:t>在用例场景中选择对象</a:t>
            </a:r>
          </a:p>
          <a:p>
            <a:pPr marL="549275" indent="-533400">
              <a:buFont typeface="Wingdings" panose="05000000000000000000" pitchFamily="2" charset="2"/>
              <a:buChar char="u"/>
            </a:pPr>
            <a:r>
              <a:rPr lang="zh-CN" altLang="en-US">
                <a:latin typeface="Times New Roman" panose="02020603050405020304" pitchFamily="18" charset="0"/>
              </a:rPr>
              <a:t>确定对象交互</a:t>
            </a:r>
          </a:p>
          <a:p>
            <a:pPr marL="549275" indent="-533400">
              <a:buFont typeface="Wingdings" panose="05000000000000000000" pitchFamily="2" charset="2"/>
              <a:buChar char="u"/>
            </a:pPr>
            <a:r>
              <a:rPr lang="zh-CN" altLang="en-US">
                <a:latin typeface="Times New Roman" panose="02020603050405020304" pitchFamily="18" charset="0"/>
              </a:rPr>
              <a:t>设计类以及类之间的关系，设计类图</a:t>
            </a:r>
          </a:p>
          <a:p>
            <a:pPr marL="549275" indent="-533400">
              <a:buFont typeface="Wingdings" panose="05000000000000000000" pitchFamily="2" charset="2"/>
              <a:buChar char="u"/>
            </a:pPr>
            <a:r>
              <a:rPr lang="zh-CN" altLang="en-US">
                <a:latin typeface="Times New Roman" panose="02020603050405020304" pitchFamily="18" charset="0"/>
              </a:rPr>
              <a:t>确定对象行为的状态图，</a:t>
            </a:r>
          </a:p>
          <a:p>
            <a:pPr marL="549275" indent="-533400">
              <a:buFont typeface="Wingdings" panose="05000000000000000000" pitchFamily="2" charset="2"/>
              <a:buChar char="u"/>
            </a:pPr>
            <a:r>
              <a:rPr lang="zh-CN" altLang="en-US">
                <a:latin typeface="Times New Roman" panose="02020603050405020304" pitchFamily="18" charset="0"/>
              </a:rPr>
              <a:t>体系结构设计：包图，构件图，部署图</a:t>
            </a:r>
          </a:p>
          <a:p>
            <a:pPr marL="549275" indent="-533400">
              <a:buFont typeface="Wingdings" panose="05000000000000000000" pitchFamily="2" charset="2"/>
              <a:buChar char="u"/>
            </a:pPr>
            <a:r>
              <a:rPr lang="zh-CN" altLang="en-US">
                <a:latin typeface="Times New Roman" panose="02020603050405020304" pitchFamily="18" charset="0"/>
              </a:rPr>
              <a:t>类和代码的确定</a:t>
            </a:r>
          </a:p>
          <a:p>
            <a:pPr marL="549275" indent="-533400"/>
            <a:endParaRPr kumimoji="0" lang="en-US" altLang="en-US"/>
          </a:p>
        </p:txBody>
      </p:sp>
    </p:spTree>
    <p:extLst>
      <p:ext uri="{BB962C8B-B14F-4D97-AF65-F5344CB8AC3E}">
        <p14:creationId xmlns:p14="http://schemas.microsoft.com/office/powerpoint/2010/main" val="3631749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827088" y="404813"/>
            <a:ext cx="6981825" cy="536575"/>
          </a:xfrm>
          <a:noFill/>
          <a:extLst>
            <a:ext uri="{91240B29-F687-4F45-9708-019B960494DF}">
              <a14:hiddenLine xmlns:a14="http://schemas.microsoft.com/office/drawing/2010/main" w="12700">
                <a:solidFill>
                  <a:schemeClr val="tx1"/>
                </a:solidFill>
                <a:miter lim="800000"/>
                <a:headEnd/>
                <a:tailEnd/>
              </a14:hiddenLine>
            </a:ext>
          </a:extLst>
        </p:spPr>
        <p:txBody>
          <a:bodyPr lIns="55562" tIns="22225" rIns="55562" bIns="22225" anchor="t">
            <a:spAutoFit/>
          </a:bodyPr>
          <a:lstStyle/>
          <a:p>
            <a:r>
              <a:rPr kumimoji="0" lang="zh-CN" altLang="en-US"/>
              <a:t>课程注册管理系统需求描述</a:t>
            </a:r>
          </a:p>
        </p:txBody>
      </p:sp>
      <p:sp>
        <p:nvSpPr>
          <p:cNvPr id="78850" name="Rectangle 3"/>
          <p:cNvSpPr>
            <a:spLocks noGrp="1" noChangeArrowheads="1"/>
          </p:cNvSpPr>
          <p:nvPr>
            <p:ph idx="1"/>
          </p:nvPr>
        </p:nvSpPr>
        <p:spPr>
          <a:xfrm>
            <a:off x="468313" y="1341438"/>
            <a:ext cx="8142287" cy="4535487"/>
          </a:xfrm>
          <a:extLst>
            <a:ext uri="{91240B29-F687-4F45-9708-019B960494DF}">
              <a14:hiddenLine xmlns:a14="http://schemas.microsoft.com/office/drawing/2010/main" w="12700">
                <a:solidFill>
                  <a:schemeClr val="tx1"/>
                </a:solidFill>
                <a:miter lim="800000"/>
                <a:headEnd/>
                <a:tailEnd/>
              </a14:hiddenLine>
            </a:ext>
          </a:extLst>
        </p:spPr>
        <p:txBody>
          <a:bodyPr lIns="107950" tIns="53975" rIns="107950" bIns="53975"/>
          <a:lstStyle/>
          <a:p>
            <a:pPr>
              <a:lnSpc>
                <a:spcPct val="90000"/>
              </a:lnSpc>
            </a:pPr>
            <a:r>
              <a:rPr kumimoji="0" lang="zh-CN" altLang="en-US" sz="2400"/>
              <a:t>研究生院/教务处建立一个本学期的课程目录</a:t>
            </a:r>
          </a:p>
          <a:p>
            <a:pPr lvl="1">
              <a:lnSpc>
                <a:spcPct val="90000"/>
              </a:lnSpc>
              <a:buSzPct val="75000"/>
            </a:pPr>
            <a:r>
              <a:rPr kumimoji="0" lang="zh-CN" altLang="en-US" sz="2000"/>
              <a:t>一种课程可能有不同的时间、地点和听课对象的安排</a:t>
            </a:r>
          </a:p>
          <a:p>
            <a:pPr lvl="1">
              <a:lnSpc>
                <a:spcPct val="90000"/>
              </a:lnSpc>
              <a:buSzPct val="75000"/>
            </a:pPr>
            <a:r>
              <a:rPr kumimoji="0" lang="zh-CN" altLang="en-US" sz="2000"/>
              <a:t>有不同的数据库来管理有关课程，学生和教师的不同信息</a:t>
            </a:r>
          </a:p>
          <a:p>
            <a:pPr>
              <a:lnSpc>
                <a:spcPct val="90000"/>
              </a:lnSpc>
            </a:pPr>
            <a:r>
              <a:rPr kumimoji="0" lang="zh-CN" altLang="en-US" sz="2400"/>
              <a:t>每个学生可选4门必修课和2门选修课，以便出现课程报满或取消的情况可以从备选中选择。</a:t>
            </a:r>
          </a:p>
          <a:p>
            <a:pPr>
              <a:lnSpc>
                <a:spcPct val="90000"/>
              </a:lnSpc>
            </a:pPr>
            <a:r>
              <a:rPr kumimoji="0" lang="zh-CN" altLang="en-US" sz="2400"/>
              <a:t>每门课程不超过</a:t>
            </a:r>
            <a:r>
              <a:rPr kumimoji="0" lang="en-US" altLang="zh-CN" sz="2400"/>
              <a:t>10</a:t>
            </a:r>
            <a:r>
              <a:rPr kumimoji="0" lang="zh-CN" altLang="en-US" sz="2400"/>
              <a:t>个学生。不少于</a:t>
            </a:r>
            <a:r>
              <a:rPr kumimoji="0" lang="en-US" altLang="zh-CN" sz="2400"/>
              <a:t>3</a:t>
            </a:r>
            <a:r>
              <a:rPr kumimoji="0" lang="zh-CN" altLang="en-US" sz="2400"/>
              <a:t>个学生。少于</a:t>
            </a:r>
            <a:r>
              <a:rPr kumimoji="0" lang="en-US" altLang="zh-CN" sz="2400"/>
              <a:t>3</a:t>
            </a:r>
            <a:r>
              <a:rPr kumimoji="0" lang="zh-CN" altLang="en-US" sz="2400"/>
              <a:t>个学生的课程将被取消。</a:t>
            </a:r>
          </a:p>
          <a:p>
            <a:pPr>
              <a:lnSpc>
                <a:spcPct val="90000"/>
              </a:lnSpc>
            </a:pPr>
            <a:r>
              <a:rPr kumimoji="0" lang="zh-CN" altLang="en-US" sz="2400"/>
              <a:t>一旦学生进行了选课注册，学校计费系统根据学生的注册和奖学金状态向学生发出交款通知。</a:t>
            </a:r>
          </a:p>
          <a:p>
            <a:pPr>
              <a:lnSpc>
                <a:spcPct val="90000"/>
              </a:lnSpc>
            </a:pPr>
            <a:r>
              <a:rPr kumimoji="0" lang="zh-CN" altLang="en-US" sz="2400"/>
              <a:t>学生可以利用这个系统在注册后的一段时间内修改选课计划，如增加或删除课程。 </a:t>
            </a:r>
          </a:p>
          <a:p>
            <a:pPr>
              <a:lnSpc>
                <a:spcPct val="90000"/>
              </a:lnSpc>
            </a:pPr>
            <a:r>
              <a:rPr kumimoji="0" lang="zh-CN" altLang="en-US" sz="2400"/>
              <a:t>教授必须能够在线访问系统，以了解他教授的课程，他们也必须能够看见登记上课的学生情况。</a:t>
            </a:r>
          </a:p>
          <a:p>
            <a:pPr>
              <a:lnSpc>
                <a:spcPct val="90000"/>
              </a:lnSpc>
            </a:pPr>
            <a:r>
              <a:rPr kumimoji="0" lang="zh-CN" altLang="en-US" sz="2400"/>
              <a:t>系统的每一个用户通过他自己的口令验证来访问系统</a:t>
            </a:r>
          </a:p>
        </p:txBody>
      </p:sp>
      <p:sp>
        <p:nvSpPr>
          <p:cNvPr id="788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EE725255-895C-4821-9636-4630BF335E07}" type="slidenum">
              <a:rPr lang="zh-CN" altLang="en-US" sz="1600">
                <a:latin typeface="Arial" panose="020B0604020202020204" pitchFamily="34" charset="0"/>
              </a:rPr>
              <a:pPr/>
              <a:t>49</a:t>
            </a:fld>
            <a:endParaRPr lang="en-US" altLang="zh-CN" sz="1600">
              <a:latin typeface="Arial" panose="020B0604020202020204" pitchFamily="34" charset="0"/>
            </a:endParaRPr>
          </a:p>
        </p:txBody>
      </p:sp>
    </p:spTree>
    <p:extLst>
      <p:ext uri="{BB962C8B-B14F-4D97-AF65-F5344CB8AC3E}">
        <p14:creationId xmlns:p14="http://schemas.microsoft.com/office/powerpoint/2010/main" val="366396659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r>
              <a:rPr kumimoji="0" lang="zh-CN" altLang="en-US"/>
              <a:t>面向对象设计概述</a:t>
            </a:r>
            <a:endParaRPr lang="zh-CN" altLang="en-US"/>
          </a:p>
        </p:txBody>
      </p:sp>
      <p:sp>
        <p:nvSpPr>
          <p:cNvPr id="20482" name="内容占位符 2"/>
          <p:cNvSpPr>
            <a:spLocks noGrp="1"/>
          </p:cNvSpPr>
          <p:nvPr>
            <p:ph idx="1"/>
          </p:nvPr>
        </p:nvSpPr>
        <p:spPr>
          <a:xfrm>
            <a:off x="107950" y="1268413"/>
            <a:ext cx="9036050" cy="5113337"/>
          </a:xfrm>
        </p:spPr>
        <p:txBody>
          <a:bodyPr/>
          <a:lstStyle/>
          <a:p>
            <a:r>
              <a:rPr kumimoji="0" lang="zh-CN" altLang="en-US">
                <a:latin typeface="宋体" panose="02010600030101010101" pitchFamily="2" charset="-122"/>
              </a:rPr>
              <a:t>结构化设计方法存在的问题</a:t>
            </a:r>
            <a:endParaRPr kumimoji="0" lang="en-US" altLang="zh-CN">
              <a:latin typeface="宋体" panose="02010600030101010101" pitchFamily="2" charset="-122"/>
            </a:endParaRPr>
          </a:p>
          <a:p>
            <a:pPr lvl="1"/>
            <a:r>
              <a:rPr kumimoji="0" lang="zh-CN" altLang="en-US"/>
              <a:t>功能与数据分离设计</a:t>
            </a:r>
            <a:endParaRPr kumimoji="0" lang="en-US" altLang="zh-CN"/>
          </a:p>
          <a:p>
            <a:pPr lvl="2"/>
            <a:r>
              <a:rPr kumimoji="0" lang="zh-CN" altLang="en-US">
                <a:latin typeface="宋体" panose="02010600030101010101" pitchFamily="2" charset="-122"/>
              </a:rPr>
              <a:t>对现实世界的认识与程序实现之间存在理解上的鸿沟</a:t>
            </a:r>
            <a:endParaRPr kumimoji="0" lang="en-US" altLang="zh-CN">
              <a:latin typeface="宋体" panose="02010600030101010101" pitchFamily="2" charset="-122"/>
            </a:endParaRPr>
          </a:p>
          <a:p>
            <a:pPr lvl="2"/>
            <a:r>
              <a:rPr kumimoji="0" lang="zh-CN" altLang="en-US">
                <a:latin typeface="宋体" panose="02010600030101010101" pitchFamily="2" charset="-122"/>
              </a:rPr>
              <a:t>设计难以维护：</a:t>
            </a:r>
            <a:endParaRPr kumimoji="0" lang="en-US" altLang="zh-CN">
              <a:latin typeface="宋体" panose="02010600030101010101" pitchFamily="2" charset="-122"/>
            </a:endParaRPr>
          </a:p>
          <a:p>
            <a:pPr lvl="3"/>
            <a:r>
              <a:rPr kumimoji="0" lang="zh-CN" altLang="en-US">
                <a:latin typeface="宋体" panose="02010600030101010101" pitchFamily="2" charset="-122"/>
              </a:rPr>
              <a:t>多处、多层的功能与数据维护的一致性</a:t>
            </a:r>
          </a:p>
          <a:p>
            <a:pPr lvl="1"/>
            <a:r>
              <a:rPr kumimoji="0" lang="zh-CN" altLang="en-US">
                <a:latin typeface="宋体" panose="02010600030101010101" pitchFamily="2" charset="-122"/>
              </a:rPr>
              <a:t>自顶向下功能分解方法</a:t>
            </a:r>
            <a:endParaRPr kumimoji="0" lang="en-US" altLang="zh-CN">
              <a:latin typeface="宋体" panose="02010600030101010101" pitchFamily="2" charset="-122"/>
            </a:endParaRPr>
          </a:p>
          <a:p>
            <a:pPr lvl="2"/>
            <a:r>
              <a:rPr kumimoji="0" lang="zh-CN" altLang="en-US">
                <a:latin typeface="宋体" panose="02010600030101010101" pitchFamily="2" charset="-122"/>
              </a:rPr>
              <a:t>极大地限制了软件的可重用性，导致大量重复性工作</a:t>
            </a:r>
          </a:p>
          <a:p>
            <a:pPr lvl="1"/>
            <a:endParaRPr lang="zh-CN" altLang="en-US"/>
          </a:p>
        </p:txBody>
      </p:sp>
    </p:spTree>
    <p:extLst>
      <p:ext uri="{BB962C8B-B14F-4D97-AF65-F5344CB8AC3E}">
        <p14:creationId xmlns:p14="http://schemas.microsoft.com/office/powerpoint/2010/main" val="3642712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kumimoji="0" lang="zh-CN" altLang="en-US">
                <a:latin typeface="TimesNewRoman" charset="0"/>
              </a:rPr>
              <a:t>执行者</a:t>
            </a:r>
            <a:r>
              <a:rPr kumimoji="0" lang="zh-CN" altLang="en-US"/>
              <a:t>（</a:t>
            </a:r>
            <a:r>
              <a:rPr kumimoji="0" lang="en-US" altLang="zh-CN"/>
              <a:t>Actor</a:t>
            </a:r>
            <a:r>
              <a:rPr kumimoji="0" lang="zh-CN" altLang="en-US"/>
              <a:t>）的确定</a:t>
            </a:r>
          </a:p>
        </p:txBody>
      </p:sp>
      <p:sp>
        <p:nvSpPr>
          <p:cNvPr id="80898" name="Rectangle 3"/>
          <p:cNvSpPr>
            <a:spLocks noGrp="1" noChangeArrowheads="1"/>
          </p:cNvSpPr>
          <p:nvPr>
            <p:ph idx="1"/>
          </p:nvPr>
        </p:nvSpPr>
        <p:spPr/>
        <p:txBody>
          <a:bodyPr/>
          <a:lstStyle/>
          <a:p>
            <a:pPr>
              <a:buFont typeface="Wingdings" panose="05000000000000000000" pitchFamily="2" charset="2"/>
              <a:buNone/>
            </a:pPr>
            <a:r>
              <a:rPr kumimoji="0" lang="zh-CN" altLang="en-US">
                <a:latin typeface="TimesNewRoman" charset="0"/>
              </a:rPr>
              <a:t>执行者不是系统的一部分—它们代表任何必</a:t>
            </a:r>
          </a:p>
          <a:p>
            <a:pPr>
              <a:buFont typeface="Wingdings" panose="05000000000000000000" pitchFamily="2" charset="2"/>
              <a:buNone/>
            </a:pPr>
            <a:r>
              <a:rPr kumimoji="0" lang="zh-CN" altLang="en-US">
                <a:latin typeface="TimesNewRoman" charset="0"/>
              </a:rPr>
              <a:t>与系统交互的人或事物。</a:t>
            </a:r>
          </a:p>
          <a:p>
            <a:pPr>
              <a:buFont typeface="Wingdings" panose="05000000000000000000" pitchFamily="2" charset="2"/>
              <a:buNone/>
            </a:pPr>
            <a:r>
              <a:rPr kumimoji="0" lang="zh-CN" altLang="en-US">
                <a:latin typeface="TimesNewRoman" charset="0"/>
              </a:rPr>
              <a:t>一个执行者有可能：</a:t>
            </a:r>
          </a:p>
          <a:p>
            <a:r>
              <a:rPr kumimoji="0" lang="zh-CN" altLang="en-US">
                <a:latin typeface="TimesNewRoman" charset="0"/>
              </a:rPr>
              <a:t>只向系统输入信息</a:t>
            </a:r>
          </a:p>
          <a:p>
            <a:r>
              <a:rPr kumimoji="0" lang="zh-CN" altLang="en-US">
                <a:latin typeface="TimesNewRoman" charset="0"/>
              </a:rPr>
              <a:t>只从系统获得信息</a:t>
            </a:r>
          </a:p>
          <a:p>
            <a:r>
              <a:rPr kumimoji="0" lang="zh-CN" altLang="en-US">
                <a:latin typeface="TimesNewRoman" charset="0"/>
              </a:rPr>
              <a:t>即向系统输入信息，又从系统获得信息</a:t>
            </a:r>
          </a:p>
          <a:p>
            <a:endParaRPr kumimoji="0" lang="zh-CN" altLang="en-US"/>
          </a:p>
        </p:txBody>
      </p:sp>
      <p:sp>
        <p:nvSpPr>
          <p:cNvPr id="808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FFE07A25-481D-403C-8556-7970A91CF4F5}" type="slidenum">
              <a:rPr lang="zh-CN" altLang="en-US" sz="1600">
                <a:latin typeface="Arial" panose="020B0604020202020204" pitchFamily="34" charset="0"/>
              </a:rPr>
              <a:pPr/>
              <a:t>50</a:t>
            </a:fld>
            <a:endParaRPr lang="en-US" altLang="zh-CN" sz="1600">
              <a:latin typeface="Arial" panose="020B0604020202020204" pitchFamily="34" charset="0"/>
            </a:endParaRPr>
          </a:p>
        </p:txBody>
      </p:sp>
    </p:spTree>
    <p:extLst>
      <p:ext uri="{BB962C8B-B14F-4D97-AF65-F5344CB8AC3E}">
        <p14:creationId xmlns:p14="http://schemas.microsoft.com/office/powerpoint/2010/main" val="2398292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kumimoji="0" lang="zh-CN" altLang="en-US">
                <a:latin typeface="TimesNewRoman" charset="0"/>
              </a:rPr>
              <a:t>执行者</a:t>
            </a:r>
            <a:r>
              <a:rPr kumimoji="0" lang="zh-CN" altLang="en-US"/>
              <a:t>（</a:t>
            </a:r>
            <a:r>
              <a:rPr kumimoji="0" lang="en-US" altLang="zh-CN"/>
              <a:t>Actor</a:t>
            </a:r>
            <a:r>
              <a:rPr kumimoji="0" lang="zh-CN" altLang="en-US"/>
              <a:t>）的确定</a:t>
            </a:r>
          </a:p>
        </p:txBody>
      </p:sp>
      <p:sp>
        <p:nvSpPr>
          <p:cNvPr id="81922" name="Rectangle 3"/>
          <p:cNvSpPr>
            <a:spLocks noGrp="1" noChangeArrowheads="1"/>
          </p:cNvSpPr>
          <p:nvPr>
            <p:ph idx="1"/>
          </p:nvPr>
        </p:nvSpPr>
        <p:spPr/>
        <p:txBody>
          <a:bodyPr/>
          <a:lstStyle/>
          <a:p>
            <a:pPr>
              <a:lnSpc>
                <a:spcPct val="90000"/>
              </a:lnSpc>
              <a:buFont typeface="Wingdings" panose="05000000000000000000" pitchFamily="2" charset="2"/>
              <a:buNone/>
            </a:pPr>
            <a:r>
              <a:rPr kumimoji="0" lang="zh-CN" altLang="en-US">
                <a:latin typeface="TimesNewRoman" charset="0"/>
              </a:rPr>
              <a:t>通常，执行者需要在问题陈述中挖掘，或者通过与</a:t>
            </a:r>
          </a:p>
          <a:p>
            <a:pPr>
              <a:lnSpc>
                <a:spcPct val="90000"/>
              </a:lnSpc>
              <a:buFont typeface="Wingdings" panose="05000000000000000000" pitchFamily="2" charset="2"/>
              <a:buNone/>
            </a:pPr>
            <a:r>
              <a:rPr kumimoji="0" lang="zh-CN" altLang="en-US">
                <a:latin typeface="TimesNewRoman" charset="0"/>
              </a:rPr>
              <a:t>户或领域专家进行对话来获取。为了获取角色，可</a:t>
            </a:r>
          </a:p>
          <a:p>
            <a:pPr>
              <a:lnSpc>
                <a:spcPct val="90000"/>
              </a:lnSpc>
              <a:buFont typeface="Wingdings" panose="05000000000000000000" pitchFamily="2" charset="2"/>
              <a:buNone/>
            </a:pPr>
            <a:r>
              <a:rPr kumimoji="0" lang="zh-CN" altLang="en-US">
                <a:latin typeface="TimesNewRoman" charset="0"/>
              </a:rPr>
              <a:t>以在人，其他的软件，硬件设备，数据存储，或者</a:t>
            </a:r>
          </a:p>
          <a:p>
            <a:pPr>
              <a:lnSpc>
                <a:spcPct val="90000"/>
              </a:lnSpc>
              <a:buFont typeface="Wingdings" panose="05000000000000000000" pitchFamily="2" charset="2"/>
              <a:buNone/>
            </a:pPr>
            <a:r>
              <a:rPr kumimoji="0" lang="zh-CN" altLang="en-US">
                <a:latin typeface="TimesNewRoman" charset="0"/>
              </a:rPr>
              <a:t>网络目录中进行找寻。</a:t>
            </a:r>
          </a:p>
          <a:p>
            <a:pPr>
              <a:lnSpc>
                <a:spcPct val="90000"/>
              </a:lnSpc>
              <a:buFont typeface="Wingdings" panose="05000000000000000000" pitchFamily="2" charset="2"/>
              <a:buNone/>
            </a:pPr>
            <a:r>
              <a:rPr kumimoji="0" lang="zh-CN" altLang="en-US">
                <a:latin typeface="TimesNewRoman" charset="0"/>
              </a:rPr>
              <a:t>下面一些问题对获取执行者是很有帮助的。</a:t>
            </a:r>
          </a:p>
          <a:p>
            <a:pPr>
              <a:lnSpc>
                <a:spcPct val="90000"/>
              </a:lnSpc>
            </a:pPr>
            <a:r>
              <a:rPr kumimoji="0" lang="zh-CN" altLang="en-US">
                <a:latin typeface="TimesNewRoman" charset="0"/>
              </a:rPr>
              <a:t>谁使用系统</a:t>
            </a:r>
          </a:p>
          <a:p>
            <a:pPr>
              <a:lnSpc>
                <a:spcPct val="90000"/>
              </a:lnSpc>
            </a:pPr>
            <a:r>
              <a:rPr kumimoji="0" lang="zh-CN" altLang="en-US">
                <a:latin typeface="TimesNewRoman" charset="0"/>
              </a:rPr>
              <a:t>谁安装系统</a:t>
            </a:r>
          </a:p>
          <a:p>
            <a:pPr>
              <a:lnSpc>
                <a:spcPct val="90000"/>
              </a:lnSpc>
            </a:pPr>
            <a:r>
              <a:rPr kumimoji="0" lang="zh-CN" altLang="en-US">
                <a:latin typeface="TimesNewRoman" charset="0"/>
              </a:rPr>
              <a:t>谁启动系统</a:t>
            </a:r>
          </a:p>
          <a:p>
            <a:pPr>
              <a:lnSpc>
                <a:spcPct val="90000"/>
              </a:lnSpc>
            </a:pPr>
            <a:r>
              <a:rPr kumimoji="0" lang="zh-CN" altLang="en-US">
                <a:latin typeface="TimesNewRoman" charset="0"/>
              </a:rPr>
              <a:t>谁维护系统</a:t>
            </a:r>
          </a:p>
        </p:txBody>
      </p:sp>
      <p:sp>
        <p:nvSpPr>
          <p:cNvPr id="819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2C8752DE-1025-4A9A-B0BD-8637F86EC778}" type="slidenum">
              <a:rPr lang="zh-CN" altLang="en-US" sz="1600">
                <a:latin typeface="Arial" panose="020B0604020202020204" pitchFamily="34" charset="0"/>
              </a:rPr>
              <a:pPr/>
              <a:t>51</a:t>
            </a:fld>
            <a:endParaRPr lang="en-US" altLang="zh-CN" sz="1600">
              <a:latin typeface="Arial" panose="020B0604020202020204" pitchFamily="34" charset="0"/>
            </a:endParaRPr>
          </a:p>
        </p:txBody>
      </p:sp>
    </p:spTree>
    <p:extLst>
      <p:ext uri="{BB962C8B-B14F-4D97-AF65-F5344CB8AC3E}">
        <p14:creationId xmlns:p14="http://schemas.microsoft.com/office/powerpoint/2010/main" val="486826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kumimoji="0" lang="zh-CN" altLang="en-US">
                <a:latin typeface="TimesNewRoman" charset="0"/>
              </a:rPr>
              <a:t>执行者</a:t>
            </a:r>
            <a:r>
              <a:rPr kumimoji="0" lang="zh-CN" altLang="en-US"/>
              <a:t>（</a:t>
            </a:r>
            <a:r>
              <a:rPr kumimoji="0" lang="en-US" altLang="zh-CN"/>
              <a:t>Actor</a:t>
            </a:r>
            <a:r>
              <a:rPr kumimoji="0" lang="zh-CN" altLang="en-US"/>
              <a:t>）的确定</a:t>
            </a:r>
          </a:p>
        </p:txBody>
      </p:sp>
      <p:sp>
        <p:nvSpPr>
          <p:cNvPr id="82946" name="Rectangle 3"/>
          <p:cNvSpPr>
            <a:spLocks noGrp="1" noChangeArrowheads="1"/>
          </p:cNvSpPr>
          <p:nvPr>
            <p:ph idx="1"/>
          </p:nvPr>
        </p:nvSpPr>
        <p:spPr/>
        <p:txBody>
          <a:bodyPr/>
          <a:lstStyle/>
          <a:p>
            <a:pPr>
              <a:lnSpc>
                <a:spcPct val="90000"/>
              </a:lnSpc>
            </a:pPr>
            <a:r>
              <a:rPr kumimoji="0" lang="zh-CN" altLang="en-US">
                <a:latin typeface="TimesNewRoman" charset="0"/>
              </a:rPr>
              <a:t>谁关闭系统</a:t>
            </a:r>
          </a:p>
          <a:p>
            <a:pPr>
              <a:lnSpc>
                <a:spcPct val="90000"/>
              </a:lnSpc>
            </a:pPr>
            <a:r>
              <a:rPr kumimoji="0" lang="zh-CN" altLang="en-US">
                <a:latin typeface="TimesNewRoman" charset="0"/>
              </a:rPr>
              <a:t>哪些其他的系统使用此系统</a:t>
            </a:r>
          </a:p>
          <a:p>
            <a:pPr>
              <a:lnSpc>
                <a:spcPct val="90000"/>
              </a:lnSpc>
            </a:pPr>
            <a:r>
              <a:rPr kumimoji="0" lang="zh-CN" altLang="en-US">
                <a:latin typeface="TimesNewRoman" charset="0"/>
              </a:rPr>
              <a:t>谁从此系统获取信息</a:t>
            </a:r>
          </a:p>
          <a:p>
            <a:pPr>
              <a:lnSpc>
                <a:spcPct val="90000"/>
              </a:lnSpc>
            </a:pPr>
            <a:r>
              <a:rPr kumimoji="0" lang="zh-CN" altLang="en-US">
                <a:latin typeface="TimesNewRoman" charset="0"/>
              </a:rPr>
              <a:t>谁为此系统提供信息</a:t>
            </a:r>
          </a:p>
          <a:p>
            <a:pPr>
              <a:lnSpc>
                <a:spcPct val="90000"/>
              </a:lnSpc>
            </a:pPr>
            <a:r>
              <a:rPr kumimoji="0" lang="zh-CN" altLang="en-US">
                <a:latin typeface="TimesNewRoman" charset="0"/>
              </a:rPr>
              <a:t>系统是否用到外部资源吗？</a:t>
            </a:r>
          </a:p>
          <a:p>
            <a:pPr>
              <a:lnSpc>
                <a:spcPct val="90000"/>
              </a:lnSpc>
            </a:pPr>
            <a:r>
              <a:rPr kumimoji="0" lang="zh-CN" altLang="en-US">
                <a:latin typeface="TimesNewRoman" charset="0"/>
              </a:rPr>
              <a:t>是否有人扮演多个角色？</a:t>
            </a:r>
          </a:p>
          <a:p>
            <a:pPr>
              <a:lnSpc>
                <a:spcPct val="90000"/>
              </a:lnSpc>
            </a:pPr>
            <a:r>
              <a:rPr kumimoji="0" lang="zh-CN" altLang="en-US">
                <a:latin typeface="TimesNewRoman" charset="0"/>
              </a:rPr>
              <a:t>是否有多人扮演同一个角色？</a:t>
            </a:r>
          </a:p>
          <a:p>
            <a:pPr>
              <a:lnSpc>
                <a:spcPct val="90000"/>
              </a:lnSpc>
            </a:pPr>
            <a:r>
              <a:rPr kumimoji="0" lang="zh-CN" altLang="en-US">
                <a:latin typeface="TimesNewRoman" charset="0"/>
              </a:rPr>
              <a:t>系统是否同遗留系统有交互？</a:t>
            </a:r>
            <a:endParaRPr kumimoji="0" lang="zh-CN" altLang="en-US"/>
          </a:p>
        </p:txBody>
      </p:sp>
      <p:sp>
        <p:nvSpPr>
          <p:cNvPr id="829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253BAC50-0FB1-4347-AC3B-B1845078B712}" type="slidenum">
              <a:rPr lang="zh-CN" altLang="en-US" sz="1600">
                <a:latin typeface="Arial" panose="020B0604020202020204" pitchFamily="34" charset="0"/>
              </a:rPr>
              <a:pPr/>
              <a:t>52</a:t>
            </a:fld>
            <a:endParaRPr lang="en-US" altLang="zh-CN" sz="1600">
              <a:latin typeface="Arial" panose="020B0604020202020204" pitchFamily="34" charset="0"/>
            </a:endParaRPr>
          </a:p>
        </p:txBody>
      </p:sp>
    </p:spTree>
    <p:extLst>
      <p:ext uri="{BB962C8B-B14F-4D97-AF65-F5344CB8AC3E}">
        <p14:creationId xmlns:p14="http://schemas.microsoft.com/office/powerpoint/2010/main" val="1637086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r>
              <a:rPr kumimoji="0" lang="zh-CN" altLang="en-US">
                <a:latin typeface="TimesNewRoman" charset="0"/>
              </a:rPr>
              <a:t>执行者</a:t>
            </a:r>
            <a:r>
              <a:rPr kumimoji="0" lang="zh-CN" altLang="en-US"/>
              <a:t>（</a:t>
            </a:r>
            <a:r>
              <a:rPr kumimoji="0" lang="en-US" altLang="zh-CN"/>
              <a:t>Actor</a:t>
            </a:r>
            <a:r>
              <a:rPr kumimoji="0" lang="zh-CN" altLang="en-US"/>
              <a:t>）的确定</a:t>
            </a:r>
          </a:p>
        </p:txBody>
      </p:sp>
      <p:sp>
        <p:nvSpPr>
          <p:cNvPr id="83970" name="Rectangle 3"/>
          <p:cNvSpPr>
            <a:spLocks noGrp="1" noChangeArrowheads="1"/>
          </p:cNvSpPr>
          <p:nvPr>
            <p:ph idx="1"/>
          </p:nvPr>
        </p:nvSpPr>
        <p:spPr/>
        <p:txBody>
          <a:bodyPr/>
          <a:lstStyle/>
          <a:p>
            <a:r>
              <a:rPr kumimoji="0" lang="zh-CN" altLang="en-US">
                <a:latin typeface="TimesNewRoman" charset="0"/>
              </a:rPr>
              <a:t>学生要使用本系统注册所选课程</a:t>
            </a:r>
          </a:p>
          <a:p>
            <a:r>
              <a:rPr kumimoji="0" lang="zh-CN" altLang="en-US">
                <a:latin typeface="TimesNewRoman" charset="0"/>
              </a:rPr>
              <a:t>教授要使用本系统选择所教授的课程</a:t>
            </a:r>
            <a:endParaRPr kumimoji="0" lang="en-US" altLang="zh-CN">
              <a:latin typeface="TimesNewRoman,Bold" charset="0"/>
            </a:endParaRPr>
          </a:p>
          <a:p>
            <a:r>
              <a:rPr kumimoji="0" lang="zh-CN" altLang="en-US">
                <a:latin typeface="TimesNewRoman" charset="0"/>
                <a:ea typeface="SymbolMT" charset="-122"/>
              </a:rPr>
              <a:t>教务员</a:t>
            </a:r>
            <a:r>
              <a:rPr kumimoji="0" lang="zh-CN" altLang="en-US">
                <a:latin typeface="TimesNewRoman" charset="0"/>
              </a:rPr>
              <a:t>要使用本系统创建课程目录和课表</a:t>
            </a:r>
          </a:p>
          <a:p>
            <a:r>
              <a:rPr kumimoji="0" lang="zh-CN" altLang="en-US">
                <a:latin typeface="TimesNewRoman" charset="0"/>
                <a:ea typeface="SymbolMT" charset="-122"/>
              </a:rPr>
              <a:t>教务员</a:t>
            </a:r>
            <a:r>
              <a:rPr kumimoji="0" lang="zh-CN" altLang="en-US">
                <a:latin typeface="TimesNewRoman" charset="0"/>
              </a:rPr>
              <a:t>要使用本系统维护所有相关课程，教授和学生的信息</a:t>
            </a:r>
          </a:p>
          <a:p>
            <a:r>
              <a:rPr kumimoji="0" lang="zh-CN" altLang="en-US">
                <a:latin typeface="TimesNewRoman" charset="0"/>
              </a:rPr>
              <a:t>计费系统能从本系统获取有关选课学生的信息</a:t>
            </a:r>
          </a:p>
          <a:p>
            <a:endParaRPr kumimoji="0" lang="zh-CN" altLang="en-US"/>
          </a:p>
        </p:txBody>
      </p:sp>
      <p:sp>
        <p:nvSpPr>
          <p:cNvPr id="839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D8910425-F195-4867-B8E6-561E92532E31}" type="slidenum">
              <a:rPr lang="zh-CN" altLang="en-US" sz="1600">
                <a:latin typeface="Arial" panose="020B0604020202020204" pitchFamily="34" charset="0"/>
              </a:rPr>
              <a:pPr/>
              <a:t>53</a:t>
            </a:fld>
            <a:endParaRPr lang="en-US" altLang="zh-CN" sz="1600">
              <a:latin typeface="Arial" panose="020B0604020202020204" pitchFamily="34" charset="0"/>
            </a:endParaRPr>
          </a:p>
        </p:txBody>
      </p:sp>
    </p:spTree>
    <p:extLst>
      <p:ext uri="{BB962C8B-B14F-4D97-AF65-F5344CB8AC3E}">
        <p14:creationId xmlns:p14="http://schemas.microsoft.com/office/powerpoint/2010/main" val="26029296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158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84995" name="Rectangle 4"/>
          <p:cNvSpPr>
            <a:spLocks noGrp="1" noChangeArrowheads="1"/>
          </p:cNvSpPr>
          <p:nvPr>
            <p:ph type="title"/>
          </p:nvPr>
        </p:nvSpPr>
        <p:spPr>
          <a:noFill/>
        </p:spPr>
        <p:txBody>
          <a:bodyPr lIns="0" tIns="0" rIns="0" bIns="0"/>
          <a:lstStyle/>
          <a:p>
            <a:r>
              <a:rPr kumimoji="0" lang="zh-CN" altLang="en-US">
                <a:latin typeface="TimesNewRoman" charset="0"/>
              </a:rPr>
              <a:t>执行者</a:t>
            </a:r>
            <a:r>
              <a:rPr kumimoji="0" lang="zh-CN" altLang="en-US"/>
              <a:t>（</a:t>
            </a:r>
            <a:r>
              <a:rPr kumimoji="0" lang="en-US" altLang="zh-CN"/>
              <a:t>Actor</a:t>
            </a:r>
            <a:r>
              <a:rPr kumimoji="0" lang="zh-CN" altLang="en-US"/>
              <a:t>）的确定</a:t>
            </a:r>
          </a:p>
        </p:txBody>
      </p:sp>
      <p:sp>
        <p:nvSpPr>
          <p:cNvPr id="84996" name="Rectangle 5"/>
          <p:cNvSpPr>
            <a:spLocks noGrp="1" noChangeArrowheads="1"/>
          </p:cNvSpPr>
          <p:nvPr>
            <p:ph idx="1"/>
          </p:nvPr>
        </p:nvSpPr>
        <p:spPr>
          <a:xfrm>
            <a:off x="685800" y="1771650"/>
            <a:ext cx="7796213" cy="3651250"/>
          </a:xfrm>
        </p:spPr>
        <p:txBody>
          <a:bodyPr lIns="0" tIns="0" rIns="0" bIns="0">
            <a:spAutoFit/>
          </a:bodyPr>
          <a:lstStyle/>
          <a:p>
            <a:r>
              <a:rPr kumimoji="0" lang="zh-CN" altLang="en-US" sz="2400">
                <a:latin typeface="TimesNewRoman" charset="0"/>
              </a:rPr>
              <a:t>执行者</a:t>
            </a:r>
            <a:r>
              <a:rPr kumimoji="0" lang="zh-CN" altLang="en-US" sz="2400"/>
              <a:t>是人或其它外部系统他/它将在系统开发和运行过程中和系统进行交互、对话。</a:t>
            </a:r>
          </a:p>
          <a:p>
            <a:pPr>
              <a:buFont typeface="Wingdings" panose="05000000000000000000" pitchFamily="2" charset="2"/>
              <a:buNone/>
            </a:pPr>
            <a:endParaRPr kumimoji="0" lang="zh-CN" altLang="en-US"/>
          </a:p>
          <a:p>
            <a:pPr lvl="2"/>
            <a:r>
              <a:rPr kumimoji="0" lang="zh-CN" altLang="en-US" sz="3200"/>
              <a:t>学生</a:t>
            </a:r>
          </a:p>
          <a:p>
            <a:pPr lvl="2"/>
            <a:r>
              <a:rPr kumimoji="0" lang="zh-CN" altLang="en-US" sz="3200"/>
              <a:t>教授</a:t>
            </a:r>
          </a:p>
          <a:p>
            <a:pPr lvl="2"/>
            <a:r>
              <a:rPr kumimoji="0" lang="zh-CN" altLang="en-US" sz="3200"/>
              <a:t>帐单系统</a:t>
            </a:r>
          </a:p>
          <a:p>
            <a:pPr lvl="2"/>
            <a:r>
              <a:rPr kumimoji="0" lang="zh-CN" altLang="en-US" sz="3200"/>
              <a:t>注册系统</a:t>
            </a:r>
          </a:p>
        </p:txBody>
      </p:sp>
      <p:grpSp>
        <p:nvGrpSpPr>
          <p:cNvPr id="84997" name="Group 6"/>
          <p:cNvGrpSpPr>
            <a:grpSpLocks/>
          </p:cNvGrpSpPr>
          <p:nvPr/>
        </p:nvGrpSpPr>
        <p:grpSpPr bwMode="auto">
          <a:xfrm>
            <a:off x="7162800" y="2667000"/>
            <a:ext cx="1603375" cy="1147763"/>
            <a:chOff x="424" y="635"/>
            <a:chExt cx="1010" cy="723"/>
          </a:xfrm>
        </p:grpSpPr>
        <p:sp>
          <p:nvSpPr>
            <p:cNvPr id="85016" name="Oval 7"/>
            <p:cNvSpPr>
              <a:spLocks noChangeArrowheads="1"/>
            </p:cNvSpPr>
            <p:nvPr/>
          </p:nvSpPr>
          <p:spPr bwMode="auto">
            <a:xfrm>
              <a:off x="635" y="635"/>
              <a:ext cx="151" cy="152"/>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en-US" altLang="en-US"/>
            </a:p>
          </p:txBody>
        </p:sp>
        <p:sp>
          <p:nvSpPr>
            <p:cNvPr id="85017" name="Line 8"/>
            <p:cNvSpPr>
              <a:spLocks noChangeShapeType="1"/>
            </p:cNvSpPr>
            <p:nvPr/>
          </p:nvSpPr>
          <p:spPr bwMode="auto">
            <a:xfrm>
              <a:off x="702" y="779"/>
              <a:ext cx="1" cy="12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8" name="Line 9"/>
            <p:cNvSpPr>
              <a:spLocks noChangeShapeType="1"/>
            </p:cNvSpPr>
            <p:nvPr/>
          </p:nvSpPr>
          <p:spPr bwMode="auto">
            <a:xfrm>
              <a:off x="592" y="812"/>
              <a:ext cx="228" cy="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9" name="Freeform 10"/>
            <p:cNvSpPr>
              <a:spLocks/>
            </p:cNvSpPr>
            <p:nvPr/>
          </p:nvSpPr>
          <p:spPr bwMode="auto">
            <a:xfrm>
              <a:off x="550" y="905"/>
              <a:ext cx="312"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8" y="0"/>
                  </a:lnTo>
                  <a:lnTo>
                    <a:pt x="37" y="18"/>
                  </a:lnTo>
                </a:path>
              </a:pathLst>
            </a:custGeom>
            <a:noFill/>
            <a:ln w="28575">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20" name="Rectangle 11"/>
            <p:cNvSpPr>
              <a:spLocks noChangeArrowheads="1"/>
            </p:cNvSpPr>
            <p:nvPr/>
          </p:nvSpPr>
          <p:spPr bwMode="auto">
            <a:xfrm>
              <a:off x="424" y="1167"/>
              <a:ext cx="1010" cy="191"/>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chemeClr val="bg2"/>
                  </a:solidFill>
                </a:rPr>
                <a:t>Billing System</a:t>
              </a:r>
            </a:p>
          </p:txBody>
        </p:sp>
      </p:grpSp>
      <p:grpSp>
        <p:nvGrpSpPr>
          <p:cNvPr id="84998" name="Group 12"/>
          <p:cNvGrpSpPr>
            <a:grpSpLocks/>
          </p:cNvGrpSpPr>
          <p:nvPr/>
        </p:nvGrpSpPr>
        <p:grpSpPr bwMode="auto">
          <a:xfrm>
            <a:off x="7543800" y="4191000"/>
            <a:ext cx="1031875" cy="1173163"/>
            <a:chOff x="562" y="2893"/>
            <a:chExt cx="650" cy="739"/>
          </a:xfrm>
        </p:grpSpPr>
        <p:sp>
          <p:nvSpPr>
            <p:cNvPr id="85011" name="Oval 13"/>
            <p:cNvSpPr>
              <a:spLocks noChangeArrowheads="1"/>
            </p:cNvSpPr>
            <p:nvPr/>
          </p:nvSpPr>
          <p:spPr bwMode="auto">
            <a:xfrm>
              <a:off x="667" y="2893"/>
              <a:ext cx="156" cy="157"/>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en-US" altLang="en-US"/>
            </a:p>
          </p:txBody>
        </p:sp>
        <p:sp>
          <p:nvSpPr>
            <p:cNvPr id="85012" name="Line 14"/>
            <p:cNvSpPr>
              <a:spLocks noChangeShapeType="1"/>
            </p:cNvSpPr>
            <p:nvPr/>
          </p:nvSpPr>
          <p:spPr bwMode="auto">
            <a:xfrm>
              <a:off x="736" y="3041"/>
              <a:ext cx="1" cy="13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3" name="Line 15"/>
            <p:cNvSpPr>
              <a:spLocks noChangeShapeType="1"/>
            </p:cNvSpPr>
            <p:nvPr/>
          </p:nvSpPr>
          <p:spPr bwMode="auto">
            <a:xfrm>
              <a:off x="623" y="3076"/>
              <a:ext cx="235" cy="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4" name="Freeform 16"/>
            <p:cNvSpPr>
              <a:spLocks/>
            </p:cNvSpPr>
            <p:nvPr/>
          </p:nvSpPr>
          <p:spPr bwMode="auto">
            <a:xfrm>
              <a:off x="580" y="3171"/>
              <a:ext cx="322" cy="157"/>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8" y="0"/>
                  </a:lnTo>
                  <a:lnTo>
                    <a:pt x="37" y="18"/>
                  </a:lnTo>
                </a:path>
              </a:pathLst>
            </a:custGeom>
            <a:noFill/>
            <a:ln w="28575">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15" name="Rectangle 17"/>
            <p:cNvSpPr>
              <a:spLocks noChangeArrowheads="1"/>
            </p:cNvSpPr>
            <p:nvPr/>
          </p:nvSpPr>
          <p:spPr bwMode="auto">
            <a:xfrm>
              <a:off x="562" y="3441"/>
              <a:ext cx="650" cy="191"/>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chemeClr val="bg2"/>
                  </a:solidFill>
                </a:rPr>
                <a:t>Registrar</a:t>
              </a:r>
            </a:p>
          </p:txBody>
        </p:sp>
      </p:grpSp>
      <p:grpSp>
        <p:nvGrpSpPr>
          <p:cNvPr id="84999" name="Group 18"/>
          <p:cNvGrpSpPr>
            <a:grpSpLocks/>
          </p:cNvGrpSpPr>
          <p:nvPr/>
        </p:nvGrpSpPr>
        <p:grpSpPr bwMode="auto">
          <a:xfrm>
            <a:off x="5562600" y="4191000"/>
            <a:ext cx="1095375" cy="1133475"/>
            <a:chOff x="545" y="1738"/>
            <a:chExt cx="690" cy="714"/>
          </a:xfrm>
        </p:grpSpPr>
        <p:sp>
          <p:nvSpPr>
            <p:cNvPr id="85006" name="Oval 19"/>
            <p:cNvSpPr>
              <a:spLocks noChangeArrowheads="1"/>
            </p:cNvSpPr>
            <p:nvPr/>
          </p:nvSpPr>
          <p:spPr bwMode="auto">
            <a:xfrm>
              <a:off x="644" y="1738"/>
              <a:ext cx="150" cy="149"/>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en-US" altLang="en-US"/>
            </a:p>
          </p:txBody>
        </p:sp>
        <p:sp>
          <p:nvSpPr>
            <p:cNvPr id="85007" name="Line 20"/>
            <p:cNvSpPr>
              <a:spLocks noChangeShapeType="1"/>
            </p:cNvSpPr>
            <p:nvPr/>
          </p:nvSpPr>
          <p:spPr bwMode="auto">
            <a:xfrm>
              <a:off x="711" y="1879"/>
              <a:ext cx="1" cy="12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8" name="Line 21"/>
            <p:cNvSpPr>
              <a:spLocks noChangeShapeType="1"/>
            </p:cNvSpPr>
            <p:nvPr/>
          </p:nvSpPr>
          <p:spPr bwMode="auto">
            <a:xfrm>
              <a:off x="603" y="1912"/>
              <a:ext cx="224" cy="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9" name="Freeform 22"/>
            <p:cNvSpPr>
              <a:spLocks/>
            </p:cNvSpPr>
            <p:nvPr/>
          </p:nvSpPr>
          <p:spPr bwMode="auto">
            <a:xfrm>
              <a:off x="561" y="2004"/>
              <a:ext cx="307" cy="149"/>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8" y="0"/>
                  </a:lnTo>
                  <a:lnTo>
                    <a:pt x="37" y="18"/>
                  </a:lnTo>
                </a:path>
              </a:pathLst>
            </a:custGeom>
            <a:noFill/>
            <a:ln w="28575">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10" name="Rectangle 23"/>
            <p:cNvSpPr>
              <a:spLocks noChangeArrowheads="1"/>
            </p:cNvSpPr>
            <p:nvPr/>
          </p:nvSpPr>
          <p:spPr bwMode="auto">
            <a:xfrm>
              <a:off x="545" y="2261"/>
              <a:ext cx="690" cy="191"/>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chemeClr val="bg2"/>
                  </a:solidFill>
                </a:rPr>
                <a:t>Professor</a:t>
              </a:r>
            </a:p>
          </p:txBody>
        </p:sp>
      </p:grpSp>
      <p:grpSp>
        <p:nvGrpSpPr>
          <p:cNvPr id="85000" name="Group 24"/>
          <p:cNvGrpSpPr>
            <a:grpSpLocks/>
          </p:cNvGrpSpPr>
          <p:nvPr/>
        </p:nvGrpSpPr>
        <p:grpSpPr bwMode="auto">
          <a:xfrm>
            <a:off x="5486400" y="2667000"/>
            <a:ext cx="879475" cy="1239838"/>
            <a:chOff x="3149" y="593"/>
            <a:chExt cx="554" cy="781"/>
          </a:xfrm>
        </p:grpSpPr>
        <p:sp>
          <p:nvSpPr>
            <p:cNvPr id="85001" name="Oval 25"/>
            <p:cNvSpPr>
              <a:spLocks noChangeArrowheads="1"/>
            </p:cNvSpPr>
            <p:nvPr/>
          </p:nvSpPr>
          <p:spPr bwMode="auto">
            <a:xfrm>
              <a:off x="3242" y="593"/>
              <a:ext cx="169" cy="169"/>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en-US" altLang="en-US"/>
            </a:p>
          </p:txBody>
        </p:sp>
        <p:sp>
          <p:nvSpPr>
            <p:cNvPr id="85002" name="Line 26"/>
            <p:cNvSpPr>
              <a:spLocks noChangeShapeType="1"/>
            </p:cNvSpPr>
            <p:nvPr/>
          </p:nvSpPr>
          <p:spPr bwMode="auto">
            <a:xfrm>
              <a:off x="3317" y="753"/>
              <a:ext cx="1" cy="14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3" name="Line 27"/>
            <p:cNvSpPr>
              <a:spLocks noChangeShapeType="1"/>
            </p:cNvSpPr>
            <p:nvPr/>
          </p:nvSpPr>
          <p:spPr bwMode="auto">
            <a:xfrm>
              <a:off x="3196" y="790"/>
              <a:ext cx="252" cy="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4" name="Freeform 28"/>
            <p:cNvSpPr>
              <a:spLocks/>
            </p:cNvSpPr>
            <p:nvPr/>
          </p:nvSpPr>
          <p:spPr bwMode="auto">
            <a:xfrm>
              <a:off x="3149" y="893"/>
              <a:ext cx="346" cy="168"/>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8" y="0"/>
                  </a:lnTo>
                  <a:lnTo>
                    <a:pt x="37" y="18"/>
                  </a:lnTo>
                </a:path>
              </a:pathLst>
            </a:custGeom>
            <a:noFill/>
            <a:ln w="28575">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05" name="Rectangle 29"/>
            <p:cNvSpPr>
              <a:spLocks noChangeArrowheads="1"/>
            </p:cNvSpPr>
            <p:nvPr/>
          </p:nvSpPr>
          <p:spPr bwMode="auto">
            <a:xfrm>
              <a:off x="3149" y="1183"/>
              <a:ext cx="554" cy="191"/>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chemeClr val="bg2"/>
                  </a:solidFill>
                </a:rPr>
                <a:t>Student</a:t>
              </a:r>
            </a:p>
          </p:txBody>
        </p:sp>
      </p:grpSp>
    </p:spTree>
    <p:extLst>
      <p:ext uri="{BB962C8B-B14F-4D97-AF65-F5344CB8AC3E}">
        <p14:creationId xmlns:p14="http://schemas.microsoft.com/office/powerpoint/2010/main" val="366892585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kumimoji="0" lang="zh-CN" altLang="en-US">
                <a:latin typeface="TimesNewRoman" charset="0"/>
              </a:rPr>
              <a:t>执行者</a:t>
            </a:r>
            <a:r>
              <a:rPr kumimoji="0" lang="zh-CN" altLang="en-US"/>
              <a:t>（</a:t>
            </a:r>
            <a:r>
              <a:rPr kumimoji="0" lang="en-US" altLang="zh-CN"/>
              <a:t>Actor</a:t>
            </a:r>
            <a:r>
              <a:rPr kumimoji="0" lang="zh-CN" altLang="en-US"/>
              <a:t>）描述</a:t>
            </a:r>
          </a:p>
        </p:txBody>
      </p:sp>
      <p:sp>
        <p:nvSpPr>
          <p:cNvPr id="87042" name="Rectangle 3"/>
          <p:cNvSpPr>
            <a:spLocks noGrp="1" noChangeArrowheads="1"/>
          </p:cNvSpPr>
          <p:nvPr>
            <p:ph idx="1"/>
          </p:nvPr>
        </p:nvSpPr>
        <p:spPr/>
        <p:txBody>
          <a:bodyPr/>
          <a:lstStyle/>
          <a:p>
            <a:pPr eaLnBrk="0" hangingPunct="0">
              <a:lnSpc>
                <a:spcPct val="90000"/>
              </a:lnSpc>
              <a:spcBef>
                <a:spcPct val="0"/>
              </a:spcBef>
              <a:buClrTx/>
              <a:buFontTx/>
              <a:buNone/>
            </a:pPr>
            <a:r>
              <a:rPr kumimoji="0" lang="zh-CN" altLang="en-US">
                <a:latin typeface="TimesNewRoman" charset="0"/>
              </a:rPr>
              <a:t>每一个执行者都应该有一个简要的描述，</a:t>
            </a:r>
            <a:r>
              <a:rPr kumimoji="0" lang="en-US" altLang="zh-CN">
                <a:latin typeface="TimesNewRoman" charset="0"/>
              </a:rPr>
              <a:t> </a:t>
            </a:r>
            <a:r>
              <a:rPr kumimoji="0" lang="zh-CN" altLang="en-US">
                <a:latin typeface="TimesNewRoman" charset="0"/>
              </a:rPr>
              <a:t>用以</a:t>
            </a:r>
          </a:p>
          <a:p>
            <a:pPr eaLnBrk="0" hangingPunct="0">
              <a:lnSpc>
                <a:spcPct val="90000"/>
              </a:lnSpc>
              <a:spcBef>
                <a:spcPct val="0"/>
              </a:spcBef>
              <a:buClrTx/>
              <a:buFontTx/>
              <a:buNone/>
            </a:pPr>
            <a:r>
              <a:rPr kumimoji="0" lang="zh-CN" altLang="en-US">
                <a:latin typeface="TimesNewRoman" charset="0"/>
              </a:rPr>
              <a:t>指出该执行者在与系统交互式时扮演的角色</a:t>
            </a:r>
            <a:endParaRPr kumimoji="0" lang="en-US" altLang="zh-CN">
              <a:latin typeface="TimesNewRoman" charset="0"/>
            </a:endParaRPr>
          </a:p>
          <a:p>
            <a:pPr>
              <a:lnSpc>
                <a:spcPct val="90000"/>
              </a:lnSpc>
            </a:pPr>
            <a:r>
              <a:rPr kumimoji="0" lang="en-US" altLang="zh-CN" b="1">
                <a:latin typeface="TimesNewRoman,Bold" charset="0"/>
              </a:rPr>
              <a:t>Student—</a:t>
            </a:r>
            <a:r>
              <a:rPr kumimoji="0" lang="en-US" altLang="zh-CN">
                <a:latin typeface="TimesNewRoman" charset="0"/>
              </a:rPr>
              <a:t>a person who is registered to take classes at the university</a:t>
            </a:r>
          </a:p>
          <a:p>
            <a:pPr>
              <a:lnSpc>
                <a:spcPct val="90000"/>
              </a:lnSpc>
            </a:pPr>
            <a:r>
              <a:rPr kumimoji="0" lang="en-US" altLang="zh-CN" b="1">
                <a:latin typeface="TimesNewRoman,Bold" charset="0"/>
              </a:rPr>
              <a:t>Professor—</a:t>
            </a:r>
            <a:r>
              <a:rPr kumimoji="0" lang="en-US" altLang="zh-CN">
                <a:latin typeface="TimesNewRoman" charset="0"/>
              </a:rPr>
              <a:t>a person who is certified to teach classes at the university</a:t>
            </a:r>
          </a:p>
          <a:p>
            <a:pPr>
              <a:lnSpc>
                <a:spcPct val="90000"/>
              </a:lnSpc>
            </a:pPr>
            <a:r>
              <a:rPr kumimoji="0" lang="en-US" altLang="zh-CN" b="1">
                <a:latin typeface="TimesNewRoman,Bold" charset="0"/>
              </a:rPr>
              <a:t>Registrar—</a:t>
            </a:r>
            <a:r>
              <a:rPr kumimoji="0" lang="en-US" altLang="zh-CN">
                <a:latin typeface="TimesNewRoman" charset="0"/>
              </a:rPr>
              <a:t>the person who is responsible for the maintenance of the Course Registration System</a:t>
            </a:r>
          </a:p>
          <a:p>
            <a:pPr>
              <a:lnSpc>
                <a:spcPct val="90000"/>
              </a:lnSpc>
            </a:pPr>
            <a:r>
              <a:rPr kumimoji="0" lang="en-US" altLang="zh-CN" b="1">
                <a:latin typeface="TimesNewRoman,Bold" charset="0"/>
              </a:rPr>
              <a:t>Billing System—</a:t>
            </a:r>
            <a:r>
              <a:rPr kumimoji="0" lang="en-US" altLang="zh-CN">
                <a:latin typeface="TimesNewRoman" charset="0"/>
              </a:rPr>
              <a:t>the external system responsible for student billing</a:t>
            </a:r>
          </a:p>
          <a:p>
            <a:pPr>
              <a:lnSpc>
                <a:spcPct val="90000"/>
              </a:lnSpc>
            </a:pPr>
            <a:endParaRPr kumimoji="0" lang="zh-CN" altLang="en-US"/>
          </a:p>
        </p:txBody>
      </p:sp>
      <p:sp>
        <p:nvSpPr>
          <p:cNvPr id="870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E7D5B826-6B9A-4795-9556-49C26306D3A6}" type="slidenum">
              <a:rPr lang="zh-CN" altLang="en-US" sz="1600">
                <a:latin typeface="Arial" panose="020B0604020202020204" pitchFamily="34" charset="0"/>
              </a:rPr>
              <a:pPr/>
              <a:t>55</a:t>
            </a:fld>
            <a:endParaRPr lang="en-US" altLang="zh-CN" sz="1600">
              <a:latin typeface="Arial" panose="020B0604020202020204" pitchFamily="34" charset="0"/>
            </a:endParaRPr>
          </a:p>
        </p:txBody>
      </p:sp>
    </p:spTree>
    <p:extLst>
      <p:ext uri="{BB962C8B-B14F-4D97-AF65-F5344CB8AC3E}">
        <p14:creationId xmlns:p14="http://schemas.microsoft.com/office/powerpoint/2010/main" val="3383766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kumimoji="0" lang="zh-CN" altLang="en-US"/>
              <a:t>用例（</a:t>
            </a:r>
            <a:r>
              <a:rPr kumimoji="0" lang="en-US" altLang="zh-CN"/>
              <a:t>Use Case</a:t>
            </a:r>
            <a:r>
              <a:rPr kumimoji="0" lang="zh-CN" altLang="en-US"/>
              <a:t>）的确定</a:t>
            </a:r>
          </a:p>
        </p:txBody>
      </p:sp>
      <p:sp>
        <p:nvSpPr>
          <p:cNvPr id="88066" name="Rectangle 3"/>
          <p:cNvSpPr>
            <a:spLocks noGrp="1" noChangeArrowheads="1"/>
          </p:cNvSpPr>
          <p:nvPr>
            <p:ph idx="1"/>
          </p:nvPr>
        </p:nvSpPr>
        <p:spPr/>
        <p:txBody>
          <a:bodyPr/>
          <a:lstStyle/>
          <a:p>
            <a:r>
              <a:rPr kumimoji="0" lang="zh-CN" altLang="en-US"/>
              <a:t>用例描述了系统对外表现的特征和性能</a:t>
            </a:r>
          </a:p>
          <a:p>
            <a:pPr lvl="1"/>
            <a:r>
              <a:rPr kumimoji="0" lang="zh-CN" altLang="en-US"/>
              <a:t>用例是系统的一个功能模块，是系统执行者和系统之间进行对话的一系列相关活动</a:t>
            </a:r>
          </a:p>
          <a:p>
            <a:r>
              <a:rPr kumimoji="0" lang="zh-CN" altLang="en-US"/>
              <a:t>如何寻找用例</a:t>
            </a:r>
          </a:p>
          <a:p>
            <a:pPr lvl="1"/>
            <a:r>
              <a:rPr kumimoji="0" lang="zh-CN" altLang="en-US"/>
              <a:t>查看用户提交的文档</a:t>
            </a:r>
          </a:p>
          <a:p>
            <a:pPr lvl="1"/>
            <a:r>
              <a:rPr kumimoji="0" lang="zh-CN" altLang="en-US"/>
              <a:t>询问系统的使用者</a:t>
            </a:r>
          </a:p>
          <a:p>
            <a:pPr lvl="1"/>
            <a:r>
              <a:rPr kumimoji="0" lang="zh-CN" altLang="en-US"/>
              <a:t>对每个执行者进行分析，抽象他和系统之间可能的交互方法</a:t>
            </a:r>
          </a:p>
        </p:txBody>
      </p:sp>
      <p:sp>
        <p:nvSpPr>
          <p:cNvPr id="880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5A3C1E03-1E10-4242-8FD2-05CEC2A4A71D}" type="slidenum">
              <a:rPr lang="zh-CN" altLang="en-US" sz="1600">
                <a:latin typeface="Arial" panose="020B0604020202020204" pitchFamily="34" charset="0"/>
              </a:rPr>
              <a:pPr/>
              <a:t>56</a:t>
            </a:fld>
            <a:endParaRPr lang="en-US" altLang="zh-CN" sz="1600">
              <a:latin typeface="Arial" panose="020B0604020202020204" pitchFamily="34" charset="0"/>
            </a:endParaRPr>
          </a:p>
        </p:txBody>
      </p:sp>
    </p:spTree>
    <p:extLst>
      <p:ext uri="{BB962C8B-B14F-4D97-AF65-F5344CB8AC3E}">
        <p14:creationId xmlns:p14="http://schemas.microsoft.com/office/powerpoint/2010/main" val="40998616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r>
              <a:rPr kumimoji="0" lang="zh-CN" altLang="en-US"/>
              <a:t>用例（</a:t>
            </a:r>
            <a:r>
              <a:rPr kumimoji="0" lang="en-US" altLang="zh-CN"/>
              <a:t>Use Case</a:t>
            </a:r>
            <a:r>
              <a:rPr kumimoji="0" lang="zh-CN" altLang="en-US"/>
              <a:t>）的确定</a:t>
            </a:r>
          </a:p>
        </p:txBody>
      </p:sp>
      <p:sp>
        <p:nvSpPr>
          <p:cNvPr id="89090" name="Rectangle 3"/>
          <p:cNvSpPr>
            <a:spLocks noGrp="1" noChangeArrowheads="1"/>
          </p:cNvSpPr>
          <p:nvPr>
            <p:ph idx="1"/>
          </p:nvPr>
        </p:nvSpPr>
        <p:spPr/>
        <p:txBody>
          <a:bodyPr/>
          <a:lstStyle/>
          <a:p>
            <a:pPr>
              <a:lnSpc>
                <a:spcPct val="90000"/>
              </a:lnSpc>
              <a:buFont typeface="Wingdings" panose="05000000000000000000" pitchFamily="2" charset="2"/>
              <a:buNone/>
            </a:pPr>
            <a:r>
              <a:rPr kumimoji="0" lang="zh-CN" altLang="en-US" sz="2400"/>
              <a:t>一旦获取了角色，就可以对每个角色提出问题以获</a:t>
            </a:r>
          </a:p>
          <a:p>
            <a:pPr>
              <a:lnSpc>
                <a:spcPct val="90000"/>
              </a:lnSpc>
              <a:buFont typeface="Wingdings" panose="05000000000000000000" pitchFamily="2" charset="2"/>
              <a:buNone/>
            </a:pPr>
            <a:r>
              <a:rPr kumimoji="0" lang="zh-CN" altLang="en-US" sz="2400"/>
              <a:t>取用例。以下问题可供参考：</a:t>
            </a:r>
          </a:p>
          <a:p>
            <a:pPr>
              <a:lnSpc>
                <a:spcPct val="90000"/>
              </a:lnSpc>
            </a:pPr>
            <a:r>
              <a:rPr kumimoji="0" lang="zh-CN" altLang="en-US" sz="2400"/>
              <a:t>执行者要求系统提供哪些功能？</a:t>
            </a:r>
          </a:p>
          <a:p>
            <a:pPr>
              <a:lnSpc>
                <a:spcPct val="90000"/>
              </a:lnSpc>
            </a:pPr>
            <a:r>
              <a:rPr kumimoji="0" lang="zh-CN" altLang="en-US" sz="2400"/>
              <a:t>执行者需要读、产生、删除、修改或存储的信息有哪些类型？</a:t>
            </a:r>
          </a:p>
          <a:p>
            <a:pPr>
              <a:lnSpc>
                <a:spcPct val="90000"/>
              </a:lnSpc>
            </a:pPr>
            <a:r>
              <a:rPr kumimoji="0" lang="zh-CN" altLang="en-US" sz="2400"/>
              <a:t>必须提醒执行者的系统事件有哪些？或者执行者必须提醒系统的事件有哪些？怎样把这些事件表示成用例中的功能？</a:t>
            </a:r>
          </a:p>
          <a:p>
            <a:pPr>
              <a:lnSpc>
                <a:spcPct val="90000"/>
              </a:lnSpc>
            </a:pPr>
            <a:r>
              <a:rPr kumimoji="0" lang="zh-CN" altLang="en-US" sz="2400"/>
              <a:t>为了完整的描述用例，还需要知道执行者的某些典型功能能否被系统自动实现</a:t>
            </a:r>
          </a:p>
          <a:p>
            <a:pPr>
              <a:lnSpc>
                <a:spcPct val="90000"/>
              </a:lnSpc>
            </a:pPr>
            <a:r>
              <a:rPr kumimoji="0" lang="zh-CN" altLang="en-US" sz="2400"/>
              <a:t>系统需要何种输入输出？输入从何来？输出到何处?</a:t>
            </a:r>
          </a:p>
          <a:p>
            <a:pPr>
              <a:lnSpc>
                <a:spcPct val="90000"/>
              </a:lnSpc>
            </a:pPr>
            <a:r>
              <a:rPr kumimoji="0" lang="zh-CN" altLang="en-US" sz="2400"/>
              <a:t>当前系统（可能是手工系统而不是计算机系统）的主要问题有哪些？</a:t>
            </a:r>
          </a:p>
          <a:p>
            <a:pPr>
              <a:lnSpc>
                <a:spcPct val="90000"/>
              </a:lnSpc>
            </a:pPr>
            <a:endParaRPr kumimoji="0" lang="zh-CN" altLang="en-US" sz="2400"/>
          </a:p>
        </p:txBody>
      </p:sp>
      <p:sp>
        <p:nvSpPr>
          <p:cNvPr id="890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DB6691BC-15FB-42A0-95B0-5808E17CD4F8}" type="slidenum">
              <a:rPr lang="zh-CN" altLang="en-US" sz="1600">
                <a:latin typeface="Arial" panose="020B0604020202020204" pitchFamily="34" charset="0"/>
              </a:rPr>
              <a:pPr/>
              <a:t>57</a:t>
            </a:fld>
            <a:endParaRPr lang="en-US" altLang="zh-CN" sz="1600">
              <a:latin typeface="Arial" panose="020B0604020202020204" pitchFamily="34" charset="0"/>
            </a:endParaRPr>
          </a:p>
        </p:txBody>
      </p:sp>
    </p:spTree>
    <p:extLst>
      <p:ext uri="{BB962C8B-B14F-4D97-AF65-F5344CB8AC3E}">
        <p14:creationId xmlns:p14="http://schemas.microsoft.com/office/powerpoint/2010/main" val="8821787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p:txBody>
          <a:bodyPr/>
          <a:lstStyle/>
          <a:p>
            <a:r>
              <a:rPr kumimoji="0" lang="zh-CN" altLang="en-US"/>
              <a:t>用例（</a:t>
            </a:r>
            <a:r>
              <a:rPr kumimoji="0" lang="en-US" altLang="zh-CN"/>
              <a:t>Use Case</a:t>
            </a:r>
            <a:r>
              <a:rPr kumimoji="0" lang="zh-CN" altLang="en-US"/>
              <a:t>）的确定</a:t>
            </a:r>
          </a:p>
        </p:txBody>
      </p:sp>
      <p:sp>
        <p:nvSpPr>
          <p:cNvPr id="90114" name="Rectangle 3"/>
          <p:cNvSpPr>
            <a:spLocks noGrp="1" noChangeArrowheads="1"/>
          </p:cNvSpPr>
          <p:nvPr>
            <p:ph idx="1"/>
          </p:nvPr>
        </p:nvSpPr>
        <p:spPr/>
        <p:txBody>
          <a:bodyPr/>
          <a:lstStyle/>
          <a:p>
            <a:r>
              <a:rPr kumimoji="0" lang="zh-CN" altLang="en-US">
                <a:latin typeface="宋体" panose="02010600030101010101" pitchFamily="2" charset="-122"/>
              </a:rPr>
              <a:t>一个好的用例是一个完整的(</a:t>
            </a:r>
            <a:r>
              <a:rPr kumimoji="0" lang="en-US" altLang="zh-CN">
                <a:latin typeface="宋体" panose="02010600030101010101" pitchFamily="2" charset="-122"/>
              </a:rPr>
              <a:t>complete from beginning to end</a:t>
            </a:r>
            <a:r>
              <a:rPr kumimoji="0" lang="zh-CN" altLang="en-US">
                <a:latin typeface="宋体" panose="02010600030101010101" pitchFamily="2" charset="-122"/>
              </a:rPr>
              <a:t>)、关于系统某一项主要功能的描述</a:t>
            </a:r>
            <a:endParaRPr kumimoji="0" lang="zh-CN" altLang="en-US"/>
          </a:p>
          <a:p>
            <a:r>
              <a:rPr kumimoji="0" lang="zh-CN" altLang="en-US"/>
              <a:t>设计用例时的注意事项</a:t>
            </a:r>
          </a:p>
          <a:p>
            <a:pPr lvl="1"/>
            <a:r>
              <a:rPr kumimoji="0" lang="zh-CN" altLang="en-US"/>
              <a:t>用例独立于实现</a:t>
            </a:r>
          </a:p>
          <a:p>
            <a:pPr lvl="1"/>
            <a:r>
              <a:rPr kumimoji="0" lang="zh-CN" altLang="en-US"/>
              <a:t>用例是系统的高级视图，数目不易过多</a:t>
            </a:r>
          </a:p>
          <a:p>
            <a:pPr lvl="1"/>
            <a:r>
              <a:rPr kumimoji="0" lang="zh-CN" altLang="en-US"/>
              <a:t>用例的命名使用业务术语，而不是技术术语</a:t>
            </a:r>
          </a:p>
          <a:p>
            <a:pPr lvl="1">
              <a:buFont typeface="Wingdings" panose="05000000000000000000" pitchFamily="2" charset="2"/>
              <a:buNone/>
            </a:pPr>
            <a:endParaRPr kumimoji="0" lang="zh-CN" altLang="en-US"/>
          </a:p>
        </p:txBody>
      </p:sp>
      <p:sp>
        <p:nvSpPr>
          <p:cNvPr id="901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44CC5B55-BF9F-4018-A626-A447AE171CF2}" type="slidenum">
              <a:rPr lang="zh-CN" altLang="en-US" sz="1600">
                <a:latin typeface="Arial" panose="020B0604020202020204" pitchFamily="34" charset="0"/>
              </a:rPr>
              <a:pPr/>
              <a:t>58</a:t>
            </a:fld>
            <a:endParaRPr lang="en-US" altLang="zh-CN" sz="1600">
              <a:latin typeface="Arial" panose="020B0604020202020204" pitchFamily="34" charset="0"/>
            </a:endParaRPr>
          </a:p>
        </p:txBody>
      </p:sp>
    </p:spTree>
    <p:extLst>
      <p:ext uri="{BB962C8B-B14F-4D97-AF65-F5344CB8AC3E}">
        <p14:creationId xmlns:p14="http://schemas.microsoft.com/office/powerpoint/2010/main" val="40319992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r>
              <a:rPr kumimoji="0" lang="zh-CN" altLang="en-US"/>
              <a:t>用例（</a:t>
            </a:r>
            <a:r>
              <a:rPr kumimoji="0" lang="en-US" altLang="zh-CN"/>
              <a:t>Use Case</a:t>
            </a:r>
            <a:r>
              <a:rPr kumimoji="0" lang="zh-CN" altLang="en-US"/>
              <a:t>）的确定</a:t>
            </a:r>
          </a:p>
        </p:txBody>
      </p:sp>
      <p:sp>
        <p:nvSpPr>
          <p:cNvPr id="91138" name="Rectangle 3"/>
          <p:cNvSpPr>
            <a:spLocks noGrp="1" noChangeArrowheads="1"/>
          </p:cNvSpPr>
          <p:nvPr>
            <p:ph idx="1"/>
          </p:nvPr>
        </p:nvSpPr>
        <p:spPr/>
        <p:txBody>
          <a:bodyPr/>
          <a:lstStyle/>
          <a:p>
            <a:r>
              <a:rPr kumimoji="0" lang="zh-CN" altLang="en-US">
                <a:latin typeface="TimesNewRoman" charset="0"/>
              </a:rPr>
              <a:t>学生选课、把学生加入对应课程的选课名单、通知学生交费，3个还是1个用例？</a:t>
            </a:r>
          </a:p>
          <a:p>
            <a:r>
              <a:rPr kumimoji="0" lang="zh-CN" altLang="en-US">
                <a:latin typeface="TimesNewRoman" charset="0"/>
              </a:rPr>
              <a:t>教务员向系统添加、删除、修改课程信息， 3个还是1个用例？</a:t>
            </a:r>
          </a:p>
        </p:txBody>
      </p:sp>
      <p:sp>
        <p:nvSpPr>
          <p:cNvPr id="911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FE80042A-BA4A-4F5A-A801-A05A65AA2F67}" type="slidenum">
              <a:rPr lang="zh-CN" altLang="en-US" sz="1600">
                <a:latin typeface="Arial" panose="020B0604020202020204" pitchFamily="34" charset="0"/>
              </a:rPr>
              <a:pPr/>
              <a:t>59</a:t>
            </a:fld>
            <a:endParaRPr lang="en-US" altLang="zh-CN" sz="1600">
              <a:latin typeface="Arial" panose="020B0604020202020204" pitchFamily="34" charset="0"/>
            </a:endParaRPr>
          </a:p>
        </p:txBody>
      </p:sp>
    </p:spTree>
    <p:extLst>
      <p:ext uri="{BB962C8B-B14F-4D97-AF65-F5344CB8AC3E}">
        <p14:creationId xmlns:p14="http://schemas.microsoft.com/office/powerpoint/2010/main" val="193342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042988" y="404813"/>
            <a:ext cx="7561262" cy="576262"/>
          </a:xfrm>
        </p:spPr>
        <p:txBody>
          <a:bodyPr/>
          <a:lstStyle/>
          <a:p>
            <a:r>
              <a:rPr kumimoji="0" lang="zh-CN" altLang="en-US">
                <a:latin typeface="Times New Roman" panose="02020603050405020304" pitchFamily="18" charset="0"/>
              </a:rPr>
              <a:t>基于</a:t>
            </a:r>
            <a:r>
              <a:rPr kumimoji="0" lang="en-US" altLang="zh-CN">
                <a:latin typeface="Times New Roman" panose="02020603050405020304" pitchFamily="18" charset="0"/>
              </a:rPr>
              <a:t>UML</a:t>
            </a:r>
            <a:r>
              <a:rPr kumimoji="0" lang="zh-CN" altLang="en-US">
                <a:latin typeface="Times New Roman" panose="02020603050405020304" pitchFamily="18" charset="0"/>
              </a:rPr>
              <a:t>的面向对象设计</a:t>
            </a:r>
            <a:endParaRPr kumimoji="0" lang="en-US" altLang="zh-CN"/>
          </a:p>
        </p:txBody>
      </p:sp>
      <p:sp>
        <p:nvSpPr>
          <p:cNvPr id="21506" name="Content Placeholder 2"/>
          <p:cNvSpPr>
            <a:spLocks noGrp="1"/>
          </p:cNvSpPr>
          <p:nvPr>
            <p:ph idx="1"/>
          </p:nvPr>
        </p:nvSpPr>
        <p:spPr/>
        <p:txBody>
          <a:bodyPr/>
          <a:lstStyle/>
          <a:p>
            <a:r>
              <a:rPr kumimoji="0" lang="zh-CN" altLang="en-US" sz="2400">
                <a:latin typeface="Times New Roman" panose="02020603050405020304" pitchFamily="18" charset="0"/>
              </a:rPr>
              <a:t>运用面向对象概念来构造系统设计模型</a:t>
            </a:r>
            <a:endParaRPr kumimoji="0" lang="en-US" altLang="zh-CN" sz="2400">
              <a:latin typeface="Times New Roman" panose="02020603050405020304" pitchFamily="18" charset="0"/>
            </a:endParaRPr>
          </a:p>
          <a:p>
            <a:r>
              <a:rPr kumimoji="0" lang="zh-CN" altLang="en-US" sz="2400">
                <a:latin typeface="Times New Roman" panose="02020603050405020304" pitchFamily="18" charset="0"/>
              </a:rPr>
              <a:t>在建造一个复杂系统时，开发者必须从多种不同的角度来抽象系统，使用准确的符号来构造模型，然后检查这些模型是否符合系统的需求，并逐步添加细节，从而将这些模型转化成实现方案</a:t>
            </a:r>
            <a:endParaRPr kumimoji="0" lang="en-US" altLang="zh-CN" sz="2400">
              <a:latin typeface="Times New Roman" panose="02020603050405020304" pitchFamily="18" charset="0"/>
            </a:endParaRPr>
          </a:p>
          <a:p>
            <a:r>
              <a:rPr kumimoji="0" lang="zh-CN" altLang="en-US" sz="2400">
                <a:latin typeface="Times New Roman" panose="02020603050405020304" pitchFamily="18" charset="0"/>
              </a:rPr>
              <a:t>从面向对象分析模型构造设计模型，建立与分析模型、可执行体之间的对应关系</a:t>
            </a:r>
          </a:p>
          <a:p>
            <a:r>
              <a:rPr kumimoji="0" lang="zh-CN" altLang="en-US" sz="2400">
                <a:latin typeface="Times New Roman" panose="02020603050405020304" pitchFamily="18" charset="0"/>
              </a:rPr>
              <a:t>为软件项目涉众提供交流的文档</a:t>
            </a:r>
            <a:endParaRPr kumimoji="0" lang="en-US" altLang="zh-CN" sz="2400">
              <a:latin typeface="Times New Roman" panose="02020603050405020304" pitchFamily="18" charset="0"/>
            </a:endParaRPr>
          </a:p>
          <a:p>
            <a:r>
              <a:rPr kumimoji="0" lang="zh-CN" altLang="en-US" sz="2400">
                <a:latin typeface="Times New Roman" panose="02020603050405020304" pitchFamily="18" charset="0"/>
              </a:rPr>
              <a:t>建模语言是面向对象建模中的一个非常关键的因素</a:t>
            </a:r>
            <a:endParaRPr kumimoji="0" lang="en-US" altLang="zh-CN" sz="2400"/>
          </a:p>
          <a:p>
            <a:pPr lvl="1"/>
            <a:r>
              <a:rPr kumimoji="0" lang="en-US" altLang="zh-CN" sz="2000"/>
              <a:t>UML</a:t>
            </a:r>
          </a:p>
          <a:p>
            <a:pPr lvl="2"/>
            <a:r>
              <a:rPr kumimoji="0" lang="zh-CN" altLang="en-US" sz="1800"/>
              <a:t>标准的统一建模语言</a:t>
            </a:r>
            <a:endParaRPr kumimoji="0" lang="en-US" altLang="zh-CN" sz="1800"/>
          </a:p>
          <a:p>
            <a:pPr lvl="2"/>
            <a:r>
              <a:rPr kumimoji="0" lang="zh-CN" altLang="en-US" sz="1800"/>
              <a:t>支持面向对象</a:t>
            </a:r>
            <a:endParaRPr kumimoji="0" lang="en-US" altLang="zh-CN" sz="1800"/>
          </a:p>
        </p:txBody>
      </p:sp>
    </p:spTree>
    <p:extLst>
      <p:ext uri="{BB962C8B-B14F-4D97-AF65-F5344CB8AC3E}">
        <p14:creationId xmlns:p14="http://schemas.microsoft.com/office/powerpoint/2010/main" val="37598150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363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92163" name="Rectangle 4"/>
          <p:cNvSpPr>
            <a:spLocks noGrp="1" noChangeArrowheads="1"/>
          </p:cNvSpPr>
          <p:nvPr>
            <p:ph type="title"/>
          </p:nvPr>
        </p:nvSpPr>
        <p:spPr>
          <a:noFill/>
        </p:spPr>
        <p:txBody>
          <a:bodyPr lIns="0" tIns="0" rIns="0" bIns="0"/>
          <a:lstStyle/>
          <a:p>
            <a:r>
              <a:rPr kumimoji="0" lang="zh-CN" altLang="en-US"/>
              <a:t>用例（</a:t>
            </a:r>
            <a:r>
              <a:rPr kumimoji="0" lang="en-US" altLang="zh-CN"/>
              <a:t>Use Case</a:t>
            </a:r>
            <a:r>
              <a:rPr kumimoji="0" lang="zh-CN" altLang="en-US"/>
              <a:t>）的确定</a:t>
            </a:r>
          </a:p>
        </p:txBody>
      </p:sp>
      <p:sp>
        <p:nvSpPr>
          <p:cNvPr id="92164" name="Rectangle 5"/>
          <p:cNvSpPr>
            <a:spLocks noGrp="1" noChangeArrowheads="1"/>
          </p:cNvSpPr>
          <p:nvPr>
            <p:ph idx="1"/>
          </p:nvPr>
        </p:nvSpPr>
        <p:spPr>
          <a:xfrm>
            <a:off x="685800" y="1771650"/>
            <a:ext cx="7796213" cy="4456113"/>
          </a:xfrm>
        </p:spPr>
        <p:txBody>
          <a:bodyPr lIns="0" tIns="0" rIns="0" bIns="0">
            <a:spAutoFit/>
          </a:bodyPr>
          <a:lstStyle/>
          <a:p>
            <a:r>
              <a:rPr kumimoji="0" lang="zh-CN" altLang="en-US"/>
              <a:t>学生</a:t>
            </a:r>
          </a:p>
          <a:p>
            <a:pPr lvl="1"/>
            <a:r>
              <a:rPr kumimoji="0" lang="zh-CN" altLang="en-US" sz="2200"/>
              <a:t>注册，浏览，增加，删除具体课程</a:t>
            </a:r>
          </a:p>
          <a:p>
            <a:r>
              <a:rPr kumimoji="0" lang="zh-CN" altLang="en-US"/>
              <a:t>教授</a:t>
            </a:r>
          </a:p>
          <a:p>
            <a:pPr lvl="1"/>
            <a:r>
              <a:rPr kumimoji="0" lang="zh-CN" altLang="en-US"/>
              <a:t>索取课程花名册，选择执教的课程</a:t>
            </a:r>
            <a:endParaRPr kumimoji="0" lang="en-US" altLang="zh-CN"/>
          </a:p>
          <a:p>
            <a:r>
              <a:rPr kumimoji="0" lang="zh-CN" altLang="en-US"/>
              <a:t>教务员</a:t>
            </a:r>
          </a:p>
          <a:p>
            <a:pPr lvl="1"/>
            <a:r>
              <a:rPr kumimoji="0" lang="zh-CN" altLang="en-US"/>
              <a:t>维护课程信息，维护学生信息，维护教授信息，产生课程目录</a:t>
            </a:r>
          </a:p>
          <a:p>
            <a:r>
              <a:rPr kumimoji="0" lang="zh-CN" altLang="en-US"/>
              <a:t>计费系统</a:t>
            </a:r>
          </a:p>
          <a:p>
            <a:pPr lvl="1"/>
            <a:r>
              <a:rPr kumimoji="0" lang="zh-CN" altLang="en-US"/>
              <a:t>接受注册情况、计算注册费用，发出交款通知</a:t>
            </a:r>
          </a:p>
          <a:p>
            <a:pPr lvl="2"/>
            <a:endParaRPr kumimoji="0" lang="en-US" altLang="zh-CN"/>
          </a:p>
        </p:txBody>
      </p:sp>
    </p:spTree>
    <p:extLst>
      <p:ext uri="{BB962C8B-B14F-4D97-AF65-F5344CB8AC3E}">
        <p14:creationId xmlns:p14="http://schemas.microsoft.com/office/powerpoint/2010/main" val="914967465"/>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r>
              <a:rPr kumimoji="0" lang="zh-CN" altLang="en-US"/>
              <a:t>用例（</a:t>
            </a:r>
            <a:r>
              <a:rPr kumimoji="0" lang="en-US" altLang="zh-CN"/>
              <a:t>Use Case</a:t>
            </a:r>
            <a:r>
              <a:rPr kumimoji="0" lang="zh-CN" altLang="en-US"/>
              <a:t>）的确定</a:t>
            </a:r>
          </a:p>
        </p:txBody>
      </p:sp>
      <p:sp>
        <p:nvSpPr>
          <p:cNvPr id="94210" name="Rectangle 3"/>
          <p:cNvSpPr>
            <a:spLocks noGrp="1" noChangeArrowheads="1"/>
          </p:cNvSpPr>
          <p:nvPr>
            <p:ph idx="1"/>
          </p:nvPr>
        </p:nvSpPr>
        <p:spPr/>
        <p:txBody>
          <a:bodyPr/>
          <a:lstStyle/>
          <a:p>
            <a:r>
              <a:rPr kumimoji="0" lang="en-US" altLang="zh-CN">
                <a:latin typeface="TimesNewRoman" charset="0"/>
              </a:rPr>
              <a:t>Register for courses</a:t>
            </a:r>
          </a:p>
          <a:p>
            <a:r>
              <a:rPr kumimoji="0" lang="en-US" altLang="zh-CN">
                <a:latin typeface="TimesNewRoman" charset="0"/>
              </a:rPr>
              <a:t>Select courses to teach</a:t>
            </a:r>
          </a:p>
          <a:p>
            <a:r>
              <a:rPr kumimoji="0" lang="en-US" altLang="zh-CN">
                <a:latin typeface="TimesNewRoman" charset="0"/>
              </a:rPr>
              <a:t>Request course roster</a:t>
            </a:r>
          </a:p>
          <a:p>
            <a:r>
              <a:rPr kumimoji="0" lang="en-US" altLang="zh-CN">
                <a:latin typeface="TimesNewRoman" charset="0"/>
              </a:rPr>
              <a:t>Maintain course information</a:t>
            </a:r>
          </a:p>
          <a:p>
            <a:r>
              <a:rPr kumimoji="0" lang="en-US" altLang="zh-CN">
                <a:latin typeface="TimesNewRoman" charset="0"/>
              </a:rPr>
              <a:t>Maintain professor information</a:t>
            </a:r>
          </a:p>
          <a:p>
            <a:r>
              <a:rPr kumimoji="0" lang="en-US" altLang="zh-CN">
                <a:latin typeface="TimesNewRoman" charset="0"/>
              </a:rPr>
              <a:t>Maintain student information</a:t>
            </a:r>
          </a:p>
          <a:p>
            <a:r>
              <a:rPr kumimoji="0" lang="en-US" altLang="zh-CN">
                <a:latin typeface="TimesNewRoman" charset="0"/>
              </a:rPr>
              <a:t>Create course catalog</a:t>
            </a:r>
          </a:p>
          <a:p>
            <a:endParaRPr kumimoji="0" lang="zh-CN" altLang="en-US"/>
          </a:p>
        </p:txBody>
      </p:sp>
      <p:sp>
        <p:nvSpPr>
          <p:cNvPr id="942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41F8A78A-AE59-42B8-B97C-36D50F20942E}" type="slidenum">
              <a:rPr lang="zh-CN" altLang="en-US" sz="1600">
                <a:latin typeface="Arial" panose="020B0604020202020204" pitchFamily="34" charset="0"/>
              </a:rPr>
              <a:pPr/>
              <a:t>61</a:t>
            </a:fld>
            <a:endParaRPr lang="en-US" altLang="zh-CN" sz="1600">
              <a:latin typeface="Arial" panose="020B0604020202020204" pitchFamily="34" charset="0"/>
            </a:endParaRPr>
          </a:p>
        </p:txBody>
      </p:sp>
    </p:spTree>
    <p:extLst>
      <p:ext uri="{BB962C8B-B14F-4D97-AF65-F5344CB8AC3E}">
        <p14:creationId xmlns:p14="http://schemas.microsoft.com/office/powerpoint/2010/main" val="2881618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r>
              <a:rPr kumimoji="0" lang="zh-CN" altLang="en-US"/>
              <a:t>用例（</a:t>
            </a:r>
            <a:r>
              <a:rPr kumimoji="0" lang="en-US" altLang="zh-CN"/>
              <a:t>Use Case</a:t>
            </a:r>
            <a:r>
              <a:rPr kumimoji="0" lang="zh-CN" altLang="en-US"/>
              <a:t>）的描述</a:t>
            </a:r>
          </a:p>
        </p:txBody>
      </p:sp>
      <p:sp>
        <p:nvSpPr>
          <p:cNvPr id="95234" name="Rectangle 3"/>
          <p:cNvSpPr>
            <a:spLocks noGrp="1" noChangeArrowheads="1"/>
          </p:cNvSpPr>
          <p:nvPr>
            <p:ph idx="1"/>
          </p:nvPr>
        </p:nvSpPr>
        <p:spPr/>
        <p:txBody>
          <a:bodyPr/>
          <a:lstStyle/>
          <a:p>
            <a:r>
              <a:rPr kumimoji="0" lang="en-US" altLang="zh-CN"/>
              <a:t>Use Cases</a:t>
            </a:r>
            <a:r>
              <a:rPr kumimoji="0" lang="zh-CN" altLang="en-US"/>
              <a:t>被描述在</a:t>
            </a:r>
            <a:endParaRPr kumimoji="0" lang="en-US" altLang="zh-CN"/>
          </a:p>
          <a:p>
            <a:pPr lvl="1"/>
            <a:r>
              <a:rPr kumimoji="0" lang="zh-CN" altLang="en-US"/>
              <a:t>简短的描述</a:t>
            </a:r>
          </a:p>
          <a:p>
            <a:pPr lvl="2"/>
            <a:r>
              <a:rPr kumimoji="0" lang="en-US" altLang="zh-CN"/>
              <a:t>Use Case </a:t>
            </a:r>
            <a:r>
              <a:rPr kumimoji="0" lang="zh-CN" altLang="en-US"/>
              <a:t>的高级描述，</a:t>
            </a:r>
            <a:r>
              <a:rPr kumimoji="0" lang="zh-CN" altLang="en-US">
                <a:latin typeface="TimesNewRoman" charset="0"/>
              </a:rPr>
              <a:t>用以指出它的执行者以及它提供的功能。</a:t>
            </a:r>
            <a:endParaRPr kumimoji="0" lang="zh-CN" altLang="en-US"/>
          </a:p>
          <a:p>
            <a:pPr lvl="1"/>
            <a:r>
              <a:rPr kumimoji="0" lang="zh-CN" altLang="en-US"/>
              <a:t>事件流程</a:t>
            </a:r>
          </a:p>
          <a:p>
            <a:pPr lvl="2"/>
            <a:r>
              <a:rPr kumimoji="0" lang="zh-CN" altLang="en-US"/>
              <a:t>运行过程中的执行序列</a:t>
            </a:r>
          </a:p>
        </p:txBody>
      </p:sp>
      <p:sp>
        <p:nvSpPr>
          <p:cNvPr id="952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1B6A057A-0E63-42C2-8FDA-5DDF82BB9998}" type="slidenum">
              <a:rPr lang="zh-CN" altLang="en-US" sz="1600">
                <a:latin typeface="Arial" panose="020B0604020202020204" pitchFamily="34" charset="0"/>
              </a:rPr>
              <a:pPr/>
              <a:t>62</a:t>
            </a:fld>
            <a:endParaRPr lang="en-US" altLang="zh-CN" sz="1600">
              <a:latin typeface="Arial" panose="020B0604020202020204" pitchFamily="34" charset="0"/>
            </a:endParaRPr>
          </a:p>
        </p:txBody>
      </p:sp>
    </p:spTree>
    <p:extLst>
      <p:ext uri="{BB962C8B-B14F-4D97-AF65-F5344CB8AC3E}">
        <p14:creationId xmlns:p14="http://schemas.microsoft.com/office/powerpoint/2010/main" val="40303252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r>
              <a:rPr kumimoji="0" lang="zh-CN" altLang="en-US"/>
              <a:t>用例（</a:t>
            </a:r>
            <a:r>
              <a:rPr kumimoji="0" lang="en-US" altLang="zh-CN"/>
              <a:t>Use Case</a:t>
            </a:r>
            <a:r>
              <a:rPr kumimoji="0" lang="zh-CN" altLang="en-US"/>
              <a:t>）的规约</a:t>
            </a:r>
          </a:p>
        </p:txBody>
      </p:sp>
      <p:sp>
        <p:nvSpPr>
          <p:cNvPr id="96258" name="Rectangle 3"/>
          <p:cNvSpPr>
            <a:spLocks noGrp="1" noChangeArrowheads="1"/>
          </p:cNvSpPr>
          <p:nvPr>
            <p:ph idx="1"/>
          </p:nvPr>
        </p:nvSpPr>
        <p:spPr/>
        <p:txBody>
          <a:bodyPr/>
          <a:lstStyle/>
          <a:p>
            <a:endParaRPr kumimoji="0" lang="zh-CN" altLang="en-US"/>
          </a:p>
        </p:txBody>
      </p:sp>
      <p:sp>
        <p:nvSpPr>
          <p:cNvPr id="962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A21FF2AE-A3D9-4F7E-B77E-8D02235BD3B0}" type="slidenum">
              <a:rPr lang="zh-CN" altLang="en-US" sz="1600">
                <a:latin typeface="Arial" panose="020B0604020202020204" pitchFamily="34" charset="0"/>
              </a:rPr>
              <a:pPr/>
              <a:t>63</a:t>
            </a:fld>
            <a:endParaRPr lang="en-US" altLang="zh-CN" sz="1600">
              <a:latin typeface="Arial" panose="020B0604020202020204" pitchFamily="34" charset="0"/>
            </a:endParaRPr>
          </a:p>
        </p:txBody>
      </p:sp>
      <p:sp>
        <p:nvSpPr>
          <p:cNvPr id="653316" name="Rectangle 4"/>
          <p:cNvSpPr>
            <a:spLocks noChangeArrowheads="1"/>
          </p:cNvSpPr>
          <p:nvPr/>
        </p:nvSpPr>
        <p:spPr bwMode="auto">
          <a:xfrm>
            <a:off x="827088" y="1700213"/>
            <a:ext cx="3665537" cy="4432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lvl1pPr marL="339725" indent="-339725">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Char char="n"/>
            </a:pPr>
            <a:r>
              <a:rPr kumimoji="0" lang="zh-CN" altLang="en-US" sz="2800">
                <a:latin typeface="Tahoma" panose="020B0604030504040204" pitchFamily="34" charset="0"/>
              </a:rPr>
              <a:t>名称</a:t>
            </a:r>
          </a:p>
          <a:p>
            <a:pPr>
              <a:lnSpc>
                <a:spcPct val="90000"/>
              </a:lnSpc>
              <a:spcBef>
                <a:spcPct val="20000"/>
              </a:spcBef>
              <a:buClr>
                <a:schemeClr val="folHlink"/>
              </a:buClr>
              <a:buSzPct val="60000"/>
              <a:buFont typeface="Wingdings" panose="05000000000000000000" pitchFamily="2" charset="2"/>
              <a:buChar char="n"/>
            </a:pPr>
            <a:r>
              <a:rPr kumimoji="0" lang="zh-CN" altLang="en-US" sz="2800">
                <a:latin typeface="Tahoma" panose="020B0604030504040204" pitchFamily="34" charset="0"/>
              </a:rPr>
              <a:t>简要描述</a:t>
            </a:r>
          </a:p>
          <a:p>
            <a:pPr>
              <a:lnSpc>
                <a:spcPct val="90000"/>
              </a:lnSpc>
              <a:spcBef>
                <a:spcPct val="20000"/>
              </a:spcBef>
              <a:buClr>
                <a:schemeClr val="folHlink"/>
              </a:buClr>
              <a:buSzPct val="60000"/>
              <a:buFont typeface="Wingdings" panose="05000000000000000000" pitchFamily="2" charset="2"/>
              <a:buChar char="n"/>
            </a:pPr>
            <a:r>
              <a:rPr kumimoji="0" lang="zh-CN" altLang="en-US" sz="2800">
                <a:latin typeface="Tahoma" panose="020B0604030504040204" pitchFamily="34" charset="0"/>
              </a:rPr>
              <a:t>事件流</a:t>
            </a:r>
          </a:p>
          <a:p>
            <a:pPr>
              <a:lnSpc>
                <a:spcPct val="90000"/>
              </a:lnSpc>
              <a:spcBef>
                <a:spcPct val="20000"/>
              </a:spcBef>
              <a:buClr>
                <a:schemeClr val="folHlink"/>
              </a:buClr>
              <a:buSzPct val="60000"/>
              <a:buFont typeface="Wingdings" panose="05000000000000000000" pitchFamily="2" charset="2"/>
              <a:buChar char="n"/>
            </a:pPr>
            <a:r>
              <a:rPr kumimoji="0" lang="zh-CN" altLang="en-US" sz="2800">
                <a:latin typeface="Tahoma" panose="020B0604030504040204" pitchFamily="34" charset="0"/>
              </a:rPr>
              <a:t>关系</a:t>
            </a:r>
          </a:p>
          <a:p>
            <a:pPr>
              <a:lnSpc>
                <a:spcPct val="90000"/>
              </a:lnSpc>
              <a:spcBef>
                <a:spcPct val="20000"/>
              </a:spcBef>
              <a:buClr>
                <a:schemeClr val="folHlink"/>
              </a:buClr>
              <a:buSzPct val="60000"/>
              <a:buFont typeface="Wingdings" panose="05000000000000000000" pitchFamily="2" charset="2"/>
              <a:buChar char="n"/>
            </a:pPr>
            <a:r>
              <a:rPr kumimoji="0" lang="zh-CN" altLang="en-US" sz="2800">
                <a:latin typeface="Tahoma" panose="020B0604030504040204" pitchFamily="34" charset="0"/>
              </a:rPr>
              <a:t>活动图</a:t>
            </a:r>
          </a:p>
          <a:p>
            <a:pPr>
              <a:lnSpc>
                <a:spcPct val="90000"/>
              </a:lnSpc>
              <a:spcBef>
                <a:spcPct val="20000"/>
              </a:spcBef>
              <a:buClr>
                <a:schemeClr val="folHlink"/>
              </a:buClr>
              <a:buSzPct val="60000"/>
              <a:buFont typeface="Wingdings" panose="05000000000000000000" pitchFamily="2" charset="2"/>
              <a:buChar char="n"/>
            </a:pPr>
            <a:r>
              <a:rPr kumimoji="0" lang="zh-CN" altLang="en-US" sz="2800">
                <a:latin typeface="Tahoma" panose="020B0604030504040204" pitchFamily="34" charset="0"/>
              </a:rPr>
              <a:t>用例图</a:t>
            </a:r>
          </a:p>
          <a:p>
            <a:pPr>
              <a:lnSpc>
                <a:spcPct val="90000"/>
              </a:lnSpc>
              <a:spcBef>
                <a:spcPct val="20000"/>
              </a:spcBef>
              <a:buClr>
                <a:schemeClr val="folHlink"/>
              </a:buClr>
              <a:buSzPct val="60000"/>
              <a:buFont typeface="Wingdings" panose="05000000000000000000" pitchFamily="2" charset="2"/>
              <a:buChar char="n"/>
            </a:pPr>
            <a:r>
              <a:rPr kumimoji="0" lang="zh-CN" altLang="en-US" sz="2800">
                <a:latin typeface="Tahoma" panose="020B0604030504040204" pitchFamily="34" charset="0"/>
              </a:rPr>
              <a:t>特殊要求</a:t>
            </a:r>
          </a:p>
          <a:p>
            <a:pPr>
              <a:lnSpc>
                <a:spcPct val="90000"/>
              </a:lnSpc>
              <a:spcBef>
                <a:spcPct val="20000"/>
              </a:spcBef>
              <a:buClr>
                <a:schemeClr val="folHlink"/>
              </a:buClr>
              <a:buSzPct val="60000"/>
              <a:buFont typeface="Wingdings" panose="05000000000000000000" pitchFamily="2" charset="2"/>
              <a:buChar char="n"/>
            </a:pPr>
            <a:r>
              <a:rPr kumimoji="0" lang="zh-CN" altLang="en-US" sz="2800">
                <a:latin typeface="Tahoma" panose="020B0604030504040204" pitchFamily="34" charset="0"/>
              </a:rPr>
              <a:t>前提条件</a:t>
            </a:r>
          </a:p>
          <a:p>
            <a:pPr>
              <a:lnSpc>
                <a:spcPct val="90000"/>
              </a:lnSpc>
              <a:spcBef>
                <a:spcPct val="20000"/>
              </a:spcBef>
              <a:buClr>
                <a:schemeClr val="folHlink"/>
              </a:buClr>
              <a:buSzPct val="60000"/>
              <a:buFont typeface="Wingdings" panose="05000000000000000000" pitchFamily="2" charset="2"/>
              <a:buChar char="n"/>
            </a:pPr>
            <a:r>
              <a:rPr kumimoji="0" lang="zh-CN" altLang="en-US" sz="2800">
                <a:latin typeface="Tahoma" panose="020B0604030504040204" pitchFamily="34" charset="0"/>
              </a:rPr>
              <a:t>后置条件</a:t>
            </a:r>
          </a:p>
          <a:p>
            <a:pPr>
              <a:lnSpc>
                <a:spcPct val="90000"/>
              </a:lnSpc>
              <a:spcBef>
                <a:spcPct val="20000"/>
              </a:spcBef>
              <a:buClr>
                <a:schemeClr val="folHlink"/>
              </a:buClr>
              <a:buSzPct val="60000"/>
              <a:buFont typeface="Wingdings" panose="05000000000000000000" pitchFamily="2" charset="2"/>
              <a:buChar char="n"/>
            </a:pPr>
            <a:r>
              <a:rPr kumimoji="0" lang="zh-CN" altLang="en-US" sz="2800">
                <a:latin typeface="Tahoma" panose="020B0604030504040204" pitchFamily="34" charset="0"/>
              </a:rPr>
              <a:t>其它要素</a:t>
            </a:r>
          </a:p>
        </p:txBody>
      </p:sp>
      <p:grpSp>
        <p:nvGrpSpPr>
          <p:cNvPr id="96261" name="Group 5"/>
          <p:cNvGrpSpPr>
            <a:grpSpLocks/>
          </p:cNvGrpSpPr>
          <p:nvPr/>
        </p:nvGrpSpPr>
        <p:grpSpPr bwMode="auto">
          <a:xfrm>
            <a:off x="4114800" y="1752600"/>
            <a:ext cx="4572000" cy="4343400"/>
            <a:chOff x="2592" y="720"/>
            <a:chExt cx="3120" cy="3120"/>
          </a:xfrm>
        </p:grpSpPr>
        <p:sp>
          <p:nvSpPr>
            <p:cNvPr id="653318" name="Rectangle 6"/>
            <p:cNvSpPr>
              <a:spLocks noChangeArrowheads="1"/>
            </p:cNvSpPr>
            <p:nvPr/>
          </p:nvSpPr>
          <p:spPr bwMode="auto">
            <a:xfrm>
              <a:off x="2592" y="720"/>
              <a:ext cx="3120" cy="3120"/>
            </a:xfrm>
            <a:prstGeom prst="rect">
              <a:avLst/>
            </a:prstGeom>
            <a:noFill/>
            <a:ln w="28575">
              <a:solidFill>
                <a:schemeClr val="bg2"/>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nvGrpSpPr>
            <p:cNvPr id="96263" name="Group 7"/>
            <p:cNvGrpSpPr>
              <a:grpSpLocks/>
            </p:cNvGrpSpPr>
            <p:nvPr/>
          </p:nvGrpSpPr>
          <p:grpSpPr bwMode="auto">
            <a:xfrm>
              <a:off x="3360" y="2400"/>
              <a:ext cx="732" cy="1008"/>
              <a:chOff x="365" y="2533"/>
              <a:chExt cx="754" cy="1008"/>
            </a:xfrm>
          </p:grpSpPr>
          <p:sp>
            <p:nvSpPr>
              <p:cNvPr id="653320" name="Oval 8"/>
              <p:cNvSpPr>
                <a:spLocks noChangeArrowheads="1"/>
              </p:cNvSpPr>
              <p:nvPr/>
            </p:nvSpPr>
            <p:spPr bwMode="auto">
              <a:xfrm>
                <a:off x="365" y="2533"/>
                <a:ext cx="624" cy="289"/>
              </a:xfrm>
              <a:prstGeom prst="ellipse">
                <a:avLst/>
              </a:prstGeom>
              <a:noFill/>
              <a:ln w="28575">
                <a:solidFill>
                  <a:schemeClr val="bg2"/>
                </a:solidFill>
                <a:round/>
                <a:headEnd type="none" w="sm" len="sm"/>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21" name="Rectangle 9"/>
              <p:cNvSpPr>
                <a:spLocks noChangeArrowheads="1"/>
              </p:cNvSpPr>
              <p:nvPr/>
            </p:nvSpPr>
            <p:spPr bwMode="auto">
              <a:xfrm>
                <a:off x="689" y="2821"/>
                <a:ext cx="435" cy="720"/>
              </a:xfrm>
              <a:prstGeom prst="rect">
                <a:avLst/>
              </a:prstGeom>
              <a:noFill/>
              <a:ln w="28575">
                <a:solidFill>
                  <a:schemeClr val="bg2"/>
                </a:solidFill>
                <a:miter lim="800000"/>
                <a:headEnd type="none" w="sm" len="sm"/>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22" name="Line 10"/>
              <p:cNvSpPr>
                <a:spLocks noChangeShapeType="1"/>
              </p:cNvSpPr>
              <p:nvPr/>
            </p:nvSpPr>
            <p:spPr bwMode="auto">
              <a:xfrm>
                <a:off x="975" y="2821"/>
                <a:ext cx="144" cy="144"/>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23" name="Line 11"/>
              <p:cNvSpPr>
                <a:spLocks noChangeShapeType="1"/>
              </p:cNvSpPr>
              <p:nvPr/>
            </p:nvSpPr>
            <p:spPr bwMode="auto">
              <a:xfrm>
                <a:off x="975" y="2821"/>
                <a:ext cx="0" cy="144"/>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24" name="Line 12"/>
              <p:cNvSpPr>
                <a:spLocks noChangeShapeType="1"/>
              </p:cNvSpPr>
              <p:nvPr/>
            </p:nvSpPr>
            <p:spPr bwMode="auto">
              <a:xfrm flipH="1">
                <a:off x="975" y="2965"/>
                <a:ext cx="144"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25" name="Line 13"/>
              <p:cNvSpPr>
                <a:spLocks noChangeShapeType="1"/>
              </p:cNvSpPr>
              <p:nvPr/>
            </p:nvSpPr>
            <p:spPr bwMode="auto">
              <a:xfrm>
                <a:off x="738" y="3061"/>
                <a:ext cx="338"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26" name="Line 14"/>
              <p:cNvSpPr>
                <a:spLocks noChangeShapeType="1"/>
              </p:cNvSpPr>
              <p:nvPr/>
            </p:nvSpPr>
            <p:spPr bwMode="auto">
              <a:xfrm>
                <a:off x="738" y="3109"/>
                <a:ext cx="338"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27" name="Line 15"/>
              <p:cNvSpPr>
                <a:spLocks noChangeShapeType="1"/>
              </p:cNvSpPr>
              <p:nvPr/>
            </p:nvSpPr>
            <p:spPr bwMode="auto">
              <a:xfrm>
                <a:off x="738" y="3157"/>
                <a:ext cx="338"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28" name="Line 16"/>
              <p:cNvSpPr>
                <a:spLocks noChangeShapeType="1"/>
              </p:cNvSpPr>
              <p:nvPr/>
            </p:nvSpPr>
            <p:spPr bwMode="auto">
              <a:xfrm>
                <a:off x="738" y="3252"/>
                <a:ext cx="338"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29" name="Line 17"/>
              <p:cNvSpPr>
                <a:spLocks noChangeShapeType="1"/>
              </p:cNvSpPr>
              <p:nvPr/>
            </p:nvSpPr>
            <p:spPr bwMode="auto">
              <a:xfrm>
                <a:off x="738" y="3203"/>
                <a:ext cx="338"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30" name="Line 18"/>
              <p:cNvSpPr>
                <a:spLocks noChangeShapeType="1"/>
              </p:cNvSpPr>
              <p:nvPr/>
            </p:nvSpPr>
            <p:spPr bwMode="auto">
              <a:xfrm>
                <a:off x="738" y="3301"/>
                <a:ext cx="338"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31" name="Line 19"/>
              <p:cNvSpPr>
                <a:spLocks noChangeShapeType="1"/>
              </p:cNvSpPr>
              <p:nvPr/>
            </p:nvSpPr>
            <p:spPr bwMode="auto">
              <a:xfrm>
                <a:off x="738" y="3349"/>
                <a:ext cx="338"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32" name="Line 20"/>
              <p:cNvSpPr>
                <a:spLocks noChangeShapeType="1"/>
              </p:cNvSpPr>
              <p:nvPr/>
            </p:nvSpPr>
            <p:spPr bwMode="auto">
              <a:xfrm>
                <a:off x="738" y="3397"/>
                <a:ext cx="338"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33" name="Line 21"/>
              <p:cNvSpPr>
                <a:spLocks noChangeShapeType="1"/>
              </p:cNvSpPr>
              <p:nvPr/>
            </p:nvSpPr>
            <p:spPr bwMode="auto">
              <a:xfrm>
                <a:off x="738" y="3445"/>
                <a:ext cx="338"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34" name="Line 22"/>
              <p:cNvSpPr>
                <a:spLocks noChangeShapeType="1"/>
              </p:cNvSpPr>
              <p:nvPr/>
            </p:nvSpPr>
            <p:spPr bwMode="auto">
              <a:xfrm>
                <a:off x="738" y="3493"/>
                <a:ext cx="338"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35" name="Line 23"/>
              <p:cNvSpPr>
                <a:spLocks noChangeShapeType="1"/>
              </p:cNvSpPr>
              <p:nvPr/>
            </p:nvSpPr>
            <p:spPr bwMode="auto">
              <a:xfrm>
                <a:off x="738" y="3013"/>
                <a:ext cx="338"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36" name="Line 24"/>
              <p:cNvSpPr>
                <a:spLocks noChangeShapeType="1"/>
              </p:cNvSpPr>
              <p:nvPr/>
            </p:nvSpPr>
            <p:spPr bwMode="auto">
              <a:xfrm>
                <a:off x="738" y="2917"/>
                <a:ext cx="212"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37" name="Line 25"/>
              <p:cNvSpPr>
                <a:spLocks noChangeShapeType="1"/>
              </p:cNvSpPr>
              <p:nvPr/>
            </p:nvSpPr>
            <p:spPr bwMode="auto">
              <a:xfrm>
                <a:off x="738" y="2869"/>
                <a:ext cx="212"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38" name="Line 26"/>
              <p:cNvSpPr>
                <a:spLocks noChangeShapeType="1"/>
              </p:cNvSpPr>
              <p:nvPr/>
            </p:nvSpPr>
            <p:spPr bwMode="auto">
              <a:xfrm>
                <a:off x="738" y="2965"/>
                <a:ext cx="212"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653339" name="Text Box 27"/>
            <p:cNvSpPr txBox="1">
              <a:spLocks noChangeArrowheads="1"/>
            </p:cNvSpPr>
            <p:nvPr/>
          </p:nvSpPr>
          <p:spPr bwMode="auto">
            <a:xfrm>
              <a:off x="3598" y="3504"/>
              <a:ext cx="1946" cy="276"/>
            </a:xfrm>
            <a:prstGeom prst="rect">
              <a:avLst/>
            </a:prstGeom>
            <a:noFill/>
            <a:ln w="12700">
              <a:solidFill>
                <a:schemeClr val="bg2"/>
              </a:solidFill>
              <a:miter lim="800000"/>
              <a:headEnd type="none" w="sm" len="sm"/>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kumimoji="0" lang="en-US" altLang="zh-CN" sz="1800">
                  <a:latin typeface="Times New Roman" charset="0"/>
                  <a:ea typeface="宋体" charset="0"/>
                  <a:cs typeface="宋体" charset="0"/>
                </a:rPr>
                <a:t>Use-Case Specifications</a:t>
              </a:r>
            </a:p>
          </p:txBody>
        </p:sp>
        <p:grpSp>
          <p:nvGrpSpPr>
            <p:cNvPr id="96265" name="Group 28"/>
            <p:cNvGrpSpPr>
              <a:grpSpLocks/>
            </p:cNvGrpSpPr>
            <p:nvPr/>
          </p:nvGrpSpPr>
          <p:grpSpPr bwMode="auto">
            <a:xfrm>
              <a:off x="4152" y="2400"/>
              <a:ext cx="731" cy="1008"/>
              <a:chOff x="365" y="2533"/>
              <a:chExt cx="754" cy="1008"/>
            </a:xfrm>
          </p:grpSpPr>
          <p:sp>
            <p:nvSpPr>
              <p:cNvPr id="653341" name="Oval 29"/>
              <p:cNvSpPr>
                <a:spLocks noChangeArrowheads="1"/>
              </p:cNvSpPr>
              <p:nvPr/>
            </p:nvSpPr>
            <p:spPr bwMode="auto">
              <a:xfrm>
                <a:off x="365" y="2533"/>
                <a:ext cx="626" cy="289"/>
              </a:xfrm>
              <a:prstGeom prst="ellipse">
                <a:avLst/>
              </a:prstGeom>
              <a:noFill/>
              <a:ln w="28575">
                <a:solidFill>
                  <a:schemeClr val="bg2"/>
                </a:solidFill>
                <a:round/>
                <a:headEnd type="none" w="sm" len="sm"/>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42" name="Rectangle 30"/>
              <p:cNvSpPr>
                <a:spLocks noChangeArrowheads="1"/>
              </p:cNvSpPr>
              <p:nvPr/>
            </p:nvSpPr>
            <p:spPr bwMode="auto">
              <a:xfrm>
                <a:off x="687" y="2821"/>
                <a:ext cx="432" cy="720"/>
              </a:xfrm>
              <a:prstGeom prst="rect">
                <a:avLst/>
              </a:prstGeom>
              <a:noFill/>
              <a:ln w="28575">
                <a:solidFill>
                  <a:schemeClr val="bg2"/>
                </a:solidFill>
                <a:miter lim="800000"/>
                <a:headEnd type="none" w="sm" len="sm"/>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43" name="Line 31"/>
              <p:cNvSpPr>
                <a:spLocks noChangeShapeType="1"/>
              </p:cNvSpPr>
              <p:nvPr/>
            </p:nvSpPr>
            <p:spPr bwMode="auto">
              <a:xfrm>
                <a:off x="975" y="2821"/>
                <a:ext cx="144" cy="144"/>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44" name="Line 32"/>
              <p:cNvSpPr>
                <a:spLocks noChangeShapeType="1"/>
              </p:cNvSpPr>
              <p:nvPr/>
            </p:nvSpPr>
            <p:spPr bwMode="auto">
              <a:xfrm>
                <a:off x="975" y="2821"/>
                <a:ext cx="0" cy="144"/>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45" name="Line 33"/>
              <p:cNvSpPr>
                <a:spLocks noChangeShapeType="1"/>
              </p:cNvSpPr>
              <p:nvPr/>
            </p:nvSpPr>
            <p:spPr bwMode="auto">
              <a:xfrm flipH="1">
                <a:off x="975" y="2965"/>
                <a:ext cx="144"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46" name="Line 34"/>
              <p:cNvSpPr>
                <a:spLocks noChangeShapeType="1"/>
              </p:cNvSpPr>
              <p:nvPr/>
            </p:nvSpPr>
            <p:spPr bwMode="auto">
              <a:xfrm>
                <a:off x="735" y="3061"/>
                <a:ext cx="336"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47" name="Line 35"/>
              <p:cNvSpPr>
                <a:spLocks noChangeShapeType="1"/>
              </p:cNvSpPr>
              <p:nvPr/>
            </p:nvSpPr>
            <p:spPr bwMode="auto">
              <a:xfrm>
                <a:off x="735" y="3109"/>
                <a:ext cx="336"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48" name="Line 36"/>
              <p:cNvSpPr>
                <a:spLocks noChangeShapeType="1"/>
              </p:cNvSpPr>
              <p:nvPr/>
            </p:nvSpPr>
            <p:spPr bwMode="auto">
              <a:xfrm>
                <a:off x="735" y="3157"/>
                <a:ext cx="336"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49" name="Line 37"/>
              <p:cNvSpPr>
                <a:spLocks noChangeShapeType="1"/>
              </p:cNvSpPr>
              <p:nvPr/>
            </p:nvSpPr>
            <p:spPr bwMode="auto">
              <a:xfrm>
                <a:off x="735" y="3252"/>
                <a:ext cx="336"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50" name="Line 38"/>
              <p:cNvSpPr>
                <a:spLocks noChangeShapeType="1"/>
              </p:cNvSpPr>
              <p:nvPr/>
            </p:nvSpPr>
            <p:spPr bwMode="auto">
              <a:xfrm>
                <a:off x="735" y="3203"/>
                <a:ext cx="336"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51" name="Line 39"/>
              <p:cNvSpPr>
                <a:spLocks noChangeShapeType="1"/>
              </p:cNvSpPr>
              <p:nvPr/>
            </p:nvSpPr>
            <p:spPr bwMode="auto">
              <a:xfrm>
                <a:off x="735" y="3301"/>
                <a:ext cx="336"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52" name="Line 40"/>
              <p:cNvSpPr>
                <a:spLocks noChangeShapeType="1"/>
              </p:cNvSpPr>
              <p:nvPr/>
            </p:nvSpPr>
            <p:spPr bwMode="auto">
              <a:xfrm>
                <a:off x="735" y="3349"/>
                <a:ext cx="336"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53" name="Line 41"/>
              <p:cNvSpPr>
                <a:spLocks noChangeShapeType="1"/>
              </p:cNvSpPr>
              <p:nvPr/>
            </p:nvSpPr>
            <p:spPr bwMode="auto">
              <a:xfrm>
                <a:off x="735" y="3397"/>
                <a:ext cx="336"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54" name="Line 42"/>
              <p:cNvSpPr>
                <a:spLocks noChangeShapeType="1"/>
              </p:cNvSpPr>
              <p:nvPr/>
            </p:nvSpPr>
            <p:spPr bwMode="auto">
              <a:xfrm>
                <a:off x="735" y="3445"/>
                <a:ext cx="336"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55" name="Line 43"/>
              <p:cNvSpPr>
                <a:spLocks noChangeShapeType="1"/>
              </p:cNvSpPr>
              <p:nvPr/>
            </p:nvSpPr>
            <p:spPr bwMode="auto">
              <a:xfrm>
                <a:off x="735" y="3493"/>
                <a:ext cx="336"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56" name="Line 44"/>
              <p:cNvSpPr>
                <a:spLocks noChangeShapeType="1"/>
              </p:cNvSpPr>
              <p:nvPr/>
            </p:nvSpPr>
            <p:spPr bwMode="auto">
              <a:xfrm>
                <a:off x="735" y="3013"/>
                <a:ext cx="336"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57" name="Line 45"/>
              <p:cNvSpPr>
                <a:spLocks noChangeShapeType="1"/>
              </p:cNvSpPr>
              <p:nvPr/>
            </p:nvSpPr>
            <p:spPr bwMode="auto">
              <a:xfrm>
                <a:off x="735" y="2917"/>
                <a:ext cx="209"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58" name="Line 46"/>
              <p:cNvSpPr>
                <a:spLocks noChangeShapeType="1"/>
              </p:cNvSpPr>
              <p:nvPr/>
            </p:nvSpPr>
            <p:spPr bwMode="auto">
              <a:xfrm>
                <a:off x="735" y="2869"/>
                <a:ext cx="209"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59" name="Line 47"/>
              <p:cNvSpPr>
                <a:spLocks noChangeShapeType="1"/>
              </p:cNvSpPr>
              <p:nvPr/>
            </p:nvSpPr>
            <p:spPr bwMode="auto">
              <a:xfrm>
                <a:off x="735" y="2965"/>
                <a:ext cx="209" cy="0"/>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653360" name="Text Box 48"/>
            <p:cNvSpPr txBox="1">
              <a:spLocks noChangeArrowheads="1"/>
            </p:cNvSpPr>
            <p:nvPr/>
          </p:nvSpPr>
          <p:spPr bwMode="auto">
            <a:xfrm>
              <a:off x="4152" y="2976"/>
              <a:ext cx="280" cy="600"/>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kumimoji="0" lang="zh-CN" altLang="en-US">
                  <a:latin typeface="Times New Roman" charset="0"/>
                  <a:ea typeface="宋体" charset="0"/>
                  <a:cs typeface="宋体" charset="0"/>
                </a:rPr>
                <a:t>...</a:t>
              </a:r>
            </a:p>
          </p:txBody>
        </p:sp>
        <p:grpSp>
          <p:nvGrpSpPr>
            <p:cNvPr id="96267" name="Group 49"/>
            <p:cNvGrpSpPr>
              <a:grpSpLocks/>
            </p:cNvGrpSpPr>
            <p:nvPr/>
          </p:nvGrpSpPr>
          <p:grpSpPr bwMode="auto">
            <a:xfrm>
              <a:off x="2918" y="1200"/>
              <a:ext cx="429" cy="505"/>
              <a:chOff x="7654" y="3380"/>
              <a:chExt cx="554" cy="754"/>
            </a:xfrm>
          </p:grpSpPr>
          <p:sp>
            <p:nvSpPr>
              <p:cNvPr id="96284" name="Oval 50"/>
              <p:cNvSpPr>
                <a:spLocks noChangeArrowheads="1"/>
              </p:cNvSpPr>
              <p:nvPr/>
            </p:nvSpPr>
            <p:spPr bwMode="auto">
              <a:xfrm>
                <a:off x="7805" y="3380"/>
                <a:ext cx="253" cy="248"/>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en-US" altLang="en-US"/>
              </a:p>
            </p:txBody>
          </p:sp>
          <p:sp>
            <p:nvSpPr>
              <p:cNvPr id="96285" name="Line 51"/>
              <p:cNvSpPr>
                <a:spLocks noChangeShapeType="1"/>
              </p:cNvSpPr>
              <p:nvPr/>
            </p:nvSpPr>
            <p:spPr bwMode="auto">
              <a:xfrm>
                <a:off x="7931" y="3630"/>
                <a:ext cx="1" cy="23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6" name="Line 52"/>
              <p:cNvSpPr>
                <a:spLocks noChangeShapeType="1"/>
              </p:cNvSpPr>
              <p:nvPr/>
            </p:nvSpPr>
            <p:spPr bwMode="auto">
              <a:xfrm>
                <a:off x="7731" y="3695"/>
                <a:ext cx="401" cy="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7" name="Freeform 53"/>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53366" name="Oval 54"/>
            <p:cNvSpPr>
              <a:spLocks noChangeArrowheads="1"/>
            </p:cNvSpPr>
            <p:nvPr/>
          </p:nvSpPr>
          <p:spPr bwMode="auto">
            <a:xfrm>
              <a:off x="3849" y="1104"/>
              <a:ext cx="609" cy="286"/>
            </a:xfrm>
            <a:prstGeom prst="ellipse">
              <a:avLst/>
            </a:prstGeom>
            <a:noFill/>
            <a:ln w="28575">
              <a:solidFill>
                <a:schemeClr val="bg2"/>
              </a:solidFill>
              <a:round/>
              <a:headEnd type="none" w="sm" len="sm"/>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67" name="Oval 55"/>
            <p:cNvSpPr>
              <a:spLocks noChangeArrowheads="1"/>
            </p:cNvSpPr>
            <p:nvPr/>
          </p:nvSpPr>
          <p:spPr bwMode="auto">
            <a:xfrm>
              <a:off x="3523" y="1680"/>
              <a:ext cx="610" cy="287"/>
            </a:xfrm>
            <a:prstGeom prst="ellipse">
              <a:avLst/>
            </a:prstGeom>
            <a:noFill/>
            <a:ln w="28575">
              <a:solidFill>
                <a:schemeClr val="bg2"/>
              </a:solidFill>
              <a:round/>
              <a:headEnd type="none" w="sm" len="sm"/>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68" name="Line 56"/>
            <p:cNvSpPr>
              <a:spLocks noChangeShapeType="1"/>
            </p:cNvSpPr>
            <p:nvPr/>
          </p:nvSpPr>
          <p:spPr bwMode="auto">
            <a:xfrm flipV="1">
              <a:off x="3431" y="1248"/>
              <a:ext cx="417" cy="192"/>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69" name="Oval 57"/>
            <p:cNvSpPr>
              <a:spLocks noChangeArrowheads="1"/>
            </p:cNvSpPr>
            <p:nvPr/>
          </p:nvSpPr>
          <p:spPr bwMode="auto">
            <a:xfrm>
              <a:off x="4169" y="1686"/>
              <a:ext cx="606" cy="290"/>
            </a:xfrm>
            <a:prstGeom prst="ellipse">
              <a:avLst/>
            </a:prstGeom>
            <a:noFill/>
            <a:ln w="28575">
              <a:solidFill>
                <a:schemeClr val="bg2"/>
              </a:solidFill>
              <a:round/>
              <a:headEnd type="none" w="sm" len="sm"/>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70" name="Line 58"/>
            <p:cNvSpPr>
              <a:spLocks noChangeShapeType="1"/>
            </p:cNvSpPr>
            <p:nvPr/>
          </p:nvSpPr>
          <p:spPr bwMode="auto">
            <a:xfrm>
              <a:off x="3430" y="1536"/>
              <a:ext cx="373" cy="144"/>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nvGrpSpPr>
            <p:cNvPr id="96273" name="Group 59"/>
            <p:cNvGrpSpPr>
              <a:grpSpLocks/>
            </p:cNvGrpSpPr>
            <p:nvPr/>
          </p:nvGrpSpPr>
          <p:grpSpPr bwMode="auto">
            <a:xfrm>
              <a:off x="4967" y="1248"/>
              <a:ext cx="429" cy="505"/>
              <a:chOff x="7654" y="3380"/>
              <a:chExt cx="554" cy="754"/>
            </a:xfrm>
          </p:grpSpPr>
          <p:sp>
            <p:nvSpPr>
              <p:cNvPr id="96280" name="Oval 60"/>
              <p:cNvSpPr>
                <a:spLocks noChangeArrowheads="1"/>
              </p:cNvSpPr>
              <p:nvPr/>
            </p:nvSpPr>
            <p:spPr bwMode="auto">
              <a:xfrm>
                <a:off x="7805" y="3380"/>
                <a:ext cx="253" cy="248"/>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en-US" altLang="en-US"/>
              </a:p>
            </p:txBody>
          </p:sp>
          <p:sp>
            <p:nvSpPr>
              <p:cNvPr id="96281" name="Line 61"/>
              <p:cNvSpPr>
                <a:spLocks noChangeShapeType="1"/>
              </p:cNvSpPr>
              <p:nvPr/>
            </p:nvSpPr>
            <p:spPr bwMode="auto">
              <a:xfrm>
                <a:off x="7931" y="3630"/>
                <a:ext cx="1" cy="23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2" name="Line 62"/>
              <p:cNvSpPr>
                <a:spLocks noChangeShapeType="1"/>
              </p:cNvSpPr>
              <p:nvPr/>
            </p:nvSpPr>
            <p:spPr bwMode="auto">
              <a:xfrm>
                <a:off x="7731" y="3695"/>
                <a:ext cx="401" cy="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3" name="Freeform 63"/>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53376" name="Line 64"/>
            <p:cNvSpPr>
              <a:spLocks noChangeShapeType="1"/>
            </p:cNvSpPr>
            <p:nvPr/>
          </p:nvSpPr>
          <p:spPr bwMode="auto">
            <a:xfrm flipV="1">
              <a:off x="4688" y="1584"/>
              <a:ext cx="325" cy="144"/>
            </a:xfrm>
            <a:prstGeom prst="line">
              <a:avLst/>
            </a:prstGeom>
            <a:noFill/>
            <a:ln w="28575">
              <a:solidFill>
                <a:schemeClr val="bg2"/>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77" name="Text Box 65"/>
            <p:cNvSpPr txBox="1">
              <a:spLocks noChangeArrowheads="1"/>
            </p:cNvSpPr>
            <p:nvPr/>
          </p:nvSpPr>
          <p:spPr bwMode="auto">
            <a:xfrm>
              <a:off x="2639" y="720"/>
              <a:ext cx="1351" cy="511"/>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kumimoji="0" lang="en-US" altLang="zh-CN" sz="2000">
                  <a:latin typeface="Times New Roman" charset="0"/>
                  <a:ea typeface="宋体" charset="0"/>
                  <a:cs typeface="宋体" charset="0"/>
                </a:rPr>
                <a:t>Use-Case Model</a:t>
              </a:r>
            </a:p>
          </p:txBody>
        </p:sp>
        <p:sp>
          <p:nvSpPr>
            <p:cNvPr id="653378" name="Text Box 66"/>
            <p:cNvSpPr txBox="1">
              <a:spLocks noChangeArrowheads="1"/>
            </p:cNvSpPr>
            <p:nvPr/>
          </p:nvSpPr>
          <p:spPr bwMode="auto">
            <a:xfrm>
              <a:off x="2797" y="1824"/>
              <a:ext cx="587" cy="249"/>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kumimoji="0" lang="en-US" altLang="zh-CN" sz="1600">
                  <a:latin typeface="Times New Roman" charset="0"/>
                  <a:ea typeface="宋体" charset="0"/>
                  <a:cs typeface="宋体" charset="0"/>
                </a:rPr>
                <a:t>Actors</a:t>
              </a:r>
            </a:p>
          </p:txBody>
        </p:sp>
        <p:sp>
          <p:nvSpPr>
            <p:cNvPr id="653379" name="Text Box 67"/>
            <p:cNvSpPr txBox="1">
              <a:spLocks noChangeArrowheads="1"/>
            </p:cNvSpPr>
            <p:nvPr/>
          </p:nvSpPr>
          <p:spPr bwMode="auto">
            <a:xfrm>
              <a:off x="3803" y="2064"/>
              <a:ext cx="885" cy="468"/>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kumimoji="0" lang="en-US" altLang="zh-CN" sz="1800">
                  <a:latin typeface="Times New Roman" charset="0"/>
                  <a:ea typeface="宋体" charset="0"/>
                  <a:cs typeface="宋体" charset="0"/>
                </a:rPr>
                <a:t>Use Cases</a:t>
              </a:r>
            </a:p>
          </p:txBody>
        </p:sp>
        <p:sp>
          <p:nvSpPr>
            <p:cNvPr id="653380" name="AutoShape 68"/>
            <p:cNvSpPr>
              <a:spLocks noChangeArrowheads="1"/>
            </p:cNvSpPr>
            <p:nvPr/>
          </p:nvSpPr>
          <p:spPr bwMode="auto">
            <a:xfrm>
              <a:off x="3058" y="2304"/>
              <a:ext cx="2421" cy="1488"/>
            </a:xfrm>
            <a:prstGeom prst="roundRect">
              <a:avLst>
                <a:gd name="adj" fmla="val 16667"/>
              </a:avLst>
            </a:prstGeom>
            <a:noFill/>
            <a:ln w="28575">
              <a:solidFill>
                <a:schemeClr val="bg2"/>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3381" name="AutoShape 69"/>
            <p:cNvSpPr>
              <a:spLocks noChangeArrowheads="1"/>
            </p:cNvSpPr>
            <p:nvPr/>
          </p:nvSpPr>
          <p:spPr bwMode="auto">
            <a:xfrm>
              <a:off x="3384" y="1584"/>
              <a:ext cx="791" cy="480"/>
            </a:xfrm>
            <a:prstGeom prst="roundRect">
              <a:avLst>
                <a:gd name="adj" fmla="val 16667"/>
              </a:avLst>
            </a:prstGeom>
            <a:noFill/>
            <a:ln w="28575">
              <a:solidFill>
                <a:schemeClr val="bg2"/>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Tree>
    <p:extLst>
      <p:ext uri="{BB962C8B-B14F-4D97-AF65-F5344CB8AC3E}">
        <p14:creationId xmlns:p14="http://schemas.microsoft.com/office/powerpoint/2010/main" val="16141762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r>
              <a:rPr kumimoji="0" lang="zh-CN" altLang="en-US"/>
              <a:t>用例（</a:t>
            </a:r>
            <a:r>
              <a:rPr kumimoji="0" lang="en-US" altLang="zh-CN"/>
              <a:t>Use Case</a:t>
            </a:r>
            <a:r>
              <a:rPr kumimoji="0" lang="zh-CN" altLang="en-US"/>
              <a:t>）的事件流</a:t>
            </a:r>
          </a:p>
        </p:txBody>
      </p:sp>
      <p:sp>
        <p:nvSpPr>
          <p:cNvPr id="97282" name="Rectangle 3"/>
          <p:cNvSpPr>
            <a:spLocks noGrp="1" noChangeArrowheads="1"/>
          </p:cNvSpPr>
          <p:nvPr>
            <p:ph idx="1"/>
          </p:nvPr>
        </p:nvSpPr>
        <p:spPr/>
        <p:txBody>
          <a:bodyPr/>
          <a:lstStyle/>
          <a:p>
            <a:r>
              <a:rPr kumimoji="0" lang="zh-CN" altLang="en-US">
                <a:latin typeface="宋体" panose="02010600030101010101" pitchFamily="2" charset="-122"/>
              </a:rPr>
              <a:t>具体说明为了执行这样一个使用范例，系统需要经历哪些过程内容</a:t>
            </a:r>
          </a:p>
          <a:p>
            <a:r>
              <a:rPr kumimoji="0" lang="zh-CN" altLang="en-US">
                <a:latin typeface="宋体" panose="02010600030101010101" pitchFamily="2" charset="-122"/>
              </a:rPr>
              <a:t>应该描述系统做什么(</a:t>
            </a:r>
            <a:r>
              <a:rPr kumimoji="0" lang="en-US" altLang="zh-CN">
                <a:latin typeface="宋体" panose="02010600030101010101" pitchFamily="2" charset="-122"/>
              </a:rPr>
              <a:t>what)，</a:t>
            </a:r>
            <a:r>
              <a:rPr kumimoji="0" lang="zh-CN" altLang="en-US">
                <a:latin typeface="宋体" panose="02010600030101010101" pitchFamily="2" charset="-122"/>
              </a:rPr>
              <a:t>而不是描述怎么做(</a:t>
            </a:r>
            <a:r>
              <a:rPr kumimoji="0" lang="en-US" altLang="zh-CN">
                <a:latin typeface="宋体" panose="02010600030101010101" pitchFamily="2" charset="-122"/>
              </a:rPr>
              <a:t>how) </a:t>
            </a:r>
          </a:p>
          <a:p>
            <a:r>
              <a:rPr kumimoji="0" lang="zh-CN" altLang="en-US">
                <a:latin typeface="宋体" panose="02010600030101010101" pitchFamily="2" charset="-122"/>
              </a:rPr>
              <a:t>应该用问题域(</a:t>
            </a:r>
            <a:r>
              <a:rPr kumimoji="0" lang="en-US" altLang="zh-CN">
                <a:latin typeface="宋体" panose="02010600030101010101" pitchFamily="2" charset="-122"/>
              </a:rPr>
              <a:t>business domain)</a:t>
            </a:r>
            <a:r>
              <a:rPr kumimoji="0" lang="zh-CN" altLang="en-US">
                <a:latin typeface="宋体" panose="02010600030101010101" pitchFamily="2" charset="-122"/>
              </a:rPr>
              <a:t>的术语描述，而不是用解域(</a:t>
            </a:r>
            <a:r>
              <a:rPr kumimoji="0" lang="en-US" altLang="zh-CN">
                <a:latin typeface="宋体" panose="02010600030101010101" pitchFamily="2" charset="-122"/>
              </a:rPr>
              <a:t>implementation domain)</a:t>
            </a:r>
            <a:r>
              <a:rPr kumimoji="0" lang="zh-CN" altLang="en-US">
                <a:latin typeface="宋体" panose="02010600030101010101" pitchFamily="2" charset="-122"/>
              </a:rPr>
              <a:t>的术语描述</a:t>
            </a:r>
          </a:p>
          <a:p>
            <a:endParaRPr kumimoji="0" lang="zh-CN" altLang="en-US">
              <a:latin typeface="宋体" panose="02010600030101010101" pitchFamily="2" charset="-122"/>
            </a:endParaRPr>
          </a:p>
        </p:txBody>
      </p:sp>
      <p:sp>
        <p:nvSpPr>
          <p:cNvPr id="972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D70E22C4-FAE9-4152-B293-C4EA7DDA5B6B}" type="slidenum">
              <a:rPr lang="zh-CN" altLang="en-US" sz="1600">
                <a:latin typeface="Arial" panose="020B0604020202020204" pitchFamily="34" charset="0"/>
              </a:rPr>
              <a:pPr/>
              <a:t>64</a:t>
            </a:fld>
            <a:endParaRPr lang="en-US" altLang="zh-CN" sz="1600">
              <a:latin typeface="Arial" panose="020B0604020202020204" pitchFamily="34" charset="0"/>
            </a:endParaRPr>
          </a:p>
        </p:txBody>
      </p:sp>
    </p:spTree>
    <p:extLst>
      <p:ext uri="{BB962C8B-B14F-4D97-AF65-F5344CB8AC3E}">
        <p14:creationId xmlns:p14="http://schemas.microsoft.com/office/powerpoint/2010/main" val="13294299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r>
              <a:rPr kumimoji="0" lang="zh-CN" altLang="en-US"/>
              <a:t>用例（</a:t>
            </a:r>
            <a:r>
              <a:rPr kumimoji="0" lang="en-US" altLang="zh-CN"/>
              <a:t>Use Case</a:t>
            </a:r>
            <a:r>
              <a:rPr kumimoji="0" lang="zh-CN" altLang="en-US"/>
              <a:t>）的事件流</a:t>
            </a:r>
          </a:p>
        </p:txBody>
      </p:sp>
      <p:sp>
        <p:nvSpPr>
          <p:cNvPr id="98306" name="Rectangle 3"/>
          <p:cNvSpPr>
            <a:spLocks noGrp="1" noChangeArrowheads="1"/>
          </p:cNvSpPr>
          <p:nvPr>
            <p:ph idx="1"/>
          </p:nvPr>
        </p:nvSpPr>
        <p:spPr/>
        <p:txBody>
          <a:bodyPr/>
          <a:lstStyle/>
          <a:p>
            <a:r>
              <a:rPr kumimoji="0" lang="zh-CN" altLang="en-US">
                <a:latin typeface="宋体" panose="02010600030101010101" pitchFamily="2" charset="-122"/>
              </a:rPr>
              <a:t>用例什么时候、如何启动/终止</a:t>
            </a:r>
          </a:p>
          <a:p>
            <a:r>
              <a:rPr kumimoji="0" lang="zh-CN" altLang="en-US">
                <a:latin typeface="宋体" panose="02010600030101010101" pitchFamily="2" charset="-122"/>
              </a:rPr>
              <a:t>用例与执行者有什么交互</a:t>
            </a:r>
          </a:p>
          <a:p>
            <a:r>
              <a:rPr kumimoji="0" lang="zh-CN" altLang="en-US">
                <a:latin typeface="宋体" panose="02010600030101010101" pitchFamily="2" charset="-122"/>
              </a:rPr>
              <a:t>用例需要什么数据</a:t>
            </a:r>
          </a:p>
          <a:p>
            <a:r>
              <a:rPr kumimoji="0" lang="zh-CN" altLang="en-US">
                <a:latin typeface="宋体" panose="02010600030101010101" pitchFamily="2" charset="-122"/>
              </a:rPr>
              <a:t>常规事件流</a:t>
            </a:r>
          </a:p>
          <a:p>
            <a:r>
              <a:rPr kumimoji="0" lang="zh-CN" altLang="en-US">
                <a:latin typeface="宋体" panose="02010600030101010101" pitchFamily="2" charset="-122"/>
              </a:rPr>
              <a:t>可选事件流</a:t>
            </a:r>
          </a:p>
          <a:p>
            <a:r>
              <a:rPr kumimoji="0" lang="zh-CN" altLang="en-US">
                <a:latin typeface="宋体" panose="02010600030101010101" pitchFamily="2" charset="-122"/>
              </a:rPr>
              <a:t>异常事件流</a:t>
            </a:r>
          </a:p>
          <a:p>
            <a:endParaRPr kumimoji="0" lang="zh-CN" altLang="en-US">
              <a:latin typeface="宋体" panose="02010600030101010101" pitchFamily="2" charset="-122"/>
            </a:endParaRPr>
          </a:p>
        </p:txBody>
      </p:sp>
      <p:sp>
        <p:nvSpPr>
          <p:cNvPr id="983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015EF163-AA6D-4D02-870F-820E1177F537}" type="slidenum">
              <a:rPr lang="zh-CN" altLang="en-US" sz="1600">
                <a:latin typeface="Arial" panose="020B0604020202020204" pitchFamily="34" charset="0"/>
              </a:rPr>
              <a:pPr/>
              <a:t>65</a:t>
            </a:fld>
            <a:endParaRPr lang="en-US" altLang="zh-CN" sz="1600">
              <a:latin typeface="Arial" panose="020B0604020202020204" pitchFamily="34" charset="0"/>
            </a:endParaRPr>
          </a:p>
        </p:txBody>
      </p:sp>
    </p:spTree>
    <p:extLst>
      <p:ext uri="{BB962C8B-B14F-4D97-AF65-F5344CB8AC3E}">
        <p14:creationId xmlns:p14="http://schemas.microsoft.com/office/powerpoint/2010/main" val="22974385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r>
              <a:rPr kumimoji="0" lang="zh-CN" altLang="en-US"/>
              <a:t>用例（</a:t>
            </a:r>
            <a:r>
              <a:rPr kumimoji="0" lang="en-US" altLang="zh-CN"/>
              <a:t>Use Case</a:t>
            </a:r>
            <a:r>
              <a:rPr kumimoji="0" lang="zh-CN" altLang="en-US"/>
              <a:t>）的事件流</a:t>
            </a:r>
          </a:p>
        </p:txBody>
      </p:sp>
      <p:sp>
        <p:nvSpPr>
          <p:cNvPr id="99330" name="Rectangle 3"/>
          <p:cNvSpPr>
            <a:spLocks noGrp="1" noChangeArrowheads="1"/>
          </p:cNvSpPr>
          <p:nvPr>
            <p:ph idx="1"/>
          </p:nvPr>
        </p:nvSpPr>
        <p:spPr/>
        <p:txBody>
          <a:bodyPr/>
          <a:lstStyle/>
          <a:p>
            <a:pPr>
              <a:lnSpc>
                <a:spcPct val="90000"/>
              </a:lnSpc>
            </a:pPr>
            <a:r>
              <a:rPr kumimoji="0" lang="en-US" altLang="zh-CN" b="1">
                <a:latin typeface="Times New Roman" panose="02020603050405020304" pitchFamily="18" charset="0"/>
              </a:rPr>
              <a:t>X Flow of Events for the &lt;name&gt; Use Case</a:t>
            </a:r>
          </a:p>
          <a:p>
            <a:pPr>
              <a:lnSpc>
                <a:spcPct val="90000"/>
              </a:lnSpc>
            </a:pPr>
            <a:r>
              <a:rPr kumimoji="0" lang="en-US" altLang="zh-CN" b="1">
                <a:latin typeface="Times New Roman" panose="02020603050405020304" pitchFamily="18" charset="0"/>
              </a:rPr>
              <a:t>X.1     Brief Description</a:t>
            </a:r>
          </a:p>
          <a:p>
            <a:pPr>
              <a:lnSpc>
                <a:spcPct val="90000"/>
              </a:lnSpc>
            </a:pPr>
            <a:r>
              <a:rPr kumimoji="0" lang="en-US" altLang="zh-CN" b="1">
                <a:latin typeface="Times New Roman" panose="02020603050405020304" pitchFamily="18" charset="0"/>
              </a:rPr>
              <a:t>X.2     Flow of Events</a:t>
            </a:r>
          </a:p>
          <a:p>
            <a:pPr>
              <a:lnSpc>
                <a:spcPct val="90000"/>
              </a:lnSpc>
            </a:pPr>
            <a:r>
              <a:rPr kumimoji="0" lang="en-US" altLang="zh-CN" i="1">
                <a:latin typeface="Times New Roman" panose="02020603050405020304" pitchFamily="18" charset="0"/>
              </a:rPr>
              <a:t>X.2.1     Basic Flow </a:t>
            </a:r>
          </a:p>
          <a:p>
            <a:pPr>
              <a:lnSpc>
                <a:spcPct val="90000"/>
              </a:lnSpc>
            </a:pPr>
            <a:r>
              <a:rPr kumimoji="0" lang="en-US" altLang="zh-CN" i="1">
                <a:latin typeface="Times New Roman" panose="02020603050405020304" pitchFamily="18" charset="0"/>
              </a:rPr>
              <a:t>X.2.2     Alternative Flows</a:t>
            </a:r>
          </a:p>
          <a:p>
            <a:pPr>
              <a:lnSpc>
                <a:spcPct val="90000"/>
              </a:lnSpc>
            </a:pPr>
            <a:r>
              <a:rPr kumimoji="0" lang="en-US" altLang="zh-CN" b="1">
                <a:latin typeface="Times New Roman" panose="02020603050405020304" pitchFamily="18" charset="0"/>
              </a:rPr>
              <a:t>X.3     Special Requirements</a:t>
            </a:r>
          </a:p>
          <a:p>
            <a:pPr>
              <a:lnSpc>
                <a:spcPct val="90000"/>
              </a:lnSpc>
            </a:pPr>
            <a:r>
              <a:rPr kumimoji="0" lang="en-US" altLang="zh-CN" b="1">
                <a:latin typeface="Times New Roman" panose="02020603050405020304" pitchFamily="18" charset="0"/>
              </a:rPr>
              <a:t>X.4     Pre-Conditions</a:t>
            </a:r>
          </a:p>
          <a:p>
            <a:pPr>
              <a:lnSpc>
                <a:spcPct val="90000"/>
              </a:lnSpc>
            </a:pPr>
            <a:r>
              <a:rPr kumimoji="0" lang="en-US" altLang="zh-CN" b="1">
                <a:latin typeface="Times New Roman" panose="02020603050405020304" pitchFamily="18" charset="0"/>
              </a:rPr>
              <a:t>X.5     Post-Conditions</a:t>
            </a:r>
          </a:p>
          <a:p>
            <a:pPr>
              <a:lnSpc>
                <a:spcPct val="90000"/>
              </a:lnSpc>
            </a:pPr>
            <a:r>
              <a:rPr kumimoji="0" lang="en-US" altLang="zh-CN" b="1">
                <a:latin typeface="Times New Roman" panose="02020603050405020304" pitchFamily="18" charset="0"/>
              </a:rPr>
              <a:t>X.6     Extension Points</a:t>
            </a:r>
            <a:endParaRPr kumimoji="0" lang="zh-CN" altLang="en-US"/>
          </a:p>
        </p:txBody>
      </p:sp>
      <p:sp>
        <p:nvSpPr>
          <p:cNvPr id="993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F7ACDD85-3DA8-49E1-A37B-C32278812489}" type="slidenum">
              <a:rPr lang="zh-CN" altLang="en-US" sz="1600">
                <a:latin typeface="Arial" panose="020B0604020202020204" pitchFamily="34" charset="0"/>
              </a:rPr>
              <a:pPr/>
              <a:t>66</a:t>
            </a:fld>
            <a:endParaRPr lang="en-US" altLang="zh-CN" sz="1600">
              <a:latin typeface="Arial" panose="020B0604020202020204" pitchFamily="34" charset="0"/>
            </a:endParaRPr>
          </a:p>
        </p:txBody>
      </p:sp>
    </p:spTree>
    <p:extLst>
      <p:ext uri="{BB962C8B-B14F-4D97-AF65-F5344CB8AC3E}">
        <p14:creationId xmlns:p14="http://schemas.microsoft.com/office/powerpoint/2010/main" val="41344759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a:noFill/>
        </p:spPr>
        <p:txBody>
          <a:bodyPr lIns="0" tIns="0" rIns="0" bIns="0"/>
          <a:lstStyle/>
          <a:p>
            <a:r>
              <a:rPr kumimoji="0" lang="zh-CN" altLang="en-US"/>
              <a:t>注册课程的事件流</a:t>
            </a:r>
          </a:p>
        </p:txBody>
      </p:sp>
      <p:sp>
        <p:nvSpPr>
          <p:cNvPr id="100354" name="Rectangle 3"/>
          <p:cNvSpPr>
            <a:spLocks noGrp="1" noChangeArrowheads="1"/>
          </p:cNvSpPr>
          <p:nvPr>
            <p:ph idx="1"/>
          </p:nvPr>
        </p:nvSpPr>
        <p:spPr>
          <a:xfrm>
            <a:off x="685800" y="1524000"/>
            <a:ext cx="7796213" cy="5173663"/>
          </a:xfrm>
        </p:spPr>
        <p:txBody>
          <a:bodyPr lIns="0" tIns="0" rIns="0" bIns="0">
            <a:spAutoFit/>
          </a:bodyPr>
          <a:lstStyle/>
          <a:p>
            <a:pPr lvl="1">
              <a:buFont typeface="ZapfDingbats" charset="2"/>
              <a:buChar char="n"/>
            </a:pPr>
            <a:r>
              <a:rPr kumimoji="0" lang="zh-CN" altLang="en-US"/>
              <a:t>注册课程：</a:t>
            </a:r>
          </a:p>
          <a:p>
            <a:pPr lvl="2">
              <a:buFont typeface="ZapfDingbats" charset="2"/>
              <a:buNone/>
            </a:pPr>
            <a:r>
              <a:rPr kumimoji="0" lang="en-US" altLang="zh-CN"/>
              <a:t>1.</a:t>
            </a:r>
            <a:r>
              <a:rPr kumimoji="0" lang="zh-CN" altLang="en-US"/>
              <a:t>学生输入</a:t>
            </a:r>
            <a:r>
              <a:rPr kumimoji="0" lang="en-US" altLang="zh-CN"/>
              <a:t>ID</a:t>
            </a:r>
            <a:r>
              <a:rPr kumimoji="0" lang="zh-CN" altLang="en-US"/>
              <a:t>号</a:t>
            </a:r>
          </a:p>
          <a:p>
            <a:pPr lvl="2">
              <a:buFont typeface="ZapfDingbats" charset="2"/>
              <a:buNone/>
            </a:pPr>
            <a:r>
              <a:rPr kumimoji="0" lang="en-US" altLang="zh-CN"/>
              <a:t>2.</a:t>
            </a:r>
            <a:r>
              <a:rPr kumimoji="0" lang="zh-CN" altLang="en-US"/>
              <a:t>系统验证</a:t>
            </a:r>
            <a:r>
              <a:rPr kumimoji="0" lang="en-US" altLang="zh-CN"/>
              <a:t>ID</a:t>
            </a:r>
            <a:r>
              <a:rPr kumimoji="0" lang="zh-CN" altLang="en-US"/>
              <a:t>号有效，并且提示学生选择当前的学期或未来的学期。</a:t>
            </a:r>
          </a:p>
          <a:p>
            <a:pPr lvl="2">
              <a:buFont typeface="ZapfDingbats" charset="2"/>
              <a:buNone/>
            </a:pPr>
            <a:r>
              <a:rPr kumimoji="0" lang="en-US" altLang="zh-CN"/>
              <a:t>3.</a:t>
            </a:r>
            <a:r>
              <a:rPr kumimoji="0" lang="zh-CN" altLang="en-US"/>
              <a:t>学生输入学期，系统提示学生选择活动：</a:t>
            </a:r>
            <a:endParaRPr kumimoji="0" lang="en-US" altLang="zh-CN"/>
          </a:p>
          <a:p>
            <a:pPr lvl="3">
              <a:buFont typeface="ZapfDingbats" charset="2"/>
              <a:buChar char="q"/>
            </a:pPr>
            <a:r>
              <a:rPr kumimoji="0" lang="zh-CN" altLang="en-US"/>
              <a:t>创建一个课表，创建的子事件流将被激发</a:t>
            </a:r>
          </a:p>
          <a:p>
            <a:pPr lvl="3">
              <a:buFont typeface="ZapfDingbats" charset="2"/>
              <a:buChar char="q"/>
            </a:pPr>
            <a:r>
              <a:rPr kumimoji="0" lang="zh-CN" altLang="en-US"/>
              <a:t>浏览一个课表，浏览的子事件流将被激发</a:t>
            </a:r>
          </a:p>
          <a:p>
            <a:pPr lvl="3">
              <a:buFont typeface="ZapfDingbats" charset="2"/>
              <a:buChar char="q"/>
            </a:pPr>
            <a:r>
              <a:rPr kumimoji="0" lang="zh-CN" altLang="en-US"/>
              <a:t>改变一个课表，改变的子事件流将被激发</a:t>
            </a:r>
          </a:p>
          <a:p>
            <a:pPr lvl="4">
              <a:buFont typeface="ZapfDingbats" charset="2"/>
              <a:buChar char="l"/>
            </a:pPr>
            <a:r>
              <a:rPr kumimoji="0" lang="zh-CN" altLang="en-US"/>
              <a:t>删除一门课程，删除的子事件流将被激发</a:t>
            </a:r>
          </a:p>
          <a:p>
            <a:pPr lvl="4">
              <a:buFont typeface="ZapfDingbats" charset="2"/>
              <a:buChar char="l"/>
            </a:pPr>
            <a:r>
              <a:rPr kumimoji="0" lang="zh-CN" altLang="en-US"/>
              <a:t>添加一门课程，添加的子事件流将被激发</a:t>
            </a:r>
          </a:p>
          <a:p>
            <a:pPr lvl="2">
              <a:buFont typeface="ZapfDingbats" charset="2"/>
              <a:buNone/>
            </a:pPr>
            <a:r>
              <a:rPr kumimoji="0" lang="en-US" altLang="zh-CN"/>
              <a:t>4.</a:t>
            </a:r>
            <a:r>
              <a:rPr kumimoji="0" lang="zh-CN" altLang="en-US"/>
              <a:t>学生指示活动结束，系统将打印学生课表，通知学生注册结束。</a:t>
            </a:r>
          </a:p>
          <a:p>
            <a:pPr lvl="2">
              <a:buFont typeface="ZapfDingbats" charset="2"/>
              <a:buNone/>
            </a:pPr>
            <a:r>
              <a:rPr kumimoji="0" lang="en-US" altLang="zh-CN"/>
              <a:t>5.</a:t>
            </a:r>
            <a:r>
              <a:rPr kumimoji="0" lang="zh-CN" altLang="en-US"/>
              <a:t>注册系统送一个帐单给计费系统处理。</a:t>
            </a:r>
            <a:endParaRPr kumimoji="0" lang="en-US" altLang="zh-CN"/>
          </a:p>
        </p:txBody>
      </p:sp>
    </p:spTree>
    <p:extLst>
      <p:ext uri="{BB962C8B-B14F-4D97-AF65-F5344CB8AC3E}">
        <p14:creationId xmlns:p14="http://schemas.microsoft.com/office/powerpoint/2010/main" val="32332292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a:noFill/>
        </p:spPr>
        <p:txBody>
          <a:bodyPr lIns="0" tIns="0" rIns="0" bIns="0"/>
          <a:lstStyle/>
          <a:p>
            <a:r>
              <a:rPr kumimoji="0" lang="zh-CN" altLang="en-US"/>
              <a:t>注册课程的异常事件流</a:t>
            </a:r>
            <a:endParaRPr kumimoji="0" lang="en-US" altLang="zh-CN"/>
          </a:p>
        </p:txBody>
      </p:sp>
      <p:sp>
        <p:nvSpPr>
          <p:cNvPr id="102402" name="Rectangle 3"/>
          <p:cNvSpPr>
            <a:spLocks noGrp="1" noChangeArrowheads="1"/>
          </p:cNvSpPr>
          <p:nvPr>
            <p:ph idx="1"/>
          </p:nvPr>
        </p:nvSpPr>
        <p:spPr>
          <a:xfrm>
            <a:off x="666750" y="1797050"/>
            <a:ext cx="7796213" cy="2055813"/>
          </a:xfrm>
        </p:spPr>
        <p:txBody>
          <a:bodyPr lIns="0" tIns="0" rIns="0" bIns="0">
            <a:spAutoFit/>
          </a:bodyPr>
          <a:lstStyle/>
          <a:p>
            <a:r>
              <a:rPr kumimoji="0" lang="zh-CN" altLang="en-US"/>
              <a:t>另一种情况 </a:t>
            </a:r>
          </a:p>
          <a:p>
            <a:pPr lvl="1"/>
            <a:r>
              <a:rPr kumimoji="0" lang="zh-CN" altLang="en-US"/>
              <a:t>在前页中</a:t>
            </a:r>
            <a:r>
              <a:rPr kumimoji="0" lang="en-US" altLang="zh-CN"/>
              <a:t>2</a:t>
            </a:r>
            <a:r>
              <a:rPr kumimoji="0" lang="zh-CN" altLang="en-US"/>
              <a:t>，如果是无效</a:t>
            </a:r>
            <a:r>
              <a:rPr kumimoji="0" lang="en-US" altLang="zh-CN"/>
              <a:t>ID</a:t>
            </a:r>
            <a:r>
              <a:rPr kumimoji="0" lang="zh-CN" altLang="en-US"/>
              <a:t>号输入，系统禁止访问。</a:t>
            </a:r>
          </a:p>
          <a:p>
            <a:pPr lvl="1"/>
            <a:r>
              <a:rPr kumimoji="0" lang="zh-CN" altLang="en-US"/>
              <a:t>在前页中</a:t>
            </a:r>
            <a:r>
              <a:rPr kumimoji="0" lang="en-US" altLang="zh-CN"/>
              <a:t>3</a:t>
            </a:r>
            <a:r>
              <a:rPr kumimoji="0" lang="zh-CN" altLang="en-US"/>
              <a:t>，如果在创建一个课表时，系统中课表已经存在，系统将提示进行其他选择（浏览或改变）。</a:t>
            </a:r>
            <a:endParaRPr kumimoji="0" lang="en-US" altLang="zh-CN"/>
          </a:p>
        </p:txBody>
      </p:sp>
    </p:spTree>
    <p:extLst>
      <p:ext uri="{BB962C8B-B14F-4D97-AF65-F5344CB8AC3E}">
        <p14:creationId xmlns:p14="http://schemas.microsoft.com/office/powerpoint/2010/main" val="15596096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a:noFill/>
        </p:spPr>
        <p:txBody>
          <a:bodyPr lIns="0" tIns="0" rIns="0" bIns="0"/>
          <a:lstStyle/>
          <a:p>
            <a:r>
              <a:rPr kumimoji="0" lang="zh-CN" altLang="en-US"/>
              <a:t>注册课程的子事件流</a:t>
            </a:r>
            <a:endParaRPr kumimoji="0" lang="en-US" altLang="zh-CN"/>
          </a:p>
        </p:txBody>
      </p:sp>
      <p:sp>
        <p:nvSpPr>
          <p:cNvPr id="104450" name="Rectangle 3"/>
          <p:cNvSpPr>
            <a:spLocks noGrp="1" noChangeArrowheads="1"/>
          </p:cNvSpPr>
          <p:nvPr>
            <p:ph idx="1"/>
          </p:nvPr>
        </p:nvSpPr>
        <p:spPr>
          <a:xfrm>
            <a:off x="666750" y="1797050"/>
            <a:ext cx="7796213" cy="3016250"/>
          </a:xfrm>
        </p:spPr>
        <p:txBody>
          <a:bodyPr lIns="0" tIns="0" rIns="0" bIns="0">
            <a:spAutoFit/>
          </a:bodyPr>
          <a:lstStyle/>
          <a:p>
            <a:r>
              <a:rPr kumimoji="0" lang="zh-CN" altLang="en-US"/>
              <a:t>创建课表</a:t>
            </a:r>
          </a:p>
          <a:p>
            <a:pPr lvl="1"/>
            <a:r>
              <a:rPr kumimoji="0" lang="zh-CN" altLang="en-US"/>
              <a:t>学生输入四个主课号，和两门备选课程号</a:t>
            </a:r>
            <a:r>
              <a:rPr kumimoji="0" lang="en-US" altLang="zh-CN"/>
              <a:t>.  </a:t>
            </a:r>
            <a:r>
              <a:rPr kumimoji="0" lang="zh-CN" altLang="en-US"/>
              <a:t>学生提交选课请求。系统将：</a:t>
            </a:r>
          </a:p>
          <a:p>
            <a:pPr lvl="1">
              <a:buFont typeface="Wingdings" panose="05000000000000000000" pitchFamily="2" charset="2"/>
              <a:buNone/>
            </a:pPr>
            <a:r>
              <a:rPr kumimoji="0" lang="en-US" altLang="zh-CN"/>
              <a:t>  1:  </a:t>
            </a:r>
            <a:r>
              <a:rPr kumimoji="0" lang="zh-CN" altLang="en-US"/>
              <a:t>检查选课条件满足</a:t>
            </a:r>
          </a:p>
          <a:p>
            <a:pPr lvl="1">
              <a:buFont typeface="Wingdings" panose="05000000000000000000" pitchFamily="2" charset="2"/>
              <a:buNone/>
            </a:pPr>
            <a:r>
              <a:rPr kumimoji="0" lang="en-US" altLang="zh-CN"/>
              <a:t>  2:  </a:t>
            </a:r>
            <a:r>
              <a:rPr kumimoji="0" lang="zh-CN" altLang="en-US"/>
              <a:t>如果课程仍然没有选满，将学生加入到课程中。</a:t>
            </a:r>
            <a:r>
              <a:rPr kumimoji="0" lang="en-US" altLang="zh-CN"/>
              <a:t>  </a:t>
            </a:r>
          </a:p>
          <a:p>
            <a:pPr lvl="1"/>
            <a:r>
              <a:rPr kumimoji="0" lang="zh-CN" altLang="en-US"/>
              <a:t>另一种情况(异常事件流)</a:t>
            </a:r>
          </a:p>
          <a:p>
            <a:pPr lvl="1">
              <a:buFont typeface="Wingdings" panose="05000000000000000000" pitchFamily="2" charset="2"/>
              <a:buNone/>
            </a:pPr>
            <a:r>
              <a:rPr kumimoji="0" lang="zh-CN" altLang="en-US"/>
              <a:t>   如果主课程不能提供，系统将选择备选课程</a:t>
            </a:r>
          </a:p>
        </p:txBody>
      </p:sp>
    </p:spTree>
    <p:extLst>
      <p:ext uri="{BB962C8B-B14F-4D97-AF65-F5344CB8AC3E}">
        <p14:creationId xmlns:p14="http://schemas.microsoft.com/office/powerpoint/2010/main" val="327798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DEA3C8C0-C7BE-4BA8-998A-5C5CF6BF02BD}" type="slidenum">
              <a:rPr lang="zh-CN" altLang="en-US" sz="1600">
                <a:latin typeface="Arial" panose="020B0604020202020204" pitchFamily="34" charset="0"/>
              </a:rPr>
              <a:pPr/>
              <a:t>7</a:t>
            </a:fld>
            <a:endParaRPr lang="en-US" altLang="zh-CN" sz="1600">
              <a:latin typeface="Arial" panose="020B0604020202020204" pitchFamily="34" charset="0"/>
            </a:endParaRPr>
          </a:p>
        </p:txBody>
      </p:sp>
      <p:sp>
        <p:nvSpPr>
          <p:cNvPr id="22530" name="Rectangle 2"/>
          <p:cNvSpPr>
            <a:spLocks noGrp="1" noChangeArrowheads="1"/>
          </p:cNvSpPr>
          <p:nvPr>
            <p:ph type="title"/>
          </p:nvPr>
        </p:nvSpPr>
        <p:spPr/>
        <p:txBody>
          <a:bodyPr/>
          <a:lstStyle/>
          <a:p>
            <a:r>
              <a:rPr kumimoji="0" lang="zh-CN" altLang="en-US"/>
              <a:t>面向对象设计概述</a:t>
            </a:r>
            <a:endParaRPr lang="zh-CN" altLang="en-US">
              <a:latin typeface="宋体" panose="02010600030101010101" pitchFamily="2" charset="-122"/>
            </a:endParaRPr>
          </a:p>
        </p:txBody>
      </p:sp>
      <p:sp>
        <p:nvSpPr>
          <p:cNvPr id="22531" name="Rectangle 3"/>
          <p:cNvSpPr>
            <a:spLocks noGrp="1" noChangeArrowheads="1"/>
          </p:cNvSpPr>
          <p:nvPr>
            <p:ph type="body" idx="1"/>
          </p:nvPr>
        </p:nvSpPr>
        <p:spPr>
          <a:xfrm>
            <a:off x="467544" y="1196975"/>
            <a:ext cx="8568506" cy="4752305"/>
          </a:xfrm>
        </p:spPr>
        <p:txBody>
          <a:bodyPr/>
          <a:lstStyle/>
          <a:p>
            <a:pPr algn="just">
              <a:buFont typeface="Wingdings" panose="05000000000000000000" pitchFamily="2" charset="2"/>
              <a:buNone/>
            </a:pPr>
            <a:r>
              <a:rPr lang="zh-CN" altLang="en-US" sz="2400" dirty="0">
                <a:latin typeface="宋体" panose="02010600030101010101" pitchFamily="2" charset="-122"/>
              </a:rPr>
              <a:t>面向对象设计遵循分解，抽象，模块化，信息隐蔽等设计原则</a:t>
            </a:r>
            <a:endParaRPr lang="en-US" altLang="zh-CN" sz="2400" dirty="0">
              <a:latin typeface="宋体" panose="02010600030101010101" pitchFamily="2" charset="-122"/>
            </a:endParaRPr>
          </a:p>
          <a:p>
            <a:pPr lvl="1">
              <a:lnSpc>
                <a:spcPct val="90000"/>
              </a:lnSpc>
            </a:pPr>
            <a:r>
              <a:rPr lang="zh-CN" altLang="en-US" sz="2000" dirty="0"/>
              <a:t>类</a:t>
            </a:r>
          </a:p>
          <a:p>
            <a:pPr lvl="1">
              <a:lnSpc>
                <a:spcPct val="90000"/>
              </a:lnSpc>
            </a:pPr>
            <a:r>
              <a:rPr lang="zh-CN" altLang="en-US" sz="2000" dirty="0"/>
              <a:t>对象:类是对象的类型，对象是类的实例</a:t>
            </a:r>
          </a:p>
          <a:p>
            <a:pPr lvl="1">
              <a:lnSpc>
                <a:spcPct val="90000"/>
              </a:lnSpc>
            </a:pPr>
            <a:r>
              <a:rPr lang="zh-CN" altLang="en-US" sz="2000" dirty="0"/>
              <a:t>封装和信息隐藏：将属性和操作包装成一个单元，使得对状态的访问和修改只能通过封装提供的接口进行。</a:t>
            </a:r>
          </a:p>
          <a:p>
            <a:pPr lvl="1">
              <a:lnSpc>
                <a:spcPct val="90000"/>
              </a:lnSpc>
            </a:pPr>
            <a:r>
              <a:rPr lang="zh-CN" altLang="en-US" sz="2000" dirty="0"/>
              <a:t>消息:对象间发送请求的载体</a:t>
            </a:r>
          </a:p>
          <a:p>
            <a:pPr lvl="1">
              <a:lnSpc>
                <a:spcPct val="90000"/>
              </a:lnSpc>
            </a:pPr>
            <a:r>
              <a:rPr lang="zh-CN" altLang="en-US" sz="2000" dirty="0"/>
              <a:t>继承</a:t>
            </a:r>
          </a:p>
          <a:p>
            <a:pPr lvl="1">
              <a:lnSpc>
                <a:spcPct val="90000"/>
              </a:lnSpc>
            </a:pPr>
            <a:r>
              <a:rPr lang="zh-CN" altLang="en-US" sz="2000" dirty="0"/>
              <a:t>多态性和动态连编</a:t>
            </a:r>
            <a:endParaRPr lang="en-US" altLang="zh-CN" sz="2000" dirty="0"/>
          </a:p>
          <a:p>
            <a:pPr lvl="1"/>
            <a:r>
              <a:rPr kumimoji="0" lang="zh-TW" altLang="en-US" sz="2000" dirty="0"/>
              <a:t>对象之间的联系</a:t>
            </a:r>
          </a:p>
          <a:p>
            <a:pPr lvl="2"/>
            <a:r>
              <a:rPr kumimoji="0" lang="zh-TW" altLang="en-US" sz="1800" dirty="0"/>
              <a:t>分类结构：一般与特殊的关系</a:t>
            </a:r>
          </a:p>
          <a:p>
            <a:pPr lvl="2"/>
            <a:r>
              <a:rPr kumimoji="0" lang="zh-TW" altLang="en-US" sz="1800" dirty="0"/>
              <a:t>组成结构：部分与整体的关系</a:t>
            </a:r>
          </a:p>
          <a:p>
            <a:pPr lvl="2"/>
            <a:r>
              <a:rPr kumimoji="0" lang="zh-TW" altLang="en-US" sz="1800" dirty="0"/>
              <a:t>实例连接：对象之间的静态联系</a:t>
            </a:r>
          </a:p>
          <a:p>
            <a:pPr lvl="2"/>
            <a:r>
              <a:rPr kumimoji="0" lang="zh-TW" altLang="en-US" sz="1800" dirty="0"/>
              <a:t>消息连接：对象之间的通信联系</a:t>
            </a:r>
          </a:p>
        </p:txBody>
      </p:sp>
    </p:spTree>
    <p:extLst>
      <p:ext uri="{BB962C8B-B14F-4D97-AF65-F5344CB8AC3E}">
        <p14:creationId xmlns:p14="http://schemas.microsoft.com/office/powerpoint/2010/main" val="14436178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a:noFill/>
        </p:spPr>
        <p:txBody>
          <a:bodyPr lIns="0" tIns="0" rIns="0" bIns="0"/>
          <a:lstStyle/>
          <a:p>
            <a:r>
              <a:rPr kumimoji="0" lang="zh-CN" altLang="en-US"/>
              <a:t>注册课程的子事件流</a:t>
            </a:r>
            <a:endParaRPr kumimoji="0" lang="en-US" altLang="zh-CN"/>
          </a:p>
        </p:txBody>
      </p:sp>
      <p:sp>
        <p:nvSpPr>
          <p:cNvPr id="106498" name="Rectangle 3"/>
          <p:cNvSpPr>
            <a:spLocks noGrp="1" noChangeArrowheads="1"/>
          </p:cNvSpPr>
          <p:nvPr>
            <p:ph idx="1"/>
          </p:nvPr>
        </p:nvSpPr>
        <p:spPr>
          <a:xfrm>
            <a:off x="666750" y="1797050"/>
            <a:ext cx="7796213" cy="1982788"/>
          </a:xfrm>
        </p:spPr>
        <p:txBody>
          <a:bodyPr lIns="0" tIns="0" rIns="0" bIns="0">
            <a:spAutoFit/>
          </a:bodyPr>
          <a:lstStyle/>
          <a:p>
            <a:r>
              <a:rPr kumimoji="0" lang="zh-CN" altLang="en-US"/>
              <a:t>浏览课表</a:t>
            </a:r>
          </a:p>
          <a:p>
            <a:pPr lvl="1"/>
            <a:r>
              <a:rPr kumimoji="0" lang="zh-CN" altLang="en-US"/>
              <a:t>学生请求一个给定学期的所有注册课程的信息，系统显示学生注册的所有课程信息，包括课程名，课程号，选课号，一周的天数，时间，地点，学分。</a:t>
            </a:r>
          </a:p>
        </p:txBody>
      </p:sp>
    </p:spTree>
    <p:extLst>
      <p:ext uri="{BB962C8B-B14F-4D97-AF65-F5344CB8AC3E}">
        <p14:creationId xmlns:p14="http://schemas.microsoft.com/office/powerpoint/2010/main" val="7614900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noFill/>
        </p:spPr>
        <p:txBody>
          <a:bodyPr lIns="0" tIns="0" rIns="0" bIns="0"/>
          <a:lstStyle/>
          <a:p>
            <a:r>
              <a:rPr kumimoji="0" lang="zh-CN" altLang="en-US"/>
              <a:t>注册课程的子事件流</a:t>
            </a:r>
          </a:p>
        </p:txBody>
      </p:sp>
      <p:sp>
        <p:nvSpPr>
          <p:cNvPr id="108546" name="Rectangle 3"/>
          <p:cNvSpPr>
            <a:spLocks noGrp="1" noChangeArrowheads="1"/>
          </p:cNvSpPr>
          <p:nvPr>
            <p:ph idx="1"/>
          </p:nvPr>
        </p:nvSpPr>
        <p:spPr>
          <a:xfrm>
            <a:off x="666750" y="1797050"/>
            <a:ext cx="7796213" cy="4049713"/>
          </a:xfrm>
        </p:spPr>
        <p:txBody>
          <a:bodyPr lIns="0" tIns="0" rIns="0" bIns="0">
            <a:spAutoFit/>
          </a:bodyPr>
          <a:lstStyle/>
          <a:p>
            <a:r>
              <a:rPr kumimoji="0" lang="zh-CN" altLang="en-US"/>
              <a:t>改变课表－删除一个课程</a:t>
            </a:r>
          </a:p>
          <a:p>
            <a:pPr lvl="1"/>
            <a:r>
              <a:rPr kumimoji="0" lang="zh-CN" altLang="en-US"/>
              <a:t>学生指示哪个课程被删除，系统检查没有超过变更的最后期限，系统从课程中删除学生，系统通知学生请求被处理。</a:t>
            </a:r>
          </a:p>
          <a:p>
            <a:r>
              <a:rPr kumimoji="0" lang="zh-CN" altLang="en-US"/>
              <a:t>改变课表－增加一个课程</a:t>
            </a:r>
          </a:p>
          <a:p>
            <a:pPr lvl="1"/>
            <a:r>
              <a:rPr kumimoji="0" lang="zh-CN" altLang="en-US"/>
              <a:t>学生指示哪个课程被增加，系统检查没有超过变更的最后期限，系统将：</a:t>
            </a:r>
          </a:p>
          <a:p>
            <a:pPr lvl="2">
              <a:buFont typeface="Wingdings" panose="05000000000000000000" pitchFamily="2" charset="2"/>
              <a:buNone/>
            </a:pPr>
            <a:r>
              <a:rPr kumimoji="0" lang="en-US" altLang="zh-CN"/>
              <a:t>1. </a:t>
            </a:r>
            <a:r>
              <a:rPr kumimoji="0" lang="zh-CN" altLang="en-US"/>
              <a:t>验证增加的课程没有超过最大人数</a:t>
            </a:r>
          </a:p>
          <a:p>
            <a:pPr lvl="2">
              <a:buFont typeface="Wingdings" panose="05000000000000000000" pitchFamily="2" charset="2"/>
              <a:buNone/>
            </a:pPr>
            <a:r>
              <a:rPr kumimoji="0" lang="en-US" altLang="zh-CN"/>
              <a:t>2. </a:t>
            </a:r>
            <a:r>
              <a:rPr kumimoji="0" lang="zh-CN" altLang="en-US"/>
              <a:t>检查选课条件满足</a:t>
            </a:r>
          </a:p>
          <a:p>
            <a:pPr lvl="2">
              <a:buFont typeface="Wingdings" panose="05000000000000000000" pitchFamily="2" charset="2"/>
              <a:buNone/>
            </a:pPr>
            <a:r>
              <a:rPr kumimoji="0" lang="en-US" altLang="zh-CN"/>
              <a:t>3. </a:t>
            </a:r>
            <a:r>
              <a:rPr kumimoji="0" lang="zh-CN" altLang="en-US"/>
              <a:t>如果课程开放，将学生加入到课程中。</a:t>
            </a:r>
          </a:p>
        </p:txBody>
      </p:sp>
    </p:spTree>
    <p:extLst>
      <p:ext uri="{BB962C8B-B14F-4D97-AF65-F5344CB8AC3E}">
        <p14:creationId xmlns:p14="http://schemas.microsoft.com/office/powerpoint/2010/main" val="15037543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r>
              <a:rPr kumimoji="0" lang="zh-CN" altLang="en-US"/>
              <a:t>用例（</a:t>
            </a:r>
            <a:r>
              <a:rPr kumimoji="0" lang="en-US" altLang="zh-CN"/>
              <a:t>Use Case</a:t>
            </a:r>
            <a:r>
              <a:rPr kumimoji="0" lang="zh-CN" altLang="en-US"/>
              <a:t>）间的关系</a:t>
            </a:r>
          </a:p>
        </p:txBody>
      </p:sp>
      <p:sp>
        <p:nvSpPr>
          <p:cNvPr id="110594" name="Rectangle 3"/>
          <p:cNvSpPr>
            <a:spLocks noGrp="1" noChangeArrowheads="1"/>
          </p:cNvSpPr>
          <p:nvPr>
            <p:ph idx="1"/>
          </p:nvPr>
        </p:nvSpPr>
        <p:spPr/>
        <p:txBody>
          <a:bodyPr/>
          <a:lstStyle/>
          <a:p>
            <a:r>
              <a:rPr kumimoji="0" lang="en-US" altLang="zh-CN"/>
              <a:t>Include</a:t>
            </a:r>
          </a:p>
          <a:p>
            <a:pPr lvl="1"/>
            <a:r>
              <a:rPr kumimoji="0" lang="zh-CN" altLang="en-US" sz="2000"/>
              <a:t>«</a:t>
            </a:r>
            <a:r>
              <a:rPr kumimoji="0" lang="en-US" altLang="zh-CN" sz="2000"/>
              <a:t>include»</a:t>
            </a:r>
            <a:r>
              <a:rPr kumimoji="0" lang="zh-CN" altLang="en-US" sz="2000"/>
              <a:t>关系可用来描述某一个特性可能为一个或多个其它使用范例所共有。</a:t>
            </a:r>
            <a:endParaRPr kumimoji="0" lang="en-US" altLang="zh-CN"/>
          </a:p>
          <a:p>
            <a:endParaRPr kumimoji="0" lang="en-US" altLang="zh-CN"/>
          </a:p>
        </p:txBody>
      </p:sp>
      <p:sp>
        <p:nvSpPr>
          <p:cNvPr id="1105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442D4761-7B40-444B-96B5-E2BE351F2729}" type="slidenum">
              <a:rPr lang="zh-CN" altLang="en-US" sz="1600">
                <a:latin typeface="Arial" panose="020B0604020202020204" pitchFamily="34" charset="0"/>
              </a:rPr>
              <a:pPr/>
              <a:t>72</a:t>
            </a:fld>
            <a:endParaRPr lang="en-US" altLang="zh-CN" sz="1600">
              <a:latin typeface="Arial" panose="020B0604020202020204" pitchFamily="34" charset="0"/>
            </a:endParaRPr>
          </a:p>
        </p:txBody>
      </p:sp>
      <p:grpSp>
        <p:nvGrpSpPr>
          <p:cNvPr id="110596" name="Group 4"/>
          <p:cNvGrpSpPr>
            <a:grpSpLocks/>
          </p:cNvGrpSpPr>
          <p:nvPr/>
        </p:nvGrpSpPr>
        <p:grpSpPr bwMode="auto">
          <a:xfrm>
            <a:off x="1752600" y="3505200"/>
            <a:ext cx="6019800" cy="990600"/>
            <a:chOff x="1200" y="2784"/>
            <a:chExt cx="3264" cy="624"/>
          </a:xfrm>
        </p:grpSpPr>
        <p:sp>
          <p:nvSpPr>
            <p:cNvPr id="659461" name="Oval 5"/>
            <p:cNvSpPr>
              <a:spLocks noChangeArrowheads="1"/>
            </p:cNvSpPr>
            <p:nvPr/>
          </p:nvSpPr>
          <p:spPr bwMode="auto">
            <a:xfrm>
              <a:off x="1200" y="2832"/>
              <a:ext cx="912" cy="528"/>
            </a:xfrm>
            <a:prstGeom prst="ellipse">
              <a:avLst/>
            </a:prstGeom>
            <a:solidFill>
              <a:srgbClr val="CCFFFF"/>
            </a:solidFill>
            <a:ln w="381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20000"/>
                </a:spcBef>
                <a:buClr>
                  <a:schemeClr val="folHlink"/>
                </a:buClr>
                <a:buSzPct val="60000"/>
                <a:buFont typeface="Wingdings" panose="05000000000000000000" pitchFamily="2" charset="2"/>
                <a:buNone/>
              </a:pPr>
              <a:r>
                <a:rPr lang="zh-CN" altLang="en-US">
                  <a:latin typeface="Tahoma" panose="020B0604030504040204" pitchFamily="34" charset="0"/>
                </a:rPr>
                <a:t>取钱</a:t>
              </a:r>
            </a:p>
          </p:txBody>
        </p:sp>
        <p:sp>
          <p:nvSpPr>
            <p:cNvPr id="659462" name="Oval 6"/>
            <p:cNvSpPr>
              <a:spLocks noChangeArrowheads="1"/>
            </p:cNvSpPr>
            <p:nvPr/>
          </p:nvSpPr>
          <p:spPr bwMode="auto">
            <a:xfrm>
              <a:off x="3264" y="2880"/>
              <a:ext cx="1200" cy="528"/>
            </a:xfrm>
            <a:prstGeom prst="ellipse">
              <a:avLst/>
            </a:prstGeom>
            <a:solidFill>
              <a:srgbClr val="CCFFFF"/>
            </a:solidFill>
            <a:ln w="381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20000"/>
                </a:spcBef>
                <a:buClr>
                  <a:schemeClr val="folHlink"/>
                </a:buClr>
                <a:buSzPct val="60000"/>
                <a:buFont typeface="Wingdings" panose="05000000000000000000" pitchFamily="2" charset="2"/>
                <a:buNone/>
              </a:pPr>
              <a:r>
                <a:rPr lang="zh-CN" altLang="en-US">
                  <a:latin typeface="Tahoma" panose="020B0604030504040204" pitchFamily="34" charset="0"/>
                </a:rPr>
                <a:t>认证系统</a:t>
              </a:r>
            </a:p>
          </p:txBody>
        </p:sp>
        <p:sp>
          <p:nvSpPr>
            <p:cNvPr id="659463" name="Line 7"/>
            <p:cNvSpPr>
              <a:spLocks noChangeShapeType="1"/>
            </p:cNvSpPr>
            <p:nvPr/>
          </p:nvSpPr>
          <p:spPr bwMode="auto">
            <a:xfrm>
              <a:off x="2112" y="3072"/>
              <a:ext cx="1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659464" name="Text Box 8"/>
            <p:cNvSpPr txBox="1">
              <a:spLocks noChangeArrowheads="1"/>
            </p:cNvSpPr>
            <p:nvPr/>
          </p:nvSpPr>
          <p:spPr bwMode="auto">
            <a:xfrm>
              <a:off x="2208" y="2784"/>
              <a:ext cx="96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FFFF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buClr>
                  <a:schemeClr val="folHlink"/>
                </a:buClr>
                <a:buSzPct val="60000"/>
                <a:buFont typeface="Wingdings" charset="0"/>
                <a:buNone/>
                <a:defRPr/>
              </a:pPr>
              <a:r>
                <a:rPr lang="zh-CN" altLang="en-US" sz="2000">
                  <a:latin typeface="Tahoma" charset="0"/>
                  <a:ea typeface="宋体" charset="0"/>
                  <a:cs typeface="宋体" charset="0"/>
                </a:rPr>
                <a:t>&lt;&lt;</a:t>
              </a:r>
              <a:r>
                <a:rPr lang="en-US" altLang="zh-CN" sz="2000">
                  <a:latin typeface="Tahoma" charset="0"/>
                  <a:ea typeface="宋体" charset="0"/>
                  <a:cs typeface="宋体" charset="0"/>
                </a:rPr>
                <a:t>include&gt;&gt;</a:t>
              </a:r>
            </a:p>
          </p:txBody>
        </p:sp>
      </p:grpSp>
    </p:spTree>
    <p:extLst>
      <p:ext uri="{BB962C8B-B14F-4D97-AF65-F5344CB8AC3E}">
        <p14:creationId xmlns:p14="http://schemas.microsoft.com/office/powerpoint/2010/main" val="26495529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r>
              <a:rPr kumimoji="0" lang="zh-CN" altLang="en-US"/>
              <a:t>用例（</a:t>
            </a:r>
            <a:r>
              <a:rPr kumimoji="0" lang="en-US" altLang="zh-CN"/>
              <a:t>Use Case</a:t>
            </a:r>
            <a:r>
              <a:rPr kumimoji="0" lang="zh-CN" altLang="en-US"/>
              <a:t>）间的关系</a:t>
            </a:r>
          </a:p>
        </p:txBody>
      </p:sp>
      <p:sp>
        <p:nvSpPr>
          <p:cNvPr id="111618" name="Rectangle 3"/>
          <p:cNvSpPr>
            <a:spLocks noGrp="1" noChangeArrowheads="1"/>
          </p:cNvSpPr>
          <p:nvPr>
            <p:ph idx="1"/>
          </p:nvPr>
        </p:nvSpPr>
        <p:spPr/>
        <p:txBody>
          <a:bodyPr/>
          <a:lstStyle/>
          <a:p>
            <a:r>
              <a:rPr kumimoji="0" lang="en-US" altLang="zh-CN"/>
              <a:t>Extend</a:t>
            </a:r>
          </a:p>
          <a:p>
            <a:pPr lvl="1"/>
            <a:r>
              <a:rPr kumimoji="0" lang="zh-CN" altLang="en-US" sz="2000"/>
              <a:t>« </a:t>
            </a:r>
            <a:r>
              <a:rPr kumimoji="0" lang="en-US" altLang="zh-CN" sz="2000"/>
              <a:t>extend»</a:t>
            </a:r>
            <a:r>
              <a:rPr kumimoji="0" lang="zh-CN" altLang="en-US" sz="2000"/>
              <a:t>关系描述的是可能扩展（ </a:t>
            </a:r>
            <a:r>
              <a:rPr kumimoji="0" lang="en-US" altLang="zh-CN" sz="2000"/>
              <a:t>optional ）</a:t>
            </a:r>
            <a:r>
              <a:rPr kumimoji="0" lang="zh-CN" altLang="en-US" sz="2000"/>
              <a:t>的特性</a:t>
            </a:r>
          </a:p>
        </p:txBody>
      </p:sp>
      <p:sp>
        <p:nvSpPr>
          <p:cNvPr id="1116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09354E61-5D4F-4850-8F71-73888D010400}" type="slidenum">
              <a:rPr lang="zh-CN" altLang="en-US" sz="1600">
                <a:latin typeface="Arial" panose="020B0604020202020204" pitchFamily="34" charset="0"/>
              </a:rPr>
              <a:pPr/>
              <a:t>73</a:t>
            </a:fld>
            <a:endParaRPr lang="en-US" altLang="zh-CN" sz="1600">
              <a:latin typeface="Arial" panose="020B0604020202020204" pitchFamily="34" charset="0"/>
            </a:endParaRPr>
          </a:p>
        </p:txBody>
      </p:sp>
      <p:grpSp>
        <p:nvGrpSpPr>
          <p:cNvPr id="111620" name="Group 4"/>
          <p:cNvGrpSpPr>
            <a:grpSpLocks/>
          </p:cNvGrpSpPr>
          <p:nvPr/>
        </p:nvGrpSpPr>
        <p:grpSpPr bwMode="auto">
          <a:xfrm>
            <a:off x="1905000" y="3200400"/>
            <a:ext cx="5791200" cy="990600"/>
            <a:chOff x="1152" y="1296"/>
            <a:chExt cx="3648" cy="624"/>
          </a:xfrm>
        </p:grpSpPr>
        <p:sp>
          <p:nvSpPr>
            <p:cNvPr id="715781" name="Oval 5"/>
            <p:cNvSpPr>
              <a:spLocks noChangeArrowheads="1"/>
            </p:cNvSpPr>
            <p:nvPr/>
          </p:nvSpPr>
          <p:spPr bwMode="auto">
            <a:xfrm>
              <a:off x="1152" y="1344"/>
              <a:ext cx="912" cy="528"/>
            </a:xfrm>
            <a:prstGeom prst="ellipse">
              <a:avLst/>
            </a:prstGeom>
            <a:solidFill>
              <a:srgbClr val="CCFFFF"/>
            </a:solidFill>
            <a:ln w="381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20000"/>
                </a:spcBef>
                <a:buClr>
                  <a:schemeClr val="folHlink"/>
                </a:buClr>
                <a:buSzPct val="60000"/>
                <a:buFont typeface="Wingdings" panose="05000000000000000000" pitchFamily="2" charset="2"/>
                <a:buNone/>
              </a:pPr>
              <a:r>
                <a:rPr lang="zh-CN" altLang="en-US">
                  <a:latin typeface="Tahoma" panose="020B0604030504040204" pitchFamily="34" charset="0"/>
                </a:rPr>
                <a:t>取钱</a:t>
              </a:r>
            </a:p>
          </p:txBody>
        </p:sp>
        <p:sp>
          <p:nvSpPr>
            <p:cNvPr id="715782" name="Oval 6"/>
            <p:cNvSpPr>
              <a:spLocks noChangeArrowheads="1"/>
            </p:cNvSpPr>
            <p:nvPr/>
          </p:nvSpPr>
          <p:spPr bwMode="auto">
            <a:xfrm>
              <a:off x="3216" y="1392"/>
              <a:ext cx="1584" cy="528"/>
            </a:xfrm>
            <a:prstGeom prst="ellipse">
              <a:avLst/>
            </a:prstGeom>
            <a:solidFill>
              <a:srgbClr val="CCFFFF"/>
            </a:solidFill>
            <a:ln w="381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spcBef>
                  <a:spcPct val="20000"/>
                </a:spcBef>
                <a:buClr>
                  <a:schemeClr val="folHlink"/>
                </a:buClr>
                <a:buSzPct val="60000"/>
                <a:buFont typeface="Wingdings" panose="05000000000000000000" pitchFamily="2" charset="2"/>
                <a:buNone/>
              </a:pPr>
              <a:r>
                <a:rPr lang="zh-CN" altLang="en-US">
                  <a:latin typeface="Tahoma" panose="020B0604030504040204" pitchFamily="34" charset="0"/>
                </a:rPr>
                <a:t>大额取钱</a:t>
              </a:r>
            </a:p>
          </p:txBody>
        </p:sp>
        <p:sp>
          <p:nvSpPr>
            <p:cNvPr id="715783" name="Line 7"/>
            <p:cNvSpPr>
              <a:spLocks noChangeShapeType="1"/>
            </p:cNvSpPr>
            <p:nvPr/>
          </p:nvSpPr>
          <p:spPr bwMode="auto">
            <a:xfrm>
              <a:off x="2064" y="1584"/>
              <a:ext cx="1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715784" name="Text Box 8"/>
            <p:cNvSpPr txBox="1">
              <a:spLocks noChangeArrowheads="1"/>
            </p:cNvSpPr>
            <p:nvPr/>
          </p:nvSpPr>
          <p:spPr bwMode="auto">
            <a:xfrm>
              <a:off x="1968" y="1296"/>
              <a:ext cx="144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FFFF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buClr>
                  <a:schemeClr val="folHlink"/>
                </a:buClr>
                <a:buSzPct val="60000"/>
                <a:buFont typeface="Wingdings" charset="0"/>
                <a:buNone/>
                <a:defRPr/>
              </a:pPr>
              <a:r>
                <a:rPr lang="zh-CN" altLang="en-US" sz="2000">
                  <a:latin typeface="Tahoma" charset="0"/>
                  <a:ea typeface="宋体" charset="0"/>
                  <a:cs typeface="宋体" charset="0"/>
                </a:rPr>
                <a:t>&lt;&lt;</a:t>
              </a:r>
              <a:r>
                <a:rPr lang="en-US" altLang="zh-CN" sz="2000">
                  <a:latin typeface="Tahoma" charset="0"/>
                  <a:ea typeface="宋体" charset="0"/>
                  <a:cs typeface="宋体" charset="0"/>
                </a:rPr>
                <a:t>extend&gt;&gt;</a:t>
              </a:r>
            </a:p>
          </p:txBody>
        </p:sp>
      </p:grpSp>
    </p:spTree>
    <p:extLst>
      <p:ext uri="{BB962C8B-B14F-4D97-AF65-F5344CB8AC3E}">
        <p14:creationId xmlns:p14="http://schemas.microsoft.com/office/powerpoint/2010/main" val="22985005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a:xfrm>
            <a:off x="1042988" y="404813"/>
            <a:ext cx="6985000" cy="576262"/>
          </a:xfrm>
        </p:spPr>
        <p:txBody>
          <a:bodyPr/>
          <a:lstStyle/>
          <a:p>
            <a:r>
              <a:rPr kumimoji="0" lang="zh-CN" altLang="en-US"/>
              <a:t>用例图（</a:t>
            </a:r>
            <a:r>
              <a:rPr kumimoji="0" lang="en-US" altLang="zh-CN"/>
              <a:t>Use Case Diagram</a:t>
            </a:r>
            <a:r>
              <a:rPr kumimoji="0" lang="zh-CN" altLang="en-US"/>
              <a:t>）</a:t>
            </a:r>
          </a:p>
        </p:txBody>
      </p:sp>
      <p:sp>
        <p:nvSpPr>
          <p:cNvPr id="112642" name="Rectangle 3"/>
          <p:cNvSpPr>
            <a:spLocks noGrp="1" noChangeArrowheads="1"/>
          </p:cNvSpPr>
          <p:nvPr>
            <p:ph idx="1"/>
          </p:nvPr>
        </p:nvSpPr>
        <p:spPr/>
        <p:txBody>
          <a:bodyPr/>
          <a:lstStyle/>
          <a:p>
            <a:pPr>
              <a:lnSpc>
                <a:spcPct val="90000"/>
              </a:lnSpc>
            </a:pPr>
            <a:r>
              <a:rPr kumimoji="0" lang="zh-CN" altLang="en-US"/>
              <a:t>用例图描述各个执行者在各个用例中的参与情况，描述系统为用户所感知的外部视图。</a:t>
            </a:r>
          </a:p>
          <a:p>
            <a:pPr>
              <a:lnSpc>
                <a:spcPct val="90000"/>
              </a:lnSpc>
            </a:pPr>
            <a:r>
              <a:rPr kumimoji="0" lang="zh-CN" altLang="en-US"/>
              <a:t>用例图的功能：</a:t>
            </a:r>
          </a:p>
          <a:p>
            <a:pPr lvl="1">
              <a:lnSpc>
                <a:spcPct val="90000"/>
              </a:lnSpc>
            </a:pPr>
            <a:r>
              <a:rPr kumimoji="0" lang="zh-CN" altLang="en-US"/>
              <a:t>捕获系统用户需求</a:t>
            </a:r>
          </a:p>
          <a:p>
            <a:pPr lvl="1">
              <a:lnSpc>
                <a:spcPct val="90000"/>
              </a:lnSpc>
            </a:pPr>
            <a:r>
              <a:rPr kumimoji="0" lang="zh-CN" altLang="en-US"/>
              <a:t>描述系统边界</a:t>
            </a:r>
          </a:p>
          <a:p>
            <a:pPr lvl="1">
              <a:lnSpc>
                <a:spcPct val="90000"/>
              </a:lnSpc>
            </a:pPr>
            <a:r>
              <a:rPr kumimoji="0" lang="zh-CN" altLang="en-US"/>
              <a:t>指明系统外部行为</a:t>
            </a:r>
          </a:p>
          <a:p>
            <a:pPr lvl="1">
              <a:lnSpc>
                <a:spcPct val="90000"/>
              </a:lnSpc>
            </a:pPr>
            <a:r>
              <a:rPr kumimoji="0" lang="zh-CN" altLang="en-US"/>
              <a:t>指导系统开发者的功能开发</a:t>
            </a:r>
          </a:p>
          <a:p>
            <a:pPr lvl="1">
              <a:lnSpc>
                <a:spcPct val="90000"/>
              </a:lnSpc>
            </a:pPr>
            <a:r>
              <a:rPr kumimoji="0" lang="zh-CN" altLang="en-US"/>
              <a:t>系统建模的起点，指导所有的类图和交互图的设计</a:t>
            </a:r>
          </a:p>
          <a:p>
            <a:pPr lvl="1">
              <a:lnSpc>
                <a:spcPct val="90000"/>
              </a:lnSpc>
            </a:pPr>
            <a:r>
              <a:rPr kumimoji="0" lang="zh-CN" altLang="en-US"/>
              <a:t>产生测试用例，用户文档</a:t>
            </a:r>
          </a:p>
          <a:p>
            <a:pPr lvl="1">
              <a:lnSpc>
                <a:spcPct val="90000"/>
              </a:lnSpc>
            </a:pPr>
            <a:r>
              <a:rPr kumimoji="0" lang="zh-CN" altLang="en-US"/>
              <a:t>估计项目大小和进度。</a:t>
            </a:r>
          </a:p>
        </p:txBody>
      </p:sp>
      <p:sp>
        <p:nvSpPr>
          <p:cNvPr id="1126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B5CCBEC7-9029-4DE9-A449-2B026988A2B8}" type="slidenum">
              <a:rPr lang="zh-CN" altLang="en-US" sz="1600">
                <a:latin typeface="Arial" panose="020B0604020202020204" pitchFamily="34" charset="0"/>
              </a:rPr>
              <a:pPr/>
              <a:t>74</a:t>
            </a:fld>
            <a:endParaRPr lang="en-US" altLang="zh-CN" sz="1600">
              <a:latin typeface="Arial" panose="020B0604020202020204" pitchFamily="34" charset="0"/>
            </a:endParaRPr>
          </a:p>
        </p:txBody>
      </p:sp>
    </p:spTree>
    <p:extLst>
      <p:ext uri="{BB962C8B-B14F-4D97-AF65-F5344CB8AC3E}">
        <p14:creationId xmlns:p14="http://schemas.microsoft.com/office/powerpoint/2010/main" val="5389390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a:xfrm>
            <a:off x="1042988" y="404813"/>
            <a:ext cx="7200900" cy="576262"/>
          </a:xfrm>
        </p:spPr>
        <p:txBody>
          <a:bodyPr/>
          <a:lstStyle/>
          <a:p>
            <a:r>
              <a:rPr kumimoji="0" lang="zh-CN" altLang="en-US"/>
              <a:t>用例图（</a:t>
            </a:r>
            <a:r>
              <a:rPr kumimoji="0" lang="en-US" altLang="zh-CN"/>
              <a:t>Use Case Diagram</a:t>
            </a:r>
            <a:r>
              <a:rPr kumimoji="0" lang="zh-CN" altLang="en-US"/>
              <a:t>）</a:t>
            </a:r>
            <a:endParaRPr kumimoji="0" lang="en-US" altLang="zh-CN"/>
          </a:p>
        </p:txBody>
      </p:sp>
      <p:sp>
        <p:nvSpPr>
          <p:cNvPr id="113666" name="Rectangle 3"/>
          <p:cNvSpPr>
            <a:spLocks noGrp="1" noChangeArrowheads="1"/>
          </p:cNvSpPr>
          <p:nvPr>
            <p:ph idx="1"/>
          </p:nvPr>
        </p:nvSpPr>
        <p:spPr/>
        <p:txBody>
          <a:bodyPr/>
          <a:lstStyle/>
          <a:p>
            <a:r>
              <a:rPr kumimoji="0" lang="zh-CN" altLang="en-US">
                <a:latin typeface="宋体" panose="02010600030101010101" pitchFamily="2" charset="-122"/>
              </a:rPr>
              <a:t>主用例图(</a:t>
            </a:r>
            <a:r>
              <a:rPr kumimoji="0" lang="en-US" altLang="zh-CN">
                <a:latin typeface="宋体" panose="02010600030101010101" pitchFamily="2" charset="-122"/>
              </a:rPr>
              <a:t>Main Use Case diagram</a:t>
            </a:r>
            <a:r>
              <a:rPr kumimoji="0" lang="zh-CN" altLang="en-US">
                <a:latin typeface="宋体" panose="02010600030101010101" pitchFamily="2" charset="-122"/>
              </a:rPr>
              <a:t>)描述了系统的边界</a:t>
            </a:r>
            <a:r>
              <a:rPr kumimoji="0" lang="en-US" altLang="zh-CN">
                <a:latin typeface="宋体" panose="02010600030101010101" pitchFamily="2" charset="-122"/>
              </a:rPr>
              <a:t>(actors)</a:t>
            </a:r>
            <a:r>
              <a:rPr kumimoji="0" lang="zh-CN" altLang="en-US">
                <a:latin typeface="宋体" panose="02010600030101010101" pitchFamily="2" charset="-122"/>
              </a:rPr>
              <a:t>和系统的主要功能</a:t>
            </a:r>
            <a:r>
              <a:rPr kumimoji="0" lang="en-US" altLang="zh-CN">
                <a:latin typeface="宋体" panose="02010600030101010101" pitchFamily="2" charset="-122"/>
              </a:rPr>
              <a:t>(use cases)</a:t>
            </a:r>
            <a:r>
              <a:rPr kumimoji="0" lang="zh-CN" altLang="en-US">
                <a:latin typeface="宋体" panose="02010600030101010101" pitchFamily="2" charset="-122"/>
              </a:rPr>
              <a:t> 。</a:t>
            </a:r>
          </a:p>
          <a:p>
            <a:r>
              <a:rPr kumimoji="0" lang="zh-CN" altLang="en-US">
                <a:latin typeface="宋体" panose="02010600030101010101" pitchFamily="2" charset="-122"/>
              </a:rPr>
              <a:t>通常每个系统都有一个主用例图。</a:t>
            </a:r>
          </a:p>
          <a:p>
            <a:r>
              <a:rPr kumimoji="0" lang="zh-CN" altLang="en-US">
                <a:latin typeface="宋体" panose="02010600030101010101" pitchFamily="2" charset="-122"/>
              </a:rPr>
              <a:t>其它用例图则根据需要添加。</a:t>
            </a:r>
          </a:p>
        </p:txBody>
      </p:sp>
      <p:sp>
        <p:nvSpPr>
          <p:cNvPr id="1136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C7F4D862-6456-474C-AF48-54C9080A1A23}" type="slidenum">
              <a:rPr lang="zh-CN" altLang="en-US" sz="1600">
                <a:latin typeface="Arial" panose="020B0604020202020204" pitchFamily="34" charset="0"/>
              </a:rPr>
              <a:pPr/>
              <a:t>75</a:t>
            </a:fld>
            <a:endParaRPr lang="en-US" altLang="zh-CN" sz="1600">
              <a:latin typeface="Arial" panose="020B0604020202020204" pitchFamily="34" charset="0"/>
            </a:endParaRPr>
          </a:p>
        </p:txBody>
      </p:sp>
    </p:spTree>
    <p:extLst>
      <p:ext uri="{BB962C8B-B14F-4D97-AF65-F5344CB8AC3E}">
        <p14:creationId xmlns:p14="http://schemas.microsoft.com/office/powerpoint/2010/main" val="11406004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a:noFill/>
        </p:spPr>
        <p:txBody>
          <a:bodyPr lIns="0" tIns="0" rIns="0" bIns="0"/>
          <a:lstStyle/>
          <a:p>
            <a:r>
              <a:rPr kumimoji="0" lang="zh-CN" altLang="en-US"/>
              <a:t>用例图（</a:t>
            </a:r>
            <a:r>
              <a:rPr kumimoji="0" lang="en-US" altLang="zh-CN"/>
              <a:t>Use Case Diagram</a:t>
            </a:r>
            <a:r>
              <a:rPr kumimoji="0" lang="zh-CN" altLang="en-US"/>
              <a:t>）</a:t>
            </a:r>
          </a:p>
        </p:txBody>
      </p:sp>
      <p:grpSp>
        <p:nvGrpSpPr>
          <p:cNvPr id="114690" name="Group 3"/>
          <p:cNvGrpSpPr>
            <a:grpSpLocks/>
          </p:cNvGrpSpPr>
          <p:nvPr/>
        </p:nvGrpSpPr>
        <p:grpSpPr bwMode="auto">
          <a:xfrm>
            <a:off x="685800" y="1619250"/>
            <a:ext cx="7102475" cy="5086350"/>
            <a:chOff x="432" y="1020"/>
            <a:chExt cx="4474" cy="3204"/>
          </a:xfrm>
        </p:grpSpPr>
        <p:sp>
          <p:nvSpPr>
            <p:cNvPr id="455684" name="Rectangle 4"/>
            <p:cNvSpPr>
              <a:spLocks noChangeArrowheads="1"/>
            </p:cNvSpPr>
            <p:nvPr/>
          </p:nvSpPr>
          <p:spPr bwMode="auto">
            <a:xfrm>
              <a:off x="432" y="3936"/>
              <a:ext cx="120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685" name="Rectangle 5"/>
            <p:cNvSpPr>
              <a:spLocks noChangeArrowheads="1"/>
            </p:cNvSpPr>
            <p:nvPr/>
          </p:nvSpPr>
          <p:spPr bwMode="auto">
            <a:xfrm>
              <a:off x="1968" y="3936"/>
              <a:ext cx="182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686" name="Oval 6"/>
            <p:cNvSpPr>
              <a:spLocks noChangeArrowheads="1"/>
            </p:cNvSpPr>
            <p:nvPr/>
          </p:nvSpPr>
          <p:spPr bwMode="auto">
            <a:xfrm>
              <a:off x="1205" y="1774"/>
              <a:ext cx="114" cy="111"/>
            </a:xfrm>
            <a:prstGeom prst="ellipse">
              <a:avLst/>
            </a:prstGeom>
            <a:noFill/>
            <a:ln w="127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687" name="Line 7"/>
            <p:cNvSpPr>
              <a:spLocks noChangeShapeType="1"/>
            </p:cNvSpPr>
            <p:nvPr/>
          </p:nvSpPr>
          <p:spPr bwMode="auto">
            <a:xfrm>
              <a:off x="1262" y="1889"/>
              <a:ext cx="0" cy="11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688" name="Line 8"/>
            <p:cNvSpPr>
              <a:spLocks noChangeShapeType="1"/>
            </p:cNvSpPr>
            <p:nvPr/>
          </p:nvSpPr>
          <p:spPr bwMode="auto">
            <a:xfrm>
              <a:off x="1163" y="1926"/>
              <a:ext cx="198"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689" name="Freeform 9"/>
            <p:cNvSpPr>
              <a:spLocks/>
            </p:cNvSpPr>
            <p:nvPr/>
          </p:nvSpPr>
          <p:spPr bwMode="auto">
            <a:xfrm>
              <a:off x="1125" y="2008"/>
              <a:ext cx="276" cy="135"/>
            </a:xfrm>
            <a:custGeom>
              <a:avLst/>
              <a:gdLst>
                <a:gd name="T0" fmla="*/ 0 w 276"/>
                <a:gd name="T1" fmla="*/ 134 h 135"/>
                <a:gd name="T2" fmla="*/ 137 w 276"/>
                <a:gd name="T3" fmla="*/ 0 h 135"/>
                <a:gd name="T4" fmla="*/ 275 w 276"/>
                <a:gd name="T5" fmla="*/ 134 h 135"/>
                <a:gd name="T6" fmla="*/ 0 60000 65536"/>
                <a:gd name="T7" fmla="*/ 0 60000 65536"/>
                <a:gd name="T8" fmla="*/ 0 60000 65536"/>
              </a:gdLst>
              <a:ahLst/>
              <a:cxnLst>
                <a:cxn ang="T6">
                  <a:pos x="T0" y="T1"/>
                </a:cxn>
                <a:cxn ang="T7">
                  <a:pos x="T2" y="T3"/>
                </a:cxn>
                <a:cxn ang="T8">
                  <a:pos x="T4" y="T5"/>
                </a:cxn>
              </a:cxnLst>
              <a:rect l="0" t="0" r="r" b="b"/>
              <a:pathLst>
                <a:path w="276" h="135">
                  <a:moveTo>
                    <a:pt x="0" y="134"/>
                  </a:moveTo>
                  <a:lnTo>
                    <a:pt x="137" y="0"/>
                  </a:lnTo>
                  <a:lnTo>
                    <a:pt x="275"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455690" name="Rectangle 10"/>
            <p:cNvSpPr>
              <a:spLocks noChangeArrowheads="1"/>
            </p:cNvSpPr>
            <p:nvPr/>
          </p:nvSpPr>
          <p:spPr bwMode="auto">
            <a:xfrm>
              <a:off x="862" y="2164"/>
              <a:ext cx="55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Student</a:t>
              </a:r>
            </a:p>
          </p:txBody>
        </p:sp>
        <p:sp>
          <p:nvSpPr>
            <p:cNvPr id="455691" name="Oval 11"/>
            <p:cNvSpPr>
              <a:spLocks noChangeArrowheads="1"/>
            </p:cNvSpPr>
            <p:nvPr/>
          </p:nvSpPr>
          <p:spPr bwMode="auto">
            <a:xfrm>
              <a:off x="1205" y="1020"/>
              <a:ext cx="114" cy="111"/>
            </a:xfrm>
            <a:prstGeom prst="ellipse">
              <a:avLst/>
            </a:prstGeom>
            <a:noFill/>
            <a:ln w="127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692" name="Line 12"/>
            <p:cNvSpPr>
              <a:spLocks noChangeShapeType="1"/>
            </p:cNvSpPr>
            <p:nvPr/>
          </p:nvSpPr>
          <p:spPr bwMode="auto">
            <a:xfrm>
              <a:off x="1262" y="1135"/>
              <a:ext cx="0" cy="11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693" name="Line 13"/>
            <p:cNvSpPr>
              <a:spLocks noChangeShapeType="1"/>
            </p:cNvSpPr>
            <p:nvPr/>
          </p:nvSpPr>
          <p:spPr bwMode="auto">
            <a:xfrm>
              <a:off x="1163" y="1172"/>
              <a:ext cx="198"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694" name="Freeform 14"/>
            <p:cNvSpPr>
              <a:spLocks/>
            </p:cNvSpPr>
            <p:nvPr/>
          </p:nvSpPr>
          <p:spPr bwMode="auto">
            <a:xfrm>
              <a:off x="1125" y="1254"/>
              <a:ext cx="276" cy="135"/>
            </a:xfrm>
            <a:custGeom>
              <a:avLst/>
              <a:gdLst>
                <a:gd name="T0" fmla="*/ 0 w 276"/>
                <a:gd name="T1" fmla="*/ 134 h 135"/>
                <a:gd name="T2" fmla="*/ 137 w 276"/>
                <a:gd name="T3" fmla="*/ 0 h 135"/>
                <a:gd name="T4" fmla="*/ 275 w 276"/>
                <a:gd name="T5" fmla="*/ 134 h 135"/>
                <a:gd name="T6" fmla="*/ 0 60000 65536"/>
                <a:gd name="T7" fmla="*/ 0 60000 65536"/>
                <a:gd name="T8" fmla="*/ 0 60000 65536"/>
              </a:gdLst>
              <a:ahLst/>
              <a:cxnLst>
                <a:cxn ang="T6">
                  <a:pos x="T0" y="T1"/>
                </a:cxn>
                <a:cxn ang="T7">
                  <a:pos x="T2" y="T3"/>
                </a:cxn>
                <a:cxn ang="T8">
                  <a:pos x="T4" y="T5"/>
                </a:cxn>
              </a:cxnLst>
              <a:rect l="0" t="0" r="r" b="b"/>
              <a:pathLst>
                <a:path w="276" h="135">
                  <a:moveTo>
                    <a:pt x="0" y="134"/>
                  </a:moveTo>
                  <a:lnTo>
                    <a:pt x="137" y="0"/>
                  </a:lnTo>
                  <a:lnTo>
                    <a:pt x="275"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455695" name="Rectangle 15"/>
            <p:cNvSpPr>
              <a:spLocks noChangeArrowheads="1"/>
            </p:cNvSpPr>
            <p:nvPr/>
          </p:nvSpPr>
          <p:spPr bwMode="auto">
            <a:xfrm>
              <a:off x="698" y="1360"/>
              <a:ext cx="91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Billing System</a:t>
              </a:r>
            </a:p>
          </p:txBody>
        </p:sp>
        <p:sp>
          <p:nvSpPr>
            <p:cNvPr id="455696" name="Oval 16"/>
            <p:cNvSpPr>
              <a:spLocks noChangeArrowheads="1"/>
            </p:cNvSpPr>
            <p:nvPr/>
          </p:nvSpPr>
          <p:spPr bwMode="auto">
            <a:xfrm>
              <a:off x="1917" y="1337"/>
              <a:ext cx="509" cy="260"/>
            </a:xfrm>
            <a:prstGeom prst="ellipse">
              <a:avLst/>
            </a:prstGeom>
            <a:noFill/>
            <a:ln w="127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697" name="Rectangle 17"/>
            <p:cNvSpPr>
              <a:spLocks noChangeArrowheads="1"/>
            </p:cNvSpPr>
            <p:nvPr/>
          </p:nvSpPr>
          <p:spPr bwMode="auto">
            <a:xfrm>
              <a:off x="1720" y="1619"/>
              <a:ext cx="129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Register for Courses</a:t>
              </a:r>
            </a:p>
          </p:txBody>
        </p:sp>
        <p:grpSp>
          <p:nvGrpSpPr>
            <p:cNvPr id="114705" name="Group 18"/>
            <p:cNvGrpSpPr>
              <a:grpSpLocks/>
            </p:cNvGrpSpPr>
            <p:nvPr/>
          </p:nvGrpSpPr>
          <p:grpSpPr bwMode="auto">
            <a:xfrm>
              <a:off x="1399" y="1549"/>
              <a:ext cx="511" cy="273"/>
              <a:chOff x="1399" y="1549"/>
              <a:chExt cx="511" cy="273"/>
            </a:xfrm>
          </p:grpSpPr>
          <p:sp>
            <p:nvSpPr>
              <p:cNvPr id="455699" name="Line 19"/>
              <p:cNvSpPr>
                <a:spLocks noChangeShapeType="1"/>
              </p:cNvSpPr>
              <p:nvPr/>
            </p:nvSpPr>
            <p:spPr bwMode="auto">
              <a:xfrm flipH="1">
                <a:off x="1853" y="1549"/>
                <a:ext cx="57" cy="7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00" name="Line 20"/>
              <p:cNvSpPr>
                <a:spLocks noChangeShapeType="1"/>
              </p:cNvSpPr>
              <p:nvPr/>
            </p:nvSpPr>
            <p:spPr bwMode="auto">
              <a:xfrm flipH="1">
                <a:off x="1820" y="1549"/>
                <a:ext cx="90" cy="1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nvGrpSpPr>
              <p:cNvPr id="114759" name="Group 21"/>
              <p:cNvGrpSpPr>
                <a:grpSpLocks/>
              </p:cNvGrpSpPr>
              <p:nvPr/>
            </p:nvGrpSpPr>
            <p:grpSpPr bwMode="auto">
              <a:xfrm>
                <a:off x="1399" y="1549"/>
                <a:ext cx="511" cy="273"/>
                <a:chOff x="1399" y="1549"/>
                <a:chExt cx="511" cy="273"/>
              </a:xfrm>
            </p:grpSpPr>
            <p:sp>
              <p:nvSpPr>
                <p:cNvPr id="455702" name="Line 22"/>
                <p:cNvSpPr>
                  <a:spLocks noChangeShapeType="1"/>
                </p:cNvSpPr>
                <p:nvPr/>
              </p:nvSpPr>
              <p:spPr bwMode="auto">
                <a:xfrm flipV="1">
                  <a:off x="1567" y="1549"/>
                  <a:ext cx="343" cy="19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03" name="Line 23"/>
                <p:cNvSpPr>
                  <a:spLocks noChangeShapeType="1"/>
                </p:cNvSpPr>
                <p:nvPr/>
              </p:nvSpPr>
              <p:spPr bwMode="auto">
                <a:xfrm flipH="1">
                  <a:off x="1399" y="1740"/>
                  <a:ext cx="168" cy="8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grpSp>
        <p:sp>
          <p:nvSpPr>
            <p:cNvPr id="455704" name="Line 24"/>
            <p:cNvSpPr>
              <a:spLocks noChangeShapeType="1"/>
            </p:cNvSpPr>
            <p:nvPr/>
          </p:nvSpPr>
          <p:spPr bwMode="auto">
            <a:xfrm flipH="1" flipV="1">
              <a:off x="1399" y="1235"/>
              <a:ext cx="255" cy="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05" name="Line 25"/>
            <p:cNvSpPr>
              <a:spLocks noChangeShapeType="1"/>
            </p:cNvSpPr>
            <p:nvPr/>
          </p:nvSpPr>
          <p:spPr bwMode="auto">
            <a:xfrm flipV="1">
              <a:off x="1399" y="1225"/>
              <a:ext cx="92" cy="1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06" name="Line 26"/>
            <p:cNvSpPr>
              <a:spLocks noChangeShapeType="1"/>
            </p:cNvSpPr>
            <p:nvPr/>
          </p:nvSpPr>
          <p:spPr bwMode="auto">
            <a:xfrm>
              <a:off x="1399" y="1235"/>
              <a:ext cx="73" cy="5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07" name="Line 27"/>
            <p:cNvSpPr>
              <a:spLocks noChangeShapeType="1"/>
            </p:cNvSpPr>
            <p:nvPr/>
          </p:nvSpPr>
          <p:spPr bwMode="auto">
            <a:xfrm>
              <a:off x="1654" y="1310"/>
              <a:ext cx="254" cy="7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08" name="Oval 28"/>
            <p:cNvSpPr>
              <a:spLocks noChangeArrowheads="1"/>
            </p:cNvSpPr>
            <p:nvPr/>
          </p:nvSpPr>
          <p:spPr bwMode="auto">
            <a:xfrm>
              <a:off x="3169" y="1186"/>
              <a:ext cx="509" cy="261"/>
            </a:xfrm>
            <a:prstGeom prst="ellipse">
              <a:avLst/>
            </a:prstGeom>
            <a:noFill/>
            <a:ln w="127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09" name="Rectangle 29"/>
            <p:cNvSpPr>
              <a:spLocks noChangeArrowheads="1"/>
            </p:cNvSpPr>
            <p:nvPr/>
          </p:nvSpPr>
          <p:spPr bwMode="auto">
            <a:xfrm>
              <a:off x="2815" y="1469"/>
              <a:ext cx="145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Request Course Roster</a:t>
              </a:r>
            </a:p>
          </p:txBody>
        </p:sp>
        <p:sp>
          <p:nvSpPr>
            <p:cNvPr id="455710" name="Oval 30"/>
            <p:cNvSpPr>
              <a:spLocks noChangeArrowheads="1"/>
            </p:cNvSpPr>
            <p:nvPr/>
          </p:nvSpPr>
          <p:spPr bwMode="auto">
            <a:xfrm>
              <a:off x="3093" y="1863"/>
              <a:ext cx="509" cy="261"/>
            </a:xfrm>
            <a:prstGeom prst="ellipse">
              <a:avLst/>
            </a:prstGeom>
            <a:noFill/>
            <a:ln w="127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11" name="Rectangle 31"/>
            <p:cNvSpPr>
              <a:spLocks noChangeArrowheads="1"/>
            </p:cNvSpPr>
            <p:nvPr/>
          </p:nvSpPr>
          <p:spPr bwMode="auto">
            <a:xfrm>
              <a:off x="2814" y="2147"/>
              <a:ext cx="151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Select Courses to Teach</a:t>
              </a:r>
            </a:p>
          </p:txBody>
        </p:sp>
        <p:sp>
          <p:nvSpPr>
            <p:cNvPr id="455712" name="Oval 32"/>
            <p:cNvSpPr>
              <a:spLocks noChangeArrowheads="1"/>
            </p:cNvSpPr>
            <p:nvPr/>
          </p:nvSpPr>
          <p:spPr bwMode="auto">
            <a:xfrm>
              <a:off x="4426" y="1285"/>
              <a:ext cx="114" cy="112"/>
            </a:xfrm>
            <a:prstGeom prst="ellipse">
              <a:avLst/>
            </a:prstGeom>
            <a:noFill/>
            <a:ln w="127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13" name="Line 33"/>
            <p:cNvSpPr>
              <a:spLocks noChangeShapeType="1"/>
            </p:cNvSpPr>
            <p:nvPr/>
          </p:nvSpPr>
          <p:spPr bwMode="auto">
            <a:xfrm>
              <a:off x="4483" y="1401"/>
              <a:ext cx="0" cy="11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14" name="Line 34"/>
            <p:cNvSpPr>
              <a:spLocks noChangeShapeType="1"/>
            </p:cNvSpPr>
            <p:nvPr/>
          </p:nvSpPr>
          <p:spPr bwMode="auto">
            <a:xfrm>
              <a:off x="4384" y="1438"/>
              <a:ext cx="198"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15" name="Freeform 35"/>
            <p:cNvSpPr>
              <a:spLocks/>
            </p:cNvSpPr>
            <p:nvPr/>
          </p:nvSpPr>
          <p:spPr bwMode="auto">
            <a:xfrm>
              <a:off x="4346" y="1520"/>
              <a:ext cx="276" cy="135"/>
            </a:xfrm>
            <a:custGeom>
              <a:avLst/>
              <a:gdLst>
                <a:gd name="T0" fmla="*/ 0 w 276"/>
                <a:gd name="T1" fmla="*/ 134 h 135"/>
                <a:gd name="T2" fmla="*/ 137 w 276"/>
                <a:gd name="T3" fmla="*/ 0 h 135"/>
                <a:gd name="T4" fmla="*/ 275 w 276"/>
                <a:gd name="T5" fmla="*/ 134 h 135"/>
                <a:gd name="T6" fmla="*/ 0 60000 65536"/>
                <a:gd name="T7" fmla="*/ 0 60000 65536"/>
                <a:gd name="T8" fmla="*/ 0 60000 65536"/>
              </a:gdLst>
              <a:ahLst/>
              <a:cxnLst>
                <a:cxn ang="T6">
                  <a:pos x="T0" y="T1"/>
                </a:cxn>
                <a:cxn ang="T7">
                  <a:pos x="T2" y="T3"/>
                </a:cxn>
                <a:cxn ang="T8">
                  <a:pos x="T4" y="T5"/>
                </a:cxn>
              </a:cxnLst>
              <a:rect l="0" t="0" r="r" b="b"/>
              <a:pathLst>
                <a:path w="276" h="135">
                  <a:moveTo>
                    <a:pt x="0" y="134"/>
                  </a:moveTo>
                  <a:lnTo>
                    <a:pt x="137" y="0"/>
                  </a:lnTo>
                  <a:lnTo>
                    <a:pt x="275"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455716" name="Rectangle 36"/>
            <p:cNvSpPr>
              <a:spLocks noChangeArrowheads="1"/>
            </p:cNvSpPr>
            <p:nvPr/>
          </p:nvSpPr>
          <p:spPr bwMode="auto">
            <a:xfrm>
              <a:off x="4242" y="1671"/>
              <a:ext cx="66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Professor</a:t>
              </a:r>
            </a:p>
          </p:txBody>
        </p:sp>
        <p:sp>
          <p:nvSpPr>
            <p:cNvPr id="455717" name="Line 37"/>
            <p:cNvSpPr>
              <a:spLocks noChangeShapeType="1"/>
            </p:cNvSpPr>
            <p:nvPr/>
          </p:nvSpPr>
          <p:spPr bwMode="auto">
            <a:xfrm flipH="1" flipV="1">
              <a:off x="3679" y="1345"/>
              <a:ext cx="332" cy="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18" name="Line 38"/>
            <p:cNvSpPr>
              <a:spLocks noChangeShapeType="1"/>
            </p:cNvSpPr>
            <p:nvPr/>
          </p:nvSpPr>
          <p:spPr bwMode="auto">
            <a:xfrm flipV="1">
              <a:off x="3679" y="1322"/>
              <a:ext cx="90" cy="2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19" name="Line 39"/>
            <p:cNvSpPr>
              <a:spLocks noChangeShapeType="1"/>
            </p:cNvSpPr>
            <p:nvPr/>
          </p:nvSpPr>
          <p:spPr bwMode="auto">
            <a:xfrm>
              <a:off x="3679" y="1345"/>
              <a:ext cx="81" cy="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20" name="Line 40"/>
            <p:cNvSpPr>
              <a:spLocks noChangeShapeType="1"/>
            </p:cNvSpPr>
            <p:nvPr/>
          </p:nvSpPr>
          <p:spPr bwMode="auto">
            <a:xfrm>
              <a:off x="4011" y="1395"/>
              <a:ext cx="334" cy="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nvGrpSpPr>
            <p:cNvPr id="114723" name="Group 41"/>
            <p:cNvGrpSpPr>
              <a:grpSpLocks/>
            </p:cNvGrpSpPr>
            <p:nvPr/>
          </p:nvGrpSpPr>
          <p:grpSpPr bwMode="auto">
            <a:xfrm>
              <a:off x="3651" y="1572"/>
              <a:ext cx="742" cy="344"/>
              <a:chOff x="3651" y="1572"/>
              <a:chExt cx="742" cy="344"/>
            </a:xfrm>
          </p:grpSpPr>
          <p:sp>
            <p:nvSpPr>
              <p:cNvPr id="455722" name="Line 42"/>
              <p:cNvSpPr>
                <a:spLocks noChangeShapeType="1"/>
              </p:cNvSpPr>
              <p:nvPr/>
            </p:nvSpPr>
            <p:spPr bwMode="auto">
              <a:xfrm flipH="1">
                <a:off x="3651" y="1744"/>
                <a:ext cx="370" cy="17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23" name="Line 43"/>
              <p:cNvSpPr>
                <a:spLocks noChangeShapeType="1"/>
              </p:cNvSpPr>
              <p:nvPr/>
            </p:nvSpPr>
            <p:spPr bwMode="auto">
              <a:xfrm flipV="1">
                <a:off x="3651" y="1913"/>
                <a:ext cx="93" cy="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24" name="Line 44"/>
              <p:cNvSpPr>
                <a:spLocks noChangeShapeType="1"/>
              </p:cNvSpPr>
              <p:nvPr/>
            </p:nvSpPr>
            <p:spPr bwMode="auto">
              <a:xfrm flipV="1">
                <a:off x="3651" y="1847"/>
                <a:ext cx="64" cy="6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25" name="Line 45"/>
              <p:cNvSpPr>
                <a:spLocks noChangeShapeType="1"/>
              </p:cNvSpPr>
              <p:nvPr/>
            </p:nvSpPr>
            <p:spPr bwMode="auto">
              <a:xfrm flipV="1">
                <a:off x="4021" y="1572"/>
                <a:ext cx="372" cy="17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455726" name="Oval 46"/>
            <p:cNvSpPr>
              <a:spLocks noChangeArrowheads="1"/>
            </p:cNvSpPr>
            <p:nvPr/>
          </p:nvSpPr>
          <p:spPr bwMode="auto">
            <a:xfrm>
              <a:off x="1728" y="3182"/>
              <a:ext cx="509" cy="260"/>
            </a:xfrm>
            <a:prstGeom prst="ellipse">
              <a:avLst/>
            </a:prstGeom>
            <a:noFill/>
            <a:ln w="127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27" name="Rectangle 47"/>
            <p:cNvSpPr>
              <a:spLocks noChangeArrowheads="1"/>
            </p:cNvSpPr>
            <p:nvPr/>
          </p:nvSpPr>
          <p:spPr bwMode="auto">
            <a:xfrm>
              <a:off x="1276" y="3417"/>
              <a:ext cx="132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Maintain Student Info</a:t>
              </a:r>
            </a:p>
          </p:txBody>
        </p:sp>
        <p:sp>
          <p:nvSpPr>
            <p:cNvPr id="455728" name="Oval 48"/>
            <p:cNvSpPr>
              <a:spLocks noChangeArrowheads="1"/>
            </p:cNvSpPr>
            <p:nvPr/>
          </p:nvSpPr>
          <p:spPr bwMode="auto">
            <a:xfrm>
              <a:off x="1994" y="2505"/>
              <a:ext cx="508" cy="260"/>
            </a:xfrm>
            <a:prstGeom prst="ellipse">
              <a:avLst/>
            </a:prstGeom>
            <a:noFill/>
            <a:ln w="127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29" name="Rectangle 49"/>
            <p:cNvSpPr>
              <a:spLocks noChangeArrowheads="1"/>
            </p:cNvSpPr>
            <p:nvPr/>
          </p:nvSpPr>
          <p:spPr bwMode="auto">
            <a:xfrm>
              <a:off x="1652" y="2739"/>
              <a:ext cx="913"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Maintain </a:t>
              </a:r>
            </a:p>
            <a:p>
              <a:pPr>
                <a:defRPr/>
              </a:pPr>
              <a:r>
                <a:rPr kumimoji="0" lang="en-US" altLang="zh-CN" sz="1600">
                  <a:solidFill>
                    <a:srgbClr val="000000"/>
                  </a:solidFill>
                  <a:latin typeface="Times New Roman" charset="0"/>
                  <a:ea typeface="宋体" charset="0"/>
                  <a:cs typeface="宋体" charset="0"/>
                </a:rPr>
                <a:t>Professor Info</a:t>
              </a:r>
            </a:p>
          </p:txBody>
        </p:sp>
        <p:sp>
          <p:nvSpPr>
            <p:cNvPr id="455730" name="Oval 50"/>
            <p:cNvSpPr>
              <a:spLocks noChangeArrowheads="1"/>
            </p:cNvSpPr>
            <p:nvPr/>
          </p:nvSpPr>
          <p:spPr bwMode="auto">
            <a:xfrm>
              <a:off x="3472" y="2653"/>
              <a:ext cx="509" cy="260"/>
            </a:xfrm>
            <a:prstGeom prst="ellipse">
              <a:avLst/>
            </a:prstGeom>
            <a:noFill/>
            <a:ln w="127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31" name="Rectangle 51"/>
            <p:cNvSpPr>
              <a:spLocks noChangeArrowheads="1"/>
            </p:cNvSpPr>
            <p:nvPr/>
          </p:nvSpPr>
          <p:spPr bwMode="auto">
            <a:xfrm>
              <a:off x="3559" y="2937"/>
              <a:ext cx="12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Maintain Course Info</a:t>
              </a:r>
            </a:p>
          </p:txBody>
        </p:sp>
        <p:sp>
          <p:nvSpPr>
            <p:cNvPr id="455732" name="Oval 52"/>
            <p:cNvSpPr>
              <a:spLocks noChangeArrowheads="1"/>
            </p:cNvSpPr>
            <p:nvPr/>
          </p:nvSpPr>
          <p:spPr bwMode="auto">
            <a:xfrm>
              <a:off x="3851" y="3519"/>
              <a:ext cx="508" cy="261"/>
            </a:xfrm>
            <a:prstGeom prst="ellipse">
              <a:avLst/>
            </a:prstGeom>
            <a:noFill/>
            <a:ln w="127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33" name="Rectangle 53"/>
            <p:cNvSpPr>
              <a:spLocks noChangeArrowheads="1"/>
            </p:cNvSpPr>
            <p:nvPr/>
          </p:nvSpPr>
          <p:spPr bwMode="auto">
            <a:xfrm>
              <a:off x="3659" y="3804"/>
              <a:ext cx="111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Create Catalogue</a:t>
              </a:r>
            </a:p>
          </p:txBody>
        </p:sp>
        <p:sp>
          <p:nvSpPr>
            <p:cNvPr id="455734" name="Oval 54"/>
            <p:cNvSpPr>
              <a:spLocks noChangeArrowheads="1"/>
            </p:cNvSpPr>
            <p:nvPr/>
          </p:nvSpPr>
          <p:spPr bwMode="auto">
            <a:xfrm>
              <a:off x="2874" y="3206"/>
              <a:ext cx="114" cy="111"/>
            </a:xfrm>
            <a:prstGeom prst="ellipse">
              <a:avLst/>
            </a:prstGeom>
            <a:noFill/>
            <a:ln w="127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35" name="Line 55"/>
            <p:cNvSpPr>
              <a:spLocks noChangeShapeType="1"/>
            </p:cNvSpPr>
            <p:nvPr/>
          </p:nvSpPr>
          <p:spPr bwMode="auto">
            <a:xfrm>
              <a:off x="2931" y="3321"/>
              <a:ext cx="0" cy="11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36" name="Line 56"/>
            <p:cNvSpPr>
              <a:spLocks noChangeShapeType="1"/>
            </p:cNvSpPr>
            <p:nvPr/>
          </p:nvSpPr>
          <p:spPr bwMode="auto">
            <a:xfrm>
              <a:off x="2832" y="3358"/>
              <a:ext cx="198"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37" name="Freeform 57"/>
            <p:cNvSpPr>
              <a:spLocks/>
            </p:cNvSpPr>
            <p:nvPr/>
          </p:nvSpPr>
          <p:spPr bwMode="auto">
            <a:xfrm>
              <a:off x="2794" y="3440"/>
              <a:ext cx="276" cy="135"/>
            </a:xfrm>
            <a:custGeom>
              <a:avLst/>
              <a:gdLst>
                <a:gd name="T0" fmla="*/ 0 w 276"/>
                <a:gd name="T1" fmla="*/ 134 h 135"/>
                <a:gd name="T2" fmla="*/ 137 w 276"/>
                <a:gd name="T3" fmla="*/ 0 h 135"/>
                <a:gd name="T4" fmla="*/ 275 w 276"/>
                <a:gd name="T5" fmla="*/ 134 h 135"/>
                <a:gd name="T6" fmla="*/ 0 60000 65536"/>
                <a:gd name="T7" fmla="*/ 0 60000 65536"/>
                <a:gd name="T8" fmla="*/ 0 60000 65536"/>
              </a:gdLst>
              <a:ahLst/>
              <a:cxnLst>
                <a:cxn ang="T6">
                  <a:pos x="T0" y="T1"/>
                </a:cxn>
                <a:cxn ang="T7">
                  <a:pos x="T2" y="T3"/>
                </a:cxn>
                <a:cxn ang="T8">
                  <a:pos x="T4" y="T5"/>
                </a:cxn>
              </a:cxnLst>
              <a:rect l="0" t="0" r="r" b="b"/>
              <a:pathLst>
                <a:path w="276" h="135">
                  <a:moveTo>
                    <a:pt x="0" y="134"/>
                  </a:moveTo>
                  <a:lnTo>
                    <a:pt x="137" y="0"/>
                  </a:lnTo>
                  <a:lnTo>
                    <a:pt x="275"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455738" name="Rectangle 58"/>
            <p:cNvSpPr>
              <a:spLocks noChangeArrowheads="1"/>
            </p:cNvSpPr>
            <p:nvPr/>
          </p:nvSpPr>
          <p:spPr bwMode="auto">
            <a:xfrm>
              <a:off x="2700" y="3592"/>
              <a:ext cx="63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latin typeface="Times New Roman" charset="0"/>
                  <a:ea typeface="宋体" charset="0"/>
                  <a:cs typeface="宋体" charset="0"/>
                </a:rPr>
                <a:t>Registrar</a:t>
              </a:r>
            </a:p>
          </p:txBody>
        </p:sp>
        <p:sp>
          <p:nvSpPr>
            <p:cNvPr id="455739" name="Line 59"/>
            <p:cNvSpPr>
              <a:spLocks noChangeShapeType="1"/>
            </p:cNvSpPr>
            <p:nvPr/>
          </p:nvSpPr>
          <p:spPr bwMode="auto">
            <a:xfrm flipH="1" flipV="1">
              <a:off x="2239" y="3320"/>
              <a:ext cx="275" cy="2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40" name="Line 60"/>
            <p:cNvSpPr>
              <a:spLocks noChangeShapeType="1"/>
            </p:cNvSpPr>
            <p:nvPr/>
          </p:nvSpPr>
          <p:spPr bwMode="auto">
            <a:xfrm flipV="1">
              <a:off x="2239" y="3292"/>
              <a:ext cx="88" cy="2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41" name="Line 61"/>
            <p:cNvSpPr>
              <a:spLocks noChangeShapeType="1"/>
            </p:cNvSpPr>
            <p:nvPr/>
          </p:nvSpPr>
          <p:spPr bwMode="auto">
            <a:xfrm>
              <a:off x="2239" y="3320"/>
              <a:ext cx="83" cy="4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42" name="Line 62"/>
            <p:cNvSpPr>
              <a:spLocks noChangeShapeType="1"/>
            </p:cNvSpPr>
            <p:nvPr/>
          </p:nvSpPr>
          <p:spPr bwMode="auto">
            <a:xfrm>
              <a:off x="2514" y="3346"/>
              <a:ext cx="277" cy="1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43" name="Line 63"/>
            <p:cNvSpPr>
              <a:spLocks noChangeShapeType="1"/>
            </p:cNvSpPr>
            <p:nvPr/>
          </p:nvSpPr>
          <p:spPr bwMode="auto">
            <a:xfrm flipH="1" flipV="1">
              <a:off x="2367" y="2767"/>
              <a:ext cx="320" cy="3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44" name="Line 64"/>
            <p:cNvSpPr>
              <a:spLocks noChangeShapeType="1"/>
            </p:cNvSpPr>
            <p:nvPr/>
          </p:nvSpPr>
          <p:spPr bwMode="auto">
            <a:xfrm>
              <a:off x="2367" y="2767"/>
              <a:ext cx="83" cy="4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45" name="Line 65"/>
            <p:cNvSpPr>
              <a:spLocks noChangeShapeType="1"/>
            </p:cNvSpPr>
            <p:nvPr/>
          </p:nvSpPr>
          <p:spPr bwMode="auto">
            <a:xfrm>
              <a:off x="2367" y="2767"/>
              <a:ext cx="31" cy="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46" name="Line 66"/>
            <p:cNvSpPr>
              <a:spLocks noChangeShapeType="1"/>
            </p:cNvSpPr>
            <p:nvPr/>
          </p:nvSpPr>
          <p:spPr bwMode="auto">
            <a:xfrm>
              <a:off x="2687" y="3117"/>
              <a:ext cx="99" cy="11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47" name="Line 67"/>
            <p:cNvSpPr>
              <a:spLocks noChangeShapeType="1"/>
            </p:cNvSpPr>
            <p:nvPr/>
          </p:nvSpPr>
          <p:spPr bwMode="auto">
            <a:xfrm flipV="1">
              <a:off x="3179" y="2917"/>
              <a:ext cx="353" cy="27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48" name="Line 68"/>
            <p:cNvSpPr>
              <a:spLocks noChangeShapeType="1"/>
            </p:cNvSpPr>
            <p:nvPr/>
          </p:nvSpPr>
          <p:spPr bwMode="auto">
            <a:xfrm flipH="1">
              <a:off x="3487" y="2917"/>
              <a:ext cx="45" cy="8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49" name="Line 69"/>
            <p:cNvSpPr>
              <a:spLocks noChangeShapeType="1"/>
            </p:cNvSpPr>
            <p:nvPr/>
          </p:nvSpPr>
          <p:spPr bwMode="auto">
            <a:xfrm flipH="1">
              <a:off x="3445" y="2917"/>
              <a:ext cx="87" cy="2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50" name="Line 70"/>
            <p:cNvSpPr>
              <a:spLocks noChangeShapeType="1"/>
            </p:cNvSpPr>
            <p:nvPr/>
          </p:nvSpPr>
          <p:spPr bwMode="auto">
            <a:xfrm flipH="1">
              <a:off x="3066" y="3190"/>
              <a:ext cx="113" cy="8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51" name="Line 71"/>
            <p:cNvSpPr>
              <a:spLocks noChangeShapeType="1"/>
            </p:cNvSpPr>
            <p:nvPr/>
          </p:nvSpPr>
          <p:spPr bwMode="auto">
            <a:xfrm>
              <a:off x="3452" y="3499"/>
              <a:ext cx="388" cy="8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52" name="Line 72"/>
            <p:cNvSpPr>
              <a:spLocks noChangeShapeType="1"/>
            </p:cNvSpPr>
            <p:nvPr/>
          </p:nvSpPr>
          <p:spPr bwMode="auto">
            <a:xfrm flipH="1" flipV="1">
              <a:off x="3764" y="3529"/>
              <a:ext cx="76" cy="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53" name="Line 73"/>
            <p:cNvSpPr>
              <a:spLocks noChangeShapeType="1"/>
            </p:cNvSpPr>
            <p:nvPr/>
          </p:nvSpPr>
          <p:spPr bwMode="auto">
            <a:xfrm flipH="1">
              <a:off x="3750" y="3583"/>
              <a:ext cx="90" cy="1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455754" name="Line 74"/>
            <p:cNvSpPr>
              <a:spLocks noChangeShapeType="1"/>
            </p:cNvSpPr>
            <p:nvPr/>
          </p:nvSpPr>
          <p:spPr bwMode="auto">
            <a:xfrm flipH="1" flipV="1">
              <a:off x="3066" y="3412"/>
              <a:ext cx="386" cy="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Tree>
    <p:extLst>
      <p:ext uri="{BB962C8B-B14F-4D97-AF65-F5344CB8AC3E}">
        <p14:creationId xmlns:p14="http://schemas.microsoft.com/office/powerpoint/2010/main" val="547001828"/>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a:xfrm>
            <a:off x="1042988" y="404813"/>
            <a:ext cx="6913562" cy="576262"/>
          </a:xfrm>
        </p:spPr>
        <p:txBody>
          <a:bodyPr/>
          <a:lstStyle/>
          <a:p>
            <a:r>
              <a:rPr kumimoji="0" lang="zh-CN" altLang="en-US"/>
              <a:t>用例图（</a:t>
            </a:r>
            <a:r>
              <a:rPr kumimoji="0" lang="en-US" altLang="zh-CN"/>
              <a:t>Use Case Diagram</a:t>
            </a:r>
            <a:r>
              <a:rPr kumimoji="0" lang="zh-CN" altLang="en-US"/>
              <a:t>） </a:t>
            </a:r>
          </a:p>
        </p:txBody>
      </p:sp>
      <p:sp>
        <p:nvSpPr>
          <p:cNvPr id="1167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E5F2FCAB-761E-4A11-9193-994B77C3F589}" type="slidenum">
              <a:rPr lang="zh-CN" altLang="en-US" sz="1600">
                <a:latin typeface="Arial" panose="020B0604020202020204" pitchFamily="34" charset="0"/>
              </a:rPr>
              <a:pPr/>
              <a:t>77</a:t>
            </a:fld>
            <a:endParaRPr lang="en-US" altLang="zh-CN" sz="1600">
              <a:latin typeface="Arial" panose="020B0604020202020204" pitchFamily="34" charset="0"/>
            </a:endParaRPr>
          </a:p>
        </p:txBody>
      </p:sp>
      <p:graphicFrame>
        <p:nvGraphicFramePr>
          <p:cNvPr id="116739" name="Object 3"/>
          <p:cNvGraphicFramePr>
            <a:graphicFrameLocks noChangeAspect="1"/>
          </p:cNvGraphicFramePr>
          <p:nvPr/>
        </p:nvGraphicFramePr>
        <p:xfrm>
          <a:off x="971550" y="1916113"/>
          <a:ext cx="6629400" cy="3421062"/>
        </p:xfrm>
        <a:graphic>
          <a:graphicData uri="http://schemas.openxmlformats.org/presentationml/2006/ole">
            <mc:AlternateContent xmlns:mc="http://schemas.openxmlformats.org/markup-compatibility/2006">
              <mc:Choice xmlns:v="urn:schemas-microsoft-com:vml" Requires="v">
                <p:oleObj spid="_x0000_s1039" name="Bitmap Image" r:id="rId3" imgW="4409524" imgH="2276793" progId="Paint.Picture">
                  <p:embed/>
                </p:oleObj>
              </mc:Choice>
              <mc:Fallback>
                <p:oleObj name="Bitmap Image" r:id="rId3" imgW="4409524" imgH="2276793" progId="Paint.Picture">
                  <p:embed/>
                  <p:pic>
                    <p:nvPicPr>
                      <p:cNvPr id="1167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916113"/>
                        <a:ext cx="6629400"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40" name="内容占位符 1"/>
          <p:cNvSpPr>
            <a:spLocks noGrp="1"/>
          </p:cNvSpPr>
          <p:nvPr>
            <p:ph idx="1"/>
          </p:nvPr>
        </p:nvSpPr>
        <p:spPr/>
        <p:txBody>
          <a:bodyPr/>
          <a:lstStyle/>
          <a:p>
            <a:endParaRPr lang="zh-CN" altLang="en-US"/>
          </a:p>
        </p:txBody>
      </p:sp>
    </p:spTree>
    <p:extLst>
      <p:ext uri="{BB962C8B-B14F-4D97-AF65-F5344CB8AC3E}">
        <p14:creationId xmlns:p14="http://schemas.microsoft.com/office/powerpoint/2010/main" val="29678683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r>
              <a:rPr kumimoji="0" lang="zh-CN" altLang="en-US"/>
              <a:t>什么是对象</a:t>
            </a:r>
          </a:p>
        </p:txBody>
      </p:sp>
      <p:sp>
        <p:nvSpPr>
          <p:cNvPr id="117762" name="Rectangle 3"/>
          <p:cNvSpPr>
            <a:spLocks noGrp="1" noChangeArrowheads="1"/>
          </p:cNvSpPr>
          <p:nvPr>
            <p:ph idx="1"/>
          </p:nvPr>
        </p:nvSpPr>
        <p:spPr/>
        <p:txBody>
          <a:bodyPr/>
          <a:lstStyle/>
          <a:p>
            <a:r>
              <a:rPr kumimoji="0" lang="zh-CN" altLang="en-US"/>
              <a:t>对象是一种概念、抽象或具有明确的边界的事情和应用目标</a:t>
            </a:r>
          </a:p>
          <a:p>
            <a:r>
              <a:rPr kumimoji="0" lang="zh-CN" altLang="en-US"/>
              <a:t>对象是具有：</a:t>
            </a:r>
          </a:p>
          <a:p>
            <a:pPr lvl="1"/>
            <a:r>
              <a:rPr kumimoji="0" lang="zh-CN" altLang="en-US"/>
              <a:t>状态</a:t>
            </a:r>
          </a:p>
          <a:p>
            <a:pPr lvl="1"/>
            <a:r>
              <a:rPr kumimoji="0" lang="zh-CN" altLang="en-US"/>
              <a:t>行为</a:t>
            </a:r>
          </a:p>
          <a:p>
            <a:pPr lvl="1"/>
            <a:r>
              <a:rPr kumimoji="0" lang="zh-CN" altLang="en-US"/>
              <a:t>特性</a:t>
            </a:r>
          </a:p>
          <a:p>
            <a:endParaRPr kumimoji="0" lang="zh-CN" altLang="en-US"/>
          </a:p>
        </p:txBody>
      </p:sp>
      <p:sp>
        <p:nvSpPr>
          <p:cNvPr id="1177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86F7B29C-2F04-45E0-AE79-8B9F59C17F3D}" type="slidenum">
              <a:rPr lang="zh-CN" altLang="en-US" sz="1600">
                <a:latin typeface="Arial" panose="020B0604020202020204" pitchFamily="34" charset="0"/>
              </a:rPr>
              <a:pPr/>
              <a:t>78</a:t>
            </a:fld>
            <a:endParaRPr lang="en-US" altLang="zh-CN" sz="1600">
              <a:latin typeface="Arial" panose="020B0604020202020204" pitchFamily="34" charset="0"/>
            </a:endParaRPr>
          </a:p>
        </p:txBody>
      </p:sp>
    </p:spTree>
    <p:extLst>
      <p:ext uri="{BB962C8B-B14F-4D97-AF65-F5344CB8AC3E}">
        <p14:creationId xmlns:p14="http://schemas.microsoft.com/office/powerpoint/2010/main" val="8405861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118786" name="Rectangle 3"/>
          <p:cNvSpPr>
            <a:spLocks noGrp="1" noChangeArrowheads="1"/>
          </p:cNvSpPr>
          <p:nvPr>
            <p:ph type="title"/>
          </p:nvPr>
        </p:nvSpPr>
        <p:spPr>
          <a:noFill/>
        </p:spPr>
        <p:txBody>
          <a:bodyPr lIns="0" tIns="0" rIns="0" bIns="0"/>
          <a:lstStyle/>
          <a:p>
            <a:r>
              <a:rPr kumimoji="0" lang="zh-CN" altLang="en-US"/>
              <a:t>注册课程的场景（</a:t>
            </a:r>
            <a:r>
              <a:rPr kumimoji="0" lang="en-US" altLang="zh-CN"/>
              <a:t>Scenario</a:t>
            </a:r>
            <a:r>
              <a:rPr kumimoji="0" lang="zh-CN" altLang="en-US"/>
              <a:t>）</a:t>
            </a:r>
          </a:p>
        </p:txBody>
      </p:sp>
      <p:sp>
        <p:nvSpPr>
          <p:cNvPr id="118787" name="Rectangle 4"/>
          <p:cNvSpPr>
            <a:spLocks noGrp="1" noChangeArrowheads="1"/>
          </p:cNvSpPr>
          <p:nvPr>
            <p:ph idx="1"/>
          </p:nvPr>
        </p:nvSpPr>
        <p:spPr>
          <a:xfrm>
            <a:off x="685800" y="1771650"/>
            <a:ext cx="7796213" cy="3432175"/>
          </a:xfrm>
        </p:spPr>
        <p:txBody>
          <a:bodyPr lIns="0" tIns="0" rIns="0" bIns="0">
            <a:spAutoFit/>
          </a:bodyPr>
          <a:lstStyle/>
          <a:p>
            <a:pPr>
              <a:lnSpc>
                <a:spcPct val="80000"/>
              </a:lnSpc>
            </a:pPr>
            <a:r>
              <a:rPr kumimoji="0" lang="en-US" altLang="zh-CN" sz="2400">
                <a:solidFill>
                  <a:schemeClr val="hlink"/>
                </a:solidFill>
              </a:rPr>
              <a:t>John</a:t>
            </a:r>
            <a:r>
              <a:rPr kumimoji="0" lang="en-US" altLang="zh-CN" sz="2400"/>
              <a:t> </a:t>
            </a:r>
            <a:r>
              <a:rPr kumimoji="0" lang="zh-CN" altLang="en-US" sz="2400"/>
              <a:t>输入一个</a:t>
            </a:r>
            <a:r>
              <a:rPr kumimoji="0" lang="zh-CN" altLang="en-US" sz="2400">
                <a:solidFill>
                  <a:schemeClr val="hlink"/>
                </a:solidFill>
              </a:rPr>
              <a:t>学生</a:t>
            </a:r>
            <a:r>
              <a:rPr kumimoji="0" lang="en-US" altLang="zh-CN" sz="2400">
                <a:solidFill>
                  <a:schemeClr val="hlink"/>
                </a:solidFill>
              </a:rPr>
              <a:t>ID</a:t>
            </a:r>
            <a:r>
              <a:rPr kumimoji="0" lang="zh-CN" altLang="en-US" sz="2400">
                <a:solidFill>
                  <a:schemeClr val="hlink"/>
                </a:solidFill>
              </a:rPr>
              <a:t>号</a:t>
            </a:r>
            <a:r>
              <a:rPr kumimoji="0" lang="en-US" altLang="zh-CN" sz="2400">
                <a:solidFill>
                  <a:schemeClr val="hlink"/>
                </a:solidFill>
              </a:rPr>
              <a:t>369 52 3449</a:t>
            </a:r>
            <a:r>
              <a:rPr kumimoji="0" lang="zh-CN" altLang="en-US" sz="2400"/>
              <a:t>，</a:t>
            </a:r>
            <a:r>
              <a:rPr kumimoji="0" lang="zh-CN" altLang="en-US" sz="2400">
                <a:solidFill>
                  <a:schemeClr val="hlink"/>
                </a:solidFill>
              </a:rPr>
              <a:t>系统</a:t>
            </a:r>
            <a:r>
              <a:rPr kumimoji="0" lang="zh-CN" altLang="en-US" sz="2400"/>
              <a:t>验证</a:t>
            </a:r>
            <a:r>
              <a:rPr kumimoji="0" lang="zh-CN" altLang="en-US" sz="2400">
                <a:solidFill>
                  <a:schemeClr val="hlink"/>
                </a:solidFill>
              </a:rPr>
              <a:t>该号</a:t>
            </a:r>
            <a:r>
              <a:rPr kumimoji="0" lang="zh-CN" altLang="en-US" sz="2400"/>
              <a:t>，系统询问</a:t>
            </a:r>
            <a:r>
              <a:rPr kumimoji="0" lang="zh-CN" altLang="en-US" sz="2400">
                <a:solidFill>
                  <a:schemeClr val="hlink"/>
                </a:solidFill>
              </a:rPr>
              <a:t>学期信息</a:t>
            </a:r>
            <a:r>
              <a:rPr kumimoji="0" lang="zh-CN" altLang="en-US" sz="2400"/>
              <a:t>，</a:t>
            </a:r>
            <a:r>
              <a:rPr kumimoji="0" lang="en-US" altLang="zh-CN" sz="2400"/>
              <a:t>John</a:t>
            </a:r>
            <a:r>
              <a:rPr kumimoji="0" lang="zh-CN" altLang="en-US" sz="2400"/>
              <a:t>指示现在的</a:t>
            </a:r>
            <a:r>
              <a:rPr kumimoji="0" lang="zh-CN" altLang="en-US" sz="2400">
                <a:solidFill>
                  <a:schemeClr val="hlink"/>
                </a:solidFill>
              </a:rPr>
              <a:t>学期</a:t>
            </a:r>
            <a:r>
              <a:rPr kumimoji="0" lang="zh-CN" altLang="en-US" sz="2400"/>
              <a:t>，并且选择创建一个</a:t>
            </a:r>
            <a:r>
              <a:rPr kumimoji="0" lang="zh-CN" altLang="en-US" sz="2400">
                <a:solidFill>
                  <a:schemeClr val="hlink"/>
                </a:solidFill>
              </a:rPr>
              <a:t>新的课表</a:t>
            </a:r>
            <a:r>
              <a:rPr kumimoji="0" lang="zh-CN" altLang="en-US" sz="2400"/>
              <a:t>。</a:t>
            </a:r>
            <a:endParaRPr kumimoji="0" lang="en-US" altLang="zh-CN" sz="2400"/>
          </a:p>
          <a:p>
            <a:pPr>
              <a:lnSpc>
                <a:spcPct val="80000"/>
              </a:lnSpc>
            </a:pPr>
            <a:r>
              <a:rPr kumimoji="0" lang="zh-CN" altLang="en-US" sz="2400"/>
              <a:t>从一个</a:t>
            </a:r>
            <a:r>
              <a:rPr kumimoji="0" lang="zh-CN" altLang="en-US" sz="2400">
                <a:solidFill>
                  <a:schemeClr val="hlink"/>
                </a:solidFill>
              </a:rPr>
              <a:t>可选课程列表</a:t>
            </a:r>
            <a:r>
              <a:rPr kumimoji="0" lang="zh-CN" altLang="en-US" sz="2400"/>
              <a:t>中，</a:t>
            </a:r>
            <a:r>
              <a:rPr kumimoji="0" lang="en-US" altLang="zh-CN" sz="2400"/>
              <a:t>John</a:t>
            </a:r>
            <a:r>
              <a:rPr kumimoji="0" lang="zh-CN" altLang="en-US" sz="2400"/>
              <a:t>选择了</a:t>
            </a:r>
            <a:r>
              <a:rPr kumimoji="0" lang="zh-CN" altLang="en-US" sz="2400">
                <a:solidFill>
                  <a:schemeClr val="hlink"/>
                </a:solidFill>
              </a:rPr>
              <a:t>主课</a:t>
            </a:r>
            <a:r>
              <a:rPr kumimoji="0" lang="en-US" altLang="zh-CN" sz="2400">
                <a:solidFill>
                  <a:schemeClr val="hlink"/>
                </a:solidFill>
              </a:rPr>
              <a:t>English 101, Geology 110</a:t>
            </a:r>
            <a:r>
              <a:rPr kumimoji="0" lang="en-US" altLang="zh-CN" sz="2400"/>
              <a:t>,</a:t>
            </a:r>
            <a:r>
              <a:rPr kumimoji="0" lang="en-US" altLang="zh-CN" sz="2400">
                <a:solidFill>
                  <a:schemeClr val="hlink"/>
                </a:solidFill>
              </a:rPr>
              <a:t> World History 200</a:t>
            </a:r>
            <a:r>
              <a:rPr kumimoji="0" lang="en-US" altLang="zh-CN" sz="2400"/>
              <a:t>, and </a:t>
            </a:r>
            <a:r>
              <a:rPr kumimoji="0" lang="en-US" altLang="zh-CN" sz="2400">
                <a:solidFill>
                  <a:schemeClr val="hlink"/>
                </a:solidFill>
              </a:rPr>
              <a:t>College Algebra 110</a:t>
            </a:r>
            <a:r>
              <a:rPr kumimoji="0" lang="en-US" altLang="zh-CN" sz="2400"/>
              <a:t>. </a:t>
            </a:r>
            <a:r>
              <a:rPr kumimoji="0" lang="zh-CN" altLang="en-US" sz="2400"/>
              <a:t>然后他选择了</a:t>
            </a:r>
            <a:r>
              <a:rPr kumimoji="0" lang="zh-CN" altLang="en-US" sz="2400">
                <a:solidFill>
                  <a:schemeClr val="hlink"/>
                </a:solidFill>
              </a:rPr>
              <a:t>备选课程</a:t>
            </a:r>
            <a:r>
              <a:rPr kumimoji="0" lang="en-US" altLang="zh-CN" sz="2400">
                <a:solidFill>
                  <a:schemeClr val="hlink"/>
                </a:solidFill>
              </a:rPr>
              <a:t>Music Theory 110</a:t>
            </a:r>
            <a:r>
              <a:rPr kumimoji="0" lang="zh-CN" altLang="en-US" sz="2400"/>
              <a:t>和 </a:t>
            </a:r>
            <a:r>
              <a:rPr kumimoji="0" lang="en-US" altLang="zh-CN" sz="2400">
                <a:solidFill>
                  <a:schemeClr val="hlink"/>
                </a:solidFill>
              </a:rPr>
              <a:t>Introduction to Java Programming 180</a:t>
            </a:r>
            <a:r>
              <a:rPr kumimoji="0" lang="en-US" altLang="zh-CN" sz="2400"/>
              <a:t>.</a:t>
            </a:r>
          </a:p>
          <a:p>
            <a:pPr>
              <a:lnSpc>
                <a:spcPct val="80000"/>
              </a:lnSpc>
            </a:pPr>
            <a:r>
              <a:rPr kumimoji="0" lang="zh-CN" altLang="en-US" sz="2400"/>
              <a:t>系统判定</a:t>
            </a:r>
            <a:r>
              <a:rPr kumimoji="0" lang="en-US" altLang="zh-CN" sz="2400"/>
              <a:t>John</a:t>
            </a:r>
            <a:r>
              <a:rPr kumimoji="0" lang="zh-CN" altLang="en-US" sz="2400"/>
              <a:t>有</a:t>
            </a:r>
            <a:r>
              <a:rPr kumimoji="0" lang="zh-CN" altLang="en-US" sz="2400">
                <a:solidFill>
                  <a:schemeClr val="hlink"/>
                </a:solidFill>
              </a:rPr>
              <a:t>选课条件</a:t>
            </a:r>
            <a:r>
              <a:rPr kumimoji="0" lang="zh-CN" altLang="en-US" sz="2400"/>
              <a:t>，并把他加入了</a:t>
            </a:r>
            <a:r>
              <a:rPr kumimoji="0" lang="zh-CN" altLang="en-US" sz="2400">
                <a:solidFill>
                  <a:schemeClr val="hlink"/>
                </a:solidFill>
              </a:rPr>
              <a:t>课程</a:t>
            </a:r>
            <a:r>
              <a:rPr kumimoji="0" lang="zh-CN" altLang="en-US" sz="2400"/>
              <a:t>的</a:t>
            </a:r>
            <a:r>
              <a:rPr kumimoji="0" lang="zh-CN" altLang="en-US" sz="2400">
                <a:solidFill>
                  <a:schemeClr val="hlink"/>
                </a:solidFill>
              </a:rPr>
              <a:t>花名册</a:t>
            </a:r>
            <a:r>
              <a:rPr kumimoji="0" lang="zh-CN" altLang="en-US" sz="2400"/>
              <a:t>中。</a:t>
            </a:r>
            <a:endParaRPr kumimoji="0" lang="en-US" altLang="zh-CN" sz="2400"/>
          </a:p>
          <a:p>
            <a:pPr>
              <a:lnSpc>
                <a:spcPct val="80000"/>
              </a:lnSpc>
            </a:pPr>
            <a:r>
              <a:rPr kumimoji="0" lang="zh-CN" altLang="en-US" sz="2400"/>
              <a:t>系统指示选课活动结束，系统打印</a:t>
            </a:r>
            <a:r>
              <a:rPr kumimoji="0" lang="zh-CN" altLang="en-US" sz="2400">
                <a:solidFill>
                  <a:schemeClr val="hlink"/>
                </a:solidFill>
              </a:rPr>
              <a:t>课表</a:t>
            </a:r>
            <a:r>
              <a:rPr kumimoji="0" lang="zh-CN" altLang="en-US" sz="2400"/>
              <a:t>，将</a:t>
            </a:r>
            <a:r>
              <a:rPr kumimoji="0" lang="zh-CN" altLang="en-US" sz="2400">
                <a:solidFill>
                  <a:schemeClr val="hlink"/>
                </a:solidFill>
              </a:rPr>
              <a:t>四门课程</a:t>
            </a:r>
            <a:r>
              <a:rPr kumimoji="0" lang="zh-CN" altLang="en-US" sz="2400"/>
              <a:t>的</a:t>
            </a:r>
            <a:r>
              <a:rPr kumimoji="0" lang="zh-CN" altLang="en-US" sz="2400">
                <a:solidFill>
                  <a:schemeClr val="hlink"/>
                </a:solidFill>
              </a:rPr>
              <a:t>帐单</a:t>
            </a:r>
            <a:r>
              <a:rPr kumimoji="0" lang="zh-CN" altLang="en-US" sz="2400"/>
              <a:t>送往</a:t>
            </a:r>
            <a:r>
              <a:rPr kumimoji="0" lang="zh-CN" altLang="en-US" sz="2400">
                <a:solidFill>
                  <a:schemeClr val="hlink"/>
                </a:solidFill>
              </a:rPr>
              <a:t>帐单系统</a:t>
            </a:r>
            <a:r>
              <a:rPr kumimoji="0" lang="zh-CN" altLang="en-US" sz="2400"/>
              <a:t>处理。</a:t>
            </a:r>
            <a:endParaRPr kumimoji="0" lang="en-US" altLang="zh-CN" sz="2400"/>
          </a:p>
        </p:txBody>
      </p:sp>
    </p:spTree>
    <p:extLst>
      <p:ext uri="{BB962C8B-B14F-4D97-AF65-F5344CB8AC3E}">
        <p14:creationId xmlns:p14="http://schemas.microsoft.com/office/powerpoint/2010/main" val="298457756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042988" y="404813"/>
            <a:ext cx="7489825" cy="576262"/>
          </a:xfrm>
        </p:spPr>
        <p:txBody>
          <a:bodyPr/>
          <a:lstStyle/>
          <a:p>
            <a:r>
              <a:rPr kumimoji="0" lang="zh-CN" altLang="en-US"/>
              <a:t>面向对象设计概述</a:t>
            </a:r>
            <a:endParaRPr kumimoji="0" lang="zh-CN" altLang="en-US">
              <a:latin typeface="Times New Roman" panose="02020603050405020304" pitchFamily="18" charset="0"/>
            </a:endParaRPr>
          </a:p>
        </p:txBody>
      </p:sp>
      <p:grpSp>
        <p:nvGrpSpPr>
          <p:cNvPr id="23554" name="Group 4"/>
          <p:cNvGrpSpPr>
            <a:grpSpLocks/>
          </p:cNvGrpSpPr>
          <p:nvPr/>
        </p:nvGrpSpPr>
        <p:grpSpPr bwMode="auto">
          <a:xfrm>
            <a:off x="533400" y="1744663"/>
            <a:ext cx="8610600" cy="4997450"/>
            <a:chOff x="170" y="670"/>
            <a:chExt cx="5248" cy="3437"/>
          </a:xfrm>
        </p:grpSpPr>
        <p:sp>
          <p:nvSpPr>
            <p:cNvPr id="23557" name="Line 5"/>
            <p:cNvSpPr>
              <a:spLocks noChangeShapeType="1"/>
            </p:cNvSpPr>
            <p:nvPr/>
          </p:nvSpPr>
          <p:spPr bwMode="auto">
            <a:xfrm flipH="1" flipV="1">
              <a:off x="3265" y="1128"/>
              <a:ext cx="4" cy="2447"/>
            </a:xfrm>
            <a:prstGeom prst="line">
              <a:avLst/>
            </a:prstGeom>
            <a:noFill/>
            <a:ln w="3175">
              <a:solidFill>
                <a:srgbClr val="000000"/>
              </a:solidFill>
              <a:prstDash val="dash"/>
              <a:round/>
              <a:headEnd type="none" w="sm" len="sm"/>
              <a:tailEnd type="none" w="med"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3558" name="Line 6"/>
            <p:cNvSpPr>
              <a:spLocks noChangeShapeType="1"/>
            </p:cNvSpPr>
            <p:nvPr/>
          </p:nvSpPr>
          <p:spPr bwMode="auto">
            <a:xfrm flipH="1" flipV="1">
              <a:off x="3969" y="1129"/>
              <a:ext cx="0" cy="2448"/>
            </a:xfrm>
            <a:prstGeom prst="line">
              <a:avLst/>
            </a:prstGeom>
            <a:noFill/>
            <a:ln w="3175">
              <a:solidFill>
                <a:srgbClr val="000000"/>
              </a:solidFill>
              <a:prstDash val="dash"/>
              <a:round/>
              <a:headEnd type="none" w="sm" len="sm"/>
              <a:tailEnd type="none" w="med"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3559" name="Line 7"/>
            <p:cNvSpPr>
              <a:spLocks noChangeShapeType="1"/>
            </p:cNvSpPr>
            <p:nvPr/>
          </p:nvSpPr>
          <p:spPr bwMode="auto">
            <a:xfrm flipH="1" flipV="1">
              <a:off x="4309" y="1126"/>
              <a:ext cx="1" cy="2425"/>
            </a:xfrm>
            <a:prstGeom prst="line">
              <a:avLst/>
            </a:prstGeom>
            <a:noFill/>
            <a:ln w="3175">
              <a:solidFill>
                <a:srgbClr val="000000"/>
              </a:solidFill>
              <a:prstDash val="dash"/>
              <a:round/>
              <a:headEnd type="none" w="sm" len="sm"/>
              <a:tailEnd type="none" w="med"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3560" name="Line 8"/>
            <p:cNvSpPr>
              <a:spLocks noChangeShapeType="1"/>
            </p:cNvSpPr>
            <p:nvPr/>
          </p:nvSpPr>
          <p:spPr bwMode="auto">
            <a:xfrm flipH="1" flipV="1">
              <a:off x="5008" y="1129"/>
              <a:ext cx="0" cy="2439"/>
            </a:xfrm>
            <a:prstGeom prst="line">
              <a:avLst/>
            </a:prstGeom>
            <a:noFill/>
            <a:ln w="3175">
              <a:solidFill>
                <a:srgbClr val="000000"/>
              </a:solidFill>
              <a:prstDash val="dash"/>
              <a:round/>
              <a:headEnd type="none" w="sm" len="sm"/>
              <a:tailEnd type="none" w="med"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3561" name="Rectangle 9"/>
            <p:cNvSpPr>
              <a:spLocks noChangeArrowheads="1"/>
            </p:cNvSpPr>
            <p:nvPr/>
          </p:nvSpPr>
          <p:spPr bwMode="auto">
            <a:xfrm>
              <a:off x="2330" y="3592"/>
              <a:ext cx="308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anchor="ct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62" name="Line 10"/>
            <p:cNvSpPr>
              <a:spLocks noChangeShapeType="1"/>
            </p:cNvSpPr>
            <p:nvPr/>
          </p:nvSpPr>
          <p:spPr bwMode="auto">
            <a:xfrm flipH="1" flipV="1">
              <a:off x="2944" y="1125"/>
              <a:ext cx="2" cy="2459"/>
            </a:xfrm>
            <a:prstGeom prst="line">
              <a:avLst/>
            </a:prstGeom>
            <a:noFill/>
            <a:ln w="25400">
              <a:solidFill>
                <a:srgbClr val="000000"/>
              </a:solidFill>
              <a:prstDash val="sysDot"/>
              <a:round/>
              <a:headEnd type="none" w="sm" len="sm"/>
              <a:tailEnd type="none" w="med"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3563" name="Line 11"/>
            <p:cNvSpPr>
              <a:spLocks noChangeShapeType="1"/>
            </p:cNvSpPr>
            <p:nvPr/>
          </p:nvSpPr>
          <p:spPr bwMode="auto">
            <a:xfrm flipH="1" flipV="1">
              <a:off x="3613" y="1125"/>
              <a:ext cx="0" cy="2459"/>
            </a:xfrm>
            <a:prstGeom prst="line">
              <a:avLst/>
            </a:prstGeom>
            <a:noFill/>
            <a:ln w="25400">
              <a:solidFill>
                <a:srgbClr val="000000"/>
              </a:solidFill>
              <a:prstDash val="sysDot"/>
              <a:round/>
              <a:headEnd type="none" w="sm" len="sm"/>
              <a:tailEnd type="none" w="med"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3564" name="Line 12"/>
            <p:cNvSpPr>
              <a:spLocks noChangeShapeType="1"/>
            </p:cNvSpPr>
            <p:nvPr/>
          </p:nvSpPr>
          <p:spPr bwMode="auto">
            <a:xfrm flipV="1">
              <a:off x="4619" y="1128"/>
              <a:ext cx="0" cy="2447"/>
            </a:xfrm>
            <a:prstGeom prst="line">
              <a:avLst/>
            </a:prstGeom>
            <a:noFill/>
            <a:ln w="25400">
              <a:solidFill>
                <a:srgbClr val="000000"/>
              </a:solidFill>
              <a:prstDash val="sysDot"/>
              <a:round/>
              <a:headEnd type="none" w="sm" len="sm"/>
              <a:tailEnd type="none" w="med"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3565" name="Rectangle 13"/>
            <p:cNvSpPr>
              <a:spLocks noChangeArrowheads="1"/>
            </p:cNvSpPr>
            <p:nvPr/>
          </p:nvSpPr>
          <p:spPr bwMode="auto">
            <a:xfrm>
              <a:off x="1338" y="3212"/>
              <a:ext cx="280"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1800" b="1">
                  <a:latin typeface="Arial" panose="020B0604020202020204" pitchFamily="34" charset="0"/>
                </a:rPr>
                <a:t>管理</a:t>
              </a:r>
              <a:endParaRPr lang="zh-CN" altLang="en-US" sz="2300" b="1">
                <a:latin typeface="Arial" panose="020B0604020202020204" pitchFamily="34" charset="0"/>
              </a:endParaRPr>
            </a:p>
          </p:txBody>
        </p:sp>
        <p:sp>
          <p:nvSpPr>
            <p:cNvPr id="23566" name="Rectangle 14"/>
            <p:cNvSpPr>
              <a:spLocks noChangeArrowheads="1"/>
            </p:cNvSpPr>
            <p:nvPr/>
          </p:nvSpPr>
          <p:spPr bwMode="auto">
            <a:xfrm>
              <a:off x="1338" y="3413"/>
              <a:ext cx="280"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1800" b="1">
                  <a:latin typeface="Arial" panose="020B0604020202020204" pitchFamily="34" charset="0"/>
                </a:rPr>
                <a:t>环境</a:t>
              </a:r>
              <a:endParaRPr lang="zh-CN" altLang="en-US" sz="2300" b="1">
                <a:latin typeface="Arial" panose="020B0604020202020204" pitchFamily="34" charset="0"/>
              </a:endParaRPr>
            </a:p>
          </p:txBody>
        </p:sp>
        <p:sp>
          <p:nvSpPr>
            <p:cNvPr id="23567" name="Rectangle 15"/>
            <p:cNvSpPr>
              <a:spLocks noChangeArrowheads="1"/>
            </p:cNvSpPr>
            <p:nvPr/>
          </p:nvSpPr>
          <p:spPr bwMode="auto">
            <a:xfrm>
              <a:off x="690" y="1205"/>
              <a:ext cx="1528"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r">
                <a:lnSpc>
                  <a:spcPct val="90000"/>
                </a:lnSpc>
                <a:spcBef>
                  <a:spcPct val="50000"/>
                </a:spcBef>
              </a:pPr>
              <a:r>
                <a:rPr lang="zh-CN" altLang="en-US" sz="1800" b="1">
                  <a:latin typeface="Arial" panose="020B0604020202020204" pitchFamily="34" charset="0"/>
                </a:rPr>
                <a:t>商业建模</a:t>
              </a:r>
              <a:endParaRPr lang="zh-CN" altLang="en-US" sz="2300" b="1">
                <a:latin typeface="Arial" panose="020B0604020202020204" pitchFamily="34" charset="0"/>
              </a:endParaRPr>
            </a:p>
          </p:txBody>
        </p:sp>
        <p:sp>
          <p:nvSpPr>
            <p:cNvPr id="23568" name="Rectangle 16"/>
            <p:cNvSpPr>
              <a:spLocks noChangeArrowheads="1"/>
            </p:cNvSpPr>
            <p:nvPr/>
          </p:nvSpPr>
          <p:spPr bwMode="auto">
            <a:xfrm>
              <a:off x="1938" y="1987"/>
              <a:ext cx="280"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r">
                <a:lnSpc>
                  <a:spcPct val="90000"/>
                </a:lnSpc>
                <a:spcBef>
                  <a:spcPct val="50000"/>
                </a:spcBef>
              </a:pPr>
              <a:r>
                <a:rPr lang="zh-CN" altLang="en-US" sz="1800" b="1">
                  <a:latin typeface="Arial" panose="020B0604020202020204" pitchFamily="34" charset="0"/>
                </a:rPr>
                <a:t>实现</a:t>
              </a:r>
              <a:endParaRPr lang="zh-CN" altLang="en-US" sz="2300" b="1">
                <a:latin typeface="Arial" panose="020B0604020202020204" pitchFamily="34" charset="0"/>
              </a:endParaRPr>
            </a:p>
          </p:txBody>
        </p:sp>
        <p:sp>
          <p:nvSpPr>
            <p:cNvPr id="23569" name="Rectangle 17"/>
            <p:cNvSpPr>
              <a:spLocks noChangeArrowheads="1"/>
            </p:cNvSpPr>
            <p:nvPr/>
          </p:nvSpPr>
          <p:spPr bwMode="auto">
            <a:xfrm>
              <a:off x="1874" y="2221"/>
              <a:ext cx="32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r">
                <a:lnSpc>
                  <a:spcPct val="90000"/>
                </a:lnSpc>
                <a:spcBef>
                  <a:spcPct val="50000"/>
                </a:spcBef>
              </a:pPr>
              <a:r>
                <a:rPr lang="zh-CN" altLang="en-US" sz="2100" b="1">
                  <a:latin typeface="Arial" panose="020B0604020202020204" pitchFamily="34" charset="0"/>
                </a:rPr>
                <a:t>测试</a:t>
              </a:r>
            </a:p>
          </p:txBody>
        </p:sp>
        <p:sp>
          <p:nvSpPr>
            <p:cNvPr id="23570" name="Rectangle 18"/>
            <p:cNvSpPr>
              <a:spLocks noChangeArrowheads="1"/>
            </p:cNvSpPr>
            <p:nvPr/>
          </p:nvSpPr>
          <p:spPr bwMode="auto">
            <a:xfrm>
              <a:off x="1657" y="1712"/>
              <a:ext cx="561"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r">
                <a:lnSpc>
                  <a:spcPct val="90000"/>
                </a:lnSpc>
                <a:spcBef>
                  <a:spcPct val="50000"/>
                </a:spcBef>
              </a:pPr>
              <a:r>
                <a:rPr lang="zh-CN" altLang="en-US" sz="1800" b="1">
                  <a:latin typeface="Arial" panose="020B0604020202020204" pitchFamily="34" charset="0"/>
                </a:rPr>
                <a:t>分析设计</a:t>
              </a:r>
              <a:endParaRPr lang="zh-CN" altLang="en-US" sz="2300" b="1">
                <a:latin typeface="Arial" panose="020B0604020202020204" pitchFamily="34" charset="0"/>
              </a:endParaRPr>
            </a:p>
          </p:txBody>
        </p:sp>
        <p:sp>
          <p:nvSpPr>
            <p:cNvPr id="23571" name="Rectangle 19"/>
            <p:cNvSpPr>
              <a:spLocks noChangeArrowheads="1"/>
            </p:cNvSpPr>
            <p:nvPr/>
          </p:nvSpPr>
          <p:spPr bwMode="auto">
            <a:xfrm>
              <a:off x="2384" y="3606"/>
              <a:ext cx="53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en-US" altLang="zh-CN" sz="1300">
                  <a:latin typeface="Arial" panose="020B0604020202020204" pitchFamily="34" charset="0"/>
                </a:rPr>
                <a:t>Preliminary </a:t>
              </a:r>
              <a:br>
                <a:rPr lang="en-US" altLang="zh-CN" sz="1300">
                  <a:latin typeface="Arial" panose="020B0604020202020204" pitchFamily="34" charset="0"/>
                </a:rPr>
              </a:br>
              <a:r>
                <a:rPr lang="en-US" altLang="zh-CN" sz="1300">
                  <a:latin typeface="Arial" panose="020B0604020202020204" pitchFamily="34" charset="0"/>
                </a:rPr>
                <a:t>Iteration(s)</a:t>
              </a:r>
            </a:p>
          </p:txBody>
        </p:sp>
        <p:sp>
          <p:nvSpPr>
            <p:cNvPr id="23572" name="Rectangle 20"/>
            <p:cNvSpPr>
              <a:spLocks noChangeArrowheads="1"/>
            </p:cNvSpPr>
            <p:nvPr/>
          </p:nvSpPr>
          <p:spPr bwMode="auto">
            <a:xfrm>
              <a:off x="3021" y="3606"/>
              <a:ext cx="2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1300">
                  <a:latin typeface="Arial" panose="020B0604020202020204" pitchFamily="34" charset="0"/>
                </a:rPr>
                <a:t> </a:t>
              </a:r>
              <a:r>
                <a:rPr lang="en-US" altLang="zh-CN" sz="1300">
                  <a:latin typeface="Arial" panose="020B0604020202020204" pitchFamily="34" charset="0"/>
                </a:rPr>
                <a:t>Iter.</a:t>
              </a:r>
              <a:br>
                <a:rPr lang="en-US" altLang="zh-CN" sz="1300">
                  <a:latin typeface="Arial" panose="020B0604020202020204" pitchFamily="34" charset="0"/>
                </a:rPr>
              </a:br>
              <a:r>
                <a:rPr lang="en-US" altLang="zh-CN" sz="1300">
                  <a:latin typeface="Arial" panose="020B0604020202020204" pitchFamily="34" charset="0"/>
                </a:rPr>
                <a:t>#1</a:t>
              </a:r>
            </a:p>
          </p:txBody>
        </p:sp>
        <p:sp>
          <p:nvSpPr>
            <p:cNvPr id="23573" name="Freeform 21"/>
            <p:cNvSpPr>
              <a:spLocks/>
            </p:cNvSpPr>
            <p:nvPr/>
          </p:nvSpPr>
          <p:spPr bwMode="auto">
            <a:xfrm>
              <a:off x="2363" y="3255"/>
              <a:ext cx="2993" cy="75"/>
            </a:xfrm>
            <a:custGeom>
              <a:avLst/>
              <a:gdLst>
                <a:gd name="T0" fmla="*/ 86 w 3169"/>
                <a:gd name="T1" fmla="*/ 5 h 79"/>
                <a:gd name="T2" fmla="*/ 149 w 3169"/>
                <a:gd name="T3" fmla="*/ 21 h 79"/>
                <a:gd name="T4" fmla="*/ 172 w 3169"/>
                <a:gd name="T5" fmla="*/ 15 h 79"/>
                <a:gd name="T6" fmla="*/ 196 w 3169"/>
                <a:gd name="T7" fmla="*/ 9 h 79"/>
                <a:gd name="T8" fmla="*/ 218 w 3169"/>
                <a:gd name="T9" fmla="*/ 9 h 79"/>
                <a:gd name="T10" fmla="*/ 240 w 3169"/>
                <a:gd name="T11" fmla="*/ 5 h 79"/>
                <a:gd name="T12" fmla="*/ 252 w 3169"/>
                <a:gd name="T13" fmla="*/ 5 h 79"/>
                <a:gd name="T14" fmla="*/ 265 w 3169"/>
                <a:gd name="T15" fmla="*/ 0 h 79"/>
                <a:gd name="T16" fmla="*/ 279 w 3169"/>
                <a:gd name="T17" fmla="*/ 0 h 79"/>
                <a:gd name="T18" fmla="*/ 291 w 3169"/>
                <a:gd name="T19" fmla="*/ 5 h 79"/>
                <a:gd name="T20" fmla="*/ 295 w 3169"/>
                <a:gd name="T21" fmla="*/ 9 h 79"/>
                <a:gd name="T22" fmla="*/ 297 w 3169"/>
                <a:gd name="T23" fmla="*/ 9 h 79"/>
                <a:gd name="T24" fmla="*/ 300 w 3169"/>
                <a:gd name="T25" fmla="*/ 9 h 79"/>
                <a:gd name="T26" fmla="*/ 302 w 3169"/>
                <a:gd name="T27" fmla="*/ 14 h 79"/>
                <a:gd name="T28" fmla="*/ 351 w 3169"/>
                <a:gd name="T29" fmla="*/ 12 h 79"/>
                <a:gd name="T30" fmla="*/ 404 w 3169"/>
                <a:gd name="T31" fmla="*/ 23 h 79"/>
                <a:gd name="T32" fmla="*/ 453 w 3169"/>
                <a:gd name="T33" fmla="*/ 9 h 79"/>
                <a:gd name="T34" fmla="*/ 493 w 3169"/>
                <a:gd name="T35" fmla="*/ 21 h 79"/>
                <a:gd name="T36" fmla="*/ 502 w 3169"/>
                <a:gd name="T37" fmla="*/ 18 h 79"/>
                <a:gd name="T38" fmla="*/ 509 w 3169"/>
                <a:gd name="T39" fmla="*/ 14 h 79"/>
                <a:gd name="T40" fmla="*/ 519 w 3169"/>
                <a:gd name="T41" fmla="*/ 9 h 79"/>
                <a:gd name="T42" fmla="*/ 524 w 3169"/>
                <a:gd name="T43" fmla="*/ 9 h 79"/>
                <a:gd name="T44" fmla="*/ 534 w 3169"/>
                <a:gd name="T45" fmla="*/ 9 h 79"/>
                <a:gd name="T46" fmla="*/ 538 w 3169"/>
                <a:gd name="T47" fmla="*/ 9 h 79"/>
                <a:gd name="T48" fmla="*/ 542 w 3169"/>
                <a:gd name="T49" fmla="*/ 9 h 79"/>
                <a:gd name="T50" fmla="*/ 544 w 3169"/>
                <a:gd name="T51" fmla="*/ 9 h 79"/>
                <a:gd name="T52" fmla="*/ 552 w 3169"/>
                <a:gd name="T53" fmla="*/ 9 h 79"/>
                <a:gd name="T54" fmla="*/ 554 w 3169"/>
                <a:gd name="T55" fmla="*/ 9 h 79"/>
                <a:gd name="T56" fmla="*/ 557 w 3169"/>
                <a:gd name="T57" fmla="*/ 9 h 79"/>
                <a:gd name="T58" fmla="*/ 562 w 3169"/>
                <a:gd name="T59" fmla="*/ 12 h 79"/>
                <a:gd name="T60" fmla="*/ 672 w 3169"/>
                <a:gd name="T61" fmla="*/ 9 h 79"/>
                <a:gd name="T62" fmla="*/ 683 w 3169"/>
                <a:gd name="T63" fmla="*/ 9 h 79"/>
                <a:gd name="T64" fmla="*/ 697 w 3169"/>
                <a:gd name="T65" fmla="*/ 9 h 79"/>
                <a:gd name="T66" fmla="*/ 708 w 3169"/>
                <a:gd name="T67" fmla="*/ 9 h 79"/>
                <a:gd name="T68" fmla="*/ 719 w 3169"/>
                <a:gd name="T69" fmla="*/ 9 h 79"/>
                <a:gd name="T70" fmla="*/ 723 w 3169"/>
                <a:gd name="T71" fmla="*/ 9 h 79"/>
                <a:gd name="T72" fmla="*/ 731 w 3169"/>
                <a:gd name="T73" fmla="*/ 9 h 79"/>
                <a:gd name="T74" fmla="*/ 735 w 3169"/>
                <a:gd name="T75" fmla="*/ 11 h 79"/>
                <a:gd name="T76" fmla="*/ 738 w 3169"/>
                <a:gd name="T77" fmla="*/ 14 h 79"/>
                <a:gd name="T78" fmla="*/ 681 w 3169"/>
                <a:gd name="T79" fmla="*/ 22 h 79"/>
                <a:gd name="T80" fmla="*/ 0 w 3169"/>
                <a:gd name="T81" fmla="*/ 23 h 7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69"/>
                <a:gd name="T124" fmla="*/ 0 h 79"/>
                <a:gd name="T125" fmla="*/ 3169 w 3169"/>
                <a:gd name="T126" fmla="*/ 79 h 7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69" h="79">
                  <a:moveTo>
                    <a:pt x="0" y="79"/>
                  </a:moveTo>
                  <a:lnTo>
                    <a:pt x="356" y="5"/>
                  </a:lnTo>
                  <a:lnTo>
                    <a:pt x="538" y="20"/>
                  </a:lnTo>
                  <a:lnTo>
                    <a:pt x="620" y="72"/>
                  </a:lnTo>
                  <a:lnTo>
                    <a:pt x="666" y="61"/>
                  </a:lnTo>
                  <a:lnTo>
                    <a:pt x="715" y="54"/>
                  </a:lnTo>
                  <a:lnTo>
                    <a:pt x="764" y="46"/>
                  </a:lnTo>
                  <a:lnTo>
                    <a:pt x="810" y="38"/>
                  </a:lnTo>
                  <a:lnTo>
                    <a:pt x="859" y="31"/>
                  </a:lnTo>
                  <a:lnTo>
                    <a:pt x="907" y="23"/>
                  </a:lnTo>
                  <a:lnTo>
                    <a:pt x="954" y="15"/>
                  </a:lnTo>
                  <a:lnTo>
                    <a:pt x="1002" y="5"/>
                  </a:lnTo>
                  <a:lnTo>
                    <a:pt x="1028" y="5"/>
                  </a:lnTo>
                  <a:lnTo>
                    <a:pt x="1053" y="5"/>
                  </a:lnTo>
                  <a:lnTo>
                    <a:pt x="1079" y="2"/>
                  </a:lnTo>
                  <a:lnTo>
                    <a:pt x="1105" y="0"/>
                  </a:lnTo>
                  <a:lnTo>
                    <a:pt x="1130" y="0"/>
                  </a:lnTo>
                  <a:lnTo>
                    <a:pt x="1156" y="0"/>
                  </a:lnTo>
                  <a:lnTo>
                    <a:pt x="1182" y="2"/>
                  </a:lnTo>
                  <a:lnTo>
                    <a:pt x="1207" y="5"/>
                  </a:lnTo>
                  <a:lnTo>
                    <a:pt x="1218" y="10"/>
                  </a:lnTo>
                  <a:lnTo>
                    <a:pt x="1225" y="13"/>
                  </a:lnTo>
                  <a:lnTo>
                    <a:pt x="1233" y="20"/>
                  </a:lnTo>
                  <a:lnTo>
                    <a:pt x="1238" y="25"/>
                  </a:lnTo>
                  <a:lnTo>
                    <a:pt x="1243" y="33"/>
                  </a:lnTo>
                  <a:lnTo>
                    <a:pt x="1248" y="38"/>
                  </a:lnTo>
                  <a:lnTo>
                    <a:pt x="1253" y="46"/>
                  </a:lnTo>
                  <a:lnTo>
                    <a:pt x="1261" y="51"/>
                  </a:lnTo>
                  <a:lnTo>
                    <a:pt x="1300" y="79"/>
                  </a:lnTo>
                  <a:lnTo>
                    <a:pt x="1471" y="46"/>
                  </a:lnTo>
                  <a:lnTo>
                    <a:pt x="1564" y="38"/>
                  </a:lnTo>
                  <a:lnTo>
                    <a:pt x="1687" y="79"/>
                  </a:lnTo>
                  <a:lnTo>
                    <a:pt x="1807" y="51"/>
                  </a:lnTo>
                  <a:lnTo>
                    <a:pt x="1894" y="33"/>
                  </a:lnTo>
                  <a:lnTo>
                    <a:pt x="1964" y="43"/>
                  </a:lnTo>
                  <a:lnTo>
                    <a:pt x="2053" y="74"/>
                  </a:lnTo>
                  <a:lnTo>
                    <a:pt x="2074" y="69"/>
                  </a:lnTo>
                  <a:lnTo>
                    <a:pt x="2092" y="61"/>
                  </a:lnTo>
                  <a:lnTo>
                    <a:pt x="2112" y="54"/>
                  </a:lnTo>
                  <a:lnTo>
                    <a:pt x="2128" y="49"/>
                  </a:lnTo>
                  <a:lnTo>
                    <a:pt x="2146" y="41"/>
                  </a:lnTo>
                  <a:lnTo>
                    <a:pt x="2161" y="36"/>
                  </a:lnTo>
                  <a:lnTo>
                    <a:pt x="2179" y="31"/>
                  </a:lnTo>
                  <a:lnTo>
                    <a:pt x="2194" y="25"/>
                  </a:lnTo>
                  <a:lnTo>
                    <a:pt x="2210" y="23"/>
                  </a:lnTo>
                  <a:lnTo>
                    <a:pt x="2223" y="20"/>
                  </a:lnTo>
                  <a:lnTo>
                    <a:pt x="2233" y="18"/>
                  </a:lnTo>
                  <a:lnTo>
                    <a:pt x="2243" y="18"/>
                  </a:lnTo>
                  <a:lnTo>
                    <a:pt x="2253" y="18"/>
                  </a:lnTo>
                  <a:lnTo>
                    <a:pt x="2261" y="18"/>
                  </a:lnTo>
                  <a:lnTo>
                    <a:pt x="2269" y="18"/>
                  </a:lnTo>
                  <a:lnTo>
                    <a:pt x="2276" y="20"/>
                  </a:lnTo>
                  <a:lnTo>
                    <a:pt x="2284" y="20"/>
                  </a:lnTo>
                  <a:lnTo>
                    <a:pt x="2294" y="23"/>
                  </a:lnTo>
                  <a:lnTo>
                    <a:pt x="2302" y="25"/>
                  </a:lnTo>
                  <a:lnTo>
                    <a:pt x="2310" y="31"/>
                  </a:lnTo>
                  <a:lnTo>
                    <a:pt x="2320" y="33"/>
                  </a:lnTo>
                  <a:lnTo>
                    <a:pt x="2328" y="38"/>
                  </a:lnTo>
                  <a:lnTo>
                    <a:pt x="2333" y="41"/>
                  </a:lnTo>
                  <a:lnTo>
                    <a:pt x="2340" y="46"/>
                  </a:lnTo>
                  <a:lnTo>
                    <a:pt x="2392" y="77"/>
                  </a:lnTo>
                  <a:lnTo>
                    <a:pt x="2805" y="25"/>
                  </a:lnTo>
                  <a:lnTo>
                    <a:pt x="2830" y="25"/>
                  </a:lnTo>
                  <a:lnTo>
                    <a:pt x="2856" y="23"/>
                  </a:lnTo>
                  <a:lnTo>
                    <a:pt x="2881" y="20"/>
                  </a:lnTo>
                  <a:lnTo>
                    <a:pt x="2907" y="20"/>
                  </a:lnTo>
                  <a:lnTo>
                    <a:pt x="2933" y="18"/>
                  </a:lnTo>
                  <a:lnTo>
                    <a:pt x="2956" y="18"/>
                  </a:lnTo>
                  <a:lnTo>
                    <a:pt x="2976" y="18"/>
                  </a:lnTo>
                  <a:lnTo>
                    <a:pt x="2997" y="20"/>
                  </a:lnTo>
                  <a:lnTo>
                    <a:pt x="3012" y="20"/>
                  </a:lnTo>
                  <a:lnTo>
                    <a:pt x="3025" y="25"/>
                  </a:lnTo>
                  <a:lnTo>
                    <a:pt x="3035" y="28"/>
                  </a:lnTo>
                  <a:lnTo>
                    <a:pt x="3046" y="33"/>
                  </a:lnTo>
                  <a:lnTo>
                    <a:pt x="3056" y="38"/>
                  </a:lnTo>
                  <a:lnTo>
                    <a:pt x="3063" y="43"/>
                  </a:lnTo>
                  <a:lnTo>
                    <a:pt x="3071" y="49"/>
                  </a:lnTo>
                  <a:lnTo>
                    <a:pt x="3081" y="51"/>
                  </a:lnTo>
                  <a:lnTo>
                    <a:pt x="3169" y="79"/>
                  </a:lnTo>
                  <a:lnTo>
                    <a:pt x="2840" y="77"/>
                  </a:lnTo>
                  <a:lnTo>
                    <a:pt x="1546" y="79"/>
                  </a:lnTo>
                  <a:lnTo>
                    <a:pt x="0" y="79"/>
                  </a:lnTo>
                  <a:close/>
                </a:path>
              </a:pathLst>
            </a:custGeom>
            <a:solidFill>
              <a:srgbClr val="DE8002"/>
            </a:solidFill>
            <a:ln w="0">
              <a:solidFill>
                <a:srgbClr val="000000"/>
              </a:solidFill>
              <a:round/>
              <a:headEnd/>
              <a:tailEnd/>
            </a:ln>
          </p:spPr>
          <p:txBody>
            <a:bodyPr/>
            <a:lstStyle/>
            <a:p>
              <a:endParaRPr lang="zh-CN" altLang="en-US"/>
            </a:p>
          </p:txBody>
        </p:sp>
        <p:sp>
          <p:nvSpPr>
            <p:cNvPr id="23574" name="Freeform 22"/>
            <p:cNvSpPr>
              <a:spLocks/>
            </p:cNvSpPr>
            <p:nvPr/>
          </p:nvSpPr>
          <p:spPr bwMode="auto">
            <a:xfrm>
              <a:off x="2377" y="3476"/>
              <a:ext cx="2962" cy="75"/>
            </a:xfrm>
            <a:custGeom>
              <a:avLst/>
              <a:gdLst>
                <a:gd name="T0" fmla="*/ 45 w 3136"/>
                <a:gd name="T1" fmla="*/ 9 h 79"/>
                <a:gd name="T2" fmla="*/ 58 w 3136"/>
                <a:gd name="T3" fmla="*/ 0 h 79"/>
                <a:gd name="T4" fmla="*/ 69 w 3136"/>
                <a:gd name="T5" fmla="*/ 7 h 79"/>
                <a:gd name="T6" fmla="*/ 79 w 3136"/>
                <a:gd name="T7" fmla="*/ 9 h 79"/>
                <a:gd name="T8" fmla="*/ 92 w 3136"/>
                <a:gd name="T9" fmla="*/ 9 h 79"/>
                <a:gd name="T10" fmla="*/ 103 w 3136"/>
                <a:gd name="T11" fmla="*/ 9 h 79"/>
                <a:gd name="T12" fmla="*/ 142 w 3136"/>
                <a:gd name="T13" fmla="*/ 16 h 79"/>
                <a:gd name="T14" fmla="*/ 150 w 3136"/>
                <a:gd name="T15" fmla="*/ 16 h 79"/>
                <a:gd name="T16" fmla="*/ 156 w 3136"/>
                <a:gd name="T17" fmla="*/ 16 h 79"/>
                <a:gd name="T18" fmla="*/ 168 w 3136"/>
                <a:gd name="T19" fmla="*/ 17 h 79"/>
                <a:gd name="T20" fmla="*/ 178 w 3136"/>
                <a:gd name="T21" fmla="*/ 18 h 79"/>
                <a:gd name="T22" fmla="*/ 186 w 3136"/>
                <a:gd name="T23" fmla="*/ 19 h 79"/>
                <a:gd name="T24" fmla="*/ 193 w 3136"/>
                <a:gd name="T25" fmla="*/ 19 h 79"/>
                <a:gd name="T26" fmla="*/ 208 w 3136"/>
                <a:gd name="T27" fmla="*/ 19 h 79"/>
                <a:gd name="T28" fmla="*/ 222 w 3136"/>
                <a:gd name="T29" fmla="*/ 19 h 79"/>
                <a:gd name="T30" fmla="*/ 229 w 3136"/>
                <a:gd name="T31" fmla="*/ 19 h 79"/>
                <a:gd name="T32" fmla="*/ 240 w 3136"/>
                <a:gd name="T33" fmla="*/ 21 h 79"/>
                <a:gd name="T34" fmla="*/ 252 w 3136"/>
                <a:gd name="T35" fmla="*/ 21 h 79"/>
                <a:gd name="T36" fmla="*/ 267 w 3136"/>
                <a:gd name="T37" fmla="*/ 21 h 79"/>
                <a:gd name="T38" fmla="*/ 281 w 3136"/>
                <a:gd name="T39" fmla="*/ 21 h 79"/>
                <a:gd name="T40" fmla="*/ 294 w 3136"/>
                <a:gd name="T41" fmla="*/ 21 h 79"/>
                <a:gd name="T42" fmla="*/ 298 w 3136"/>
                <a:gd name="T43" fmla="*/ 22 h 79"/>
                <a:gd name="T44" fmla="*/ 303 w 3136"/>
                <a:gd name="T45" fmla="*/ 22 h 79"/>
                <a:gd name="T46" fmla="*/ 318 w 3136"/>
                <a:gd name="T47" fmla="*/ 22 h 79"/>
                <a:gd name="T48" fmla="*/ 332 w 3136"/>
                <a:gd name="T49" fmla="*/ 21 h 79"/>
                <a:gd name="T50" fmla="*/ 342 w 3136"/>
                <a:gd name="T51" fmla="*/ 21 h 79"/>
                <a:gd name="T52" fmla="*/ 372 w 3136"/>
                <a:gd name="T53" fmla="*/ 23 h 79"/>
                <a:gd name="T54" fmla="*/ 404 w 3136"/>
                <a:gd name="T55" fmla="*/ 21 h 79"/>
                <a:gd name="T56" fmla="*/ 409 w 3136"/>
                <a:gd name="T57" fmla="*/ 22 h 79"/>
                <a:gd name="T58" fmla="*/ 417 w 3136"/>
                <a:gd name="T59" fmla="*/ 21 h 79"/>
                <a:gd name="T60" fmla="*/ 423 w 3136"/>
                <a:gd name="T61" fmla="*/ 21 h 79"/>
                <a:gd name="T62" fmla="*/ 441 w 3136"/>
                <a:gd name="T63" fmla="*/ 21 h 79"/>
                <a:gd name="T64" fmla="*/ 458 w 3136"/>
                <a:gd name="T65" fmla="*/ 22 h 79"/>
                <a:gd name="T66" fmla="*/ 473 w 3136"/>
                <a:gd name="T67" fmla="*/ 22 h 79"/>
                <a:gd name="T68" fmla="*/ 491 w 3136"/>
                <a:gd name="T69" fmla="*/ 22 h 79"/>
                <a:gd name="T70" fmla="*/ 508 w 3136"/>
                <a:gd name="T71" fmla="*/ 21 h 79"/>
                <a:gd name="T72" fmla="*/ 520 w 3136"/>
                <a:gd name="T73" fmla="*/ 22 h 79"/>
                <a:gd name="T74" fmla="*/ 532 w 3136"/>
                <a:gd name="T75" fmla="*/ 22 h 79"/>
                <a:gd name="T76" fmla="*/ 543 w 3136"/>
                <a:gd name="T77" fmla="*/ 22 h 79"/>
                <a:gd name="T78" fmla="*/ 542 w 3136"/>
                <a:gd name="T79" fmla="*/ 22 h 79"/>
                <a:gd name="T80" fmla="*/ 574 w 3136"/>
                <a:gd name="T81" fmla="*/ 22 h 79"/>
                <a:gd name="T82" fmla="*/ 651 w 3136"/>
                <a:gd name="T83" fmla="*/ 22 h 79"/>
                <a:gd name="T84" fmla="*/ 693 w 3136"/>
                <a:gd name="T85" fmla="*/ 22 h 79"/>
                <a:gd name="T86" fmla="*/ 717 w 3136"/>
                <a:gd name="T87" fmla="*/ 22 h 79"/>
                <a:gd name="T88" fmla="*/ 734 w 3136"/>
                <a:gd name="T89" fmla="*/ 23 h 79"/>
                <a:gd name="T90" fmla="*/ 739 w 3136"/>
                <a:gd name="T91" fmla="*/ 21 h 79"/>
                <a:gd name="T92" fmla="*/ 745 w 3136"/>
                <a:gd name="T93" fmla="*/ 21 h 79"/>
                <a:gd name="T94" fmla="*/ 752 w 3136"/>
                <a:gd name="T95" fmla="*/ 22 h 79"/>
                <a:gd name="T96" fmla="*/ 722 w 3136"/>
                <a:gd name="T97" fmla="*/ 22 h 79"/>
                <a:gd name="T98" fmla="*/ 704 w 3136"/>
                <a:gd name="T99" fmla="*/ 22 h 79"/>
                <a:gd name="T100" fmla="*/ 682 w 3136"/>
                <a:gd name="T101" fmla="*/ 22 h 79"/>
                <a:gd name="T102" fmla="*/ 659 w 3136"/>
                <a:gd name="T103" fmla="*/ 22 h 79"/>
                <a:gd name="T104" fmla="*/ 576 w 3136"/>
                <a:gd name="T105" fmla="*/ 22 h 79"/>
                <a:gd name="T106" fmla="*/ 460 w 3136"/>
                <a:gd name="T107" fmla="*/ 22 h 79"/>
                <a:gd name="T108" fmla="*/ 351 w 3136"/>
                <a:gd name="T109" fmla="*/ 22 h 79"/>
                <a:gd name="T110" fmla="*/ 283 w 3136"/>
                <a:gd name="T111" fmla="*/ 22 h 79"/>
                <a:gd name="T112" fmla="*/ 237 w 3136"/>
                <a:gd name="T113" fmla="*/ 22 h 79"/>
                <a:gd name="T114" fmla="*/ 223 w 3136"/>
                <a:gd name="T115" fmla="*/ 22 h 7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36"/>
                <a:gd name="T175" fmla="*/ 0 h 79"/>
                <a:gd name="T176" fmla="*/ 3136 w 3136"/>
                <a:gd name="T177" fmla="*/ 79 h 7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36" h="79">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1"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close/>
                </a:path>
              </a:pathLst>
            </a:custGeom>
            <a:solidFill>
              <a:srgbClr val="DE80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75" name="Freeform 23"/>
            <p:cNvSpPr>
              <a:spLocks/>
            </p:cNvSpPr>
            <p:nvPr/>
          </p:nvSpPr>
          <p:spPr bwMode="auto">
            <a:xfrm>
              <a:off x="2377" y="3476"/>
              <a:ext cx="2962" cy="75"/>
            </a:xfrm>
            <a:custGeom>
              <a:avLst/>
              <a:gdLst>
                <a:gd name="T0" fmla="*/ 45 w 3136"/>
                <a:gd name="T1" fmla="*/ 9 h 79"/>
                <a:gd name="T2" fmla="*/ 58 w 3136"/>
                <a:gd name="T3" fmla="*/ 0 h 79"/>
                <a:gd name="T4" fmla="*/ 69 w 3136"/>
                <a:gd name="T5" fmla="*/ 7 h 79"/>
                <a:gd name="T6" fmla="*/ 79 w 3136"/>
                <a:gd name="T7" fmla="*/ 9 h 79"/>
                <a:gd name="T8" fmla="*/ 92 w 3136"/>
                <a:gd name="T9" fmla="*/ 9 h 79"/>
                <a:gd name="T10" fmla="*/ 103 w 3136"/>
                <a:gd name="T11" fmla="*/ 9 h 79"/>
                <a:gd name="T12" fmla="*/ 142 w 3136"/>
                <a:gd name="T13" fmla="*/ 16 h 79"/>
                <a:gd name="T14" fmla="*/ 151 w 3136"/>
                <a:gd name="T15" fmla="*/ 16 h 79"/>
                <a:gd name="T16" fmla="*/ 163 w 3136"/>
                <a:gd name="T17" fmla="*/ 16 h 79"/>
                <a:gd name="T18" fmla="*/ 175 w 3136"/>
                <a:gd name="T19" fmla="*/ 18 h 79"/>
                <a:gd name="T20" fmla="*/ 184 w 3136"/>
                <a:gd name="T21" fmla="*/ 18 h 79"/>
                <a:gd name="T22" fmla="*/ 189 w 3136"/>
                <a:gd name="T23" fmla="*/ 19 h 79"/>
                <a:gd name="T24" fmla="*/ 199 w 3136"/>
                <a:gd name="T25" fmla="*/ 19 h 79"/>
                <a:gd name="T26" fmla="*/ 217 w 3136"/>
                <a:gd name="T27" fmla="*/ 19 h 79"/>
                <a:gd name="T28" fmla="*/ 225 w 3136"/>
                <a:gd name="T29" fmla="*/ 19 h 79"/>
                <a:gd name="T30" fmla="*/ 235 w 3136"/>
                <a:gd name="T31" fmla="*/ 20 h 79"/>
                <a:gd name="T32" fmla="*/ 249 w 3136"/>
                <a:gd name="T33" fmla="*/ 21 h 79"/>
                <a:gd name="T34" fmla="*/ 265 w 3136"/>
                <a:gd name="T35" fmla="*/ 21 h 79"/>
                <a:gd name="T36" fmla="*/ 274 w 3136"/>
                <a:gd name="T37" fmla="*/ 21 h 79"/>
                <a:gd name="T38" fmla="*/ 287 w 3136"/>
                <a:gd name="T39" fmla="*/ 21 h 79"/>
                <a:gd name="T40" fmla="*/ 297 w 3136"/>
                <a:gd name="T41" fmla="*/ 21 h 79"/>
                <a:gd name="T42" fmla="*/ 300 w 3136"/>
                <a:gd name="T43" fmla="*/ 23 h 79"/>
                <a:gd name="T44" fmla="*/ 312 w 3136"/>
                <a:gd name="T45" fmla="*/ 21 h 79"/>
                <a:gd name="T46" fmla="*/ 327 w 3136"/>
                <a:gd name="T47" fmla="*/ 21 h 79"/>
                <a:gd name="T48" fmla="*/ 337 w 3136"/>
                <a:gd name="T49" fmla="*/ 21 h 79"/>
                <a:gd name="T50" fmla="*/ 357 w 3136"/>
                <a:gd name="T51" fmla="*/ 23 h 79"/>
                <a:gd name="T52" fmla="*/ 396 w 3136"/>
                <a:gd name="T53" fmla="*/ 22 h 79"/>
                <a:gd name="T54" fmla="*/ 409 w 3136"/>
                <a:gd name="T55" fmla="*/ 21 h 79"/>
                <a:gd name="T56" fmla="*/ 416 w 3136"/>
                <a:gd name="T57" fmla="*/ 21 h 79"/>
                <a:gd name="T58" fmla="*/ 422 w 3136"/>
                <a:gd name="T59" fmla="*/ 21 h 79"/>
                <a:gd name="T60" fmla="*/ 437 w 3136"/>
                <a:gd name="T61" fmla="*/ 22 h 79"/>
                <a:gd name="T62" fmla="*/ 453 w 3136"/>
                <a:gd name="T63" fmla="*/ 22 h 79"/>
                <a:gd name="T64" fmla="*/ 468 w 3136"/>
                <a:gd name="T65" fmla="*/ 22 h 79"/>
                <a:gd name="T66" fmla="*/ 485 w 3136"/>
                <a:gd name="T67" fmla="*/ 22 h 79"/>
                <a:gd name="T68" fmla="*/ 505 w 3136"/>
                <a:gd name="T69" fmla="*/ 21 h 79"/>
                <a:gd name="T70" fmla="*/ 517 w 3136"/>
                <a:gd name="T71" fmla="*/ 21 h 79"/>
                <a:gd name="T72" fmla="*/ 530 w 3136"/>
                <a:gd name="T73" fmla="*/ 22 h 79"/>
                <a:gd name="T74" fmla="*/ 540 w 3136"/>
                <a:gd name="T75" fmla="*/ 22 h 79"/>
                <a:gd name="T76" fmla="*/ 543 w 3136"/>
                <a:gd name="T77" fmla="*/ 21 h 79"/>
                <a:gd name="T78" fmla="*/ 587 w 3136"/>
                <a:gd name="T79" fmla="*/ 22 h 79"/>
                <a:gd name="T80" fmla="*/ 661 w 3136"/>
                <a:gd name="T81" fmla="*/ 22 h 79"/>
                <a:gd name="T82" fmla="*/ 698 w 3136"/>
                <a:gd name="T83" fmla="*/ 22 h 79"/>
                <a:gd name="T84" fmla="*/ 721 w 3136"/>
                <a:gd name="T85" fmla="*/ 23 h 79"/>
                <a:gd name="T86" fmla="*/ 736 w 3136"/>
                <a:gd name="T87" fmla="*/ 22 h 79"/>
                <a:gd name="T88" fmla="*/ 739 w 3136"/>
                <a:gd name="T89" fmla="*/ 22 h 79"/>
                <a:gd name="T90" fmla="*/ 747 w 3136"/>
                <a:gd name="T91" fmla="*/ 21 h 79"/>
                <a:gd name="T92" fmla="*/ 752 w 3136"/>
                <a:gd name="T93" fmla="*/ 22 h 79"/>
                <a:gd name="T94" fmla="*/ 716 w 3136"/>
                <a:gd name="T95" fmla="*/ 22 h 79"/>
                <a:gd name="T96" fmla="*/ 693 w 3136"/>
                <a:gd name="T97" fmla="*/ 22 h 79"/>
                <a:gd name="T98" fmla="*/ 673 w 3136"/>
                <a:gd name="T99" fmla="*/ 22 h 79"/>
                <a:gd name="T100" fmla="*/ 631 w 3136"/>
                <a:gd name="T101" fmla="*/ 22 h 79"/>
                <a:gd name="T102" fmla="*/ 535 w 3136"/>
                <a:gd name="T103" fmla="*/ 22 h 79"/>
                <a:gd name="T104" fmla="*/ 413 w 3136"/>
                <a:gd name="T105" fmla="*/ 22 h 79"/>
                <a:gd name="T106" fmla="*/ 314 w 3136"/>
                <a:gd name="T107" fmla="*/ 22 h 79"/>
                <a:gd name="T108" fmla="*/ 269 w 3136"/>
                <a:gd name="T109" fmla="*/ 22 h 79"/>
                <a:gd name="T110" fmla="*/ 233 w 3136"/>
                <a:gd name="T111" fmla="*/ 22 h 79"/>
                <a:gd name="T112" fmla="*/ 216 w 3136"/>
                <a:gd name="T113" fmla="*/ 22 h 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136"/>
                <a:gd name="T172" fmla="*/ 0 h 79"/>
                <a:gd name="T173" fmla="*/ 3136 w 3136"/>
                <a:gd name="T174" fmla="*/ 79 h 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136" h="79">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1"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path>
              </a:pathLst>
            </a:custGeom>
            <a:solidFill>
              <a:srgbClr val="DE8002"/>
            </a:solidFill>
            <a:ln w="0">
              <a:solidFill>
                <a:srgbClr val="000000"/>
              </a:solidFill>
              <a:round/>
              <a:headEnd/>
              <a:tailEnd/>
            </a:ln>
          </p:spPr>
          <p:txBody>
            <a:bodyPr/>
            <a:lstStyle/>
            <a:p>
              <a:endParaRPr lang="zh-CN" altLang="en-US"/>
            </a:p>
          </p:txBody>
        </p:sp>
        <p:sp>
          <p:nvSpPr>
            <p:cNvPr id="23576" name="Freeform 24"/>
            <p:cNvSpPr>
              <a:spLocks/>
            </p:cNvSpPr>
            <p:nvPr/>
          </p:nvSpPr>
          <p:spPr bwMode="auto">
            <a:xfrm>
              <a:off x="2379" y="1448"/>
              <a:ext cx="2968" cy="129"/>
            </a:xfrm>
            <a:custGeom>
              <a:avLst/>
              <a:gdLst>
                <a:gd name="T0" fmla="*/ 0 w 2968"/>
                <a:gd name="T1" fmla="*/ 8 h 145"/>
                <a:gd name="T2" fmla="*/ 530 w 2968"/>
                <a:gd name="T3" fmla="*/ 4 h 145"/>
                <a:gd name="T4" fmla="*/ 573 w 2968"/>
                <a:gd name="T5" fmla="*/ 4 h 145"/>
                <a:gd name="T6" fmla="*/ 618 w 2968"/>
                <a:gd name="T7" fmla="*/ 4 h 145"/>
                <a:gd name="T8" fmla="*/ 658 w 2968"/>
                <a:gd name="T9" fmla="*/ 4 h 145"/>
                <a:gd name="T10" fmla="*/ 702 w 2968"/>
                <a:gd name="T11" fmla="*/ 4 h 145"/>
                <a:gd name="T12" fmla="*/ 746 w 2968"/>
                <a:gd name="T13" fmla="*/ 4 h 145"/>
                <a:gd name="T14" fmla="*/ 787 w 2968"/>
                <a:gd name="T15" fmla="*/ 3 h 145"/>
                <a:gd name="T16" fmla="*/ 830 w 2968"/>
                <a:gd name="T17" fmla="*/ 0 h 145"/>
                <a:gd name="T18" fmla="*/ 873 w 2968"/>
                <a:gd name="T19" fmla="*/ 4 h 145"/>
                <a:gd name="T20" fmla="*/ 1135 w 2968"/>
                <a:gd name="T21" fmla="*/ 4 h 145"/>
                <a:gd name="T22" fmla="*/ 1220 w 2968"/>
                <a:gd name="T23" fmla="*/ 4 h 145"/>
                <a:gd name="T24" fmla="*/ 1302 w 2968"/>
                <a:gd name="T25" fmla="*/ 4 h 145"/>
                <a:gd name="T26" fmla="*/ 1401 w 2968"/>
                <a:gd name="T27" fmla="*/ 5 h 145"/>
                <a:gd name="T28" fmla="*/ 1461 w 2968"/>
                <a:gd name="T29" fmla="*/ 5 h 145"/>
                <a:gd name="T30" fmla="*/ 1931 w 2968"/>
                <a:gd name="T31" fmla="*/ 5 h 145"/>
                <a:gd name="T32" fmla="*/ 2153 w 2968"/>
                <a:gd name="T33" fmla="*/ 6 h 145"/>
                <a:gd name="T34" fmla="*/ 2529 w 2968"/>
                <a:gd name="T35" fmla="*/ 6 h 145"/>
                <a:gd name="T36" fmla="*/ 2968 w 2968"/>
                <a:gd name="T37" fmla="*/ 8 h 145"/>
                <a:gd name="T38" fmla="*/ 0 w 2968"/>
                <a:gd name="T39" fmla="*/ 8 h 1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968"/>
                <a:gd name="T61" fmla="*/ 0 h 145"/>
                <a:gd name="T62" fmla="*/ 2968 w 2968"/>
                <a:gd name="T63" fmla="*/ 145 h 1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968" h="145">
                  <a:moveTo>
                    <a:pt x="0" y="145"/>
                  </a:moveTo>
                  <a:lnTo>
                    <a:pt x="530" y="34"/>
                  </a:lnTo>
                  <a:lnTo>
                    <a:pt x="573" y="29"/>
                  </a:lnTo>
                  <a:lnTo>
                    <a:pt x="618" y="24"/>
                  </a:lnTo>
                  <a:lnTo>
                    <a:pt x="658" y="17"/>
                  </a:lnTo>
                  <a:lnTo>
                    <a:pt x="702" y="10"/>
                  </a:lnTo>
                  <a:lnTo>
                    <a:pt x="746" y="5"/>
                  </a:lnTo>
                  <a:lnTo>
                    <a:pt x="787" y="3"/>
                  </a:lnTo>
                  <a:lnTo>
                    <a:pt x="830" y="0"/>
                  </a:lnTo>
                  <a:lnTo>
                    <a:pt x="873" y="5"/>
                  </a:lnTo>
                  <a:lnTo>
                    <a:pt x="1135" y="34"/>
                  </a:lnTo>
                  <a:lnTo>
                    <a:pt x="1220" y="60"/>
                  </a:lnTo>
                  <a:lnTo>
                    <a:pt x="1302" y="85"/>
                  </a:lnTo>
                  <a:lnTo>
                    <a:pt x="1401" y="97"/>
                  </a:lnTo>
                  <a:lnTo>
                    <a:pt x="1461" y="105"/>
                  </a:lnTo>
                  <a:lnTo>
                    <a:pt x="1931" y="107"/>
                  </a:lnTo>
                  <a:lnTo>
                    <a:pt x="2153" y="109"/>
                  </a:lnTo>
                  <a:lnTo>
                    <a:pt x="2529" y="113"/>
                  </a:lnTo>
                  <a:lnTo>
                    <a:pt x="2968" y="145"/>
                  </a:lnTo>
                  <a:lnTo>
                    <a:pt x="0" y="145"/>
                  </a:lnTo>
                  <a:close/>
                </a:path>
              </a:pathLst>
            </a:custGeom>
            <a:solidFill>
              <a:srgbClr val="FF9B9B"/>
            </a:solidFill>
            <a:ln w="0">
              <a:solidFill>
                <a:srgbClr val="000000"/>
              </a:solidFill>
              <a:round/>
              <a:headEnd/>
              <a:tailEnd/>
            </a:ln>
          </p:spPr>
          <p:txBody>
            <a:bodyPr/>
            <a:lstStyle/>
            <a:p>
              <a:endParaRPr lang="zh-CN" altLang="en-US"/>
            </a:p>
          </p:txBody>
        </p:sp>
        <p:sp>
          <p:nvSpPr>
            <p:cNvPr id="23577" name="Freeform 25"/>
            <p:cNvSpPr>
              <a:spLocks/>
            </p:cNvSpPr>
            <p:nvPr/>
          </p:nvSpPr>
          <p:spPr bwMode="auto">
            <a:xfrm>
              <a:off x="2472" y="1687"/>
              <a:ext cx="2886" cy="145"/>
            </a:xfrm>
            <a:custGeom>
              <a:avLst/>
              <a:gdLst>
                <a:gd name="T0" fmla="*/ 0 w 3056"/>
                <a:gd name="T1" fmla="*/ 34 h 154"/>
                <a:gd name="T2" fmla="*/ 89 w 3056"/>
                <a:gd name="T3" fmla="*/ 32 h 154"/>
                <a:gd name="T4" fmla="*/ 120 w 3056"/>
                <a:gd name="T5" fmla="*/ 24 h 154"/>
                <a:gd name="T6" fmla="*/ 143 w 3056"/>
                <a:gd name="T7" fmla="*/ 8 h 154"/>
                <a:gd name="T8" fmla="*/ 172 w 3056"/>
                <a:gd name="T9" fmla="*/ 0 h 154"/>
                <a:gd name="T10" fmla="*/ 295 w 3056"/>
                <a:gd name="T11" fmla="*/ 8 h 154"/>
                <a:gd name="T12" fmla="*/ 299 w 3056"/>
                <a:gd name="T13" fmla="*/ 8 h 154"/>
                <a:gd name="T14" fmla="*/ 303 w 3056"/>
                <a:gd name="T15" fmla="*/ 8 h 154"/>
                <a:gd name="T16" fmla="*/ 310 w 3056"/>
                <a:gd name="T17" fmla="*/ 8 h 154"/>
                <a:gd name="T18" fmla="*/ 313 w 3056"/>
                <a:gd name="T19" fmla="*/ 8 h 154"/>
                <a:gd name="T20" fmla="*/ 319 w 3056"/>
                <a:gd name="T21" fmla="*/ 8 h 154"/>
                <a:gd name="T22" fmla="*/ 325 w 3056"/>
                <a:gd name="T23" fmla="*/ 8 h 154"/>
                <a:gd name="T24" fmla="*/ 330 w 3056"/>
                <a:gd name="T25" fmla="*/ 8 h 154"/>
                <a:gd name="T26" fmla="*/ 334 w 3056"/>
                <a:gd name="T27" fmla="*/ 10 h 154"/>
                <a:gd name="T28" fmla="*/ 370 w 3056"/>
                <a:gd name="T29" fmla="*/ 21 h 154"/>
                <a:gd name="T30" fmla="*/ 408 w 3056"/>
                <a:gd name="T31" fmla="*/ 30 h 154"/>
                <a:gd name="T32" fmla="*/ 537 w 3056"/>
                <a:gd name="T33" fmla="*/ 32 h 154"/>
                <a:gd name="T34" fmla="*/ 690 w 3056"/>
                <a:gd name="T35" fmla="*/ 32 h 154"/>
                <a:gd name="T36" fmla="*/ 730 w 3056"/>
                <a:gd name="T37" fmla="*/ 34 h 154"/>
                <a:gd name="T38" fmla="*/ 0 w 3056"/>
                <a:gd name="T39" fmla="*/ 34 h 15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56"/>
                <a:gd name="T61" fmla="*/ 0 h 154"/>
                <a:gd name="T62" fmla="*/ 3056 w 3056"/>
                <a:gd name="T63" fmla="*/ 154 h 15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56" h="154">
                  <a:moveTo>
                    <a:pt x="0" y="154"/>
                  </a:moveTo>
                  <a:lnTo>
                    <a:pt x="374" y="141"/>
                  </a:lnTo>
                  <a:lnTo>
                    <a:pt x="500" y="113"/>
                  </a:lnTo>
                  <a:lnTo>
                    <a:pt x="600" y="28"/>
                  </a:lnTo>
                  <a:lnTo>
                    <a:pt x="718" y="0"/>
                  </a:lnTo>
                  <a:lnTo>
                    <a:pt x="1226" y="13"/>
                  </a:lnTo>
                  <a:lnTo>
                    <a:pt x="1249" y="18"/>
                  </a:lnTo>
                  <a:lnTo>
                    <a:pt x="1269" y="20"/>
                  </a:lnTo>
                  <a:lnTo>
                    <a:pt x="1290" y="26"/>
                  </a:lnTo>
                  <a:lnTo>
                    <a:pt x="1313" y="28"/>
                  </a:lnTo>
                  <a:lnTo>
                    <a:pt x="1333" y="33"/>
                  </a:lnTo>
                  <a:lnTo>
                    <a:pt x="1354" y="38"/>
                  </a:lnTo>
                  <a:lnTo>
                    <a:pt x="1374" y="43"/>
                  </a:lnTo>
                  <a:lnTo>
                    <a:pt x="1395" y="49"/>
                  </a:lnTo>
                  <a:lnTo>
                    <a:pt x="1544" y="92"/>
                  </a:lnTo>
                  <a:lnTo>
                    <a:pt x="1702" y="133"/>
                  </a:lnTo>
                  <a:lnTo>
                    <a:pt x="2243" y="143"/>
                  </a:lnTo>
                  <a:lnTo>
                    <a:pt x="2889" y="143"/>
                  </a:lnTo>
                  <a:lnTo>
                    <a:pt x="3056" y="154"/>
                  </a:lnTo>
                  <a:lnTo>
                    <a:pt x="0" y="154"/>
                  </a:lnTo>
                </a:path>
              </a:pathLst>
            </a:custGeom>
            <a:solidFill>
              <a:srgbClr val="FF9B9B"/>
            </a:solidFill>
            <a:ln w="0">
              <a:solidFill>
                <a:srgbClr val="000000"/>
              </a:solidFill>
              <a:round/>
              <a:headEnd/>
              <a:tailEnd/>
            </a:ln>
          </p:spPr>
          <p:txBody>
            <a:bodyPr/>
            <a:lstStyle/>
            <a:p>
              <a:endParaRPr lang="zh-CN" altLang="en-US"/>
            </a:p>
          </p:txBody>
        </p:sp>
        <p:sp>
          <p:nvSpPr>
            <p:cNvPr id="23578" name="Freeform 26"/>
            <p:cNvSpPr>
              <a:spLocks/>
            </p:cNvSpPr>
            <p:nvPr/>
          </p:nvSpPr>
          <p:spPr bwMode="auto">
            <a:xfrm>
              <a:off x="2450" y="1942"/>
              <a:ext cx="2906" cy="164"/>
            </a:xfrm>
            <a:custGeom>
              <a:avLst/>
              <a:gdLst>
                <a:gd name="T0" fmla="*/ 98 w 3077"/>
                <a:gd name="T1" fmla="*/ 1 h 239"/>
                <a:gd name="T2" fmla="*/ 249 w 3077"/>
                <a:gd name="T3" fmla="*/ 1 h 239"/>
                <a:gd name="T4" fmla="*/ 356 w 3077"/>
                <a:gd name="T5" fmla="*/ 0 h 239"/>
                <a:gd name="T6" fmla="*/ 493 w 3077"/>
                <a:gd name="T7" fmla="*/ 1 h 239"/>
                <a:gd name="T8" fmla="*/ 505 w 3077"/>
                <a:gd name="T9" fmla="*/ 1 h 239"/>
                <a:gd name="T10" fmla="*/ 515 w 3077"/>
                <a:gd name="T11" fmla="*/ 1 h 239"/>
                <a:gd name="T12" fmla="*/ 528 w 3077"/>
                <a:gd name="T13" fmla="*/ 1 h 239"/>
                <a:gd name="T14" fmla="*/ 537 w 3077"/>
                <a:gd name="T15" fmla="*/ 1 h 239"/>
                <a:gd name="T16" fmla="*/ 545 w 3077"/>
                <a:gd name="T17" fmla="*/ 1 h 239"/>
                <a:gd name="T18" fmla="*/ 553 w 3077"/>
                <a:gd name="T19" fmla="*/ 1 h 239"/>
                <a:gd name="T20" fmla="*/ 561 w 3077"/>
                <a:gd name="T21" fmla="*/ 1 h 239"/>
                <a:gd name="T22" fmla="*/ 569 w 3077"/>
                <a:gd name="T23" fmla="*/ 1 h 239"/>
                <a:gd name="T24" fmla="*/ 575 w 3077"/>
                <a:gd name="T25" fmla="*/ 1 h 239"/>
                <a:gd name="T26" fmla="*/ 585 w 3077"/>
                <a:gd name="T27" fmla="*/ 1 h 239"/>
                <a:gd name="T28" fmla="*/ 591 w 3077"/>
                <a:gd name="T29" fmla="*/ 1 h 239"/>
                <a:gd name="T30" fmla="*/ 599 w 3077"/>
                <a:gd name="T31" fmla="*/ 1 h 239"/>
                <a:gd name="T32" fmla="*/ 603 w 3077"/>
                <a:gd name="T33" fmla="*/ 1 h 239"/>
                <a:gd name="T34" fmla="*/ 608 w 3077"/>
                <a:gd name="T35" fmla="*/ 1 h 239"/>
                <a:gd name="T36" fmla="*/ 615 w 3077"/>
                <a:gd name="T37" fmla="*/ 1 h 239"/>
                <a:gd name="T38" fmla="*/ 627 w 3077"/>
                <a:gd name="T39" fmla="*/ 1 h 239"/>
                <a:gd name="T40" fmla="*/ 630 w 3077"/>
                <a:gd name="T41" fmla="*/ 1 h 239"/>
                <a:gd name="T42" fmla="*/ 633 w 3077"/>
                <a:gd name="T43" fmla="*/ 1 h 239"/>
                <a:gd name="T44" fmla="*/ 636 w 3077"/>
                <a:gd name="T45" fmla="*/ 1 h 239"/>
                <a:gd name="T46" fmla="*/ 640 w 3077"/>
                <a:gd name="T47" fmla="*/ 1 h 239"/>
                <a:gd name="T48" fmla="*/ 643 w 3077"/>
                <a:gd name="T49" fmla="*/ 1 h 239"/>
                <a:gd name="T50" fmla="*/ 644 w 3077"/>
                <a:gd name="T51" fmla="*/ 1 h 239"/>
                <a:gd name="T52" fmla="*/ 644 w 3077"/>
                <a:gd name="T53" fmla="*/ 1 h 239"/>
                <a:gd name="T54" fmla="*/ 653 w 3077"/>
                <a:gd name="T55" fmla="*/ 1 h 239"/>
                <a:gd name="T56" fmla="*/ 673 w 3077"/>
                <a:gd name="T57" fmla="*/ 1 h 239"/>
                <a:gd name="T58" fmla="*/ 700 w 3077"/>
                <a:gd name="T59" fmla="*/ 1 h 239"/>
                <a:gd name="T60" fmla="*/ 725 w 3077"/>
                <a:gd name="T61" fmla="*/ 1 h 239"/>
                <a:gd name="T62" fmla="*/ 620 w 3077"/>
                <a:gd name="T63" fmla="*/ 1 h 239"/>
                <a:gd name="T64" fmla="*/ 407 w 3077"/>
                <a:gd name="T65" fmla="*/ 1 h 239"/>
                <a:gd name="T66" fmla="*/ 78 w 3077"/>
                <a:gd name="T67" fmla="*/ 1 h 2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077"/>
                <a:gd name="T103" fmla="*/ 0 h 239"/>
                <a:gd name="T104" fmla="*/ 3077 w 3077"/>
                <a:gd name="T105" fmla="*/ 239 h 2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077" h="239">
                  <a:moveTo>
                    <a:pt x="0" y="239"/>
                  </a:moveTo>
                  <a:lnTo>
                    <a:pt x="410" y="226"/>
                  </a:lnTo>
                  <a:lnTo>
                    <a:pt x="738" y="193"/>
                  </a:lnTo>
                  <a:lnTo>
                    <a:pt x="1044" y="113"/>
                  </a:lnTo>
                  <a:lnTo>
                    <a:pt x="1338" y="21"/>
                  </a:lnTo>
                  <a:lnTo>
                    <a:pt x="1484" y="0"/>
                  </a:lnTo>
                  <a:lnTo>
                    <a:pt x="2038" y="0"/>
                  </a:lnTo>
                  <a:lnTo>
                    <a:pt x="2064" y="5"/>
                  </a:lnTo>
                  <a:lnTo>
                    <a:pt x="2084" y="8"/>
                  </a:lnTo>
                  <a:lnTo>
                    <a:pt x="2107" y="11"/>
                  </a:lnTo>
                  <a:lnTo>
                    <a:pt x="2131" y="16"/>
                  </a:lnTo>
                  <a:lnTo>
                    <a:pt x="2154" y="21"/>
                  </a:lnTo>
                  <a:lnTo>
                    <a:pt x="2179" y="31"/>
                  </a:lnTo>
                  <a:lnTo>
                    <a:pt x="2202" y="44"/>
                  </a:lnTo>
                  <a:lnTo>
                    <a:pt x="2231" y="64"/>
                  </a:lnTo>
                  <a:lnTo>
                    <a:pt x="2246" y="77"/>
                  </a:lnTo>
                  <a:lnTo>
                    <a:pt x="2264" y="93"/>
                  </a:lnTo>
                  <a:lnTo>
                    <a:pt x="2279" y="105"/>
                  </a:lnTo>
                  <a:lnTo>
                    <a:pt x="2297" y="121"/>
                  </a:lnTo>
                  <a:lnTo>
                    <a:pt x="2313" y="134"/>
                  </a:lnTo>
                  <a:lnTo>
                    <a:pt x="2331" y="146"/>
                  </a:lnTo>
                  <a:lnTo>
                    <a:pt x="2346" y="159"/>
                  </a:lnTo>
                  <a:lnTo>
                    <a:pt x="2364" y="169"/>
                  </a:lnTo>
                  <a:lnTo>
                    <a:pt x="2379" y="177"/>
                  </a:lnTo>
                  <a:lnTo>
                    <a:pt x="2392" y="182"/>
                  </a:lnTo>
                  <a:lnTo>
                    <a:pt x="2407" y="190"/>
                  </a:lnTo>
                  <a:lnTo>
                    <a:pt x="2423" y="193"/>
                  </a:lnTo>
                  <a:lnTo>
                    <a:pt x="2438" y="198"/>
                  </a:lnTo>
                  <a:lnTo>
                    <a:pt x="2454" y="203"/>
                  </a:lnTo>
                  <a:lnTo>
                    <a:pt x="2466" y="205"/>
                  </a:lnTo>
                  <a:lnTo>
                    <a:pt x="2482" y="208"/>
                  </a:lnTo>
                  <a:lnTo>
                    <a:pt x="2502" y="208"/>
                  </a:lnTo>
                  <a:lnTo>
                    <a:pt x="2515" y="210"/>
                  </a:lnTo>
                  <a:lnTo>
                    <a:pt x="2523" y="210"/>
                  </a:lnTo>
                  <a:lnTo>
                    <a:pt x="2528" y="210"/>
                  </a:lnTo>
                  <a:lnTo>
                    <a:pt x="2536" y="210"/>
                  </a:lnTo>
                  <a:lnTo>
                    <a:pt x="2548" y="210"/>
                  </a:lnTo>
                  <a:lnTo>
                    <a:pt x="2566" y="210"/>
                  </a:lnTo>
                  <a:lnTo>
                    <a:pt x="2595" y="210"/>
                  </a:lnTo>
                  <a:lnTo>
                    <a:pt x="2615" y="205"/>
                  </a:lnTo>
                  <a:lnTo>
                    <a:pt x="2625" y="200"/>
                  </a:lnTo>
                  <a:lnTo>
                    <a:pt x="2633" y="193"/>
                  </a:lnTo>
                  <a:lnTo>
                    <a:pt x="2638" y="182"/>
                  </a:lnTo>
                  <a:lnTo>
                    <a:pt x="2643" y="175"/>
                  </a:lnTo>
                  <a:lnTo>
                    <a:pt x="2646" y="167"/>
                  </a:lnTo>
                  <a:lnTo>
                    <a:pt x="2654" y="159"/>
                  </a:lnTo>
                  <a:lnTo>
                    <a:pt x="2664" y="157"/>
                  </a:lnTo>
                  <a:lnTo>
                    <a:pt x="2674" y="159"/>
                  </a:lnTo>
                  <a:lnTo>
                    <a:pt x="2682" y="164"/>
                  </a:lnTo>
                  <a:lnTo>
                    <a:pt x="2684" y="172"/>
                  </a:lnTo>
                  <a:lnTo>
                    <a:pt x="2687" y="180"/>
                  </a:lnTo>
                  <a:lnTo>
                    <a:pt x="2689" y="187"/>
                  </a:lnTo>
                  <a:lnTo>
                    <a:pt x="2689" y="195"/>
                  </a:lnTo>
                  <a:lnTo>
                    <a:pt x="2695" y="200"/>
                  </a:lnTo>
                  <a:lnTo>
                    <a:pt x="2702" y="208"/>
                  </a:lnTo>
                  <a:lnTo>
                    <a:pt x="2723" y="210"/>
                  </a:lnTo>
                  <a:lnTo>
                    <a:pt x="2761" y="216"/>
                  </a:lnTo>
                  <a:lnTo>
                    <a:pt x="2810" y="221"/>
                  </a:lnTo>
                  <a:lnTo>
                    <a:pt x="2866" y="223"/>
                  </a:lnTo>
                  <a:lnTo>
                    <a:pt x="2925" y="228"/>
                  </a:lnTo>
                  <a:lnTo>
                    <a:pt x="2982" y="231"/>
                  </a:lnTo>
                  <a:lnTo>
                    <a:pt x="3033" y="234"/>
                  </a:lnTo>
                  <a:lnTo>
                    <a:pt x="3077" y="239"/>
                  </a:lnTo>
                  <a:lnTo>
                    <a:pt x="2592" y="239"/>
                  </a:lnTo>
                  <a:lnTo>
                    <a:pt x="2295" y="239"/>
                  </a:lnTo>
                  <a:lnTo>
                    <a:pt x="1697" y="239"/>
                  </a:lnTo>
                  <a:lnTo>
                    <a:pt x="1044" y="239"/>
                  </a:lnTo>
                  <a:lnTo>
                    <a:pt x="328" y="239"/>
                  </a:lnTo>
                  <a:lnTo>
                    <a:pt x="0" y="239"/>
                  </a:lnTo>
                  <a:close/>
                </a:path>
              </a:pathLst>
            </a:custGeom>
            <a:solidFill>
              <a:srgbClr val="FF9B9B"/>
            </a:solidFill>
            <a:ln w="0">
              <a:solidFill>
                <a:srgbClr val="000000"/>
              </a:solidFill>
              <a:round/>
              <a:headEnd/>
              <a:tailEnd/>
            </a:ln>
          </p:spPr>
          <p:txBody>
            <a:bodyPr/>
            <a:lstStyle/>
            <a:p>
              <a:endParaRPr lang="zh-CN" altLang="en-US"/>
            </a:p>
          </p:txBody>
        </p:sp>
        <p:sp>
          <p:nvSpPr>
            <p:cNvPr id="23579" name="Freeform 27"/>
            <p:cNvSpPr>
              <a:spLocks/>
            </p:cNvSpPr>
            <p:nvPr/>
          </p:nvSpPr>
          <p:spPr bwMode="auto">
            <a:xfrm>
              <a:off x="2479" y="2216"/>
              <a:ext cx="2877" cy="111"/>
            </a:xfrm>
            <a:custGeom>
              <a:avLst/>
              <a:gdLst>
                <a:gd name="T0" fmla="*/ 0 w 3046"/>
                <a:gd name="T1" fmla="*/ 25 h 118"/>
                <a:gd name="T2" fmla="*/ 118 w 3046"/>
                <a:gd name="T3" fmla="*/ 25 h 118"/>
                <a:gd name="T4" fmla="*/ 150 w 3046"/>
                <a:gd name="T5" fmla="*/ 21 h 118"/>
                <a:gd name="T6" fmla="*/ 175 w 3046"/>
                <a:gd name="T7" fmla="*/ 20 h 118"/>
                <a:gd name="T8" fmla="*/ 197 w 3046"/>
                <a:gd name="T9" fmla="*/ 25 h 118"/>
                <a:gd name="T10" fmla="*/ 217 w 3046"/>
                <a:gd name="T11" fmla="*/ 22 h 118"/>
                <a:gd name="T12" fmla="*/ 236 w 3046"/>
                <a:gd name="T13" fmla="*/ 20 h 118"/>
                <a:gd name="T14" fmla="*/ 258 w 3046"/>
                <a:gd name="T15" fmla="*/ 20 h 118"/>
                <a:gd name="T16" fmla="*/ 276 w 3046"/>
                <a:gd name="T17" fmla="*/ 25 h 118"/>
                <a:gd name="T18" fmla="*/ 285 w 3046"/>
                <a:gd name="T19" fmla="*/ 25 h 118"/>
                <a:gd name="T20" fmla="*/ 302 w 3046"/>
                <a:gd name="T21" fmla="*/ 20 h 118"/>
                <a:gd name="T22" fmla="*/ 328 w 3046"/>
                <a:gd name="T23" fmla="*/ 15 h 118"/>
                <a:gd name="T24" fmla="*/ 351 w 3046"/>
                <a:gd name="T25" fmla="*/ 18 h 118"/>
                <a:gd name="T26" fmla="*/ 376 w 3046"/>
                <a:gd name="T27" fmla="*/ 25 h 118"/>
                <a:gd name="T28" fmla="*/ 428 w 3046"/>
                <a:gd name="T29" fmla="*/ 14 h 118"/>
                <a:gd name="T30" fmla="*/ 448 w 3046"/>
                <a:gd name="T31" fmla="*/ 12 h 118"/>
                <a:gd name="T32" fmla="*/ 458 w 3046"/>
                <a:gd name="T33" fmla="*/ 20 h 118"/>
                <a:gd name="T34" fmla="*/ 465 w 3046"/>
                <a:gd name="T35" fmla="*/ 25 h 118"/>
                <a:gd name="T36" fmla="*/ 499 w 3046"/>
                <a:gd name="T37" fmla="*/ 9 h 118"/>
                <a:gd name="T38" fmla="*/ 502 w 3046"/>
                <a:gd name="T39" fmla="*/ 8 h 118"/>
                <a:gd name="T40" fmla="*/ 506 w 3046"/>
                <a:gd name="T41" fmla="*/ 8 h 118"/>
                <a:gd name="T42" fmla="*/ 508 w 3046"/>
                <a:gd name="T43" fmla="*/ 8 h 118"/>
                <a:gd name="T44" fmla="*/ 512 w 3046"/>
                <a:gd name="T45" fmla="*/ 8 h 118"/>
                <a:gd name="T46" fmla="*/ 514 w 3046"/>
                <a:gd name="T47" fmla="*/ 8 h 118"/>
                <a:gd name="T48" fmla="*/ 520 w 3046"/>
                <a:gd name="T49" fmla="*/ 8 h 118"/>
                <a:gd name="T50" fmla="*/ 523 w 3046"/>
                <a:gd name="T51" fmla="*/ 8 h 118"/>
                <a:gd name="T52" fmla="*/ 525 w 3046"/>
                <a:gd name="T53" fmla="*/ 7 h 118"/>
                <a:gd name="T54" fmla="*/ 530 w 3046"/>
                <a:gd name="T55" fmla="*/ 5 h 118"/>
                <a:gd name="T56" fmla="*/ 532 w 3046"/>
                <a:gd name="T57" fmla="*/ 2 h 118"/>
                <a:gd name="T58" fmla="*/ 536 w 3046"/>
                <a:gd name="T59" fmla="*/ 0 h 118"/>
                <a:gd name="T60" fmla="*/ 538 w 3046"/>
                <a:gd name="T61" fmla="*/ 0 h 118"/>
                <a:gd name="T62" fmla="*/ 540 w 3046"/>
                <a:gd name="T63" fmla="*/ 0 h 118"/>
                <a:gd name="T64" fmla="*/ 544 w 3046"/>
                <a:gd name="T65" fmla="*/ 0 h 118"/>
                <a:gd name="T66" fmla="*/ 547 w 3046"/>
                <a:gd name="T67" fmla="*/ 2 h 118"/>
                <a:gd name="T68" fmla="*/ 551 w 3046"/>
                <a:gd name="T69" fmla="*/ 5 h 118"/>
                <a:gd name="T70" fmla="*/ 587 w 3046"/>
                <a:gd name="T71" fmla="*/ 12 h 118"/>
                <a:gd name="T72" fmla="*/ 589 w 3046"/>
                <a:gd name="T73" fmla="*/ 14 h 118"/>
                <a:gd name="T74" fmla="*/ 595 w 3046"/>
                <a:gd name="T75" fmla="*/ 15 h 118"/>
                <a:gd name="T76" fmla="*/ 598 w 3046"/>
                <a:gd name="T77" fmla="*/ 16 h 118"/>
                <a:gd name="T78" fmla="*/ 602 w 3046"/>
                <a:gd name="T79" fmla="*/ 17 h 118"/>
                <a:gd name="T80" fmla="*/ 605 w 3046"/>
                <a:gd name="T81" fmla="*/ 18 h 118"/>
                <a:gd name="T82" fmla="*/ 610 w 3046"/>
                <a:gd name="T83" fmla="*/ 19 h 118"/>
                <a:gd name="T84" fmla="*/ 617 w 3046"/>
                <a:gd name="T85" fmla="*/ 20 h 118"/>
                <a:gd name="T86" fmla="*/ 621 w 3046"/>
                <a:gd name="T87" fmla="*/ 20 h 118"/>
                <a:gd name="T88" fmla="*/ 671 w 3046"/>
                <a:gd name="T89" fmla="*/ 21 h 118"/>
                <a:gd name="T90" fmla="*/ 697 w 3046"/>
                <a:gd name="T91" fmla="*/ 22 h 118"/>
                <a:gd name="T92" fmla="*/ 732 w 3046"/>
                <a:gd name="T93" fmla="*/ 25 h 118"/>
                <a:gd name="T94" fmla="*/ 0 w 3046"/>
                <a:gd name="T95" fmla="*/ 25 h 1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046"/>
                <a:gd name="T145" fmla="*/ 0 h 118"/>
                <a:gd name="T146" fmla="*/ 3046 w 3046"/>
                <a:gd name="T147" fmla="*/ 118 h 11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046" h="118">
                  <a:moveTo>
                    <a:pt x="0" y="118"/>
                  </a:moveTo>
                  <a:lnTo>
                    <a:pt x="490" y="118"/>
                  </a:lnTo>
                  <a:lnTo>
                    <a:pt x="625" y="92"/>
                  </a:lnTo>
                  <a:lnTo>
                    <a:pt x="725" y="87"/>
                  </a:lnTo>
                  <a:lnTo>
                    <a:pt x="818" y="118"/>
                  </a:lnTo>
                  <a:lnTo>
                    <a:pt x="905" y="100"/>
                  </a:lnTo>
                  <a:lnTo>
                    <a:pt x="989" y="87"/>
                  </a:lnTo>
                  <a:lnTo>
                    <a:pt x="1074" y="87"/>
                  </a:lnTo>
                  <a:lnTo>
                    <a:pt x="1148" y="118"/>
                  </a:lnTo>
                  <a:lnTo>
                    <a:pt x="1187" y="118"/>
                  </a:lnTo>
                  <a:lnTo>
                    <a:pt x="1261" y="87"/>
                  </a:lnTo>
                  <a:lnTo>
                    <a:pt x="1366" y="66"/>
                  </a:lnTo>
                  <a:lnTo>
                    <a:pt x="1469" y="79"/>
                  </a:lnTo>
                  <a:lnTo>
                    <a:pt x="1564" y="118"/>
                  </a:lnTo>
                  <a:lnTo>
                    <a:pt x="1782" y="59"/>
                  </a:lnTo>
                  <a:lnTo>
                    <a:pt x="1866" y="54"/>
                  </a:lnTo>
                  <a:lnTo>
                    <a:pt x="1912" y="87"/>
                  </a:lnTo>
                  <a:lnTo>
                    <a:pt x="1933" y="118"/>
                  </a:lnTo>
                  <a:lnTo>
                    <a:pt x="2079" y="46"/>
                  </a:lnTo>
                  <a:lnTo>
                    <a:pt x="2092" y="41"/>
                  </a:lnTo>
                  <a:lnTo>
                    <a:pt x="2107" y="36"/>
                  </a:lnTo>
                  <a:lnTo>
                    <a:pt x="2120" y="31"/>
                  </a:lnTo>
                  <a:lnTo>
                    <a:pt x="2133" y="25"/>
                  </a:lnTo>
                  <a:lnTo>
                    <a:pt x="2146" y="20"/>
                  </a:lnTo>
                  <a:lnTo>
                    <a:pt x="2161" y="15"/>
                  </a:lnTo>
                  <a:lnTo>
                    <a:pt x="2176" y="10"/>
                  </a:lnTo>
                  <a:lnTo>
                    <a:pt x="2192" y="7"/>
                  </a:lnTo>
                  <a:lnTo>
                    <a:pt x="2205" y="5"/>
                  </a:lnTo>
                  <a:lnTo>
                    <a:pt x="2217" y="2"/>
                  </a:lnTo>
                  <a:lnTo>
                    <a:pt x="2230" y="0"/>
                  </a:lnTo>
                  <a:lnTo>
                    <a:pt x="2241" y="0"/>
                  </a:lnTo>
                  <a:lnTo>
                    <a:pt x="2253" y="0"/>
                  </a:lnTo>
                  <a:lnTo>
                    <a:pt x="2266" y="0"/>
                  </a:lnTo>
                  <a:lnTo>
                    <a:pt x="2279" y="2"/>
                  </a:lnTo>
                  <a:lnTo>
                    <a:pt x="2292" y="5"/>
                  </a:lnTo>
                  <a:lnTo>
                    <a:pt x="2441" y="54"/>
                  </a:lnTo>
                  <a:lnTo>
                    <a:pt x="2458" y="59"/>
                  </a:lnTo>
                  <a:lnTo>
                    <a:pt x="2474" y="64"/>
                  </a:lnTo>
                  <a:lnTo>
                    <a:pt x="2492" y="69"/>
                  </a:lnTo>
                  <a:lnTo>
                    <a:pt x="2507" y="74"/>
                  </a:lnTo>
                  <a:lnTo>
                    <a:pt x="2523" y="79"/>
                  </a:lnTo>
                  <a:lnTo>
                    <a:pt x="2543" y="82"/>
                  </a:lnTo>
                  <a:lnTo>
                    <a:pt x="2564" y="87"/>
                  </a:lnTo>
                  <a:lnTo>
                    <a:pt x="2589" y="89"/>
                  </a:lnTo>
                  <a:lnTo>
                    <a:pt x="2797" y="92"/>
                  </a:lnTo>
                  <a:lnTo>
                    <a:pt x="2902" y="100"/>
                  </a:lnTo>
                  <a:lnTo>
                    <a:pt x="3046" y="118"/>
                  </a:lnTo>
                  <a:lnTo>
                    <a:pt x="0" y="118"/>
                  </a:lnTo>
                  <a:close/>
                </a:path>
              </a:pathLst>
            </a:custGeom>
            <a:solidFill>
              <a:srgbClr val="FF9B9B"/>
            </a:solidFill>
            <a:ln w="0">
              <a:solidFill>
                <a:srgbClr val="000000"/>
              </a:solidFill>
              <a:round/>
              <a:headEnd/>
              <a:tailEnd/>
            </a:ln>
          </p:spPr>
          <p:txBody>
            <a:bodyPr/>
            <a:lstStyle/>
            <a:p>
              <a:endParaRPr lang="zh-CN" altLang="en-US"/>
            </a:p>
          </p:txBody>
        </p:sp>
        <p:sp>
          <p:nvSpPr>
            <p:cNvPr id="23580" name="Rectangle 28"/>
            <p:cNvSpPr>
              <a:spLocks noChangeArrowheads="1"/>
            </p:cNvSpPr>
            <p:nvPr/>
          </p:nvSpPr>
          <p:spPr bwMode="auto">
            <a:xfrm>
              <a:off x="3559" y="670"/>
              <a:ext cx="32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100" b="1">
                  <a:latin typeface="Arial" panose="020B0604020202020204" pitchFamily="34" charset="0"/>
                </a:rPr>
                <a:t>阶段</a:t>
              </a:r>
              <a:endParaRPr lang="zh-CN" altLang="en-US" sz="2300" b="1">
                <a:latin typeface="Arial" panose="020B0604020202020204" pitchFamily="34" charset="0"/>
              </a:endParaRPr>
            </a:p>
          </p:txBody>
        </p:sp>
        <p:sp>
          <p:nvSpPr>
            <p:cNvPr id="23581" name="Rectangle 29"/>
            <p:cNvSpPr>
              <a:spLocks noChangeArrowheads="1"/>
            </p:cNvSpPr>
            <p:nvPr/>
          </p:nvSpPr>
          <p:spPr bwMode="auto">
            <a:xfrm>
              <a:off x="170" y="893"/>
              <a:ext cx="1814"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100" b="1">
                  <a:solidFill>
                    <a:schemeClr val="hlink"/>
                  </a:solidFill>
                  <a:latin typeface="Arial" panose="020B0604020202020204" pitchFamily="34" charset="0"/>
                </a:rPr>
                <a:t>过程工作流</a:t>
              </a:r>
            </a:p>
          </p:txBody>
        </p:sp>
        <p:sp>
          <p:nvSpPr>
            <p:cNvPr id="23582" name="Rectangle 30"/>
            <p:cNvSpPr>
              <a:spLocks noChangeArrowheads="1"/>
            </p:cNvSpPr>
            <p:nvPr/>
          </p:nvSpPr>
          <p:spPr bwMode="auto">
            <a:xfrm>
              <a:off x="3521" y="3908"/>
              <a:ext cx="32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100" b="1">
                  <a:latin typeface="Arial" panose="020B0604020202020204" pitchFamily="34" charset="0"/>
                </a:rPr>
                <a:t>迭代</a:t>
              </a:r>
              <a:endParaRPr lang="zh-CN" altLang="en-US" sz="2300" b="1">
                <a:latin typeface="Arial" panose="020B0604020202020204" pitchFamily="34" charset="0"/>
              </a:endParaRPr>
            </a:p>
          </p:txBody>
        </p:sp>
        <p:sp>
          <p:nvSpPr>
            <p:cNvPr id="23583" name="Freeform 31"/>
            <p:cNvSpPr>
              <a:spLocks/>
            </p:cNvSpPr>
            <p:nvPr/>
          </p:nvSpPr>
          <p:spPr bwMode="auto">
            <a:xfrm>
              <a:off x="2935" y="3599"/>
              <a:ext cx="20" cy="181"/>
            </a:xfrm>
            <a:custGeom>
              <a:avLst/>
              <a:gdLst>
                <a:gd name="T0" fmla="*/ 10 w 21"/>
                <a:gd name="T1" fmla="*/ 44 h 192"/>
                <a:gd name="T2" fmla="*/ 10 w 21"/>
                <a:gd name="T3" fmla="*/ 44 h 192"/>
                <a:gd name="T4" fmla="*/ 10 w 21"/>
                <a:gd name="T5" fmla="*/ 0 h 192"/>
                <a:gd name="T6" fmla="*/ 0 w 21"/>
                <a:gd name="T7" fmla="*/ 0 h 192"/>
                <a:gd name="T8" fmla="*/ 0 w 21"/>
                <a:gd name="T9" fmla="*/ 44 h 192"/>
                <a:gd name="T10" fmla="*/ 10 w 21"/>
                <a:gd name="T11" fmla="*/ 44 h 192"/>
                <a:gd name="T12" fmla="*/ 0 60000 65536"/>
                <a:gd name="T13" fmla="*/ 0 60000 65536"/>
                <a:gd name="T14" fmla="*/ 0 60000 65536"/>
                <a:gd name="T15" fmla="*/ 0 60000 65536"/>
                <a:gd name="T16" fmla="*/ 0 60000 65536"/>
                <a:gd name="T17" fmla="*/ 0 60000 65536"/>
                <a:gd name="T18" fmla="*/ 0 w 21"/>
                <a:gd name="T19" fmla="*/ 0 h 192"/>
                <a:gd name="T20" fmla="*/ 21 w 2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1" h="192">
                  <a:moveTo>
                    <a:pt x="11" y="192"/>
                  </a:moveTo>
                  <a:lnTo>
                    <a:pt x="21" y="192"/>
                  </a:lnTo>
                  <a:lnTo>
                    <a:pt x="21" y="0"/>
                  </a:lnTo>
                  <a:lnTo>
                    <a:pt x="0" y="0"/>
                  </a:lnTo>
                  <a:lnTo>
                    <a:pt x="0" y="192"/>
                  </a:lnTo>
                  <a:lnTo>
                    <a:pt x="11" y="19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a:lstStyle/>
            <a:p>
              <a:endParaRPr lang="zh-CN" altLang="en-US"/>
            </a:p>
          </p:txBody>
        </p:sp>
        <p:sp>
          <p:nvSpPr>
            <p:cNvPr id="23584" name="Rectangle 32"/>
            <p:cNvSpPr>
              <a:spLocks noChangeArrowheads="1"/>
            </p:cNvSpPr>
            <p:nvPr/>
          </p:nvSpPr>
          <p:spPr bwMode="auto">
            <a:xfrm>
              <a:off x="170" y="2708"/>
              <a:ext cx="187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100" b="1">
                  <a:solidFill>
                    <a:schemeClr val="hlink"/>
                  </a:solidFill>
                  <a:latin typeface="Arial" panose="020B0604020202020204" pitchFamily="34" charset="0"/>
                </a:rPr>
                <a:t>支持工作流</a:t>
              </a:r>
            </a:p>
          </p:txBody>
        </p:sp>
        <p:sp>
          <p:nvSpPr>
            <p:cNvPr id="23585" name="Rectangle 33"/>
            <p:cNvSpPr>
              <a:spLocks noChangeArrowheads="1"/>
            </p:cNvSpPr>
            <p:nvPr/>
          </p:nvSpPr>
          <p:spPr bwMode="auto">
            <a:xfrm>
              <a:off x="3342" y="3607"/>
              <a:ext cx="20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1300">
                  <a:latin typeface="Arial" panose="020B0604020202020204" pitchFamily="34" charset="0"/>
                </a:rPr>
                <a:t> </a:t>
              </a:r>
              <a:r>
                <a:rPr lang="en-US" altLang="zh-CN" sz="1300">
                  <a:latin typeface="Arial" panose="020B0604020202020204" pitchFamily="34" charset="0"/>
                </a:rPr>
                <a:t>Iter.</a:t>
              </a:r>
              <a:br>
                <a:rPr lang="en-US" altLang="zh-CN" sz="1300">
                  <a:latin typeface="Arial" panose="020B0604020202020204" pitchFamily="34" charset="0"/>
                </a:rPr>
              </a:br>
              <a:r>
                <a:rPr lang="en-US" altLang="zh-CN" sz="1300">
                  <a:latin typeface="Arial" panose="020B0604020202020204" pitchFamily="34" charset="0"/>
                </a:rPr>
                <a:t>#2</a:t>
              </a:r>
            </a:p>
          </p:txBody>
        </p:sp>
        <p:sp>
          <p:nvSpPr>
            <p:cNvPr id="23586" name="Rectangle 34"/>
            <p:cNvSpPr>
              <a:spLocks noChangeArrowheads="1"/>
            </p:cNvSpPr>
            <p:nvPr/>
          </p:nvSpPr>
          <p:spPr bwMode="auto">
            <a:xfrm>
              <a:off x="3633" y="3607"/>
              <a:ext cx="3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1300">
                  <a:latin typeface="Arial" panose="020B0604020202020204" pitchFamily="34" charset="0"/>
                </a:rPr>
                <a:t> </a:t>
              </a:r>
              <a:r>
                <a:rPr lang="en-US" altLang="zh-CN" sz="1300">
                  <a:latin typeface="Arial" panose="020B0604020202020204" pitchFamily="34" charset="0"/>
                </a:rPr>
                <a:t>Iter.</a:t>
              </a:r>
              <a:br>
                <a:rPr lang="en-US" altLang="zh-CN" sz="1300">
                  <a:latin typeface="Arial" panose="020B0604020202020204" pitchFamily="34" charset="0"/>
                </a:rPr>
              </a:br>
              <a:r>
                <a:rPr lang="en-US" altLang="zh-CN" sz="1300">
                  <a:latin typeface="Arial" panose="020B0604020202020204" pitchFamily="34" charset="0"/>
                </a:rPr>
                <a:t>#n</a:t>
              </a:r>
            </a:p>
          </p:txBody>
        </p:sp>
        <p:sp>
          <p:nvSpPr>
            <p:cNvPr id="23587" name="Rectangle 35"/>
            <p:cNvSpPr>
              <a:spLocks noChangeArrowheads="1"/>
            </p:cNvSpPr>
            <p:nvPr/>
          </p:nvSpPr>
          <p:spPr bwMode="auto">
            <a:xfrm>
              <a:off x="4001" y="3607"/>
              <a:ext cx="27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1300">
                  <a:latin typeface="Arial" panose="020B0604020202020204" pitchFamily="34" charset="0"/>
                </a:rPr>
                <a:t> </a:t>
              </a:r>
              <a:r>
                <a:rPr lang="en-US" altLang="zh-CN" sz="1300">
                  <a:latin typeface="Arial" panose="020B0604020202020204" pitchFamily="34" charset="0"/>
                </a:rPr>
                <a:t>Iter.</a:t>
              </a:r>
              <a:br>
                <a:rPr lang="en-US" altLang="zh-CN" sz="1300">
                  <a:latin typeface="Arial" panose="020B0604020202020204" pitchFamily="34" charset="0"/>
                </a:rPr>
              </a:br>
              <a:r>
                <a:rPr lang="en-US" altLang="zh-CN" sz="1300">
                  <a:latin typeface="Arial" panose="020B0604020202020204" pitchFamily="34" charset="0"/>
                </a:rPr>
                <a:t>#n+1</a:t>
              </a:r>
            </a:p>
          </p:txBody>
        </p:sp>
        <p:sp>
          <p:nvSpPr>
            <p:cNvPr id="23588" name="Rectangle 36"/>
            <p:cNvSpPr>
              <a:spLocks noChangeArrowheads="1"/>
            </p:cNvSpPr>
            <p:nvPr/>
          </p:nvSpPr>
          <p:spPr bwMode="auto">
            <a:xfrm>
              <a:off x="4327" y="3607"/>
              <a:ext cx="26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1300">
                  <a:latin typeface="Arial" panose="020B0604020202020204" pitchFamily="34" charset="0"/>
                </a:rPr>
                <a:t> </a:t>
              </a:r>
              <a:r>
                <a:rPr lang="en-US" altLang="zh-CN" sz="1300">
                  <a:latin typeface="Arial" panose="020B0604020202020204" pitchFamily="34" charset="0"/>
                </a:rPr>
                <a:t>Iter.</a:t>
              </a:r>
              <a:br>
                <a:rPr lang="en-US" altLang="zh-CN" sz="1300">
                  <a:latin typeface="Arial" panose="020B0604020202020204" pitchFamily="34" charset="0"/>
                </a:rPr>
              </a:br>
              <a:r>
                <a:rPr lang="en-US" altLang="zh-CN" sz="1300">
                  <a:latin typeface="Arial" panose="020B0604020202020204" pitchFamily="34" charset="0"/>
                </a:rPr>
                <a:t>#n+2</a:t>
              </a:r>
            </a:p>
          </p:txBody>
        </p:sp>
        <p:sp>
          <p:nvSpPr>
            <p:cNvPr id="23589" name="Rectangle 37"/>
            <p:cNvSpPr>
              <a:spLocks noChangeArrowheads="1"/>
            </p:cNvSpPr>
            <p:nvPr/>
          </p:nvSpPr>
          <p:spPr bwMode="auto">
            <a:xfrm>
              <a:off x="4662" y="3607"/>
              <a:ext cx="34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1300">
                  <a:latin typeface="Arial" panose="020B0604020202020204" pitchFamily="34" charset="0"/>
                </a:rPr>
                <a:t> </a:t>
              </a:r>
              <a:r>
                <a:rPr lang="en-US" altLang="zh-CN" sz="1300">
                  <a:latin typeface="Arial" panose="020B0604020202020204" pitchFamily="34" charset="0"/>
                </a:rPr>
                <a:t>Iter.</a:t>
              </a:r>
              <a:br>
                <a:rPr lang="en-US" altLang="zh-CN" sz="1300">
                  <a:latin typeface="Arial" panose="020B0604020202020204" pitchFamily="34" charset="0"/>
                </a:rPr>
              </a:br>
              <a:r>
                <a:rPr lang="en-US" altLang="zh-CN" sz="1300">
                  <a:latin typeface="Arial" panose="020B0604020202020204" pitchFamily="34" charset="0"/>
                </a:rPr>
                <a:t>#m</a:t>
              </a:r>
            </a:p>
          </p:txBody>
        </p:sp>
        <p:sp>
          <p:nvSpPr>
            <p:cNvPr id="23590" name="Rectangle 38"/>
            <p:cNvSpPr>
              <a:spLocks noChangeArrowheads="1"/>
            </p:cNvSpPr>
            <p:nvPr/>
          </p:nvSpPr>
          <p:spPr bwMode="auto">
            <a:xfrm>
              <a:off x="5049" y="3607"/>
              <a:ext cx="30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1300">
                  <a:latin typeface="Arial" panose="020B0604020202020204" pitchFamily="34" charset="0"/>
                </a:rPr>
                <a:t> </a:t>
              </a:r>
              <a:r>
                <a:rPr lang="en-US" altLang="zh-CN" sz="1300">
                  <a:latin typeface="Arial" panose="020B0604020202020204" pitchFamily="34" charset="0"/>
                </a:rPr>
                <a:t>Iter.</a:t>
              </a:r>
              <a:br>
                <a:rPr lang="en-US" altLang="zh-CN" sz="1300">
                  <a:latin typeface="Arial" panose="020B0604020202020204" pitchFamily="34" charset="0"/>
                </a:rPr>
              </a:br>
              <a:r>
                <a:rPr lang="en-US" altLang="zh-CN" sz="1300">
                  <a:latin typeface="Arial" panose="020B0604020202020204" pitchFamily="34" charset="0"/>
                </a:rPr>
                <a:t>#m+1</a:t>
              </a:r>
            </a:p>
          </p:txBody>
        </p:sp>
        <p:sp>
          <p:nvSpPr>
            <p:cNvPr id="23591" name="Rectangle 39"/>
            <p:cNvSpPr>
              <a:spLocks noChangeArrowheads="1"/>
            </p:cNvSpPr>
            <p:nvPr/>
          </p:nvSpPr>
          <p:spPr bwMode="auto">
            <a:xfrm>
              <a:off x="1938" y="2456"/>
              <a:ext cx="28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r">
                <a:lnSpc>
                  <a:spcPct val="90000"/>
                </a:lnSpc>
                <a:spcBef>
                  <a:spcPct val="50000"/>
                </a:spcBef>
              </a:pPr>
              <a:r>
                <a:rPr lang="zh-CN" altLang="en-US" sz="1800" b="1">
                  <a:latin typeface="Arial" panose="020B0604020202020204" pitchFamily="34" charset="0"/>
                </a:rPr>
                <a:t>扩展</a:t>
              </a:r>
              <a:endParaRPr lang="zh-CN" altLang="en-US" sz="2300" b="1">
                <a:latin typeface="Arial" panose="020B0604020202020204" pitchFamily="34" charset="0"/>
              </a:endParaRPr>
            </a:p>
          </p:txBody>
        </p:sp>
        <p:sp>
          <p:nvSpPr>
            <p:cNvPr id="23592" name="Freeform 40"/>
            <p:cNvSpPr>
              <a:spLocks/>
            </p:cNvSpPr>
            <p:nvPr/>
          </p:nvSpPr>
          <p:spPr bwMode="auto">
            <a:xfrm>
              <a:off x="3007" y="2437"/>
              <a:ext cx="2304" cy="133"/>
            </a:xfrm>
            <a:custGeom>
              <a:avLst/>
              <a:gdLst>
                <a:gd name="T0" fmla="*/ 0 w 2440"/>
                <a:gd name="T1" fmla="*/ 33 h 141"/>
                <a:gd name="T2" fmla="*/ 40 w 2440"/>
                <a:gd name="T3" fmla="*/ 33 h 141"/>
                <a:gd name="T4" fmla="*/ 60 w 2440"/>
                <a:gd name="T5" fmla="*/ 33 h 141"/>
                <a:gd name="T6" fmla="*/ 82 w 2440"/>
                <a:gd name="T7" fmla="*/ 33 h 141"/>
                <a:gd name="T8" fmla="*/ 102 w 2440"/>
                <a:gd name="T9" fmla="*/ 33 h 141"/>
                <a:gd name="T10" fmla="*/ 125 w 2440"/>
                <a:gd name="T11" fmla="*/ 33 h 141"/>
                <a:gd name="T12" fmla="*/ 145 w 2440"/>
                <a:gd name="T13" fmla="*/ 32 h 141"/>
                <a:gd name="T14" fmla="*/ 159 w 2440"/>
                <a:gd name="T15" fmla="*/ 33 h 141"/>
                <a:gd name="T16" fmla="*/ 169 w 2440"/>
                <a:gd name="T17" fmla="*/ 33 h 141"/>
                <a:gd name="T18" fmla="*/ 191 w 2440"/>
                <a:gd name="T19" fmla="*/ 33 h 141"/>
                <a:gd name="T20" fmla="*/ 216 w 2440"/>
                <a:gd name="T21" fmla="*/ 33 h 141"/>
                <a:gd name="T22" fmla="*/ 238 w 2440"/>
                <a:gd name="T23" fmla="*/ 33 h 141"/>
                <a:gd name="T24" fmla="*/ 261 w 2440"/>
                <a:gd name="T25" fmla="*/ 33 h 141"/>
                <a:gd name="T26" fmla="*/ 311 w 2440"/>
                <a:gd name="T27" fmla="*/ 33 h 141"/>
                <a:gd name="T28" fmla="*/ 330 w 2440"/>
                <a:gd name="T29" fmla="*/ 32 h 141"/>
                <a:gd name="T30" fmla="*/ 342 w 2440"/>
                <a:gd name="T31" fmla="*/ 30 h 141"/>
                <a:gd name="T32" fmla="*/ 348 w 2440"/>
                <a:gd name="T33" fmla="*/ 30 h 141"/>
                <a:gd name="T34" fmla="*/ 384 w 2440"/>
                <a:gd name="T35" fmla="*/ 23 h 141"/>
                <a:gd name="T36" fmla="*/ 414 w 2440"/>
                <a:gd name="T37" fmla="*/ 15 h 141"/>
                <a:gd name="T38" fmla="*/ 445 w 2440"/>
                <a:gd name="T39" fmla="*/ 8 h 141"/>
                <a:gd name="T40" fmla="*/ 527 w 2440"/>
                <a:gd name="T41" fmla="*/ 0 h 141"/>
                <a:gd name="T42" fmla="*/ 559 w 2440"/>
                <a:gd name="T43" fmla="*/ 8 h 141"/>
                <a:gd name="T44" fmla="*/ 574 w 2440"/>
                <a:gd name="T45" fmla="*/ 19 h 141"/>
                <a:gd name="T46" fmla="*/ 583 w 2440"/>
                <a:gd name="T47" fmla="*/ 33 h 141"/>
                <a:gd name="T48" fmla="*/ 0 w 2440"/>
                <a:gd name="T49" fmla="*/ 33 h 1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40"/>
                <a:gd name="T76" fmla="*/ 0 h 141"/>
                <a:gd name="T77" fmla="*/ 2440 w 2440"/>
                <a:gd name="T78" fmla="*/ 141 h 14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40" h="141">
                  <a:moveTo>
                    <a:pt x="0" y="141"/>
                  </a:moveTo>
                  <a:lnTo>
                    <a:pt x="169" y="139"/>
                  </a:lnTo>
                  <a:lnTo>
                    <a:pt x="254" y="141"/>
                  </a:lnTo>
                  <a:lnTo>
                    <a:pt x="343" y="141"/>
                  </a:lnTo>
                  <a:lnTo>
                    <a:pt x="430" y="139"/>
                  </a:lnTo>
                  <a:lnTo>
                    <a:pt x="520" y="139"/>
                  </a:lnTo>
                  <a:lnTo>
                    <a:pt x="607" y="136"/>
                  </a:lnTo>
                  <a:lnTo>
                    <a:pt x="671" y="141"/>
                  </a:lnTo>
                  <a:lnTo>
                    <a:pt x="712" y="141"/>
                  </a:lnTo>
                  <a:lnTo>
                    <a:pt x="802" y="139"/>
                  </a:lnTo>
                  <a:lnTo>
                    <a:pt x="905" y="141"/>
                  </a:lnTo>
                  <a:lnTo>
                    <a:pt x="1000" y="139"/>
                  </a:lnTo>
                  <a:lnTo>
                    <a:pt x="1089" y="141"/>
                  </a:lnTo>
                  <a:lnTo>
                    <a:pt x="1300" y="141"/>
                  </a:lnTo>
                  <a:lnTo>
                    <a:pt x="1389" y="134"/>
                  </a:lnTo>
                  <a:lnTo>
                    <a:pt x="1435" y="128"/>
                  </a:lnTo>
                  <a:lnTo>
                    <a:pt x="1459" y="126"/>
                  </a:lnTo>
                  <a:lnTo>
                    <a:pt x="1612" y="95"/>
                  </a:lnTo>
                  <a:lnTo>
                    <a:pt x="1733" y="59"/>
                  </a:lnTo>
                  <a:lnTo>
                    <a:pt x="1861" y="36"/>
                  </a:lnTo>
                  <a:lnTo>
                    <a:pt x="2205" y="0"/>
                  </a:lnTo>
                  <a:lnTo>
                    <a:pt x="2340" y="23"/>
                  </a:lnTo>
                  <a:lnTo>
                    <a:pt x="2412" y="75"/>
                  </a:lnTo>
                  <a:lnTo>
                    <a:pt x="2440" y="141"/>
                  </a:lnTo>
                  <a:lnTo>
                    <a:pt x="0" y="141"/>
                  </a:lnTo>
                  <a:close/>
                </a:path>
              </a:pathLst>
            </a:custGeom>
            <a:solidFill>
              <a:srgbClr val="FF9B9B"/>
            </a:solidFill>
            <a:ln w="0">
              <a:solidFill>
                <a:srgbClr val="000000"/>
              </a:solidFill>
              <a:round/>
              <a:headEnd/>
              <a:tailEnd/>
            </a:ln>
          </p:spPr>
          <p:txBody>
            <a:bodyPr/>
            <a:lstStyle/>
            <a:p>
              <a:endParaRPr lang="zh-CN" altLang="en-US"/>
            </a:p>
          </p:txBody>
        </p:sp>
        <p:sp>
          <p:nvSpPr>
            <p:cNvPr id="23593" name="Freeform 41"/>
            <p:cNvSpPr>
              <a:spLocks/>
            </p:cNvSpPr>
            <p:nvPr/>
          </p:nvSpPr>
          <p:spPr bwMode="auto">
            <a:xfrm>
              <a:off x="2375" y="1233"/>
              <a:ext cx="2961" cy="105"/>
            </a:xfrm>
            <a:custGeom>
              <a:avLst/>
              <a:gdLst>
                <a:gd name="T0" fmla="*/ 0 w 1911"/>
                <a:gd name="T1" fmla="*/ 22200325 h 63"/>
                <a:gd name="T2" fmla="*/ 2549269 w 1911"/>
                <a:gd name="T3" fmla="*/ 17446953 h 63"/>
                <a:gd name="T4" fmla="*/ 4609972 w 1911"/>
                <a:gd name="T5" fmla="*/ 12671528 h 63"/>
                <a:gd name="T6" fmla="*/ 11926060 w 1911"/>
                <a:gd name="T7" fmla="*/ 0 h 63"/>
                <a:gd name="T8" fmla="*/ 30180179 w 1911"/>
                <a:gd name="T9" fmla="*/ 2823855 h 63"/>
                <a:gd name="T10" fmla="*/ 38531580 w 1911"/>
                <a:gd name="T11" fmla="*/ 8890603 h 63"/>
                <a:gd name="T12" fmla="*/ 43449843 w 1911"/>
                <a:gd name="T13" fmla="*/ 12671528 h 63"/>
                <a:gd name="T14" fmla="*/ 47896711 w 1911"/>
                <a:gd name="T15" fmla="*/ 16493533 h 63"/>
                <a:gd name="T16" fmla="*/ 51303512 w 1911"/>
                <a:gd name="T17" fmla="*/ 19966605 h 63"/>
                <a:gd name="T18" fmla="*/ 56255693 w 1911"/>
                <a:gd name="T19" fmla="*/ 18592533 h 63"/>
                <a:gd name="T20" fmla="*/ 62736072 w 1911"/>
                <a:gd name="T21" fmla="*/ 16493533 h 63"/>
                <a:gd name="T22" fmla="*/ 78254569 w 1911"/>
                <a:gd name="T23" fmla="*/ 18592533 h 63"/>
                <a:gd name="T24" fmla="*/ 94929792 w 1911"/>
                <a:gd name="T25" fmla="*/ 20513438 h 63"/>
                <a:gd name="T26" fmla="*/ 107850666 w 1911"/>
                <a:gd name="T27" fmla="*/ 22200325 h 63"/>
                <a:gd name="T28" fmla="*/ 0 w 1911"/>
                <a:gd name="T29" fmla="*/ 22200325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11"/>
                <a:gd name="T46" fmla="*/ 0 h 63"/>
                <a:gd name="T47" fmla="*/ 1911 w 1911"/>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11" h="63">
                  <a:moveTo>
                    <a:pt x="0" y="63"/>
                  </a:moveTo>
                  <a:cubicBezTo>
                    <a:pt x="16" y="61"/>
                    <a:pt x="29" y="55"/>
                    <a:pt x="45" y="50"/>
                  </a:cubicBezTo>
                  <a:cubicBezTo>
                    <a:pt x="56" y="46"/>
                    <a:pt x="70" y="40"/>
                    <a:pt x="81" y="36"/>
                  </a:cubicBezTo>
                  <a:cubicBezTo>
                    <a:pt x="123" y="23"/>
                    <a:pt x="167" y="10"/>
                    <a:pt x="210" y="0"/>
                  </a:cubicBezTo>
                  <a:cubicBezTo>
                    <a:pt x="321" y="2"/>
                    <a:pt x="425" y="4"/>
                    <a:pt x="531" y="8"/>
                  </a:cubicBezTo>
                  <a:cubicBezTo>
                    <a:pt x="609" y="17"/>
                    <a:pt x="624" y="23"/>
                    <a:pt x="678" y="25"/>
                  </a:cubicBezTo>
                  <a:cubicBezTo>
                    <a:pt x="707" y="29"/>
                    <a:pt x="737" y="30"/>
                    <a:pt x="765" y="36"/>
                  </a:cubicBezTo>
                  <a:cubicBezTo>
                    <a:pt x="788" y="41"/>
                    <a:pt x="819" y="46"/>
                    <a:pt x="843" y="47"/>
                  </a:cubicBezTo>
                  <a:cubicBezTo>
                    <a:pt x="876" y="51"/>
                    <a:pt x="879" y="56"/>
                    <a:pt x="903" y="57"/>
                  </a:cubicBezTo>
                  <a:cubicBezTo>
                    <a:pt x="909" y="55"/>
                    <a:pt x="990" y="53"/>
                    <a:pt x="990" y="53"/>
                  </a:cubicBezTo>
                  <a:cubicBezTo>
                    <a:pt x="1013" y="51"/>
                    <a:pt x="1040" y="47"/>
                    <a:pt x="1104" y="47"/>
                  </a:cubicBezTo>
                  <a:cubicBezTo>
                    <a:pt x="1200" y="50"/>
                    <a:pt x="1280" y="51"/>
                    <a:pt x="1377" y="53"/>
                  </a:cubicBezTo>
                  <a:cubicBezTo>
                    <a:pt x="1471" y="55"/>
                    <a:pt x="1569" y="57"/>
                    <a:pt x="1671" y="58"/>
                  </a:cubicBezTo>
                  <a:cubicBezTo>
                    <a:pt x="1800" y="59"/>
                    <a:pt x="1911" y="63"/>
                    <a:pt x="1899" y="63"/>
                  </a:cubicBezTo>
                  <a:cubicBezTo>
                    <a:pt x="870" y="63"/>
                    <a:pt x="0" y="63"/>
                    <a:pt x="0" y="63"/>
                  </a:cubicBezTo>
                  <a:close/>
                </a:path>
              </a:pathLst>
            </a:custGeom>
            <a:solidFill>
              <a:srgbClr val="FF9B9B"/>
            </a:solidFill>
            <a:ln w="0">
              <a:solidFill>
                <a:srgbClr val="000000"/>
              </a:solidFill>
              <a:round/>
              <a:headEnd/>
              <a:tailEnd/>
            </a:ln>
          </p:spPr>
          <p:txBody>
            <a:bodyPr wrap="none" anchor="ctr"/>
            <a:lstStyle/>
            <a:p>
              <a:endParaRPr lang="zh-CN" altLang="en-US"/>
            </a:p>
          </p:txBody>
        </p:sp>
        <p:sp>
          <p:nvSpPr>
            <p:cNvPr id="23594" name="Freeform 42"/>
            <p:cNvSpPr>
              <a:spLocks/>
            </p:cNvSpPr>
            <p:nvPr/>
          </p:nvSpPr>
          <p:spPr bwMode="auto">
            <a:xfrm>
              <a:off x="2344" y="2985"/>
              <a:ext cx="3006" cy="125"/>
            </a:xfrm>
            <a:custGeom>
              <a:avLst/>
              <a:gdLst>
                <a:gd name="T0" fmla="*/ 0 w 3080"/>
                <a:gd name="T1" fmla="*/ 9 h 140"/>
                <a:gd name="T2" fmla="*/ 38 w 3080"/>
                <a:gd name="T3" fmla="*/ 8 h 140"/>
                <a:gd name="T4" fmla="*/ 440 w 3080"/>
                <a:gd name="T5" fmla="*/ 5 h 140"/>
                <a:gd name="T6" fmla="*/ 637 w 3080"/>
                <a:gd name="T7" fmla="*/ 4 h 140"/>
                <a:gd name="T8" fmla="*/ 821 w 3080"/>
                <a:gd name="T9" fmla="*/ 4 h 140"/>
                <a:gd name="T10" fmla="*/ 860 w 3080"/>
                <a:gd name="T11" fmla="*/ 4 h 140"/>
                <a:gd name="T12" fmla="*/ 1169 w 3080"/>
                <a:gd name="T13" fmla="*/ 0 h 140"/>
                <a:gd name="T14" fmla="*/ 1520 w 3080"/>
                <a:gd name="T15" fmla="*/ 5 h 140"/>
                <a:gd name="T16" fmla="*/ 1678 w 3080"/>
                <a:gd name="T17" fmla="*/ 9 h 140"/>
                <a:gd name="T18" fmla="*/ 0 w 3080"/>
                <a:gd name="T19" fmla="*/ 9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80"/>
                <a:gd name="T31" fmla="*/ 0 h 140"/>
                <a:gd name="T32" fmla="*/ 3080 w 3080"/>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80" h="140">
                  <a:moveTo>
                    <a:pt x="0" y="140"/>
                  </a:moveTo>
                  <a:lnTo>
                    <a:pt x="64" y="123"/>
                  </a:lnTo>
                  <a:lnTo>
                    <a:pt x="808" y="90"/>
                  </a:lnTo>
                  <a:lnTo>
                    <a:pt x="1171" y="42"/>
                  </a:lnTo>
                  <a:lnTo>
                    <a:pt x="1508" y="20"/>
                  </a:lnTo>
                  <a:lnTo>
                    <a:pt x="1578" y="9"/>
                  </a:lnTo>
                  <a:lnTo>
                    <a:pt x="2147" y="0"/>
                  </a:lnTo>
                  <a:lnTo>
                    <a:pt x="2789" y="86"/>
                  </a:lnTo>
                  <a:lnTo>
                    <a:pt x="3080" y="140"/>
                  </a:lnTo>
                  <a:lnTo>
                    <a:pt x="0" y="140"/>
                  </a:lnTo>
                  <a:close/>
                </a:path>
              </a:pathLst>
            </a:custGeom>
            <a:solidFill>
              <a:srgbClr val="DE8002"/>
            </a:solidFill>
            <a:ln w="0">
              <a:solidFill>
                <a:srgbClr val="000000"/>
              </a:solidFill>
              <a:round/>
              <a:headEnd/>
              <a:tailEnd/>
            </a:ln>
          </p:spPr>
          <p:txBody>
            <a:bodyPr wrap="none" anchor="ctr"/>
            <a:lstStyle/>
            <a:p>
              <a:endParaRPr lang="zh-CN" altLang="en-US"/>
            </a:p>
          </p:txBody>
        </p:sp>
        <p:sp>
          <p:nvSpPr>
            <p:cNvPr id="23595" name="Freeform 43"/>
            <p:cNvSpPr>
              <a:spLocks/>
            </p:cNvSpPr>
            <p:nvPr/>
          </p:nvSpPr>
          <p:spPr bwMode="auto">
            <a:xfrm>
              <a:off x="3603" y="3600"/>
              <a:ext cx="20" cy="181"/>
            </a:xfrm>
            <a:custGeom>
              <a:avLst/>
              <a:gdLst>
                <a:gd name="T0" fmla="*/ 10 w 21"/>
                <a:gd name="T1" fmla="*/ 44 h 192"/>
                <a:gd name="T2" fmla="*/ 10 w 21"/>
                <a:gd name="T3" fmla="*/ 44 h 192"/>
                <a:gd name="T4" fmla="*/ 10 w 21"/>
                <a:gd name="T5" fmla="*/ 0 h 192"/>
                <a:gd name="T6" fmla="*/ 0 w 21"/>
                <a:gd name="T7" fmla="*/ 0 h 192"/>
                <a:gd name="T8" fmla="*/ 0 w 21"/>
                <a:gd name="T9" fmla="*/ 44 h 192"/>
                <a:gd name="T10" fmla="*/ 10 w 21"/>
                <a:gd name="T11" fmla="*/ 44 h 192"/>
                <a:gd name="T12" fmla="*/ 0 60000 65536"/>
                <a:gd name="T13" fmla="*/ 0 60000 65536"/>
                <a:gd name="T14" fmla="*/ 0 60000 65536"/>
                <a:gd name="T15" fmla="*/ 0 60000 65536"/>
                <a:gd name="T16" fmla="*/ 0 60000 65536"/>
                <a:gd name="T17" fmla="*/ 0 60000 65536"/>
                <a:gd name="T18" fmla="*/ 0 w 21"/>
                <a:gd name="T19" fmla="*/ 0 h 192"/>
                <a:gd name="T20" fmla="*/ 21 w 2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1" h="192">
                  <a:moveTo>
                    <a:pt x="11" y="192"/>
                  </a:moveTo>
                  <a:lnTo>
                    <a:pt x="21" y="192"/>
                  </a:lnTo>
                  <a:lnTo>
                    <a:pt x="21" y="0"/>
                  </a:lnTo>
                  <a:lnTo>
                    <a:pt x="0" y="0"/>
                  </a:lnTo>
                  <a:lnTo>
                    <a:pt x="0" y="192"/>
                  </a:lnTo>
                  <a:lnTo>
                    <a:pt x="11" y="19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a:lstStyle/>
            <a:p>
              <a:endParaRPr lang="zh-CN" altLang="en-US"/>
            </a:p>
          </p:txBody>
        </p:sp>
        <p:sp>
          <p:nvSpPr>
            <p:cNvPr id="23596" name="Freeform 44"/>
            <p:cNvSpPr>
              <a:spLocks/>
            </p:cNvSpPr>
            <p:nvPr/>
          </p:nvSpPr>
          <p:spPr bwMode="auto">
            <a:xfrm>
              <a:off x="4607" y="3601"/>
              <a:ext cx="20" cy="181"/>
            </a:xfrm>
            <a:custGeom>
              <a:avLst/>
              <a:gdLst>
                <a:gd name="T0" fmla="*/ 10 w 21"/>
                <a:gd name="T1" fmla="*/ 44 h 192"/>
                <a:gd name="T2" fmla="*/ 10 w 21"/>
                <a:gd name="T3" fmla="*/ 44 h 192"/>
                <a:gd name="T4" fmla="*/ 10 w 21"/>
                <a:gd name="T5" fmla="*/ 0 h 192"/>
                <a:gd name="T6" fmla="*/ 0 w 21"/>
                <a:gd name="T7" fmla="*/ 0 h 192"/>
                <a:gd name="T8" fmla="*/ 0 w 21"/>
                <a:gd name="T9" fmla="*/ 44 h 192"/>
                <a:gd name="T10" fmla="*/ 10 w 21"/>
                <a:gd name="T11" fmla="*/ 44 h 192"/>
                <a:gd name="T12" fmla="*/ 0 60000 65536"/>
                <a:gd name="T13" fmla="*/ 0 60000 65536"/>
                <a:gd name="T14" fmla="*/ 0 60000 65536"/>
                <a:gd name="T15" fmla="*/ 0 60000 65536"/>
                <a:gd name="T16" fmla="*/ 0 60000 65536"/>
                <a:gd name="T17" fmla="*/ 0 60000 65536"/>
                <a:gd name="T18" fmla="*/ 0 w 21"/>
                <a:gd name="T19" fmla="*/ 0 h 192"/>
                <a:gd name="T20" fmla="*/ 21 w 2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1" h="192">
                  <a:moveTo>
                    <a:pt x="11" y="192"/>
                  </a:moveTo>
                  <a:lnTo>
                    <a:pt x="21" y="192"/>
                  </a:lnTo>
                  <a:lnTo>
                    <a:pt x="21" y="0"/>
                  </a:lnTo>
                  <a:lnTo>
                    <a:pt x="0" y="0"/>
                  </a:lnTo>
                  <a:lnTo>
                    <a:pt x="0" y="192"/>
                  </a:lnTo>
                  <a:lnTo>
                    <a:pt x="11" y="19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a:lstStyle/>
            <a:p>
              <a:endParaRPr lang="zh-CN" altLang="en-US"/>
            </a:p>
          </p:txBody>
        </p:sp>
        <p:sp>
          <p:nvSpPr>
            <p:cNvPr id="23597" name="Rectangle 45"/>
            <p:cNvSpPr>
              <a:spLocks noChangeArrowheads="1"/>
            </p:cNvSpPr>
            <p:nvPr/>
          </p:nvSpPr>
          <p:spPr bwMode="auto">
            <a:xfrm>
              <a:off x="850" y="2988"/>
              <a:ext cx="794"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1800" b="1">
                  <a:latin typeface="Arial" panose="020B0604020202020204" pitchFamily="34" charset="0"/>
                </a:rPr>
                <a:t>      配置管理</a:t>
              </a:r>
            </a:p>
          </p:txBody>
        </p:sp>
        <p:sp>
          <p:nvSpPr>
            <p:cNvPr id="23598" name="Rectangle 46"/>
            <p:cNvSpPr>
              <a:spLocks noChangeArrowheads="1"/>
            </p:cNvSpPr>
            <p:nvPr/>
          </p:nvSpPr>
          <p:spPr bwMode="auto">
            <a:xfrm>
              <a:off x="992" y="1463"/>
              <a:ext cx="122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r">
                <a:lnSpc>
                  <a:spcPct val="90000"/>
                </a:lnSpc>
                <a:spcBef>
                  <a:spcPct val="50000"/>
                </a:spcBef>
              </a:pPr>
              <a:r>
                <a:rPr lang="zh-CN" altLang="en-US" sz="1800" b="1">
                  <a:latin typeface="Arial" panose="020B0604020202020204" pitchFamily="34" charset="0"/>
                </a:rPr>
                <a:t>需求</a:t>
              </a:r>
              <a:endParaRPr lang="zh-CN" altLang="en-US" sz="2300" b="1">
                <a:latin typeface="Arial" panose="020B0604020202020204" pitchFamily="34" charset="0"/>
              </a:endParaRPr>
            </a:p>
          </p:txBody>
        </p:sp>
        <p:grpSp>
          <p:nvGrpSpPr>
            <p:cNvPr id="23599" name="Group 47"/>
            <p:cNvGrpSpPr>
              <a:grpSpLocks/>
            </p:cNvGrpSpPr>
            <p:nvPr/>
          </p:nvGrpSpPr>
          <p:grpSpPr bwMode="auto">
            <a:xfrm>
              <a:off x="2330" y="903"/>
              <a:ext cx="3088" cy="223"/>
              <a:chOff x="2343" y="1056"/>
              <a:chExt cx="3084" cy="223"/>
            </a:xfrm>
          </p:grpSpPr>
          <p:sp>
            <p:nvSpPr>
              <p:cNvPr id="23608" name="Rectangle 48"/>
              <p:cNvSpPr>
                <a:spLocks noChangeArrowheads="1"/>
              </p:cNvSpPr>
              <p:nvPr/>
            </p:nvSpPr>
            <p:spPr bwMode="auto">
              <a:xfrm>
                <a:off x="3623" y="1057"/>
                <a:ext cx="10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anchor="ct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609" name="Rectangle 49"/>
              <p:cNvSpPr>
                <a:spLocks noChangeArrowheads="1"/>
              </p:cNvSpPr>
              <p:nvPr/>
            </p:nvSpPr>
            <p:spPr bwMode="auto">
              <a:xfrm>
                <a:off x="4629" y="1056"/>
                <a:ext cx="79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anchor="ct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610" name="Rectangle 50"/>
              <p:cNvSpPr>
                <a:spLocks noChangeArrowheads="1"/>
              </p:cNvSpPr>
              <p:nvPr/>
            </p:nvSpPr>
            <p:spPr bwMode="auto">
              <a:xfrm>
                <a:off x="2343" y="1056"/>
                <a:ext cx="61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anchor="ct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611" name="Rectangle 51"/>
              <p:cNvSpPr>
                <a:spLocks noChangeArrowheads="1"/>
              </p:cNvSpPr>
              <p:nvPr/>
            </p:nvSpPr>
            <p:spPr bwMode="auto">
              <a:xfrm>
                <a:off x="2958" y="1056"/>
                <a:ext cx="66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anchor="ct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3600" name="Freeform 52"/>
            <p:cNvSpPr>
              <a:spLocks/>
            </p:cNvSpPr>
            <p:nvPr/>
          </p:nvSpPr>
          <p:spPr bwMode="auto">
            <a:xfrm>
              <a:off x="2394" y="921"/>
              <a:ext cx="550" cy="205"/>
            </a:xfrm>
            <a:custGeom>
              <a:avLst/>
              <a:gdLst>
                <a:gd name="T0" fmla="*/ 142 w 582"/>
                <a:gd name="T1" fmla="*/ 0 h 218"/>
                <a:gd name="T2" fmla="*/ 142 w 582"/>
                <a:gd name="T3" fmla="*/ 47 h 218"/>
                <a:gd name="T4" fmla="*/ 0 w 582"/>
                <a:gd name="T5" fmla="*/ 47 h 218"/>
                <a:gd name="T6" fmla="*/ 0 60000 65536"/>
                <a:gd name="T7" fmla="*/ 0 60000 65536"/>
                <a:gd name="T8" fmla="*/ 0 60000 65536"/>
                <a:gd name="T9" fmla="*/ 0 w 582"/>
                <a:gd name="T10" fmla="*/ 0 h 218"/>
                <a:gd name="T11" fmla="*/ 582 w 582"/>
                <a:gd name="T12" fmla="*/ 218 h 218"/>
              </a:gdLst>
              <a:ahLst/>
              <a:cxnLst>
                <a:cxn ang="T6">
                  <a:pos x="T0" y="T1"/>
                </a:cxn>
                <a:cxn ang="T7">
                  <a:pos x="T2" y="T3"/>
                </a:cxn>
                <a:cxn ang="T8">
                  <a:pos x="T4" y="T5"/>
                </a:cxn>
              </a:cxnLst>
              <a:rect l="T9" t="T10" r="T11" b="T12"/>
              <a:pathLst>
                <a:path w="582" h="218">
                  <a:moveTo>
                    <a:pt x="582" y="0"/>
                  </a:moveTo>
                  <a:lnTo>
                    <a:pt x="582" y="218"/>
                  </a:lnTo>
                  <a:lnTo>
                    <a:pt x="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3601" name="Freeform 53"/>
            <p:cNvSpPr>
              <a:spLocks/>
            </p:cNvSpPr>
            <p:nvPr/>
          </p:nvSpPr>
          <p:spPr bwMode="auto">
            <a:xfrm>
              <a:off x="2983" y="921"/>
              <a:ext cx="627" cy="205"/>
            </a:xfrm>
            <a:custGeom>
              <a:avLst/>
              <a:gdLst>
                <a:gd name="T0" fmla="*/ 158 w 664"/>
                <a:gd name="T1" fmla="*/ 0 h 218"/>
                <a:gd name="T2" fmla="*/ 158 w 664"/>
                <a:gd name="T3" fmla="*/ 47 h 218"/>
                <a:gd name="T4" fmla="*/ 0 w 664"/>
                <a:gd name="T5" fmla="*/ 47 h 218"/>
                <a:gd name="T6" fmla="*/ 0 60000 65536"/>
                <a:gd name="T7" fmla="*/ 0 60000 65536"/>
                <a:gd name="T8" fmla="*/ 0 60000 65536"/>
                <a:gd name="T9" fmla="*/ 0 w 664"/>
                <a:gd name="T10" fmla="*/ 0 h 218"/>
                <a:gd name="T11" fmla="*/ 664 w 664"/>
                <a:gd name="T12" fmla="*/ 218 h 218"/>
              </a:gdLst>
              <a:ahLst/>
              <a:cxnLst>
                <a:cxn ang="T6">
                  <a:pos x="T0" y="T1"/>
                </a:cxn>
                <a:cxn ang="T7">
                  <a:pos x="T2" y="T3"/>
                </a:cxn>
                <a:cxn ang="T8">
                  <a:pos x="T4" y="T5"/>
                </a:cxn>
              </a:cxnLst>
              <a:rect l="T9" t="T10" r="T11" b="T12"/>
              <a:pathLst>
                <a:path w="664" h="218">
                  <a:moveTo>
                    <a:pt x="664" y="0"/>
                  </a:moveTo>
                  <a:lnTo>
                    <a:pt x="664" y="218"/>
                  </a:lnTo>
                  <a:lnTo>
                    <a:pt x="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3602" name="Freeform 54"/>
            <p:cNvSpPr>
              <a:spLocks/>
            </p:cNvSpPr>
            <p:nvPr/>
          </p:nvSpPr>
          <p:spPr bwMode="auto">
            <a:xfrm>
              <a:off x="3653" y="921"/>
              <a:ext cx="971" cy="205"/>
            </a:xfrm>
            <a:custGeom>
              <a:avLst/>
              <a:gdLst>
                <a:gd name="T0" fmla="*/ 249 w 1028"/>
                <a:gd name="T1" fmla="*/ 0 h 218"/>
                <a:gd name="T2" fmla="*/ 249 w 1028"/>
                <a:gd name="T3" fmla="*/ 47 h 218"/>
                <a:gd name="T4" fmla="*/ 0 w 1028"/>
                <a:gd name="T5" fmla="*/ 47 h 218"/>
                <a:gd name="T6" fmla="*/ 0 60000 65536"/>
                <a:gd name="T7" fmla="*/ 0 60000 65536"/>
                <a:gd name="T8" fmla="*/ 0 60000 65536"/>
                <a:gd name="T9" fmla="*/ 0 w 1028"/>
                <a:gd name="T10" fmla="*/ 0 h 218"/>
                <a:gd name="T11" fmla="*/ 1028 w 1028"/>
                <a:gd name="T12" fmla="*/ 218 h 218"/>
              </a:gdLst>
              <a:ahLst/>
              <a:cxnLst>
                <a:cxn ang="T6">
                  <a:pos x="T0" y="T1"/>
                </a:cxn>
                <a:cxn ang="T7">
                  <a:pos x="T2" y="T3"/>
                </a:cxn>
                <a:cxn ang="T8">
                  <a:pos x="T4" y="T5"/>
                </a:cxn>
              </a:cxnLst>
              <a:rect l="T9" t="T10" r="T11" b="T12"/>
              <a:pathLst>
                <a:path w="1028" h="218">
                  <a:moveTo>
                    <a:pt x="1028" y="0"/>
                  </a:moveTo>
                  <a:lnTo>
                    <a:pt x="1028" y="218"/>
                  </a:lnTo>
                  <a:lnTo>
                    <a:pt x="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3603" name="Freeform 55"/>
            <p:cNvSpPr>
              <a:spLocks/>
            </p:cNvSpPr>
            <p:nvPr/>
          </p:nvSpPr>
          <p:spPr bwMode="auto">
            <a:xfrm>
              <a:off x="4665" y="921"/>
              <a:ext cx="719" cy="205"/>
            </a:xfrm>
            <a:custGeom>
              <a:avLst/>
              <a:gdLst>
                <a:gd name="T0" fmla="*/ 184 w 761"/>
                <a:gd name="T1" fmla="*/ 0 h 218"/>
                <a:gd name="T2" fmla="*/ 184 w 761"/>
                <a:gd name="T3" fmla="*/ 47 h 218"/>
                <a:gd name="T4" fmla="*/ 0 w 761"/>
                <a:gd name="T5" fmla="*/ 47 h 218"/>
                <a:gd name="T6" fmla="*/ 0 60000 65536"/>
                <a:gd name="T7" fmla="*/ 0 60000 65536"/>
                <a:gd name="T8" fmla="*/ 0 60000 65536"/>
                <a:gd name="T9" fmla="*/ 0 w 761"/>
                <a:gd name="T10" fmla="*/ 0 h 218"/>
                <a:gd name="T11" fmla="*/ 761 w 761"/>
                <a:gd name="T12" fmla="*/ 218 h 218"/>
              </a:gdLst>
              <a:ahLst/>
              <a:cxnLst>
                <a:cxn ang="T6">
                  <a:pos x="T0" y="T1"/>
                </a:cxn>
                <a:cxn ang="T7">
                  <a:pos x="T2" y="T3"/>
                </a:cxn>
                <a:cxn ang="T8">
                  <a:pos x="T4" y="T5"/>
                </a:cxn>
              </a:cxnLst>
              <a:rect l="T9" t="T10" r="T11" b="T12"/>
              <a:pathLst>
                <a:path w="761" h="218">
                  <a:moveTo>
                    <a:pt x="761" y="0"/>
                  </a:moveTo>
                  <a:lnTo>
                    <a:pt x="761" y="218"/>
                  </a:lnTo>
                  <a:lnTo>
                    <a:pt x="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23604" name="Rectangle 56"/>
            <p:cNvSpPr>
              <a:spLocks noChangeArrowheads="1"/>
            </p:cNvSpPr>
            <p:nvPr/>
          </p:nvSpPr>
          <p:spPr bwMode="auto">
            <a:xfrm>
              <a:off x="3169" y="945"/>
              <a:ext cx="21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1400" b="1">
                  <a:latin typeface="Arial" panose="020B0604020202020204" pitchFamily="34" charset="0"/>
                </a:rPr>
                <a:t>运营</a:t>
              </a:r>
            </a:p>
          </p:txBody>
        </p:sp>
        <p:sp>
          <p:nvSpPr>
            <p:cNvPr id="23605" name="Rectangle 57"/>
            <p:cNvSpPr>
              <a:spLocks noChangeArrowheads="1"/>
            </p:cNvSpPr>
            <p:nvPr/>
          </p:nvSpPr>
          <p:spPr bwMode="auto">
            <a:xfrm>
              <a:off x="4665" y="945"/>
              <a:ext cx="71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1400" b="1">
                  <a:latin typeface="Arial" panose="020B0604020202020204" pitchFamily="34" charset="0"/>
                </a:rPr>
                <a:t>转换</a:t>
              </a:r>
            </a:p>
          </p:txBody>
        </p:sp>
        <p:sp>
          <p:nvSpPr>
            <p:cNvPr id="23606" name="Rectangle 58"/>
            <p:cNvSpPr>
              <a:spLocks noChangeArrowheads="1"/>
            </p:cNvSpPr>
            <p:nvPr/>
          </p:nvSpPr>
          <p:spPr bwMode="auto">
            <a:xfrm>
              <a:off x="2377" y="946"/>
              <a:ext cx="52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1400" b="1">
                  <a:latin typeface="Arial" panose="020B0604020202020204" pitchFamily="34" charset="0"/>
                </a:rPr>
                <a:t>初始</a:t>
              </a:r>
            </a:p>
          </p:txBody>
        </p:sp>
        <p:sp>
          <p:nvSpPr>
            <p:cNvPr id="23607" name="Rectangle 59"/>
            <p:cNvSpPr>
              <a:spLocks noChangeArrowheads="1"/>
            </p:cNvSpPr>
            <p:nvPr/>
          </p:nvSpPr>
          <p:spPr bwMode="auto">
            <a:xfrm>
              <a:off x="3653" y="945"/>
              <a:ext cx="93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62013">
                <a:defRPr kumimoji="1" sz="3200">
                  <a:solidFill>
                    <a:schemeClr val="tx1"/>
                  </a:solidFill>
                  <a:latin typeface="Times New Roman" panose="02020603050405020304" pitchFamily="18" charset="0"/>
                  <a:ea typeface="宋体" panose="02010600030101010101" pitchFamily="2" charset="-122"/>
                </a:defRPr>
              </a:lvl1pPr>
              <a:lvl2pPr marL="742950" indent="-285750" defTabSz="862013">
                <a:defRPr kumimoji="1" sz="3200">
                  <a:solidFill>
                    <a:schemeClr val="tx1"/>
                  </a:solidFill>
                  <a:latin typeface="Times New Roman" panose="02020603050405020304" pitchFamily="18" charset="0"/>
                  <a:ea typeface="宋体" panose="02010600030101010101" pitchFamily="2" charset="-122"/>
                </a:defRPr>
              </a:lvl2pPr>
              <a:lvl3pPr marL="1143000" indent="-228600" defTabSz="862013">
                <a:defRPr kumimoji="1" sz="3200">
                  <a:solidFill>
                    <a:schemeClr val="tx1"/>
                  </a:solidFill>
                  <a:latin typeface="Times New Roman" panose="02020603050405020304" pitchFamily="18" charset="0"/>
                  <a:ea typeface="宋体" panose="02010600030101010101" pitchFamily="2" charset="-122"/>
                </a:defRPr>
              </a:lvl3pPr>
              <a:lvl4pPr marL="1600200" indent="-228600" defTabSz="862013">
                <a:defRPr kumimoji="1" sz="3200">
                  <a:solidFill>
                    <a:schemeClr val="tx1"/>
                  </a:solidFill>
                  <a:latin typeface="Times New Roman" panose="02020603050405020304" pitchFamily="18" charset="0"/>
                  <a:ea typeface="宋体" panose="02010600030101010101" pitchFamily="2" charset="-122"/>
                </a:defRPr>
              </a:lvl4pPr>
              <a:lvl5pPr marL="2057400" indent="-228600" defTabSz="862013">
                <a:defRPr kumimoji="1" sz="3200">
                  <a:solidFill>
                    <a:schemeClr val="tx1"/>
                  </a:solidFill>
                  <a:latin typeface="Times New Roman" panose="02020603050405020304" pitchFamily="18" charset="0"/>
                  <a:ea typeface="宋体" panose="02010600030101010101" pitchFamily="2" charset="-122"/>
                </a:defRPr>
              </a:lvl5pPr>
              <a:lvl6pPr marL="25146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862013"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1400" b="1">
                  <a:latin typeface="Arial" panose="020B0604020202020204" pitchFamily="34" charset="0"/>
                </a:rPr>
                <a:t>构造</a:t>
              </a:r>
            </a:p>
          </p:txBody>
        </p:sp>
      </p:grpSp>
      <p:sp>
        <p:nvSpPr>
          <p:cNvPr id="23555" name="Line 60"/>
          <p:cNvSpPr>
            <a:spLocks noChangeShapeType="1"/>
          </p:cNvSpPr>
          <p:nvPr/>
        </p:nvSpPr>
        <p:spPr bwMode="auto">
          <a:xfrm>
            <a:off x="0" y="4495800"/>
            <a:ext cx="9144000"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56" name="矩形 1"/>
          <p:cNvSpPr>
            <a:spLocks noChangeArrowheads="1"/>
          </p:cNvSpPr>
          <p:nvPr/>
        </p:nvSpPr>
        <p:spPr bwMode="auto">
          <a:xfrm>
            <a:off x="179388" y="1196975"/>
            <a:ext cx="6121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lang="zh-CN" altLang="en-US" sz="2800"/>
              <a:t>面向对象设计</a:t>
            </a:r>
            <a:r>
              <a:rPr kumimoji="0" lang="zh-CN" altLang="en-US" sz="2800"/>
              <a:t>－－迭代式增量</a:t>
            </a:r>
            <a:endParaRPr lang="zh-CN" altLang="en-US" sz="2800"/>
          </a:p>
        </p:txBody>
      </p:sp>
    </p:spTree>
    <p:extLst>
      <p:ext uri="{BB962C8B-B14F-4D97-AF65-F5344CB8AC3E}">
        <p14:creationId xmlns:p14="http://schemas.microsoft.com/office/powerpoint/2010/main" val="13532728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120834" name="Rectangle 3"/>
          <p:cNvSpPr>
            <a:spLocks noGrp="1" noChangeArrowheads="1"/>
          </p:cNvSpPr>
          <p:nvPr>
            <p:ph type="title"/>
          </p:nvPr>
        </p:nvSpPr>
        <p:spPr>
          <a:xfrm>
            <a:off x="1042988" y="404813"/>
            <a:ext cx="8101012" cy="576262"/>
          </a:xfrm>
          <a:noFill/>
        </p:spPr>
        <p:txBody>
          <a:bodyPr lIns="0" tIns="0" rIns="0" bIns="0"/>
          <a:lstStyle/>
          <a:p>
            <a:r>
              <a:rPr kumimoji="0" lang="zh-CN" altLang="en-US" sz="2800"/>
              <a:t>注册课程的辅助场景（</a:t>
            </a:r>
            <a:r>
              <a:rPr kumimoji="0" lang="en-US" altLang="zh-CN" sz="2800"/>
              <a:t>Secondary Scenario</a:t>
            </a:r>
            <a:r>
              <a:rPr kumimoji="0" lang="zh-CN" altLang="en-US" sz="2800"/>
              <a:t>）</a:t>
            </a:r>
          </a:p>
        </p:txBody>
      </p:sp>
      <p:sp>
        <p:nvSpPr>
          <p:cNvPr id="120835" name="Rectangle 4"/>
          <p:cNvSpPr>
            <a:spLocks noGrp="1" noChangeArrowheads="1"/>
          </p:cNvSpPr>
          <p:nvPr>
            <p:ph idx="1"/>
          </p:nvPr>
        </p:nvSpPr>
        <p:spPr>
          <a:xfrm>
            <a:off x="685800" y="1771650"/>
            <a:ext cx="7796213" cy="2646363"/>
          </a:xfrm>
        </p:spPr>
        <p:txBody>
          <a:bodyPr lIns="0" tIns="0" rIns="0" bIns="0">
            <a:spAutoFit/>
          </a:bodyPr>
          <a:lstStyle/>
          <a:p>
            <a:r>
              <a:rPr kumimoji="0" lang="zh-CN" altLang="en-US"/>
              <a:t>一些值得考虑的辅助案况</a:t>
            </a:r>
            <a:r>
              <a:rPr kumimoji="0" lang="en-US" altLang="zh-CN"/>
              <a:t>:</a:t>
            </a:r>
          </a:p>
          <a:p>
            <a:pPr lvl="1"/>
            <a:r>
              <a:rPr kumimoji="0" lang="zh-CN" altLang="en-US"/>
              <a:t>学生没有选择</a:t>
            </a:r>
            <a:r>
              <a:rPr kumimoji="0" lang="en-US" altLang="zh-CN"/>
              <a:t>4</a:t>
            </a:r>
            <a:r>
              <a:rPr kumimoji="0" lang="zh-CN" altLang="en-US"/>
              <a:t>门主课。</a:t>
            </a:r>
            <a:endParaRPr kumimoji="0" lang="en-US" altLang="zh-CN"/>
          </a:p>
          <a:p>
            <a:pPr lvl="1"/>
            <a:r>
              <a:rPr kumimoji="0" lang="zh-CN" altLang="en-US"/>
              <a:t>主课没有提供。</a:t>
            </a:r>
          </a:p>
          <a:p>
            <a:pPr lvl="1"/>
            <a:r>
              <a:rPr kumimoji="0" lang="zh-CN" altLang="en-US"/>
              <a:t>主课和备选课程没有提供</a:t>
            </a:r>
            <a:endParaRPr kumimoji="0" lang="en-US" altLang="zh-CN"/>
          </a:p>
          <a:p>
            <a:pPr lvl="1"/>
            <a:r>
              <a:rPr kumimoji="0" lang="zh-CN" altLang="en-US"/>
              <a:t>不能把学生加入花名册。</a:t>
            </a:r>
          </a:p>
          <a:p>
            <a:pPr lvl="1"/>
            <a:r>
              <a:rPr kumimoji="0" lang="zh-CN" altLang="en-US"/>
              <a:t>不能创建学生的课表</a:t>
            </a:r>
          </a:p>
        </p:txBody>
      </p:sp>
    </p:spTree>
    <p:extLst>
      <p:ext uri="{BB962C8B-B14F-4D97-AF65-F5344CB8AC3E}">
        <p14:creationId xmlns:p14="http://schemas.microsoft.com/office/powerpoint/2010/main" val="750598454"/>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122882" name="Rectangle 3"/>
          <p:cNvSpPr>
            <a:spLocks noGrp="1" noChangeArrowheads="1"/>
          </p:cNvSpPr>
          <p:nvPr>
            <p:ph type="title"/>
          </p:nvPr>
        </p:nvSpPr>
        <p:spPr>
          <a:noFill/>
        </p:spPr>
        <p:txBody>
          <a:bodyPr lIns="0" tIns="0" rIns="0" bIns="0"/>
          <a:lstStyle/>
          <a:p>
            <a:r>
              <a:rPr kumimoji="0" lang="zh-CN" altLang="en-US"/>
              <a:t>注册课程的场景名词</a:t>
            </a:r>
            <a:endParaRPr kumimoji="0" lang="en-US" altLang="zh-CN"/>
          </a:p>
        </p:txBody>
      </p:sp>
      <p:sp>
        <p:nvSpPr>
          <p:cNvPr id="122883" name="Rectangle 4"/>
          <p:cNvSpPr>
            <a:spLocks noGrp="1" noChangeArrowheads="1"/>
          </p:cNvSpPr>
          <p:nvPr>
            <p:ph idx="1"/>
          </p:nvPr>
        </p:nvSpPr>
        <p:spPr>
          <a:xfrm>
            <a:off x="685800" y="1619250"/>
            <a:ext cx="7796213" cy="3906838"/>
          </a:xfrm>
        </p:spPr>
        <p:txBody>
          <a:bodyPr lIns="0" tIns="0" rIns="0" bIns="0">
            <a:spAutoFit/>
          </a:bodyPr>
          <a:lstStyle/>
          <a:p>
            <a:pPr lvl="1"/>
            <a:r>
              <a:rPr kumimoji="0" lang="en-US" altLang="zh-CN" sz="1800"/>
              <a:t>John			</a:t>
            </a:r>
            <a:r>
              <a:rPr kumimoji="0" lang="zh-CN" altLang="en-US" sz="1800"/>
              <a:t>学生</a:t>
            </a:r>
            <a:r>
              <a:rPr kumimoji="0" lang="en-US" altLang="zh-CN" sz="1800"/>
              <a:t>ID</a:t>
            </a:r>
            <a:r>
              <a:rPr kumimoji="0" lang="zh-CN" altLang="en-US" sz="1800"/>
              <a:t>号 </a:t>
            </a:r>
            <a:r>
              <a:rPr kumimoji="0" lang="en-US" altLang="zh-CN" sz="1800"/>
              <a:t>369523449</a:t>
            </a:r>
          </a:p>
          <a:p>
            <a:pPr lvl="1"/>
            <a:r>
              <a:rPr kumimoji="0" lang="zh-CN" altLang="en-US" sz="1800"/>
              <a:t>系统			该号</a:t>
            </a:r>
            <a:r>
              <a:rPr kumimoji="0" lang="en-US" altLang="zh-CN" sz="1800"/>
              <a:t>		</a:t>
            </a:r>
          </a:p>
          <a:p>
            <a:pPr lvl="1"/>
            <a:r>
              <a:rPr kumimoji="0" lang="zh-CN" altLang="en-US" sz="1800"/>
              <a:t>学期			现在的学期</a:t>
            </a:r>
            <a:endParaRPr kumimoji="0" lang="en-US" altLang="zh-CN" sz="1800"/>
          </a:p>
          <a:p>
            <a:pPr lvl="1"/>
            <a:r>
              <a:rPr kumimoji="0" lang="zh-CN" altLang="en-US" sz="1800"/>
              <a:t>新的课表		             可选课程列表</a:t>
            </a:r>
            <a:endParaRPr kumimoji="0" lang="en-US" altLang="zh-CN" sz="1800"/>
          </a:p>
          <a:p>
            <a:pPr lvl="1"/>
            <a:r>
              <a:rPr kumimoji="0" lang="zh-CN" altLang="en-US" sz="1800"/>
              <a:t>主课			</a:t>
            </a:r>
            <a:r>
              <a:rPr kumimoji="0" lang="en-US" altLang="zh-CN" sz="1800"/>
              <a:t>English 101</a:t>
            </a:r>
          </a:p>
          <a:p>
            <a:pPr lvl="1"/>
            <a:r>
              <a:rPr kumimoji="0" lang="en-US" altLang="zh-CN" sz="1800"/>
              <a:t>Geology 110		World History 200</a:t>
            </a:r>
          </a:p>
          <a:p>
            <a:pPr lvl="1"/>
            <a:r>
              <a:rPr kumimoji="0" lang="en-US" altLang="zh-CN" sz="1800"/>
              <a:t>College Algebra 110	</a:t>
            </a:r>
            <a:r>
              <a:rPr kumimoji="0" lang="zh-CN" altLang="en-US" sz="1800"/>
              <a:t>备选课程</a:t>
            </a:r>
          </a:p>
          <a:p>
            <a:pPr lvl="1"/>
            <a:r>
              <a:rPr kumimoji="0" lang="en-US" altLang="zh-CN" sz="1800"/>
              <a:t>Music Theory 110		Introduction to Java Programming 180</a:t>
            </a:r>
          </a:p>
          <a:p>
            <a:pPr lvl="1"/>
            <a:r>
              <a:rPr kumimoji="0" lang="zh-CN" altLang="en-US" sz="1800"/>
              <a:t>选课条件			课程的花名册</a:t>
            </a:r>
            <a:endParaRPr kumimoji="0" lang="en-US" altLang="zh-CN" sz="1800"/>
          </a:p>
          <a:p>
            <a:pPr lvl="1"/>
            <a:r>
              <a:rPr kumimoji="0" lang="zh-CN" altLang="en-US" sz="1800"/>
              <a:t>选课活动			课表</a:t>
            </a:r>
            <a:endParaRPr kumimoji="0" lang="en-US" altLang="zh-CN" sz="1800"/>
          </a:p>
          <a:p>
            <a:pPr lvl="1"/>
            <a:r>
              <a:rPr kumimoji="0" lang="zh-CN" altLang="en-US" sz="1800"/>
              <a:t>帐单			四门课</a:t>
            </a:r>
          </a:p>
          <a:p>
            <a:pPr lvl="1"/>
            <a:r>
              <a:rPr kumimoji="0" lang="zh-CN" altLang="en-US" sz="1800"/>
              <a:t>帐单系统</a:t>
            </a:r>
          </a:p>
        </p:txBody>
      </p:sp>
    </p:spTree>
    <p:extLst>
      <p:ext uri="{BB962C8B-B14F-4D97-AF65-F5344CB8AC3E}">
        <p14:creationId xmlns:p14="http://schemas.microsoft.com/office/powerpoint/2010/main" val="3288350593"/>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a:noFill/>
        </p:spPr>
        <p:txBody>
          <a:bodyPr lIns="0" tIns="0" rIns="0" bIns="0"/>
          <a:lstStyle/>
          <a:p>
            <a:r>
              <a:rPr kumimoji="0" lang="zh-CN" altLang="en-US"/>
              <a:t>名词过滤</a:t>
            </a:r>
          </a:p>
        </p:txBody>
      </p:sp>
      <p:sp>
        <p:nvSpPr>
          <p:cNvPr id="124930" name="Rectangle 3"/>
          <p:cNvSpPr>
            <a:spLocks noGrp="1" noChangeArrowheads="1"/>
          </p:cNvSpPr>
          <p:nvPr>
            <p:ph idx="1"/>
          </p:nvPr>
        </p:nvSpPr>
        <p:spPr>
          <a:xfrm>
            <a:off x="685800" y="1771650"/>
            <a:ext cx="7796213" cy="3576638"/>
          </a:xfrm>
        </p:spPr>
        <p:txBody>
          <a:bodyPr lIns="0" tIns="0" rIns="0" bIns="0">
            <a:spAutoFit/>
          </a:bodyPr>
          <a:lstStyle/>
          <a:p>
            <a:pPr lvl="1"/>
            <a:r>
              <a:rPr kumimoji="0" lang="en-US" altLang="zh-CN" sz="1800"/>
              <a:t>John -- filtered (</a:t>
            </a:r>
            <a:r>
              <a:rPr kumimoji="0" lang="zh-CN" altLang="en-US" sz="1800"/>
              <a:t>角色</a:t>
            </a:r>
            <a:r>
              <a:rPr kumimoji="0" lang="en-US" altLang="zh-CN" sz="1800"/>
              <a:t>)					</a:t>
            </a:r>
          </a:p>
          <a:p>
            <a:pPr lvl="1"/>
            <a:r>
              <a:rPr kumimoji="0" lang="zh-CN" altLang="en-US" sz="1800"/>
              <a:t>学生</a:t>
            </a:r>
            <a:r>
              <a:rPr kumimoji="0" lang="en-US" altLang="zh-CN" sz="1800"/>
              <a:t>ID</a:t>
            </a:r>
            <a:r>
              <a:rPr kumimoji="0" lang="zh-CN" altLang="en-US" sz="1800"/>
              <a:t>号 </a:t>
            </a:r>
            <a:r>
              <a:rPr kumimoji="0" lang="en-US" altLang="zh-CN" sz="1800"/>
              <a:t>369523449 -- filtered (</a:t>
            </a:r>
            <a:r>
              <a:rPr kumimoji="0" lang="zh-CN" altLang="en-US" sz="1800"/>
              <a:t>一个学生的属性</a:t>
            </a:r>
            <a:r>
              <a:rPr kumimoji="0" lang="en-US" altLang="zh-CN" sz="1800"/>
              <a:t>)</a:t>
            </a:r>
          </a:p>
          <a:p>
            <a:pPr lvl="1"/>
            <a:r>
              <a:rPr kumimoji="0" lang="zh-CN" altLang="en-US" sz="1800"/>
              <a:t>系统 </a:t>
            </a:r>
            <a:r>
              <a:rPr kumimoji="0" lang="en-US" altLang="zh-CN" sz="1800"/>
              <a:t>-- filtered (</a:t>
            </a:r>
            <a:r>
              <a:rPr kumimoji="0" lang="zh-CN" altLang="en-US" sz="1800"/>
              <a:t>就是要构建的</a:t>
            </a:r>
            <a:r>
              <a:rPr kumimoji="0" lang="en-US" altLang="zh-CN" sz="1800"/>
              <a:t>)</a:t>
            </a:r>
          </a:p>
          <a:p>
            <a:pPr lvl="1"/>
            <a:r>
              <a:rPr kumimoji="0" lang="zh-CN" altLang="en-US" sz="1800"/>
              <a:t>该号</a:t>
            </a:r>
            <a:r>
              <a:rPr kumimoji="0" lang="en-US" altLang="zh-CN" sz="1800"/>
              <a:t>-- filtered (</a:t>
            </a:r>
            <a:r>
              <a:rPr kumimoji="0" lang="zh-CN" altLang="en-US" sz="1800"/>
              <a:t>与学生</a:t>
            </a:r>
            <a:r>
              <a:rPr kumimoji="0" lang="en-US" altLang="zh-CN" sz="1800"/>
              <a:t>ID</a:t>
            </a:r>
            <a:r>
              <a:rPr kumimoji="0" lang="zh-CN" altLang="en-US" sz="1800"/>
              <a:t>号相同</a:t>
            </a:r>
            <a:r>
              <a:rPr kumimoji="0" lang="en-US" altLang="zh-CN" sz="1800"/>
              <a:t>)	</a:t>
            </a:r>
          </a:p>
          <a:p>
            <a:pPr lvl="1"/>
            <a:r>
              <a:rPr kumimoji="0" lang="zh-CN" altLang="en-US" sz="1800"/>
              <a:t>学期 </a:t>
            </a:r>
            <a:r>
              <a:rPr kumimoji="0" lang="en-US" altLang="zh-CN" sz="1800"/>
              <a:t>-- filtered (</a:t>
            </a:r>
            <a:r>
              <a:rPr kumimoji="0" lang="zh-CN" altLang="en-US" sz="1800"/>
              <a:t>状态</a:t>
            </a:r>
            <a:r>
              <a:rPr kumimoji="0" lang="en-US" altLang="zh-CN" sz="1800"/>
              <a:t>– </a:t>
            </a:r>
            <a:r>
              <a:rPr kumimoji="0" lang="zh-CN" altLang="en-US" sz="1800"/>
              <a:t>当选择发生时</a:t>
            </a:r>
            <a:r>
              <a:rPr kumimoji="0" lang="en-US" altLang="zh-CN" sz="1800"/>
              <a:t>)		</a:t>
            </a:r>
          </a:p>
          <a:p>
            <a:pPr lvl="1"/>
            <a:r>
              <a:rPr kumimoji="0" lang="zh-CN" altLang="en-US" sz="1800"/>
              <a:t>现在的学期 </a:t>
            </a:r>
            <a:r>
              <a:rPr kumimoji="0" lang="en-US" altLang="zh-CN" sz="1800"/>
              <a:t>-- filtered (</a:t>
            </a:r>
            <a:r>
              <a:rPr kumimoji="0" lang="zh-CN" altLang="en-US" sz="1800"/>
              <a:t>同学期</a:t>
            </a:r>
            <a:r>
              <a:rPr kumimoji="0" lang="en-US" altLang="zh-CN" sz="1800"/>
              <a:t>)</a:t>
            </a:r>
          </a:p>
          <a:p>
            <a:pPr lvl="1"/>
            <a:r>
              <a:rPr kumimoji="0" lang="zh-CN" altLang="en-US" sz="1800"/>
              <a:t>新的课表 </a:t>
            </a:r>
            <a:r>
              <a:rPr kumimoji="0" lang="en-US" altLang="zh-CN" sz="1800"/>
              <a:t>-- candidate object			</a:t>
            </a:r>
          </a:p>
          <a:p>
            <a:pPr lvl="1"/>
            <a:r>
              <a:rPr kumimoji="0" lang="zh-CN" altLang="en-US" sz="1800"/>
              <a:t>可选课程列表 </a:t>
            </a:r>
            <a:r>
              <a:rPr kumimoji="0" lang="en-US" altLang="zh-CN" sz="1800"/>
              <a:t>-- candidate object</a:t>
            </a:r>
          </a:p>
          <a:p>
            <a:pPr lvl="1"/>
            <a:r>
              <a:rPr kumimoji="0" lang="zh-CN" altLang="en-US" sz="1800"/>
              <a:t>主课 </a:t>
            </a:r>
            <a:r>
              <a:rPr kumimoji="0" lang="en-US" altLang="zh-CN" sz="1800"/>
              <a:t>-- filtered (</a:t>
            </a:r>
            <a:r>
              <a:rPr kumimoji="0" lang="zh-CN" altLang="en-US" sz="1800"/>
              <a:t>选择课程的状态</a:t>
            </a:r>
            <a:r>
              <a:rPr kumimoji="0" lang="en-US" altLang="zh-CN" sz="1800"/>
              <a:t>)		</a:t>
            </a:r>
          </a:p>
          <a:p>
            <a:pPr lvl="1"/>
            <a:r>
              <a:rPr kumimoji="0" lang="en-US" altLang="zh-CN" sz="1800"/>
              <a:t>English 101 -- candidate object</a:t>
            </a:r>
          </a:p>
          <a:p>
            <a:pPr lvl="1"/>
            <a:r>
              <a:rPr kumimoji="0" lang="en-US" altLang="zh-CN" sz="1800"/>
              <a:t>Geology 110-- candidate object			</a:t>
            </a:r>
          </a:p>
        </p:txBody>
      </p:sp>
    </p:spTree>
    <p:extLst>
      <p:ext uri="{BB962C8B-B14F-4D97-AF65-F5344CB8AC3E}">
        <p14:creationId xmlns:p14="http://schemas.microsoft.com/office/powerpoint/2010/main" val="39045987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a:noFill/>
        </p:spPr>
        <p:txBody>
          <a:bodyPr lIns="0" tIns="0" rIns="0" bIns="0"/>
          <a:lstStyle/>
          <a:p>
            <a:r>
              <a:rPr kumimoji="0" lang="zh-CN" altLang="en-US"/>
              <a:t>名词过滤</a:t>
            </a:r>
            <a:endParaRPr kumimoji="0" lang="en-US" altLang="zh-CN"/>
          </a:p>
        </p:txBody>
      </p:sp>
      <p:sp>
        <p:nvSpPr>
          <p:cNvPr id="126978" name="Rectangle 3"/>
          <p:cNvSpPr>
            <a:spLocks noGrp="1" noChangeArrowheads="1"/>
          </p:cNvSpPr>
          <p:nvPr>
            <p:ph idx="1"/>
          </p:nvPr>
        </p:nvSpPr>
        <p:spPr>
          <a:xfrm>
            <a:off x="685800" y="1771650"/>
            <a:ext cx="7796213" cy="3906838"/>
          </a:xfrm>
        </p:spPr>
        <p:txBody>
          <a:bodyPr lIns="0" tIns="0" rIns="0" bIns="0">
            <a:spAutoFit/>
          </a:bodyPr>
          <a:lstStyle/>
          <a:p>
            <a:pPr lvl="1"/>
            <a:r>
              <a:rPr kumimoji="0" lang="en-US" altLang="zh-CN" sz="1800"/>
              <a:t>World History 200 -- candidate object</a:t>
            </a:r>
          </a:p>
          <a:p>
            <a:pPr lvl="1"/>
            <a:r>
              <a:rPr kumimoji="0" lang="en-US" altLang="zh-CN" sz="1800"/>
              <a:t>College Algebra 110 -- candidate object 	</a:t>
            </a:r>
          </a:p>
          <a:p>
            <a:pPr lvl="1"/>
            <a:r>
              <a:rPr kumimoji="0" lang="zh-CN" altLang="en-US" sz="1800"/>
              <a:t>备选课程 </a:t>
            </a:r>
            <a:r>
              <a:rPr kumimoji="0" lang="en-US" altLang="zh-CN" sz="1800"/>
              <a:t>-- filtered (</a:t>
            </a:r>
            <a:r>
              <a:rPr kumimoji="0" lang="zh-CN" altLang="en-US" sz="1800"/>
              <a:t>选择课程状态</a:t>
            </a:r>
            <a:r>
              <a:rPr kumimoji="0" lang="en-US" altLang="zh-CN" sz="1800"/>
              <a:t>)		</a:t>
            </a:r>
          </a:p>
          <a:p>
            <a:pPr lvl="1"/>
            <a:r>
              <a:rPr kumimoji="0" lang="en-US" altLang="zh-CN" sz="1800"/>
              <a:t>Music Theory 110 -- candidate object 		</a:t>
            </a:r>
          </a:p>
          <a:p>
            <a:pPr lvl="1"/>
            <a:r>
              <a:rPr kumimoji="0" lang="en-US" altLang="zh-CN" sz="1800"/>
              <a:t>Introduction to Java Programming 180 -- candidate object</a:t>
            </a:r>
          </a:p>
          <a:p>
            <a:pPr lvl="1"/>
            <a:r>
              <a:rPr kumimoji="0" lang="zh-CN" altLang="en-US" sz="1800"/>
              <a:t>选课条件 </a:t>
            </a:r>
            <a:r>
              <a:rPr kumimoji="0" lang="en-US" altLang="zh-CN" sz="1800"/>
              <a:t>-- candidate object	</a:t>
            </a:r>
          </a:p>
          <a:p>
            <a:pPr lvl="1"/>
            <a:r>
              <a:rPr kumimoji="0" lang="zh-CN" altLang="en-US" sz="1800"/>
              <a:t>课程的花名册 </a:t>
            </a:r>
            <a:r>
              <a:rPr kumimoji="0" lang="en-US" altLang="zh-CN" sz="1800"/>
              <a:t>-- candidate object	</a:t>
            </a:r>
          </a:p>
          <a:p>
            <a:pPr lvl="1"/>
            <a:r>
              <a:rPr kumimoji="0" lang="zh-CN" altLang="en-US" sz="1800"/>
              <a:t>选课活动 </a:t>
            </a:r>
            <a:r>
              <a:rPr kumimoji="0" lang="en-US" altLang="zh-CN" sz="1800"/>
              <a:t>-- filtered (</a:t>
            </a:r>
            <a:r>
              <a:rPr kumimoji="0" lang="zh-CN" altLang="en-US" sz="1800"/>
              <a:t>英语表达</a:t>
            </a:r>
            <a:r>
              <a:rPr kumimoji="0" lang="en-US" altLang="zh-CN" sz="1800"/>
              <a:t>)</a:t>
            </a:r>
          </a:p>
          <a:p>
            <a:pPr lvl="1"/>
            <a:r>
              <a:rPr kumimoji="0" lang="zh-CN" altLang="en-US" sz="1800"/>
              <a:t>课表 </a:t>
            </a:r>
            <a:r>
              <a:rPr kumimoji="0" lang="en-US" altLang="zh-CN" sz="1800"/>
              <a:t>-- filtered (</a:t>
            </a:r>
            <a:r>
              <a:rPr kumimoji="0" lang="zh-CN" altLang="en-US" sz="1800"/>
              <a:t>同新的课表</a:t>
            </a:r>
            <a:r>
              <a:rPr kumimoji="0" lang="en-US" altLang="zh-CN" sz="1800"/>
              <a:t>)	</a:t>
            </a:r>
          </a:p>
          <a:p>
            <a:pPr lvl="1"/>
            <a:r>
              <a:rPr kumimoji="0" lang="zh-CN" altLang="en-US" sz="1800"/>
              <a:t>帐单 </a:t>
            </a:r>
            <a:r>
              <a:rPr kumimoji="0" lang="en-US" altLang="zh-CN" sz="1800"/>
              <a:t>-- candidate object	 		</a:t>
            </a:r>
          </a:p>
          <a:p>
            <a:pPr lvl="1"/>
            <a:r>
              <a:rPr kumimoji="0" lang="zh-CN" altLang="en-US" sz="1800"/>
              <a:t>四门课 </a:t>
            </a:r>
            <a:r>
              <a:rPr kumimoji="0" lang="en-US" altLang="zh-CN" sz="1800"/>
              <a:t>-- filtered (</a:t>
            </a:r>
            <a:r>
              <a:rPr kumimoji="0" lang="zh-CN" altLang="en-US" sz="1800"/>
              <a:t>帐单系统需要的信息</a:t>
            </a:r>
            <a:r>
              <a:rPr kumimoji="0" lang="en-US" altLang="zh-CN" sz="1800"/>
              <a:t>)</a:t>
            </a:r>
          </a:p>
          <a:p>
            <a:pPr lvl="1"/>
            <a:r>
              <a:rPr kumimoji="0" lang="zh-CN" altLang="en-US" sz="1800"/>
              <a:t>帐单系统 </a:t>
            </a:r>
            <a:r>
              <a:rPr kumimoji="0" lang="en-US" altLang="zh-CN" sz="1800"/>
              <a:t>-- filtered (</a:t>
            </a:r>
            <a:r>
              <a:rPr kumimoji="0" lang="zh-CN" altLang="en-US" sz="1800"/>
              <a:t>角色</a:t>
            </a:r>
            <a:r>
              <a:rPr kumimoji="0" lang="en-US" altLang="zh-CN" sz="1800"/>
              <a:t>)</a:t>
            </a:r>
          </a:p>
        </p:txBody>
      </p:sp>
    </p:spTree>
    <p:extLst>
      <p:ext uri="{BB962C8B-B14F-4D97-AF65-F5344CB8AC3E}">
        <p14:creationId xmlns:p14="http://schemas.microsoft.com/office/powerpoint/2010/main" val="41306075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a:noFill/>
        </p:spPr>
        <p:txBody>
          <a:bodyPr lIns="0" tIns="0" rIns="0" bIns="0"/>
          <a:lstStyle/>
          <a:p>
            <a:r>
              <a:rPr kumimoji="0" lang="zh-CN" altLang="en-US"/>
              <a:t>场景中的对象</a:t>
            </a:r>
          </a:p>
        </p:txBody>
      </p:sp>
      <p:sp>
        <p:nvSpPr>
          <p:cNvPr id="129026" name="Rectangle 3"/>
          <p:cNvSpPr>
            <a:spLocks noGrp="1" noChangeArrowheads="1"/>
          </p:cNvSpPr>
          <p:nvPr>
            <p:ph idx="1"/>
          </p:nvPr>
        </p:nvSpPr>
        <p:spPr>
          <a:xfrm>
            <a:off x="685800" y="1771650"/>
            <a:ext cx="7796213" cy="3576638"/>
          </a:xfrm>
        </p:spPr>
        <p:txBody>
          <a:bodyPr lIns="0" tIns="0" rIns="0" bIns="0">
            <a:spAutoFit/>
          </a:bodyPr>
          <a:lstStyle/>
          <a:p>
            <a:pPr lvl="1"/>
            <a:r>
              <a:rPr kumimoji="0" lang="zh-CN" altLang="en-US" sz="1800"/>
              <a:t>新的课表 </a:t>
            </a:r>
            <a:r>
              <a:rPr kumimoji="0" lang="en-US" altLang="zh-CN" sz="1800"/>
              <a:t>– </a:t>
            </a:r>
            <a:r>
              <a:rPr kumimoji="0" lang="zh-CN" altLang="en-US" sz="1800"/>
              <a:t>一个学生一学期的课程列表</a:t>
            </a:r>
            <a:endParaRPr kumimoji="0" lang="en-US" altLang="zh-CN" sz="1800"/>
          </a:p>
          <a:p>
            <a:pPr lvl="1"/>
            <a:r>
              <a:rPr kumimoji="0" lang="zh-CN" altLang="en-US" sz="1800"/>
              <a:t>可选课程列表 </a:t>
            </a:r>
            <a:r>
              <a:rPr kumimoji="0" lang="en-US" altLang="zh-CN" sz="1800"/>
              <a:t>– </a:t>
            </a:r>
            <a:r>
              <a:rPr kumimoji="0" lang="zh-CN" altLang="en-US" sz="1800"/>
              <a:t>在一个学期教授的课程列表</a:t>
            </a:r>
            <a:endParaRPr kumimoji="0" lang="en-US" altLang="zh-CN" sz="1800"/>
          </a:p>
          <a:p>
            <a:pPr lvl="1"/>
            <a:r>
              <a:rPr kumimoji="0" lang="en-US" altLang="zh-CN" sz="1800">
                <a:solidFill>
                  <a:schemeClr val="hlink"/>
                </a:solidFill>
              </a:rPr>
              <a:t>English 101 – </a:t>
            </a:r>
            <a:r>
              <a:rPr kumimoji="0" lang="zh-CN" altLang="en-US" sz="1800">
                <a:solidFill>
                  <a:schemeClr val="hlink"/>
                </a:solidFill>
              </a:rPr>
              <a:t>一个学期的一门课程</a:t>
            </a:r>
          </a:p>
          <a:p>
            <a:pPr lvl="1"/>
            <a:r>
              <a:rPr kumimoji="0" lang="en-US" altLang="zh-CN" sz="1800">
                <a:solidFill>
                  <a:schemeClr val="hlink"/>
                </a:solidFill>
              </a:rPr>
              <a:t>Geology 110 – </a:t>
            </a:r>
            <a:r>
              <a:rPr kumimoji="0" lang="zh-CN" altLang="en-US" sz="1800">
                <a:solidFill>
                  <a:schemeClr val="hlink"/>
                </a:solidFill>
              </a:rPr>
              <a:t>一个学期的一门课程</a:t>
            </a:r>
          </a:p>
          <a:p>
            <a:pPr lvl="1"/>
            <a:r>
              <a:rPr kumimoji="0" lang="en-US" altLang="zh-CN" sz="1800">
                <a:solidFill>
                  <a:schemeClr val="hlink"/>
                </a:solidFill>
              </a:rPr>
              <a:t>World History 200 --</a:t>
            </a:r>
            <a:r>
              <a:rPr kumimoji="0" lang="zh-CN" altLang="en-US" sz="1800">
                <a:solidFill>
                  <a:schemeClr val="hlink"/>
                </a:solidFill>
              </a:rPr>
              <a:t>一个学期的一门课程</a:t>
            </a:r>
            <a:endParaRPr kumimoji="0" lang="en-US" altLang="zh-CN" sz="1800">
              <a:solidFill>
                <a:schemeClr val="hlink"/>
              </a:solidFill>
            </a:endParaRPr>
          </a:p>
          <a:p>
            <a:pPr lvl="1"/>
            <a:r>
              <a:rPr kumimoji="0" lang="en-US" altLang="zh-CN" sz="1800">
                <a:solidFill>
                  <a:schemeClr val="hlink"/>
                </a:solidFill>
              </a:rPr>
              <a:t>College Algebra 110 --</a:t>
            </a:r>
            <a:r>
              <a:rPr kumimoji="0" lang="zh-CN" altLang="en-US" sz="1800">
                <a:solidFill>
                  <a:schemeClr val="hlink"/>
                </a:solidFill>
              </a:rPr>
              <a:t>一个学期的一门课程</a:t>
            </a:r>
            <a:r>
              <a:rPr kumimoji="0" lang="en-US" altLang="zh-CN" sz="1800">
                <a:solidFill>
                  <a:schemeClr val="hlink"/>
                </a:solidFill>
              </a:rPr>
              <a:t>	 	</a:t>
            </a:r>
          </a:p>
          <a:p>
            <a:pPr lvl="1"/>
            <a:r>
              <a:rPr kumimoji="0" lang="en-US" altLang="zh-CN" sz="1800">
                <a:solidFill>
                  <a:schemeClr val="hlink"/>
                </a:solidFill>
              </a:rPr>
              <a:t>Music Theory 110 --</a:t>
            </a:r>
            <a:r>
              <a:rPr kumimoji="0" lang="zh-CN" altLang="en-US" sz="1800">
                <a:solidFill>
                  <a:schemeClr val="hlink"/>
                </a:solidFill>
              </a:rPr>
              <a:t>一个学期的一门课程</a:t>
            </a:r>
            <a:endParaRPr kumimoji="0" lang="en-US" altLang="zh-CN" sz="1800">
              <a:solidFill>
                <a:schemeClr val="hlink"/>
              </a:solidFill>
            </a:endParaRPr>
          </a:p>
          <a:p>
            <a:pPr lvl="1"/>
            <a:r>
              <a:rPr kumimoji="0" lang="en-US" altLang="zh-CN" sz="1800">
                <a:solidFill>
                  <a:schemeClr val="hlink"/>
                </a:solidFill>
              </a:rPr>
              <a:t>Introduction to Java Programming 180 --</a:t>
            </a:r>
            <a:r>
              <a:rPr kumimoji="0" lang="zh-CN" altLang="en-US" sz="1800">
                <a:solidFill>
                  <a:schemeClr val="hlink"/>
                </a:solidFill>
              </a:rPr>
              <a:t>一个学期的一门课程</a:t>
            </a:r>
            <a:endParaRPr kumimoji="0" lang="en-US" altLang="zh-CN" sz="1800">
              <a:solidFill>
                <a:schemeClr val="hlink"/>
              </a:solidFill>
            </a:endParaRPr>
          </a:p>
          <a:p>
            <a:pPr lvl="1"/>
            <a:r>
              <a:rPr kumimoji="0" lang="zh-CN" altLang="en-US" sz="1800"/>
              <a:t>选课条件</a:t>
            </a:r>
            <a:r>
              <a:rPr kumimoji="0" lang="en-US" altLang="zh-CN" sz="1800"/>
              <a:t>– </a:t>
            </a:r>
            <a:r>
              <a:rPr kumimoji="0" lang="zh-CN" altLang="en-US" sz="1800"/>
              <a:t>必须在选修一个课程前完成的课程列表</a:t>
            </a:r>
            <a:r>
              <a:rPr kumimoji="0" lang="en-US" altLang="zh-CN" sz="1800"/>
              <a:t> </a:t>
            </a:r>
          </a:p>
          <a:p>
            <a:pPr lvl="1"/>
            <a:r>
              <a:rPr kumimoji="0" lang="zh-CN" altLang="en-US" sz="1800"/>
              <a:t>课程的花名册 </a:t>
            </a:r>
            <a:r>
              <a:rPr kumimoji="0" lang="en-US" altLang="zh-CN" sz="1800"/>
              <a:t>– </a:t>
            </a:r>
            <a:r>
              <a:rPr kumimoji="0" lang="zh-CN" altLang="en-US" sz="1800"/>
              <a:t>一个特定课程的学生名单</a:t>
            </a:r>
            <a:r>
              <a:rPr kumimoji="0" lang="en-US" altLang="zh-CN" sz="1800"/>
              <a:t> 	</a:t>
            </a:r>
          </a:p>
          <a:p>
            <a:pPr lvl="1"/>
            <a:r>
              <a:rPr kumimoji="0" lang="zh-CN" altLang="en-US" sz="1800"/>
              <a:t>帐单 </a:t>
            </a:r>
            <a:r>
              <a:rPr kumimoji="0" lang="en-US" altLang="zh-CN" sz="1800"/>
              <a:t>– </a:t>
            </a:r>
            <a:r>
              <a:rPr kumimoji="0" lang="zh-CN" altLang="en-US" sz="1800"/>
              <a:t>帐单系统需要的信息</a:t>
            </a:r>
            <a:endParaRPr kumimoji="0" lang="en-US" altLang="zh-CN" sz="1800"/>
          </a:p>
        </p:txBody>
      </p:sp>
    </p:spTree>
    <p:extLst>
      <p:ext uri="{BB962C8B-B14F-4D97-AF65-F5344CB8AC3E}">
        <p14:creationId xmlns:p14="http://schemas.microsoft.com/office/powerpoint/2010/main" val="29295684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p:txBody>
          <a:bodyPr/>
          <a:lstStyle/>
          <a:p>
            <a:r>
              <a:rPr kumimoji="0" lang="zh-CN" altLang="en-US"/>
              <a:t>交互图</a:t>
            </a:r>
          </a:p>
        </p:txBody>
      </p:sp>
      <p:sp>
        <p:nvSpPr>
          <p:cNvPr id="131074" name="Rectangle 3"/>
          <p:cNvSpPr>
            <a:spLocks noGrp="1" noChangeArrowheads="1"/>
          </p:cNvSpPr>
          <p:nvPr>
            <p:ph idx="1"/>
          </p:nvPr>
        </p:nvSpPr>
        <p:spPr/>
        <p:txBody>
          <a:bodyPr/>
          <a:lstStyle/>
          <a:p>
            <a:pPr marL="609600" indent="-609600"/>
            <a:r>
              <a:rPr kumimoji="0" lang="zh-CN" altLang="en-US"/>
              <a:t>制作交互图（顺序图）的两步法：</a:t>
            </a:r>
          </a:p>
          <a:p>
            <a:pPr marL="990600" lvl="1" indent="-533400"/>
            <a:r>
              <a:rPr kumimoji="0" lang="zh-CN" altLang="en-US"/>
              <a:t>第一步关注客户关心的高级信息。消息不映射为操作，对象不映射为类。这些图只是为了让客户和系统设计人员对系统的逻辑流程进行交流</a:t>
            </a:r>
          </a:p>
          <a:p>
            <a:pPr marL="990600" lvl="1" indent="-533400"/>
            <a:r>
              <a:rPr kumimoji="0" lang="zh-CN" altLang="en-US"/>
              <a:t>客户同意第一步框图之后，系统设计人员再加入一些细节。如：在图中添加一些对象用来处理控制、安全、错误处理、数据库连接、进程间通信等问题</a:t>
            </a:r>
          </a:p>
        </p:txBody>
      </p:sp>
      <p:sp>
        <p:nvSpPr>
          <p:cNvPr id="1310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1159C6AB-6006-4DD8-A15C-F3AF62C893D7}" type="slidenum">
              <a:rPr lang="zh-CN" altLang="en-US" sz="1600">
                <a:latin typeface="Arial" panose="020B0604020202020204" pitchFamily="34" charset="0"/>
              </a:rPr>
              <a:pPr/>
              <a:t>85</a:t>
            </a:fld>
            <a:endParaRPr lang="en-US" altLang="zh-CN" sz="1600">
              <a:latin typeface="Arial" panose="020B0604020202020204" pitchFamily="34" charset="0"/>
            </a:endParaRPr>
          </a:p>
        </p:txBody>
      </p:sp>
    </p:spTree>
    <p:extLst>
      <p:ext uri="{BB962C8B-B14F-4D97-AF65-F5344CB8AC3E}">
        <p14:creationId xmlns:p14="http://schemas.microsoft.com/office/powerpoint/2010/main" val="10397744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p:txBody>
          <a:bodyPr/>
          <a:lstStyle/>
          <a:p>
            <a:r>
              <a:rPr kumimoji="0" lang="zh-CN" altLang="en-US"/>
              <a:t>顺序图</a:t>
            </a:r>
            <a:endParaRPr kumimoji="0" lang="en-US" altLang="zh-CN"/>
          </a:p>
        </p:txBody>
      </p:sp>
      <p:sp>
        <p:nvSpPr>
          <p:cNvPr id="132098" name="Rectangle 3"/>
          <p:cNvSpPr>
            <a:spLocks noGrp="1" noChangeArrowheads="1"/>
          </p:cNvSpPr>
          <p:nvPr>
            <p:ph idx="1"/>
          </p:nvPr>
        </p:nvSpPr>
        <p:spPr/>
        <p:txBody>
          <a:bodyPr/>
          <a:lstStyle/>
          <a:p>
            <a:pPr>
              <a:lnSpc>
                <a:spcPct val="90000"/>
              </a:lnSpc>
            </a:pPr>
            <a:r>
              <a:rPr kumimoji="0" lang="zh-CN" altLang="en-US"/>
              <a:t>顺序图用来描述对象之间的动态交互关系，着重体现对象间消息传递的时间顺序。</a:t>
            </a:r>
          </a:p>
          <a:p>
            <a:pPr>
              <a:lnSpc>
                <a:spcPct val="90000"/>
              </a:lnSpc>
            </a:pPr>
            <a:r>
              <a:rPr kumimoji="0" lang="zh-CN" altLang="en-US"/>
              <a:t>顺序图存在两个轴：水平轴表示不同的对象，垂直轴表示时间。</a:t>
            </a:r>
          </a:p>
          <a:p>
            <a:pPr>
              <a:lnSpc>
                <a:spcPct val="90000"/>
              </a:lnSpc>
            </a:pPr>
            <a:r>
              <a:rPr kumimoji="0" lang="zh-CN" altLang="en-US"/>
              <a:t>顺序图中的对象用带垂直虚线的矩形框表示，在矩形框内标有对象名和类名。垂直虚线称为对象的生命线</a:t>
            </a:r>
          </a:p>
          <a:p>
            <a:pPr>
              <a:lnSpc>
                <a:spcPct val="90000"/>
              </a:lnSpc>
            </a:pPr>
            <a:r>
              <a:rPr kumimoji="0" lang="zh-CN" altLang="en-US"/>
              <a:t>顺序图中的消息用箭头表示。箭头的形状表示消息的类型，有同步消息、异步消息、返回消息等等</a:t>
            </a:r>
          </a:p>
        </p:txBody>
      </p:sp>
      <p:sp>
        <p:nvSpPr>
          <p:cNvPr id="132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7475198F-F04A-492A-8385-D1ECEB678BA7}" type="slidenum">
              <a:rPr lang="zh-CN" altLang="en-US" sz="1600">
                <a:latin typeface="Arial" panose="020B0604020202020204" pitchFamily="34" charset="0"/>
              </a:rPr>
              <a:pPr/>
              <a:t>86</a:t>
            </a:fld>
            <a:endParaRPr lang="en-US" altLang="zh-CN" sz="1600">
              <a:latin typeface="Arial" panose="020B0604020202020204" pitchFamily="34" charset="0"/>
            </a:endParaRPr>
          </a:p>
        </p:txBody>
      </p:sp>
    </p:spTree>
    <p:extLst>
      <p:ext uri="{BB962C8B-B14F-4D97-AF65-F5344CB8AC3E}">
        <p14:creationId xmlns:p14="http://schemas.microsoft.com/office/powerpoint/2010/main" val="28813510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lstStyle/>
          <a:p>
            <a:r>
              <a:rPr kumimoji="0" lang="zh-CN" altLang="en-US"/>
              <a:t>顺序图(</a:t>
            </a:r>
            <a:r>
              <a:rPr kumimoji="0" lang="en-US" altLang="zh-CN"/>
              <a:t>sequence diagram)</a:t>
            </a:r>
          </a:p>
        </p:txBody>
      </p:sp>
      <p:sp>
        <p:nvSpPr>
          <p:cNvPr id="133122" name="Rectangle 3"/>
          <p:cNvSpPr>
            <a:spLocks noGrp="1" noChangeArrowheads="1"/>
          </p:cNvSpPr>
          <p:nvPr>
            <p:ph idx="1"/>
          </p:nvPr>
        </p:nvSpPr>
        <p:spPr/>
        <p:txBody>
          <a:bodyPr/>
          <a:lstStyle/>
          <a:p>
            <a:r>
              <a:rPr kumimoji="0" lang="zh-CN" altLang="en-US"/>
              <a:t>顺序图描述了系统运行的一个情景，通常对于用例图中的每一个用例，都对应若干个顺序图</a:t>
            </a:r>
          </a:p>
        </p:txBody>
      </p:sp>
      <p:sp>
        <p:nvSpPr>
          <p:cNvPr id="133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5DCDAC7D-24CA-41B0-9673-150B2492EB85}" type="slidenum">
              <a:rPr lang="zh-CN" altLang="en-US" sz="1600">
                <a:latin typeface="Arial" panose="020B0604020202020204" pitchFamily="34" charset="0"/>
              </a:rPr>
              <a:pPr/>
              <a:t>87</a:t>
            </a:fld>
            <a:endParaRPr lang="en-US" altLang="zh-CN" sz="1600">
              <a:latin typeface="Arial" panose="020B0604020202020204" pitchFamily="34" charset="0"/>
            </a:endParaRPr>
          </a:p>
        </p:txBody>
      </p:sp>
    </p:spTree>
    <p:extLst>
      <p:ext uri="{BB962C8B-B14F-4D97-AF65-F5344CB8AC3E}">
        <p14:creationId xmlns:p14="http://schemas.microsoft.com/office/powerpoint/2010/main" val="29357743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p:txBody>
          <a:bodyPr/>
          <a:lstStyle/>
          <a:p>
            <a:r>
              <a:rPr kumimoji="0" lang="zh-CN" altLang="en-US"/>
              <a:t>顺序图(</a:t>
            </a:r>
            <a:r>
              <a:rPr kumimoji="0" lang="en-US" altLang="zh-CN"/>
              <a:t>sequence diagram)</a:t>
            </a:r>
          </a:p>
        </p:txBody>
      </p:sp>
      <p:pic>
        <p:nvPicPr>
          <p:cNvPr id="13414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25334" b="25334"/>
          <a:stretch>
            <a:fillRect/>
          </a:stretch>
        </p:blipFill>
        <p:spPr>
          <a:noFill/>
          <a:ln w="12700">
            <a:solidFill>
              <a:srgbClr val="7C004A"/>
            </a:solidFill>
            <a:miter lim="800000"/>
            <a:headEnd/>
            <a:tailEnd/>
          </a:ln>
        </p:spPr>
      </p:pic>
      <p:sp>
        <p:nvSpPr>
          <p:cNvPr id="134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42272408-C081-46B9-8BA9-34D9EE5F32A7}" type="slidenum">
              <a:rPr lang="zh-CN" altLang="en-US" sz="1600">
                <a:latin typeface="Arial" panose="020B0604020202020204" pitchFamily="34" charset="0"/>
              </a:rPr>
              <a:pPr/>
              <a:t>88</a:t>
            </a:fld>
            <a:endParaRPr lang="en-US" altLang="zh-CN" sz="1600">
              <a:latin typeface="Arial" panose="020B0604020202020204" pitchFamily="34" charset="0"/>
            </a:endParaRPr>
          </a:p>
        </p:txBody>
      </p:sp>
    </p:spTree>
    <p:extLst>
      <p:ext uri="{BB962C8B-B14F-4D97-AF65-F5344CB8AC3E}">
        <p14:creationId xmlns:p14="http://schemas.microsoft.com/office/powerpoint/2010/main" val="533932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a:noFill/>
        </p:spPr>
        <p:txBody>
          <a:bodyPr lIns="0" tIns="0" rIns="0" bIns="0"/>
          <a:lstStyle/>
          <a:p>
            <a:r>
              <a:rPr kumimoji="0" lang="zh-CN" altLang="en-US"/>
              <a:t>注册课程的顺序图</a:t>
            </a:r>
          </a:p>
        </p:txBody>
      </p:sp>
      <p:grpSp>
        <p:nvGrpSpPr>
          <p:cNvPr id="135170" name="Group 3"/>
          <p:cNvGrpSpPr>
            <a:grpSpLocks/>
          </p:cNvGrpSpPr>
          <p:nvPr/>
        </p:nvGrpSpPr>
        <p:grpSpPr bwMode="auto">
          <a:xfrm>
            <a:off x="2679700" y="4005263"/>
            <a:ext cx="82550" cy="68262"/>
            <a:chOff x="1688" y="2523"/>
            <a:chExt cx="52" cy="43"/>
          </a:xfrm>
        </p:grpSpPr>
        <p:sp>
          <p:nvSpPr>
            <p:cNvPr id="556036" name="Line 4"/>
            <p:cNvSpPr>
              <a:spLocks noChangeShapeType="1"/>
            </p:cNvSpPr>
            <p:nvPr/>
          </p:nvSpPr>
          <p:spPr bwMode="auto">
            <a:xfrm flipH="1">
              <a:off x="1688" y="2545"/>
              <a:ext cx="52" cy="2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37" name="Line 5"/>
            <p:cNvSpPr>
              <a:spLocks noChangeShapeType="1"/>
            </p:cNvSpPr>
            <p:nvPr/>
          </p:nvSpPr>
          <p:spPr bwMode="auto">
            <a:xfrm flipH="1" flipV="1">
              <a:off x="1688" y="2523"/>
              <a:ext cx="52"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grpSp>
        <p:nvGrpSpPr>
          <p:cNvPr id="135171" name="Group 6"/>
          <p:cNvGrpSpPr>
            <a:grpSpLocks/>
          </p:cNvGrpSpPr>
          <p:nvPr/>
        </p:nvGrpSpPr>
        <p:grpSpPr bwMode="auto">
          <a:xfrm>
            <a:off x="188913" y="1539875"/>
            <a:ext cx="8532812" cy="4775200"/>
            <a:chOff x="119" y="970"/>
            <a:chExt cx="5375" cy="3008"/>
          </a:xfrm>
        </p:grpSpPr>
        <p:sp>
          <p:nvSpPr>
            <p:cNvPr id="556039" name="Oval 7"/>
            <p:cNvSpPr>
              <a:spLocks noChangeArrowheads="1"/>
            </p:cNvSpPr>
            <p:nvPr/>
          </p:nvSpPr>
          <p:spPr bwMode="auto">
            <a:xfrm>
              <a:off x="540" y="970"/>
              <a:ext cx="62" cy="61"/>
            </a:xfrm>
            <a:prstGeom prst="ellipse">
              <a:avLst/>
            </a:prstGeom>
            <a:noFill/>
            <a:ln w="127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40" name="Line 8"/>
            <p:cNvSpPr>
              <a:spLocks noChangeShapeType="1"/>
            </p:cNvSpPr>
            <p:nvPr/>
          </p:nvSpPr>
          <p:spPr bwMode="auto">
            <a:xfrm>
              <a:off x="571" y="1035"/>
              <a:ext cx="0" cy="7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41" name="Line 9"/>
            <p:cNvSpPr>
              <a:spLocks noChangeShapeType="1"/>
            </p:cNvSpPr>
            <p:nvPr/>
          </p:nvSpPr>
          <p:spPr bwMode="auto">
            <a:xfrm>
              <a:off x="514" y="1057"/>
              <a:ext cx="11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42" name="Freeform 10"/>
            <p:cNvSpPr>
              <a:spLocks/>
            </p:cNvSpPr>
            <p:nvPr/>
          </p:nvSpPr>
          <p:spPr bwMode="auto">
            <a:xfrm>
              <a:off x="492" y="1105"/>
              <a:ext cx="158" cy="80"/>
            </a:xfrm>
            <a:custGeom>
              <a:avLst/>
              <a:gdLst>
                <a:gd name="T0" fmla="*/ 0 w 158"/>
                <a:gd name="T1" fmla="*/ 79 h 80"/>
                <a:gd name="T2" fmla="*/ 79 w 158"/>
                <a:gd name="T3" fmla="*/ 0 h 80"/>
                <a:gd name="T4" fmla="*/ 157 w 158"/>
                <a:gd name="T5" fmla="*/ 79 h 80"/>
                <a:gd name="T6" fmla="*/ 0 60000 65536"/>
                <a:gd name="T7" fmla="*/ 0 60000 65536"/>
                <a:gd name="T8" fmla="*/ 0 60000 65536"/>
              </a:gdLst>
              <a:ahLst/>
              <a:cxnLst>
                <a:cxn ang="T6">
                  <a:pos x="T0" y="T1"/>
                </a:cxn>
                <a:cxn ang="T7">
                  <a:pos x="T2" y="T3"/>
                </a:cxn>
                <a:cxn ang="T8">
                  <a:pos x="T4" y="T5"/>
                </a:cxn>
              </a:cxnLst>
              <a:rect l="0" t="0" r="r" b="b"/>
              <a:pathLst>
                <a:path w="158" h="80">
                  <a:moveTo>
                    <a:pt x="0" y="79"/>
                  </a:moveTo>
                  <a:lnTo>
                    <a:pt x="79" y="0"/>
                  </a:lnTo>
                  <a:lnTo>
                    <a:pt x="157" y="7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556043" name="Rectangle 11"/>
            <p:cNvSpPr>
              <a:spLocks noChangeArrowheads="1"/>
            </p:cNvSpPr>
            <p:nvPr/>
          </p:nvSpPr>
          <p:spPr bwMode="auto">
            <a:xfrm>
              <a:off x="119" y="1198"/>
              <a:ext cx="735"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John : Student</a:t>
              </a:r>
            </a:p>
          </p:txBody>
        </p:sp>
        <p:sp>
          <p:nvSpPr>
            <p:cNvPr id="556044" name="Line 12"/>
            <p:cNvSpPr>
              <a:spLocks noChangeShapeType="1"/>
            </p:cNvSpPr>
            <p:nvPr/>
          </p:nvSpPr>
          <p:spPr bwMode="auto">
            <a:xfrm>
              <a:off x="571" y="1450"/>
              <a:ext cx="0" cy="2528"/>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45" name="Rectangle 13"/>
            <p:cNvSpPr>
              <a:spLocks noChangeArrowheads="1"/>
            </p:cNvSpPr>
            <p:nvPr/>
          </p:nvSpPr>
          <p:spPr bwMode="auto">
            <a:xfrm>
              <a:off x="848" y="1128"/>
              <a:ext cx="574" cy="25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46" name="Rectangle 14"/>
            <p:cNvSpPr>
              <a:spLocks noChangeArrowheads="1"/>
            </p:cNvSpPr>
            <p:nvPr/>
          </p:nvSpPr>
          <p:spPr bwMode="auto">
            <a:xfrm>
              <a:off x="854" y="1115"/>
              <a:ext cx="616"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registration </a:t>
              </a:r>
            </a:p>
          </p:txBody>
        </p:sp>
        <p:sp>
          <p:nvSpPr>
            <p:cNvPr id="556047" name="Rectangle 15"/>
            <p:cNvSpPr>
              <a:spLocks noChangeArrowheads="1"/>
            </p:cNvSpPr>
            <p:nvPr/>
          </p:nvSpPr>
          <p:spPr bwMode="auto">
            <a:xfrm>
              <a:off x="981" y="1221"/>
              <a:ext cx="30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form</a:t>
              </a:r>
            </a:p>
          </p:txBody>
        </p:sp>
        <p:sp>
          <p:nvSpPr>
            <p:cNvPr id="556048" name="Line 16"/>
            <p:cNvSpPr>
              <a:spLocks noChangeShapeType="1"/>
            </p:cNvSpPr>
            <p:nvPr/>
          </p:nvSpPr>
          <p:spPr bwMode="auto">
            <a:xfrm>
              <a:off x="1131" y="1450"/>
              <a:ext cx="0" cy="2528"/>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49" name="Rectangle 17"/>
            <p:cNvSpPr>
              <a:spLocks noChangeArrowheads="1"/>
            </p:cNvSpPr>
            <p:nvPr/>
          </p:nvSpPr>
          <p:spPr bwMode="auto">
            <a:xfrm>
              <a:off x="2106" y="1128"/>
              <a:ext cx="525" cy="25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50" name="Rectangle 18"/>
            <p:cNvSpPr>
              <a:spLocks noChangeArrowheads="1"/>
            </p:cNvSpPr>
            <p:nvPr/>
          </p:nvSpPr>
          <p:spPr bwMode="auto">
            <a:xfrm>
              <a:off x="2154" y="1115"/>
              <a:ext cx="51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available </a:t>
              </a:r>
            </a:p>
          </p:txBody>
        </p:sp>
        <p:sp>
          <p:nvSpPr>
            <p:cNvPr id="556051" name="Rectangle 19"/>
            <p:cNvSpPr>
              <a:spLocks noChangeArrowheads="1"/>
            </p:cNvSpPr>
            <p:nvPr/>
          </p:nvSpPr>
          <p:spPr bwMode="auto">
            <a:xfrm>
              <a:off x="2169" y="1221"/>
              <a:ext cx="452"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courses</a:t>
              </a:r>
            </a:p>
          </p:txBody>
        </p:sp>
        <p:sp>
          <p:nvSpPr>
            <p:cNvPr id="556052" name="Line 20"/>
            <p:cNvSpPr>
              <a:spLocks noChangeShapeType="1"/>
            </p:cNvSpPr>
            <p:nvPr/>
          </p:nvSpPr>
          <p:spPr bwMode="auto">
            <a:xfrm>
              <a:off x="2320" y="1450"/>
              <a:ext cx="0" cy="2528"/>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53" name="Rectangle 21"/>
            <p:cNvSpPr>
              <a:spLocks noChangeArrowheads="1"/>
            </p:cNvSpPr>
            <p:nvPr/>
          </p:nvSpPr>
          <p:spPr bwMode="auto">
            <a:xfrm>
              <a:off x="2782" y="1128"/>
              <a:ext cx="512" cy="25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54" name="Rectangle 22"/>
            <p:cNvSpPr>
              <a:spLocks noChangeArrowheads="1"/>
            </p:cNvSpPr>
            <p:nvPr/>
          </p:nvSpPr>
          <p:spPr bwMode="auto">
            <a:xfrm>
              <a:off x="2773" y="1115"/>
              <a:ext cx="484"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a course</a:t>
              </a:r>
            </a:p>
          </p:txBody>
        </p:sp>
        <p:sp>
          <p:nvSpPr>
            <p:cNvPr id="556055" name="Line 23"/>
            <p:cNvSpPr>
              <a:spLocks noChangeShapeType="1"/>
            </p:cNvSpPr>
            <p:nvPr/>
          </p:nvSpPr>
          <p:spPr bwMode="auto">
            <a:xfrm>
              <a:off x="2997" y="1450"/>
              <a:ext cx="0" cy="2528"/>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56" name="Rectangle 24"/>
            <p:cNvSpPr>
              <a:spLocks noChangeArrowheads="1"/>
            </p:cNvSpPr>
            <p:nvPr/>
          </p:nvSpPr>
          <p:spPr bwMode="auto">
            <a:xfrm>
              <a:off x="3357" y="1128"/>
              <a:ext cx="554" cy="25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57" name="Rectangle 25"/>
            <p:cNvSpPr>
              <a:spLocks noChangeArrowheads="1"/>
            </p:cNvSpPr>
            <p:nvPr/>
          </p:nvSpPr>
          <p:spPr bwMode="auto">
            <a:xfrm>
              <a:off x="3440" y="1106"/>
              <a:ext cx="45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student </a:t>
              </a:r>
            </a:p>
          </p:txBody>
        </p:sp>
        <p:sp>
          <p:nvSpPr>
            <p:cNvPr id="556058" name="Rectangle 26"/>
            <p:cNvSpPr>
              <a:spLocks noChangeArrowheads="1"/>
            </p:cNvSpPr>
            <p:nvPr/>
          </p:nvSpPr>
          <p:spPr bwMode="auto">
            <a:xfrm>
              <a:off x="3466" y="1212"/>
              <a:ext cx="38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record</a:t>
              </a:r>
            </a:p>
          </p:txBody>
        </p:sp>
        <p:sp>
          <p:nvSpPr>
            <p:cNvPr id="556059" name="Line 27"/>
            <p:cNvSpPr>
              <a:spLocks noChangeShapeType="1"/>
            </p:cNvSpPr>
            <p:nvPr/>
          </p:nvSpPr>
          <p:spPr bwMode="auto">
            <a:xfrm>
              <a:off x="3697" y="1450"/>
              <a:ext cx="0" cy="2528"/>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60" name="Rectangle 28"/>
            <p:cNvSpPr>
              <a:spLocks noChangeArrowheads="1"/>
            </p:cNvSpPr>
            <p:nvPr/>
          </p:nvSpPr>
          <p:spPr bwMode="auto">
            <a:xfrm>
              <a:off x="3972" y="1128"/>
              <a:ext cx="440" cy="25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61" name="Rectangle 29"/>
            <p:cNvSpPr>
              <a:spLocks noChangeArrowheads="1"/>
            </p:cNvSpPr>
            <p:nvPr/>
          </p:nvSpPr>
          <p:spPr bwMode="auto">
            <a:xfrm>
              <a:off x="4012" y="1115"/>
              <a:ext cx="431"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course </a:t>
              </a:r>
            </a:p>
          </p:txBody>
        </p:sp>
        <p:sp>
          <p:nvSpPr>
            <p:cNvPr id="556062" name="Rectangle 30"/>
            <p:cNvSpPr>
              <a:spLocks noChangeArrowheads="1"/>
            </p:cNvSpPr>
            <p:nvPr/>
          </p:nvSpPr>
          <p:spPr bwMode="auto">
            <a:xfrm>
              <a:off x="4038" y="1221"/>
              <a:ext cx="361"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roster</a:t>
              </a:r>
            </a:p>
          </p:txBody>
        </p:sp>
        <p:sp>
          <p:nvSpPr>
            <p:cNvPr id="556063" name="Line 31"/>
            <p:cNvSpPr>
              <a:spLocks noChangeShapeType="1"/>
            </p:cNvSpPr>
            <p:nvPr/>
          </p:nvSpPr>
          <p:spPr bwMode="auto">
            <a:xfrm>
              <a:off x="4187" y="1450"/>
              <a:ext cx="0" cy="2528"/>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64" name="Rectangle 32"/>
            <p:cNvSpPr>
              <a:spLocks noChangeArrowheads="1"/>
            </p:cNvSpPr>
            <p:nvPr/>
          </p:nvSpPr>
          <p:spPr bwMode="auto">
            <a:xfrm>
              <a:off x="4462" y="1119"/>
              <a:ext cx="459" cy="259"/>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65" name="Rectangle 33"/>
            <p:cNvSpPr>
              <a:spLocks noChangeArrowheads="1"/>
            </p:cNvSpPr>
            <p:nvPr/>
          </p:nvSpPr>
          <p:spPr bwMode="auto">
            <a:xfrm>
              <a:off x="4441" y="1124"/>
              <a:ext cx="49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schedule</a:t>
              </a:r>
            </a:p>
          </p:txBody>
        </p:sp>
        <p:sp>
          <p:nvSpPr>
            <p:cNvPr id="556066" name="Line 34"/>
            <p:cNvSpPr>
              <a:spLocks noChangeShapeType="1"/>
            </p:cNvSpPr>
            <p:nvPr/>
          </p:nvSpPr>
          <p:spPr bwMode="auto">
            <a:xfrm>
              <a:off x="4676" y="1450"/>
              <a:ext cx="0" cy="2528"/>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67" name="Rectangle 35"/>
            <p:cNvSpPr>
              <a:spLocks noChangeArrowheads="1"/>
            </p:cNvSpPr>
            <p:nvPr/>
          </p:nvSpPr>
          <p:spPr bwMode="auto">
            <a:xfrm>
              <a:off x="4952" y="1119"/>
              <a:ext cx="542" cy="259"/>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68" name="Rectangle 36"/>
            <p:cNvSpPr>
              <a:spLocks noChangeArrowheads="1"/>
            </p:cNvSpPr>
            <p:nvPr/>
          </p:nvSpPr>
          <p:spPr bwMode="auto">
            <a:xfrm>
              <a:off x="4954" y="1115"/>
              <a:ext cx="54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billing info</a:t>
              </a:r>
            </a:p>
          </p:txBody>
        </p:sp>
        <p:sp>
          <p:nvSpPr>
            <p:cNvPr id="556069" name="Line 37"/>
            <p:cNvSpPr>
              <a:spLocks noChangeShapeType="1"/>
            </p:cNvSpPr>
            <p:nvPr/>
          </p:nvSpPr>
          <p:spPr bwMode="auto">
            <a:xfrm>
              <a:off x="5166" y="1450"/>
              <a:ext cx="0" cy="2528"/>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70" name="Rectangle 38"/>
            <p:cNvSpPr>
              <a:spLocks noChangeArrowheads="1"/>
            </p:cNvSpPr>
            <p:nvPr/>
          </p:nvSpPr>
          <p:spPr bwMode="auto">
            <a:xfrm>
              <a:off x="1522" y="1137"/>
              <a:ext cx="509" cy="241"/>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71" name="Rectangle 39"/>
            <p:cNvSpPr>
              <a:spLocks noChangeArrowheads="1"/>
            </p:cNvSpPr>
            <p:nvPr/>
          </p:nvSpPr>
          <p:spPr bwMode="auto">
            <a:xfrm>
              <a:off x="1565" y="1115"/>
              <a:ext cx="525"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schedule </a:t>
              </a:r>
            </a:p>
          </p:txBody>
        </p:sp>
        <p:sp>
          <p:nvSpPr>
            <p:cNvPr id="556072" name="Rectangle 40"/>
            <p:cNvSpPr>
              <a:spLocks noChangeArrowheads="1"/>
            </p:cNvSpPr>
            <p:nvPr/>
          </p:nvSpPr>
          <p:spPr bwMode="auto">
            <a:xfrm>
              <a:off x="1625" y="1221"/>
              <a:ext cx="30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form</a:t>
              </a:r>
            </a:p>
          </p:txBody>
        </p:sp>
        <p:sp>
          <p:nvSpPr>
            <p:cNvPr id="556073" name="Line 41"/>
            <p:cNvSpPr>
              <a:spLocks noChangeShapeType="1"/>
            </p:cNvSpPr>
            <p:nvPr/>
          </p:nvSpPr>
          <p:spPr bwMode="auto">
            <a:xfrm>
              <a:off x="1737" y="1450"/>
              <a:ext cx="0" cy="2528"/>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74" name="Line 42"/>
            <p:cNvSpPr>
              <a:spLocks noChangeShapeType="1"/>
            </p:cNvSpPr>
            <p:nvPr/>
          </p:nvSpPr>
          <p:spPr bwMode="auto">
            <a:xfrm>
              <a:off x="572" y="1543"/>
              <a:ext cx="55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75" name="Line 43"/>
            <p:cNvSpPr>
              <a:spLocks noChangeShapeType="1"/>
            </p:cNvSpPr>
            <p:nvPr/>
          </p:nvSpPr>
          <p:spPr bwMode="auto">
            <a:xfrm flipH="1">
              <a:off x="1077" y="1543"/>
              <a:ext cx="52"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76" name="Line 44"/>
            <p:cNvSpPr>
              <a:spLocks noChangeShapeType="1"/>
            </p:cNvSpPr>
            <p:nvPr/>
          </p:nvSpPr>
          <p:spPr bwMode="auto">
            <a:xfrm flipH="1" flipV="1">
              <a:off x="1077" y="1522"/>
              <a:ext cx="52" cy="2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77" name="Rectangle 45"/>
            <p:cNvSpPr>
              <a:spLocks noChangeArrowheads="1"/>
            </p:cNvSpPr>
            <p:nvPr/>
          </p:nvSpPr>
          <p:spPr bwMode="auto">
            <a:xfrm>
              <a:off x="674" y="1383"/>
              <a:ext cx="543"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1: enter id</a:t>
              </a:r>
            </a:p>
          </p:txBody>
        </p:sp>
        <p:sp>
          <p:nvSpPr>
            <p:cNvPr id="556078" name="Line 46"/>
            <p:cNvSpPr>
              <a:spLocks noChangeShapeType="1"/>
            </p:cNvSpPr>
            <p:nvPr/>
          </p:nvSpPr>
          <p:spPr bwMode="auto">
            <a:xfrm>
              <a:off x="1132" y="1706"/>
              <a:ext cx="219"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79" name="Line 47"/>
            <p:cNvSpPr>
              <a:spLocks noChangeShapeType="1"/>
            </p:cNvSpPr>
            <p:nvPr/>
          </p:nvSpPr>
          <p:spPr bwMode="auto">
            <a:xfrm>
              <a:off x="1351" y="1706"/>
              <a:ext cx="0" cy="7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80" name="Line 48"/>
            <p:cNvSpPr>
              <a:spLocks noChangeShapeType="1"/>
            </p:cNvSpPr>
            <p:nvPr/>
          </p:nvSpPr>
          <p:spPr bwMode="auto">
            <a:xfrm flipH="1">
              <a:off x="1133" y="1785"/>
              <a:ext cx="218"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81" name="Line 49"/>
            <p:cNvSpPr>
              <a:spLocks noChangeShapeType="1"/>
            </p:cNvSpPr>
            <p:nvPr/>
          </p:nvSpPr>
          <p:spPr bwMode="auto">
            <a:xfrm>
              <a:off x="1133" y="1785"/>
              <a:ext cx="53"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82" name="Line 50"/>
            <p:cNvSpPr>
              <a:spLocks noChangeShapeType="1"/>
            </p:cNvSpPr>
            <p:nvPr/>
          </p:nvSpPr>
          <p:spPr bwMode="auto">
            <a:xfrm flipV="1">
              <a:off x="1133" y="1763"/>
              <a:ext cx="53"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83" name="Rectangle 51"/>
            <p:cNvSpPr>
              <a:spLocks noChangeArrowheads="1"/>
            </p:cNvSpPr>
            <p:nvPr/>
          </p:nvSpPr>
          <p:spPr bwMode="auto">
            <a:xfrm>
              <a:off x="1038" y="1546"/>
              <a:ext cx="653"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2: validate id</a:t>
              </a:r>
            </a:p>
          </p:txBody>
        </p:sp>
        <p:sp>
          <p:nvSpPr>
            <p:cNvPr id="556084" name="Line 52"/>
            <p:cNvSpPr>
              <a:spLocks noChangeShapeType="1"/>
            </p:cNvSpPr>
            <p:nvPr/>
          </p:nvSpPr>
          <p:spPr bwMode="auto">
            <a:xfrm>
              <a:off x="572" y="1962"/>
              <a:ext cx="55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85" name="Line 53"/>
            <p:cNvSpPr>
              <a:spLocks noChangeShapeType="1"/>
            </p:cNvSpPr>
            <p:nvPr/>
          </p:nvSpPr>
          <p:spPr bwMode="auto">
            <a:xfrm flipH="1">
              <a:off x="1077" y="1962"/>
              <a:ext cx="52"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86" name="Line 54"/>
            <p:cNvSpPr>
              <a:spLocks noChangeShapeType="1"/>
            </p:cNvSpPr>
            <p:nvPr/>
          </p:nvSpPr>
          <p:spPr bwMode="auto">
            <a:xfrm flipH="1" flipV="1">
              <a:off x="1077" y="1941"/>
              <a:ext cx="52" cy="2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87" name="Rectangle 55"/>
            <p:cNvSpPr>
              <a:spLocks noChangeArrowheads="1"/>
            </p:cNvSpPr>
            <p:nvPr/>
          </p:nvSpPr>
          <p:spPr bwMode="auto">
            <a:xfrm>
              <a:off x="495" y="1805"/>
              <a:ext cx="118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3: enter current semester</a:t>
              </a:r>
            </a:p>
          </p:txBody>
        </p:sp>
        <p:sp>
          <p:nvSpPr>
            <p:cNvPr id="556088" name="Line 56"/>
            <p:cNvSpPr>
              <a:spLocks noChangeShapeType="1"/>
            </p:cNvSpPr>
            <p:nvPr/>
          </p:nvSpPr>
          <p:spPr bwMode="auto">
            <a:xfrm>
              <a:off x="572" y="2149"/>
              <a:ext cx="55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89" name="Line 57"/>
            <p:cNvSpPr>
              <a:spLocks noChangeShapeType="1"/>
            </p:cNvSpPr>
            <p:nvPr/>
          </p:nvSpPr>
          <p:spPr bwMode="auto">
            <a:xfrm flipH="1">
              <a:off x="1077" y="2149"/>
              <a:ext cx="52"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90" name="Line 58"/>
            <p:cNvSpPr>
              <a:spLocks noChangeShapeType="1"/>
            </p:cNvSpPr>
            <p:nvPr/>
          </p:nvSpPr>
          <p:spPr bwMode="auto">
            <a:xfrm flipH="1" flipV="1">
              <a:off x="1077" y="2127"/>
              <a:ext cx="52"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91" name="Rectangle 59"/>
            <p:cNvSpPr>
              <a:spLocks noChangeArrowheads="1"/>
            </p:cNvSpPr>
            <p:nvPr/>
          </p:nvSpPr>
          <p:spPr bwMode="auto">
            <a:xfrm>
              <a:off x="494" y="1991"/>
              <a:ext cx="110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4: create new schedule</a:t>
              </a:r>
            </a:p>
          </p:txBody>
        </p:sp>
        <p:sp>
          <p:nvSpPr>
            <p:cNvPr id="556092" name="Line 60"/>
            <p:cNvSpPr>
              <a:spLocks noChangeShapeType="1"/>
            </p:cNvSpPr>
            <p:nvPr/>
          </p:nvSpPr>
          <p:spPr bwMode="auto">
            <a:xfrm>
              <a:off x="1132" y="2265"/>
              <a:ext cx="60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93" name="Line 61"/>
            <p:cNvSpPr>
              <a:spLocks noChangeShapeType="1"/>
            </p:cNvSpPr>
            <p:nvPr/>
          </p:nvSpPr>
          <p:spPr bwMode="auto">
            <a:xfrm flipH="1">
              <a:off x="1683" y="2265"/>
              <a:ext cx="53"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94" name="Line 62"/>
            <p:cNvSpPr>
              <a:spLocks noChangeShapeType="1"/>
            </p:cNvSpPr>
            <p:nvPr/>
          </p:nvSpPr>
          <p:spPr bwMode="auto">
            <a:xfrm flipH="1" flipV="1">
              <a:off x="1683" y="2243"/>
              <a:ext cx="53"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95" name="Rectangle 63"/>
            <p:cNvSpPr>
              <a:spLocks noChangeArrowheads="1"/>
            </p:cNvSpPr>
            <p:nvPr/>
          </p:nvSpPr>
          <p:spPr bwMode="auto">
            <a:xfrm>
              <a:off x="1265" y="2105"/>
              <a:ext cx="52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5: display</a:t>
              </a:r>
            </a:p>
          </p:txBody>
        </p:sp>
        <p:sp>
          <p:nvSpPr>
            <p:cNvPr id="556096" name="Line 64"/>
            <p:cNvSpPr>
              <a:spLocks noChangeShapeType="1"/>
            </p:cNvSpPr>
            <p:nvPr/>
          </p:nvSpPr>
          <p:spPr bwMode="auto">
            <a:xfrm>
              <a:off x="1739" y="2358"/>
              <a:ext cx="58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97" name="Line 65"/>
            <p:cNvSpPr>
              <a:spLocks noChangeShapeType="1"/>
            </p:cNvSpPr>
            <p:nvPr/>
          </p:nvSpPr>
          <p:spPr bwMode="auto">
            <a:xfrm flipH="1">
              <a:off x="2266" y="2358"/>
              <a:ext cx="53"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98" name="Line 66"/>
            <p:cNvSpPr>
              <a:spLocks noChangeShapeType="1"/>
            </p:cNvSpPr>
            <p:nvPr/>
          </p:nvSpPr>
          <p:spPr bwMode="auto">
            <a:xfrm flipH="1" flipV="1">
              <a:off x="2266" y="2336"/>
              <a:ext cx="53"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099" name="Rectangle 67"/>
            <p:cNvSpPr>
              <a:spLocks noChangeArrowheads="1"/>
            </p:cNvSpPr>
            <p:nvPr/>
          </p:nvSpPr>
          <p:spPr bwMode="auto">
            <a:xfrm>
              <a:off x="1803" y="2201"/>
              <a:ext cx="71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6: get courses</a:t>
              </a:r>
            </a:p>
          </p:txBody>
        </p:sp>
        <p:sp>
          <p:nvSpPr>
            <p:cNvPr id="556100" name="Line 68"/>
            <p:cNvSpPr>
              <a:spLocks noChangeShapeType="1"/>
            </p:cNvSpPr>
            <p:nvPr/>
          </p:nvSpPr>
          <p:spPr bwMode="auto">
            <a:xfrm flipV="1">
              <a:off x="572" y="2551"/>
              <a:ext cx="1163" cy="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01" name="Rectangle 69"/>
            <p:cNvSpPr>
              <a:spLocks noChangeArrowheads="1"/>
            </p:cNvSpPr>
            <p:nvPr/>
          </p:nvSpPr>
          <p:spPr bwMode="auto">
            <a:xfrm>
              <a:off x="837" y="2375"/>
              <a:ext cx="836"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7: select courses</a:t>
              </a:r>
            </a:p>
          </p:txBody>
        </p:sp>
        <p:sp>
          <p:nvSpPr>
            <p:cNvPr id="556102" name="Line 70"/>
            <p:cNvSpPr>
              <a:spLocks noChangeShapeType="1"/>
            </p:cNvSpPr>
            <p:nvPr/>
          </p:nvSpPr>
          <p:spPr bwMode="auto">
            <a:xfrm>
              <a:off x="572" y="2708"/>
              <a:ext cx="116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03" name="Line 71"/>
            <p:cNvSpPr>
              <a:spLocks noChangeShapeType="1"/>
            </p:cNvSpPr>
            <p:nvPr/>
          </p:nvSpPr>
          <p:spPr bwMode="auto">
            <a:xfrm flipH="1">
              <a:off x="1683" y="2708"/>
              <a:ext cx="53" cy="2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04" name="Line 72"/>
            <p:cNvSpPr>
              <a:spLocks noChangeShapeType="1"/>
            </p:cNvSpPr>
            <p:nvPr/>
          </p:nvSpPr>
          <p:spPr bwMode="auto">
            <a:xfrm flipH="1" flipV="1">
              <a:off x="1683" y="2686"/>
              <a:ext cx="53"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05" name="Rectangle 73"/>
            <p:cNvSpPr>
              <a:spLocks noChangeArrowheads="1"/>
            </p:cNvSpPr>
            <p:nvPr/>
          </p:nvSpPr>
          <p:spPr bwMode="auto">
            <a:xfrm>
              <a:off x="959" y="2549"/>
              <a:ext cx="55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8: process</a:t>
              </a:r>
            </a:p>
          </p:txBody>
        </p:sp>
        <p:sp>
          <p:nvSpPr>
            <p:cNvPr id="556106" name="Line 74"/>
            <p:cNvSpPr>
              <a:spLocks noChangeShapeType="1"/>
            </p:cNvSpPr>
            <p:nvPr/>
          </p:nvSpPr>
          <p:spPr bwMode="auto">
            <a:xfrm>
              <a:off x="1725" y="2877"/>
              <a:ext cx="1279" cy="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07" name="Line 75"/>
            <p:cNvSpPr>
              <a:spLocks noChangeShapeType="1"/>
            </p:cNvSpPr>
            <p:nvPr/>
          </p:nvSpPr>
          <p:spPr bwMode="auto">
            <a:xfrm flipH="1">
              <a:off x="2943" y="2889"/>
              <a:ext cx="52" cy="2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08" name="Line 76"/>
            <p:cNvSpPr>
              <a:spLocks noChangeShapeType="1"/>
            </p:cNvSpPr>
            <p:nvPr/>
          </p:nvSpPr>
          <p:spPr bwMode="auto">
            <a:xfrm flipH="1" flipV="1">
              <a:off x="2943" y="2849"/>
              <a:ext cx="52"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09" name="Rectangle 77"/>
            <p:cNvSpPr>
              <a:spLocks noChangeArrowheads="1"/>
            </p:cNvSpPr>
            <p:nvPr/>
          </p:nvSpPr>
          <p:spPr bwMode="auto">
            <a:xfrm>
              <a:off x="1488" y="2712"/>
              <a:ext cx="882"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9: get prerequisite</a:t>
              </a:r>
            </a:p>
          </p:txBody>
        </p:sp>
        <p:sp>
          <p:nvSpPr>
            <p:cNvPr id="556110" name="Line 78"/>
            <p:cNvSpPr>
              <a:spLocks noChangeShapeType="1"/>
            </p:cNvSpPr>
            <p:nvPr/>
          </p:nvSpPr>
          <p:spPr bwMode="auto">
            <a:xfrm>
              <a:off x="1762" y="3041"/>
              <a:ext cx="194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11" name="Line 79"/>
            <p:cNvSpPr>
              <a:spLocks noChangeShapeType="1"/>
            </p:cNvSpPr>
            <p:nvPr/>
          </p:nvSpPr>
          <p:spPr bwMode="auto">
            <a:xfrm flipH="1">
              <a:off x="3652" y="3041"/>
              <a:ext cx="52"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12" name="Line 80"/>
            <p:cNvSpPr>
              <a:spLocks noChangeShapeType="1"/>
            </p:cNvSpPr>
            <p:nvPr/>
          </p:nvSpPr>
          <p:spPr bwMode="auto">
            <a:xfrm flipH="1" flipV="1">
              <a:off x="3652" y="3019"/>
              <a:ext cx="52"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13" name="Rectangle 81"/>
            <p:cNvSpPr>
              <a:spLocks noChangeArrowheads="1"/>
            </p:cNvSpPr>
            <p:nvPr/>
          </p:nvSpPr>
          <p:spPr bwMode="auto">
            <a:xfrm>
              <a:off x="1765" y="2891"/>
              <a:ext cx="1116"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10: prerequisite taken ?</a:t>
              </a:r>
            </a:p>
          </p:txBody>
        </p:sp>
        <p:sp>
          <p:nvSpPr>
            <p:cNvPr id="556114" name="Line 82"/>
            <p:cNvSpPr>
              <a:spLocks noChangeShapeType="1"/>
            </p:cNvSpPr>
            <p:nvPr/>
          </p:nvSpPr>
          <p:spPr bwMode="auto">
            <a:xfrm flipV="1">
              <a:off x="1753" y="3204"/>
              <a:ext cx="2441"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15" name="Line 83"/>
            <p:cNvSpPr>
              <a:spLocks noChangeShapeType="1"/>
            </p:cNvSpPr>
            <p:nvPr/>
          </p:nvSpPr>
          <p:spPr bwMode="auto">
            <a:xfrm flipH="1">
              <a:off x="4142" y="3204"/>
              <a:ext cx="52"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16" name="Line 84"/>
            <p:cNvSpPr>
              <a:spLocks noChangeShapeType="1"/>
            </p:cNvSpPr>
            <p:nvPr/>
          </p:nvSpPr>
          <p:spPr bwMode="auto">
            <a:xfrm flipH="1" flipV="1">
              <a:off x="4142" y="3182"/>
              <a:ext cx="52"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17" name="Rectangle 85"/>
            <p:cNvSpPr>
              <a:spLocks noChangeArrowheads="1"/>
            </p:cNvSpPr>
            <p:nvPr/>
          </p:nvSpPr>
          <p:spPr bwMode="auto">
            <a:xfrm>
              <a:off x="2031" y="3045"/>
              <a:ext cx="1074"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11: add student (John)</a:t>
              </a:r>
            </a:p>
          </p:txBody>
        </p:sp>
        <p:sp>
          <p:nvSpPr>
            <p:cNvPr id="556118" name="Line 86"/>
            <p:cNvSpPr>
              <a:spLocks noChangeShapeType="1"/>
            </p:cNvSpPr>
            <p:nvPr/>
          </p:nvSpPr>
          <p:spPr bwMode="auto">
            <a:xfrm flipH="1">
              <a:off x="581" y="3344"/>
              <a:ext cx="116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19" name="Line 87"/>
            <p:cNvSpPr>
              <a:spLocks noChangeShapeType="1"/>
            </p:cNvSpPr>
            <p:nvPr/>
          </p:nvSpPr>
          <p:spPr bwMode="auto">
            <a:xfrm>
              <a:off x="581" y="3344"/>
              <a:ext cx="53" cy="2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20" name="Line 88"/>
            <p:cNvSpPr>
              <a:spLocks noChangeShapeType="1"/>
            </p:cNvSpPr>
            <p:nvPr/>
          </p:nvSpPr>
          <p:spPr bwMode="auto">
            <a:xfrm flipV="1">
              <a:off x="581" y="3322"/>
              <a:ext cx="53"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21" name="Rectangle 89"/>
            <p:cNvSpPr>
              <a:spLocks noChangeArrowheads="1"/>
            </p:cNvSpPr>
            <p:nvPr/>
          </p:nvSpPr>
          <p:spPr bwMode="auto">
            <a:xfrm>
              <a:off x="777" y="3185"/>
              <a:ext cx="1164"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12: registration complete</a:t>
              </a:r>
            </a:p>
          </p:txBody>
        </p:sp>
        <p:sp>
          <p:nvSpPr>
            <p:cNvPr id="556122" name="Line 90"/>
            <p:cNvSpPr>
              <a:spLocks noChangeShapeType="1"/>
            </p:cNvSpPr>
            <p:nvPr/>
          </p:nvSpPr>
          <p:spPr bwMode="auto">
            <a:xfrm>
              <a:off x="1739" y="3546"/>
              <a:ext cx="2936"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23" name="Line 91"/>
            <p:cNvSpPr>
              <a:spLocks noChangeShapeType="1"/>
            </p:cNvSpPr>
            <p:nvPr/>
          </p:nvSpPr>
          <p:spPr bwMode="auto">
            <a:xfrm flipH="1">
              <a:off x="4622" y="3546"/>
              <a:ext cx="53"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24" name="Line 92"/>
            <p:cNvSpPr>
              <a:spLocks noChangeShapeType="1"/>
            </p:cNvSpPr>
            <p:nvPr/>
          </p:nvSpPr>
          <p:spPr bwMode="auto">
            <a:xfrm flipH="1" flipV="1">
              <a:off x="4622" y="3524"/>
              <a:ext cx="53"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25" name="Rectangle 93"/>
            <p:cNvSpPr>
              <a:spLocks noChangeArrowheads="1"/>
            </p:cNvSpPr>
            <p:nvPr/>
          </p:nvSpPr>
          <p:spPr bwMode="auto">
            <a:xfrm>
              <a:off x="3042" y="3387"/>
              <a:ext cx="463"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13: print</a:t>
              </a:r>
            </a:p>
          </p:txBody>
        </p:sp>
        <p:sp>
          <p:nvSpPr>
            <p:cNvPr id="556126" name="Line 94"/>
            <p:cNvSpPr>
              <a:spLocks noChangeShapeType="1"/>
            </p:cNvSpPr>
            <p:nvPr/>
          </p:nvSpPr>
          <p:spPr bwMode="auto">
            <a:xfrm>
              <a:off x="1739" y="3685"/>
              <a:ext cx="3426"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27" name="Line 95"/>
            <p:cNvSpPr>
              <a:spLocks noChangeShapeType="1"/>
            </p:cNvSpPr>
            <p:nvPr/>
          </p:nvSpPr>
          <p:spPr bwMode="auto">
            <a:xfrm flipH="1">
              <a:off x="5112" y="3685"/>
              <a:ext cx="53"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28" name="Line 96"/>
            <p:cNvSpPr>
              <a:spLocks noChangeShapeType="1"/>
            </p:cNvSpPr>
            <p:nvPr/>
          </p:nvSpPr>
          <p:spPr bwMode="auto">
            <a:xfrm flipH="1" flipV="1">
              <a:off x="5112" y="3664"/>
              <a:ext cx="53" cy="2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56129" name="Rectangle 97"/>
            <p:cNvSpPr>
              <a:spLocks noChangeArrowheads="1"/>
            </p:cNvSpPr>
            <p:nvPr/>
          </p:nvSpPr>
          <p:spPr bwMode="auto">
            <a:xfrm>
              <a:off x="3060" y="3527"/>
              <a:ext cx="1191"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14: send to billing system</a:t>
              </a:r>
            </a:p>
          </p:txBody>
        </p:sp>
      </p:grpSp>
    </p:spTree>
    <p:extLst>
      <p:ext uri="{BB962C8B-B14F-4D97-AF65-F5344CB8AC3E}">
        <p14:creationId xmlns:p14="http://schemas.microsoft.com/office/powerpoint/2010/main" val="37915621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kumimoji="0" lang="zh-CN" altLang="en-US"/>
              <a:t>面向对象设计概述</a:t>
            </a:r>
            <a:endParaRPr kumimoji="0" lang="en-US" altLang="en-US"/>
          </a:p>
        </p:txBody>
      </p:sp>
      <p:sp>
        <p:nvSpPr>
          <p:cNvPr id="24578" name="Content Placeholder 2"/>
          <p:cNvSpPr>
            <a:spLocks noGrp="1"/>
          </p:cNvSpPr>
          <p:nvPr>
            <p:ph idx="1"/>
          </p:nvPr>
        </p:nvSpPr>
        <p:spPr/>
        <p:txBody>
          <a:bodyPr/>
          <a:lstStyle/>
          <a:p>
            <a:r>
              <a:rPr kumimoji="0" lang="zh-CN" altLang="en-US"/>
              <a:t>面向对象设计的前提：面向对象分析阶段的制品</a:t>
            </a:r>
            <a:endParaRPr kumimoji="0" lang="en-US" altLang="zh-CN"/>
          </a:p>
          <a:p>
            <a:pPr lvl="1"/>
            <a:r>
              <a:rPr kumimoji="0" lang="zh-CN" altLang="en-US"/>
              <a:t>分析模型：通过</a:t>
            </a:r>
            <a:r>
              <a:rPr kumimoji="0" lang="zh-TW" altLang="en-US"/>
              <a:t>分析和理解问题域，</a:t>
            </a:r>
            <a:r>
              <a:rPr kumimoji="0" lang="zh-CN" altLang="en-US"/>
              <a:t>获取</a:t>
            </a:r>
            <a:r>
              <a:rPr kumimoji="0" lang="zh-TW" altLang="en-US"/>
              <a:t>描述问题域和系统责任所需的类及对象，</a:t>
            </a:r>
            <a:r>
              <a:rPr kumimoji="0" lang="zh-CN" altLang="en-US"/>
              <a:t>并表达</a:t>
            </a:r>
            <a:r>
              <a:rPr kumimoji="0" lang="zh-TW" altLang="en-US"/>
              <a:t>它们的内部构成和外部关系，</a:t>
            </a:r>
            <a:r>
              <a:rPr kumimoji="0" lang="zh-CN" altLang="en-US"/>
              <a:t>以及系统的任务等</a:t>
            </a:r>
            <a:r>
              <a:rPr kumimoji="0" lang="zh-TW" altLang="en-US"/>
              <a:t>。</a:t>
            </a:r>
          </a:p>
          <a:p>
            <a:pPr lvl="1"/>
            <a:r>
              <a:rPr kumimoji="0" lang="zh-CN" altLang="en-US"/>
              <a:t>设计任务：</a:t>
            </a:r>
            <a:endParaRPr kumimoji="0" lang="en-US" altLang="zh-CN"/>
          </a:p>
          <a:p>
            <a:pPr lvl="2"/>
            <a:r>
              <a:rPr kumimoji="0" lang="zh-CN" altLang="en-US"/>
              <a:t>通过设计</a:t>
            </a:r>
            <a:r>
              <a:rPr kumimoji="0" lang="zh-TW" altLang="en-US"/>
              <a:t>将</a:t>
            </a:r>
            <a:r>
              <a:rPr kumimoji="0" lang="en-US" altLang="zh-TW" sz="1600" b="1"/>
              <a:t>OOA </a:t>
            </a:r>
            <a:r>
              <a:rPr kumimoji="0" lang="zh-TW" altLang="en-US"/>
              <a:t>模型</a:t>
            </a:r>
            <a:r>
              <a:rPr kumimoji="0" lang="zh-CN" altLang="en-US"/>
              <a:t>精化成</a:t>
            </a:r>
            <a:r>
              <a:rPr kumimoji="0" lang="en-US" altLang="zh-TW" sz="1600" b="1"/>
              <a:t>OOD </a:t>
            </a:r>
            <a:r>
              <a:rPr kumimoji="0" lang="zh-TW" altLang="en-US"/>
              <a:t>模型，并且补充与一些实现有关的部分，如人机界面、数据存储、任务管理等。</a:t>
            </a:r>
            <a:endParaRPr kumimoji="0" lang="en-US" altLang="zh-TW"/>
          </a:p>
          <a:p>
            <a:pPr lvl="1"/>
            <a:r>
              <a:rPr kumimoji="0" lang="zh-CN" altLang="en-US">
                <a:latin typeface="Times New Roman" panose="02020603050405020304" pitchFamily="18" charset="0"/>
              </a:rPr>
              <a:t>设计方法</a:t>
            </a:r>
            <a:endParaRPr kumimoji="0" lang="en-US" altLang="zh-CN">
              <a:latin typeface="Times New Roman" panose="02020603050405020304" pitchFamily="18" charset="0"/>
            </a:endParaRPr>
          </a:p>
          <a:p>
            <a:pPr lvl="2"/>
            <a:r>
              <a:rPr kumimoji="0" lang="zh-CN" altLang="en-US">
                <a:latin typeface="Times New Roman" panose="02020603050405020304" pitchFamily="18" charset="0"/>
              </a:rPr>
              <a:t>传统面向对象设计：</a:t>
            </a:r>
            <a:endParaRPr kumimoji="0" lang="en-US" altLang="zh-CN">
              <a:latin typeface="Times New Roman" panose="02020603050405020304" pitchFamily="18" charset="0"/>
            </a:endParaRPr>
          </a:p>
          <a:p>
            <a:pPr lvl="3"/>
            <a:r>
              <a:rPr kumimoji="0" lang="en-US" altLang="zh-CN">
                <a:latin typeface="Times New Roman" panose="02020603050405020304" pitchFamily="18" charset="0"/>
              </a:rPr>
              <a:t>BOOCH</a:t>
            </a:r>
            <a:r>
              <a:rPr kumimoji="0" lang="zh-CN" altLang="en-US">
                <a:latin typeface="Times New Roman" panose="02020603050405020304" pitchFamily="18" charset="0"/>
              </a:rPr>
              <a:t>方法、</a:t>
            </a:r>
            <a:r>
              <a:rPr kumimoji="0" lang="en-US" altLang="zh-CN">
                <a:latin typeface="Times New Roman" panose="02020603050405020304" pitchFamily="18" charset="0"/>
              </a:rPr>
              <a:t>OMT</a:t>
            </a:r>
            <a:r>
              <a:rPr kumimoji="0" lang="zh-CN" altLang="en-US">
                <a:latin typeface="Times New Roman" panose="02020603050405020304" pitchFamily="18" charset="0"/>
              </a:rPr>
              <a:t>方法、</a:t>
            </a:r>
            <a:r>
              <a:rPr kumimoji="0" lang="en-US" altLang="zh-CN">
                <a:latin typeface="Times New Roman" panose="02020603050405020304" pitchFamily="18" charset="0"/>
              </a:rPr>
              <a:t>OOSE</a:t>
            </a:r>
            <a:r>
              <a:rPr kumimoji="0" lang="zh-CN" altLang="en-US">
                <a:latin typeface="Times New Roman" panose="02020603050405020304" pitchFamily="18" charset="0"/>
              </a:rPr>
              <a:t>方法</a:t>
            </a:r>
            <a:endParaRPr kumimoji="0" lang="en-US" altLang="zh-CN">
              <a:latin typeface="Times New Roman" panose="02020603050405020304" pitchFamily="18" charset="0"/>
            </a:endParaRPr>
          </a:p>
          <a:p>
            <a:pPr lvl="2"/>
            <a:r>
              <a:rPr kumimoji="0" lang="zh-CN" altLang="en-US">
                <a:latin typeface="Times New Roman" panose="02020603050405020304" pitchFamily="18" charset="0"/>
              </a:rPr>
              <a:t>基于</a:t>
            </a:r>
            <a:r>
              <a:rPr kumimoji="0" lang="en-US" altLang="zh-CN">
                <a:latin typeface="Times New Roman" panose="02020603050405020304" pitchFamily="18" charset="0"/>
              </a:rPr>
              <a:t>UML</a:t>
            </a:r>
            <a:r>
              <a:rPr kumimoji="0" lang="zh-CN" altLang="en-US">
                <a:latin typeface="Times New Roman" panose="02020603050405020304" pitchFamily="18" charset="0"/>
              </a:rPr>
              <a:t>的面向对象设计</a:t>
            </a:r>
            <a:endParaRPr kumimoji="0" lang="en-US" altLang="zh-CN">
              <a:latin typeface="Times New Roman" panose="02020603050405020304" pitchFamily="18" charset="0"/>
            </a:endParaRPr>
          </a:p>
          <a:p>
            <a:pPr lvl="1"/>
            <a:endParaRPr kumimoji="0" lang="en-US" altLang="zh-CN"/>
          </a:p>
        </p:txBody>
      </p:sp>
    </p:spTree>
    <p:extLst>
      <p:ext uri="{BB962C8B-B14F-4D97-AF65-F5344CB8AC3E}">
        <p14:creationId xmlns:p14="http://schemas.microsoft.com/office/powerpoint/2010/main" val="42858068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title"/>
          </p:nvPr>
        </p:nvSpPr>
        <p:spPr>
          <a:noFill/>
        </p:spPr>
        <p:txBody>
          <a:bodyPr lIns="0" tIns="0" rIns="0" bIns="0"/>
          <a:lstStyle/>
          <a:p>
            <a:r>
              <a:rPr kumimoji="0" lang="zh-CN" altLang="en-US"/>
              <a:t>修改后的顺序图</a:t>
            </a:r>
          </a:p>
        </p:txBody>
      </p:sp>
      <p:sp>
        <p:nvSpPr>
          <p:cNvPr id="575491" name="Oval 3"/>
          <p:cNvSpPr>
            <a:spLocks noChangeArrowheads="1"/>
          </p:cNvSpPr>
          <p:nvPr/>
        </p:nvSpPr>
        <p:spPr bwMode="auto">
          <a:xfrm>
            <a:off x="471488" y="1428750"/>
            <a:ext cx="77787" cy="77788"/>
          </a:xfrm>
          <a:prstGeom prst="ellipse">
            <a:avLst/>
          </a:prstGeom>
          <a:noFill/>
          <a:ln w="127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492" name="Line 4"/>
          <p:cNvSpPr>
            <a:spLocks noChangeShapeType="1"/>
          </p:cNvSpPr>
          <p:nvPr/>
        </p:nvSpPr>
        <p:spPr bwMode="auto">
          <a:xfrm>
            <a:off x="511175" y="1512888"/>
            <a:ext cx="0" cy="904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493" name="Line 5"/>
          <p:cNvSpPr>
            <a:spLocks noChangeShapeType="1"/>
          </p:cNvSpPr>
          <p:nvPr/>
        </p:nvSpPr>
        <p:spPr bwMode="auto">
          <a:xfrm>
            <a:off x="436563" y="1539875"/>
            <a:ext cx="14763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494" name="Freeform 6"/>
          <p:cNvSpPr>
            <a:spLocks/>
          </p:cNvSpPr>
          <p:nvPr/>
        </p:nvSpPr>
        <p:spPr bwMode="auto">
          <a:xfrm>
            <a:off x="409575" y="1603375"/>
            <a:ext cx="204788" cy="103188"/>
          </a:xfrm>
          <a:custGeom>
            <a:avLst/>
            <a:gdLst>
              <a:gd name="T0" fmla="*/ 0 w 129"/>
              <a:gd name="T1" fmla="*/ 101600 h 65"/>
              <a:gd name="T2" fmla="*/ 101600 w 129"/>
              <a:gd name="T3" fmla="*/ 0 h 65"/>
              <a:gd name="T4" fmla="*/ 203200 w 129"/>
              <a:gd name="T5" fmla="*/ 101600 h 65"/>
              <a:gd name="T6" fmla="*/ 0 60000 65536"/>
              <a:gd name="T7" fmla="*/ 0 60000 65536"/>
              <a:gd name="T8" fmla="*/ 0 60000 65536"/>
            </a:gdLst>
            <a:ahLst/>
            <a:cxnLst>
              <a:cxn ang="T6">
                <a:pos x="T0" y="T1"/>
              </a:cxn>
              <a:cxn ang="T7">
                <a:pos x="T2" y="T3"/>
              </a:cxn>
              <a:cxn ang="T8">
                <a:pos x="T4" y="T5"/>
              </a:cxn>
            </a:cxnLst>
            <a:rect l="0" t="0" r="r" b="b"/>
            <a:pathLst>
              <a:path w="129" h="65">
                <a:moveTo>
                  <a:pt x="0" y="64"/>
                </a:moveTo>
                <a:lnTo>
                  <a:pt x="64" y="0"/>
                </a:lnTo>
                <a:lnTo>
                  <a:pt x="128" y="6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575495" name="Rectangle 7"/>
          <p:cNvSpPr>
            <a:spLocks noChangeArrowheads="1"/>
          </p:cNvSpPr>
          <p:nvPr/>
        </p:nvSpPr>
        <p:spPr bwMode="auto">
          <a:xfrm>
            <a:off x="279400" y="1647825"/>
            <a:ext cx="6413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John : </a:t>
            </a:r>
          </a:p>
        </p:txBody>
      </p:sp>
      <p:sp>
        <p:nvSpPr>
          <p:cNvPr id="575496" name="Rectangle 8"/>
          <p:cNvSpPr>
            <a:spLocks noChangeArrowheads="1"/>
          </p:cNvSpPr>
          <p:nvPr/>
        </p:nvSpPr>
        <p:spPr bwMode="auto">
          <a:xfrm>
            <a:off x="231775" y="1838325"/>
            <a:ext cx="7096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Student</a:t>
            </a:r>
          </a:p>
        </p:txBody>
      </p:sp>
      <p:sp>
        <p:nvSpPr>
          <p:cNvPr id="575497" name="Line 9"/>
          <p:cNvSpPr>
            <a:spLocks noChangeShapeType="1"/>
          </p:cNvSpPr>
          <p:nvPr/>
        </p:nvSpPr>
        <p:spPr bwMode="auto">
          <a:xfrm>
            <a:off x="511175" y="2038350"/>
            <a:ext cx="0" cy="4179888"/>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498" name="Rectangle 10"/>
          <p:cNvSpPr>
            <a:spLocks noChangeArrowheads="1"/>
          </p:cNvSpPr>
          <p:nvPr/>
        </p:nvSpPr>
        <p:spPr bwMode="auto">
          <a:xfrm>
            <a:off x="1073150" y="1531938"/>
            <a:ext cx="895350" cy="377825"/>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499" name="Rectangle 11"/>
          <p:cNvSpPr>
            <a:spLocks noChangeArrowheads="1"/>
          </p:cNvSpPr>
          <p:nvPr/>
        </p:nvSpPr>
        <p:spPr bwMode="auto">
          <a:xfrm>
            <a:off x="1000125" y="1512888"/>
            <a:ext cx="10795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:Registration </a:t>
            </a:r>
          </a:p>
        </p:txBody>
      </p:sp>
      <p:sp>
        <p:nvSpPr>
          <p:cNvPr id="575500" name="Rectangle 12"/>
          <p:cNvSpPr>
            <a:spLocks noChangeArrowheads="1"/>
          </p:cNvSpPr>
          <p:nvPr/>
        </p:nvSpPr>
        <p:spPr bwMode="auto">
          <a:xfrm>
            <a:off x="1276350" y="1676400"/>
            <a:ext cx="5397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Form</a:t>
            </a:r>
          </a:p>
        </p:txBody>
      </p:sp>
      <p:sp>
        <p:nvSpPr>
          <p:cNvPr id="575501" name="Line 13"/>
          <p:cNvSpPr>
            <a:spLocks noChangeShapeType="1"/>
          </p:cNvSpPr>
          <p:nvPr/>
        </p:nvSpPr>
        <p:spPr bwMode="auto">
          <a:xfrm>
            <a:off x="1671638" y="2038350"/>
            <a:ext cx="0" cy="4179888"/>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02" name="Rectangle 14"/>
          <p:cNvSpPr>
            <a:spLocks noChangeArrowheads="1"/>
          </p:cNvSpPr>
          <p:nvPr/>
        </p:nvSpPr>
        <p:spPr bwMode="auto">
          <a:xfrm>
            <a:off x="4071938" y="1530350"/>
            <a:ext cx="796925" cy="407988"/>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03" name="Rectangle 15"/>
          <p:cNvSpPr>
            <a:spLocks noChangeArrowheads="1"/>
          </p:cNvSpPr>
          <p:nvPr/>
        </p:nvSpPr>
        <p:spPr bwMode="auto">
          <a:xfrm>
            <a:off x="4019550" y="1512888"/>
            <a:ext cx="96043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:Catalogue </a:t>
            </a:r>
          </a:p>
        </p:txBody>
      </p:sp>
      <p:sp>
        <p:nvSpPr>
          <p:cNvPr id="575504" name="Line 16"/>
          <p:cNvSpPr>
            <a:spLocks noChangeShapeType="1"/>
          </p:cNvSpPr>
          <p:nvPr/>
        </p:nvSpPr>
        <p:spPr bwMode="auto">
          <a:xfrm>
            <a:off x="4348163" y="2052638"/>
            <a:ext cx="0" cy="4179887"/>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05" name="Rectangle 17"/>
          <p:cNvSpPr>
            <a:spLocks noChangeArrowheads="1"/>
          </p:cNvSpPr>
          <p:nvPr/>
        </p:nvSpPr>
        <p:spPr bwMode="auto">
          <a:xfrm>
            <a:off x="4946650" y="1530350"/>
            <a:ext cx="787400" cy="407988"/>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06" name="Rectangle 18"/>
          <p:cNvSpPr>
            <a:spLocks noChangeArrowheads="1"/>
          </p:cNvSpPr>
          <p:nvPr/>
        </p:nvSpPr>
        <p:spPr bwMode="auto">
          <a:xfrm>
            <a:off x="4953000" y="1512888"/>
            <a:ext cx="7175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:Course</a:t>
            </a:r>
          </a:p>
        </p:txBody>
      </p:sp>
      <p:sp>
        <p:nvSpPr>
          <p:cNvPr id="575507" name="Line 19"/>
          <p:cNvSpPr>
            <a:spLocks noChangeShapeType="1"/>
          </p:cNvSpPr>
          <p:nvPr/>
        </p:nvSpPr>
        <p:spPr bwMode="auto">
          <a:xfrm>
            <a:off x="5222875" y="2052638"/>
            <a:ext cx="0" cy="4179887"/>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08" name="Rectangle 20"/>
          <p:cNvSpPr>
            <a:spLocks noChangeArrowheads="1"/>
          </p:cNvSpPr>
          <p:nvPr/>
        </p:nvSpPr>
        <p:spPr bwMode="auto">
          <a:xfrm>
            <a:off x="5849938" y="1544638"/>
            <a:ext cx="663575" cy="39370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09" name="Rectangle 21"/>
          <p:cNvSpPr>
            <a:spLocks noChangeArrowheads="1"/>
          </p:cNvSpPr>
          <p:nvPr/>
        </p:nvSpPr>
        <p:spPr bwMode="auto">
          <a:xfrm>
            <a:off x="5827713" y="1512888"/>
            <a:ext cx="7937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:Student </a:t>
            </a:r>
          </a:p>
        </p:txBody>
      </p:sp>
      <p:sp>
        <p:nvSpPr>
          <p:cNvPr id="575510" name="Rectangle 22"/>
          <p:cNvSpPr>
            <a:spLocks noChangeArrowheads="1"/>
          </p:cNvSpPr>
          <p:nvPr/>
        </p:nvSpPr>
        <p:spPr bwMode="auto">
          <a:xfrm>
            <a:off x="5905500" y="1704975"/>
            <a:ext cx="6746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Record</a:t>
            </a:r>
          </a:p>
        </p:txBody>
      </p:sp>
      <p:sp>
        <p:nvSpPr>
          <p:cNvPr id="575511" name="Line 23"/>
          <p:cNvSpPr>
            <a:spLocks noChangeShapeType="1"/>
          </p:cNvSpPr>
          <p:nvPr/>
        </p:nvSpPr>
        <p:spPr bwMode="auto">
          <a:xfrm>
            <a:off x="6126163" y="2052638"/>
            <a:ext cx="0" cy="4179887"/>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12" name="Rectangle 24"/>
          <p:cNvSpPr>
            <a:spLocks noChangeArrowheads="1"/>
          </p:cNvSpPr>
          <p:nvPr/>
        </p:nvSpPr>
        <p:spPr bwMode="auto">
          <a:xfrm>
            <a:off x="6584950" y="1544638"/>
            <a:ext cx="736600" cy="39370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13" name="Rectangle 25"/>
          <p:cNvSpPr>
            <a:spLocks noChangeArrowheads="1"/>
          </p:cNvSpPr>
          <p:nvPr/>
        </p:nvSpPr>
        <p:spPr bwMode="auto">
          <a:xfrm>
            <a:off x="6632575" y="1512888"/>
            <a:ext cx="760413"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:Course </a:t>
            </a:r>
          </a:p>
        </p:txBody>
      </p:sp>
      <p:sp>
        <p:nvSpPr>
          <p:cNvPr id="575514" name="Rectangle 26"/>
          <p:cNvSpPr>
            <a:spLocks noChangeArrowheads="1"/>
          </p:cNvSpPr>
          <p:nvPr/>
        </p:nvSpPr>
        <p:spPr bwMode="auto">
          <a:xfrm>
            <a:off x="6738938" y="1704975"/>
            <a:ext cx="6334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Roster</a:t>
            </a:r>
          </a:p>
        </p:txBody>
      </p:sp>
      <p:sp>
        <p:nvSpPr>
          <p:cNvPr id="575515" name="Line 27"/>
          <p:cNvSpPr>
            <a:spLocks noChangeShapeType="1"/>
          </p:cNvSpPr>
          <p:nvPr/>
        </p:nvSpPr>
        <p:spPr bwMode="auto">
          <a:xfrm>
            <a:off x="6759575" y="2052638"/>
            <a:ext cx="0" cy="4179887"/>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16" name="Rectangle 28"/>
          <p:cNvSpPr>
            <a:spLocks noChangeArrowheads="1"/>
          </p:cNvSpPr>
          <p:nvPr/>
        </p:nvSpPr>
        <p:spPr bwMode="auto">
          <a:xfrm>
            <a:off x="7407275" y="1530350"/>
            <a:ext cx="708025" cy="365125"/>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17" name="Rectangle 29"/>
          <p:cNvSpPr>
            <a:spLocks noChangeArrowheads="1"/>
          </p:cNvSpPr>
          <p:nvPr/>
        </p:nvSpPr>
        <p:spPr bwMode="auto">
          <a:xfrm>
            <a:off x="7348538" y="1512888"/>
            <a:ext cx="858837"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:Schedule</a:t>
            </a:r>
          </a:p>
        </p:txBody>
      </p:sp>
      <p:sp>
        <p:nvSpPr>
          <p:cNvPr id="575518" name="Line 30"/>
          <p:cNvSpPr>
            <a:spLocks noChangeShapeType="1"/>
          </p:cNvSpPr>
          <p:nvPr/>
        </p:nvSpPr>
        <p:spPr bwMode="auto">
          <a:xfrm>
            <a:off x="7839075" y="2009775"/>
            <a:ext cx="0" cy="4179888"/>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19" name="Rectangle 31"/>
          <p:cNvSpPr>
            <a:spLocks noChangeArrowheads="1"/>
          </p:cNvSpPr>
          <p:nvPr/>
        </p:nvSpPr>
        <p:spPr bwMode="auto">
          <a:xfrm>
            <a:off x="8196263" y="1516063"/>
            <a:ext cx="800100" cy="3794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20" name="Rectangle 32"/>
          <p:cNvSpPr>
            <a:spLocks noChangeArrowheads="1"/>
          </p:cNvSpPr>
          <p:nvPr/>
        </p:nvSpPr>
        <p:spPr bwMode="auto">
          <a:xfrm>
            <a:off x="8180388" y="1512888"/>
            <a:ext cx="692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:Billing</a:t>
            </a:r>
          </a:p>
          <a:p>
            <a:pPr>
              <a:defRPr/>
            </a:pPr>
            <a:r>
              <a:rPr kumimoji="0" lang="en-US" altLang="zh-CN" sz="1200" u="sng">
                <a:solidFill>
                  <a:srgbClr val="000000"/>
                </a:solidFill>
                <a:latin typeface="Times New Roman" charset="0"/>
                <a:ea typeface="宋体" charset="0"/>
                <a:cs typeface="宋体" charset="0"/>
              </a:rPr>
              <a:t>System</a:t>
            </a:r>
          </a:p>
        </p:txBody>
      </p:sp>
      <p:sp>
        <p:nvSpPr>
          <p:cNvPr id="575521" name="Line 33"/>
          <p:cNvSpPr>
            <a:spLocks noChangeShapeType="1"/>
          </p:cNvSpPr>
          <p:nvPr/>
        </p:nvSpPr>
        <p:spPr bwMode="auto">
          <a:xfrm>
            <a:off x="8472488" y="2009775"/>
            <a:ext cx="0" cy="4179888"/>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22" name="Rectangle 34"/>
          <p:cNvSpPr>
            <a:spLocks noChangeArrowheads="1"/>
          </p:cNvSpPr>
          <p:nvPr/>
        </p:nvSpPr>
        <p:spPr bwMode="auto">
          <a:xfrm>
            <a:off x="3049588" y="1509713"/>
            <a:ext cx="923925" cy="441325"/>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23" name="Rectangle 35"/>
          <p:cNvSpPr>
            <a:spLocks noChangeArrowheads="1"/>
          </p:cNvSpPr>
          <p:nvPr/>
        </p:nvSpPr>
        <p:spPr bwMode="auto">
          <a:xfrm>
            <a:off x="2978150" y="1527175"/>
            <a:ext cx="10795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:Registration </a:t>
            </a:r>
          </a:p>
        </p:txBody>
      </p:sp>
      <p:sp>
        <p:nvSpPr>
          <p:cNvPr id="575524" name="Rectangle 36"/>
          <p:cNvSpPr>
            <a:spLocks noChangeArrowheads="1"/>
          </p:cNvSpPr>
          <p:nvPr/>
        </p:nvSpPr>
        <p:spPr bwMode="auto">
          <a:xfrm>
            <a:off x="3068638" y="1704975"/>
            <a:ext cx="7826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Manager</a:t>
            </a:r>
          </a:p>
        </p:txBody>
      </p:sp>
      <p:sp>
        <p:nvSpPr>
          <p:cNvPr id="575525" name="Line 37"/>
          <p:cNvSpPr>
            <a:spLocks noChangeShapeType="1"/>
          </p:cNvSpPr>
          <p:nvPr/>
        </p:nvSpPr>
        <p:spPr bwMode="auto">
          <a:xfrm>
            <a:off x="3714750" y="2052638"/>
            <a:ext cx="0" cy="4179887"/>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26" name="Rectangle 38"/>
          <p:cNvSpPr>
            <a:spLocks noChangeArrowheads="1"/>
          </p:cNvSpPr>
          <p:nvPr/>
        </p:nvSpPr>
        <p:spPr bwMode="auto">
          <a:xfrm>
            <a:off x="2179638" y="1516063"/>
            <a:ext cx="727075" cy="407987"/>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27" name="Rectangle 39"/>
          <p:cNvSpPr>
            <a:spLocks noChangeArrowheads="1"/>
          </p:cNvSpPr>
          <p:nvPr/>
        </p:nvSpPr>
        <p:spPr bwMode="auto">
          <a:xfrm>
            <a:off x="2097088" y="1512888"/>
            <a:ext cx="9017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:Schedule </a:t>
            </a:r>
          </a:p>
        </p:txBody>
      </p:sp>
      <p:sp>
        <p:nvSpPr>
          <p:cNvPr id="575528" name="Rectangle 40"/>
          <p:cNvSpPr>
            <a:spLocks noChangeArrowheads="1"/>
          </p:cNvSpPr>
          <p:nvPr/>
        </p:nvSpPr>
        <p:spPr bwMode="auto">
          <a:xfrm>
            <a:off x="2273300" y="1690688"/>
            <a:ext cx="5397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u="sng">
                <a:solidFill>
                  <a:srgbClr val="000000"/>
                </a:solidFill>
                <a:latin typeface="Times New Roman" charset="0"/>
                <a:ea typeface="宋体" charset="0"/>
                <a:cs typeface="宋体" charset="0"/>
              </a:rPr>
              <a:t>Form</a:t>
            </a:r>
          </a:p>
        </p:txBody>
      </p:sp>
      <p:sp>
        <p:nvSpPr>
          <p:cNvPr id="575529" name="Line 41"/>
          <p:cNvSpPr>
            <a:spLocks noChangeShapeType="1"/>
          </p:cNvSpPr>
          <p:nvPr/>
        </p:nvSpPr>
        <p:spPr bwMode="auto">
          <a:xfrm>
            <a:off x="2455863" y="2038350"/>
            <a:ext cx="0" cy="4179888"/>
          </a:xfrm>
          <a:prstGeom prst="line">
            <a:avLst/>
          </a:prstGeom>
          <a:noFill/>
          <a:ln w="12700">
            <a:solidFill>
              <a:srgbClr val="000000"/>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30" name="Line 42"/>
          <p:cNvSpPr>
            <a:spLocks noChangeShapeType="1"/>
          </p:cNvSpPr>
          <p:nvPr/>
        </p:nvSpPr>
        <p:spPr bwMode="auto">
          <a:xfrm>
            <a:off x="528638" y="2271713"/>
            <a:ext cx="11414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31" name="Line 43"/>
          <p:cNvSpPr>
            <a:spLocks noChangeShapeType="1"/>
          </p:cNvSpPr>
          <p:nvPr/>
        </p:nvSpPr>
        <p:spPr bwMode="auto">
          <a:xfrm flipH="1">
            <a:off x="1603375" y="2271713"/>
            <a:ext cx="66675" cy="28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32" name="Line 44"/>
          <p:cNvSpPr>
            <a:spLocks noChangeShapeType="1"/>
          </p:cNvSpPr>
          <p:nvPr/>
        </p:nvSpPr>
        <p:spPr bwMode="auto">
          <a:xfrm flipH="1" flipV="1">
            <a:off x="1603375" y="2243138"/>
            <a:ext cx="66675" cy="28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33" name="Rectangle 45"/>
          <p:cNvSpPr>
            <a:spLocks noChangeArrowheads="1"/>
          </p:cNvSpPr>
          <p:nvPr/>
        </p:nvSpPr>
        <p:spPr bwMode="auto">
          <a:xfrm>
            <a:off x="766763" y="2046288"/>
            <a:ext cx="80486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Helvetica" charset="0"/>
                <a:ea typeface="宋体" charset="0"/>
                <a:cs typeface="宋体" charset="0"/>
              </a:rPr>
              <a:t>1: enter id</a:t>
            </a:r>
          </a:p>
        </p:txBody>
      </p:sp>
      <p:sp>
        <p:nvSpPr>
          <p:cNvPr id="575534" name="Line 46"/>
          <p:cNvSpPr>
            <a:spLocks noChangeShapeType="1"/>
          </p:cNvSpPr>
          <p:nvPr/>
        </p:nvSpPr>
        <p:spPr bwMode="auto">
          <a:xfrm>
            <a:off x="1674813" y="2362200"/>
            <a:ext cx="28257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35" name="Line 47"/>
          <p:cNvSpPr>
            <a:spLocks noChangeShapeType="1"/>
          </p:cNvSpPr>
          <p:nvPr/>
        </p:nvSpPr>
        <p:spPr bwMode="auto">
          <a:xfrm>
            <a:off x="1957388" y="2362200"/>
            <a:ext cx="0" cy="1016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36" name="Line 48"/>
          <p:cNvSpPr>
            <a:spLocks noChangeShapeType="1"/>
          </p:cNvSpPr>
          <p:nvPr/>
        </p:nvSpPr>
        <p:spPr bwMode="auto">
          <a:xfrm flipH="1">
            <a:off x="1676400" y="2463800"/>
            <a:ext cx="280988"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37" name="Line 49"/>
          <p:cNvSpPr>
            <a:spLocks noChangeShapeType="1"/>
          </p:cNvSpPr>
          <p:nvPr/>
        </p:nvSpPr>
        <p:spPr bwMode="auto">
          <a:xfrm>
            <a:off x="1676400" y="2463800"/>
            <a:ext cx="68263" cy="28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38" name="Line 50"/>
          <p:cNvSpPr>
            <a:spLocks noChangeShapeType="1"/>
          </p:cNvSpPr>
          <p:nvPr/>
        </p:nvSpPr>
        <p:spPr bwMode="auto">
          <a:xfrm flipV="1">
            <a:off x="1676400" y="2436813"/>
            <a:ext cx="68263" cy="269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39" name="Rectangle 51"/>
          <p:cNvSpPr>
            <a:spLocks noChangeArrowheads="1"/>
          </p:cNvSpPr>
          <p:nvPr/>
        </p:nvSpPr>
        <p:spPr bwMode="auto">
          <a:xfrm>
            <a:off x="1595438" y="2136775"/>
            <a:ext cx="10366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2: validate id</a:t>
            </a:r>
          </a:p>
        </p:txBody>
      </p:sp>
      <p:sp>
        <p:nvSpPr>
          <p:cNvPr id="575540" name="Line 52"/>
          <p:cNvSpPr>
            <a:spLocks noChangeShapeType="1"/>
          </p:cNvSpPr>
          <p:nvPr/>
        </p:nvSpPr>
        <p:spPr bwMode="auto">
          <a:xfrm>
            <a:off x="528638" y="2724150"/>
            <a:ext cx="11414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41" name="Line 53"/>
          <p:cNvSpPr>
            <a:spLocks noChangeShapeType="1"/>
          </p:cNvSpPr>
          <p:nvPr/>
        </p:nvSpPr>
        <p:spPr bwMode="auto">
          <a:xfrm flipH="1">
            <a:off x="1603375" y="2724150"/>
            <a:ext cx="66675" cy="28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42" name="Line 54"/>
          <p:cNvSpPr>
            <a:spLocks noChangeShapeType="1"/>
          </p:cNvSpPr>
          <p:nvPr/>
        </p:nvSpPr>
        <p:spPr bwMode="auto">
          <a:xfrm flipH="1" flipV="1">
            <a:off x="1603375" y="2695575"/>
            <a:ext cx="66675" cy="28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43" name="Rectangle 55"/>
          <p:cNvSpPr>
            <a:spLocks noChangeArrowheads="1"/>
          </p:cNvSpPr>
          <p:nvPr/>
        </p:nvSpPr>
        <p:spPr bwMode="auto">
          <a:xfrm>
            <a:off x="625475" y="2498725"/>
            <a:ext cx="126047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3: enter current </a:t>
            </a:r>
          </a:p>
        </p:txBody>
      </p:sp>
      <p:sp>
        <p:nvSpPr>
          <p:cNvPr id="575544" name="Line 56"/>
          <p:cNvSpPr>
            <a:spLocks noChangeShapeType="1"/>
          </p:cNvSpPr>
          <p:nvPr/>
        </p:nvSpPr>
        <p:spPr bwMode="auto">
          <a:xfrm>
            <a:off x="528638" y="2965450"/>
            <a:ext cx="11414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45" name="Line 57"/>
          <p:cNvSpPr>
            <a:spLocks noChangeShapeType="1"/>
          </p:cNvSpPr>
          <p:nvPr/>
        </p:nvSpPr>
        <p:spPr bwMode="auto">
          <a:xfrm flipH="1">
            <a:off x="1603375" y="2965450"/>
            <a:ext cx="66675" cy="28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46" name="Line 58"/>
          <p:cNvSpPr>
            <a:spLocks noChangeShapeType="1"/>
          </p:cNvSpPr>
          <p:nvPr/>
        </p:nvSpPr>
        <p:spPr bwMode="auto">
          <a:xfrm flipH="1" flipV="1">
            <a:off x="1603375" y="2936875"/>
            <a:ext cx="66675" cy="28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47" name="Rectangle 59"/>
          <p:cNvSpPr>
            <a:spLocks noChangeArrowheads="1"/>
          </p:cNvSpPr>
          <p:nvPr/>
        </p:nvSpPr>
        <p:spPr bwMode="auto">
          <a:xfrm>
            <a:off x="619125" y="2740025"/>
            <a:ext cx="11414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4: create new </a:t>
            </a:r>
          </a:p>
        </p:txBody>
      </p:sp>
      <p:sp>
        <p:nvSpPr>
          <p:cNvPr id="575548" name="Line 60"/>
          <p:cNvSpPr>
            <a:spLocks noChangeShapeType="1"/>
          </p:cNvSpPr>
          <p:nvPr/>
        </p:nvSpPr>
        <p:spPr bwMode="auto">
          <a:xfrm>
            <a:off x="1674813" y="3055938"/>
            <a:ext cx="77946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49" name="Line 61"/>
          <p:cNvSpPr>
            <a:spLocks noChangeShapeType="1"/>
          </p:cNvSpPr>
          <p:nvPr/>
        </p:nvSpPr>
        <p:spPr bwMode="auto">
          <a:xfrm flipH="1">
            <a:off x="2386013" y="3055938"/>
            <a:ext cx="68262" cy="28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50" name="Line 62"/>
          <p:cNvSpPr>
            <a:spLocks noChangeShapeType="1"/>
          </p:cNvSpPr>
          <p:nvPr/>
        </p:nvSpPr>
        <p:spPr bwMode="auto">
          <a:xfrm flipH="1" flipV="1">
            <a:off x="2386013" y="3027363"/>
            <a:ext cx="68262" cy="28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51" name="Rectangle 63"/>
          <p:cNvSpPr>
            <a:spLocks noChangeArrowheads="1"/>
          </p:cNvSpPr>
          <p:nvPr/>
        </p:nvSpPr>
        <p:spPr bwMode="auto">
          <a:xfrm>
            <a:off x="1744663" y="2827338"/>
            <a:ext cx="8255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5: display</a:t>
            </a:r>
          </a:p>
        </p:txBody>
      </p:sp>
      <p:grpSp>
        <p:nvGrpSpPr>
          <p:cNvPr id="137279" name="Group 64"/>
          <p:cNvGrpSpPr>
            <a:grpSpLocks/>
          </p:cNvGrpSpPr>
          <p:nvPr/>
        </p:nvGrpSpPr>
        <p:grpSpPr bwMode="auto">
          <a:xfrm>
            <a:off x="2495550" y="2982913"/>
            <a:ext cx="1865313" cy="274637"/>
            <a:chOff x="1572" y="1879"/>
            <a:chExt cx="1175" cy="173"/>
          </a:xfrm>
        </p:grpSpPr>
        <p:sp>
          <p:nvSpPr>
            <p:cNvPr id="575553" name="Line 65"/>
            <p:cNvSpPr>
              <a:spLocks noChangeShapeType="1"/>
            </p:cNvSpPr>
            <p:nvPr/>
          </p:nvSpPr>
          <p:spPr bwMode="auto">
            <a:xfrm>
              <a:off x="1572" y="2014"/>
              <a:ext cx="1175" cy="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54" name="Line 66"/>
            <p:cNvSpPr>
              <a:spLocks noChangeShapeType="1"/>
            </p:cNvSpPr>
            <p:nvPr/>
          </p:nvSpPr>
          <p:spPr bwMode="auto">
            <a:xfrm flipH="1">
              <a:off x="2704" y="2018"/>
              <a:ext cx="43" cy="1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55" name="Line 67"/>
            <p:cNvSpPr>
              <a:spLocks noChangeShapeType="1"/>
            </p:cNvSpPr>
            <p:nvPr/>
          </p:nvSpPr>
          <p:spPr bwMode="auto">
            <a:xfrm flipH="1" flipV="1">
              <a:off x="2704" y="2000"/>
              <a:ext cx="43" cy="1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56" name="Rectangle 68"/>
            <p:cNvSpPr>
              <a:spLocks noChangeArrowheads="1"/>
            </p:cNvSpPr>
            <p:nvPr/>
          </p:nvSpPr>
          <p:spPr bwMode="auto">
            <a:xfrm>
              <a:off x="2175" y="1879"/>
              <a:ext cx="54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6: display </a:t>
              </a:r>
            </a:p>
          </p:txBody>
        </p:sp>
      </p:grpSp>
      <p:grpSp>
        <p:nvGrpSpPr>
          <p:cNvPr id="137280" name="Group 69"/>
          <p:cNvGrpSpPr>
            <a:grpSpLocks/>
          </p:cNvGrpSpPr>
          <p:nvPr/>
        </p:nvGrpSpPr>
        <p:grpSpPr bwMode="auto">
          <a:xfrm>
            <a:off x="531813" y="3306763"/>
            <a:ext cx="3810000" cy="274637"/>
            <a:chOff x="335" y="2083"/>
            <a:chExt cx="2400" cy="173"/>
          </a:xfrm>
        </p:grpSpPr>
        <p:sp>
          <p:nvSpPr>
            <p:cNvPr id="575558" name="Line 70"/>
            <p:cNvSpPr>
              <a:spLocks noChangeShapeType="1"/>
            </p:cNvSpPr>
            <p:nvPr/>
          </p:nvSpPr>
          <p:spPr bwMode="auto">
            <a:xfrm>
              <a:off x="335" y="2233"/>
              <a:ext cx="24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59" name="Line 71"/>
            <p:cNvSpPr>
              <a:spLocks noChangeShapeType="1"/>
            </p:cNvSpPr>
            <p:nvPr/>
          </p:nvSpPr>
          <p:spPr bwMode="auto">
            <a:xfrm flipH="1">
              <a:off x="2690" y="2233"/>
              <a:ext cx="43" cy="1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60" name="Line 72"/>
            <p:cNvSpPr>
              <a:spLocks noChangeShapeType="1"/>
            </p:cNvSpPr>
            <p:nvPr/>
          </p:nvSpPr>
          <p:spPr bwMode="auto">
            <a:xfrm flipH="1" flipV="1">
              <a:off x="2685" y="2205"/>
              <a:ext cx="43" cy="1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61" name="Rectangle 73"/>
            <p:cNvSpPr>
              <a:spLocks noChangeArrowheads="1"/>
            </p:cNvSpPr>
            <p:nvPr/>
          </p:nvSpPr>
          <p:spPr bwMode="auto">
            <a:xfrm>
              <a:off x="1737" y="2083"/>
              <a:ext cx="78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7: select course</a:t>
              </a:r>
            </a:p>
          </p:txBody>
        </p:sp>
      </p:grpSp>
      <p:grpSp>
        <p:nvGrpSpPr>
          <p:cNvPr id="137281" name="Group 74"/>
          <p:cNvGrpSpPr>
            <a:grpSpLocks/>
          </p:cNvGrpSpPr>
          <p:nvPr/>
        </p:nvGrpSpPr>
        <p:grpSpPr bwMode="auto">
          <a:xfrm>
            <a:off x="541338" y="3649663"/>
            <a:ext cx="1925637" cy="274637"/>
            <a:chOff x="341" y="2299"/>
            <a:chExt cx="1213" cy="173"/>
          </a:xfrm>
        </p:grpSpPr>
        <p:sp>
          <p:nvSpPr>
            <p:cNvPr id="575563" name="Line 75"/>
            <p:cNvSpPr>
              <a:spLocks noChangeShapeType="1"/>
            </p:cNvSpPr>
            <p:nvPr/>
          </p:nvSpPr>
          <p:spPr bwMode="auto">
            <a:xfrm>
              <a:off x="341" y="2446"/>
              <a:ext cx="121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64" name="Line 76"/>
            <p:cNvSpPr>
              <a:spLocks noChangeShapeType="1"/>
            </p:cNvSpPr>
            <p:nvPr/>
          </p:nvSpPr>
          <p:spPr bwMode="auto">
            <a:xfrm flipH="1">
              <a:off x="1511" y="2446"/>
              <a:ext cx="43" cy="1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65" name="Line 77"/>
            <p:cNvSpPr>
              <a:spLocks noChangeShapeType="1"/>
            </p:cNvSpPr>
            <p:nvPr/>
          </p:nvSpPr>
          <p:spPr bwMode="auto">
            <a:xfrm flipH="1" flipV="1">
              <a:off x="1511" y="2429"/>
              <a:ext cx="43" cy="1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66" name="Rectangle 78"/>
            <p:cNvSpPr>
              <a:spLocks noChangeArrowheads="1"/>
            </p:cNvSpPr>
            <p:nvPr/>
          </p:nvSpPr>
          <p:spPr bwMode="auto">
            <a:xfrm>
              <a:off x="755" y="2299"/>
              <a:ext cx="55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8: process</a:t>
              </a:r>
            </a:p>
          </p:txBody>
        </p:sp>
      </p:grpSp>
      <p:sp>
        <p:nvSpPr>
          <p:cNvPr id="575567" name="Line 79"/>
          <p:cNvSpPr>
            <a:spLocks noChangeShapeType="1"/>
          </p:cNvSpPr>
          <p:nvPr/>
        </p:nvSpPr>
        <p:spPr bwMode="auto">
          <a:xfrm flipH="1">
            <a:off x="528638" y="5975350"/>
            <a:ext cx="192563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68" name="Line 80"/>
          <p:cNvSpPr>
            <a:spLocks noChangeShapeType="1"/>
          </p:cNvSpPr>
          <p:nvPr/>
        </p:nvSpPr>
        <p:spPr bwMode="auto">
          <a:xfrm>
            <a:off x="512763" y="5975350"/>
            <a:ext cx="68262" cy="269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69" name="Line 81"/>
          <p:cNvSpPr>
            <a:spLocks noChangeShapeType="1"/>
          </p:cNvSpPr>
          <p:nvPr/>
        </p:nvSpPr>
        <p:spPr bwMode="auto">
          <a:xfrm flipV="1">
            <a:off x="512763" y="5946775"/>
            <a:ext cx="68262" cy="28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70" name="Rectangle 82"/>
          <p:cNvSpPr>
            <a:spLocks noChangeArrowheads="1"/>
          </p:cNvSpPr>
          <p:nvPr/>
        </p:nvSpPr>
        <p:spPr bwMode="auto">
          <a:xfrm>
            <a:off x="898525" y="5740400"/>
            <a:ext cx="18478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16: registration complete</a:t>
            </a:r>
          </a:p>
        </p:txBody>
      </p:sp>
      <p:sp>
        <p:nvSpPr>
          <p:cNvPr id="575571" name="Line 83"/>
          <p:cNvSpPr>
            <a:spLocks noChangeShapeType="1"/>
          </p:cNvSpPr>
          <p:nvPr/>
        </p:nvSpPr>
        <p:spPr bwMode="auto">
          <a:xfrm flipV="1">
            <a:off x="2465388" y="4076700"/>
            <a:ext cx="1235075" cy="15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72" name="Line 84"/>
          <p:cNvSpPr>
            <a:spLocks noChangeShapeType="1"/>
          </p:cNvSpPr>
          <p:nvPr/>
        </p:nvSpPr>
        <p:spPr bwMode="auto">
          <a:xfrm flipH="1">
            <a:off x="3632200" y="4076700"/>
            <a:ext cx="68263" cy="28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73" name="Line 85"/>
          <p:cNvSpPr>
            <a:spLocks noChangeShapeType="1"/>
          </p:cNvSpPr>
          <p:nvPr/>
        </p:nvSpPr>
        <p:spPr bwMode="auto">
          <a:xfrm flipH="1" flipV="1">
            <a:off x="3632200" y="4049713"/>
            <a:ext cx="68263" cy="269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74" name="Rectangle 86"/>
          <p:cNvSpPr>
            <a:spLocks noChangeArrowheads="1"/>
          </p:cNvSpPr>
          <p:nvPr/>
        </p:nvSpPr>
        <p:spPr bwMode="auto">
          <a:xfrm>
            <a:off x="2520950" y="3829050"/>
            <a:ext cx="14684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9: create schedule </a:t>
            </a:r>
          </a:p>
        </p:txBody>
      </p:sp>
      <p:grpSp>
        <p:nvGrpSpPr>
          <p:cNvPr id="137290" name="Group 87"/>
          <p:cNvGrpSpPr>
            <a:grpSpLocks/>
          </p:cNvGrpSpPr>
          <p:nvPr/>
        </p:nvGrpSpPr>
        <p:grpSpPr bwMode="auto">
          <a:xfrm>
            <a:off x="3716338" y="4092575"/>
            <a:ext cx="1752600" cy="274638"/>
            <a:chOff x="2341" y="2578"/>
            <a:chExt cx="1104" cy="173"/>
          </a:xfrm>
        </p:grpSpPr>
        <p:sp>
          <p:nvSpPr>
            <p:cNvPr id="575576" name="Line 88"/>
            <p:cNvSpPr>
              <a:spLocks noChangeShapeType="1"/>
            </p:cNvSpPr>
            <p:nvPr/>
          </p:nvSpPr>
          <p:spPr bwMode="auto">
            <a:xfrm>
              <a:off x="2341" y="2725"/>
              <a:ext cx="94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77" name="Line 89"/>
            <p:cNvSpPr>
              <a:spLocks noChangeShapeType="1"/>
            </p:cNvSpPr>
            <p:nvPr/>
          </p:nvSpPr>
          <p:spPr bwMode="auto">
            <a:xfrm flipH="1">
              <a:off x="3246" y="2725"/>
              <a:ext cx="42" cy="1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78" name="Line 90"/>
            <p:cNvSpPr>
              <a:spLocks noChangeShapeType="1"/>
            </p:cNvSpPr>
            <p:nvPr/>
          </p:nvSpPr>
          <p:spPr bwMode="auto">
            <a:xfrm flipH="1" flipV="1">
              <a:off x="3246" y="2708"/>
              <a:ext cx="42" cy="1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79" name="Rectangle 91"/>
            <p:cNvSpPr>
              <a:spLocks noChangeArrowheads="1"/>
            </p:cNvSpPr>
            <p:nvPr/>
          </p:nvSpPr>
          <p:spPr bwMode="auto">
            <a:xfrm>
              <a:off x="2510" y="2578"/>
              <a:ext cx="935"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10: get prerequisite</a:t>
              </a:r>
            </a:p>
          </p:txBody>
        </p:sp>
      </p:grpSp>
      <p:grpSp>
        <p:nvGrpSpPr>
          <p:cNvPr id="137291" name="Group 92"/>
          <p:cNvGrpSpPr>
            <a:grpSpLocks/>
          </p:cNvGrpSpPr>
          <p:nvPr/>
        </p:nvGrpSpPr>
        <p:grpSpPr bwMode="auto">
          <a:xfrm>
            <a:off x="3759200" y="4373563"/>
            <a:ext cx="2408238" cy="274637"/>
            <a:chOff x="2368" y="2755"/>
            <a:chExt cx="1517" cy="173"/>
          </a:xfrm>
        </p:grpSpPr>
        <p:sp>
          <p:nvSpPr>
            <p:cNvPr id="575581" name="Line 93"/>
            <p:cNvSpPr>
              <a:spLocks noChangeShapeType="1"/>
            </p:cNvSpPr>
            <p:nvPr/>
          </p:nvSpPr>
          <p:spPr bwMode="auto">
            <a:xfrm>
              <a:off x="2368" y="2902"/>
              <a:ext cx="151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82" name="Line 94"/>
            <p:cNvSpPr>
              <a:spLocks noChangeShapeType="1"/>
            </p:cNvSpPr>
            <p:nvPr/>
          </p:nvSpPr>
          <p:spPr bwMode="auto">
            <a:xfrm flipH="1">
              <a:off x="3843" y="2902"/>
              <a:ext cx="42" cy="1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83" name="Line 95"/>
            <p:cNvSpPr>
              <a:spLocks noChangeShapeType="1"/>
            </p:cNvSpPr>
            <p:nvPr/>
          </p:nvSpPr>
          <p:spPr bwMode="auto">
            <a:xfrm flipH="1" flipV="1">
              <a:off x="3843" y="2885"/>
              <a:ext cx="42" cy="1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84" name="Rectangle 96"/>
            <p:cNvSpPr>
              <a:spLocks noChangeArrowheads="1"/>
            </p:cNvSpPr>
            <p:nvPr/>
          </p:nvSpPr>
          <p:spPr bwMode="auto">
            <a:xfrm>
              <a:off x="2767" y="2755"/>
              <a:ext cx="1116"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11: prerequisite taken ?</a:t>
              </a:r>
            </a:p>
          </p:txBody>
        </p:sp>
      </p:grpSp>
      <p:grpSp>
        <p:nvGrpSpPr>
          <p:cNvPr id="137292" name="Group 97"/>
          <p:cNvGrpSpPr>
            <a:grpSpLocks/>
          </p:cNvGrpSpPr>
          <p:nvPr/>
        </p:nvGrpSpPr>
        <p:grpSpPr bwMode="auto">
          <a:xfrm>
            <a:off x="3716338" y="4684713"/>
            <a:ext cx="3041650" cy="274637"/>
            <a:chOff x="2341" y="2951"/>
            <a:chExt cx="1916" cy="173"/>
          </a:xfrm>
        </p:grpSpPr>
        <p:sp>
          <p:nvSpPr>
            <p:cNvPr id="575586" name="Line 98"/>
            <p:cNvSpPr>
              <a:spLocks noChangeShapeType="1"/>
            </p:cNvSpPr>
            <p:nvPr/>
          </p:nvSpPr>
          <p:spPr bwMode="auto">
            <a:xfrm>
              <a:off x="2341" y="3098"/>
              <a:ext cx="1916"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87" name="Line 99"/>
            <p:cNvSpPr>
              <a:spLocks noChangeShapeType="1"/>
            </p:cNvSpPr>
            <p:nvPr/>
          </p:nvSpPr>
          <p:spPr bwMode="auto">
            <a:xfrm flipH="1">
              <a:off x="4214" y="3098"/>
              <a:ext cx="43" cy="1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88" name="Line 100"/>
            <p:cNvSpPr>
              <a:spLocks noChangeShapeType="1"/>
            </p:cNvSpPr>
            <p:nvPr/>
          </p:nvSpPr>
          <p:spPr bwMode="auto">
            <a:xfrm flipH="1" flipV="1">
              <a:off x="4214" y="3081"/>
              <a:ext cx="43" cy="1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89" name="Rectangle 101"/>
            <p:cNvSpPr>
              <a:spLocks noChangeArrowheads="1"/>
            </p:cNvSpPr>
            <p:nvPr/>
          </p:nvSpPr>
          <p:spPr bwMode="auto">
            <a:xfrm>
              <a:off x="2950" y="2951"/>
              <a:ext cx="1074"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12: add student (John)</a:t>
              </a:r>
            </a:p>
          </p:txBody>
        </p:sp>
      </p:grpSp>
      <p:sp>
        <p:nvSpPr>
          <p:cNvPr id="575590" name="Line 102"/>
          <p:cNvSpPr>
            <a:spLocks noChangeShapeType="1"/>
          </p:cNvSpPr>
          <p:nvPr/>
        </p:nvSpPr>
        <p:spPr bwMode="auto">
          <a:xfrm flipH="1">
            <a:off x="2443163" y="5621338"/>
            <a:ext cx="126365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91" name="Line 103"/>
          <p:cNvSpPr>
            <a:spLocks noChangeShapeType="1"/>
          </p:cNvSpPr>
          <p:nvPr/>
        </p:nvSpPr>
        <p:spPr bwMode="auto">
          <a:xfrm>
            <a:off x="2457450" y="5621338"/>
            <a:ext cx="68263" cy="269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92" name="Line 104"/>
          <p:cNvSpPr>
            <a:spLocks noChangeShapeType="1"/>
          </p:cNvSpPr>
          <p:nvPr/>
        </p:nvSpPr>
        <p:spPr bwMode="auto">
          <a:xfrm flipV="1">
            <a:off x="2457450" y="5592763"/>
            <a:ext cx="68263" cy="28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93" name="Rectangle 105"/>
          <p:cNvSpPr>
            <a:spLocks noChangeArrowheads="1"/>
          </p:cNvSpPr>
          <p:nvPr/>
        </p:nvSpPr>
        <p:spPr bwMode="auto">
          <a:xfrm>
            <a:off x="2744788" y="5400675"/>
            <a:ext cx="18478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15: registration complete</a:t>
            </a:r>
          </a:p>
        </p:txBody>
      </p:sp>
      <p:sp>
        <p:nvSpPr>
          <p:cNvPr id="575594" name="Line 106"/>
          <p:cNvSpPr>
            <a:spLocks noChangeShapeType="1"/>
          </p:cNvSpPr>
          <p:nvPr/>
        </p:nvSpPr>
        <p:spPr bwMode="auto">
          <a:xfrm flipV="1">
            <a:off x="3749675" y="5156200"/>
            <a:ext cx="4075113" cy="476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nvGrpSpPr>
          <p:cNvPr id="137298" name="Group 107"/>
          <p:cNvGrpSpPr>
            <a:grpSpLocks/>
          </p:cNvGrpSpPr>
          <p:nvPr/>
        </p:nvGrpSpPr>
        <p:grpSpPr bwMode="auto">
          <a:xfrm>
            <a:off x="7799388" y="5129213"/>
            <a:ext cx="68262" cy="55562"/>
            <a:chOff x="4913" y="3231"/>
            <a:chExt cx="43" cy="35"/>
          </a:xfrm>
        </p:grpSpPr>
        <p:sp>
          <p:nvSpPr>
            <p:cNvPr id="575596" name="Line 108"/>
            <p:cNvSpPr>
              <a:spLocks noChangeShapeType="1"/>
            </p:cNvSpPr>
            <p:nvPr/>
          </p:nvSpPr>
          <p:spPr bwMode="auto">
            <a:xfrm flipH="1">
              <a:off x="4913" y="3248"/>
              <a:ext cx="43" cy="1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597" name="Line 109"/>
            <p:cNvSpPr>
              <a:spLocks noChangeShapeType="1"/>
            </p:cNvSpPr>
            <p:nvPr/>
          </p:nvSpPr>
          <p:spPr bwMode="auto">
            <a:xfrm flipH="1" flipV="1">
              <a:off x="4913" y="3231"/>
              <a:ext cx="43" cy="1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grpSp>
      <p:sp>
        <p:nvSpPr>
          <p:cNvPr id="575598" name="Rectangle 110"/>
          <p:cNvSpPr>
            <a:spLocks noChangeArrowheads="1"/>
          </p:cNvSpPr>
          <p:nvPr/>
        </p:nvSpPr>
        <p:spPr bwMode="auto">
          <a:xfrm>
            <a:off x="5541963" y="4922838"/>
            <a:ext cx="7350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13: print</a:t>
            </a:r>
          </a:p>
        </p:txBody>
      </p:sp>
      <p:sp>
        <p:nvSpPr>
          <p:cNvPr id="575599" name="Line 111"/>
          <p:cNvSpPr>
            <a:spLocks noChangeShapeType="1"/>
          </p:cNvSpPr>
          <p:nvPr/>
        </p:nvSpPr>
        <p:spPr bwMode="auto">
          <a:xfrm>
            <a:off x="3721100" y="5405438"/>
            <a:ext cx="4706938" cy="1746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600" name="Line 112"/>
          <p:cNvSpPr>
            <a:spLocks noChangeShapeType="1"/>
          </p:cNvSpPr>
          <p:nvPr/>
        </p:nvSpPr>
        <p:spPr bwMode="auto">
          <a:xfrm flipH="1">
            <a:off x="8416925" y="5408613"/>
            <a:ext cx="68263" cy="28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601" name="Line 113"/>
          <p:cNvSpPr>
            <a:spLocks noChangeShapeType="1"/>
          </p:cNvSpPr>
          <p:nvPr/>
        </p:nvSpPr>
        <p:spPr bwMode="auto">
          <a:xfrm flipH="1" flipV="1">
            <a:off x="8416925" y="5410200"/>
            <a:ext cx="68263" cy="269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575602" name="Rectangle 114"/>
          <p:cNvSpPr>
            <a:spLocks noChangeArrowheads="1"/>
          </p:cNvSpPr>
          <p:nvPr/>
        </p:nvSpPr>
        <p:spPr bwMode="auto">
          <a:xfrm>
            <a:off x="5451475" y="5189538"/>
            <a:ext cx="1890713"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200">
                <a:solidFill>
                  <a:srgbClr val="000000"/>
                </a:solidFill>
                <a:latin typeface="Times New Roman" charset="0"/>
                <a:ea typeface="宋体" charset="0"/>
                <a:cs typeface="宋体" charset="0"/>
              </a:rPr>
              <a:t>14: send to billing system</a:t>
            </a:r>
          </a:p>
        </p:txBody>
      </p:sp>
    </p:spTree>
    <p:extLst>
      <p:ext uri="{BB962C8B-B14F-4D97-AF65-F5344CB8AC3E}">
        <p14:creationId xmlns:p14="http://schemas.microsoft.com/office/powerpoint/2010/main" val="13516538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p:txBody>
          <a:bodyPr/>
          <a:lstStyle/>
          <a:p>
            <a:r>
              <a:rPr kumimoji="0" lang="zh-CN" altLang="en-US"/>
              <a:t>包图和类图</a:t>
            </a:r>
          </a:p>
        </p:txBody>
      </p:sp>
      <p:sp>
        <p:nvSpPr>
          <p:cNvPr id="139266" name="Rectangle 3"/>
          <p:cNvSpPr>
            <a:spLocks noGrp="1" noChangeArrowheads="1"/>
          </p:cNvSpPr>
          <p:nvPr>
            <p:ph idx="1"/>
          </p:nvPr>
        </p:nvSpPr>
        <p:spPr/>
        <p:txBody>
          <a:bodyPr/>
          <a:lstStyle/>
          <a:p>
            <a:pPr>
              <a:lnSpc>
                <a:spcPct val="90000"/>
              </a:lnSpc>
            </a:pPr>
            <a:r>
              <a:rPr kumimoji="0" lang="zh-CN" altLang="en-US"/>
              <a:t>类图描述类和类之间的静态关系。</a:t>
            </a:r>
            <a:endParaRPr kumimoji="0" lang="en-US" altLang="zh-CN"/>
          </a:p>
          <a:p>
            <a:pPr>
              <a:lnSpc>
                <a:spcPct val="90000"/>
              </a:lnSpc>
            </a:pPr>
            <a:r>
              <a:rPr kumimoji="0" lang="zh-CN" altLang="en-US"/>
              <a:t>包是一个高内聚、低耦合的类集合。</a:t>
            </a:r>
          </a:p>
          <a:p>
            <a:pPr>
              <a:lnSpc>
                <a:spcPct val="90000"/>
              </a:lnSpc>
            </a:pPr>
            <a:r>
              <a:rPr kumimoji="0" lang="zh-CN" altLang="en-US"/>
              <a:t>包图描述了包和包之间的静态关系。</a:t>
            </a:r>
          </a:p>
        </p:txBody>
      </p:sp>
      <p:sp>
        <p:nvSpPr>
          <p:cNvPr id="139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D2AD4F0A-BA92-4921-B2CA-4836E50E721B}" type="slidenum">
              <a:rPr lang="zh-CN" altLang="en-US" sz="1600">
                <a:latin typeface="Arial" panose="020B0604020202020204" pitchFamily="34" charset="0"/>
              </a:rPr>
              <a:pPr/>
              <a:t>91</a:t>
            </a:fld>
            <a:endParaRPr lang="en-US" altLang="zh-CN" sz="1600">
              <a:latin typeface="Arial" panose="020B0604020202020204" pitchFamily="34" charset="0"/>
            </a:endParaRPr>
          </a:p>
        </p:txBody>
      </p:sp>
    </p:spTree>
    <p:extLst>
      <p:ext uri="{BB962C8B-B14F-4D97-AF65-F5344CB8AC3E}">
        <p14:creationId xmlns:p14="http://schemas.microsoft.com/office/powerpoint/2010/main" val="4203853688"/>
      </p:ext>
    </p:extLst>
  </p:cSld>
  <p:clrMapOvr>
    <a:masterClrMapping/>
  </p:clrMapOvr>
  <p:transition>
    <p:pull dir="rd"/>
    <p:sndAc>
      <p:stSnd>
        <p:snd r:embed="rId2" name="camera.wav"/>
      </p:stSnd>
    </p:sndAc>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p:txBody>
          <a:bodyPr/>
          <a:lstStyle/>
          <a:p>
            <a:r>
              <a:rPr kumimoji="0" lang="zh-CN" altLang="en-US"/>
              <a:t>类图</a:t>
            </a:r>
          </a:p>
        </p:txBody>
      </p:sp>
      <p:sp>
        <p:nvSpPr>
          <p:cNvPr id="140290" name="Rectangle 3"/>
          <p:cNvSpPr>
            <a:spLocks noGrp="1" noChangeArrowheads="1"/>
          </p:cNvSpPr>
          <p:nvPr>
            <p:ph idx="1"/>
          </p:nvPr>
        </p:nvSpPr>
        <p:spPr/>
        <p:txBody>
          <a:bodyPr/>
          <a:lstStyle/>
          <a:p>
            <a:r>
              <a:rPr kumimoji="0" lang="zh-CN" altLang="en-US"/>
              <a:t>类图是</a:t>
            </a:r>
            <a:r>
              <a:rPr kumimoji="0" lang="en-US" altLang="zh-CN"/>
              <a:t>OO</a:t>
            </a:r>
            <a:r>
              <a:rPr kumimoji="0" lang="zh-CN" altLang="en-US"/>
              <a:t>方法的核心。它与数据模型不同，不仅显示了信息的结构，还显示了系统的行为。</a:t>
            </a:r>
          </a:p>
          <a:p>
            <a:r>
              <a:rPr kumimoji="0" lang="zh-CN" altLang="en-US"/>
              <a:t>使用类图时有三种不同的透视角度：</a:t>
            </a:r>
          </a:p>
          <a:p>
            <a:pPr lvl="1"/>
            <a:r>
              <a:rPr kumimoji="0" lang="zh-CN" altLang="en-US" sz="2000"/>
              <a:t>概念层：类图描述的应用领域中的概念，这些概念与实现时的类并不是一一映射的。概念模型独立于程序设计语言</a:t>
            </a:r>
          </a:p>
          <a:p>
            <a:pPr lvl="1"/>
            <a:r>
              <a:rPr kumimoji="0" lang="zh-CN" altLang="en-US" sz="2000"/>
              <a:t>说明层：该层次考察的是软件的接口部分，而不是实现部分，也就是说考察的是类型而不是类</a:t>
            </a:r>
          </a:p>
          <a:p>
            <a:pPr lvl="1"/>
            <a:r>
              <a:rPr kumimoji="0" lang="zh-CN" altLang="en-US" sz="2000"/>
              <a:t>实现层：只有在这一层中的类才是严格意义上的类，它揭示了软件实现体的构成情况</a:t>
            </a:r>
          </a:p>
        </p:txBody>
      </p:sp>
      <p:sp>
        <p:nvSpPr>
          <p:cNvPr id="140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AD9E03A4-3345-4A4D-9EA2-4D5DE796A450}" type="slidenum">
              <a:rPr lang="zh-CN" altLang="en-US" sz="1600">
                <a:latin typeface="Arial" panose="020B0604020202020204" pitchFamily="34" charset="0"/>
              </a:rPr>
              <a:pPr/>
              <a:t>92</a:t>
            </a:fld>
            <a:endParaRPr lang="en-US" altLang="zh-CN" sz="1600">
              <a:latin typeface="Arial" panose="020B0604020202020204" pitchFamily="34" charset="0"/>
            </a:endParaRPr>
          </a:p>
        </p:txBody>
      </p:sp>
    </p:spTree>
    <p:extLst>
      <p:ext uri="{BB962C8B-B14F-4D97-AF65-F5344CB8AC3E}">
        <p14:creationId xmlns:p14="http://schemas.microsoft.com/office/powerpoint/2010/main" val="34472126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p:txBody>
          <a:bodyPr/>
          <a:lstStyle/>
          <a:p>
            <a:r>
              <a:rPr kumimoji="0" lang="zh-CN" altLang="en-US"/>
              <a:t>类的构造型 (</a:t>
            </a:r>
            <a:r>
              <a:rPr kumimoji="0" lang="en-US" altLang="zh-CN"/>
              <a:t>Stereotype)</a:t>
            </a:r>
            <a:endParaRPr kumimoji="0" lang="zh-CN" altLang="en-US"/>
          </a:p>
        </p:txBody>
      </p:sp>
      <p:sp>
        <p:nvSpPr>
          <p:cNvPr id="141314" name="Rectangle 3"/>
          <p:cNvSpPr>
            <a:spLocks noGrp="1" noChangeArrowheads="1"/>
          </p:cNvSpPr>
          <p:nvPr>
            <p:ph idx="1"/>
          </p:nvPr>
        </p:nvSpPr>
        <p:spPr>
          <a:xfrm>
            <a:off x="990600" y="1752600"/>
            <a:ext cx="7772400" cy="4495800"/>
          </a:xfrm>
        </p:spPr>
        <p:txBody>
          <a:bodyPr/>
          <a:lstStyle/>
          <a:p>
            <a:pPr eaLnBrk="0" hangingPunct="0">
              <a:spcBef>
                <a:spcPct val="50000"/>
              </a:spcBef>
              <a:buClrTx/>
              <a:buSzTx/>
              <a:buFontTx/>
              <a:buNone/>
            </a:pPr>
            <a:r>
              <a:rPr kumimoji="0" lang="en-US" altLang="zh-CN" sz="2400">
                <a:latin typeface="Times New Roman" panose="02020603050405020304" pitchFamily="18" charset="0"/>
              </a:rPr>
              <a:t>UML</a:t>
            </a:r>
            <a:r>
              <a:rPr kumimoji="0" lang="zh-CN" altLang="en-US" sz="2400">
                <a:latin typeface="Times New Roman" panose="02020603050405020304" pitchFamily="18" charset="0"/>
              </a:rPr>
              <a:t>中有三种主要类构造型：</a:t>
            </a:r>
            <a:endParaRPr kumimoji="0" lang="zh-CN" altLang="en-US" sz="2400"/>
          </a:p>
          <a:p>
            <a:r>
              <a:rPr kumimoji="0" lang="zh-CN" altLang="en-US" sz="2400">
                <a:latin typeface="Times New Roman" panose="02020603050405020304" pitchFamily="18" charset="0"/>
              </a:rPr>
              <a:t>边界类 (</a:t>
            </a:r>
            <a:r>
              <a:rPr kumimoji="0" lang="en-US" altLang="zh-CN" sz="2400">
                <a:latin typeface="Times New Roman" panose="02020603050405020304" pitchFamily="18" charset="0"/>
              </a:rPr>
              <a:t>Boundary)：</a:t>
            </a:r>
            <a:r>
              <a:rPr kumimoji="0" lang="zh-CN" altLang="en-US" sz="2400">
                <a:latin typeface="Times New Roman" panose="02020603050405020304" pitchFamily="18" charset="0"/>
              </a:rPr>
              <a:t>位于系统与外界的交界处，包括所有窗体、报表、硬件接口以及与其他系统的接口</a:t>
            </a:r>
            <a:endParaRPr kumimoji="0" lang="zh-CN" altLang="en-US"/>
          </a:p>
          <a:p>
            <a:r>
              <a:rPr kumimoji="0" lang="zh-CN" altLang="en-US" sz="2400">
                <a:latin typeface="Times New Roman" panose="02020603050405020304" pitchFamily="18" charset="0"/>
              </a:rPr>
              <a:t>实体类 (</a:t>
            </a:r>
            <a:r>
              <a:rPr kumimoji="0" lang="en-US" altLang="zh-CN" sz="2400">
                <a:latin typeface="Times New Roman" panose="02020603050405020304" pitchFamily="18" charset="0"/>
              </a:rPr>
              <a:t>entity)：</a:t>
            </a:r>
            <a:r>
              <a:rPr kumimoji="0" lang="zh-CN" altLang="en-US" sz="2400">
                <a:latin typeface="Times New Roman" panose="02020603050405020304" pitchFamily="18" charset="0"/>
              </a:rPr>
              <a:t>保存要放进持续存储体的信息</a:t>
            </a:r>
            <a:endParaRPr kumimoji="0" lang="zh-CN" altLang="en-US" sz="2400"/>
          </a:p>
          <a:p>
            <a:r>
              <a:rPr kumimoji="0" lang="zh-CN" altLang="en-US" sz="2400">
                <a:latin typeface="Times New Roman" panose="02020603050405020304" pitchFamily="18" charset="0"/>
              </a:rPr>
              <a:t>控制类 (</a:t>
            </a:r>
            <a:r>
              <a:rPr kumimoji="0" lang="en-US" altLang="zh-CN" sz="2400">
                <a:latin typeface="Times New Roman" panose="02020603050405020304" pitchFamily="18" charset="0"/>
              </a:rPr>
              <a:t>Control)：</a:t>
            </a:r>
            <a:r>
              <a:rPr kumimoji="0" lang="zh-CN" altLang="en-US" sz="2400">
                <a:latin typeface="Times New Roman" panose="02020603050405020304" pitchFamily="18" charset="0"/>
              </a:rPr>
              <a:t>负责协调其他类的工作</a:t>
            </a:r>
          </a:p>
          <a:p>
            <a:pPr eaLnBrk="0" hangingPunct="0">
              <a:spcBef>
                <a:spcPct val="50000"/>
              </a:spcBef>
              <a:buClrTx/>
              <a:buSzTx/>
              <a:buFontTx/>
              <a:buChar char="•"/>
            </a:pPr>
            <a:endParaRPr kumimoji="0" lang="zh-CN" altLang="en-US" sz="2400">
              <a:latin typeface="Times New Roman" panose="02020603050405020304" pitchFamily="18" charset="0"/>
            </a:endParaRPr>
          </a:p>
        </p:txBody>
      </p:sp>
      <p:sp>
        <p:nvSpPr>
          <p:cNvPr id="141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D123CDD3-1DDA-4F24-B276-E875CDAE090A}" type="slidenum">
              <a:rPr lang="zh-CN" altLang="en-US" sz="1600">
                <a:latin typeface="Arial" panose="020B0604020202020204" pitchFamily="34" charset="0"/>
              </a:rPr>
              <a:pPr/>
              <a:t>93</a:t>
            </a:fld>
            <a:endParaRPr lang="en-US" altLang="zh-CN" sz="1600">
              <a:latin typeface="Arial" panose="020B0604020202020204" pitchFamily="34" charset="0"/>
            </a:endParaRPr>
          </a:p>
        </p:txBody>
      </p:sp>
      <p:grpSp>
        <p:nvGrpSpPr>
          <p:cNvPr id="141316" name="Group 4"/>
          <p:cNvGrpSpPr>
            <a:grpSpLocks/>
          </p:cNvGrpSpPr>
          <p:nvPr/>
        </p:nvGrpSpPr>
        <p:grpSpPr bwMode="auto">
          <a:xfrm>
            <a:off x="1905000" y="4572000"/>
            <a:ext cx="609600" cy="457200"/>
            <a:chOff x="4800" y="1872"/>
            <a:chExt cx="384" cy="288"/>
          </a:xfrm>
        </p:grpSpPr>
        <p:sp>
          <p:nvSpPr>
            <p:cNvPr id="763909" name="Oval 5"/>
            <p:cNvSpPr>
              <a:spLocks noChangeArrowheads="1"/>
            </p:cNvSpPr>
            <p:nvPr/>
          </p:nvSpPr>
          <p:spPr bwMode="auto">
            <a:xfrm>
              <a:off x="4896" y="1872"/>
              <a:ext cx="288" cy="28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763910" name="Line 6"/>
            <p:cNvSpPr>
              <a:spLocks noChangeShapeType="1"/>
            </p:cNvSpPr>
            <p:nvPr/>
          </p:nvSpPr>
          <p:spPr bwMode="auto">
            <a:xfrm flipH="1">
              <a:off x="4800" y="2016"/>
              <a:ext cx="9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宋体" charset="0"/>
                <a:cs typeface="宋体" charset="0"/>
              </a:endParaRPr>
            </a:p>
          </p:txBody>
        </p:sp>
        <p:sp>
          <p:nvSpPr>
            <p:cNvPr id="763911" name="Line 7"/>
            <p:cNvSpPr>
              <a:spLocks noChangeShapeType="1"/>
            </p:cNvSpPr>
            <p:nvPr/>
          </p:nvSpPr>
          <p:spPr bwMode="auto">
            <a:xfrm>
              <a:off x="4800" y="1920"/>
              <a:ext cx="0"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宋体" charset="0"/>
                <a:cs typeface="宋体" charset="0"/>
              </a:endParaRPr>
            </a:p>
          </p:txBody>
        </p:sp>
      </p:grpSp>
      <p:grpSp>
        <p:nvGrpSpPr>
          <p:cNvPr id="141317" name="Group 8"/>
          <p:cNvGrpSpPr>
            <a:grpSpLocks/>
          </p:cNvGrpSpPr>
          <p:nvPr/>
        </p:nvGrpSpPr>
        <p:grpSpPr bwMode="auto">
          <a:xfrm>
            <a:off x="3657600" y="4495800"/>
            <a:ext cx="457200" cy="457200"/>
            <a:chOff x="4800" y="2544"/>
            <a:chExt cx="288" cy="288"/>
          </a:xfrm>
        </p:grpSpPr>
        <p:sp>
          <p:nvSpPr>
            <p:cNvPr id="763913" name="Oval 9"/>
            <p:cNvSpPr>
              <a:spLocks noChangeArrowheads="1"/>
            </p:cNvSpPr>
            <p:nvPr/>
          </p:nvSpPr>
          <p:spPr bwMode="auto">
            <a:xfrm>
              <a:off x="4800" y="2544"/>
              <a:ext cx="288" cy="28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763914" name="Line 10"/>
            <p:cNvSpPr>
              <a:spLocks noChangeShapeType="1"/>
            </p:cNvSpPr>
            <p:nvPr/>
          </p:nvSpPr>
          <p:spPr bwMode="auto">
            <a:xfrm>
              <a:off x="4800" y="2832"/>
              <a:ext cx="28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宋体" charset="0"/>
                <a:cs typeface="宋体" charset="0"/>
              </a:endParaRPr>
            </a:p>
          </p:txBody>
        </p:sp>
      </p:grpSp>
      <p:grpSp>
        <p:nvGrpSpPr>
          <p:cNvPr id="141318" name="Group 11"/>
          <p:cNvGrpSpPr>
            <a:grpSpLocks/>
          </p:cNvGrpSpPr>
          <p:nvPr/>
        </p:nvGrpSpPr>
        <p:grpSpPr bwMode="auto">
          <a:xfrm>
            <a:off x="5334000" y="4419600"/>
            <a:ext cx="457200" cy="533400"/>
            <a:chOff x="4800" y="3120"/>
            <a:chExt cx="288" cy="336"/>
          </a:xfrm>
        </p:grpSpPr>
        <p:sp>
          <p:nvSpPr>
            <p:cNvPr id="763916" name="Oval 12"/>
            <p:cNvSpPr>
              <a:spLocks noChangeArrowheads="1"/>
            </p:cNvSpPr>
            <p:nvPr/>
          </p:nvSpPr>
          <p:spPr bwMode="auto">
            <a:xfrm>
              <a:off x="4800" y="3168"/>
              <a:ext cx="288" cy="28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763917" name="Line 13"/>
            <p:cNvSpPr>
              <a:spLocks noChangeShapeType="1"/>
            </p:cNvSpPr>
            <p:nvPr/>
          </p:nvSpPr>
          <p:spPr bwMode="auto">
            <a:xfrm flipV="1">
              <a:off x="4896" y="3120"/>
              <a:ext cx="96" cy="4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宋体" charset="0"/>
                <a:cs typeface="宋体" charset="0"/>
              </a:endParaRPr>
            </a:p>
          </p:txBody>
        </p:sp>
        <p:sp>
          <p:nvSpPr>
            <p:cNvPr id="763918" name="Line 14"/>
            <p:cNvSpPr>
              <a:spLocks noChangeShapeType="1"/>
            </p:cNvSpPr>
            <p:nvPr/>
          </p:nvSpPr>
          <p:spPr bwMode="auto">
            <a:xfrm>
              <a:off x="4896" y="3168"/>
              <a:ext cx="96" cy="4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宋体" charset="0"/>
                <a:cs typeface="宋体" charset="0"/>
              </a:endParaRPr>
            </a:p>
          </p:txBody>
        </p:sp>
      </p:grpSp>
    </p:spTree>
    <p:extLst>
      <p:ext uri="{BB962C8B-B14F-4D97-AF65-F5344CB8AC3E}">
        <p14:creationId xmlns:p14="http://schemas.microsoft.com/office/powerpoint/2010/main" val="33043473"/>
      </p:ext>
    </p:extLst>
  </p:cSld>
  <p:clrMapOvr>
    <a:masterClrMapping/>
  </p:clrMapOvr>
  <p:transition>
    <p:pull dir="rd"/>
    <p:sndAc>
      <p:stSnd>
        <p:snd r:embed="rId2" name="camera.wav"/>
      </p:stSnd>
    </p:sndAc>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ChangeArrowheads="1"/>
          </p:cNvSpPr>
          <p:nvPr>
            <p:ph type="title"/>
          </p:nvPr>
        </p:nvSpPr>
        <p:spPr/>
        <p:txBody>
          <a:bodyPr/>
          <a:lstStyle/>
          <a:p>
            <a:r>
              <a:rPr kumimoji="0" lang="zh-CN" altLang="en-US"/>
              <a:t>查找类</a:t>
            </a:r>
          </a:p>
        </p:txBody>
      </p:sp>
      <p:sp>
        <p:nvSpPr>
          <p:cNvPr id="142338" name="Rectangle 3"/>
          <p:cNvSpPr>
            <a:spLocks noGrp="1" noChangeArrowheads="1"/>
          </p:cNvSpPr>
          <p:nvPr>
            <p:ph idx="1"/>
          </p:nvPr>
        </p:nvSpPr>
        <p:spPr/>
        <p:txBody>
          <a:bodyPr/>
          <a:lstStyle/>
          <a:p>
            <a:pPr>
              <a:lnSpc>
                <a:spcPct val="90000"/>
              </a:lnSpc>
            </a:pPr>
            <a:r>
              <a:rPr kumimoji="0" lang="zh-CN" altLang="en-US" sz="2400"/>
              <a:t>类是具有相同结构和行为的对象的集合</a:t>
            </a:r>
          </a:p>
          <a:p>
            <a:pPr>
              <a:lnSpc>
                <a:spcPct val="90000"/>
              </a:lnSpc>
            </a:pPr>
            <a:r>
              <a:rPr kumimoji="0" lang="en-US" altLang="zh-CN" sz="2400"/>
              <a:t>Stereotype</a:t>
            </a:r>
            <a:r>
              <a:rPr kumimoji="0" lang="zh-CN" altLang="en-US" sz="2400"/>
              <a:t>是建模元素的新类型，这种建模元素扩展了</a:t>
            </a:r>
            <a:r>
              <a:rPr kumimoji="0" lang="en-US" altLang="zh-CN" sz="2400"/>
              <a:t>metamodel</a:t>
            </a:r>
            <a:r>
              <a:rPr kumimoji="0" lang="zh-CN" altLang="en-US" sz="2400"/>
              <a:t>的语义</a:t>
            </a:r>
            <a:endParaRPr kumimoji="0" lang="zh-CN" altLang="zh-CN" sz="2400"/>
          </a:p>
          <a:p>
            <a:pPr lvl="1">
              <a:lnSpc>
                <a:spcPct val="90000"/>
              </a:lnSpc>
            </a:pPr>
            <a:r>
              <a:rPr kumimoji="0" lang="zh-CN" altLang="en-US"/>
              <a:t>每个类最少有一种</a:t>
            </a:r>
            <a:r>
              <a:rPr kumimoji="0" lang="en-US" altLang="zh-CN"/>
              <a:t>stereotypes</a:t>
            </a:r>
          </a:p>
          <a:p>
            <a:pPr>
              <a:lnSpc>
                <a:spcPct val="90000"/>
              </a:lnSpc>
            </a:pPr>
            <a:r>
              <a:rPr kumimoji="0" lang="zh-CN" altLang="en-US" sz="2400"/>
              <a:t>在分析中有三种普通的</a:t>
            </a:r>
            <a:r>
              <a:rPr kumimoji="0" lang="en-US" altLang="zh-CN" sz="2400"/>
              <a:t>stereotypes</a:t>
            </a:r>
          </a:p>
          <a:p>
            <a:pPr lvl="1">
              <a:lnSpc>
                <a:spcPct val="90000"/>
              </a:lnSpc>
            </a:pPr>
            <a:r>
              <a:rPr kumimoji="0" lang="zh-CN" altLang="en-US"/>
              <a:t>实体类</a:t>
            </a:r>
          </a:p>
          <a:p>
            <a:pPr lvl="2">
              <a:lnSpc>
                <a:spcPct val="90000"/>
              </a:lnSpc>
            </a:pPr>
            <a:r>
              <a:rPr kumimoji="0" lang="zh-CN" altLang="en-US"/>
              <a:t>模型信息和相关行为广泛的永久的独立于它的环境</a:t>
            </a:r>
          </a:p>
          <a:p>
            <a:pPr lvl="1">
              <a:lnSpc>
                <a:spcPct val="90000"/>
              </a:lnSpc>
            </a:pPr>
            <a:r>
              <a:rPr kumimoji="0" lang="zh-CN" altLang="en-US"/>
              <a:t>边界类</a:t>
            </a:r>
          </a:p>
          <a:p>
            <a:pPr lvl="2">
              <a:lnSpc>
                <a:spcPct val="90000"/>
              </a:lnSpc>
            </a:pPr>
            <a:r>
              <a:rPr kumimoji="0" lang="zh-CN" altLang="en-US"/>
              <a:t>系统环境和内部工作见的模型关联</a:t>
            </a:r>
          </a:p>
          <a:p>
            <a:pPr lvl="1">
              <a:lnSpc>
                <a:spcPct val="90000"/>
              </a:lnSpc>
            </a:pPr>
            <a:r>
              <a:rPr kumimoji="0" lang="zh-CN" altLang="en-US"/>
              <a:t>控制类</a:t>
            </a:r>
          </a:p>
          <a:p>
            <a:pPr lvl="2">
              <a:lnSpc>
                <a:spcPct val="90000"/>
              </a:lnSpc>
            </a:pPr>
            <a:r>
              <a:rPr kumimoji="0" lang="zh-CN" altLang="en-US"/>
              <a:t>一个或多个模型控制行为规格</a:t>
            </a:r>
          </a:p>
        </p:txBody>
      </p:sp>
      <p:sp>
        <p:nvSpPr>
          <p:cNvPr id="142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CB3AFF9A-1542-44E8-ACBC-5704A928BBFA}" type="slidenum">
              <a:rPr lang="zh-CN" altLang="en-US" sz="1600">
                <a:latin typeface="Arial" panose="020B0604020202020204" pitchFamily="34" charset="0"/>
              </a:rPr>
              <a:pPr/>
              <a:t>94</a:t>
            </a:fld>
            <a:endParaRPr lang="en-US" altLang="zh-CN" sz="1600">
              <a:latin typeface="Arial" panose="020B0604020202020204" pitchFamily="34" charset="0"/>
            </a:endParaRPr>
          </a:p>
        </p:txBody>
      </p:sp>
    </p:spTree>
    <p:extLst>
      <p:ext uri="{BB962C8B-B14F-4D97-AF65-F5344CB8AC3E}">
        <p14:creationId xmlns:p14="http://schemas.microsoft.com/office/powerpoint/2010/main" val="31403865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p:txBody>
          <a:bodyPr/>
          <a:lstStyle/>
          <a:p>
            <a:r>
              <a:rPr kumimoji="0" lang="zh-CN" altLang="en-US"/>
              <a:t>查找类</a:t>
            </a:r>
          </a:p>
        </p:txBody>
      </p:sp>
      <p:sp>
        <p:nvSpPr>
          <p:cNvPr id="143362" name="Rectangle 3"/>
          <p:cNvSpPr>
            <a:spLocks noGrp="1" noChangeArrowheads="1"/>
          </p:cNvSpPr>
          <p:nvPr>
            <p:ph idx="1"/>
          </p:nvPr>
        </p:nvSpPr>
        <p:spPr>
          <a:xfrm>
            <a:off x="539750" y="1268413"/>
            <a:ext cx="8223250" cy="4979987"/>
          </a:xfrm>
        </p:spPr>
        <p:txBody>
          <a:bodyPr/>
          <a:lstStyle/>
          <a:p>
            <a:pPr>
              <a:lnSpc>
                <a:spcPct val="90000"/>
              </a:lnSpc>
            </a:pPr>
            <a:r>
              <a:rPr kumimoji="0" lang="en-US" altLang="zh-CN" sz="2400"/>
              <a:t>Use cases</a:t>
            </a:r>
            <a:r>
              <a:rPr kumimoji="0" lang="zh-CN" altLang="en-US" sz="2400"/>
              <a:t>与</a:t>
            </a:r>
            <a:r>
              <a:rPr kumimoji="0" lang="en-US" altLang="zh-CN" sz="2400"/>
              <a:t>Sequence diagram</a:t>
            </a:r>
            <a:r>
              <a:rPr kumimoji="0" lang="zh-CN" altLang="en-US" sz="2400"/>
              <a:t>可以对查找实体和边界类型进行检查</a:t>
            </a:r>
          </a:p>
          <a:p>
            <a:pPr>
              <a:lnSpc>
                <a:spcPct val="90000"/>
              </a:lnSpc>
            </a:pPr>
            <a:r>
              <a:rPr kumimoji="0" lang="zh-CN" altLang="en-US" sz="2400"/>
              <a:t>最初，给每一个</a:t>
            </a:r>
            <a:r>
              <a:rPr kumimoji="0" lang="en-US" altLang="zh-CN" sz="2400"/>
              <a:t>use case</a:t>
            </a:r>
            <a:r>
              <a:rPr kumimoji="0" lang="zh-CN" altLang="en-US" sz="2400"/>
              <a:t>建立一个控制类</a:t>
            </a:r>
          </a:p>
          <a:p>
            <a:pPr lvl="1">
              <a:lnSpc>
                <a:spcPct val="90000"/>
              </a:lnSpc>
            </a:pPr>
            <a:r>
              <a:rPr kumimoji="0" lang="zh-CN" altLang="en-US"/>
              <a:t>控制类可以作为分析过程被归并</a:t>
            </a:r>
          </a:p>
          <a:p>
            <a:pPr>
              <a:lnSpc>
                <a:spcPct val="90000"/>
              </a:lnSpc>
            </a:pPr>
            <a:r>
              <a:rPr kumimoji="0" lang="zh-CN" altLang="en-US" sz="2400"/>
              <a:t>例子：注册课程的</a:t>
            </a:r>
            <a:r>
              <a:rPr kumimoji="0" lang="en-US" altLang="zh-CN" sz="2400"/>
              <a:t>Use Case</a:t>
            </a:r>
          </a:p>
          <a:p>
            <a:pPr lvl="1">
              <a:lnSpc>
                <a:spcPct val="90000"/>
              </a:lnSpc>
            </a:pPr>
            <a:r>
              <a:rPr kumimoji="0" lang="zh-CN" altLang="en-US"/>
              <a:t>边界类</a:t>
            </a:r>
          </a:p>
          <a:p>
            <a:pPr lvl="2">
              <a:lnSpc>
                <a:spcPct val="90000"/>
              </a:lnSpc>
            </a:pPr>
            <a:r>
              <a:rPr kumimoji="0" lang="zh-CN" altLang="en-US"/>
              <a:t>注册表单、选课课表</a:t>
            </a:r>
            <a:r>
              <a:rPr kumimoji="0" lang="en-US" altLang="zh-CN"/>
              <a:t>、</a:t>
            </a:r>
            <a:r>
              <a:rPr kumimoji="0" lang="zh-CN" altLang="en-US"/>
              <a:t>计费界面、课程的花名册</a:t>
            </a:r>
            <a:r>
              <a:rPr kumimoji="0" lang="zh-CN" altLang="en-US" sz="1600"/>
              <a:t> </a:t>
            </a:r>
            <a:endParaRPr kumimoji="0" lang="zh-CN" altLang="en-US"/>
          </a:p>
          <a:p>
            <a:pPr lvl="1">
              <a:lnSpc>
                <a:spcPct val="90000"/>
              </a:lnSpc>
            </a:pPr>
            <a:r>
              <a:rPr kumimoji="0" lang="zh-CN" altLang="en-US"/>
              <a:t>实体类</a:t>
            </a:r>
          </a:p>
          <a:p>
            <a:pPr lvl="2">
              <a:lnSpc>
                <a:spcPct val="90000"/>
              </a:lnSpc>
            </a:pPr>
            <a:r>
              <a:rPr kumimoji="0" lang="zh-CN" altLang="en-US"/>
              <a:t>课程、选课目录、学生课表、学生选课纪录</a:t>
            </a:r>
          </a:p>
          <a:p>
            <a:pPr lvl="1">
              <a:lnSpc>
                <a:spcPct val="90000"/>
              </a:lnSpc>
            </a:pPr>
            <a:r>
              <a:rPr kumimoji="0" lang="zh-CN" altLang="en-US"/>
              <a:t>控制类</a:t>
            </a:r>
          </a:p>
          <a:p>
            <a:pPr lvl="2">
              <a:lnSpc>
                <a:spcPct val="90000"/>
              </a:lnSpc>
            </a:pPr>
            <a:r>
              <a:rPr kumimoji="0" lang="zh-CN" altLang="en-US"/>
              <a:t>注册管理器</a:t>
            </a:r>
          </a:p>
        </p:txBody>
      </p:sp>
      <p:sp>
        <p:nvSpPr>
          <p:cNvPr id="143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3E2B8771-6C2B-43F2-BCA5-012932D2C2FF}" type="slidenum">
              <a:rPr lang="zh-CN" altLang="en-US" sz="1600">
                <a:latin typeface="Arial" panose="020B0604020202020204" pitchFamily="34" charset="0"/>
              </a:rPr>
              <a:pPr/>
              <a:t>95</a:t>
            </a:fld>
            <a:endParaRPr lang="en-US" altLang="zh-CN" sz="1600">
              <a:latin typeface="Arial" panose="020B0604020202020204" pitchFamily="34" charset="0"/>
            </a:endParaRPr>
          </a:p>
        </p:txBody>
      </p:sp>
    </p:spTree>
    <p:extLst>
      <p:ext uri="{BB962C8B-B14F-4D97-AF65-F5344CB8AC3E}">
        <p14:creationId xmlns:p14="http://schemas.microsoft.com/office/powerpoint/2010/main" val="3013902003"/>
      </p:ext>
    </p:extLst>
  </p:cSld>
  <p:clrMapOvr>
    <a:masterClrMapping/>
  </p:clrMapOvr>
  <p:transition>
    <p:pull dir="rd"/>
    <p:sndAc>
      <p:stSnd>
        <p:snd r:embed="rId2" name="camera.wav"/>
      </p:stSnd>
    </p:sndAc>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title"/>
          </p:nvPr>
        </p:nvSpPr>
        <p:spPr/>
        <p:txBody>
          <a:bodyPr/>
          <a:lstStyle/>
          <a:p>
            <a:r>
              <a:rPr kumimoji="0" lang="zh-CN" altLang="en-US"/>
              <a:t>类的描述</a:t>
            </a:r>
          </a:p>
        </p:txBody>
      </p:sp>
      <p:sp>
        <p:nvSpPr>
          <p:cNvPr id="144386" name="Rectangle 3"/>
          <p:cNvSpPr>
            <a:spLocks noGrp="1" noChangeArrowheads="1"/>
          </p:cNvSpPr>
          <p:nvPr>
            <p:ph idx="1"/>
          </p:nvPr>
        </p:nvSpPr>
        <p:spPr>
          <a:xfrm>
            <a:off x="468313" y="1412875"/>
            <a:ext cx="8351837" cy="4464050"/>
          </a:xfrm>
        </p:spPr>
        <p:txBody>
          <a:bodyPr/>
          <a:lstStyle/>
          <a:p>
            <a:r>
              <a:rPr kumimoji="0" lang="zh-CN" altLang="en-US"/>
              <a:t>一旦类被建立，它应该被定义</a:t>
            </a:r>
          </a:p>
          <a:p>
            <a:pPr lvl="1"/>
            <a:r>
              <a:rPr kumimoji="0" lang="zh-CN" altLang="en-US"/>
              <a:t>它包含类的责任和目的描述</a:t>
            </a:r>
          </a:p>
          <a:p>
            <a:pPr lvl="1"/>
            <a:r>
              <a:rPr kumimoji="0" lang="zh-CN" altLang="en-US"/>
              <a:t>类的规格说明包含类的额外信息</a:t>
            </a:r>
            <a:endParaRPr kumimoji="0" lang="en-US" altLang="zh-CN"/>
          </a:p>
          <a:p>
            <a:pPr lvl="1"/>
            <a:r>
              <a:rPr kumimoji="0" lang="zh-CN" altLang="en-US"/>
              <a:t>类的类型</a:t>
            </a:r>
          </a:p>
          <a:p>
            <a:pPr lvl="1"/>
            <a:endParaRPr kumimoji="0" lang="zh-CN" altLang="en-US"/>
          </a:p>
        </p:txBody>
      </p:sp>
      <p:sp>
        <p:nvSpPr>
          <p:cNvPr id="144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C26A251B-2FEB-4060-B129-B67DA1CC93FE}" type="slidenum">
              <a:rPr lang="zh-CN" altLang="en-US" sz="1600">
                <a:latin typeface="Arial" panose="020B0604020202020204" pitchFamily="34" charset="0"/>
              </a:rPr>
              <a:pPr/>
              <a:t>96</a:t>
            </a:fld>
            <a:endParaRPr lang="en-US" altLang="zh-CN" sz="1600">
              <a:latin typeface="Arial" panose="020B0604020202020204" pitchFamily="34" charset="0"/>
            </a:endParaRPr>
          </a:p>
        </p:txBody>
      </p:sp>
    </p:spTree>
    <p:extLst>
      <p:ext uri="{BB962C8B-B14F-4D97-AF65-F5344CB8AC3E}">
        <p14:creationId xmlns:p14="http://schemas.microsoft.com/office/powerpoint/2010/main" val="2079139110"/>
      </p:ext>
    </p:extLst>
  </p:cSld>
  <p:clrMapOvr>
    <a:masterClrMapping/>
  </p:clrMapOvr>
  <p:transition>
    <p:pull dir="rd"/>
    <p:sndAc>
      <p:stSnd>
        <p:snd r:embed="rId2" name="camera.wav"/>
      </p:stSnd>
    </p:sndAc>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p:txBody>
          <a:bodyPr/>
          <a:lstStyle/>
          <a:p>
            <a:r>
              <a:rPr kumimoji="0" lang="zh-CN" altLang="en-US"/>
              <a:t>使用类图的几点建议</a:t>
            </a:r>
            <a:endParaRPr kumimoji="0" lang="en-US" altLang="zh-CN"/>
          </a:p>
        </p:txBody>
      </p:sp>
      <p:sp>
        <p:nvSpPr>
          <p:cNvPr id="145410" name="Rectangle 3"/>
          <p:cNvSpPr>
            <a:spLocks noGrp="1" noChangeArrowheads="1"/>
          </p:cNvSpPr>
          <p:nvPr>
            <p:ph idx="1"/>
          </p:nvPr>
        </p:nvSpPr>
        <p:spPr/>
        <p:txBody>
          <a:bodyPr/>
          <a:lstStyle/>
          <a:p>
            <a:r>
              <a:rPr kumimoji="0" lang="zh-CN" altLang="en-US" sz="2400"/>
              <a:t>不要试图在项目的初始阶段使用所有的符号。应当从简单概念开始，然后逐渐丰富类图</a:t>
            </a:r>
          </a:p>
          <a:p>
            <a:r>
              <a:rPr kumimoji="0" lang="zh-CN" altLang="en-US" sz="2400"/>
              <a:t>在项目的不同开发阶段，应当使用不同的观点来画类图。在分析阶段使用概念层的类图，在设计阶段使用说明层的类图，在实现阶段使用实现层的类图</a:t>
            </a:r>
          </a:p>
          <a:p>
            <a:r>
              <a:rPr kumimoji="0" lang="zh-CN" altLang="en-US" sz="2400"/>
              <a:t>不要为每一个事物都画一个模型，应该把精力放在关键的领域。使用类图的最大危险就是过早的陷入实现细节。</a:t>
            </a:r>
          </a:p>
          <a:p>
            <a:r>
              <a:rPr kumimoji="0" lang="zh-CN" altLang="en-US" sz="2400"/>
              <a:t>模型是否真实的反映了研究领域的实际</a:t>
            </a:r>
          </a:p>
          <a:p>
            <a:r>
              <a:rPr kumimoji="0" lang="zh-CN" altLang="en-US" sz="2400"/>
              <a:t>模型和模型中的元素是否有清楚的目的和职责</a:t>
            </a:r>
          </a:p>
          <a:p>
            <a:r>
              <a:rPr kumimoji="0" lang="zh-CN" altLang="en-US" sz="2400"/>
              <a:t>模型和模型中的元素大小是否适中。</a:t>
            </a:r>
          </a:p>
        </p:txBody>
      </p:sp>
      <p:sp>
        <p:nvSpPr>
          <p:cNvPr id="145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584D2070-DBC1-42DA-A55B-75124BC77C60}" type="slidenum">
              <a:rPr lang="zh-CN" altLang="en-US" sz="1600">
                <a:latin typeface="Arial" panose="020B0604020202020204" pitchFamily="34" charset="0"/>
              </a:rPr>
              <a:pPr/>
              <a:t>97</a:t>
            </a:fld>
            <a:endParaRPr lang="en-US" altLang="zh-CN" sz="1600">
              <a:latin typeface="Arial" panose="020B0604020202020204" pitchFamily="34" charset="0"/>
            </a:endParaRPr>
          </a:p>
        </p:txBody>
      </p:sp>
    </p:spTree>
    <p:extLst>
      <p:ext uri="{BB962C8B-B14F-4D97-AF65-F5344CB8AC3E}">
        <p14:creationId xmlns:p14="http://schemas.microsoft.com/office/powerpoint/2010/main" val="10291020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title"/>
          </p:nvPr>
        </p:nvSpPr>
        <p:spPr/>
        <p:txBody>
          <a:bodyPr/>
          <a:lstStyle/>
          <a:p>
            <a:r>
              <a:rPr kumimoji="0" lang="zh-CN" altLang="en-US"/>
              <a:t>包</a:t>
            </a:r>
          </a:p>
        </p:txBody>
      </p:sp>
      <p:sp>
        <p:nvSpPr>
          <p:cNvPr id="146434" name="Rectangle 3"/>
          <p:cNvSpPr>
            <a:spLocks noGrp="1" noChangeArrowheads="1"/>
          </p:cNvSpPr>
          <p:nvPr>
            <p:ph idx="1"/>
          </p:nvPr>
        </p:nvSpPr>
        <p:spPr>
          <a:xfrm>
            <a:off x="107950" y="1196975"/>
            <a:ext cx="6767513" cy="2160588"/>
          </a:xfrm>
        </p:spPr>
        <p:txBody>
          <a:bodyPr/>
          <a:lstStyle/>
          <a:p>
            <a:pPr>
              <a:lnSpc>
                <a:spcPct val="90000"/>
              </a:lnSpc>
            </a:pPr>
            <a:r>
              <a:rPr kumimoji="0" lang="zh-CN" altLang="en-US"/>
              <a:t>把登记系统中的类放在三个包中</a:t>
            </a:r>
          </a:p>
          <a:p>
            <a:pPr lvl="1">
              <a:lnSpc>
                <a:spcPct val="90000"/>
              </a:lnSpc>
            </a:pPr>
            <a:r>
              <a:rPr kumimoji="0" lang="zh-CN" altLang="en-US"/>
              <a:t>界面、人和学校制品</a:t>
            </a:r>
            <a:endParaRPr kumimoji="0" lang="en-US" altLang="zh-CN"/>
          </a:p>
          <a:p>
            <a:r>
              <a:rPr kumimoji="0" lang="zh-CN" altLang="en-US"/>
              <a:t>一旦包被建立，它应被定义</a:t>
            </a:r>
          </a:p>
          <a:p>
            <a:pPr lvl="1"/>
            <a:r>
              <a:rPr kumimoji="0" lang="zh-CN" altLang="en-US"/>
              <a:t>定义描述了包的目的</a:t>
            </a:r>
            <a:endParaRPr kumimoji="0" lang="en-US" altLang="zh-CN"/>
          </a:p>
          <a:p>
            <a:pPr lvl="1"/>
            <a:r>
              <a:rPr kumimoji="0" lang="zh-CN" altLang="en-US"/>
              <a:t>合适的类被重新分配在包中</a:t>
            </a:r>
          </a:p>
          <a:p>
            <a:pPr>
              <a:lnSpc>
                <a:spcPct val="90000"/>
              </a:lnSpc>
            </a:pPr>
            <a:endParaRPr kumimoji="0" lang="zh-CN" altLang="en-US"/>
          </a:p>
        </p:txBody>
      </p:sp>
      <p:sp>
        <p:nvSpPr>
          <p:cNvPr id="146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5641C4E5-DC87-4788-83CA-A80D1EE51A34}" type="slidenum">
              <a:rPr lang="zh-CN" altLang="en-US" sz="1600">
                <a:latin typeface="Arial" panose="020B0604020202020204" pitchFamily="34" charset="0"/>
              </a:rPr>
              <a:pPr/>
              <a:t>98</a:t>
            </a:fld>
            <a:endParaRPr lang="en-US" altLang="zh-CN" sz="1600">
              <a:latin typeface="Arial" panose="020B0604020202020204" pitchFamily="34" charset="0"/>
            </a:endParaRPr>
          </a:p>
        </p:txBody>
      </p:sp>
      <p:graphicFrame>
        <p:nvGraphicFramePr>
          <p:cNvPr id="146436" name="Object 3"/>
          <p:cNvGraphicFramePr>
            <a:graphicFrameLocks noChangeAspect="1"/>
          </p:cNvGraphicFramePr>
          <p:nvPr/>
        </p:nvGraphicFramePr>
        <p:xfrm>
          <a:off x="4084638" y="2787650"/>
          <a:ext cx="5040312" cy="4070350"/>
        </p:xfrm>
        <a:graphic>
          <a:graphicData uri="http://schemas.openxmlformats.org/presentationml/2006/ole">
            <mc:AlternateContent xmlns:mc="http://schemas.openxmlformats.org/markup-compatibility/2006">
              <mc:Choice xmlns:v="urn:schemas-microsoft-com:vml" Requires="v">
                <p:oleObj spid="_x0000_s2063" name="BMP 图象" r:id="rId4" imgW="4076346" imgH="3291738" progId="Paint.Picture">
                  <p:embed/>
                </p:oleObj>
              </mc:Choice>
              <mc:Fallback>
                <p:oleObj name="BMP 图象" r:id="rId4" imgW="4076346" imgH="3291738" progId="Paint.Picture">
                  <p:embed/>
                  <p:pic>
                    <p:nvPicPr>
                      <p:cNvPr id="14643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4638" y="2787650"/>
                        <a:ext cx="5040312"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3211914"/>
      </p:ext>
    </p:extLst>
  </p:cSld>
  <p:clrMapOvr>
    <a:masterClrMapping/>
  </p:clrMapOvr>
  <p:transition>
    <p:pull dir="rd"/>
    <p:sndAc>
      <p:stSnd>
        <p:snd r:embed="rId3" name="camera.wav"/>
      </p:stSnd>
    </p:sndAc>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ChangeArrowheads="1"/>
          </p:cNvSpPr>
          <p:nvPr>
            <p:ph type="title"/>
          </p:nvPr>
        </p:nvSpPr>
        <p:spPr/>
        <p:txBody>
          <a:bodyPr/>
          <a:lstStyle/>
          <a:p>
            <a:r>
              <a:rPr kumimoji="0" lang="zh-CN" altLang="en-US"/>
              <a:t>主类图</a:t>
            </a:r>
          </a:p>
        </p:txBody>
      </p:sp>
      <p:sp>
        <p:nvSpPr>
          <p:cNvPr id="147458" name="Rectangle 3"/>
          <p:cNvSpPr>
            <a:spLocks noGrp="1" noChangeArrowheads="1"/>
          </p:cNvSpPr>
          <p:nvPr>
            <p:ph idx="1"/>
          </p:nvPr>
        </p:nvSpPr>
        <p:spPr>
          <a:xfrm>
            <a:off x="827088" y="1700213"/>
            <a:ext cx="8128000" cy="1970087"/>
          </a:xfrm>
        </p:spPr>
        <p:txBody>
          <a:bodyPr/>
          <a:lstStyle/>
          <a:p>
            <a:r>
              <a:rPr kumimoji="0" lang="zh-CN" altLang="en-US"/>
              <a:t>逻辑视图最初包含一个视图</a:t>
            </a:r>
          </a:p>
          <a:p>
            <a:pPr lvl="1"/>
            <a:r>
              <a:rPr kumimoji="0" lang="zh-CN" altLang="en-US"/>
              <a:t>该图形被称为</a:t>
            </a:r>
            <a:r>
              <a:rPr kumimoji="0" lang="en-US" altLang="zh-CN"/>
              <a:t>Main</a:t>
            </a:r>
          </a:p>
          <a:p>
            <a:r>
              <a:rPr kumimoji="0" lang="zh-CN" altLang="en-US"/>
              <a:t>主类图是逻辑视图中典型的高级包视图</a:t>
            </a:r>
          </a:p>
        </p:txBody>
      </p:sp>
      <p:sp>
        <p:nvSpPr>
          <p:cNvPr id="147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fld id="{E1C13F39-FD88-4ECF-B234-09598A53E597}" type="slidenum">
              <a:rPr lang="zh-CN" altLang="en-US" sz="1600">
                <a:latin typeface="Arial" panose="020B0604020202020204" pitchFamily="34" charset="0"/>
              </a:rPr>
              <a:pPr/>
              <a:t>99</a:t>
            </a:fld>
            <a:endParaRPr lang="en-US" altLang="zh-CN" sz="1600">
              <a:latin typeface="Arial" panose="020B0604020202020204" pitchFamily="34" charset="0"/>
            </a:endParaRPr>
          </a:p>
        </p:txBody>
      </p:sp>
    </p:spTree>
    <p:extLst>
      <p:ext uri="{BB962C8B-B14F-4D97-AF65-F5344CB8AC3E}">
        <p14:creationId xmlns:p14="http://schemas.microsoft.com/office/powerpoint/2010/main" val="365734683"/>
      </p:ext>
    </p:extLst>
  </p:cSld>
  <p:clrMapOvr>
    <a:masterClrMapping/>
  </p:clrMapOvr>
  <p:transition>
    <p:pull dir="rd"/>
    <p:sndAc>
      <p:stSnd>
        <p:snd r:embed="rId2" name="camera.wav"/>
      </p:stSnd>
    </p:sndAc>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Jasmine5.0</Template>
  <TotalTime>5817</TotalTime>
  <Words>10143</Words>
  <Application>Microsoft Office PowerPoint</Application>
  <PresentationFormat>全屏显示(4:3)</PresentationFormat>
  <Paragraphs>1571</Paragraphs>
  <Slides>165</Slides>
  <Notes>49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165</vt:i4>
      </vt:variant>
    </vt:vector>
  </HeadingPairs>
  <TitlesOfParts>
    <vt:vector size="183" baseType="lpstr">
      <vt:lpstr>TimesNewRoman</vt:lpstr>
      <vt:lpstr>TimesNewRoman,Bold</vt:lpstr>
      <vt:lpstr>ZapfDingbats</vt:lpstr>
      <vt:lpstr>楷体_GB2312</vt:lpstr>
      <vt:lpstr>宋体</vt:lpstr>
      <vt:lpstr>幼圆</vt:lpstr>
      <vt:lpstr>Arial</vt:lpstr>
      <vt:lpstr>Constantia</vt:lpstr>
      <vt:lpstr>Courier</vt:lpstr>
      <vt:lpstr>Courier New</vt:lpstr>
      <vt:lpstr>Helvetica</vt:lpstr>
      <vt:lpstr>Tahoma</vt:lpstr>
      <vt:lpstr>Times New Roman</vt:lpstr>
      <vt:lpstr>Verdana</vt:lpstr>
      <vt:lpstr>Wingdings</vt:lpstr>
      <vt:lpstr>Axis</vt:lpstr>
      <vt:lpstr>Bitmap Image</vt:lpstr>
      <vt:lpstr>BMP 图象</vt:lpstr>
      <vt:lpstr>6.2、面向对象设计方法</vt:lpstr>
      <vt:lpstr>提纲</vt:lpstr>
      <vt:lpstr>面向对象设计概述</vt:lpstr>
      <vt:lpstr>面向对象设计概述</vt:lpstr>
      <vt:lpstr>面向对象设计概述</vt:lpstr>
      <vt:lpstr>基于UML的面向对象设计</vt:lpstr>
      <vt:lpstr>面向对象设计概述</vt:lpstr>
      <vt:lpstr>面向对象设计概述</vt:lpstr>
      <vt:lpstr>面向对象设计概述</vt:lpstr>
      <vt:lpstr>基于UML的面向对象设计</vt:lpstr>
      <vt:lpstr>基于UML的面向对象设计</vt:lpstr>
      <vt:lpstr>UML建模</vt:lpstr>
      <vt:lpstr>基于UML的面向对象设计</vt:lpstr>
      <vt:lpstr>基于UML的面向对象设计</vt:lpstr>
      <vt:lpstr>基于UML的面向对象设计</vt:lpstr>
      <vt:lpstr>面向对象分析阶段的建模</vt:lpstr>
      <vt:lpstr>基于UML的面向对象设计</vt:lpstr>
      <vt:lpstr>面向对象设计阶段的建模</vt:lpstr>
      <vt:lpstr>基于UML建模的面向对象设计</vt:lpstr>
      <vt:lpstr>基于UML建模的面向对象设计</vt:lpstr>
      <vt:lpstr>基于UML建模的面向对象设计</vt:lpstr>
      <vt:lpstr>基于UML建模的面向对象设计</vt:lpstr>
      <vt:lpstr>基于UML建模的面向对象设计</vt:lpstr>
      <vt:lpstr>基于UML建模的面向对象设计</vt:lpstr>
      <vt:lpstr>基于UML建模的面向对象设计</vt:lpstr>
      <vt:lpstr>基于UML建模的面向对象设计</vt:lpstr>
      <vt:lpstr>基于UML建模的面向对象设计</vt:lpstr>
      <vt:lpstr>关联</vt:lpstr>
      <vt:lpstr>关联</vt:lpstr>
      <vt:lpstr>泛化</vt:lpstr>
      <vt:lpstr>泛化</vt:lpstr>
      <vt:lpstr>依赖</vt:lpstr>
      <vt:lpstr>实现</vt:lpstr>
      <vt:lpstr>约束</vt:lpstr>
      <vt:lpstr>基于UML建模的面向对象设计</vt:lpstr>
      <vt:lpstr>基于UML建模的面向对象设计</vt:lpstr>
      <vt:lpstr>基于UML建模的面向对象设计</vt:lpstr>
      <vt:lpstr>基于UML建模的面向对象设计</vt:lpstr>
      <vt:lpstr>基于UML建模的面向对象设计</vt:lpstr>
      <vt:lpstr>基于UML建模的面向对象设计</vt:lpstr>
      <vt:lpstr>基于UML建模的面向对象设计</vt:lpstr>
      <vt:lpstr>基于UML建模的面向对象设计</vt:lpstr>
      <vt:lpstr>基于UML建模的面向对象设计</vt:lpstr>
      <vt:lpstr>组件图</vt:lpstr>
      <vt:lpstr>基于UML建模的面向对象设计</vt:lpstr>
      <vt:lpstr>部署图</vt:lpstr>
      <vt:lpstr>基于UML建模的面向对象设计</vt:lpstr>
      <vt:lpstr>基于UML的面向对象软件设计 －－案例分析</vt:lpstr>
      <vt:lpstr>课程注册管理系统需求描述</vt:lpstr>
      <vt:lpstr>执行者（Actor）的确定</vt:lpstr>
      <vt:lpstr>执行者（Actor）的确定</vt:lpstr>
      <vt:lpstr>执行者（Actor）的确定</vt:lpstr>
      <vt:lpstr>执行者（Actor）的确定</vt:lpstr>
      <vt:lpstr>执行者（Actor）的确定</vt:lpstr>
      <vt:lpstr>执行者（Actor）描述</vt:lpstr>
      <vt:lpstr>用例（Use Case）的确定</vt:lpstr>
      <vt:lpstr>用例（Use Case）的确定</vt:lpstr>
      <vt:lpstr>用例（Use Case）的确定</vt:lpstr>
      <vt:lpstr>用例（Use Case）的确定</vt:lpstr>
      <vt:lpstr>用例（Use Case）的确定</vt:lpstr>
      <vt:lpstr>用例（Use Case）的确定</vt:lpstr>
      <vt:lpstr>用例（Use Case）的描述</vt:lpstr>
      <vt:lpstr>用例（Use Case）的规约</vt:lpstr>
      <vt:lpstr>用例（Use Case）的事件流</vt:lpstr>
      <vt:lpstr>用例（Use Case）的事件流</vt:lpstr>
      <vt:lpstr>用例（Use Case）的事件流</vt:lpstr>
      <vt:lpstr>注册课程的事件流</vt:lpstr>
      <vt:lpstr>注册课程的异常事件流</vt:lpstr>
      <vt:lpstr>注册课程的子事件流</vt:lpstr>
      <vt:lpstr>注册课程的子事件流</vt:lpstr>
      <vt:lpstr>注册课程的子事件流</vt:lpstr>
      <vt:lpstr>用例（Use Case）间的关系</vt:lpstr>
      <vt:lpstr>用例（Use Case）间的关系</vt:lpstr>
      <vt:lpstr>用例图（Use Case Diagram）</vt:lpstr>
      <vt:lpstr>用例图（Use Case Diagram）</vt:lpstr>
      <vt:lpstr>用例图（Use Case Diagram）</vt:lpstr>
      <vt:lpstr>用例图（Use Case Diagram） </vt:lpstr>
      <vt:lpstr>什么是对象</vt:lpstr>
      <vt:lpstr>注册课程的场景（Scenario）</vt:lpstr>
      <vt:lpstr>注册课程的辅助场景（Secondary Scenario）</vt:lpstr>
      <vt:lpstr>注册课程的场景名词</vt:lpstr>
      <vt:lpstr>名词过滤</vt:lpstr>
      <vt:lpstr>名词过滤</vt:lpstr>
      <vt:lpstr>场景中的对象</vt:lpstr>
      <vt:lpstr>交互图</vt:lpstr>
      <vt:lpstr>顺序图</vt:lpstr>
      <vt:lpstr>顺序图(sequence diagram)</vt:lpstr>
      <vt:lpstr>顺序图(sequence diagram)</vt:lpstr>
      <vt:lpstr>注册课程的顺序图</vt:lpstr>
      <vt:lpstr>修改后的顺序图</vt:lpstr>
      <vt:lpstr>包图和类图</vt:lpstr>
      <vt:lpstr>类图</vt:lpstr>
      <vt:lpstr>类的构造型 (Stereotype)</vt:lpstr>
      <vt:lpstr>查找类</vt:lpstr>
      <vt:lpstr>查找类</vt:lpstr>
      <vt:lpstr>类的描述</vt:lpstr>
      <vt:lpstr>使用类图的几点建议</vt:lpstr>
      <vt:lpstr>包</vt:lpstr>
      <vt:lpstr>主类图</vt:lpstr>
      <vt:lpstr>课程注册系统的主类图</vt:lpstr>
      <vt:lpstr>在包中进行浏览</vt:lpstr>
      <vt:lpstr>学校制品包中的主类图</vt:lpstr>
      <vt:lpstr>额外的类图</vt:lpstr>
      <vt:lpstr>学校事物包中的额外类图</vt:lpstr>
      <vt:lpstr>展现Stereotypes</vt:lpstr>
      <vt:lpstr>注册系统中的包</vt:lpstr>
      <vt:lpstr>注册系统中的主要类图</vt:lpstr>
      <vt:lpstr>Interfaces包中主要类图</vt:lpstr>
      <vt:lpstr>UniversityArtifacts包中类图</vt:lpstr>
      <vt:lpstr>BusinessRules包中的类图</vt:lpstr>
      <vt:lpstr>关系</vt:lpstr>
      <vt:lpstr>关联和聚合</vt:lpstr>
      <vt:lpstr>关联还是聚合？</vt:lpstr>
      <vt:lpstr>关系和类图</vt:lpstr>
      <vt:lpstr>关联名称</vt:lpstr>
      <vt:lpstr>角色名称</vt:lpstr>
      <vt:lpstr>关联度 </vt:lpstr>
      <vt:lpstr>关联度  </vt:lpstr>
      <vt:lpstr>反身关系</vt:lpstr>
      <vt:lpstr>更新类图</vt:lpstr>
      <vt:lpstr>注册系统中的升级类图</vt:lpstr>
      <vt:lpstr>Interfaces包中升级的类图</vt:lpstr>
      <vt:lpstr>UniversityArtifacts包中升级的类图</vt:lpstr>
      <vt:lpstr>BusinessRules包中升级的类图</vt:lpstr>
      <vt:lpstr>操作和属性</vt:lpstr>
      <vt:lpstr>什么是操作</vt:lpstr>
      <vt:lpstr>操作和交互图</vt:lpstr>
      <vt:lpstr>在序列图中将消息映射为操作</vt:lpstr>
      <vt:lpstr>在类图中建立操作</vt:lpstr>
      <vt:lpstr>验证操作</vt:lpstr>
      <vt:lpstr>在类图中显示操作</vt:lpstr>
      <vt:lpstr>继承</vt:lpstr>
      <vt:lpstr>对象行为</vt:lpstr>
      <vt:lpstr>什么是状态机图</vt:lpstr>
      <vt:lpstr>什么是状态</vt:lpstr>
      <vt:lpstr>状态转换</vt:lpstr>
      <vt:lpstr>反身状态转换</vt:lpstr>
      <vt:lpstr>状态转换Arguments</vt:lpstr>
      <vt:lpstr>卫式条件（Guarded)状态转换</vt:lpstr>
      <vt:lpstr>活动</vt:lpstr>
      <vt:lpstr>发送事件</vt:lpstr>
      <vt:lpstr>起始状态</vt:lpstr>
      <vt:lpstr>终止状态</vt:lpstr>
      <vt:lpstr>状态活动类型</vt:lpstr>
      <vt:lpstr>状态中的活动</vt:lpstr>
      <vt:lpstr>活动被输入直到从状态中退出</vt:lpstr>
      <vt:lpstr>活动从状态中退出</vt:lpstr>
      <vt:lpstr>嵌套状态</vt:lpstr>
      <vt:lpstr>待选课程类的状态图</vt:lpstr>
      <vt:lpstr>活动图(Activity diagram)</vt:lpstr>
      <vt:lpstr>活动图(Activity diagram)</vt:lpstr>
      <vt:lpstr>启发性原则</vt:lpstr>
      <vt:lpstr>组件图(Component diagram)</vt:lpstr>
      <vt:lpstr>组件图(Component diagram)</vt:lpstr>
      <vt:lpstr>部署图(Deployment diagram)</vt:lpstr>
      <vt:lpstr>课程注册系统的部署图</vt:lpstr>
      <vt:lpstr>分割数据库的行为</vt:lpstr>
      <vt:lpstr>有数据库参与的类图</vt:lpstr>
      <vt:lpstr>有数据库的顺序图</vt:lpstr>
      <vt:lpstr>内置的数据类型 </vt:lpstr>
      <vt:lpstr>用户定义的数据类型 </vt:lpstr>
      <vt:lpstr>用户定义的类 </vt:lpstr>
      <vt:lpstr>Course类的属性和操作</vt:lpstr>
      <vt:lpstr>总结 </vt:lpstr>
      <vt:lpstr>课程群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软件过程与质量</dc:title>
  <dc:creator>Seg_812</dc:creator>
  <cp:lastModifiedBy>王 立敏</cp:lastModifiedBy>
  <cp:revision>1012</cp:revision>
  <dcterms:created xsi:type="dcterms:W3CDTF">2000-07-21T01:37:02Z</dcterms:created>
  <dcterms:modified xsi:type="dcterms:W3CDTF">2019-12-16T15:10:42Z</dcterms:modified>
</cp:coreProperties>
</file>