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5"/>
  </p:notesMasterIdLst>
  <p:sldIdLst>
    <p:sldId id="586" r:id="rId2"/>
    <p:sldId id="730" r:id="rId3"/>
    <p:sldId id="731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750" r:id="rId23"/>
    <p:sldId id="751" r:id="rId24"/>
    <p:sldId id="752" r:id="rId25"/>
    <p:sldId id="753" r:id="rId26"/>
    <p:sldId id="754" r:id="rId27"/>
    <p:sldId id="755" r:id="rId28"/>
    <p:sldId id="756" r:id="rId29"/>
    <p:sldId id="757" r:id="rId30"/>
    <p:sldId id="758" r:id="rId31"/>
    <p:sldId id="759" r:id="rId32"/>
    <p:sldId id="760" r:id="rId33"/>
    <p:sldId id="72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59524" autoAdjust="0"/>
  </p:normalViewPr>
  <p:slideViewPr>
    <p:cSldViewPr>
      <p:cViewPr varScale="1">
        <p:scale>
          <a:sx n="163" d="100"/>
          <a:sy n="163" d="100"/>
        </p:scale>
        <p:origin x="19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0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DC1DDB-27B0-4395-8949-9450598708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5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30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RecordTimeUI</a:t>
            </a:r>
            <a:r>
              <a:rPr lang="zh-CN" altLang="en-US" dirty="0"/>
              <a:t>对象使用</a:t>
            </a:r>
            <a:r>
              <a:rPr lang="en-US" altLang="zh-CN" dirty="0" err="1"/>
              <a:t>RecordTimeWorkflow</a:t>
            </a:r>
            <a:r>
              <a:rPr lang="zh-CN" altLang="en-US" dirty="0"/>
              <a:t>对象，后者又使用了</a:t>
            </a:r>
            <a:r>
              <a:rPr lang="en-US" altLang="zh-CN" dirty="0"/>
              <a:t>User</a:t>
            </a:r>
            <a:r>
              <a:rPr lang="zh-CN" altLang="en-US" dirty="0"/>
              <a:t>对象以及</a:t>
            </a:r>
            <a:r>
              <a:rPr lang="en-US" altLang="zh-CN" dirty="0"/>
              <a:t>Timecard</a:t>
            </a:r>
            <a:r>
              <a:rPr lang="zh-CN" altLang="en-US" dirty="0"/>
              <a:t>对象；</a:t>
            </a:r>
            <a:endParaRPr lang="en-US" altLang="zh-CN" dirty="0"/>
          </a:p>
          <a:p>
            <a:r>
              <a:rPr lang="en-US" altLang="zh-CN" dirty="0" err="1"/>
              <a:t>RecordTimeUI</a:t>
            </a:r>
            <a:r>
              <a:rPr lang="zh-CN" altLang="en-US" dirty="0"/>
              <a:t>对象保存对</a:t>
            </a:r>
            <a:r>
              <a:rPr lang="en-US" altLang="zh-CN" dirty="0" err="1"/>
              <a:t>RecordTimeWorkflow</a:t>
            </a:r>
            <a:r>
              <a:rPr lang="zh-CN" altLang="en-US" dirty="0"/>
              <a:t>对象的引用</a:t>
            </a:r>
            <a:r>
              <a:rPr lang="en-US" altLang="zh-CN" dirty="0"/>
              <a:t>——</a:t>
            </a:r>
            <a:r>
              <a:rPr lang="zh-CN" altLang="en-US" dirty="0"/>
              <a:t>关联关系；</a:t>
            </a:r>
            <a:endParaRPr lang="en-US" altLang="zh-CN" dirty="0"/>
          </a:p>
          <a:p>
            <a:r>
              <a:rPr lang="en-US" altLang="zh-CN" dirty="0" err="1"/>
              <a:t>RecordTimeWorkflow</a:t>
            </a:r>
            <a:r>
              <a:rPr lang="zh-CN" altLang="en-US" dirty="0"/>
              <a:t>对象保存对</a:t>
            </a:r>
            <a:r>
              <a:rPr lang="en-US" altLang="zh-CN" dirty="0"/>
              <a:t>User</a:t>
            </a:r>
            <a:r>
              <a:rPr lang="zh-CN" altLang="en-US" dirty="0"/>
              <a:t>对象的引用</a:t>
            </a:r>
            <a:r>
              <a:rPr lang="en-US" altLang="zh-CN" dirty="0"/>
              <a:t>——</a:t>
            </a:r>
            <a:r>
              <a:rPr lang="zh-CN" altLang="en-US" dirty="0"/>
              <a:t>关联关系；</a:t>
            </a:r>
            <a:endParaRPr lang="en-US" altLang="zh-CN" dirty="0"/>
          </a:p>
          <a:p>
            <a:r>
              <a:rPr lang="en-US" altLang="zh-CN" dirty="0" err="1"/>
              <a:t>RecordTimeWorkflow</a:t>
            </a:r>
            <a:r>
              <a:rPr lang="zh-CN" altLang="en-US" dirty="0"/>
              <a:t>对象保存对</a:t>
            </a:r>
            <a:r>
              <a:rPr lang="en-US" altLang="zh-CN" dirty="0"/>
              <a:t>Timecard</a:t>
            </a:r>
            <a:r>
              <a:rPr lang="zh-CN" altLang="en-US" dirty="0"/>
              <a:t>对象的引用</a:t>
            </a:r>
            <a:r>
              <a:rPr lang="en-US" altLang="zh-CN" dirty="0"/>
              <a:t>——</a:t>
            </a:r>
            <a:r>
              <a:rPr lang="zh-CN" altLang="en-US" dirty="0"/>
              <a:t>关联关系；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7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1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具体参考文档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Login</a:t>
            </a:r>
            <a:r>
              <a:rPr lang="zh-CN" altLang="en-US" dirty="0"/>
              <a:t>用例细节描述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7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抽取</a:t>
            </a:r>
            <a:r>
              <a:rPr lang="en-US" altLang="zh-CN" dirty="0"/>
              <a:t>Login</a:t>
            </a:r>
            <a:r>
              <a:rPr lang="zh-CN" altLang="en-US" dirty="0"/>
              <a:t>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9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抽取</a:t>
            </a:r>
            <a:r>
              <a:rPr lang="en-US" altLang="zh-CN" dirty="0"/>
              <a:t>Login</a:t>
            </a:r>
            <a:r>
              <a:rPr lang="zh-CN" altLang="en-US" dirty="0"/>
              <a:t>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5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抽取</a:t>
            </a:r>
            <a:r>
              <a:rPr lang="en-US" altLang="zh-CN" dirty="0"/>
              <a:t>Login</a:t>
            </a:r>
            <a:r>
              <a:rPr lang="zh-CN" altLang="en-US" dirty="0"/>
              <a:t>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为每一个类添加一些假设的行为</a:t>
            </a:r>
            <a:endParaRPr lang="en-US" altLang="zh-CN" dirty="0"/>
          </a:p>
          <a:p>
            <a:r>
              <a:rPr lang="zh-CN" altLang="en-US" dirty="0"/>
              <a:t>安排参与者（参与者</a:t>
            </a:r>
            <a:r>
              <a:rPr lang="en-US" altLang="zh-CN" dirty="0"/>
              <a:t>——</a:t>
            </a:r>
            <a:r>
              <a:rPr lang="zh-CN" altLang="en-US" dirty="0"/>
              <a:t>边界类</a:t>
            </a:r>
            <a:r>
              <a:rPr lang="en-US" altLang="zh-CN" dirty="0"/>
              <a:t>——</a:t>
            </a:r>
            <a:r>
              <a:rPr lang="zh-CN" altLang="en-US" dirty="0"/>
              <a:t>控制类</a:t>
            </a:r>
            <a:r>
              <a:rPr lang="en-US" altLang="zh-CN" dirty="0"/>
              <a:t>——</a:t>
            </a:r>
            <a:r>
              <a:rPr lang="zh-CN" altLang="en-US" dirty="0"/>
              <a:t>实体类）</a:t>
            </a:r>
            <a:endParaRPr lang="en-US" altLang="zh-CN" dirty="0"/>
          </a:p>
          <a:p>
            <a:r>
              <a:rPr lang="zh-CN" altLang="en-US" dirty="0"/>
              <a:t>添加事件流</a:t>
            </a:r>
            <a:endParaRPr lang="en-US" altLang="zh-CN" dirty="0"/>
          </a:p>
          <a:p>
            <a:r>
              <a:rPr lang="zh-CN" altLang="en-US" dirty="0"/>
              <a:t>验证序列（事件流），确定对象是否拥有响应请求所需的信息。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90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Login</a:t>
            </a:r>
            <a:r>
              <a:rPr lang="zh-CN" altLang="en-US" dirty="0"/>
              <a:t>用例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0660F-8C6E-471F-933A-EEC76966438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7B739-2FA8-4339-9B32-AA240B5425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3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BD651-55F9-4EAF-9B6C-88D8E657F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68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99023-84BB-48B8-9F3B-121516CD48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95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616575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</p:spPr>
        <p:txBody>
          <a:bodyPr/>
          <a:lstStyle>
            <a:lvl1pPr>
              <a:defRPr smtClean="0"/>
            </a:lvl1pPr>
          </a:lstStyle>
          <a:p>
            <a:fld id="{377EA8FF-A09D-4DCC-8501-04D71BB386CA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>
            <a:lvl1pPr>
              <a:defRPr smtClean="0"/>
            </a:lvl1pPr>
          </a:lstStyle>
          <a:p>
            <a:fld id="{E2575917-4B4E-449C-BDFA-26A4917356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BC1ADD-3F8F-4B26-BB0D-3825DD5F96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3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08B21-F325-4E5E-A659-1B50EF8EF3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6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DD6D6-D478-4C57-A2AD-447A54A8F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15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3C1A1-203B-4B33-88B9-157CE1AFA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88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7559C-2A79-4D84-901F-1AAAD1F494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C1551-8690-4C94-AC0E-6D6512450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00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678B0-57C5-4E11-8947-BFAC9ACD33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5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B5919-80E7-4197-8C23-D5DCA7629A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8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8072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98072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60648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760"/>
            <a:ext cx="8142287" cy="460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0825"/>
            <a:ext cx="1656557" cy="9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381327"/>
            <a:ext cx="1293812" cy="36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381328"/>
            <a:ext cx="5257800" cy="36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i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SEG - Software Engineering Group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381327"/>
            <a:ext cx="933450" cy="36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panose="020B0604020202020204" pitchFamily="34" charset="0"/>
              </a:defRPr>
            </a:lvl1pPr>
          </a:lstStyle>
          <a:p>
            <a:fld id="{8C00E446-F19D-4F24-B393-80FCF15835D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208737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663"/>
            <a:ext cx="54495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RecordTime%E6%8F%8F%E8%BF%B0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8064500" cy="1322437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6.3</a:t>
            </a:r>
            <a:r>
              <a:rPr lang="zh-CN" alt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、基于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UML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的面向对象软件开发</a:t>
            </a:r>
            <a:b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考勤卡系统案例</a:t>
            </a:r>
            <a:endParaRPr lang="zh-CN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67544" y="3789040"/>
            <a:ext cx="8358187" cy="213394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张天 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软件工程组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b="1" dirty="0">
                <a:ea typeface="幼圆" panose="02010509060101010101" pitchFamily="49" charset="-122"/>
              </a:rPr>
              <a:t>ztluck@nju.edu.cn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b="1">
                <a:latin typeface="幼圆" panose="02010509060101010101" pitchFamily="49" charset="-122"/>
                <a:ea typeface="幼圆" panose="02010509060101010101" pitchFamily="49" charset="-122"/>
              </a:rPr>
              <a:t>2017</a:t>
            </a:r>
            <a:r>
              <a:rPr lang="zh-CN" altLang="en-US" sz="2400" b="1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春季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              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r>
              <a:rPr lang="zh-CN" altLang="zh-CN" dirty="0"/>
              <a:t>（登录）</a:t>
            </a:r>
          </a:p>
          <a:p>
            <a:r>
              <a:rPr lang="en-US" altLang="zh-CN" dirty="0" err="1"/>
              <a:t>ChangePassword</a:t>
            </a:r>
            <a:r>
              <a:rPr lang="zh-CN" altLang="zh-CN" dirty="0"/>
              <a:t>（修改密码）</a:t>
            </a:r>
          </a:p>
          <a:p>
            <a:r>
              <a:rPr lang="en-US" altLang="zh-CN" dirty="0" err="1"/>
              <a:t>RecordTime</a:t>
            </a:r>
            <a:r>
              <a:rPr lang="zh-CN" altLang="zh-CN" dirty="0"/>
              <a:t>（记录时间）</a:t>
            </a:r>
          </a:p>
          <a:p>
            <a:r>
              <a:rPr lang="en-US" altLang="zh-CN" dirty="0" err="1"/>
              <a:t>CreateChargeCode</a:t>
            </a:r>
            <a:r>
              <a:rPr lang="zh-CN" altLang="zh-CN" dirty="0"/>
              <a:t>（添加付费</a:t>
            </a:r>
            <a:r>
              <a:rPr lang="zh-CN" altLang="en-US" dirty="0"/>
              <a:t>编号</a:t>
            </a:r>
            <a:r>
              <a:rPr lang="zh-CN" altLang="zh-CN" dirty="0"/>
              <a:t>）</a:t>
            </a:r>
          </a:p>
          <a:p>
            <a:r>
              <a:rPr lang="en-US" altLang="zh-CN" dirty="0" err="1"/>
              <a:t>ExportTimeEntries</a:t>
            </a:r>
            <a:r>
              <a:rPr lang="zh-CN" altLang="zh-CN" dirty="0"/>
              <a:t>（导出时间记录）</a:t>
            </a:r>
          </a:p>
          <a:p>
            <a:r>
              <a:rPr lang="en-US" altLang="zh-CN" dirty="0" err="1"/>
              <a:t>CreateEmployee</a:t>
            </a:r>
            <a:r>
              <a:rPr lang="zh-CN" altLang="zh-CN" dirty="0"/>
              <a:t>（添加雇员）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CFE1-958F-4263-AB96-172B7D399CB3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8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用例场景描述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雇员修改密码；</a:t>
            </a:r>
          </a:p>
          <a:p>
            <a:pPr lvl="0"/>
            <a:r>
              <a:rPr lang="zh-CN" altLang="zh-CN" dirty="0"/>
              <a:t>雇员记录项目活动时间；</a:t>
            </a:r>
          </a:p>
          <a:p>
            <a:pPr lvl="0"/>
            <a:r>
              <a:rPr lang="zh-CN" altLang="zh-CN" dirty="0"/>
              <a:t>管理者添加项目活动</a:t>
            </a:r>
            <a:r>
              <a:rPr lang="zh-CN" altLang="en-US" dirty="0"/>
              <a:t>编号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管理者设置数据项，导出到</a:t>
            </a:r>
            <a:r>
              <a:rPr lang="zh-CN" altLang="en-US" dirty="0"/>
              <a:t>薪水</a:t>
            </a:r>
            <a:r>
              <a:rPr lang="zh-CN" altLang="zh-CN" dirty="0"/>
              <a:t>支付系统</a:t>
            </a:r>
            <a:r>
              <a:rPr lang="en-US" altLang="zh-CN" dirty="0"/>
              <a:t>;</a:t>
            </a:r>
          </a:p>
          <a:p>
            <a:pPr lvl="0"/>
            <a:r>
              <a:rPr lang="en-US" altLang="zh-CN" dirty="0"/>
              <a:t>……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D25D-729D-4771-8C1F-576EF55A5B41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3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用例图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C673-6ABF-4085-A3E8-CB00992F9810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336675"/>
            <a:ext cx="7805737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16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描述用例细节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8136135" cy="3672879"/>
          </a:xfrm>
        </p:spPr>
        <p:txBody>
          <a:bodyPr numCol="2" spcCol="360000">
            <a:noAutofit/>
          </a:bodyPr>
          <a:lstStyle/>
          <a:p>
            <a:r>
              <a:rPr lang="zh-CN" altLang="en-US" dirty="0"/>
              <a:t>用例名称</a:t>
            </a:r>
            <a:endParaRPr lang="en-US" altLang="zh-CN" dirty="0"/>
          </a:p>
          <a:p>
            <a:r>
              <a:rPr lang="zh-CN" altLang="en-US" dirty="0"/>
              <a:t>描述</a:t>
            </a:r>
            <a:endParaRPr lang="en-US" altLang="zh-CN" dirty="0"/>
          </a:p>
          <a:p>
            <a:r>
              <a:rPr lang="zh-CN" altLang="en-US" dirty="0"/>
              <a:t>前置条件</a:t>
            </a:r>
            <a:endParaRPr lang="en-US" altLang="zh-CN" dirty="0"/>
          </a:p>
          <a:p>
            <a:r>
              <a:rPr lang="zh-CN" altLang="en-US" dirty="0"/>
              <a:t>正常事件流</a:t>
            </a:r>
            <a:endParaRPr lang="en-US" altLang="zh-CN" dirty="0"/>
          </a:p>
          <a:p>
            <a:r>
              <a:rPr lang="zh-CN" altLang="en-US" dirty="0"/>
              <a:t>可选事件流</a:t>
            </a:r>
            <a:endParaRPr lang="en-US" altLang="zh-CN" dirty="0"/>
          </a:p>
          <a:p>
            <a:r>
              <a:rPr lang="zh-CN" altLang="en-US" dirty="0"/>
              <a:t>异常或错误事件流</a:t>
            </a:r>
            <a:endParaRPr lang="en-US" altLang="zh-CN" dirty="0"/>
          </a:p>
          <a:p>
            <a:r>
              <a:rPr lang="zh-CN" altLang="en-US" dirty="0"/>
              <a:t>活动图</a:t>
            </a:r>
            <a:endParaRPr lang="en-US" altLang="zh-CN" dirty="0"/>
          </a:p>
          <a:p>
            <a:r>
              <a:rPr lang="zh-CN" altLang="en-US" dirty="0"/>
              <a:t>非功能性需求</a:t>
            </a:r>
            <a:endParaRPr lang="en-US" altLang="zh-CN" dirty="0"/>
          </a:p>
          <a:p>
            <a:r>
              <a:rPr lang="zh-CN" altLang="en-US" dirty="0"/>
              <a:t>说明（可选）</a:t>
            </a:r>
            <a:endParaRPr lang="en-US" altLang="zh-CN" dirty="0"/>
          </a:p>
          <a:p>
            <a:r>
              <a:rPr lang="zh-CN" altLang="en-US" dirty="0"/>
              <a:t>为解决的问题（可选）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E788-45B5-4E64-B54F-17E478DE8435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RecordTime</a:t>
            </a:r>
            <a:r>
              <a:rPr lang="zh-CN" altLang="en-US" dirty="0"/>
              <a:t>用例描述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3" action="ppaction://hlinkfile"/>
              </a:rPr>
              <a:t>RecordTime</a:t>
            </a:r>
            <a:r>
              <a:rPr lang="zh-CN" altLang="en-US" dirty="0">
                <a:hlinkClick r:id="rId3" action="ppaction://hlinkfile"/>
              </a:rPr>
              <a:t>用例描述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B819-F083-47A0-8224-EA690059F865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6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 Time</a:t>
            </a:r>
            <a:r>
              <a:rPr lang="zh-CN" altLang="en-US" dirty="0"/>
              <a:t>用例活动图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D359-C862-49A8-972B-C8A04A66ECAC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56" y="908720"/>
            <a:ext cx="4911824" cy="584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14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面向对象开发过程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r>
              <a:rPr lang="zh-CN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需求分析</a:t>
            </a:r>
            <a:endParaRPr lang="en-US" altLang="zh-CN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面向对象分析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技术选择与系统构架</a:t>
            </a:r>
            <a:endParaRPr lang="en-US" altLang="zh-CN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面向对象设计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51FE-0CDE-413A-9C35-056B4A8F66EC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用例场景描述，用例、参与者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用例图</a:t>
            </a:r>
            <a:endParaRPr lang="en-US" altLang="zh-CN" dirty="0"/>
          </a:p>
          <a:p>
            <a:r>
              <a:rPr lang="zh-CN" altLang="en-US" dirty="0"/>
              <a:t>对象、类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初始类图</a:t>
            </a:r>
            <a:endParaRPr lang="en-US" altLang="zh-CN" dirty="0"/>
          </a:p>
          <a:p>
            <a:r>
              <a:rPr lang="zh-CN" altLang="en-US" dirty="0"/>
              <a:t>初始顺序图</a:t>
            </a:r>
            <a:endParaRPr lang="en-US" altLang="zh-CN" dirty="0"/>
          </a:p>
          <a:p>
            <a:r>
              <a:rPr lang="zh-CN" altLang="en-US" dirty="0"/>
              <a:t>初始活动图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38C5-2BD8-4177-87E2-B89368945888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用例图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7B10-CD14-4474-8FD9-8FA377FB9F6C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336675"/>
            <a:ext cx="7805737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69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EC2F-D47D-4E77-81AA-B1DC3D637F8D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5536" y="1530423"/>
            <a:ext cx="813690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44767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0000"/>
                </a:solidFill>
              </a:rPr>
              <a:t>实体类</a:t>
            </a:r>
            <a:r>
              <a:rPr lang="zh-CN" altLang="en-US" sz="2800" dirty="0">
                <a:solidFill>
                  <a:srgbClr val="000000"/>
                </a:solidFill>
              </a:rPr>
              <a:t>是用于对必须存储的信息和相关行为建模的类。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447675" indent="-44767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/>
              <a:t>实体对象（</a:t>
            </a:r>
            <a:r>
              <a:rPr lang="zh-CN" altLang="en-US" sz="2800" b="1" dirty="0"/>
              <a:t>实体类</a:t>
            </a:r>
            <a:r>
              <a:rPr lang="zh-CN" altLang="en-US" sz="2800" dirty="0"/>
              <a:t>的实例）用于保存和更新一些现象的有关信息，例如：事件、人员或者一些现实生活中的对象。</a:t>
            </a:r>
            <a:r>
              <a:rPr lang="zh-CN" altLang="en-US" sz="2800" b="1" dirty="0"/>
              <a:t>实体类</a:t>
            </a:r>
            <a:r>
              <a:rPr lang="zh-CN" altLang="en-US" sz="2800" dirty="0"/>
              <a:t>通常都是永久性的，它们所具有的属性和关系是长期需要的，有时甚至在系统的整个生存期都需要。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42988" y="404813"/>
            <a:ext cx="7201420" cy="5762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寻找实体对象</a:t>
            </a:r>
            <a:r>
              <a:rPr lang="en-US" altLang="zh-CN" dirty="0"/>
              <a:t>——</a:t>
            </a:r>
            <a:r>
              <a:rPr lang="en-US" altLang="zh-CN" dirty="0" err="1"/>
              <a:t>RecordTime</a:t>
            </a:r>
            <a:r>
              <a:rPr lang="zh-CN" altLang="en-US" dirty="0"/>
              <a:t>用例</a:t>
            </a:r>
          </a:p>
        </p:txBody>
      </p:sp>
    </p:spTree>
    <p:extLst>
      <p:ext uri="{BB962C8B-B14F-4D97-AF65-F5344CB8AC3E}">
        <p14:creationId xmlns:p14="http://schemas.microsoft.com/office/powerpoint/2010/main" val="20836262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面向对象开发过程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r>
              <a:rPr lang="zh-CN" altLang="en-US" b="1" dirty="0"/>
              <a:t>需求分析</a:t>
            </a:r>
            <a:endParaRPr lang="en-US" altLang="zh-CN" b="1" dirty="0"/>
          </a:p>
          <a:p>
            <a:r>
              <a:rPr lang="zh-CN" altLang="en-US" b="1" dirty="0"/>
              <a:t>面向对象分析</a:t>
            </a:r>
            <a:endParaRPr lang="en-US" altLang="zh-CN" b="1" dirty="0"/>
          </a:p>
          <a:p>
            <a:r>
              <a:rPr lang="zh-CN" altLang="en-US" b="1" dirty="0"/>
              <a:t>技术选择与系统构架</a:t>
            </a:r>
            <a:endParaRPr lang="en-US" altLang="zh-CN" b="1" dirty="0"/>
          </a:p>
          <a:p>
            <a:r>
              <a:rPr lang="zh-CN" altLang="en-US" b="1" dirty="0"/>
              <a:t>面向对象设计</a:t>
            </a:r>
            <a:endParaRPr lang="en-US" altLang="zh-CN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7674-8E1A-4623-85CE-F619C90F1C62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8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7596336" y="2654164"/>
            <a:ext cx="792708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08508" y="4094324"/>
            <a:ext cx="792708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88852" y="2150108"/>
            <a:ext cx="792708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0A5-72A7-4EE2-BCE8-25832C3A5596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2132856"/>
            <a:ext cx="7848872" cy="3528392"/>
          </a:xfrm>
          <a:prstGeom prst="rect">
            <a:avLst/>
          </a:prstGeom>
        </p:spPr>
        <p:txBody>
          <a:bodyPr/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34290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b="1" kern="100" dirty="0">
                <a:latin typeface="Calibri"/>
                <a:cs typeface="Times New Roman"/>
              </a:rPr>
              <a:t>雇员</a:t>
            </a:r>
            <a:r>
              <a:rPr lang="zh-CN" altLang="zh-CN" kern="100" dirty="0">
                <a:latin typeface="Calibri"/>
                <a:cs typeface="Times New Roman"/>
              </a:rPr>
              <a:t>查看当前</a:t>
            </a:r>
            <a:r>
              <a:rPr lang="zh-CN" altLang="zh-CN" b="1" kern="100" dirty="0">
                <a:latin typeface="Calibri"/>
                <a:cs typeface="Times New Roman"/>
              </a:rPr>
              <a:t>时间段之前输入的数据</a:t>
            </a:r>
            <a:r>
              <a:rPr lang="zh-CN" altLang="zh-CN" kern="100" dirty="0">
                <a:latin typeface="Calibri"/>
                <a:cs typeface="Times New Roman"/>
              </a:rPr>
              <a:t>。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b="1" kern="100" dirty="0">
                <a:latin typeface="Calibri"/>
                <a:cs typeface="Times New Roman"/>
              </a:rPr>
              <a:t>雇员</a:t>
            </a:r>
            <a:r>
              <a:rPr lang="zh-CN" altLang="zh-CN" kern="100" dirty="0">
                <a:latin typeface="Calibri"/>
                <a:cs typeface="Times New Roman"/>
              </a:rPr>
              <a:t>从已有的</a:t>
            </a:r>
            <a:r>
              <a:rPr lang="zh-CN" altLang="zh-CN" b="1" kern="100" dirty="0">
                <a:latin typeface="Calibri"/>
                <a:cs typeface="Times New Roman"/>
              </a:rPr>
              <a:t>支付号码</a:t>
            </a:r>
            <a:r>
              <a:rPr lang="zh-CN" altLang="zh-CN" kern="100" dirty="0">
                <a:latin typeface="Calibri"/>
                <a:cs typeface="Times New Roman"/>
              </a:rPr>
              <a:t>中选择一个，这些</a:t>
            </a:r>
            <a:r>
              <a:rPr lang="zh-CN" altLang="zh-CN" b="1" kern="100" dirty="0">
                <a:latin typeface="Calibri"/>
                <a:cs typeface="Times New Roman"/>
              </a:rPr>
              <a:t>项目</a:t>
            </a:r>
            <a:r>
              <a:rPr lang="zh-CN" altLang="en-US" kern="100" dirty="0">
                <a:latin typeface="Calibri"/>
                <a:cs typeface="Times New Roman"/>
              </a:rPr>
              <a:t>编号</a:t>
            </a:r>
            <a:r>
              <a:rPr lang="zh-CN" altLang="zh-CN" kern="100" dirty="0">
                <a:latin typeface="Calibri"/>
                <a:cs typeface="Times New Roman"/>
              </a:rPr>
              <a:t>按</a:t>
            </a:r>
            <a:r>
              <a:rPr lang="zh-CN" altLang="zh-CN" b="1" kern="100" dirty="0">
                <a:latin typeface="Calibri"/>
                <a:cs typeface="Times New Roman"/>
              </a:rPr>
              <a:t>客户</a:t>
            </a:r>
            <a:r>
              <a:rPr lang="zh-CN" altLang="zh-CN" kern="100" dirty="0">
                <a:latin typeface="Calibri"/>
                <a:cs typeface="Times New Roman"/>
              </a:rPr>
              <a:t>和</a:t>
            </a:r>
            <a:r>
              <a:rPr lang="zh-CN" altLang="zh-CN" b="1" kern="100" dirty="0">
                <a:latin typeface="Calibri"/>
                <a:cs typeface="Times New Roman"/>
              </a:rPr>
              <a:t>项目</a:t>
            </a:r>
            <a:r>
              <a:rPr lang="zh-CN" altLang="zh-CN" kern="100" dirty="0">
                <a:latin typeface="Calibri"/>
                <a:cs typeface="Times New Roman"/>
              </a:rPr>
              <a:t>组织的。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b="1" kern="100" dirty="0">
                <a:latin typeface="Calibri"/>
                <a:cs typeface="Times New Roman"/>
              </a:rPr>
              <a:t>雇员</a:t>
            </a:r>
            <a:r>
              <a:rPr lang="zh-CN" altLang="zh-CN" kern="100" dirty="0">
                <a:latin typeface="Calibri"/>
                <a:cs typeface="Times New Roman"/>
              </a:rPr>
              <a:t>从当前的</a:t>
            </a:r>
            <a:r>
              <a:rPr lang="zh-CN" altLang="zh-CN" b="1" kern="100" dirty="0">
                <a:latin typeface="Calibri"/>
                <a:cs typeface="Times New Roman"/>
              </a:rPr>
              <a:t>时间段</a:t>
            </a:r>
            <a:r>
              <a:rPr lang="zh-CN" altLang="zh-CN" kern="100" dirty="0">
                <a:latin typeface="Calibri"/>
                <a:cs typeface="Times New Roman"/>
              </a:rPr>
              <a:t>选择一个</a:t>
            </a:r>
            <a:r>
              <a:rPr lang="zh-CN" altLang="zh-CN" b="1" kern="100" dirty="0">
                <a:latin typeface="Calibri"/>
                <a:cs typeface="Times New Roman"/>
              </a:rPr>
              <a:t>日期</a:t>
            </a:r>
            <a:r>
              <a:rPr lang="zh-CN" altLang="zh-CN" kern="100" dirty="0">
                <a:latin typeface="Calibri"/>
                <a:cs typeface="Times New Roman"/>
              </a:rPr>
              <a:t>。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b="1" kern="100" dirty="0">
                <a:latin typeface="Calibri"/>
                <a:cs typeface="Times New Roman"/>
              </a:rPr>
              <a:t>雇员</a:t>
            </a:r>
            <a:r>
              <a:rPr lang="zh-CN" altLang="zh-CN" kern="100" dirty="0">
                <a:latin typeface="Calibri"/>
                <a:cs typeface="Times New Roman"/>
              </a:rPr>
              <a:t>输入以正整数表示的</a:t>
            </a:r>
            <a:r>
              <a:rPr lang="zh-CN" altLang="zh-CN" b="1" kern="100" dirty="0">
                <a:latin typeface="Calibri"/>
                <a:cs typeface="Times New Roman"/>
              </a:rPr>
              <a:t>工时</a:t>
            </a:r>
            <a:r>
              <a:rPr lang="zh-CN" altLang="zh-CN" kern="100" dirty="0">
                <a:latin typeface="Calibri"/>
                <a:cs typeface="Times New Roman"/>
              </a:rPr>
              <a:t>。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kern="100" dirty="0">
                <a:latin typeface="Calibri"/>
                <a:cs typeface="Times New Roman"/>
              </a:rPr>
              <a:t>在</a:t>
            </a:r>
            <a:r>
              <a:rPr lang="zh-CN" altLang="zh-CN" b="1" kern="100" dirty="0">
                <a:latin typeface="Calibri"/>
                <a:cs typeface="Times New Roman"/>
              </a:rPr>
              <a:t>视图</a:t>
            </a:r>
            <a:r>
              <a:rPr lang="zh-CN" altLang="zh-CN" kern="100" dirty="0">
                <a:latin typeface="Calibri"/>
                <a:cs typeface="Times New Roman"/>
              </a:rPr>
              <a:t>中显示这个</a:t>
            </a:r>
            <a:r>
              <a:rPr lang="zh-CN" altLang="zh-CN" b="1" kern="100" dirty="0">
                <a:latin typeface="Calibri"/>
                <a:cs typeface="Times New Roman"/>
              </a:rPr>
              <a:t>数据</a:t>
            </a:r>
            <a:r>
              <a:rPr lang="zh-CN" altLang="zh-CN" kern="100" dirty="0">
                <a:latin typeface="Calibri"/>
                <a:cs typeface="Times New Roman"/>
              </a:rPr>
              <a:t>，并在以后的视图中都可以看到这个数据。</a:t>
            </a:r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42988" y="404813"/>
            <a:ext cx="7201420" cy="5762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寻找实体对象</a:t>
            </a:r>
            <a:r>
              <a:rPr lang="en-US" altLang="zh-CN" dirty="0"/>
              <a:t>——</a:t>
            </a:r>
            <a:r>
              <a:rPr lang="en-US" altLang="zh-CN" dirty="0" err="1"/>
              <a:t>RecordTime</a:t>
            </a:r>
            <a:r>
              <a:rPr lang="zh-CN" altLang="en-US" dirty="0"/>
              <a:t>用例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312841"/>
            <a:ext cx="4701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正常事件流</a:t>
            </a:r>
            <a:r>
              <a:rPr lang="en-US" altLang="zh-CN" sz="2800" b="1" dirty="0"/>
              <a:t>  </a:t>
            </a:r>
            <a:r>
              <a:rPr lang="zh-CN" altLang="zh-CN" sz="2800" dirty="0"/>
              <a:t>雇员记录时间</a:t>
            </a:r>
            <a:r>
              <a:rPr lang="zh-CN" altLang="zh-CN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5279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93308" cy="576262"/>
          </a:xfrm>
        </p:spPr>
        <p:txBody>
          <a:bodyPr/>
          <a:lstStyle/>
          <a:p>
            <a:r>
              <a:rPr lang="zh-CN" altLang="en-US" dirty="0"/>
              <a:t>寻找边界对象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204864"/>
            <a:ext cx="7854255" cy="3528392"/>
          </a:xfrm>
        </p:spPr>
        <p:txBody>
          <a:bodyPr/>
          <a:lstStyle/>
          <a:p>
            <a:pPr>
              <a:buNone/>
            </a:pPr>
            <a:endParaRPr lang="en-US" altLang="zh-CN" dirty="0">
              <a:latin typeface="Garamond" pitchFamily="18" charset="0"/>
            </a:endParaRPr>
          </a:p>
          <a:p>
            <a:pPr>
              <a:buNone/>
            </a:pPr>
            <a:r>
              <a:rPr lang="zh-CN" altLang="en-US" dirty="0">
                <a:latin typeface="Garamond" pitchFamily="18" charset="0"/>
              </a:rPr>
              <a:t>每一个参与者</a:t>
            </a:r>
            <a:r>
              <a:rPr lang="en-US" altLang="zh-CN" dirty="0">
                <a:latin typeface="Garamond" pitchFamily="18" charset="0"/>
              </a:rPr>
              <a:t>/</a:t>
            </a:r>
            <a:r>
              <a:rPr lang="zh-CN" altLang="en-US" dirty="0">
                <a:latin typeface="Garamond" pitchFamily="18" charset="0"/>
              </a:rPr>
              <a:t>用例对应一个边界对象。</a:t>
            </a:r>
            <a:endParaRPr lang="en-US" altLang="zh-CN" dirty="0">
              <a:latin typeface="Garamond" pitchFamily="18" charset="0"/>
            </a:endParaRPr>
          </a:p>
          <a:p>
            <a:pPr>
              <a:buNone/>
            </a:pPr>
            <a:r>
              <a:rPr lang="zh-CN" altLang="en-US" dirty="0">
                <a:latin typeface="Garamond" pitchFamily="18" charset="0"/>
              </a:rPr>
              <a:t>对于</a:t>
            </a:r>
            <a:r>
              <a:rPr lang="en-US" altLang="zh-CN" dirty="0" err="1">
                <a:latin typeface="Garamond" pitchFamily="18" charset="0"/>
              </a:rPr>
              <a:t>RecordTime</a:t>
            </a:r>
            <a:r>
              <a:rPr lang="zh-CN" altLang="en-US" dirty="0">
                <a:latin typeface="Garamond" pitchFamily="18" charset="0"/>
              </a:rPr>
              <a:t>用例，可以找到两个边界对象：</a:t>
            </a:r>
            <a:endParaRPr lang="en-US" altLang="zh-CN" dirty="0">
              <a:latin typeface="Garamond" pitchFamily="18" charset="0"/>
            </a:endParaRPr>
          </a:p>
          <a:p>
            <a:r>
              <a:rPr lang="zh-CN" altLang="en-US" dirty="0">
                <a:latin typeface="Garamond" pitchFamily="18" charset="0"/>
              </a:rPr>
              <a:t>一个是管理员用户和系统的接口</a:t>
            </a:r>
            <a:endParaRPr lang="en-US" altLang="zh-CN" dirty="0">
              <a:latin typeface="Garamond" pitchFamily="18" charset="0"/>
            </a:endParaRPr>
          </a:p>
          <a:p>
            <a:pPr>
              <a:buNone/>
            </a:pPr>
            <a:r>
              <a:rPr lang="en-US" altLang="zh-CN" dirty="0">
                <a:latin typeface="Garamond" pitchFamily="18" charset="0"/>
              </a:rPr>
              <a:t>	</a:t>
            </a:r>
            <a:r>
              <a:rPr lang="en-US" altLang="zh-CN" dirty="0" err="1">
                <a:latin typeface="Garamond" pitchFamily="18" charset="0"/>
              </a:rPr>
              <a:t>RecordTimeAdministrativeUI</a:t>
            </a:r>
            <a:endParaRPr lang="en-US" altLang="zh-CN" dirty="0">
              <a:latin typeface="Garamond" pitchFamily="18" charset="0"/>
            </a:endParaRPr>
          </a:p>
          <a:p>
            <a:r>
              <a:rPr lang="zh-CN" altLang="en-US" dirty="0">
                <a:latin typeface="Garamond" pitchFamily="18" charset="0"/>
              </a:rPr>
              <a:t>普通雇员和系统的接口</a:t>
            </a:r>
            <a:endParaRPr lang="en-US" altLang="zh-CN" dirty="0">
              <a:latin typeface="Garamond" pitchFamily="18" charset="0"/>
            </a:endParaRPr>
          </a:p>
          <a:p>
            <a:pPr>
              <a:buNone/>
            </a:pPr>
            <a:r>
              <a:rPr lang="en-US" altLang="zh-CN" dirty="0">
                <a:latin typeface="Garamond" pitchFamily="18" charset="0"/>
              </a:rPr>
              <a:t>	</a:t>
            </a:r>
            <a:r>
              <a:rPr lang="en-US" altLang="zh-CN" dirty="0" err="1">
                <a:latin typeface="Garamond" pitchFamily="18" charset="0"/>
              </a:rPr>
              <a:t>RecordTimeUI</a:t>
            </a:r>
            <a:endParaRPr lang="en-US" altLang="zh-CN" dirty="0">
              <a:latin typeface="Garamond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2B-8B7B-4CE1-8857-2A421CD0CBF4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2048" y="1484784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800" b="1" dirty="0">
                <a:solidFill>
                  <a:srgbClr val="000000"/>
                </a:solidFill>
              </a:rPr>
              <a:t>边界类</a:t>
            </a:r>
            <a:r>
              <a:rPr lang="zh-CN" altLang="en-US" sz="2800" dirty="0">
                <a:solidFill>
                  <a:srgbClr val="000000"/>
                </a:solidFill>
              </a:rPr>
              <a:t>是一种用于对系统外部环境与其内部运作之间的交互进行建模的类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8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控制类</a:t>
            </a:r>
            <a:r>
              <a:rPr lang="zh-CN" altLang="en-US" dirty="0"/>
              <a:t>用于对一个或几个用例所特有的控制行为进行建模。</a:t>
            </a:r>
            <a:endParaRPr lang="en-US" altLang="zh-CN" dirty="0">
              <a:latin typeface="Garamond" pitchFamily="18" charset="0"/>
            </a:endParaRPr>
          </a:p>
          <a:p>
            <a:r>
              <a:rPr lang="zh-CN" altLang="en-US" dirty="0">
                <a:latin typeface="Garamond" pitchFamily="18" charset="0"/>
              </a:rPr>
              <a:t>为每个用例分配一类控制对象。每个控制对象为用例封装控制流。</a:t>
            </a:r>
          </a:p>
          <a:p>
            <a:r>
              <a:rPr lang="zh-CN" altLang="en-US" dirty="0">
                <a:latin typeface="Garamond" pitchFamily="18" charset="0"/>
              </a:rPr>
              <a:t>例如，我们从</a:t>
            </a:r>
            <a:r>
              <a:rPr lang="en-US" altLang="zh-CN" dirty="0">
                <a:latin typeface="Garamond" pitchFamily="18" charset="0"/>
              </a:rPr>
              <a:t>Record Time </a:t>
            </a:r>
            <a:r>
              <a:rPr lang="zh-CN" altLang="en-US" dirty="0">
                <a:latin typeface="Garamond" pitchFamily="18" charset="0"/>
              </a:rPr>
              <a:t>用例得到一个叫作</a:t>
            </a:r>
            <a:r>
              <a:rPr lang="en-US" altLang="zh-CN" dirty="0" err="1">
                <a:latin typeface="Garamond" pitchFamily="18" charset="0"/>
              </a:rPr>
              <a:t>RecordTimeWorkflow</a:t>
            </a:r>
            <a:r>
              <a:rPr lang="zh-CN" altLang="en-US" dirty="0">
                <a:latin typeface="Garamond" pitchFamily="18" charset="0"/>
              </a:rPr>
              <a:t>的控制类。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0A43-9D3A-482A-BB44-02981270B83C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93308" cy="576262"/>
          </a:xfrm>
        </p:spPr>
        <p:txBody>
          <a:bodyPr/>
          <a:lstStyle/>
          <a:p>
            <a:r>
              <a:rPr lang="zh-CN" altLang="en-US" dirty="0"/>
              <a:t>寻找控制对象</a:t>
            </a:r>
          </a:p>
        </p:txBody>
      </p:sp>
    </p:spTree>
    <p:extLst>
      <p:ext uri="{BB962C8B-B14F-4D97-AF65-F5344CB8AC3E}">
        <p14:creationId xmlns:p14="http://schemas.microsoft.com/office/powerpoint/2010/main" val="157782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504527"/>
          </a:xfrm>
        </p:spPr>
        <p:txBody>
          <a:bodyPr/>
          <a:lstStyle/>
          <a:p>
            <a:r>
              <a:rPr lang="zh-CN" altLang="en-US" dirty="0"/>
              <a:t>实体对象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9C25-07B4-4DF3-9061-0107DFC1ACB7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2" y="2300833"/>
            <a:ext cx="75438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06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504527"/>
          </a:xfrm>
        </p:spPr>
        <p:txBody>
          <a:bodyPr/>
          <a:lstStyle/>
          <a:p>
            <a:r>
              <a:rPr lang="zh-CN" altLang="en-US" dirty="0"/>
              <a:t>边界对象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36D9-517F-420A-894E-5304266361DC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486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054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576535"/>
          </a:xfrm>
        </p:spPr>
        <p:txBody>
          <a:bodyPr/>
          <a:lstStyle/>
          <a:p>
            <a:pPr marL="447675" lvl="1" indent="-447675"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>
                <a:cs typeface="+mn-cs"/>
              </a:rPr>
              <a:t>控制对象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89A1-C192-4921-BB8B-F7C18F92CED4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886075"/>
            <a:ext cx="62293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3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顺序图：描述对象间的交互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使用</a:t>
            </a:r>
            <a:r>
              <a:rPr lang="zh-CN" altLang="en-US" b="1" dirty="0">
                <a:solidFill>
                  <a:schemeClr val="tx1"/>
                </a:solidFill>
              </a:rPr>
              <a:t>顺序图</a:t>
            </a:r>
            <a:r>
              <a:rPr lang="zh-CN" altLang="en-US" dirty="0"/>
              <a:t>完成对对象间的交互和协作进行建模。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对于每一个事件流都建立一个顺序图。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/>
              <a:t>将已识别的参与对象加到顺序图中；</a:t>
            </a:r>
            <a:endParaRPr lang="en-US" altLang="zh-CN" dirty="0"/>
          </a:p>
          <a:p>
            <a:r>
              <a:rPr lang="zh-CN" altLang="en-US" dirty="0"/>
              <a:t>从参与者开始，一步步寻找行为；</a:t>
            </a:r>
            <a:endParaRPr lang="en-US" altLang="zh-CN" dirty="0"/>
          </a:p>
          <a:p>
            <a:r>
              <a:rPr lang="zh-CN" altLang="en-US" dirty="0"/>
              <a:t>从后往前验证行为序列。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95D1-004E-4D5F-A88F-2B117DD41192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55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r>
              <a:rPr lang="en-US" altLang="zh-CN" dirty="0"/>
              <a:t>——</a:t>
            </a:r>
            <a:r>
              <a:rPr lang="en-US" altLang="zh-CN" dirty="0" err="1"/>
              <a:t>RecordTime</a:t>
            </a:r>
            <a:r>
              <a:rPr lang="zh-CN" altLang="en-US" dirty="0"/>
              <a:t>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2"/>
            <a:ext cx="8142287" cy="4320952"/>
          </a:xfrm>
        </p:spPr>
        <p:txBody>
          <a:bodyPr/>
          <a:lstStyle/>
          <a:p>
            <a:r>
              <a:rPr lang="zh-CN" altLang="en-US" dirty="0">
                <a:latin typeface="Garamond" pitchFamily="18" charset="0"/>
              </a:rPr>
              <a:t>选择 “提交考勤卡作为结束”事件流：</a:t>
            </a:r>
            <a:endParaRPr lang="en-US" altLang="zh-CN" dirty="0">
              <a:latin typeface="Garamond" pitchFamily="18" charset="0"/>
            </a:endParaRPr>
          </a:p>
          <a:p>
            <a:pPr marL="449262" lvl="1" indent="0">
              <a:buNone/>
            </a:pPr>
            <a:r>
              <a:rPr lang="zh-CN" altLang="en-US" sz="2000" b="1" dirty="0">
                <a:latin typeface="Garamond" pitchFamily="18" charset="0"/>
              </a:rPr>
              <a:t>正常事件流 </a:t>
            </a:r>
            <a:r>
              <a:rPr lang="zh-CN" altLang="en-US" sz="2000" dirty="0">
                <a:latin typeface="Garamond" pitchFamily="18" charset="0"/>
              </a:rPr>
              <a:t>雇员记录时间</a:t>
            </a:r>
            <a:endParaRPr lang="en-US" altLang="zh-CN" sz="2000" dirty="0">
              <a:latin typeface="Garamond" pitchFamily="18" charset="0"/>
            </a:endParaRPr>
          </a:p>
          <a:p>
            <a:pPr marL="485775" lvl="1" indent="0">
              <a:buNone/>
            </a:pPr>
            <a:r>
              <a:rPr lang="en-US" altLang="zh-CN" sz="1600" dirty="0">
                <a:latin typeface="Garamond" pitchFamily="18" charset="0"/>
              </a:rPr>
              <a:t>1) </a:t>
            </a:r>
            <a:r>
              <a:rPr lang="zh-CN" altLang="en-US" sz="1600" dirty="0">
                <a:latin typeface="Garamond" pitchFamily="18" charset="0"/>
              </a:rPr>
              <a:t>雇员查看当前时间段之前输入的数据；</a:t>
            </a:r>
            <a:endParaRPr lang="en-US" altLang="zh-CN" sz="1600" dirty="0">
              <a:latin typeface="Garamond" pitchFamily="18" charset="0"/>
            </a:endParaRPr>
          </a:p>
          <a:p>
            <a:pPr marL="485775" lvl="1" indent="0">
              <a:buNone/>
            </a:pPr>
            <a:r>
              <a:rPr lang="en-US" altLang="zh-CN" sz="1600" dirty="0">
                <a:latin typeface="Garamond" pitchFamily="18" charset="0"/>
              </a:rPr>
              <a:t>2) </a:t>
            </a:r>
            <a:r>
              <a:rPr lang="zh-CN" altLang="en-US" sz="1600" dirty="0">
                <a:latin typeface="Garamond" pitchFamily="18" charset="0"/>
              </a:rPr>
              <a:t>雇员从已有的支付号码中选择一个，这些项目编号按雇员和项目组织的；</a:t>
            </a:r>
            <a:endParaRPr lang="en-US" altLang="zh-CN" sz="1600" dirty="0">
              <a:latin typeface="Garamond" pitchFamily="18" charset="0"/>
            </a:endParaRPr>
          </a:p>
          <a:p>
            <a:pPr marL="485775" lvl="1" indent="0">
              <a:buNone/>
            </a:pPr>
            <a:r>
              <a:rPr lang="en-US" altLang="zh-CN" sz="1600" dirty="0">
                <a:latin typeface="Garamond" pitchFamily="18" charset="0"/>
              </a:rPr>
              <a:t>3) </a:t>
            </a:r>
            <a:r>
              <a:rPr lang="zh-CN" altLang="en-US" sz="1600" dirty="0">
                <a:latin typeface="Garamond" pitchFamily="18" charset="0"/>
              </a:rPr>
              <a:t>雇员从当前的时间段选择一个日期；</a:t>
            </a:r>
            <a:endParaRPr lang="en-US" altLang="zh-CN" sz="1600" dirty="0">
              <a:latin typeface="Garamond" pitchFamily="18" charset="0"/>
            </a:endParaRPr>
          </a:p>
          <a:p>
            <a:pPr marL="485775" lvl="1" indent="0">
              <a:buNone/>
            </a:pPr>
            <a:r>
              <a:rPr lang="en-US" altLang="zh-CN" sz="1600" dirty="0">
                <a:latin typeface="Garamond" pitchFamily="18" charset="0"/>
              </a:rPr>
              <a:t>4) </a:t>
            </a:r>
            <a:r>
              <a:rPr lang="zh-CN" altLang="en-US" sz="1600" dirty="0">
                <a:latin typeface="Garamond" pitchFamily="18" charset="0"/>
              </a:rPr>
              <a:t>雇员输入一正整数表示的工时；</a:t>
            </a:r>
            <a:endParaRPr lang="en-US" altLang="zh-CN" sz="1600" dirty="0">
              <a:latin typeface="Garamond" pitchFamily="18" charset="0"/>
            </a:endParaRPr>
          </a:p>
          <a:p>
            <a:pPr marL="485775" lvl="1" indent="0">
              <a:buNone/>
            </a:pPr>
            <a:r>
              <a:rPr lang="en-US" altLang="zh-CN" sz="1600" dirty="0">
                <a:latin typeface="Garamond" pitchFamily="18" charset="0"/>
              </a:rPr>
              <a:t>5) </a:t>
            </a:r>
            <a:r>
              <a:rPr lang="zh-CN" altLang="en-US" sz="1600" dirty="0">
                <a:latin typeface="Garamond" pitchFamily="18" charset="0"/>
              </a:rPr>
              <a:t>在视图中显示这个数据，并在以后的视图中都可以看到这个数据。</a:t>
            </a:r>
            <a:endParaRPr lang="en-US" altLang="zh-CN" sz="1600" dirty="0">
              <a:latin typeface="Garamond" pitchFamily="18" charset="0"/>
            </a:endParaRPr>
          </a:p>
          <a:p>
            <a:r>
              <a:rPr lang="en-US" altLang="zh-CN" dirty="0" err="1">
                <a:latin typeface="Garamond" pitchFamily="18" charset="0"/>
              </a:rPr>
              <a:t>RecordTimeUI</a:t>
            </a:r>
            <a:endParaRPr lang="en-US" altLang="zh-CN" dirty="0">
              <a:latin typeface="Garamond" pitchFamily="18" charset="0"/>
            </a:endParaRPr>
          </a:p>
          <a:p>
            <a:r>
              <a:rPr lang="en-US" altLang="zh-CN" dirty="0" err="1">
                <a:latin typeface="Garamond" pitchFamily="18" charset="0"/>
              </a:rPr>
              <a:t>RecordTimeWorkflow</a:t>
            </a:r>
            <a:endParaRPr lang="en-US" altLang="zh-CN" dirty="0">
              <a:latin typeface="Garamond" pitchFamily="18" charset="0"/>
            </a:endParaRPr>
          </a:p>
          <a:p>
            <a:r>
              <a:rPr lang="en-US" altLang="zh-CN" dirty="0">
                <a:latin typeface="Garamond" pitchFamily="18" charset="0"/>
              </a:rPr>
              <a:t>User</a:t>
            </a:r>
          </a:p>
          <a:p>
            <a:r>
              <a:rPr lang="en-US" altLang="zh-CN" dirty="0">
                <a:latin typeface="Garamond" pitchFamily="18" charset="0"/>
              </a:rPr>
              <a:t>Timecard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7826-3E5A-4C78-8397-B1983AD449A5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0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RecordTime</a:t>
            </a:r>
            <a:r>
              <a:rPr lang="zh-CN" altLang="en-US" dirty="0"/>
              <a:t>顺序图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DB65-83EF-4BAC-B1ED-EB78E6E09F46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8" y="1248508"/>
            <a:ext cx="727981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217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描述类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736F-9D1A-4105-AF6D-D645D5D5F0F9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10805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每个用例都建立一个类图，对于顺序图中所有对象都在类图中定义这些对象的类。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面向对象开发过程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需求分析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面向对象分析</a:t>
            </a:r>
            <a:endParaRPr lang="en-US" altLang="zh-CN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技术选择与系统构架</a:t>
            </a:r>
            <a:endParaRPr lang="en-US" altLang="zh-CN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面向对象设计</a:t>
            </a:r>
            <a:endParaRPr lang="en-US" altLang="zh-CN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A345-3B32-4E3E-B1F7-05A52FA0B975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47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RecordTime</a:t>
            </a:r>
            <a:r>
              <a:rPr lang="zh-CN" altLang="en-US" dirty="0"/>
              <a:t>类图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B7CC-B9CE-475A-A171-552CF7A62102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422623"/>
            <a:ext cx="53149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  <a:endParaRPr lang="en-US" altLang="zh-CN" dirty="0"/>
          </a:p>
          <a:p>
            <a:pPr lvl="1"/>
            <a:r>
              <a:rPr lang="zh-CN" altLang="en-US" dirty="0"/>
              <a:t>是描述一个实体基于事件反应的动态行为，显示了该实体如何根据当前所处的状态对不同的时间做出反应的。</a:t>
            </a:r>
            <a:endParaRPr lang="en-US" altLang="zh-CN" dirty="0"/>
          </a:p>
          <a:p>
            <a:r>
              <a:rPr lang="zh-CN" altLang="en-US" dirty="0"/>
              <a:t>构件图</a:t>
            </a:r>
            <a:endParaRPr lang="en-US" altLang="zh-CN" dirty="0"/>
          </a:p>
          <a:p>
            <a:pPr lvl="1"/>
            <a:r>
              <a:rPr lang="zh-CN" altLang="en-US" dirty="0"/>
              <a:t>构件图主要用于描述各种软件构件之间的依赖关系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可执行文件和源文件之间的依赖关系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配置图</a:t>
            </a:r>
            <a:endParaRPr lang="en-US" altLang="zh-CN" dirty="0"/>
          </a:p>
          <a:p>
            <a:pPr lvl="1"/>
            <a:r>
              <a:rPr lang="zh-CN" altLang="en-US" dirty="0"/>
              <a:t>描述了运行软件的系统中硬件和软件的物理结构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510-28C6-43DD-93A9-29440A9D03E4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3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4104456" cy="3888432"/>
          </a:xfrm>
        </p:spPr>
        <p:txBody>
          <a:bodyPr/>
          <a:lstStyle/>
          <a:p>
            <a:pPr>
              <a:buNone/>
            </a:pPr>
            <a:r>
              <a:rPr lang="en-US" altLang="zh-CN" sz="3200" b="1" dirty="0"/>
              <a:t>《Enterprise Java with UML</a:t>
            </a:r>
            <a:r>
              <a:rPr lang="zh-CN" altLang="en-US" sz="3200" b="1" dirty="0"/>
              <a:t>中文版</a:t>
            </a:r>
            <a:r>
              <a:rPr lang="en-US" altLang="zh-CN" sz="3200" b="1" dirty="0"/>
              <a:t>》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	CT Arrington</a:t>
            </a:r>
            <a:r>
              <a:rPr lang="zh-CN" altLang="en-US" dirty="0"/>
              <a:t>著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机械工业出版社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556792"/>
            <a:ext cx="3312368" cy="43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F426-B60A-4813-B9A0-5C3179AF3BBE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9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群：</a:t>
            </a:r>
            <a:endParaRPr lang="en-US" altLang="zh-CN" dirty="0"/>
          </a:p>
          <a:p>
            <a:pPr lvl="1"/>
            <a:r>
              <a:rPr lang="en-US" altLang="zh-CN" dirty="0"/>
              <a:t>2017</a:t>
            </a:r>
            <a:r>
              <a:rPr lang="zh-CN" altLang="en-US" dirty="0"/>
              <a:t>年秋</a:t>
            </a:r>
            <a:r>
              <a:rPr lang="en-US" altLang="zh-CN" dirty="0"/>
              <a:t>-</a:t>
            </a:r>
            <a:r>
              <a:rPr lang="zh-CN" altLang="en-US" dirty="0"/>
              <a:t>软件工程</a:t>
            </a:r>
            <a:endParaRPr lang="en-US" altLang="zh-CN" dirty="0"/>
          </a:p>
          <a:p>
            <a:pPr lvl="1"/>
            <a:r>
              <a:rPr lang="zh-CN" altLang="en-US" dirty="0"/>
              <a:t>群号：</a:t>
            </a:r>
            <a:r>
              <a:rPr lang="is-IS" altLang="zh-CN" dirty="0"/>
              <a:t> 321793123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SEG - Software Engineering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1ADD-3F8F-4B26-BB0D-3825DD5F96B8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雇员利用该系统来记录自己参加项目活动的时间，并且不可以提前填写；</a:t>
            </a:r>
          </a:p>
          <a:p>
            <a:r>
              <a:rPr lang="zh-CN" altLang="zh-CN" dirty="0"/>
              <a:t>每个项目有一张单独的表格记录有效地项目</a:t>
            </a:r>
            <a:r>
              <a:rPr lang="zh-CN" altLang="en-US" dirty="0"/>
              <a:t>编号</a:t>
            </a:r>
            <a:r>
              <a:rPr lang="zh-CN" altLang="zh-CN" dirty="0"/>
              <a:t>，按</a:t>
            </a:r>
            <a:r>
              <a:rPr lang="zh-CN" altLang="en-US" dirty="0"/>
              <a:t>雇员</a:t>
            </a:r>
            <a:r>
              <a:rPr lang="zh-CN" altLang="zh-CN" dirty="0"/>
              <a:t>和活动来组织；</a:t>
            </a:r>
          </a:p>
          <a:p>
            <a:r>
              <a:rPr lang="zh-CN" altLang="zh-CN" dirty="0"/>
              <a:t>管理员根据需要来管理</a:t>
            </a:r>
            <a:r>
              <a:rPr lang="zh-CN" altLang="en-US" dirty="0"/>
              <a:t>雇员可参与的</a:t>
            </a:r>
            <a:r>
              <a:rPr lang="zh-CN" altLang="zh-CN" dirty="0"/>
              <a:t>项目；</a:t>
            </a:r>
          </a:p>
          <a:p>
            <a:r>
              <a:rPr lang="zh-CN" altLang="zh-CN" dirty="0"/>
              <a:t>数据收集起来后导出到</a:t>
            </a:r>
            <a:r>
              <a:rPr lang="zh-CN" altLang="en-US" dirty="0"/>
              <a:t>薪水</a:t>
            </a:r>
            <a:r>
              <a:rPr lang="zh-CN" altLang="zh-CN" dirty="0"/>
              <a:t>支付系统</a:t>
            </a:r>
            <a:r>
              <a:rPr lang="zh-CN" altLang="en-US" dirty="0"/>
              <a:t>，向雇员支付薪水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在安全方面，允许雇员更改他的密码，或者在第一次登录时设置他的密码；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3644-EF5B-45B4-A335-F51673C20CEE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8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参与者与用例模型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参与者不是系统的一部分，是与系统有交互作用的人或事物。</a:t>
            </a:r>
            <a:endParaRPr lang="en-US" altLang="zh-CN" dirty="0"/>
          </a:p>
          <a:p>
            <a:r>
              <a:rPr lang="zh-CN" altLang="en-US" dirty="0"/>
              <a:t>用例模型是系统和角色之间的对话，它表现系统提供的功能，即系统给操作者提供什么样的功能。</a:t>
            </a:r>
          </a:p>
          <a:p>
            <a:r>
              <a:rPr lang="zh-CN" altLang="en-US" dirty="0"/>
              <a:t>参与者和用例的关系</a:t>
            </a:r>
            <a:endParaRPr lang="en-US" altLang="zh-CN" dirty="0"/>
          </a:p>
          <a:p>
            <a:pPr marL="485775" lvl="1" indent="0">
              <a:buNone/>
            </a:pPr>
            <a:r>
              <a:rPr lang="zh-CN" altLang="en-US" sz="2500" dirty="0"/>
              <a:t>两种关联：</a:t>
            </a:r>
            <a:endParaRPr lang="en-US" altLang="zh-CN" sz="2500" dirty="0"/>
          </a:p>
          <a:p>
            <a:pPr marL="485775" lvl="1" indent="0">
              <a:buNone/>
            </a:pPr>
            <a:r>
              <a:rPr lang="en-US" altLang="zh-CN" dirty="0"/>
              <a:t>1) </a:t>
            </a:r>
            <a:r>
              <a:rPr lang="zh-CN" altLang="en-US" dirty="0"/>
              <a:t>参与者触发一个用例。用例至少由一个参与者触发。</a:t>
            </a:r>
            <a:endParaRPr lang="en-US" altLang="zh-CN" dirty="0"/>
          </a:p>
          <a:p>
            <a:pPr marL="485775" lvl="1" indent="0">
              <a:buNone/>
            </a:pPr>
            <a:r>
              <a:rPr lang="en-US" altLang="zh-CN" dirty="0"/>
              <a:t>2) </a:t>
            </a:r>
            <a:r>
              <a:rPr lang="zh-CN" altLang="en-US" dirty="0"/>
              <a:t>用例被触发后通知其他参与者 或 向其他参与者请求信息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DE25-F7D5-4F87-86C2-3BF06C53CC75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1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构建用例图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7992888" cy="4032572"/>
          </a:xfrm>
        </p:spPr>
        <p:txBody>
          <a:bodyPr>
            <a:normAutofit/>
          </a:bodyPr>
          <a:lstStyle/>
          <a:p>
            <a:r>
              <a:rPr lang="zh-CN" altLang="en-US" dirty="0"/>
              <a:t>寻找参与者</a:t>
            </a:r>
            <a:endParaRPr lang="en-US" altLang="zh-CN" dirty="0"/>
          </a:p>
          <a:p>
            <a:pPr lvl="1"/>
            <a:r>
              <a:rPr lang="zh-CN" altLang="en-US" dirty="0"/>
              <a:t>参与者是与系统交互的对象</a:t>
            </a:r>
            <a:r>
              <a:rPr lang="en-US" altLang="zh-CN" dirty="0"/>
              <a:t>(</a:t>
            </a:r>
            <a:r>
              <a:rPr lang="zh-CN" altLang="en-US" dirty="0"/>
              <a:t>可以是人或外部系统</a:t>
            </a:r>
            <a:r>
              <a:rPr lang="en-US" altLang="zh-CN" dirty="0"/>
              <a:t>)</a:t>
            </a:r>
            <a:r>
              <a:rPr lang="zh-CN" altLang="en-US" dirty="0"/>
              <a:t>，通过交互获取价值或者为系统提供价值。</a:t>
            </a:r>
            <a:endParaRPr lang="en-US" altLang="zh-CN" dirty="0"/>
          </a:p>
          <a:p>
            <a:pPr lvl="1"/>
            <a:r>
              <a:rPr lang="zh-CN" altLang="en-US" dirty="0"/>
              <a:t>一般为多次出现在需求中的名词主体。</a:t>
            </a:r>
            <a:endParaRPr lang="en-US" altLang="zh-CN" dirty="0"/>
          </a:p>
          <a:p>
            <a:r>
              <a:rPr lang="zh-CN" altLang="en-US" dirty="0"/>
              <a:t>寻找用例</a:t>
            </a:r>
            <a:endParaRPr lang="en-US" altLang="zh-CN" dirty="0"/>
          </a:p>
          <a:p>
            <a:pPr lvl="1"/>
            <a:r>
              <a:rPr lang="zh-CN" altLang="en-US" dirty="0"/>
              <a:t>用例是指在不展现一个系统或子系统内部结构的情况下，对系统或子系统的某个连贯的功能单元的定义和描述。</a:t>
            </a:r>
            <a:endParaRPr lang="en-US" altLang="zh-CN" dirty="0"/>
          </a:p>
          <a:p>
            <a:pPr lvl="1"/>
            <a:r>
              <a:rPr lang="zh-CN" altLang="en-US" dirty="0"/>
              <a:t>一般为需求中的出现的动宾短语。</a:t>
            </a:r>
            <a:endParaRPr lang="en-US" altLang="zh-CN" dirty="0"/>
          </a:p>
          <a:p>
            <a:pPr marL="342900" lvl="1" indent="-342900">
              <a:buNone/>
            </a:pPr>
            <a:endParaRPr lang="en-US" altLang="zh-CN" dirty="0"/>
          </a:p>
          <a:p>
            <a:pPr marL="342900" lvl="1" indent="-342900">
              <a:buNone/>
            </a:pPr>
            <a:endParaRPr lang="en-US" altLang="zh-CN" dirty="0"/>
          </a:p>
          <a:p>
            <a:pPr marL="342900" lvl="1" indent="-342900">
              <a:buNone/>
            </a:pPr>
            <a:endParaRPr lang="en-US" altLang="zh-CN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47EB-53EE-42B7-A31D-72AB8DC1C2CD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0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31" y="4980199"/>
            <a:ext cx="1080120" cy="94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CAC-9193-4E8B-B3D1-762635771A66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042988" y="404813"/>
            <a:ext cx="5616575" cy="5762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识别参与者：考勤卡系统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0954" y="1628800"/>
            <a:ext cx="7617470" cy="38343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801443">
              <a:lnSpc>
                <a:spcPts val="2160"/>
              </a:lnSpc>
              <a:tabLst>
                <a:tab pos="1090852" algn="l"/>
              </a:tabLst>
              <a:defRPr/>
            </a:pPr>
            <a:r>
              <a:rPr lang="zh-CN" altLang="en-US" sz="2100" b="1" dirty="0">
                <a:solidFill>
                  <a:srgbClr val="292929"/>
                </a:solidFill>
                <a:latin typeface="Times New Roman"/>
              </a:rPr>
              <a:t>初次访谈记录</a:t>
            </a:r>
          </a:p>
          <a:p>
            <a:pPr defTabSz="801443">
              <a:lnSpc>
                <a:spcPts val="877"/>
              </a:lnSpc>
              <a:tabLst>
                <a:tab pos="1090852" algn="l"/>
              </a:tabLst>
              <a:defRPr/>
            </a:pPr>
            <a:endParaRPr lang="zh-CN" altLang="en-US" sz="2100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2288"/>
              </a:lnSpc>
              <a:tabLst>
                <a:tab pos="1090852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：谁将使用这个应用程序？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2288"/>
              </a:lnSpc>
              <a:tabLst>
                <a:tab pos="1090852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客    户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：所有用它来记录可记帐以及不可记帐的工时的</a:t>
            </a:r>
            <a:r>
              <a:rPr lang="zh-CN" altLang="en-US" u="sng" dirty="0">
                <a:solidFill>
                  <a:srgbClr val="FF0000"/>
                </a:solidFill>
                <a:latin typeface="Times New Roman"/>
              </a:rPr>
              <a:t>雇员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。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1750"/>
              </a:lnSpc>
              <a:tabLst>
                <a:tab pos="567689" algn="l"/>
              </a:tabLst>
              <a:defRPr/>
            </a:pP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……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：现在考勤卡应用程序是什么样的？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客    户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：每半个月就用一个</a:t>
            </a: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Excel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表格来记录。每个雇员都将通过他的表格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填好，然后用电子邮件发给我。这个表格相当标准：纵向是项目代编号，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横向是日期。雇员可以在每个条目上填写说明。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：这个项目编号可以从什么地方得到？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1750"/>
              </a:lnSpc>
            </a:pP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……</a:t>
            </a:r>
          </a:p>
          <a:p>
            <a:pPr defTabSz="801443">
              <a:lnSpc>
                <a:spcPts val="2104"/>
              </a:lnSpc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：谁来管理项目编号？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1750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客    户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：嗯，必要的时候由</a:t>
            </a:r>
            <a:r>
              <a:rPr lang="zh-CN" altLang="en-US" u="sng" dirty="0">
                <a:solidFill>
                  <a:srgbClr val="FF0000"/>
                </a:solidFill>
                <a:latin typeface="Times New Roman"/>
              </a:rPr>
              <a:t>我（业务经理）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来添加这个编号。而每个经理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总会告诉他的下属应该填写什么。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……</a:t>
            </a:r>
            <a:endParaRPr lang="zh-CN" altLang="en-US" dirty="0">
              <a:solidFill>
                <a:srgbClr val="292929"/>
              </a:solidFill>
              <a:latin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08" y="1671930"/>
            <a:ext cx="1036315" cy="90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直接箭头连接符 28"/>
          <p:cNvCxnSpPr/>
          <p:nvPr/>
        </p:nvCxnSpPr>
        <p:spPr>
          <a:xfrm flipH="1" flipV="1">
            <a:off x="4579690" y="4941168"/>
            <a:ext cx="2008536" cy="4320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6588224" y="2060848"/>
            <a:ext cx="582603" cy="2619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3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参与者列表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Employee</a:t>
            </a:r>
            <a:r>
              <a:rPr lang="zh-CN" altLang="zh-CN" dirty="0"/>
              <a:t>（雇员）</a:t>
            </a:r>
          </a:p>
          <a:p>
            <a:r>
              <a:rPr lang="en-US" altLang="zh-CN" dirty="0" err="1"/>
              <a:t>AdministrativeUser</a:t>
            </a:r>
            <a:r>
              <a:rPr lang="zh-CN" altLang="zh-CN" dirty="0"/>
              <a:t>（管理员）</a:t>
            </a:r>
          </a:p>
          <a:p>
            <a:r>
              <a:rPr lang="en-US" altLang="zh-CN" dirty="0" err="1"/>
              <a:t>BillingSystem</a:t>
            </a:r>
            <a:r>
              <a:rPr lang="zh-CN" altLang="zh-CN" dirty="0"/>
              <a:t>（支付系统）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9127-0C21-4F27-92B0-86B708262ACE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6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C291-D9C3-4C67-B285-8DCD159C5702}" type="datetime1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5917-4B4E-449C-BDFA-26A49173564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0954" y="1628800"/>
            <a:ext cx="7617470" cy="38343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801443">
              <a:lnSpc>
                <a:spcPts val="2160"/>
              </a:lnSpc>
              <a:tabLst>
                <a:tab pos="1090852" algn="l"/>
              </a:tabLst>
              <a:defRPr/>
            </a:pPr>
            <a:r>
              <a:rPr lang="zh-CN" altLang="en-US" sz="2100" b="1" dirty="0">
                <a:solidFill>
                  <a:srgbClr val="292929"/>
                </a:solidFill>
                <a:latin typeface="Times New Roman"/>
              </a:rPr>
              <a:t>初次访谈记录</a:t>
            </a:r>
          </a:p>
          <a:p>
            <a:pPr defTabSz="801443">
              <a:lnSpc>
                <a:spcPts val="877"/>
              </a:lnSpc>
              <a:tabLst>
                <a:tab pos="1090852" algn="l"/>
              </a:tabLst>
              <a:defRPr/>
            </a:pPr>
            <a:endParaRPr lang="zh-CN" altLang="en-US" sz="2100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2288"/>
              </a:lnSpc>
              <a:tabLst>
                <a:tab pos="1090852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：谁将使用这个应用程序？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2288"/>
              </a:lnSpc>
              <a:tabLst>
                <a:tab pos="1090852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客    户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：所有用它来</a:t>
            </a:r>
            <a:r>
              <a:rPr lang="zh-CN" altLang="en-US" u="sng" dirty="0">
                <a:solidFill>
                  <a:srgbClr val="FF0000"/>
                </a:solidFill>
                <a:latin typeface="Times New Roman"/>
              </a:rPr>
              <a:t>记录可记帐以及不可记帐的工时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的</a:t>
            </a:r>
            <a:r>
              <a:rPr lang="zh-CN" altLang="en-US" dirty="0">
                <a:latin typeface="Times New Roman"/>
              </a:rPr>
              <a:t>雇员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。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1750"/>
              </a:lnSpc>
              <a:tabLst>
                <a:tab pos="567689" algn="l"/>
              </a:tabLst>
              <a:defRPr/>
            </a:pP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……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：现在考勤卡应用程序是什么样的？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客    户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：每半个月就用一个</a:t>
            </a: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Excel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表格来记录。每个雇员都将通过他的表格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填好，然后用电子邮件发给我。这个表格相当标准：纵向是项目编号，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横向是日期。雇员可以在每个条目上填写说明。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：这个项目编号可以从什么地方得到？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1750"/>
              </a:lnSpc>
            </a:pP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……</a:t>
            </a:r>
          </a:p>
          <a:p>
            <a:pPr defTabSz="801443">
              <a:lnSpc>
                <a:spcPts val="2104"/>
              </a:lnSpc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开发者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：谁来</a:t>
            </a:r>
            <a:r>
              <a:rPr lang="zh-CN" altLang="en-US" u="sng" dirty="0">
                <a:solidFill>
                  <a:srgbClr val="FF0000"/>
                </a:solidFill>
                <a:latin typeface="Times New Roman"/>
              </a:rPr>
              <a:t>管理项目编号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？</a:t>
            </a:r>
            <a:endParaRPr lang="en-US" altLang="zh-CN" dirty="0">
              <a:solidFill>
                <a:srgbClr val="292929"/>
              </a:solidFill>
              <a:latin typeface="Times New Roman"/>
            </a:endParaRPr>
          </a:p>
          <a:p>
            <a:pPr defTabSz="801443">
              <a:lnSpc>
                <a:spcPts val="1750"/>
              </a:lnSpc>
              <a:tabLst>
                <a:tab pos="567689" algn="l"/>
              </a:tabLst>
              <a:defRPr/>
            </a:pPr>
            <a:r>
              <a:rPr lang="zh-CN" altLang="en-US" b="1" dirty="0">
                <a:solidFill>
                  <a:srgbClr val="292929"/>
                </a:solidFill>
                <a:latin typeface="Times New Roman"/>
              </a:rPr>
              <a:t>客    户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：嗯，必要的时候由</a:t>
            </a:r>
            <a:r>
              <a:rPr lang="zh-CN" altLang="en-US" dirty="0">
                <a:latin typeface="Times New Roman"/>
              </a:rPr>
              <a:t>我（业务经理）</a:t>
            </a: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来添加这个编号。而每个经理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总会告诉他的下属应该填写什么。</a:t>
            </a:r>
          </a:p>
          <a:p>
            <a:pPr defTabSz="801443">
              <a:lnSpc>
                <a:spcPts val="2104"/>
              </a:lnSpc>
              <a:tabLst>
                <a:tab pos="567689" algn="l"/>
              </a:tabLst>
              <a:defRPr/>
            </a:pPr>
            <a:r>
              <a:rPr lang="en-US" altLang="zh-CN" dirty="0">
                <a:solidFill>
                  <a:srgbClr val="292929"/>
                </a:solidFill>
                <a:latin typeface="Times New Roman"/>
              </a:rPr>
              <a:t>……</a:t>
            </a:r>
            <a:endParaRPr lang="zh-CN" altLang="en-US" dirty="0">
              <a:solidFill>
                <a:srgbClr val="292929"/>
              </a:solidFill>
              <a:latin typeface="Times New Roman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067944" y="4149080"/>
            <a:ext cx="2520281" cy="3578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932040" y="1700808"/>
            <a:ext cx="1728192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>
            <a:spLocks/>
          </p:cNvSpPr>
          <p:nvPr/>
        </p:nvSpPr>
        <p:spPr>
          <a:xfrm>
            <a:off x="1042988" y="404813"/>
            <a:ext cx="5616575" cy="5762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292929"/>
                </a:solidFill>
                <a:latin typeface="Times New Roman"/>
              </a:rPr>
              <a:t>识别用例：考勤卡系统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64" y="1286470"/>
            <a:ext cx="1104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68" y="3734742"/>
            <a:ext cx="15049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58150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Jasmine5.0</Template>
  <TotalTime>5814</TotalTime>
  <Words>1582</Words>
  <Application>Microsoft Office PowerPoint</Application>
  <PresentationFormat>全屏显示(4:3)</PresentationFormat>
  <Paragraphs>272</Paragraphs>
  <Slides>33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幼圆</vt:lpstr>
      <vt:lpstr>Arial</vt:lpstr>
      <vt:lpstr>Calibri</vt:lpstr>
      <vt:lpstr>Garamond</vt:lpstr>
      <vt:lpstr>Times New Roman</vt:lpstr>
      <vt:lpstr>Wingdings</vt:lpstr>
      <vt:lpstr>Axis</vt:lpstr>
      <vt:lpstr>6.3、基于UML的面向对象软件开发 考勤卡系统案例</vt:lpstr>
      <vt:lpstr>面向对象开发过程</vt:lpstr>
      <vt:lpstr>面向对象开发过程</vt:lpstr>
      <vt:lpstr>需求描述</vt:lpstr>
      <vt:lpstr>参与者与用例模型</vt:lpstr>
      <vt:lpstr>构建用例图</vt:lpstr>
      <vt:lpstr>PowerPoint 演示文稿</vt:lpstr>
      <vt:lpstr>参与者列表</vt:lpstr>
      <vt:lpstr>PowerPoint 演示文稿</vt:lpstr>
      <vt:lpstr>用例列表</vt:lpstr>
      <vt:lpstr>用例场景描述</vt:lpstr>
      <vt:lpstr>用例图</vt:lpstr>
      <vt:lpstr>描述用例细节</vt:lpstr>
      <vt:lpstr>RecordTime用例描述</vt:lpstr>
      <vt:lpstr>Record Time用例活动图</vt:lpstr>
      <vt:lpstr>面向对象开发过程</vt:lpstr>
      <vt:lpstr>分析模型</vt:lpstr>
      <vt:lpstr>用例图</vt:lpstr>
      <vt:lpstr>PowerPoint 演示文稿</vt:lpstr>
      <vt:lpstr>PowerPoint 演示文稿</vt:lpstr>
      <vt:lpstr>寻找边界对象</vt:lpstr>
      <vt:lpstr>寻找控制对象</vt:lpstr>
      <vt:lpstr>对象列表</vt:lpstr>
      <vt:lpstr>对象列表</vt:lpstr>
      <vt:lpstr>对象列表</vt:lpstr>
      <vt:lpstr>顺序图：描述对象间的交互</vt:lpstr>
      <vt:lpstr>顺序图——RecordTime用例</vt:lpstr>
      <vt:lpstr>RecordTime顺序图</vt:lpstr>
      <vt:lpstr>描述类</vt:lpstr>
      <vt:lpstr>RecordTime类图</vt:lpstr>
      <vt:lpstr>其他UML图</vt:lpstr>
      <vt:lpstr>参考书目</vt:lpstr>
      <vt:lpstr>课程群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软件过程与质量</dc:title>
  <dc:creator>Seg_812</dc:creator>
  <cp:lastModifiedBy>王 立敏</cp:lastModifiedBy>
  <cp:revision>1011</cp:revision>
  <dcterms:created xsi:type="dcterms:W3CDTF">2000-07-21T01:37:02Z</dcterms:created>
  <dcterms:modified xsi:type="dcterms:W3CDTF">2019-12-16T15:10:59Z</dcterms:modified>
</cp:coreProperties>
</file>