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7"/>
  </p:notesMasterIdLst>
  <p:sldIdLst>
    <p:sldId id="586" r:id="rId2"/>
    <p:sldId id="730" r:id="rId3"/>
    <p:sldId id="732" r:id="rId4"/>
    <p:sldId id="733" r:id="rId5"/>
    <p:sldId id="734" r:id="rId6"/>
    <p:sldId id="762" r:id="rId7"/>
    <p:sldId id="764" r:id="rId8"/>
    <p:sldId id="765" r:id="rId9"/>
    <p:sldId id="766" r:id="rId10"/>
    <p:sldId id="767" r:id="rId11"/>
    <p:sldId id="768" r:id="rId12"/>
    <p:sldId id="769" r:id="rId13"/>
    <p:sldId id="770" r:id="rId14"/>
    <p:sldId id="771" r:id="rId15"/>
    <p:sldId id="772" r:id="rId16"/>
    <p:sldId id="773" r:id="rId17"/>
    <p:sldId id="774" r:id="rId18"/>
    <p:sldId id="775" r:id="rId19"/>
    <p:sldId id="776" r:id="rId20"/>
    <p:sldId id="777" r:id="rId21"/>
    <p:sldId id="778" r:id="rId22"/>
    <p:sldId id="779" r:id="rId23"/>
    <p:sldId id="780" r:id="rId24"/>
    <p:sldId id="781" r:id="rId25"/>
    <p:sldId id="782" r:id="rId26"/>
    <p:sldId id="783" r:id="rId27"/>
    <p:sldId id="784" r:id="rId28"/>
    <p:sldId id="785" r:id="rId29"/>
    <p:sldId id="786" r:id="rId30"/>
    <p:sldId id="787" r:id="rId31"/>
    <p:sldId id="788" r:id="rId32"/>
    <p:sldId id="789" r:id="rId33"/>
    <p:sldId id="790" r:id="rId34"/>
    <p:sldId id="791" r:id="rId35"/>
    <p:sldId id="792" r:id="rId36"/>
    <p:sldId id="793" r:id="rId37"/>
    <p:sldId id="794" r:id="rId38"/>
    <p:sldId id="795" r:id="rId39"/>
    <p:sldId id="796" r:id="rId40"/>
    <p:sldId id="797" r:id="rId41"/>
    <p:sldId id="798" r:id="rId42"/>
    <p:sldId id="799" r:id="rId43"/>
    <p:sldId id="800" r:id="rId44"/>
    <p:sldId id="801" r:id="rId45"/>
    <p:sldId id="729" r:id="rId4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14" autoAdjust="0"/>
    <p:restoredTop sz="59524" autoAdjust="0"/>
  </p:normalViewPr>
  <p:slideViewPr>
    <p:cSldViewPr>
      <p:cViewPr varScale="1">
        <p:scale>
          <a:sx n="163" d="100"/>
          <a:sy n="163" d="100"/>
        </p:scale>
        <p:origin x="199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ECD4BB-18FF-2B46-B47A-8F52D1F3C9A4}" type="doc">
      <dgm:prSet loTypeId="urn:microsoft.com/office/officeart/2005/8/layout/vList6" loCatId="" qsTypeId="urn:microsoft.com/office/officeart/2005/8/quickstyle/simple4" qsCatId="simple" csTypeId="urn:microsoft.com/office/officeart/2005/8/colors/accent1_2" csCatId="accent1" phldr="1"/>
      <dgm:spPr/>
      <dgm:t>
        <a:bodyPr/>
        <a:lstStyle/>
        <a:p>
          <a:endParaRPr lang="en-US"/>
        </a:p>
      </dgm:t>
    </dgm:pt>
    <dgm:pt modelId="{44789FBA-3818-AC4C-ABFA-E3C5DE1AC410}">
      <dgm:prSet phldrT="[Text]" custT="1"/>
      <dgm:spPr/>
      <dgm:t>
        <a:bodyPr/>
        <a:lstStyle/>
        <a:p>
          <a:r>
            <a:rPr lang="zh-CN" altLang="en-US" sz="2800" b="1"/>
            <a:t>软件工程</a:t>
          </a:r>
          <a:endParaRPr lang="en-US" sz="2800" b="1" dirty="0"/>
        </a:p>
      </dgm:t>
    </dgm:pt>
    <dgm:pt modelId="{06CE436D-2EC8-5D4C-AB08-F5702B9A62B8}" type="parTrans" cxnId="{2440D4DA-1A59-7B46-93C5-E13A771F2694}">
      <dgm:prSet/>
      <dgm:spPr/>
      <dgm:t>
        <a:bodyPr/>
        <a:lstStyle/>
        <a:p>
          <a:endParaRPr lang="en-US"/>
        </a:p>
      </dgm:t>
    </dgm:pt>
    <dgm:pt modelId="{0C1AFCAB-1E3D-3B44-AEB0-860BD222B559}" type="sibTrans" cxnId="{2440D4DA-1A59-7B46-93C5-E13A771F2694}">
      <dgm:prSet/>
      <dgm:spPr/>
      <dgm:t>
        <a:bodyPr/>
        <a:lstStyle/>
        <a:p>
          <a:endParaRPr lang="en-US"/>
        </a:p>
      </dgm:t>
    </dgm:pt>
    <dgm:pt modelId="{DCDE609A-DF6B-6449-AA55-3C93D4BBC8B8}">
      <dgm:prSet phldrT="[Text]" custT="1"/>
      <dgm:spPr/>
      <dgm:t>
        <a:bodyPr anchor="ctr"/>
        <a:lstStyle/>
        <a:p>
          <a:pPr algn="ctr"/>
          <a:r>
            <a:rPr lang="zh-CN" altLang="en-US" sz="3600" dirty="0"/>
            <a:t>方法学</a:t>
          </a:r>
          <a:endParaRPr lang="en-US" sz="3600" dirty="0"/>
        </a:p>
      </dgm:t>
    </dgm:pt>
    <dgm:pt modelId="{3A68DAB0-90C3-9A41-A1BC-0F00D75586D2}" type="parTrans" cxnId="{245BE502-0B83-7D43-BDAA-EE1355C0027D}">
      <dgm:prSet/>
      <dgm:spPr/>
      <dgm:t>
        <a:bodyPr/>
        <a:lstStyle/>
        <a:p>
          <a:endParaRPr lang="en-US"/>
        </a:p>
      </dgm:t>
    </dgm:pt>
    <dgm:pt modelId="{7FD05490-CEAF-524A-8C52-EFFC598F987D}" type="sibTrans" cxnId="{245BE502-0B83-7D43-BDAA-EE1355C0027D}">
      <dgm:prSet/>
      <dgm:spPr/>
      <dgm:t>
        <a:bodyPr/>
        <a:lstStyle/>
        <a:p>
          <a:endParaRPr lang="en-US"/>
        </a:p>
      </dgm:t>
    </dgm:pt>
    <dgm:pt modelId="{9E9BBF07-7773-0841-947C-55B66DF43E99}">
      <dgm:prSet phldrT="[Text]" custT="1"/>
      <dgm:spPr/>
      <dgm:t>
        <a:bodyPr/>
        <a:lstStyle/>
        <a:p>
          <a:r>
            <a:rPr lang="zh-CN" altLang="en-US" sz="2800" dirty="0"/>
            <a:t>程序设计语言</a:t>
          </a:r>
          <a:endParaRPr lang="en-US" sz="2800" dirty="0"/>
        </a:p>
      </dgm:t>
    </dgm:pt>
    <dgm:pt modelId="{FAD850E9-BDE3-6A4A-89DF-0BD868C71C34}" type="parTrans" cxnId="{E5D14746-22AC-A444-851A-2A85309C7AF2}">
      <dgm:prSet/>
      <dgm:spPr/>
      <dgm:t>
        <a:bodyPr/>
        <a:lstStyle/>
        <a:p>
          <a:endParaRPr lang="en-US"/>
        </a:p>
      </dgm:t>
    </dgm:pt>
    <dgm:pt modelId="{F8D36289-08EB-234F-BD57-A2B64ACF1D42}" type="sibTrans" cxnId="{E5D14746-22AC-A444-851A-2A85309C7AF2}">
      <dgm:prSet/>
      <dgm:spPr/>
      <dgm:t>
        <a:bodyPr/>
        <a:lstStyle/>
        <a:p>
          <a:endParaRPr lang="en-US"/>
        </a:p>
      </dgm:t>
    </dgm:pt>
    <dgm:pt modelId="{EFA98106-70C7-B54C-9DFE-7B0C8F2EA6E8}">
      <dgm:prSet phldrT="[Text]" custT="1"/>
      <dgm:spPr/>
      <dgm:t>
        <a:bodyPr anchor="ctr"/>
        <a:lstStyle/>
        <a:p>
          <a:pPr algn="ctr"/>
          <a:r>
            <a:rPr lang="zh-CN" altLang="en-US" sz="3600" dirty="0"/>
            <a:t>实现层</a:t>
          </a:r>
          <a:endParaRPr lang="en-US" sz="3600" dirty="0"/>
        </a:p>
      </dgm:t>
    </dgm:pt>
    <dgm:pt modelId="{4BF7E3E1-9EC3-2941-A82B-D5FE5CAD6525}" type="parTrans" cxnId="{B4692BF4-695F-8642-9475-1EB9AF341F08}">
      <dgm:prSet/>
      <dgm:spPr/>
      <dgm:t>
        <a:bodyPr/>
        <a:lstStyle/>
        <a:p>
          <a:endParaRPr lang="en-US"/>
        </a:p>
      </dgm:t>
    </dgm:pt>
    <dgm:pt modelId="{37EDFDF7-E4E2-124A-B229-BF9D8B679122}" type="sibTrans" cxnId="{B4692BF4-695F-8642-9475-1EB9AF341F08}">
      <dgm:prSet/>
      <dgm:spPr/>
      <dgm:t>
        <a:bodyPr/>
        <a:lstStyle/>
        <a:p>
          <a:endParaRPr lang="en-US"/>
        </a:p>
      </dgm:t>
    </dgm:pt>
    <dgm:pt modelId="{852191E1-922F-5F47-8F27-8EC9386A037B}" type="pres">
      <dgm:prSet presAssocID="{13ECD4BB-18FF-2B46-B47A-8F52D1F3C9A4}" presName="Name0" presStyleCnt="0">
        <dgm:presLayoutVars>
          <dgm:dir/>
          <dgm:animLvl val="lvl"/>
          <dgm:resizeHandles/>
        </dgm:presLayoutVars>
      </dgm:prSet>
      <dgm:spPr/>
    </dgm:pt>
    <dgm:pt modelId="{63684AA5-A468-6546-AFDB-FA73FE6A8904}" type="pres">
      <dgm:prSet presAssocID="{44789FBA-3818-AC4C-ABFA-E3C5DE1AC410}" presName="linNode" presStyleCnt="0"/>
      <dgm:spPr/>
    </dgm:pt>
    <dgm:pt modelId="{AE41336C-2C4D-E84F-85E8-7FD926D15E55}" type="pres">
      <dgm:prSet presAssocID="{44789FBA-3818-AC4C-ABFA-E3C5DE1AC410}" presName="parentShp" presStyleLbl="node1" presStyleIdx="0" presStyleCnt="2">
        <dgm:presLayoutVars>
          <dgm:bulletEnabled val="1"/>
        </dgm:presLayoutVars>
      </dgm:prSet>
      <dgm:spPr/>
    </dgm:pt>
    <dgm:pt modelId="{9665344E-B45A-3148-9705-00E9E8810EA0}" type="pres">
      <dgm:prSet presAssocID="{44789FBA-3818-AC4C-ABFA-E3C5DE1AC410}" presName="childShp" presStyleLbl="bgAccFollowNode1" presStyleIdx="0" presStyleCnt="2">
        <dgm:presLayoutVars>
          <dgm:bulletEnabled val="1"/>
        </dgm:presLayoutVars>
      </dgm:prSet>
      <dgm:spPr/>
    </dgm:pt>
    <dgm:pt modelId="{42710387-11AD-794A-B812-5941F5E20E40}" type="pres">
      <dgm:prSet presAssocID="{0C1AFCAB-1E3D-3B44-AEB0-860BD222B559}" presName="spacing" presStyleCnt="0"/>
      <dgm:spPr/>
    </dgm:pt>
    <dgm:pt modelId="{F562DB3B-D790-C044-87CF-76811AC784DA}" type="pres">
      <dgm:prSet presAssocID="{9E9BBF07-7773-0841-947C-55B66DF43E99}" presName="linNode" presStyleCnt="0"/>
      <dgm:spPr/>
    </dgm:pt>
    <dgm:pt modelId="{EB3FD292-8C64-954D-8FD2-90388F1DAC6D}" type="pres">
      <dgm:prSet presAssocID="{9E9BBF07-7773-0841-947C-55B66DF43E99}" presName="parentShp" presStyleLbl="node1" presStyleIdx="1" presStyleCnt="2">
        <dgm:presLayoutVars>
          <dgm:bulletEnabled val="1"/>
        </dgm:presLayoutVars>
      </dgm:prSet>
      <dgm:spPr/>
    </dgm:pt>
    <dgm:pt modelId="{DD1DB229-AAFA-2545-810A-CCD3B460C597}" type="pres">
      <dgm:prSet presAssocID="{9E9BBF07-7773-0841-947C-55B66DF43E99}" presName="childShp" presStyleLbl="bgAccFollowNode1" presStyleIdx="1" presStyleCnt="2">
        <dgm:presLayoutVars>
          <dgm:bulletEnabled val="1"/>
        </dgm:presLayoutVars>
      </dgm:prSet>
      <dgm:spPr/>
    </dgm:pt>
  </dgm:ptLst>
  <dgm:cxnLst>
    <dgm:cxn modelId="{245BE502-0B83-7D43-BDAA-EE1355C0027D}" srcId="{44789FBA-3818-AC4C-ABFA-E3C5DE1AC410}" destId="{DCDE609A-DF6B-6449-AA55-3C93D4BBC8B8}" srcOrd="0" destOrd="0" parTransId="{3A68DAB0-90C3-9A41-A1BC-0F00D75586D2}" sibTransId="{7FD05490-CEAF-524A-8C52-EFFC598F987D}"/>
    <dgm:cxn modelId="{F5060E2B-3288-E246-A27B-93150B141B84}" type="presOf" srcId="{13ECD4BB-18FF-2B46-B47A-8F52D1F3C9A4}" destId="{852191E1-922F-5F47-8F27-8EC9386A037B}" srcOrd="0" destOrd="0" presId="urn:microsoft.com/office/officeart/2005/8/layout/vList6"/>
    <dgm:cxn modelId="{AF0D8840-2BC8-5942-83E4-91549208108A}" type="presOf" srcId="{EFA98106-70C7-B54C-9DFE-7B0C8F2EA6E8}" destId="{DD1DB229-AAFA-2545-810A-CCD3B460C597}" srcOrd="0" destOrd="0" presId="urn:microsoft.com/office/officeart/2005/8/layout/vList6"/>
    <dgm:cxn modelId="{E5D14746-22AC-A444-851A-2A85309C7AF2}" srcId="{13ECD4BB-18FF-2B46-B47A-8F52D1F3C9A4}" destId="{9E9BBF07-7773-0841-947C-55B66DF43E99}" srcOrd="1" destOrd="0" parTransId="{FAD850E9-BDE3-6A4A-89DF-0BD868C71C34}" sibTransId="{F8D36289-08EB-234F-BD57-A2B64ACF1D42}"/>
    <dgm:cxn modelId="{A853594B-68ED-144B-9F23-44867345FDFA}" type="presOf" srcId="{44789FBA-3818-AC4C-ABFA-E3C5DE1AC410}" destId="{AE41336C-2C4D-E84F-85E8-7FD926D15E55}" srcOrd="0" destOrd="0" presId="urn:microsoft.com/office/officeart/2005/8/layout/vList6"/>
    <dgm:cxn modelId="{8A740A6D-19F4-E34D-8594-C82E598A1EE0}" type="presOf" srcId="{DCDE609A-DF6B-6449-AA55-3C93D4BBC8B8}" destId="{9665344E-B45A-3148-9705-00E9E8810EA0}" srcOrd="0" destOrd="0" presId="urn:microsoft.com/office/officeart/2005/8/layout/vList6"/>
    <dgm:cxn modelId="{6C7F226E-1C4A-5041-8088-6FD1EEB69838}" type="presOf" srcId="{9E9BBF07-7773-0841-947C-55B66DF43E99}" destId="{EB3FD292-8C64-954D-8FD2-90388F1DAC6D}" srcOrd="0" destOrd="0" presId="urn:microsoft.com/office/officeart/2005/8/layout/vList6"/>
    <dgm:cxn modelId="{2440D4DA-1A59-7B46-93C5-E13A771F2694}" srcId="{13ECD4BB-18FF-2B46-B47A-8F52D1F3C9A4}" destId="{44789FBA-3818-AC4C-ABFA-E3C5DE1AC410}" srcOrd="0" destOrd="0" parTransId="{06CE436D-2EC8-5D4C-AB08-F5702B9A62B8}" sibTransId="{0C1AFCAB-1E3D-3B44-AEB0-860BD222B559}"/>
    <dgm:cxn modelId="{B4692BF4-695F-8642-9475-1EB9AF341F08}" srcId="{9E9BBF07-7773-0841-947C-55B66DF43E99}" destId="{EFA98106-70C7-B54C-9DFE-7B0C8F2EA6E8}" srcOrd="0" destOrd="0" parTransId="{4BF7E3E1-9EC3-2941-A82B-D5FE5CAD6525}" sibTransId="{37EDFDF7-E4E2-124A-B229-BF9D8B679122}"/>
    <dgm:cxn modelId="{78831684-3463-364D-8B39-1FFF51F0A384}" type="presParOf" srcId="{852191E1-922F-5F47-8F27-8EC9386A037B}" destId="{63684AA5-A468-6546-AFDB-FA73FE6A8904}" srcOrd="0" destOrd="0" presId="urn:microsoft.com/office/officeart/2005/8/layout/vList6"/>
    <dgm:cxn modelId="{8E6C31E9-9637-404E-B990-C33164C15377}" type="presParOf" srcId="{63684AA5-A468-6546-AFDB-FA73FE6A8904}" destId="{AE41336C-2C4D-E84F-85E8-7FD926D15E55}" srcOrd="0" destOrd="0" presId="urn:microsoft.com/office/officeart/2005/8/layout/vList6"/>
    <dgm:cxn modelId="{5C734959-70C8-D140-AE9A-81DD6562F691}" type="presParOf" srcId="{63684AA5-A468-6546-AFDB-FA73FE6A8904}" destId="{9665344E-B45A-3148-9705-00E9E8810EA0}" srcOrd="1" destOrd="0" presId="urn:microsoft.com/office/officeart/2005/8/layout/vList6"/>
    <dgm:cxn modelId="{11A978CF-F8FA-6F4B-A199-C5D6B4B05DDD}" type="presParOf" srcId="{852191E1-922F-5F47-8F27-8EC9386A037B}" destId="{42710387-11AD-794A-B812-5941F5E20E40}" srcOrd="1" destOrd="0" presId="urn:microsoft.com/office/officeart/2005/8/layout/vList6"/>
    <dgm:cxn modelId="{C57BC98E-4364-4B4C-AFE2-1087F6E354AD}" type="presParOf" srcId="{852191E1-922F-5F47-8F27-8EC9386A037B}" destId="{F562DB3B-D790-C044-87CF-76811AC784DA}" srcOrd="2" destOrd="0" presId="urn:microsoft.com/office/officeart/2005/8/layout/vList6"/>
    <dgm:cxn modelId="{A6A0726E-1A5F-6F4F-88CF-12A99096DFA2}" type="presParOf" srcId="{F562DB3B-D790-C044-87CF-76811AC784DA}" destId="{EB3FD292-8C64-954D-8FD2-90388F1DAC6D}" srcOrd="0" destOrd="0" presId="urn:microsoft.com/office/officeart/2005/8/layout/vList6"/>
    <dgm:cxn modelId="{2B4B2EEA-F824-B54B-A94A-0BEC15A7D55A}" type="presParOf" srcId="{F562DB3B-D790-C044-87CF-76811AC784DA}" destId="{DD1DB229-AAFA-2545-810A-CCD3B460C59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6B16B6-6ABD-4220-8D0B-8DEB279826A7}" type="doc">
      <dgm:prSet loTypeId="urn:microsoft.com/office/officeart/2005/8/layout/StepDownProcess" loCatId="process" qsTypeId="urn:microsoft.com/office/officeart/2005/8/quickstyle/simple3" qsCatId="simple" csTypeId="urn:microsoft.com/office/officeart/2005/8/colors/accent1_2" csCatId="accent1" phldr="1"/>
      <dgm:spPr/>
      <dgm:t>
        <a:bodyPr/>
        <a:lstStyle/>
        <a:p>
          <a:endParaRPr lang="zh-CN" altLang="en-US"/>
        </a:p>
      </dgm:t>
    </dgm:pt>
    <dgm:pt modelId="{295B77F0-07CB-4A87-912A-5E0ED5E4F706}">
      <dgm:prSet phldrT="[文本]" custT="1"/>
      <dgm:spPr/>
      <dgm:t>
        <a:bodyPr/>
        <a:lstStyle/>
        <a:p>
          <a:r>
            <a:rPr lang="zh-CN" altLang="en-US" sz="1800" b="1" dirty="0"/>
            <a:t>传统服务器、桌面系统</a:t>
          </a:r>
        </a:p>
      </dgm:t>
    </dgm:pt>
    <dgm:pt modelId="{DDFEE836-2C2B-42DE-9306-7274A5A5F157}" type="parTrans" cxnId="{AAEB54DF-1EBB-460F-A337-116F70241B7D}">
      <dgm:prSet/>
      <dgm:spPr/>
      <dgm:t>
        <a:bodyPr/>
        <a:lstStyle/>
        <a:p>
          <a:endParaRPr lang="zh-CN" altLang="en-US"/>
        </a:p>
      </dgm:t>
    </dgm:pt>
    <dgm:pt modelId="{0788375E-AB7A-4EBD-8E6A-BAC941253334}" type="sibTrans" cxnId="{AAEB54DF-1EBB-460F-A337-116F70241B7D}">
      <dgm:prSet/>
      <dgm:spPr/>
      <dgm:t>
        <a:bodyPr/>
        <a:lstStyle/>
        <a:p>
          <a:endParaRPr lang="zh-CN" altLang="en-US"/>
        </a:p>
      </dgm:t>
    </dgm:pt>
    <dgm:pt modelId="{7CCFB10E-EC0C-4AC5-9554-41CF63258278}">
      <dgm:prSet phldrT="[文本]" custT="1"/>
      <dgm:spPr/>
      <dgm:t>
        <a:bodyPr/>
        <a:lstStyle/>
        <a:p>
          <a:r>
            <a:rPr lang="zh-CN" altLang="en-US" sz="1800" b="1" dirty="0"/>
            <a:t>分布式软件系统</a:t>
          </a:r>
        </a:p>
      </dgm:t>
    </dgm:pt>
    <dgm:pt modelId="{40217814-3AB2-477E-9CD8-EB1C8D25BD83}" type="parTrans" cxnId="{F84B271F-ED36-45C3-95DC-FFF9485C3787}">
      <dgm:prSet/>
      <dgm:spPr/>
      <dgm:t>
        <a:bodyPr/>
        <a:lstStyle/>
        <a:p>
          <a:endParaRPr lang="zh-CN" altLang="en-US"/>
        </a:p>
      </dgm:t>
    </dgm:pt>
    <dgm:pt modelId="{6C07D9EE-D951-4E01-8B32-98688C110796}" type="sibTrans" cxnId="{F84B271F-ED36-45C3-95DC-FFF9485C3787}">
      <dgm:prSet/>
      <dgm:spPr/>
      <dgm:t>
        <a:bodyPr/>
        <a:lstStyle/>
        <a:p>
          <a:endParaRPr lang="zh-CN" altLang="en-US"/>
        </a:p>
      </dgm:t>
    </dgm:pt>
    <dgm:pt modelId="{156B71F8-4C2A-41AA-A1C0-8237F7198282}">
      <dgm:prSet phldrT="[文本]" custT="1"/>
      <dgm:spPr/>
      <dgm:t>
        <a:bodyPr/>
        <a:lstStyle/>
        <a:p>
          <a:r>
            <a:rPr lang="zh-CN" altLang="en-US" sz="1800" b="1" dirty="0"/>
            <a:t>基于中间件的软件系统</a:t>
          </a:r>
        </a:p>
      </dgm:t>
    </dgm:pt>
    <dgm:pt modelId="{C5436CF7-D7DD-4D4D-872A-CABFC5C2B5A3}" type="parTrans" cxnId="{2135EE66-C8A2-46FE-AE28-764E813CB472}">
      <dgm:prSet/>
      <dgm:spPr/>
      <dgm:t>
        <a:bodyPr/>
        <a:lstStyle/>
        <a:p>
          <a:endParaRPr lang="zh-CN" altLang="en-US"/>
        </a:p>
      </dgm:t>
    </dgm:pt>
    <dgm:pt modelId="{7CF1C608-2C3B-4FCA-829F-618141678F0F}" type="sibTrans" cxnId="{2135EE66-C8A2-46FE-AE28-764E813CB472}">
      <dgm:prSet/>
      <dgm:spPr/>
      <dgm:t>
        <a:bodyPr/>
        <a:lstStyle/>
        <a:p>
          <a:endParaRPr lang="zh-CN" altLang="en-US"/>
        </a:p>
      </dgm:t>
    </dgm:pt>
    <dgm:pt modelId="{841CAD94-E096-4704-B33F-5106C40BB809}">
      <dgm:prSet phldrT="[文本]" custT="1"/>
      <dgm:spPr/>
      <dgm:t>
        <a:bodyPr/>
        <a:lstStyle/>
        <a:p>
          <a:r>
            <a:rPr lang="zh-CN" altLang="en-US" sz="1800" b="1" dirty="0"/>
            <a:t>信息物理融合系统</a:t>
          </a:r>
        </a:p>
      </dgm:t>
    </dgm:pt>
    <dgm:pt modelId="{B2156000-0E43-4FE8-8CCB-8493E2EF80EC}" type="parTrans" cxnId="{CB97209C-5FB7-49F1-8772-733BCDE448BD}">
      <dgm:prSet/>
      <dgm:spPr/>
      <dgm:t>
        <a:bodyPr/>
        <a:lstStyle/>
        <a:p>
          <a:endParaRPr lang="zh-CN" altLang="en-US"/>
        </a:p>
      </dgm:t>
    </dgm:pt>
    <dgm:pt modelId="{359202C5-EFE8-401E-AE8A-BC8C714B9DE3}" type="sibTrans" cxnId="{CB97209C-5FB7-49F1-8772-733BCDE448BD}">
      <dgm:prSet/>
      <dgm:spPr/>
      <dgm:t>
        <a:bodyPr/>
        <a:lstStyle/>
        <a:p>
          <a:endParaRPr lang="zh-CN" altLang="en-US"/>
        </a:p>
      </dgm:t>
    </dgm:pt>
    <dgm:pt modelId="{8F094D38-41F8-47A3-8D2E-87C4126405A0}">
      <dgm:prSet phldrT="[文本]" custT="1"/>
      <dgm:spPr/>
      <dgm:t>
        <a:bodyPr/>
        <a:lstStyle/>
        <a:p>
          <a:r>
            <a:rPr lang="zh-CN" altLang="en-US" sz="1800" b="1" dirty="0"/>
            <a:t>基于云平台的软件系统</a:t>
          </a:r>
        </a:p>
      </dgm:t>
    </dgm:pt>
    <dgm:pt modelId="{7B564D5A-D690-4959-9C7B-AA9415D955CA}" type="parTrans" cxnId="{2BB58303-46AA-46E8-8566-9E204723C9CC}">
      <dgm:prSet/>
      <dgm:spPr/>
      <dgm:t>
        <a:bodyPr/>
        <a:lstStyle/>
        <a:p>
          <a:endParaRPr lang="zh-CN" altLang="en-US"/>
        </a:p>
      </dgm:t>
    </dgm:pt>
    <dgm:pt modelId="{9839BBE5-9F22-4CE1-95B5-925D13C3A597}" type="sibTrans" cxnId="{2BB58303-46AA-46E8-8566-9E204723C9CC}">
      <dgm:prSet/>
      <dgm:spPr/>
      <dgm:t>
        <a:bodyPr/>
        <a:lstStyle/>
        <a:p>
          <a:endParaRPr lang="zh-CN" altLang="en-US"/>
        </a:p>
      </dgm:t>
    </dgm:pt>
    <dgm:pt modelId="{8C7409A7-82E1-4125-B60A-841F94F9509C}">
      <dgm:prSet phldrT="[文本]" custT="1"/>
      <dgm:spPr/>
      <dgm:t>
        <a:bodyPr/>
        <a:lstStyle/>
        <a:p>
          <a:r>
            <a:rPr lang="zh-CN" altLang="en-US" sz="1800" b="1" dirty="0"/>
            <a:t>未来大数据下？</a:t>
          </a:r>
        </a:p>
      </dgm:t>
    </dgm:pt>
    <dgm:pt modelId="{DC90B766-E7D3-411E-829D-3A96706710EB}" type="parTrans" cxnId="{894CE0C8-9B8D-4720-AE0C-4D2340C7E3CD}">
      <dgm:prSet/>
      <dgm:spPr/>
      <dgm:t>
        <a:bodyPr/>
        <a:lstStyle/>
        <a:p>
          <a:endParaRPr lang="zh-CN" altLang="en-US"/>
        </a:p>
      </dgm:t>
    </dgm:pt>
    <dgm:pt modelId="{F33EEFD6-0263-4570-A107-54B32E8C686E}" type="sibTrans" cxnId="{894CE0C8-9B8D-4720-AE0C-4D2340C7E3CD}">
      <dgm:prSet/>
      <dgm:spPr/>
      <dgm:t>
        <a:bodyPr/>
        <a:lstStyle/>
        <a:p>
          <a:endParaRPr lang="zh-CN" altLang="en-US"/>
        </a:p>
      </dgm:t>
    </dgm:pt>
    <dgm:pt modelId="{D382FBDE-F076-4ED8-8C07-F7E3AA9BE23A}" type="pres">
      <dgm:prSet presAssocID="{846B16B6-6ABD-4220-8D0B-8DEB279826A7}" presName="rootnode" presStyleCnt="0">
        <dgm:presLayoutVars>
          <dgm:chMax/>
          <dgm:chPref/>
          <dgm:dir/>
          <dgm:animLvl val="lvl"/>
        </dgm:presLayoutVars>
      </dgm:prSet>
      <dgm:spPr/>
    </dgm:pt>
    <dgm:pt modelId="{072EF353-D87F-438A-8037-E8566EF2401F}" type="pres">
      <dgm:prSet presAssocID="{295B77F0-07CB-4A87-912A-5E0ED5E4F706}" presName="composite" presStyleCnt="0"/>
      <dgm:spPr/>
    </dgm:pt>
    <dgm:pt modelId="{62A32E3E-C98D-4422-9CD2-634A5222CE85}" type="pres">
      <dgm:prSet presAssocID="{295B77F0-07CB-4A87-912A-5E0ED5E4F706}" presName="bentUpArrow1" presStyleLbl="alignImgPlace1" presStyleIdx="0" presStyleCnt="5" custLinFactNeighborX="-81287" custLinFactNeighborY="13509"/>
      <dgm:spPr/>
    </dgm:pt>
    <dgm:pt modelId="{E0C82AD9-31E9-4C57-B37F-754BB45342B0}" type="pres">
      <dgm:prSet presAssocID="{295B77F0-07CB-4A87-912A-5E0ED5E4F706}" presName="ParentText" presStyleLbl="node1" presStyleIdx="0" presStyleCnt="6" custScaleX="385576" custLinFactNeighborX="39559" custLinFactNeighborY="1764">
        <dgm:presLayoutVars>
          <dgm:chMax val="1"/>
          <dgm:chPref val="1"/>
          <dgm:bulletEnabled val="1"/>
        </dgm:presLayoutVars>
      </dgm:prSet>
      <dgm:spPr/>
    </dgm:pt>
    <dgm:pt modelId="{20D3C0D8-1251-475E-9EA9-A923E5B8F6F8}" type="pres">
      <dgm:prSet presAssocID="{295B77F0-07CB-4A87-912A-5E0ED5E4F706}" presName="ChildText" presStyleLbl="revTx" presStyleIdx="0" presStyleCnt="5">
        <dgm:presLayoutVars>
          <dgm:chMax val="0"/>
          <dgm:chPref val="0"/>
          <dgm:bulletEnabled val="1"/>
        </dgm:presLayoutVars>
      </dgm:prSet>
      <dgm:spPr/>
    </dgm:pt>
    <dgm:pt modelId="{3B41E143-0C0E-49FF-ADA6-AB8AD62D987B}" type="pres">
      <dgm:prSet presAssocID="{0788375E-AB7A-4EBD-8E6A-BAC941253334}" presName="sibTrans" presStyleCnt="0"/>
      <dgm:spPr/>
    </dgm:pt>
    <dgm:pt modelId="{2F11E289-AA0A-4FE7-87E0-3E2F5E5BB3C1}" type="pres">
      <dgm:prSet presAssocID="{7CCFB10E-EC0C-4AC5-9554-41CF63258278}" presName="composite" presStyleCnt="0"/>
      <dgm:spPr/>
    </dgm:pt>
    <dgm:pt modelId="{4F33492A-A1EA-446F-B998-776DEABF4537}" type="pres">
      <dgm:prSet presAssocID="{7CCFB10E-EC0C-4AC5-9554-41CF63258278}" presName="bentUpArrow1" presStyleLbl="alignImgPlace1" presStyleIdx="1" presStyleCnt="5" custLinFactNeighborX="-65443" custLinFactNeighborY="19035"/>
      <dgm:spPr/>
    </dgm:pt>
    <dgm:pt modelId="{B8DA6FA3-F2F1-4EEF-8E59-D32DC2050331}" type="pres">
      <dgm:prSet presAssocID="{7CCFB10E-EC0C-4AC5-9554-41CF63258278}" presName="ParentText" presStyleLbl="node1" presStyleIdx="1" presStyleCnt="6" custScaleX="346818">
        <dgm:presLayoutVars>
          <dgm:chMax val="1"/>
          <dgm:chPref val="1"/>
          <dgm:bulletEnabled val="1"/>
        </dgm:presLayoutVars>
      </dgm:prSet>
      <dgm:spPr/>
    </dgm:pt>
    <dgm:pt modelId="{0FBAD255-4D77-4C8F-938B-DDC3D5BB5A96}" type="pres">
      <dgm:prSet presAssocID="{7CCFB10E-EC0C-4AC5-9554-41CF63258278}" presName="ChildText" presStyleLbl="revTx" presStyleIdx="1" presStyleCnt="5">
        <dgm:presLayoutVars>
          <dgm:chMax val="0"/>
          <dgm:chPref val="0"/>
          <dgm:bulletEnabled val="1"/>
        </dgm:presLayoutVars>
      </dgm:prSet>
      <dgm:spPr/>
    </dgm:pt>
    <dgm:pt modelId="{4A815F2F-2276-49F3-8DF2-1BE01EFAF7E7}" type="pres">
      <dgm:prSet presAssocID="{6C07D9EE-D951-4E01-8B32-98688C110796}" presName="sibTrans" presStyleCnt="0"/>
      <dgm:spPr/>
    </dgm:pt>
    <dgm:pt modelId="{7BAEC8AE-3283-4942-B363-194E1EBA1F48}" type="pres">
      <dgm:prSet presAssocID="{156B71F8-4C2A-41AA-A1C0-8237F7198282}" presName="composite" presStyleCnt="0"/>
      <dgm:spPr/>
    </dgm:pt>
    <dgm:pt modelId="{47A43AAE-762C-4DBA-B7C4-7B583A97D279}" type="pres">
      <dgm:prSet presAssocID="{156B71F8-4C2A-41AA-A1C0-8237F7198282}" presName="bentUpArrow1" presStyleLbl="alignImgPlace1" presStyleIdx="2" presStyleCnt="5" custLinFactX="-11962" custLinFactNeighborX="-100000" custLinFactNeighborY="7324"/>
      <dgm:spPr/>
    </dgm:pt>
    <dgm:pt modelId="{1EB2D5FD-5356-4D6B-86D9-B309285476A0}" type="pres">
      <dgm:prSet presAssocID="{156B71F8-4C2A-41AA-A1C0-8237F7198282}" presName="ParentText" presStyleLbl="node1" presStyleIdx="2" presStyleCnt="6" custScaleX="433877" custLinFactNeighborX="-4875" custLinFactNeighborY="-1429">
        <dgm:presLayoutVars>
          <dgm:chMax val="1"/>
          <dgm:chPref val="1"/>
          <dgm:bulletEnabled val="1"/>
        </dgm:presLayoutVars>
      </dgm:prSet>
      <dgm:spPr/>
    </dgm:pt>
    <dgm:pt modelId="{C8551F8A-45A1-4795-B99E-8FDDF1A28335}" type="pres">
      <dgm:prSet presAssocID="{156B71F8-4C2A-41AA-A1C0-8237F7198282}" presName="ChildText" presStyleLbl="revTx" presStyleIdx="2" presStyleCnt="5">
        <dgm:presLayoutVars>
          <dgm:chMax val="0"/>
          <dgm:chPref val="0"/>
          <dgm:bulletEnabled val="1"/>
        </dgm:presLayoutVars>
      </dgm:prSet>
      <dgm:spPr/>
    </dgm:pt>
    <dgm:pt modelId="{0945F7EB-7450-4C7C-8721-FADF4DFB7E95}" type="pres">
      <dgm:prSet presAssocID="{7CF1C608-2C3B-4FCA-829F-618141678F0F}" presName="sibTrans" presStyleCnt="0"/>
      <dgm:spPr/>
    </dgm:pt>
    <dgm:pt modelId="{8D7A2DAB-BF2F-41B3-9577-9491155E1AEA}" type="pres">
      <dgm:prSet presAssocID="{841CAD94-E096-4704-B33F-5106C40BB809}" presName="composite" presStyleCnt="0"/>
      <dgm:spPr/>
    </dgm:pt>
    <dgm:pt modelId="{752B36F6-FECD-44FC-9EE4-83383AC0DAC7}" type="pres">
      <dgm:prSet presAssocID="{841CAD94-E096-4704-B33F-5106C40BB809}" presName="bentUpArrow1" presStyleLbl="alignImgPlace1" presStyleIdx="3" presStyleCnt="5" custLinFactNeighborX="-80393" custLinFactNeighborY="12850"/>
      <dgm:spPr/>
    </dgm:pt>
    <dgm:pt modelId="{75141190-3476-4649-AE9C-E230B84895FC}" type="pres">
      <dgm:prSet presAssocID="{841CAD94-E096-4704-B33F-5106C40BB809}" presName="ParentText" presStyleLbl="node1" presStyleIdx="3" presStyleCnt="6" custScaleX="384419">
        <dgm:presLayoutVars>
          <dgm:chMax val="1"/>
          <dgm:chPref val="1"/>
          <dgm:bulletEnabled val="1"/>
        </dgm:presLayoutVars>
      </dgm:prSet>
      <dgm:spPr/>
    </dgm:pt>
    <dgm:pt modelId="{5ADAE08F-04A9-4A85-8D0C-0758C5151346}" type="pres">
      <dgm:prSet presAssocID="{841CAD94-E096-4704-B33F-5106C40BB809}" presName="ChildText" presStyleLbl="revTx" presStyleIdx="3" presStyleCnt="5">
        <dgm:presLayoutVars>
          <dgm:chMax val="0"/>
          <dgm:chPref val="0"/>
          <dgm:bulletEnabled val="1"/>
        </dgm:presLayoutVars>
      </dgm:prSet>
      <dgm:spPr/>
    </dgm:pt>
    <dgm:pt modelId="{BB3ECA00-1675-4D83-B23F-05E4C5637F27}" type="pres">
      <dgm:prSet presAssocID="{359202C5-EFE8-401E-AE8A-BC8C714B9DE3}" presName="sibTrans" presStyleCnt="0"/>
      <dgm:spPr/>
    </dgm:pt>
    <dgm:pt modelId="{C079F3FD-9A6B-4AF8-81C3-15B053C7A8CA}" type="pres">
      <dgm:prSet presAssocID="{8F094D38-41F8-47A3-8D2E-87C4126405A0}" presName="composite" presStyleCnt="0"/>
      <dgm:spPr/>
    </dgm:pt>
    <dgm:pt modelId="{FE73B204-D96F-49F7-A452-DF1BE0553DDE}" type="pres">
      <dgm:prSet presAssocID="{8F094D38-41F8-47A3-8D2E-87C4126405A0}" presName="bentUpArrow1" presStyleLbl="alignImgPlace1" presStyleIdx="4" presStyleCnt="5" custLinFactX="-9550" custLinFactNeighborX="-100000" custLinFactNeighborY="18376"/>
      <dgm:spPr/>
    </dgm:pt>
    <dgm:pt modelId="{C9E8BB22-4DB9-46EF-97B3-737E16EBE86B}" type="pres">
      <dgm:prSet presAssocID="{8F094D38-41F8-47A3-8D2E-87C4126405A0}" presName="ParentText" presStyleLbl="node1" presStyleIdx="4" presStyleCnt="6" custScaleX="401829">
        <dgm:presLayoutVars>
          <dgm:chMax val="1"/>
          <dgm:chPref val="1"/>
          <dgm:bulletEnabled val="1"/>
        </dgm:presLayoutVars>
      </dgm:prSet>
      <dgm:spPr/>
    </dgm:pt>
    <dgm:pt modelId="{DC6B0BDD-0C10-47E5-A9F9-282328C116EA}" type="pres">
      <dgm:prSet presAssocID="{8F094D38-41F8-47A3-8D2E-87C4126405A0}" presName="ChildText" presStyleLbl="revTx" presStyleIdx="4" presStyleCnt="5">
        <dgm:presLayoutVars>
          <dgm:chMax val="0"/>
          <dgm:chPref val="0"/>
          <dgm:bulletEnabled val="1"/>
        </dgm:presLayoutVars>
      </dgm:prSet>
      <dgm:spPr/>
    </dgm:pt>
    <dgm:pt modelId="{6637C47B-5066-42F4-8C80-66D885A8E7FF}" type="pres">
      <dgm:prSet presAssocID="{9839BBE5-9F22-4CE1-95B5-925D13C3A597}" presName="sibTrans" presStyleCnt="0"/>
      <dgm:spPr/>
    </dgm:pt>
    <dgm:pt modelId="{BD2CB19E-F6C5-4764-B3A6-87DEBDE2933B}" type="pres">
      <dgm:prSet presAssocID="{8C7409A7-82E1-4125-B60A-841F94F9509C}" presName="composite" presStyleCnt="0"/>
      <dgm:spPr/>
    </dgm:pt>
    <dgm:pt modelId="{99BF5C6D-A314-4A60-A2CD-3BF6ABB138FA}" type="pres">
      <dgm:prSet presAssocID="{8C7409A7-82E1-4125-B60A-841F94F9509C}" presName="ParentText" presStyleLbl="node1" presStyleIdx="5" presStyleCnt="6" custScaleX="276107">
        <dgm:presLayoutVars>
          <dgm:chMax val="1"/>
          <dgm:chPref val="1"/>
          <dgm:bulletEnabled val="1"/>
        </dgm:presLayoutVars>
      </dgm:prSet>
      <dgm:spPr/>
    </dgm:pt>
  </dgm:ptLst>
  <dgm:cxnLst>
    <dgm:cxn modelId="{2BB58303-46AA-46E8-8566-9E204723C9CC}" srcId="{846B16B6-6ABD-4220-8D0B-8DEB279826A7}" destId="{8F094D38-41F8-47A3-8D2E-87C4126405A0}" srcOrd="4" destOrd="0" parTransId="{7B564D5A-D690-4959-9C7B-AA9415D955CA}" sibTransId="{9839BBE5-9F22-4CE1-95B5-925D13C3A597}"/>
    <dgm:cxn modelId="{4133691B-D7A4-A043-ABB3-2E0EA25C5F2F}" type="presOf" srcId="{7CCFB10E-EC0C-4AC5-9554-41CF63258278}" destId="{B8DA6FA3-F2F1-4EEF-8E59-D32DC2050331}" srcOrd="0" destOrd="0" presId="urn:microsoft.com/office/officeart/2005/8/layout/StepDownProcess"/>
    <dgm:cxn modelId="{F84B271F-ED36-45C3-95DC-FFF9485C3787}" srcId="{846B16B6-6ABD-4220-8D0B-8DEB279826A7}" destId="{7CCFB10E-EC0C-4AC5-9554-41CF63258278}" srcOrd="1" destOrd="0" parTransId="{40217814-3AB2-477E-9CD8-EB1C8D25BD83}" sibTransId="{6C07D9EE-D951-4E01-8B32-98688C110796}"/>
    <dgm:cxn modelId="{A297D629-9C69-6A41-B01F-6B2512D93429}" type="presOf" srcId="{8F094D38-41F8-47A3-8D2E-87C4126405A0}" destId="{C9E8BB22-4DB9-46EF-97B3-737E16EBE86B}" srcOrd="0" destOrd="0" presId="urn:microsoft.com/office/officeart/2005/8/layout/StepDownProcess"/>
    <dgm:cxn modelId="{354AED29-81AC-3047-AE66-FF1470E4F285}" type="presOf" srcId="{846B16B6-6ABD-4220-8D0B-8DEB279826A7}" destId="{D382FBDE-F076-4ED8-8C07-F7E3AA9BE23A}" srcOrd="0" destOrd="0" presId="urn:microsoft.com/office/officeart/2005/8/layout/StepDownProcess"/>
    <dgm:cxn modelId="{F4B0AA3E-58F6-5745-A44D-C5F5EE08791F}" type="presOf" srcId="{8C7409A7-82E1-4125-B60A-841F94F9509C}" destId="{99BF5C6D-A314-4A60-A2CD-3BF6ABB138FA}" srcOrd="0" destOrd="0" presId="urn:microsoft.com/office/officeart/2005/8/layout/StepDownProcess"/>
    <dgm:cxn modelId="{DD2D3B63-85C1-2442-894C-B9D645986699}" type="presOf" srcId="{295B77F0-07CB-4A87-912A-5E0ED5E4F706}" destId="{E0C82AD9-31E9-4C57-B37F-754BB45342B0}" srcOrd="0" destOrd="0" presId="urn:microsoft.com/office/officeart/2005/8/layout/StepDownProcess"/>
    <dgm:cxn modelId="{2135EE66-C8A2-46FE-AE28-764E813CB472}" srcId="{846B16B6-6ABD-4220-8D0B-8DEB279826A7}" destId="{156B71F8-4C2A-41AA-A1C0-8237F7198282}" srcOrd="2" destOrd="0" parTransId="{C5436CF7-D7DD-4D4D-872A-CABFC5C2B5A3}" sibTransId="{7CF1C608-2C3B-4FCA-829F-618141678F0F}"/>
    <dgm:cxn modelId="{CB97209C-5FB7-49F1-8772-733BCDE448BD}" srcId="{846B16B6-6ABD-4220-8D0B-8DEB279826A7}" destId="{841CAD94-E096-4704-B33F-5106C40BB809}" srcOrd="3" destOrd="0" parTransId="{B2156000-0E43-4FE8-8CCB-8493E2EF80EC}" sibTransId="{359202C5-EFE8-401E-AE8A-BC8C714B9DE3}"/>
    <dgm:cxn modelId="{2EABD59E-015A-0748-BC1C-8201F9A6D045}" type="presOf" srcId="{156B71F8-4C2A-41AA-A1C0-8237F7198282}" destId="{1EB2D5FD-5356-4D6B-86D9-B309285476A0}" srcOrd="0" destOrd="0" presId="urn:microsoft.com/office/officeart/2005/8/layout/StepDownProcess"/>
    <dgm:cxn modelId="{894CE0C8-9B8D-4720-AE0C-4D2340C7E3CD}" srcId="{846B16B6-6ABD-4220-8D0B-8DEB279826A7}" destId="{8C7409A7-82E1-4125-B60A-841F94F9509C}" srcOrd="5" destOrd="0" parTransId="{DC90B766-E7D3-411E-829D-3A96706710EB}" sibTransId="{F33EEFD6-0263-4570-A107-54B32E8C686E}"/>
    <dgm:cxn modelId="{45434ECA-9238-A747-8277-79F10DDAE6A7}" type="presOf" srcId="{841CAD94-E096-4704-B33F-5106C40BB809}" destId="{75141190-3476-4649-AE9C-E230B84895FC}" srcOrd="0" destOrd="0" presId="urn:microsoft.com/office/officeart/2005/8/layout/StepDownProcess"/>
    <dgm:cxn modelId="{AAEB54DF-1EBB-460F-A337-116F70241B7D}" srcId="{846B16B6-6ABD-4220-8D0B-8DEB279826A7}" destId="{295B77F0-07CB-4A87-912A-5E0ED5E4F706}" srcOrd="0" destOrd="0" parTransId="{DDFEE836-2C2B-42DE-9306-7274A5A5F157}" sibTransId="{0788375E-AB7A-4EBD-8E6A-BAC941253334}"/>
    <dgm:cxn modelId="{DC5B21E0-E163-DA4C-9B9A-EF80BE442873}" type="presParOf" srcId="{D382FBDE-F076-4ED8-8C07-F7E3AA9BE23A}" destId="{072EF353-D87F-438A-8037-E8566EF2401F}" srcOrd="0" destOrd="0" presId="urn:microsoft.com/office/officeart/2005/8/layout/StepDownProcess"/>
    <dgm:cxn modelId="{3B4EBD2C-FA6D-4B45-865E-0920BF1B271C}" type="presParOf" srcId="{072EF353-D87F-438A-8037-E8566EF2401F}" destId="{62A32E3E-C98D-4422-9CD2-634A5222CE85}" srcOrd="0" destOrd="0" presId="urn:microsoft.com/office/officeart/2005/8/layout/StepDownProcess"/>
    <dgm:cxn modelId="{D7153690-B685-C747-8F37-9298BAA353E2}" type="presParOf" srcId="{072EF353-D87F-438A-8037-E8566EF2401F}" destId="{E0C82AD9-31E9-4C57-B37F-754BB45342B0}" srcOrd="1" destOrd="0" presId="urn:microsoft.com/office/officeart/2005/8/layout/StepDownProcess"/>
    <dgm:cxn modelId="{5644DC85-90C4-1549-B9DC-34B4419321B4}" type="presParOf" srcId="{072EF353-D87F-438A-8037-E8566EF2401F}" destId="{20D3C0D8-1251-475E-9EA9-A923E5B8F6F8}" srcOrd="2" destOrd="0" presId="urn:microsoft.com/office/officeart/2005/8/layout/StepDownProcess"/>
    <dgm:cxn modelId="{B2019ED3-16BF-C440-8681-6B0C2D1608E4}" type="presParOf" srcId="{D382FBDE-F076-4ED8-8C07-F7E3AA9BE23A}" destId="{3B41E143-0C0E-49FF-ADA6-AB8AD62D987B}" srcOrd="1" destOrd="0" presId="urn:microsoft.com/office/officeart/2005/8/layout/StepDownProcess"/>
    <dgm:cxn modelId="{52712FD4-A923-424E-ACAD-F1855DABFA23}" type="presParOf" srcId="{D382FBDE-F076-4ED8-8C07-F7E3AA9BE23A}" destId="{2F11E289-AA0A-4FE7-87E0-3E2F5E5BB3C1}" srcOrd="2" destOrd="0" presId="urn:microsoft.com/office/officeart/2005/8/layout/StepDownProcess"/>
    <dgm:cxn modelId="{67B090A9-A9F6-E440-A79D-52F14506ED18}" type="presParOf" srcId="{2F11E289-AA0A-4FE7-87E0-3E2F5E5BB3C1}" destId="{4F33492A-A1EA-446F-B998-776DEABF4537}" srcOrd="0" destOrd="0" presId="urn:microsoft.com/office/officeart/2005/8/layout/StepDownProcess"/>
    <dgm:cxn modelId="{D273CD81-BC9A-5046-922D-FC3A89F03DA7}" type="presParOf" srcId="{2F11E289-AA0A-4FE7-87E0-3E2F5E5BB3C1}" destId="{B8DA6FA3-F2F1-4EEF-8E59-D32DC2050331}" srcOrd="1" destOrd="0" presId="urn:microsoft.com/office/officeart/2005/8/layout/StepDownProcess"/>
    <dgm:cxn modelId="{DA72FCD4-8871-8046-8628-3B4F687BF6DD}" type="presParOf" srcId="{2F11E289-AA0A-4FE7-87E0-3E2F5E5BB3C1}" destId="{0FBAD255-4D77-4C8F-938B-DDC3D5BB5A96}" srcOrd="2" destOrd="0" presId="urn:microsoft.com/office/officeart/2005/8/layout/StepDownProcess"/>
    <dgm:cxn modelId="{5D304FF3-474B-C04D-A6EE-F37913B1CA1B}" type="presParOf" srcId="{D382FBDE-F076-4ED8-8C07-F7E3AA9BE23A}" destId="{4A815F2F-2276-49F3-8DF2-1BE01EFAF7E7}" srcOrd="3" destOrd="0" presId="urn:microsoft.com/office/officeart/2005/8/layout/StepDownProcess"/>
    <dgm:cxn modelId="{19AB4B4A-09ED-9146-AE46-1FD0857E921B}" type="presParOf" srcId="{D382FBDE-F076-4ED8-8C07-F7E3AA9BE23A}" destId="{7BAEC8AE-3283-4942-B363-194E1EBA1F48}" srcOrd="4" destOrd="0" presId="urn:microsoft.com/office/officeart/2005/8/layout/StepDownProcess"/>
    <dgm:cxn modelId="{AE49F678-7DF7-8849-86D2-E105FA26D000}" type="presParOf" srcId="{7BAEC8AE-3283-4942-B363-194E1EBA1F48}" destId="{47A43AAE-762C-4DBA-B7C4-7B583A97D279}" srcOrd="0" destOrd="0" presId="urn:microsoft.com/office/officeart/2005/8/layout/StepDownProcess"/>
    <dgm:cxn modelId="{3ADA0F86-326F-414B-B5D7-FD0707BD9795}" type="presParOf" srcId="{7BAEC8AE-3283-4942-B363-194E1EBA1F48}" destId="{1EB2D5FD-5356-4D6B-86D9-B309285476A0}" srcOrd="1" destOrd="0" presId="urn:microsoft.com/office/officeart/2005/8/layout/StepDownProcess"/>
    <dgm:cxn modelId="{BF25EEA3-AB0F-C343-981D-E340D34FC84B}" type="presParOf" srcId="{7BAEC8AE-3283-4942-B363-194E1EBA1F48}" destId="{C8551F8A-45A1-4795-B99E-8FDDF1A28335}" srcOrd="2" destOrd="0" presId="urn:microsoft.com/office/officeart/2005/8/layout/StepDownProcess"/>
    <dgm:cxn modelId="{0B71A5D8-9C91-D541-984E-761E8DF78990}" type="presParOf" srcId="{D382FBDE-F076-4ED8-8C07-F7E3AA9BE23A}" destId="{0945F7EB-7450-4C7C-8721-FADF4DFB7E95}" srcOrd="5" destOrd="0" presId="urn:microsoft.com/office/officeart/2005/8/layout/StepDownProcess"/>
    <dgm:cxn modelId="{D544938D-900E-B941-BDBE-7BE664CD2472}" type="presParOf" srcId="{D382FBDE-F076-4ED8-8C07-F7E3AA9BE23A}" destId="{8D7A2DAB-BF2F-41B3-9577-9491155E1AEA}" srcOrd="6" destOrd="0" presId="urn:microsoft.com/office/officeart/2005/8/layout/StepDownProcess"/>
    <dgm:cxn modelId="{5202E68D-E236-B443-AC0F-4B23A9C17ABE}" type="presParOf" srcId="{8D7A2DAB-BF2F-41B3-9577-9491155E1AEA}" destId="{752B36F6-FECD-44FC-9EE4-83383AC0DAC7}" srcOrd="0" destOrd="0" presId="urn:microsoft.com/office/officeart/2005/8/layout/StepDownProcess"/>
    <dgm:cxn modelId="{2306E098-8516-F646-A6F2-C0F510B7B4FD}" type="presParOf" srcId="{8D7A2DAB-BF2F-41B3-9577-9491155E1AEA}" destId="{75141190-3476-4649-AE9C-E230B84895FC}" srcOrd="1" destOrd="0" presId="urn:microsoft.com/office/officeart/2005/8/layout/StepDownProcess"/>
    <dgm:cxn modelId="{DBDA343B-99D9-1F40-9A62-9D4236261521}" type="presParOf" srcId="{8D7A2DAB-BF2F-41B3-9577-9491155E1AEA}" destId="{5ADAE08F-04A9-4A85-8D0C-0758C5151346}" srcOrd="2" destOrd="0" presId="urn:microsoft.com/office/officeart/2005/8/layout/StepDownProcess"/>
    <dgm:cxn modelId="{DFDB0B8D-B047-E941-AB8B-75615525B38C}" type="presParOf" srcId="{D382FBDE-F076-4ED8-8C07-F7E3AA9BE23A}" destId="{BB3ECA00-1675-4D83-B23F-05E4C5637F27}" srcOrd="7" destOrd="0" presId="urn:microsoft.com/office/officeart/2005/8/layout/StepDownProcess"/>
    <dgm:cxn modelId="{0709F9B6-816C-DB45-B60D-B82623FBFEC4}" type="presParOf" srcId="{D382FBDE-F076-4ED8-8C07-F7E3AA9BE23A}" destId="{C079F3FD-9A6B-4AF8-81C3-15B053C7A8CA}" srcOrd="8" destOrd="0" presId="urn:microsoft.com/office/officeart/2005/8/layout/StepDownProcess"/>
    <dgm:cxn modelId="{604164F4-2F94-D146-B868-4ABA6EEC4AEE}" type="presParOf" srcId="{C079F3FD-9A6B-4AF8-81C3-15B053C7A8CA}" destId="{FE73B204-D96F-49F7-A452-DF1BE0553DDE}" srcOrd="0" destOrd="0" presId="urn:microsoft.com/office/officeart/2005/8/layout/StepDownProcess"/>
    <dgm:cxn modelId="{386398CC-80E3-BB44-AB19-77FFAA6F2281}" type="presParOf" srcId="{C079F3FD-9A6B-4AF8-81C3-15B053C7A8CA}" destId="{C9E8BB22-4DB9-46EF-97B3-737E16EBE86B}" srcOrd="1" destOrd="0" presId="urn:microsoft.com/office/officeart/2005/8/layout/StepDownProcess"/>
    <dgm:cxn modelId="{698458E2-24C3-804F-9972-8D046904D69E}" type="presParOf" srcId="{C079F3FD-9A6B-4AF8-81C3-15B053C7A8CA}" destId="{DC6B0BDD-0C10-47E5-A9F9-282328C116EA}" srcOrd="2" destOrd="0" presId="urn:microsoft.com/office/officeart/2005/8/layout/StepDownProcess"/>
    <dgm:cxn modelId="{744F0939-F23E-BF47-A7D2-0FDD22018A45}" type="presParOf" srcId="{D382FBDE-F076-4ED8-8C07-F7E3AA9BE23A}" destId="{6637C47B-5066-42F4-8C80-66D885A8E7FF}" srcOrd="9" destOrd="0" presId="urn:microsoft.com/office/officeart/2005/8/layout/StepDownProcess"/>
    <dgm:cxn modelId="{6C563FA5-EDD6-B94A-B1C3-255C714FC965}" type="presParOf" srcId="{D382FBDE-F076-4ED8-8C07-F7E3AA9BE23A}" destId="{BD2CB19E-F6C5-4764-B3A6-87DEBDE2933B}" srcOrd="10" destOrd="0" presId="urn:microsoft.com/office/officeart/2005/8/layout/StepDownProcess"/>
    <dgm:cxn modelId="{9D142948-5518-CA4B-8CBE-C0471D8D1D9E}" type="presParOf" srcId="{BD2CB19E-F6C5-4764-B3A6-87DEBDE2933B}" destId="{99BF5C6D-A314-4A60-A2CD-3BF6ABB138F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433743-0E56-4BA1-8E87-10DE6ECF0E2F}" type="doc">
      <dgm:prSet loTypeId="urn:microsoft.com/office/officeart/2005/8/layout/hProcess9" loCatId="process" qsTypeId="urn:microsoft.com/office/officeart/2005/8/quickstyle/3d4" qsCatId="3D" csTypeId="urn:microsoft.com/office/officeart/2005/8/colors/accent1_2" csCatId="accent1" phldr="1"/>
      <dgm:spPr/>
    </dgm:pt>
    <dgm:pt modelId="{6D7DA171-B2ED-47D2-95ED-62D3D475BC46}">
      <dgm:prSet phldrT="[文本]"/>
      <dgm:spPr/>
      <dgm:t>
        <a:bodyPr/>
        <a:lstStyle/>
        <a:p>
          <a:r>
            <a:rPr lang="zh-CN" altLang="en-US" b="1" dirty="0"/>
            <a:t>结构化分析与设计</a:t>
          </a:r>
        </a:p>
      </dgm:t>
    </dgm:pt>
    <dgm:pt modelId="{C3DD41A7-10EB-4BDF-BFCA-8C58EE18B4F0}" type="parTrans" cxnId="{11B66AD5-43F7-4727-A762-DA8BFF1D8530}">
      <dgm:prSet/>
      <dgm:spPr/>
      <dgm:t>
        <a:bodyPr/>
        <a:lstStyle/>
        <a:p>
          <a:endParaRPr lang="zh-CN" altLang="en-US" b="1"/>
        </a:p>
      </dgm:t>
    </dgm:pt>
    <dgm:pt modelId="{F3068D73-0020-4444-918C-88D065E79764}" type="sibTrans" cxnId="{11B66AD5-43F7-4727-A762-DA8BFF1D8530}">
      <dgm:prSet/>
      <dgm:spPr/>
      <dgm:t>
        <a:bodyPr/>
        <a:lstStyle/>
        <a:p>
          <a:endParaRPr lang="zh-CN" altLang="en-US" b="1"/>
        </a:p>
      </dgm:t>
    </dgm:pt>
    <dgm:pt modelId="{8594C75D-06A7-4365-97F2-EBCF35EF6705}">
      <dgm:prSet phldrT="[文本]"/>
      <dgm:spPr/>
      <dgm:t>
        <a:bodyPr/>
        <a:lstStyle/>
        <a:p>
          <a:r>
            <a:rPr lang="zh-CN" altLang="en-US" b="1" dirty="0"/>
            <a:t>数据驱动的分析与设计</a:t>
          </a:r>
        </a:p>
      </dgm:t>
    </dgm:pt>
    <dgm:pt modelId="{458EBD68-E2CB-4B70-A78B-286B23909850}" type="parTrans" cxnId="{3EDD1A40-6016-4C48-8128-8DBC8C903620}">
      <dgm:prSet/>
      <dgm:spPr/>
      <dgm:t>
        <a:bodyPr/>
        <a:lstStyle/>
        <a:p>
          <a:endParaRPr lang="zh-CN" altLang="en-US" b="1"/>
        </a:p>
      </dgm:t>
    </dgm:pt>
    <dgm:pt modelId="{ADF62382-3C35-44D1-879C-A6079965195C}" type="sibTrans" cxnId="{3EDD1A40-6016-4C48-8128-8DBC8C903620}">
      <dgm:prSet/>
      <dgm:spPr/>
      <dgm:t>
        <a:bodyPr/>
        <a:lstStyle/>
        <a:p>
          <a:endParaRPr lang="zh-CN" altLang="en-US" b="1"/>
        </a:p>
      </dgm:t>
    </dgm:pt>
    <dgm:pt modelId="{6AD78D19-69CC-4998-93FD-69669C8096C8}">
      <dgm:prSet phldrT="[文本]"/>
      <dgm:spPr/>
      <dgm:t>
        <a:bodyPr/>
        <a:lstStyle/>
        <a:p>
          <a:r>
            <a:rPr lang="zh-CN" altLang="en-US" b="1" dirty="0"/>
            <a:t>面向对象分析与设计</a:t>
          </a:r>
        </a:p>
      </dgm:t>
    </dgm:pt>
    <dgm:pt modelId="{9D5C7263-005F-42E4-8384-8FD1400499B3}" type="parTrans" cxnId="{FFC67DFF-8508-4B58-BBC6-4344A9FA1B11}">
      <dgm:prSet/>
      <dgm:spPr/>
      <dgm:t>
        <a:bodyPr/>
        <a:lstStyle/>
        <a:p>
          <a:endParaRPr lang="zh-CN" altLang="en-US" b="1"/>
        </a:p>
      </dgm:t>
    </dgm:pt>
    <dgm:pt modelId="{BC69D4D6-56E8-418B-B836-6161676ADB21}" type="sibTrans" cxnId="{FFC67DFF-8508-4B58-BBC6-4344A9FA1B11}">
      <dgm:prSet/>
      <dgm:spPr/>
      <dgm:t>
        <a:bodyPr/>
        <a:lstStyle/>
        <a:p>
          <a:endParaRPr lang="zh-CN" altLang="en-US" b="1"/>
        </a:p>
      </dgm:t>
    </dgm:pt>
    <dgm:pt modelId="{D340AA25-3C3B-4588-9E36-FC49A4DF8EE8}" type="pres">
      <dgm:prSet presAssocID="{CB433743-0E56-4BA1-8E87-10DE6ECF0E2F}" presName="CompostProcess" presStyleCnt="0">
        <dgm:presLayoutVars>
          <dgm:dir/>
          <dgm:resizeHandles val="exact"/>
        </dgm:presLayoutVars>
      </dgm:prSet>
      <dgm:spPr/>
    </dgm:pt>
    <dgm:pt modelId="{80160C27-51AE-4184-AD68-7783A31FD52F}" type="pres">
      <dgm:prSet presAssocID="{CB433743-0E56-4BA1-8E87-10DE6ECF0E2F}" presName="arrow" presStyleLbl="bgShp" presStyleIdx="0" presStyleCnt="1" custScaleX="117647" custLinFactNeighborY="2041"/>
      <dgm:spPr/>
    </dgm:pt>
    <dgm:pt modelId="{076EA514-300D-45D1-AD19-C4FFAA8BB25B}" type="pres">
      <dgm:prSet presAssocID="{CB433743-0E56-4BA1-8E87-10DE6ECF0E2F}" presName="linearProcess" presStyleCnt="0"/>
      <dgm:spPr/>
    </dgm:pt>
    <dgm:pt modelId="{1848597E-A0ED-4FD9-AC34-43D6DEEBDFF3}" type="pres">
      <dgm:prSet presAssocID="{6D7DA171-B2ED-47D2-95ED-62D3D475BC46}" presName="textNode" presStyleLbl="node1" presStyleIdx="0" presStyleCnt="3">
        <dgm:presLayoutVars>
          <dgm:bulletEnabled val="1"/>
        </dgm:presLayoutVars>
      </dgm:prSet>
      <dgm:spPr/>
    </dgm:pt>
    <dgm:pt modelId="{C252E40E-81EC-4DCE-B4BA-F5C32CFB015F}" type="pres">
      <dgm:prSet presAssocID="{F3068D73-0020-4444-918C-88D065E79764}" presName="sibTrans" presStyleCnt="0"/>
      <dgm:spPr/>
    </dgm:pt>
    <dgm:pt modelId="{E016ABE5-4BB4-4DE5-BD2E-D71373F59C92}" type="pres">
      <dgm:prSet presAssocID="{8594C75D-06A7-4365-97F2-EBCF35EF6705}" presName="textNode" presStyleLbl="node1" presStyleIdx="1" presStyleCnt="3">
        <dgm:presLayoutVars>
          <dgm:bulletEnabled val="1"/>
        </dgm:presLayoutVars>
      </dgm:prSet>
      <dgm:spPr/>
    </dgm:pt>
    <dgm:pt modelId="{6879B31F-89D0-4348-99E3-8EB287D96141}" type="pres">
      <dgm:prSet presAssocID="{ADF62382-3C35-44D1-879C-A6079965195C}" presName="sibTrans" presStyleCnt="0"/>
      <dgm:spPr/>
    </dgm:pt>
    <dgm:pt modelId="{B834313C-F0F3-4DFF-84EC-1036BF8FB4C0}" type="pres">
      <dgm:prSet presAssocID="{6AD78D19-69CC-4998-93FD-69669C8096C8}" presName="textNode" presStyleLbl="node1" presStyleIdx="2" presStyleCnt="3">
        <dgm:presLayoutVars>
          <dgm:bulletEnabled val="1"/>
        </dgm:presLayoutVars>
      </dgm:prSet>
      <dgm:spPr/>
    </dgm:pt>
  </dgm:ptLst>
  <dgm:cxnLst>
    <dgm:cxn modelId="{504FDC0A-B972-1D45-9DF8-7E43566B0CA3}" type="presOf" srcId="{CB433743-0E56-4BA1-8E87-10DE6ECF0E2F}" destId="{D340AA25-3C3B-4588-9E36-FC49A4DF8EE8}" srcOrd="0" destOrd="0" presId="urn:microsoft.com/office/officeart/2005/8/layout/hProcess9"/>
    <dgm:cxn modelId="{97C00516-6B19-8E47-A574-6844831721E9}" type="presOf" srcId="{6D7DA171-B2ED-47D2-95ED-62D3D475BC46}" destId="{1848597E-A0ED-4FD9-AC34-43D6DEEBDFF3}" srcOrd="0" destOrd="0" presId="urn:microsoft.com/office/officeart/2005/8/layout/hProcess9"/>
    <dgm:cxn modelId="{7736F31E-DF1B-194B-86BF-3B3B441F2488}" type="presOf" srcId="{8594C75D-06A7-4365-97F2-EBCF35EF6705}" destId="{E016ABE5-4BB4-4DE5-BD2E-D71373F59C92}" srcOrd="0" destOrd="0" presId="urn:microsoft.com/office/officeart/2005/8/layout/hProcess9"/>
    <dgm:cxn modelId="{3EDD1A40-6016-4C48-8128-8DBC8C903620}" srcId="{CB433743-0E56-4BA1-8E87-10DE6ECF0E2F}" destId="{8594C75D-06A7-4365-97F2-EBCF35EF6705}" srcOrd="1" destOrd="0" parTransId="{458EBD68-E2CB-4B70-A78B-286B23909850}" sibTransId="{ADF62382-3C35-44D1-879C-A6079965195C}"/>
    <dgm:cxn modelId="{739770B9-05EF-9146-A201-34998C29787A}" type="presOf" srcId="{6AD78D19-69CC-4998-93FD-69669C8096C8}" destId="{B834313C-F0F3-4DFF-84EC-1036BF8FB4C0}" srcOrd="0" destOrd="0" presId="urn:microsoft.com/office/officeart/2005/8/layout/hProcess9"/>
    <dgm:cxn modelId="{11B66AD5-43F7-4727-A762-DA8BFF1D8530}" srcId="{CB433743-0E56-4BA1-8E87-10DE6ECF0E2F}" destId="{6D7DA171-B2ED-47D2-95ED-62D3D475BC46}" srcOrd="0" destOrd="0" parTransId="{C3DD41A7-10EB-4BDF-BFCA-8C58EE18B4F0}" sibTransId="{F3068D73-0020-4444-918C-88D065E79764}"/>
    <dgm:cxn modelId="{FFC67DFF-8508-4B58-BBC6-4344A9FA1B11}" srcId="{CB433743-0E56-4BA1-8E87-10DE6ECF0E2F}" destId="{6AD78D19-69CC-4998-93FD-69669C8096C8}" srcOrd="2" destOrd="0" parTransId="{9D5C7263-005F-42E4-8384-8FD1400499B3}" sibTransId="{BC69D4D6-56E8-418B-B836-6161676ADB21}"/>
    <dgm:cxn modelId="{FFDDFBD8-5712-FE42-82D4-4F91BDF7125D}" type="presParOf" srcId="{D340AA25-3C3B-4588-9E36-FC49A4DF8EE8}" destId="{80160C27-51AE-4184-AD68-7783A31FD52F}" srcOrd="0" destOrd="0" presId="urn:microsoft.com/office/officeart/2005/8/layout/hProcess9"/>
    <dgm:cxn modelId="{0CC8CD9F-FDF6-9F4F-A1E2-05CC4DD859AB}" type="presParOf" srcId="{D340AA25-3C3B-4588-9E36-FC49A4DF8EE8}" destId="{076EA514-300D-45D1-AD19-C4FFAA8BB25B}" srcOrd="1" destOrd="0" presId="urn:microsoft.com/office/officeart/2005/8/layout/hProcess9"/>
    <dgm:cxn modelId="{AE31A67F-B53B-9048-898B-45B1879DF14B}" type="presParOf" srcId="{076EA514-300D-45D1-AD19-C4FFAA8BB25B}" destId="{1848597E-A0ED-4FD9-AC34-43D6DEEBDFF3}" srcOrd="0" destOrd="0" presId="urn:microsoft.com/office/officeart/2005/8/layout/hProcess9"/>
    <dgm:cxn modelId="{6FE60295-557F-5C42-98D5-13D4B574EB48}" type="presParOf" srcId="{076EA514-300D-45D1-AD19-C4FFAA8BB25B}" destId="{C252E40E-81EC-4DCE-B4BA-F5C32CFB015F}" srcOrd="1" destOrd="0" presId="urn:microsoft.com/office/officeart/2005/8/layout/hProcess9"/>
    <dgm:cxn modelId="{532DF2D8-A885-0D49-8D3C-0D848ED7D130}" type="presParOf" srcId="{076EA514-300D-45D1-AD19-C4FFAA8BB25B}" destId="{E016ABE5-4BB4-4DE5-BD2E-D71373F59C92}" srcOrd="2" destOrd="0" presId="urn:microsoft.com/office/officeart/2005/8/layout/hProcess9"/>
    <dgm:cxn modelId="{2FAC660A-93C5-2D41-B5C1-C41829A15229}" type="presParOf" srcId="{076EA514-300D-45D1-AD19-C4FFAA8BB25B}" destId="{6879B31F-89D0-4348-99E3-8EB287D96141}" srcOrd="3" destOrd="0" presId="urn:microsoft.com/office/officeart/2005/8/layout/hProcess9"/>
    <dgm:cxn modelId="{CB790C7D-E957-1E48-BC0D-10C958074107}" type="presParOf" srcId="{076EA514-300D-45D1-AD19-C4FFAA8BB25B}" destId="{B834313C-F0F3-4DFF-84EC-1036BF8FB4C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6B16B6-6ABD-4220-8D0B-8DEB279826A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295B77F0-07CB-4A87-912A-5E0ED5E4F706}">
      <dgm:prSet phldrT="[文本]" custT="1"/>
      <dgm:spPr/>
      <dgm:t>
        <a:bodyPr/>
        <a:lstStyle/>
        <a:p>
          <a:r>
            <a:rPr lang="zh-CN" altLang="en-US" sz="1600" dirty="0"/>
            <a:t>买机器送软件 </a:t>
          </a:r>
        </a:p>
      </dgm:t>
    </dgm:pt>
    <dgm:pt modelId="{DDFEE836-2C2B-42DE-9306-7274A5A5F157}" type="parTrans" cxnId="{AAEB54DF-1EBB-460F-A337-116F70241B7D}">
      <dgm:prSet/>
      <dgm:spPr/>
      <dgm:t>
        <a:bodyPr/>
        <a:lstStyle/>
        <a:p>
          <a:endParaRPr lang="zh-CN" altLang="en-US"/>
        </a:p>
      </dgm:t>
    </dgm:pt>
    <dgm:pt modelId="{0788375E-AB7A-4EBD-8E6A-BAC941253334}" type="sibTrans" cxnId="{AAEB54DF-1EBB-460F-A337-116F70241B7D}">
      <dgm:prSet/>
      <dgm:spPr/>
      <dgm:t>
        <a:bodyPr/>
        <a:lstStyle/>
        <a:p>
          <a:endParaRPr lang="zh-CN" altLang="en-US"/>
        </a:p>
      </dgm:t>
    </dgm:pt>
    <dgm:pt modelId="{7CCFB10E-EC0C-4AC5-9554-41CF63258278}">
      <dgm:prSet phldrT="[文本]" custT="1"/>
      <dgm:spPr/>
      <dgm:t>
        <a:bodyPr/>
        <a:lstStyle/>
        <a:p>
          <a:r>
            <a:rPr lang="zh-CN" altLang="en-US" sz="1400" b="1" dirty="0"/>
            <a:t>软件独立为产品</a:t>
          </a:r>
          <a:r>
            <a:rPr lang="en-US" altLang="zh-CN" sz="1400" b="1" dirty="0"/>
            <a:t>(</a:t>
          </a:r>
          <a:r>
            <a:rPr lang="zh-CN" altLang="en-US" sz="1400" b="1" dirty="0"/>
            <a:t>软件版权</a:t>
          </a:r>
          <a:r>
            <a:rPr lang="en-US" altLang="zh-CN" sz="1400" b="1" dirty="0"/>
            <a:t>)</a:t>
          </a:r>
          <a:r>
            <a:rPr lang="zh-CN" altLang="en-US" sz="1400" b="1" dirty="0"/>
            <a:t> </a:t>
          </a:r>
        </a:p>
      </dgm:t>
    </dgm:pt>
    <dgm:pt modelId="{40217814-3AB2-477E-9CD8-EB1C8D25BD83}" type="parTrans" cxnId="{F84B271F-ED36-45C3-95DC-FFF9485C3787}">
      <dgm:prSet/>
      <dgm:spPr/>
      <dgm:t>
        <a:bodyPr/>
        <a:lstStyle/>
        <a:p>
          <a:endParaRPr lang="zh-CN" altLang="en-US"/>
        </a:p>
      </dgm:t>
    </dgm:pt>
    <dgm:pt modelId="{6C07D9EE-D951-4E01-8B32-98688C110796}" type="sibTrans" cxnId="{F84B271F-ED36-45C3-95DC-FFF9485C3787}">
      <dgm:prSet/>
      <dgm:spPr/>
      <dgm:t>
        <a:bodyPr/>
        <a:lstStyle/>
        <a:p>
          <a:endParaRPr lang="zh-CN" altLang="en-US"/>
        </a:p>
      </dgm:t>
    </dgm:pt>
    <dgm:pt modelId="{156B71F8-4C2A-41AA-A1C0-8237F7198282}">
      <dgm:prSet phldrT="[文本]" custT="1"/>
      <dgm:spPr/>
      <dgm:t>
        <a:bodyPr/>
        <a:lstStyle/>
        <a:p>
          <a:r>
            <a:rPr lang="zh-CN" altLang="en-US" sz="1400" b="1" dirty="0"/>
            <a:t>自由软件和开源软件 </a:t>
          </a:r>
        </a:p>
      </dgm:t>
    </dgm:pt>
    <dgm:pt modelId="{C5436CF7-D7DD-4D4D-872A-CABFC5C2B5A3}" type="parTrans" cxnId="{2135EE66-C8A2-46FE-AE28-764E813CB472}">
      <dgm:prSet/>
      <dgm:spPr/>
      <dgm:t>
        <a:bodyPr/>
        <a:lstStyle/>
        <a:p>
          <a:endParaRPr lang="zh-CN" altLang="en-US"/>
        </a:p>
      </dgm:t>
    </dgm:pt>
    <dgm:pt modelId="{7CF1C608-2C3B-4FCA-829F-618141678F0F}" type="sibTrans" cxnId="{2135EE66-C8A2-46FE-AE28-764E813CB472}">
      <dgm:prSet/>
      <dgm:spPr/>
      <dgm:t>
        <a:bodyPr/>
        <a:lstStyle/>
        <a:p>
          <a:endParaRPr lang="zh-CN" altLang="en-US"/>
        </a:p>
      </dgm:t>
    </dgm:pt>
    <dgm:pt modelId="{841CAD94-E096-4704-B33F-5106C40BB809}">
      <dgm:prSet phldrT="[文本]" custT="1"/>
      <dgm:spPr/>
      <dgm:t>
        <a:bodyPr/>
        <a:lstStyle/>
        <a:p>
          <a:r>
            <a:rPr lang="zh-CN" altLang="en-US" sz="1400" b="1" dirty="0"/>
            <a:t>应用服务商</a:t>
          </a:r>
          <a:r>
            <a:rPr lang="en-US" altLang="zh-CN" sz="1400" b="1" dirty="0"/>
            <a:t>(ASP) </a:t>
          </a:r>
          <a:r>
            <a:rPr lang="zh-CN" altLang="en-US" sz="1400" b="1" dirty="0"/>
            <a:t> </a:t>
          </a:r>
        </a:p>
      </dgm:t>
    </dgm:pt>
    <dgm:pt modelId="{B2156000-0E43-4FE8-8CCB-8493E2EF80EC}" type="parTrans" cxnId="{CB97209C-5FB7-49F1-8772-733BCDE448BD}">
      <dgm:prSet/>
      <dgm:spPr/>
      <dgm:t>
        <a:bodyPr/>
        <a:lstStyle/>
        <a:p>
          <a:endParaRPr lang="zh-CN" altLang="en-US"/>
        </a:p>
      </dgm:t>
    </dgm:pt>
    <dgm:pt modelId="{359202C5-EFE8-401E-AE8A-BC8C714B9DE3}" type="sibTrans" cxnId="{CB97209C-5FB7-49F1-8772-733BCDE448BD}">
      <dgm:prSet/>
      <dgm:spPr/>
      <dgm:t>
        <a:bodyPr/>
        <a:lstStyle/>
        <a:p>
          <a:endParaRPr lang="zh-CN" altLang="en-US"/>
        </a:p>
      </dgm:t>
    </dgm:pt>
    <dgm:pt modelId="{8F094D38-41F8-47A3-8D2E-87C4126405A0}">
      <dgm:prSet phldrT="[文本]" custT="1"/>
      <dgm:spPr/>
      <dgm:t>
        <a:bodyPr/>
        <a:lstStyle/>
        <a:p>
          <a:r>
            <a:rPr lang="zh-CN" altLang="en-US" sz="1400" b="1" dirty="0"/>
            <a:t>软件即服务</a:t>
          </a:r>
          <a:r>
            <a:rPr lang="en-US" altLang="zh-CN" sz="1400" b="1" dirty="0"/>
            <a:t>(SaaS)</a:t>
          </a:r>
          <a:r>
            <a:rPr lang="zh-CN" altLang="en-US" sz="1400" b="1" dirty="0"/>
            <a:t> </a:t>
          </a:r>
        </a:p>
      </dgm:t>
    </dgm:pt>
    <dgm:pt modelId="{7B564D5A-D690-4959-9C7B-AA9415D955CA}" type="parTrans" cxnId="{2BB58303-46AA-46E8-8566-9E204723C9CC}">
      <dgm:prSet/>
      <dgm:spPr/>
      <dgm:t>
        <a:bodyPr/>
        <a:lstStyle/>
        <a:p>
          <a:endParaRPr lang="zh-CN" altLang="en-US"/>
        </a:p>
      </dgm:t>
    </dgm:pt>
    <dgm:pt modelId="{9839BBE5-9F22-4CE1-95B5-925D13C3A597}" type="sibTrans" cxnId="{2BB58303-46AA-46E8-8566-9E204723C9CC}">
      <dgm:prSet/>
      <dgm:spPr/>
      <dgm:t>
        <a:bodyPr/>
        <a:lstStyle/>
        <a:p>
          <a:endParaRPr lang="zh-CN" altLang="en-US"/>
        </a:p>
      </dgm:t>
    </dgm:pt>
    <dgm:pt modelId="{8C7409A7-82E1-4125-B60A-841F94F9509C}">
      <dgm:prSet phldrT="[文本]" custT="1"/>
      <dgm:spPr/>
      <dgm:t>
        <a:bodyPr/>
        <a:lstStyle/>
        <a:p>
          <a:r>
            <a:rPr lang="zh-CN" altLang="en-US" sz="1400" b="1" dirty="0"/>
            <a:t>未来大数据下？</a:t>
          </a:r>
        </a:p>
      </dgm:t>
    </dgm:pt>
    <dgm:pt modelId="{DC90B766-E7D3-411E-829D-3A96706710EB}" type="parTrans" cxnId="{894CE0C8-9B8D-4720-AE0C-4D2340C7E3CD}">
      <dgm:prSet/>
      <dgm:spPr/>
      <dgm:t>
        <a:bodyPr/>
        <a:lstStyle/>
        <a:p>
          <a:endParaRPr lang="zh-CN" altLang="en-US"/>
        </a:p>
      </dgm:t>
    </dgm:pt>
    <dgm:pt modelId="{F33EEFD6-0263-4570-A107-54B32E8C686E}" type="sibTrans" cxnId="{894CE0C8-9B8D-4720-AE0C-4D2340C7E3CD}">
      <dgm:prSet/>
      <dgm:spPr/>
      <dgm:t>
        <a:bodyPr/>
        <a:lstStyle/>
        <a:p>
          <a:endParaRPr lang="zh-CN" altLang="en-US"/>
        </a:p>
      </dgm:t>
    </dgm:pt>
    <dgm:pt modelId="{D382FBDE-F076-4ED8-8C07-F7E3AA9BE23A}" type="pres">
      <dgm:prSet presAssocID="{846B16B6-6ABD-4220-8D0B-8DEB279826A7}" presName="rootnode" presStyleCnt="0">
        <dgm:presLayoutVars>
          <dgm:chMax/>
          <dgm:chPref/>
          <dgm:dir/>
          <dgm:animLvl val="lvl"/>
        </dgm:presLayoutVars>
      </dgm:prSet>
      <dgm:spPr/>
    </dgm:pt>
    <dgm:pt modelId="{072EF353-D87F-438A-8037-E8566EF2401F}" type="pres">
      <dgm:prSet presAssocID="{295B77F0-07CB-4A87-912A-5E0ED5E4F706}" presName="composite" presStyleCnt="0"/>
      <dgm:spPr/>
    </dgm:pt>
    <dgm:pt modelId="{62A32E3E-C98D-4422-9CD2-634A5222CE85}" type="pres">
      <dgm:prSet presAssocID="{295B77F0-07CB-4A87-912A-5E0ED5E4F706}" presName="bentUpArrow1" presStyleLbl="alignImgPlace1" presStyleIdx="0" presStyleCnt="5" custLinFactNeighborX="-52599" custLinFactNeighborY="-2343"/>
      <dgm:spPr/>
    </dgm:pt>
    <dgm:pt modelId="{E0C82AD9-31E9-4C57-B37F-754BB45342B0}" type="pres">
      <dgm:prSet presAssocID="{295B77F0-07CB-4A87-912A-5E0ED5E4F706}" presName="ParentText" presStyleLbl="node1" presStyleIdx="0" presStyleCnt="6" custScaleX="244033" custLinFactNeighborX="39559" custLinFactNeighborY="1764">
        <dgm:presLayoutVars>
          <dgm:chMax val="1"/>
          <dgm:chPref val="1"/>
          <dgm:bulletEnabled val="1"/>
        </dgm:presLayoutVars>
      </dgm:prSet>
      <dgm:spPr/>
    </dgm:pt>
    <dgm:pt modelId="{20D3C0D8-1251-475E-9EA9-A923E5B8F6F8}" type="pres">
      <dgm:prSet presAssocID="{295B77F0-07CB-4A87-912A-5E0ED5E4F706}" presName="ChildText" presStyleLbl="revTx" presStyleIdx="0" presStyleCnt="5">
        <dgm:presLayoutVars>
          <dgm:chMax val="0"/>
          <dgm:chPref val="0"/>
          <dgm:bulletEnabled val="1"/>
        </dgm:presLayoutVars>
      </dgm:prSet>
      <dgm:spPr/>
    </dgm:pt>
    <dgm:pt modelId="{3B41E143-0C0E-49FF-ADA6-AB8AD62D987B}" type="pres">
      <dgm:prSet presAssocID="{0788375E-AB7A-4EBD-8E6A-BAC941253334}" presName="sibTrans" presStyleCnt="0"/>
      <dgm:spPr/>
    </dgm:pt>
    <dgm:pt modelId="{2F11E289-AA0A-4FE7-87E0-3E2F5E5BB3C1}" type="pres">
      <dgm:prSet presAssocID="{7CCFB10E-EC0C-4AC5-9554-41CF63258278}" presName="composite" presStyleCnt="0"/>
      <dgm:spPr/>
    </dgm:pt>
    <dgm:pt modelId="{4F33492A-A1EA-446F-B998-776DEABF4537}" type="pres">
      <dgm:prSet presAssocID="{7CCFB10E-EC0C-4AC5-9554-41CF63258278}" presName="bentUpArrow1" presStyleLbl="alignImgPlace1" presStyleIdx="1" presStyleCnt="5" custLinFactX="-52116" custLinFactNeighborX="-100000" custLinFactNeighborY="12907"/>
      <dgm:spPr/>
    </dgm:pt>
    <dgm:pt modelId="{B8DA6FA3-F2F1-4EEF-8E59-D32DC2050331}" type="pres">
      <dgm:prSet presAssocID="{7CCFB10E-EC0C-4AC5-9554-41CF63258278}" presName="ParentText" presStyleLbl="node1" presStyleIdx="1" presStyleCnt="6" custScaleX="346818">
        <dgm:presLayoutVars>
          <dgm:chMax val="1"/>
          <dgm:chPref val="1"/>
          <dgm:bulletEnabled val="1"/>
        </dgm:presLayoutVars>
      </dgm:prSet>
      <dgm:spPr/>
    </dgm:pt>
    <dgm:pt modelId="{0FBAD255-4D77-4C8F-938B-DDC3D5BB5A96}" type="pres">
      <dgm:prSet presAssocID="{7CCFB10E-EC0C-4AC5-9554-41CF63258278}" presName="ChildText" presStyleLbl="revTx" presStyleIdx="1" presStyleCnt="5">
        <dgm:presLayoutVars>
          <dgm:chMax val="0"/>
          <dgm:chPref val="0"/>
          <dgm:bulletEnabled val="1"/>
        </dgm:presLayoutVars>
      </dgm:prSet>
      <dgm:spPr/>
    </dgm:pt>
    <dgm:pt modelId="{4A815F2F-2276-49F3-8DF2-1BE01EFAF7E7}" type="pres">
      <dgm:prSet presAssocID="{6C07D9EE-D951-4E01-8B32-98688C110796}" presName="sibTrans" presStyleCnt="0"/>
      <dgm:spPr/>
    </dgm:pt>
    <dgm:pt modelId="{7BAEC8AE-3283-4942-B363-194E1EBA1F48}" type="pres">
      <dgm:prSet presAssocID="{156B71F8-4C2A-41AA-A1C0-8237F7198282}" presName="composite" presStyleCnt="0"/>
      <dgm:spPr/>
    </dgm:pt>
    <dgm:pt modelId="{47A43AAE-762C-4DBA-B7C4-7B583A97D279}" type="pres">
      <dgm:prSet presAssocID="{156B71F8-4C2A-41AA-A1C0-8237F7198282}" presName="bentUpArrow1" presStyleLbl="alignImgPlace1" presStyleIdx="2" presStyleCnt="5" custLinFactX="-2115" custLinFactNeighborX="-100000" custLinFactNeighborY="7285"/>
      <dgm:spPr/>
    </dgm:pt>
    <dgm:pt modelId="{1EB2D5FD-5356-4D6B-86D9-B309285476A0}" type="pres">
      <dgm:prSet presAssocID="{156B71F8-4C2A-41AA-A1C0-8237F7198282}" presName="ParentText" presStyleLbl="node1" presStyleIdx="2" presStyleCnt="6" custScaleX="278806" custLinFactNeighborX="-4875" custLinFactNeighborY="-1429">
        <dgm:presLayoutVars>
          <dgm:chMax val="1"/>
          <dgm:chPref val="1"/>
          <dgm:bulletEnabled val="1"/>
        </dgm:presLayoutVars>
      </dgm:prSet>
      <dgm:spPr/>
    </dgm:pt>
    <dgm:pt modelId="{C8551F8A-45A1-4795-B99E-8FDDF1A28335}" type="pres">
      <dgm:prSet presAssocID="{156B71F8-4C2A-41AA-A1C0-8237F7198282}" presName="ChildText" presStyleLbl="revTx" presStyleIdx="2" presStyleCnt="5">
        <dgm:presLayoutVars>
          <dgm:chMax val="0"/>
          <dgm:chPref val="0"/>
          <dgm:bulletEnabled val="1"/>
        </dgm:presLayoutVars>
      </dgm:prSet>
      <dgm:spPr/>
    </dgm:pt>
    <dgm:pt modelId="{0945F7EB-7450-4C7C-8721-FADF4DFB7E95}" type="pres">
      <dgm:prSet presAssocID="{7CF1C608-2C3B-4FCA-829F-618141678F0F}" presName="sibTrans" presStyleCnt="0"/>
      <dgm:spPr/>
    </dgm:pt>
    <dgm:pt modelId="{8D7A2DAB-BF2F-41B3-9577-9491155E1AEA}" type="pres">
      <dgm:prSet presAssocID="{841CAD94-E096-4704-B33F-5106C40BB809}" presName="composite" presStyleCnt="0"/>
      <dgm:spPr/>
    </dgm:pt>
    <dgm:pt modelId="{752B36F6-FECD-44FC-9EE4-83383AC0DAC7}" type="pres">
      <dgm:prSet presAssocID="{841CAD94-E096-4704-B33F-5106C40BB809}" presName="bentUpArrow1" presStyleLbl="alignImgPlace1" presStyleIdx="3" presStyleCnt="5" custLinFactNeighborX="-87077" custLinFactNeighborY="9144"/>
      <dgm:spPr/>
    </dgm:pt>
    <dgm:pt modelId="{75141190-3476-4649-AE9C-E230B84895FC}" type="pres">
      <dgm:prSet presAssocID="{841CAD94-E096-4704-B33F-5106C40BB809}" presName="ParentText" presStyleLbl="node1" presStyleIdx="3" presStyleCnt="6" custScaleX="257408">
        <dgm:presLayoutVars>
          <dgm:chMax val="1"/>
          <dgm:chPref val="1"/>
          <dgm:bulletEnabled val="1"/>
        </dgm:presLayoutVars>
      </dgm:prSet>
      <dgm:spPr/>
    </dgm:pt>
    <dgm:pt modelId="{5ADAE08F-04A9-4A85-8D0C-0758C5151346}" type="pres">
      <dgm:prSet presAssocID="{841CAD94-E096-4704-B33F-5106C40BB809}" presName="ChildText" presStyleLbl="revTx" presStyleIdx="3" presStyleCnt="5">
        <dgm:presLayoutVars>
          <dgm:chMax val="0"/>
          <dgm:chPref val="0"/>
          <dgm:bulletEnabled val="1"/>
        </dgm:presLayoutVars>
      </dgm:prSet>
      <dgm:spPr/>
    </dgm:pt>
    <dgm:pt modelId="{BB3ECA00-1675-4D83-B23F-05E4C5637F27}" type="pres">
      <dgm:prSet presAssocID="{359202C5-EFE8-401E-AE8A-BC8C714B9DE3}" presName="sibTrans" presStyleCnt="0"/>
      <dgm:spPr/>
    </dgm:pt>
    <dgm:pt modelId="{C079F3FD-9A6B-4AF8-81C3-15B053C7A8CA}" type="pres">
      <dgm:prSet presAssocID="{8F094D38-41F8-47A3-8D2E-87C4126405A0}" presName="composite" presStyleCnt="0"/>
      <dgm:spPr/>
    </dgm:pt>
    <dgm:pt modelId="{FE73B204-D96F-49F7-A452-DF1BE0553DDE}" type="pres">
      <dgm:prSet presAssocID="{8F094D38-41F8-47A3-8D2E-87C4126405A0}" presName="bentUpArrow1" presStyleLbl="alignImgPlace1" presStyleIdx="4" presStyleCnt="5" custLinFactX="-13841" custLinFactNeighborX="-100000" custLinFactNeighborY="-1437"/>
      <dgm:spPr/>
    </dgm:pt>
    <dgm:pt modelId="{C9E8BB22-4DB9-46EF-97B3-737E16EBE86B}" type="pres">
      <dgm:prSet presAssocID="{8F094D38-41F8-47A3-8D2E-87C4126405A0}" presName="ParentText" presStyleLbl="node1" presStyleIdx="4" presStyleCnt="6" custScaleX="286019">
        <dgm:presLayoutVars>
          <dgm:chMax val="1"/>
          <dgm:chPref val="1"/>
          <dgm:bulletEnabled val="1"/>
        </dgm:presLayoutVars>
      </dgm:prSet>
      <dgm:spPr/>
    </dgm:pt>
    <dgm:pt modelId="{DC6B0BDD-0C10-47E5-A9F9-282328C116EA}" type="pres">
      <dgm:prSet presAssocID="{8F094D38-41F8-47A3-8D2E-87C4126405A0}" presName="ChildText" presStyleLbl="revTx" presStyleIdx="4" presStyleCnt="5">
        <dgm:presLayoutVars>
          <dgm:chMax val="0"/>
          <dgm:chPref val="0"/>
          <dgm:bulletEnabled val="1"/>
        </dgm:presLayoutVars>
      </dgm:prSet>
      <dgm:spPr/>
    </dgm:pt>
    <dgm:pt modelId="{6637C47B-5066-42F4-8C80-66D885A8E7FF}" type="pres">
      <dgm:prSet presAssocID="{9839BBE5-9F22-4CE1-95B5-925D13C3A597}" presName="sibTrans" presStyleCnt="0"/>
      <dgm:spPr/>
    </dgm:pt>
    <dgm:pt modelId="{BD2CB19E-F6C5-4764-B3A6-87DEBDE2933B}" type="pres">
      <dgm:prSet presAssocID="{8C7409A7-82E1-4125-B60A-841F94F9509C}" presName="composite" presStyleCnt="0"/>
      <dgm:spPr/>
    </dgm:pt>
    <dgm:pt modelId="{99BF5C6D-A314-4A60-A2CD-3BF6ABB138FA}" type="pres">
      <dgm:prSet presAssocID="{8C7409A7-82E1-4125-B60A-841F94F9509C}" presName="ParentText" presStyleLbl="node1" presStyleIdx="5" presStyleCnt="6" custScaleX="237081">
        <dgm:presLayoutVars>
          <dgm:chMax val="1"/>
          <dgm:chPref val="1"/>
          <dgm:bulletEnabled val="1"/>
        </dgm:presLayoutVars>
      </dgm:prSet>
      <dgm:spPr/>
    </dgm:pt>
  </dgm:ptLst>
  <dgm:cxnLst>
    <dgm:cxn modelId="{2BB58303-46AA-46E8-8566-9E204723C9CC}" srcId="{846B16B6-6ABD-4220-8D0B-8DEB279826A7}" destId="{8F094D38-41F8-47A3-8D2E-87C4126405A0}" srcOrd="4" destOrd="0" parTransId="{7B564D5A-D690-4959-9C7B-AA9415D955CA}" sibTransId="{9839BBE5-9F22-4CE1-95B5-925D13C3A597}"/>
    <dgm:cxn modelId="{F0171D0A-B5EE-3E45-94C0-D97512D4E196}" type="presOf" srcId="{8C7409A7-82E1-4125-B60A-841F94F9509C}" destId="{99BF5C6D-A314-4A60-A2CD-3BF6ABB138FA}" srcOrd="0" destOrd="0" presId="urn:microsoft.com/office/officeart/2005/8/layout/StepDownProcess"/>
    <dgm:cxn modelId="{F84B271F-ED36-45C3-95DC-FFF9485C3787}" srcId="{846B16B6-6ABD-4220-8D0B-8DEB279826A7}" destId="{7CCFB10E-EC0C-4AC5-9554-41CF63258278}" srcOrd="1" destOrd="0" parTransId="{40217814-3AB2-477E-9CD8-EB1C8D25BD83}" sibTransId="{6C07D9EE-D951-4E01-8B32-98688C110796}"/>
    <dgm:cxn modelId="{84F9C525-A0EC-7D4B-9917-B215A3F4EF24}" type="presOf" srcId="{846B16B6-6ABD-4220-8D0B-8DEB279826A7}" destId="{D382FBDE-F076-4ED8-8C07-F7E3AA9BE23A}" srcOrd="0" destOrd="0" presId="urn:microsoft.com/office/officeart/2005/8/layout/StepDownProcess"/>
    <dgm:cxn modelId="{1127A85C-B6B2-104C-B1F6-D295EC05CF73}" type="presOf" srcId="{295B77F0-07CB-4A87-912A-5E0ED5E4F706}" destId="{E0C82AD9-31E9-4C57-B37F-754BB45342B0}" srcOrd="0" destOrd="0" presId="urn:microsoft.com/office/officeart/2005/8/layout/StepDownProcess"/>
    <dgm:cxn modelId="{2135EE66-C8A2-46FE-AE28-764E813CB472}" srcId="{846B16B6-6ABD-4220-8D0B-8DEB279826A7}" destId="{156B71F8-4C2A-41AA-A1C0-8237F7198282}" srcOrd="2" destOrd="0" parTransId="{C5436CF7-D7DD-4D4D-872A-CABFC5C2B5A3}" sibTransId="{7CF1C608-2C3B-4FCA-829F-618141678F0F}"/>
    <dgm:cxn modelId="{F9B22F67-B1DF-7E4D-BDDE-4DB089E7FFFC}" type="presOf" srcId="{8F094D38-41F8-47A3-8D2E-87C4126405A0}" destId="{C9E8BB22-4DB9-46EF-97B3-737E16EBE86B}" srcOrd="0" destOrd="0" presId="urn:microsoft.com/office/officeart/2005/8/layout/StepDownProcess"/>
    <dgm:cxn modelId="{CB97209C-5FB7-49F1-8772-733BCDE448BD}" srcId="{846B16B6-6ABD-4220-8D0B-8DEB279826A7}" destId="{841CAD94-E096-4704-B33F-5106C40BB809}" srcOrd="3" destOrd="0" parTransId="{B2156000-0E43-4FE8-8CCB-8493E2EF80EC}" sibTransId="{359202C5-EFE8-401E-AE8A-BC8C714B9DE3}"/>
    <dgm:cxn modelId="{782777C2-42E3-3C43-82F5-F5DFCB842D66}" type="presOf" srcId="{156B71F8-4C2A-41AA-A1C0-8237F7198282}" destId="{1EB2D5FD-5356-4D6B-86D9-B309285476A0}" srcOrd="0" destOrd="0" presId="urn:microsoft.com/office/officeart/2005/8/layout/StepDownProcess"/>
    <dgm:cxn modelId="{894CE0C8-9B8D-4720-AE0C-4D2340C7E3CD}" srcId="{846B16B6-6ABD-4220-8D0B-8DEB279826A7}" destId="{8C7409A7-82E1-4125-B60A-841F94F9509C}" srcOrd="5" destOrd="0" parTransId="{DC90B766-E7D3-411E-829D-3A96706710EB}" sibTransId="{F33EEFD6-0263-4570-A107-54B32E8C686E}"/>
    <dgm:cxn modelId="{51535BCB-E5D0-6049-BA47-16AC62677425}" type="presOf" srcId="{7CCFB10E-EC0C-4AC5-9554-41CF63258278}" destId="{B8DA6FA3-F2F1-4EEF-8E59-D32DC2050331}" srcOrd="0" destOrd="0" presId="urn:microsoft.com/office/officeart/2005/8/layout/StepDownProcess"/>
    <dgm:cxn modelId="{6B571DDB-1075-9D4C-BF49-9AB25BD58058}" type="presOf" srcId="{841CAD94-E096-4704-B33F-5106C40BB809}" destId="{75141190-3476-4649-AE9C-E230B84895FC}" srcOrd="0" destOrd="0" presId="urn:microsoft.com/office/officeart/2005/8/layout/StepDownProcess"/>
    <dgm:cxn modelId="{AAEB54DF-1EBB-460F-A337-116F70241B7D}" srcId="{846B16B6-6ABD-4220-8D0B-8DEB279826A7}" destId="{295B77F0-07CB-4A87-912A-5E0ED5E4F706}" srcOrd="0" destOrd="0" parTransId="{DDFEE836-2C2B-42DE-9306-7274A5A5F157}" sibTransId="{0788375E-AB7A-4EBD-8E6A-BAC941253334}"/>
    <dgm:cxn modelId="{2358549C-F9D4-4D46-AE88-B1E2401096B6}" type="presParOf" srcId="{D382FBDE-F076-4ED8-8C07-F7E3AA9BE23A}" destId="{072EF353-D87F-438A-8037-E8566EF2401F}" srcOrd="0" destOrd="0" presId="urn:microsoft.com/office/officeart/2005/8/layout/StepDownProcess"/>
    <dgm:cxn modelId="{5A850C00-EE4F-084E-BF29-F08816FCBE03}" type="presParOf" srcId="{072EF353-D87F-438A-8037-E8566EF2401F}" destId="{62A32E3E-C98D-4422-9CD2-634A5222CE85}" srcOrd="0" destOrd="0" presId="urn:microsoft.com/office/officeart/2005/8/layout/StepDownProcess"/>
    <dgm:cxn modelId="{5DCC3D86-16EC-E54F-B89C-CC1C5634F232}" type="presParOf" srcId="{072EF353-D87F-438A-8037-E8566EF2401F}" destId="{E0C82AD9-31E9-4C57-B37F-754BB45342B0}" srcOrd="1" destOrd="0" presId="urn:microsoft.com/office/officeart/2005/8/layout/StepDownProcess"/>
    <dgm:cxn modelId="{66DA4DBA-94C6-DA44-A1C7-FBB25608E725}" type="presParOf" srcId="{072EF353-D87F-438A-8037-E8566EF2401F}" destId="{20D3C0D8-1251-475E-9EA9-A923E5B8F6F8}" srcOrd="2" destOrd="0" presId="urn:microsoft.com/office/officeart/2005/8/layout/StepDownProcess"/>
    <dgm:cxn modelId="{FFC1AD5E-52EF-6940-B1E6-35A6B285AB0E}" type="presParOf" srcId="{D382FBDE-F076-4ED8-8C07-F7E3AA9BE23A}" destId="{3B41E143-0C0E-49FF-ADA6-AB8AD62D987B}" srcOrd="1" destOrd="0" presId="urn:microsoft.com/office/officeart/2005/8/layout/StepDownProcess"/>
    <dgm:cxn modelId="{9ACDEF4F-0832-C04F-A2A4-035CE713E2F6}" type="presParOf" srcId="{D382FBDE-F076-4ED8-8C07-F7E3AA9BE23A}" destId="{2F11E289-AA0A-4FE7-87E0-3E2F5E5BB3C1}" srcOrd="2" destOrd="0" presId="urn:microsoft.com/office/officeart/2005/8/layout/StepDownProcess"/>
    <dgm:cxn modelId="{B008F75A-24DD-0A4B-B380-09A24BC4F627}" type="presParOf" srcId="{2F11E289-AA0A-4FE7-87E0-3E2F5E5BB3C1}" destId="{4F33492A-A1EA-446F-B998-776DEABF4537}" srcOrd="0" destOrd="0" presId="urn:microsoft.com/office/officeart/2005/8/layout/StepDownProcess"/>
    <dgm:cxn modelId="{D666DA0E-60A1-E143-B030-74FD7630B58C}" type="presParOf" srcId="{2F11E289-AA0A-4FE7-87E0-3E2F5E5BB3C1}" destId="{B8DA6FA3-F2F1-4EEF-8E59-D32DC2050331}" srcOrd="1" destOrd="0" presId="urn:microsoft.com/office/officeart/2005/8/layout/StepDownProcess"/>
    <dgm:cxn modelId="{A9EA794C-BD16-4C45-99E5-BF3E15C62D4E}" type="presParOf" srcId="{2F11E289-AA0A-4FE7-87E0-3E2F5E5BB3C1}" destId="{0FBAD255-4D77-4C8F-938B-DDC3D5BB5A96}" srcOrd="2" destOrd="0" presId="urn:microsoft.com/office/officeart/2005/8/layout/StepDownProcess"/>
    <dgm:cxn modelId="{B7E5126C-B32A-754F-A4CE-F7AE1547D1A1}" type="presParOf" srcId="{D382FBDE-F076-4ED8-8C07-F7E3AA9BE23A}" destId="{4A815F2F-2276-49F3-8DF2-1BE01EFAF7E7}" srcOrd="3" destOrd="0" presId="urn:microsoft.com/office/officeart/2005/8/layout/StepDownProcess"/>
    <dgm:cxn modelId="{5ECF7B79-393A-A24A-B10A-372B9E9D23A2}" type="presParOf" srcId="{D382FBDE-F076-4ED8-8C07-F7E3AA9BE23A}" destId="{7BAEC8AE-3283-4942-B363-194E1EBA1F48}" srcOrd="4" destOrd="0" presId="urn:microsoft.com/office/officeart/2005/8/layout/StepDownProcess"/>
    <dgm:cxn modelId="{43B7BDC0-1954-E245-B87E-0D8EA964D08A}" type="presParOf" srcId="{7BAEC8AE-3283-4942-B363-194E1EBA1F48}" destId="{47A43AAE-762C-4DBA-B7C4-7B583A97D279}" srcOrd="0" destOrd="0" presId="urn:microsoft.com/office/officeart/2005/8/layout/StepDownProcess"/>
    <dgm:cxn modelId="{887A9C6A-60B0-394D-BBEF-B89B8B3BC65E}" type="presParOf" srcId="{7BAEC8AE-3283-4942-B363-194E1EBA1F48}" destId="{1EB2D5FD-5356-4D6B-86D9-B309285476A0}" srcOrd="1" destOrd="0" presId="urn:microsoft.com/office/officeart/2005/8/layout/StepDownProcess"/>
    <dgm:cxn modelId="{F6A0AFCD-2480-DA4D-A155-2671A8F80102}" type="presParOf" srcId="{7BAEC8AE-3283-4942-B363-194E1EBA1F48}" destId="{C8551F8A-45A1-4795-B99E-8FDDF1A28335}" srcOrd="2" destOrd="0" presId="urn:microsoft.com/office/officeart/2005/8/layout/StepDownProcess"/>
    <dgm:cxn modelId="{DD27F1B6-71B5-0748-82ED-5FC407A71C24}" type="presParOf" srcId="{D382FBDE-F076-4ED8-8C07-F7E3AA9BE23A}" destId="{0945F7EB-7450-4C7C-8721-FADF4DFB7E95}" srcOrd="5" destOrd="0" presId="urn:microsoft.com/office/officeart/2005/8/layout/StepDownProcess"/>
    <dgm:cxn modelId="{FCCCE105-4BA1-D442-A616-D72ACE8E647F}" type="presParOf" srcId="{D382FBDE-F076-4ED8-8C07-F7E3AA9BE23A}" destId="{8D7A2DAB-BF2F-41B3-9577-9491155E1AEA}" srcOrd="6" destOrd="0" presId="urn:microsoft.com/office/officeart/2005/8/layout/StepDownProcess"/>
    <dgm:cxn modelId="{0DFC4EE2-C8A1-3643-A7A0-A5FD29AE0F3C}" type="presParOf" srcId="{8D7A2DAB-BF2F-41B3-9577-9491155E1AEA}" destId="{752B36F6-FECD-44FC-9EE4-83383AC0DAC7}" srcOrd="0" destOrd="0" presId="urn:microsoft.com/office/officeart/2005/8/layout/StepDownProcess"/>
    <dgm:cxn modelId="{76E8B8E6-C9BB-E741-84C6-6526ABDD9AE1}" type="presParOf" srcId="{8D7A2DAB-BF2F-41B3-9577-9491155E1AEA}" destId="{75141190-3476-4649-AE9C-E230B84895FC}" srcOrd="1" destOrd="0" presId="urn:microsoft.com/office/officeart/2005/8/layout/StepDownProcess"/>
    <dgm:cxn modelId="{DF3B8A8E-85C0-9C42-B3BF-B5D6A4993A90}" type="presParOf" srcId="{8D7A2DAB-BF2F-41B3-9577-9491155E1AEA}" destId="{5ADAE08F-04A9-4A85-8D0C-0758C5151346}" srcOrd="2" destOrd="0" presId="urn:microsoft.com/office/officeart/2005/8/layout/StepDownProcess"/>
    <dgm:cxn modelId="{D13B2197-8E5E-3142-B799-D9D7D4F154DE}" type="presParOf" srcId="{D382FBDE-F076-4ED8-8C07-F7E3AA9BE23A}" destId="{BB3ECA00-1675-4D83-B23F-05E4C5637F27}" srcOrd="7" destOrd="0" presId="urn:microsoft.com/office/officeart/2005/8/layout/StepDownProcess"/>
    <dgm:cxn modelId="{ED351D9F-2A71-074F-A235-59B80F77C4DA}" type="presParOf" srcId="{D382FBDE-F076-4ED8-8C07-F7E3AA9BE23A}" destId="{C079F3FD-9A6B-4AF8-81C3-15B053C7A8CA}" srcOrd="8" destOrd="0" presId="urn:microsoft.com/office/officeart/2005/8/layout/StepDownProcess"/>
    <dgm:cxn modelId="{5D05F0C0-9AC7-CD4F-9334-C475FD4B0EF5}" type="presParOf" srcId="{C079F3FD-9A6B-4AF8-81C3-15B053C7A8CA}" destId="{FE73B204-D96F-49F7-A452-DF1BE0553DDE}" srcOrd="0" destOrd="0" presId="urn:microsoft.com/office/officeart/2005/8/layout/StepDownProcess"/>
    <dgm:cxn modelId="{81919FC5-6127-0847-B9DB-F8AEC8EA17B3}" type="presParOf" srcId="{C079F3FD-9A6B-4AF8-81C3-15B053C7A8CA}" destId="{C9E8BB22-4DB9-46EF-97B3-737E16EBE86B}" srcOrd="1" destOrd="0" presId="urn:microsoft.com/office/officeart/2005/8/layout/StepDownProcess"/>
    <dgm:cxn modelId="{CBB93C7F-25B2-8945-9F38-98BBFC5E99AC}" type="presParOf" srcId="{C079F3FD-9A6B-4AF8-81C3-15B053C7A8CA}" destId="{DC6B0BDD-0C10-47E5-A9F9-282328C116EA}" srcOrd="2" destOrd="0" presId="urn:microsoft.com/office/officeart/2005/8/layout/StepDownProcess"/>
    <dgm:cxn modelId="{174E79A7-F8EC-1B40-96DE-D4C4E0019B93}" type="presParOf" srcId="{D382FBDE-F076-4ED8-8C07-F7E3AA9BE23A}" destId="{6637C47B-5066-42F4-8C80-66D885A8E7FF}" srcOrd="9" destOrd="0" presId="urn:microsoft.com/office/officeart/2005/8/layout/StepDownProcess"/>
    <dgm:cxn modelId="{062E6DD0-656D-0248-9E04-2AA79776AF80}" type="presParOf" srcId="{D382FBDE-F076-4ED8-8C07-F7E3AA9BE23A}" destId="{BD2CB19E-F6C5-4764-B3A6-87DEBDE2933B}" srcOrd="10" destOrd="0" presId="urn:microsoft.com/office/officeart/2005/8/layout/StepDownProcess"/>
    <dgm:cxn modelId="{273F9FF1-C875-074A-9628-3A72D87829F2}" type="presParOf" srcId="{BD2CB19E-F6C5-4764-B3A6-87DEBDE2933B}" destId="{99BF5C6D-A314-4A60-A2CD-3BF6ABB138F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5344E-B45A-3148-9705-00E9E8810EA0}">
      <dsp:nvSpPr>
        <dsp:cNvPr id="0" name=""/>
        <dsp:cNvSpPr/>
      </dsp:nvSpPr>
      <dsp:spPr>
        <a:xfrm>
          <a:off x="2649894" y="306"/>
          <a:ext cx="3974841" cy="119441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285750" lvl="1" indent="-285750" algn="ctr" defTabSz="1600200">
            <a:lnSpc>
              <a:spcPct val="90000"/>
            </a:lnSpc>
            <a:spcBef>
              <a:spcPct val="0"/>
            </a:spcBef>
            <a:spcAft>
              <a:spcPct val="15000"/>
            </a:spcAft>
            <a:buChar char="•"/>
          </a:pPr>
          <a:r>
            <a:rPr lang="zh-CN" altLang="en-US" sz="3600" kern="1200" dirty="0"/>
            <a:t>方法学</a:t>
          </a:r>
          <a:endParaRPr lang="en-US" sz="3600" kern="1200" dirty="0"/>
        </a:p>
      </dsp:txBody>
      <dsp:txXfrm>
        <a:off x="2649894" y="149608"/>
        <a:ext cx="3526934" cy="895814"/>
      </dsp:txXfrm>
    </dsp:sp>
    <dsp:sp modelId="{AE41336C-2C4D-E84F-85E8-7FD926D15E55}">
      <dsp:nvSpPr>
        <dsp:cNvPr id="0" name=""/>
        <dsp:cNvSpPr/>
      </dsp:nvSpPr>
      <dsp:spPr>
        <a:xfrm>
          <a:off x="0" y="306"/>
          <a:ext cx="2649894" cy="119441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zh-CN" altLang="en-US" sz="2800" b="1" kern="1200"/>
            <a:t>软件工程</a:t>
          </a:r>
          <a:endParaRPr lang="en-US" sz="2800" b="1" kern="1200" dirty="0"/>
        </a:p>
      </dsp:txBody>
      <dsp:txXfrm>
        <a:off x="58307" y="58613"/>
        <a:ext cx="2533280" cy="1077804"/>
      </dsp:txXfrm>
    </dsp:sp>
    <dsp:sp modelId="{DD1DB229-AAFA-2545-810A-CCD3B460C597}">
      <dsp:nvSpPr>
        <dsp:cNvPr id="0" name=""/>
        <dsp:cNvSpPr/>
      </dsp:nvSpPr>
      <dsp:spPr>
        <a:xfrm>
          <a:off x="2649894" y="1314166"/>
          <a:ext cx="3974841" cy="119441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285750" lvl="1" indent="-285750" algn="ctr" defTabSz="1600200">
            <a:lnSpc>
              <a:spcPct val="90000"/>
            </a:lnSpc>
            <a:spcBef>
              <a:spcPct val="0"/>
            </a:spcBef>
            <a:spcAft>
              <a:spcPct val="15000"/>
            </a:spcAft>
            <a:buChar char="•"/>
          </a:pPr>
          <a:r>
            <a:rPr lang="zh-CN" altLang="en-US" sz="3600" kern="1200" dirty="0"/>
            <a:t>实现层</a:t>
          </a:r>
          <a:endParaRPr lang="en-US" sz="3600" kern="1200" dirty="0"/>
        </a:p>
      </dsp:txBody>
      <dsp:txXfrm>
        <a:off x="2649894" y="1463468"/>
        <a:ext cx="3526934" cy="895814"/>
      </dsp:txXfrm>
    </dsp:sp>
    <dsp:sp modelId="{EB3FD292-8C64-954D-8FD2-90388F1DAC6D}">
      <dsp:nvSpPr>
        <dsp:cNvPr id="0" name=""/>
        <dsp:cNvSpPr/>
      </dsp:nvSpPr>
      <dsp:spPr>
        <a:xfrm>
          <a:off x="0" y="1314166"/>
          <a:ext cx="2649894" cy="119441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程序设计语言</a:t>
          </a:r>
          <a:endParaRPr lang="en-US" sz="2800" kern="1200" dirty="0"/>
        </a:p>
      </dsp:txBody>
      <dsp:txXfrm>
        <a:off x="58307" y="1372473"/>
        <a:ext cx="2533280" cy="1077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32E3E-C98D-4422-9CD2-634A5222CE85}">
      <dsp:nvSpPr>
        <dsp:cNvPr id="0" name=""/>
        <dsp:cNvSpPr/>
      </dsp:nvSpPr>
      <dsp:spPr>
        <a:xfrm rot="5400000">
          <a:off x="730995" y="798698"/>
          <a:ext cx="417943" cy="475813"/>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E0C82AD9-31E9-4C57-B37F-754BB45342B0}">
      <dsp:nvSpPr>
        <dsp:cNvPr id="0" name=""/>
        <dsp:cNvSpPr/>
      </dsp:nvSpPr>
      <dsp:spPr>
        <a:xfrm>
          <a:off x="280751" y="287627"/>
          <a:ext cx="2712797" cy="492476"/>
        </a:xfrm>
        <a:prstGeom prst="roundRect">
          <a:avLst>
            <a:gd name="adj" fmla="val 166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传统服务器、桌面系统</a:t>
          </a:r>
        </a:p>
      </dsp:txBody>
      <dsp:txXfrm>
        <a:off x="304796" y="311672"/>
        <a:ext cx="2664707" cy="444386"/>
      </dsp:txXfrm>
    </dsp:sp>
    <dsp:sp modelId="{20D3C0D8-1251-475E-9EA9-A923E5B8F6F8}">
      <dsp:nvSpPr>
        <dsp:cNvPr id="0" name=""/>
        <dsp:cNvSpPr/>
      </dsp:nvSpPr>
      <dsp:spPr>
        <a:xfrm>
          <a:off x="1710610" y="325909"/>
          <a:ext cx="511709" cy="398041"/>
        </a:xfrm>
        <a:prstGeom prst="rect">
          <a:avLst/>
        </a:prstGeom>
        <a:noFill/>
        <a:ln>
          <a:noFill/>
        </a:ln>
        <a:effectLst/>
      </dsp:spPr>
      <dsp:style>
        <a:lnRef idx="0">
          <a:scrgbClr r="0" g="0" b="0"/>
        </a:lnRef>
        <a:fillRef idx="0">
          <a:scrgbClr r="0" g="0" b="0"/>
        </a:fillRef>
        <a:effectRef idx="0">
          <a:scrgbClr r="0" g="0" b="0"/>
        </a:effectRef>
        <a:fontRef idx="minor"/>
      </dsp:style>
    </dsp:sp>
    <dsp:sp modelId="{4F33492A-A1EA-446F-B998-776DEABF4537}">
      <dsp:nvSpPr>
        <dsp:cNvPr id="0" name=""/>
        <dsp:cNvSpPr/>
      </dsp:nvSpPr>
      <dsp:spPr>
        <a:xfrm rot="5400000">
          <a:off x="1972181" y="1375007"/>
          <a:ext cx="417943" cy="475813"/>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B8DA6FA3-F2F1-4EEF-8E59-D32DC2050331}">
      <dsp:nvSpPr>
        <dsp:cNvPr id="0" name=""/>
        <dsp:cNvSpPr/>
      </dsp:nvSpPr>
      <dsp:spPr>
        <a:xfrm>
          <a:off x="1304569" y="832153"/>
          <a:ext cx="2440108" cy="492476"/>
        </a:xfrm>
        <a:prstGeom prst="roundRect">
          <a:avLst>
            <a:gd name="adj" fmla="val 166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分布式软件系统</a:t>
          </a:r>
        </a:p>
      </dsp:txBody>
      <dsp:txXfrm>
        <a:off x="1328614" y="856198"/>
        <a:ext cx="2392018" cy="444386"/>
      </dsp:txXfrm>
    </dsp:sp>
    <dsp:sp modelId="{0FBAD255-4D77-4C8F-938B-DDC3D5BB5A96}">
      <dsp:nvSpPr>
        <dsp:cNvPr id="0" name=""/>
        <dsp:cNvSpPr/>
      </dsp:nvSpPr>
      <dsp:spPr>
        <a:xfrm>
          <a:off x="2876408" y="879122"/>
          <a:ext cx="511709" cy="398041"/>
        </a:xfrm>
        <a:prstGeom prst="rect">
          <a:avLst/>
        </a:prstGeom>
        <a:noFill/>
        <a:ln>
          <a:noFill/>
        </a:ln>
        <a:effectLst/>
      </dsp:spPr>
      <dsp:style>
        <a:lnRef idx="0">
          <a:scrgbClr r="0" g="0" b="0"/>
        </a:lnRef>
        <a:fillRef idx="0">
          <a:scrgbClr r="0" g="0" b="0"/>
        </a:fillRef>
        <a:effectRef idx="0">
          <a:scrgbClr r="0" g="0" b="0"/>
        </a:effectRef>
        <a:fontRef idx="minor"/>
      </dsp:style>
    </dsp:sp>
    <dsp:sp modelId="{47A43AAE-762C-4DBA-B7C4-7B583A97D279}">
      <dsp:nvSpPr>
        <dsp:cNvPr id="0" name=""/>
        <dsp:cNvSpPr/>
      </dsp:nvSpPr>
      <dsp:spPr>
        <a:xfrm rot="5400000">
          <a:off x="3359241" y="1879275"/>
          <a:ext cx="417943" cy="475813"/>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1EB2D5FD-5356-4D6B-86D9-B309285476A0}">
      <dsp:nvSpPr>
        <dsp:cNvPr id="0" name=""/>
        <dsp:cNvSpPr/>
      </dsp:nvSpPr>
      <dsp:spPr>
        <a:xfrm>
          <a:off x="2572413" y="1378329"/>
          <a:ext cx="3052629" cy="492476"/>
        </a:xfrm>
        <a:prstGeom prst="roundRect">
          <a:avLst>
            <a:gd name="adj" fmla="val 166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基于中间件的软件系统</a:t>
          </a:r>
        </a:p>
      </dsp:txBody>
      <dsp:txXfrm>
        <a:off x="2596458" y="1402374"/>
        <a:ext cx="3004539" cy="444386"/>
      </dsp:txXfrm>
    </dsp:sp>
    <dsp:sp modelId="{C8551F8A-45A1-4795-B99E-8FDDF1A28335}">
      <dsp:nvSpPr>
        <dsp:cNvPr id="0" name=""/>
        <dsp:cNvSpPr/>
      </dsp:nvSpPr>
      <dsp:spPr>
        <a:xfrm>
          <a:off x="4484812" y="1432335"/>
          <a:ext cx="511709" cy="398041"/>
        </a:xfrm>
        <a:prstGeom prst="rect">
          <a:avLst/>
        </a:prstGeom>
        <a:noFill/>
        <a:ln>
          <a:noFill/>
        </a:ln>
        <a:effectLst/>
      </dsp:spPr>
      <dsp:style>
        <a:lnRef idx="0">
          <a:scrgbClr r="0" g="0" b="0"/>
        </a:lnRef>
        <a:fillRef idx="0">
          <a:scrgbClr r="0" g="0" b="0"/>
        </a:fillRef>
        <a:effectRef idx="0">
          <a:scrgbClr r="0" g="0" b="0"/>
        </a:effectRef>
        <a:fontRef idx="minor"/>
      </dsp:style>
    </dsp:sp>
    <dsp:sp modelId="{752B36F6-FECD-44FC-9EE4-83383AC0DAC7}">
      <dsp:nvSpPr>
        <dsp:cNvPr id="0" name=""/>
        <dsp:cNvSpPr/>
      </dsp:nvSpPr>
      <dsp:spPr>
        <a:xfrm rot="5400000">
          <a:off x="4637608" y="2455584"/>
          <a:ext cx="417943" cy="475813"/>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75141190-3476-4649-AE9C-E230B84895FC}">
      <dsp:nvSpPr>
        <dsp:cNvPr id="0" name=""/>
        <dsp:cNvSpPr/>
      </dsp:nvSpPr>
      <dsp:spPr>
        <a:xfrm>
          <a:off x="3908855" y="1938580"/>
          <a:ext cx="2704657" cy="492476"/>
        </a:xfrm>
        <a:prstGeom prst="roundRect">
          <a:avLst>
            <a:gd name="adj" fmla="val 166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信息物理融合系统</a:t>
          </a:r>
        </a:p>
      </dsp:txBody>
      <dsp:txXfrm>
        <a:off x="3932900" y="1962625"/>
        <a:ext cx="2656567" cy="444386"/>
      </dsp:txXfrm>
    </dsp:sp>
    <dsp:sp modelId="{5ADAE08F-04A9-4A85-8D0C-0758C5151346}">
      <dsp:nvSpPr>
        <dsp:cNvPr id="0" name=""/>
        <dsp:cNvSpPr/>
      </dsp:nvSpPr>
      <dsp:spPr>
        <a:xfrm>
          <a:off x="5612969" y="1985549"/>
          <a:ext cx="511709" cy="398041"/>
        </a:xfrm>
        <a:prstGeom prst="rect">
          <a:avLst/>
        </a:prstGeom>
        <a:noFill/>
        <a:ln>
          <a:noFill/>
        </a:ln>
        <a:effectLst/>
      </dsp:spPr>
      <dsp:style>
        <a:lnRef idx="0">
          <a:scrgbClr r="0" g="0" b="0"/>
        </a:lnRef>
        <a:fillRef idx="0">
          <a:scrgbClr r="0" g="0" b="0"/>
        </a:fillRef>
        <a:effectRef idx="0">
          <a:scrgbClr r="0" g="0" b="0"/>
        </a:effectRef>
        <a:fontRef idx="minor"/>
      </dsp:style>
    </dsp:sp>
    <dsp:sp modelId="{FE73B204-D96F-49F7-A452-DF1BE0553DDE}">
      <dsp:nvSpPr>
        <dsp:cNvPr id="0" name=""/>
        <dsp:cNvSpPr/>
      </dsp:nvSpPr>
      <dsp:spPr>
        <a:xfrm rot="5400000">
          <a:off x="5862264" y="3031893"/>
          <a:ext cx="417943" cy="475813"/>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C9E8BB22-4DB9-46EF-97B3-737E16EBE86B}">
      <dsp:nvSpPr>
        <dsp:cNvPr id="0" name=""/>
        <dsp:cNvSpPr/>
      </dsp:nvSpPr>
      <dsp:spPr>
        <a:xfrm>
          <a:off x="5210998" y="2491793"/>
          <a:ext cx="2827149" cy="492476"/>
        </a:xfrm>
        <a:prstGeom prst="roundRect">
          <a:avLst>
            <a:gd name="adj" fmla="val 166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基于云平台的软件系统</a:t>
          </a:r>
        </a:p>
      </dsp:txBody>
      <dsp:txXfrm>
        <a:off x="5235043" y="2515838"/>
        <a:ext cx="2779059" cy="444386"/>
      </dsp:txXfrm>
    </dsp:sp>
    <dsp:sp modelId="{DC6B0BDD-0C10-47E5-A9F9-282328C116EA}">
      <dsp:nvSpPr>
        <dsp:cNvPr id="0" name=""/>
        <dsp:cNvSpPr/>
      </dsp:nvSpPr>
      <dsp:spPr>
        <a:xfrm>
          <a:off x="6976358" y="2538762"/>
          <a:ext cx="511709" cy="398041"/>
        </a:xfrm>
        <a:prstGeom prst="rect">
          <a:avLst/>
        </a:prstGeom>
        <a:noFill/>
        <a:ln>
          <a:noFill/>
        </a:ln>
        <a:effectLst/>
      </dsp:spPr>
      <dsp:style>
        <a:lnRef idx="0">
          <a:scrgbClr r="0" g="0" b="0"/>
        </a:lnRef>
        <a:fillRef idx="0">
          <a:scrgbClr r="0" g="0" b="0"/>
        </a:fillRef>
        <a:effectRef idx="0">
          <a:scrgbClr r="0" g="0" b="0"/>
        </a:effectRef>
        <a:fontRef idx="minor"/>
      </dsp:style>
    </dsp:sp>
    <dsp:sp modelId="{99BF5C6D-A314-4A60-A2CD-3BF6ABB138FA}">
      <dsp:nvSpPr>
        <dsp:cNvPr id="0" name=""/>
        <dsp:cNvSpPr/>
      </dsp:nvSpPr>
      <dsp:spPr>
        <a:xfrm>
          <a:off x="6513141" y="3045007"/>
          <a:ext cx="1942606" cy="492476"/>
        </a:xfrm>
        <a:prstGeom prst="roundRect">
          <a:avLst>
            <a:gd name="adj" fmla="val 166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未来大数据下？</a:t>
          </a:r>
        </a:p>
      </dsp:txBody>
      <dsp:txXfrm>
        <a:off x="6537186" y="3069052"/>
        <a:ext cx="1894516" cy="4443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60C27-51AE-4184-AD68-7783A31FD52F}">
      <dsp:nvSpPr>
        <dsp:cNvPr id="0" name=""/>
        <dsp:cNvSpPr/>
      </dsp:nvSpPr>
      <dsp:spPr>
        <a:xfrm>
          <a:off x="1" y="0"/>
          <a:ext cx="7488828" cy="3528392"/>
        </a:xfrm>
        <a:prstGeom prst="rightArrow">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1848597E-A0ED-4FD9-AC34-43D6DEEBDFF3}">
      <dsp:nvSpPr>
        <dsp:cNvPr id="0" name=""/>
        <dsp:cNvSpPr/>
      </dsp:nvSpPr>
      <dsp:spPr>
        <a:xfrm>
          <a:off x="8044" y="1058517"/>
          <a:ext cx="2410467" cy="141135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zh-CN" altLang="en-US" sz="3100" b="1" kern="1200" dirty="0"/>
            <a:t>结构化分析与设计</a:t>
          </a:r>
        </a:p>
      </dsp:txBody>
      <dsp:txXfrm>
        <a:off x="76941" y="1127414"/>
        <a:ext cx="2272673" cy="1273562"/>
      </dsp:txXfrm>
    </dsp:sp>
    <dsp:sp modelId="{E016ABE5-4BB4-4DE5-BD2E-D71373F59C92}">
      <dsp:nvSpPr>
        <dsp:cNvPr id="0" name=""/>
        <dsp:cNvSpPr/>
      </dsp:nvSpPr>
      <dsp:spPr>
        <a:xfrm>
          <a:off x="2539182" y="1058517"/>
          <a:ext cx="2410467" cy="141135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zh-CN" altLang="en-US" sz="3100" b="1" kern="1200" dirty="0"/>
            <a:t>数据驱动的分析与设计</a:t>
          </a:r>
        </a:p>
      </dsp:txBody>
      <dsp:txXfrm>
        <a:off x="2608079" y="1127414"/>
        <a:ext cx="2272673" cy="1273562"/>
      </dsp:txXfrm>
    </dsp:sp>
    <dsp:sp modelId="{B834313C-F0F3-4DFF-84EC-1036BF8FB4C0}">
      <dsp:nvSpPr>
        <dsp:cNvPr id="0" name=""/>
        <dsp:cNvSpPr/>
      </dsp:nvSpPr>
      <dsp:spPr>
        <a:xfrm>
          <a:off x="5070319" y="1058517"/>
          <a:ext cx="2410467" cy="141135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zh-CN" altLang="en-US" sz="3100" b="1" kern="1200" dirty="0"/>
            <a:t>面向对象分析与设计</a:t>
          </a:r>
        </a:p>
      </dsp:txBody>
      <dsp:txXfrm>
        <a:off x="5139216" y="1127414"/>
        <a:ext cx="2272673" cy="12735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32E3E-C98D-4422-9CD2-634A5222CE85}">
      <dsp:nvSpPr>
        <dsp:cNvPr id="0" name=""/>
        <dsp:cNvSpPr/>
      </dsp:nvSpPr>
      <dsp:spPr>
        <a:xfrm rot="5400000">
          <a:off x="520846" y="471135"/>
          <a:ext cx="413889" cy="471198"/>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C82AD9-31E9-4C57-B37F-754BB45342B0}">
      <dsp:nvSpPr>
        <dsp:cNvPr id="0" name=""/>
        <dsp:cNvSpPr/>
      </dsp:nvSpPr>
      <dsp:spPr>
        <a:xfrm>
          <a:off x="432890" y="30631"/>
          <a:ext cx="1700289" cy="48769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买机器送软件 </a:t>
          </a:r>
        </a:p>
      </dsp:txBody>
      <dsp:txXfrm>
        <a:off x="456702" y="54443"/>
        <a:ext cx="1652665" cy="440075"/>
      </dsp:txXfrm>
    </dsp:sp>
    <dsp:sp modelId="{20D3C0D8-1251-475E-9EA9-A923E5B8F6F8}">
      <dsp:nvSpPr>
        <dsp:cNvPr id="0" name=""/>
        <dsp:cNvSpPr/>
      </dsp:nvSpPr>
      <dsp:spPr>
        <a:xfrm>
          <a:off x="1355782" y="68541"/>
          <a:ext cx="506746" cy="394180"/>
        </a:xfrm>
        <a:prstGeom prst="rect">
          <a:avLst/>
        </a:prstGeom>
        <a:noFill/>
        <a:ln>
          <a:noFill/>
        </a:ln>
        <a:effectLst/>
      </dsp:spPr>
      <dsp:style>
        <a:lnRef idx="0">
          <a:scrgbClr r="0" g="0" b="0"/>
        </a:lnRef>
        <a:fillRef idx="0">
          <a:scrgbClr r="0" g="0" b="0"/>
        </a:fillRef>
        <a:effectRef idx="0">
          <a:scrgbClr r="0" g="0" b="0"/>
        </a:effectRef>
        <a:fontRef idx="minor"/>
      </dsp:style>
    </dsp:sp>
    <dsp:sp modelId="{4F33492A-A1EA-446F-B998-776DEABF4537}">
      <dsp:nvSpPr>
        <dsp:cNvPr id="0" name=""/>
        <dsp:cNvSpPr/>
      </dsp:nvSpPr>
      <dsp:spPr>
        <a:xfrm rot="5400000">
          <a:off x="1228526" y="1082100"/>
          <a:ext cx="413889" cy="471198"/>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DA6FA3-F2F1-4EEF-8E59-D32DC2050331}">
      <dsp:nvSpPr>
        <dsp:cNvPr id="0" name=""/>
        <dsp:cNvSpPr/>
      </dsp:nvSpPr>
      <dsp:spPr>
        <a:xfrm>
          <a:off x="975791" y="569875"/>
          <a:ext cx="2416439" cy="48769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软件独立为产品</a:t>
          </a:r>
          <a:r>
            <a:rPr lang="en-US" altLang="zh-CN" sz="1400" b="1" kern="1200" dirty="0"/>
            <a:t>(</a:t>
          </a:r>
          <a:r>
            <a:rPr lang="zh-CN" altLang="en-US" sz="1400" b="1" kern="1200" dirty="0"/>
            <a:t>软件版权</a:t>
          </a:r>
          <a:r>
            <a:rPr lang="en-US" altLang="zh-CN" sz="1400" b="1" kern="1200" dirty="0"/>
            <a:t>)</a:t>
          </a:r>
          <a:r>
            <a:rPr lang="zh-CN" altLang="en-US" sz="1400" b="1" kern="1200" dirty="0"/>
            <a:t> </a:t>
          </a:r>
        </a:p>
      </dsp:txBody>
      <dsp:txXfrm>
        <a:off x="999603" y="593687"/>
        <a:ext cx="2368815" cy="440075"/>
      </dsp:txXfrm>
    </dsp:sp>
    <dsp:sp modelId="{0FBAD255-4D77-4C8F-938B-DDC3D5BB5A96}">
      <dsp:nvSpPr>
        <dsp:cNvPr id="0" name=""/>
        <dsp:cNvSpPr/>
      </dsp:nvSpPr>
      <dsp:spPr>
        <a:xfrm>
          <a:off x="2532384" y="616388"/>
          <a:ext cx="506746" cy="394180"/>
        </a:xfrm>
        <a:prstGeom prst="rect">
          <a:avLst/>
        </a:prstGeom>
        <a:noFill/>
        <a:ln>
          <a:noFill/>
        </a:ln>
        <a:effectLst/>
      </dsp:spPr>
      <dsp:style>
        <a:lnRef idx="0">
          <a:scrgbClr r="0" g="0" b="0"/>
        </a:lnRef>
        <a:fillRef idx="0">
          <a:scrgbClr r="0" g="0" b="0"/>
        </a:fillRef>
        <a:effectRef idx="0">
          <a:scrgbClr r="0" g="0" b="0"/>
        </a:effectRef>
        <a:fontRef idx="minor"/>
      </dsp:style>
    </dsp:sp>
    <dsp:sp modelId="{47A43AAE-762C-4DBA-B7C4-7B583A97D279}">
      <dsp:nvSpPr>
        <dsp:cNvPr id="0" name=""/>
        <dsp:cNvSpPr/>
      </dsp:nvSpPr>
      <dsp:spPr>
        <a:xfrm rot="5400000">
          <a:off x="2045721" y="1606679"/>
          <a:ext cx="413889" cy="471198"/>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B2D5FD-5356-4D6B-86D9-B309285476A0}">
      <dsp:nvSpPr>
        <dsp:cNvPr id="0" name=""/>
        <dsp:cNvSpPr/>
      </dsp:nvSpPr>
      <dsp:spPr>
        <a:xfrm>
          <a:off x="1760352" y="1110753"/>
          <a:ext cx="1942569" cy="48769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自由软件和开源软件 </a:t>
          </a:r>
        </a:p>
      </dsp:txBody>
      <dsp:txXfrm>
        <a:off x="1784164" y="1134565"/>
        <a:ext cx="1894945" cy="440075"/>
      </dsp:txXfrm>
    </dsp:sp>
    <dsp:sp modelId="{C8551F8A-45A1-4795-B99E-8FDDF1A28335}">
      <dsp:nvSpPr>
        <dsp:cNvPr id="0" name=""/>
        <dsp:cNvSpPr/>
      </dsp:nvSpPr>
      <dsp:spPr>
        <a:xfrm>
          <a:off x="3113976" y="1164236"/>
          <a:ext cx="506746" cy="394180"/>
        </a:xfrm>
        <a:prstGeom prst="rect">
          <a:avLst/>
        </a:prstGeom>
        <a:noFill/>
        <a:ln>
          <a:noFill/>
        </a:ln>
        <a:effectLst/>
      </dsp:spPr>
      <dsp:style>
        <a:lnRef idx="0">
          <a:scrgbClr r="0" g="0" b="0"/>
        </a:lnRef>
        <a:fillRef idx="0">
          <a:scrgbClr r="0" g="0" b="0"/>
        </a:fillRef>
        <a:effectRef idx="0">
          <a:scrgbClr r="0" g="0" b="0"/>
        </a:effectRef>
        <a:fontRef idx="minor"/>
      </dsp:style>
    </dsp:sp>
    <dsp:sp modelId="{752B36F6-FECD-44FC-9EE4-83383AC0DAC7}">
      <dsp:nvSpPr>
        <dsp:cNvPr id="0" name=""/>
        <dsp:cNvSpPr/>
      </dsp:nvSpPr>
      <dsp:spPr>
        <a:xfrm rot="5400000">
          <a:off x="2860562" y="2162221"/>
          <a:ext cx="413889" cy="471198"/>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141190-3476-4649-AE9C-E230B84895FC}">
      <dsp:nvSpPr>
        <dsp:cNvPr id="0" name=""/>
        <dsp:cNvSpPr/>
      </dsp:nvSpPr>
      <dsp:spPr>
        <a:xfrm>
          <a:off x="2612845" y="1665570"/>
          <a:ext cx="1793479" cy="48769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应用服务商</a:t>
          </a:r>
          <a:r>
            <a:rPr lang="en-US" altLang="zh-CN" sz="1400" b="1" kern="1200" dirty="0"/>
            <a:t>(ASP) </a:t>
          </a:r>
          <a:r>
            <a:rPr lang="zh-CN" altLang="en-US" sz="1400" b="1" kern="1200" dirty="0"/>
            <a:t> </a:t>
          </a:r>
        </a:p>
      </dsp:txBody>
      <dsp:txXfrm>
        <a:off x="2636657" y="1689382"/>
        <a:ext cx="1745855" cy="440075"/>
      </dsp:txXfrm>
    </dsp:sp>
    <dsp:sp modelId="{5ADAE08F-04A9-4A85-8D0C-0758C5151346}">
      <dsp:nvSpPr>
        <dsp:cNvPr id="0" name=""/>
        <dsp:cNvSpPr/>
      </dsp:nvSpPr>
      <dsp:spPr>
        <a:xfrm>
          <a:off x="3857958" y="1712083"/>
          <a:ext cx="506746" cy="394180"/>
        </a:xfrm>
        <a:prstGeom prst="rect">
          <a:avLst/>
        </a:prstGeom>
        <a:noFill/>
        <a:ln>
          <a:noFill/>
        </a:ln>
        <a:effectLst/>
      </dsp:spPr>
      <dsp:style>
        <a:lnRef idx="0">
          <a:scrgbClr r="0" g="0" b="0"/>
        </a:lnRef>
        <a:fillRef idx="0">
          <a:scrgbClr r="0" g="0" b="0"/>
        </a:fillRef>
        <a:effectRef idx="0">
          <a:scrgbClr r="0" g="0" b="0"/>
        </a:effectRef>
        <a:fontRef idx="minor"/>
      </dsp:style>
    </dsp:sp>
    <dsp:sp modelId="{FE73B204-D96F-49F7-A452-DF1BE0553DDE}">
      <dsp:nvSpPr>
        <dsp:cNvPr id="0" name=""/>
        <dsp:cNvSpPr/>
      </dsp:nvSpPr>
      <dsp:spPr>
        <a:xfrm rot="5400000">
          <a:off x="3652650" y="2666274"/>
          <a:ext cx="413889" cy="471198"/>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E8BB22-4DB9-46EF-97B3-737E16EBE86B}">
      <dsp:nvSpPr>
        <dsp:cNvPr id="0" name=""/>
        <dsp:cNvSpPr/>
      </dsp:nvSpPr>
      <dsp:spPr>
        <a:xfrm>
          <a:off x="3431372" y="2213417"/>
          <a:ext cx="1992825" cy="48769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软件即服务</a:t>
          </a:r>
          <a:r>
            <a:rPr lang="en-US" altLang="zh-CN" sz="1400" b="1" kern="1200" dirty="0"/>
            <a:t>(SaaS)</a:t>
          </a:r>
          <a:r>
            <a:rPr lang="zh-CN" altLang="en-US" sz="1400" b="1" kern="1200" dirty="0"/>
            <a:t> </a:t>
          </a:r>
        </a:p>
      </dsp:txBody>
      <dsp:txXfrm>
        <a:off x="3455184" y="2237229"/>
        <a:ext cx="1945201" cy="440075"/>
      </dsp:txXfrm>
    </dsp:sp>
    <dsp:sp modelId="{DC6B0BDD-0C10-47E5-A9F9-282328C116EA}">
      <dsp:nvSpPr>
        <dsp:cNvPr id="0" name=""/>
        <dsp:cNvSpPr/>
      </dsp:nvSpPr>
      <dsp:spPr>
        <a:xfrm>
          <a:off x="4776157" y="2259931"/>
          <a:ext cx="506746" cy="394180"/>
        </a:xfrm>
        <a:prstGeom prst="rect">
          <a:avLst/>
        </a:prstGeom>
        <a:noFill/>
        <a:ln>
          <a:noFill/>
        </a:ln>
        <a:effectLst/>
      </dsp:spPr>
      <dsp:style>
        <a:lnRef idx="0">
          <a:scrgbClr r="0" g="0" b="0"/>
        </a:lnRef>
        <a:fillRef idx="0">
          <a:scrgbClr r="0" g="0" b="0"/>
        </a:fillRef>
        <a:effectRef idx="0">
          <a:scrgbClr r="0" g="0" b="0"/>
        </a:effectRef>
        <a:fontRef idx="minor"/>
      </dsp:style>
    </dsp:sp>
    <dsp:sp modelId="{99BF5C6D-A314-4A60-A2CD-3BF6ABB138FA}">
      <dsp:nvSpPr>
        <dsp:cNvPr id="0" name=""/>
        <dsp:cNvSpPr/>
      </dsp:nvSpPr>
      <dsp:spPr>
        <a:xfrm>
          <a:off x="4249899" y="2761265"/>
          <a:ext cx="1651851" cy="48769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未来大数据下？</a:t>
          </a:r>
        </a:p>
      </dsp:txBody>
      <dsp:txXfrm>
        <a:off x="4273711" y="2785077"/>
        <a:ext cx="1604227" cy="44007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280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0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280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DC1DDB-27B0-4395-8949-9450598708D1}" type="slidenum">
              <a:rPr lang="en-US" altLang="zh-CN"/>
              <a:pPr/>
              <a:t>‹#›</a:t>
            </a:fld>
            <a:endParaRPr lang="en-US" altLang="zh-CN"/>
          </a:p>
        </p:txBody>
      </p:sp>
    </p:spTree>
    <p:extLst>
      <p:ext uri="{BB962C8B-B14F-4D97-AF65-F5344CB8AC3E}">
        <p14:creationId xmlns:p14="http://schemas.microsoft.com/office/powerpoint/2010/main" val="3119551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1305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9998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McCarthy </a:t>
            </a:r>
            <a:r>
              <a:rPr lang="zh-CN" altLang="en-US" sz="1200" dirty="0"/>
              <a:t>麦卡锡</a:t>
            </a:r>
            <a:endParaRPr lang="en-US" altLang="zh-CN" sz="1200"/>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25DC1DDB-27B0-4395-8949-9450598708D1}" type="slidenum">
              <a:rPr lang="en-US" altLang="zh-CN" smtClean="0"/>
              <a:pPr/>
              <a:t>15</a:t>
            </a:fld>
            <a:endParaRPr lang="en-US" altLang="zh-CN"/>
          </a:p>
        </p:txBody>
      </p:sp>
    </p:spTree>
    <p:extLst>
      <p:ext uri="{BB962C8B-B14F-4D97-AF65-F5344CB8AC3E}">
        <p14:creationId xmlns:p14="http://schemas.microsoft.com/office/powerpoint/2010/main" val="3644236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a:t>SEG - Software Engineering Group</a:t>
            </a:r>
          </a:p>
        </p:txBody>
      </p:sp>
      <p:sp>
        <p:nvSpPr>
          <p:cNvPr id="13" name="Rectangle 5"/>
          <p:cNvSpPr>
            <a:spLocks noGrp="1" noChangeArrowheads="1"/>
          </p:cNvSpPr>
          <p:nvPr>
            <p:ph type="sldNum" sz="quarter" idx="12"/>
          </p:nvPr>
        </p:nvSpPr>
        <p:spPr/>
        <p:txBody>
          <a:bodyPr/>
          <a:lstStyle>
            <a:lvl1pPr>
              <a:defRPr/>
            </a:lvl1pPr>
          </a:lstStyle>
          <a:p>
            <a:fld id="{B747B739-2FA8-4339-9B32-AA240B542562}" type="slidenum">
              <a:rPr lang="en-US" altLang="zh-CN"/>
              <a:pPr/>
              <a:t>‹#›</a:t>
            </a:fld>
            <a:endParaRPr lang="en-US" altLang="zh-CN"/>
          </a:p>
        </p:txBody>
      </p:sp>
    </p:spTree>
    <p:extLst>
      <p:ext uri="{BB962C8B-B14F-4D97-AF65-F5344CB8AC3E}">
        <p14:creationId xmlns:p14="http://schemas.microsoft.com/office/powerpoint/2010/main" val="392938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DEBBD651-55F9-4EAF-9B6C-88D8E657F7D5}" type="slidenum">
              <a:rPr lang="en-US" altLang="zh-CN"/>
              <a:pPr/>
              <a:t>‹#›</a:t>
            </a:fld>
            <a:endParaRPr lang="en-US" altLang="zh-CN"/>
          </a:p>
        </p:txBody>
      </p:sp>
    </p:spTree>
    <p:extLst>
      <p:ext uri="{BB962C8B-B14F-4D97-AF65-F5344CB8AC3E}">
        <p14:creationId xmlns:p14="http://schemas.microsoft.com/office/powerpoint/2010/main" val="403268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9B499023-84BB-48B8-9F3B-121516CD48C5}" type="slidenum">
              <a:rPr lang="en-US" altLang="zh-CN"/>
              <a:pPr/>
              <a:t>‹#›</a:t>
            </a:fld>
            <a:endParaRPr lang="en-US" altLang="zh-CN"/>
          </a:p>
        </p:txBody>
      </p:sp>
    </p:spTree>
    <p:extLst>
      <p:ext uri="{BB962C8B-B14F-4D97-AF65-F5344CB8AC3E}">
        <p14:creationId xmlns:p14="http://schemas.microsoft.com/office/powerpoint/2010/main" val="386095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01BC1ADD-3F8F-4B26-BB0D-3825DD5F96B8}" type="slidenum">
              <a:rPr lang="en-US" altLang="zh-CN"/>
              <a:pPr/>
              <a:t>‹#›</a:t>
            </a:fld>
            <a:endParaRPr lang="en-US" altLang="zh-CN"/>
          </a:p>
        </p:txBody>
      </p:sp>
    </p:spTree>
    <p:extLst>
      <p:ext uri="{BB962C8B-B14F-4D97-AF65-F5344CB8AC3E}">
        <p14:creationId xmlns:p14="http://schemas.microsoft.com/office/powerpoint/2010/main" val="415435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FCF08B21-F325-4E5E-A659-1B50EF8EF35F}" type="slidenum">
              <a:rPr lang="en-US" altLang="zh-CN"/>
              <a:pPr/>
              <a:t>‹#›</a:t>
            </a:fld>
            <a:endParaRPr lang="en-US" altLang="zh-CN"/>
          </a:p>
        </p:txBody>
      </p:sp>
    </p:spTree>
    <p:extLst>
      <p:ext uri="{BB962C8B-B14F-4D97-AF65-F5344CB8AC3E}">
        <p14:creationId xmlns:p14="http://schemas.microsoft.com/office/powerpoint/2010/main" val="115666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05ADD6D6-D478-4C57-A2AD-447A54A8F8CD}" type="slidenum">
              <a:rPr lang="en-US" altLang="zh-CN"/>
              <a:pPr/>
              <a:t>‹#›</a:t>
            </a:fld>
            <a:endParaRPr lang="en-US" altLang="zh-CN"/>
          </a:p>
        </p:txBody>
      </p:sp>
    </p:spTree>
    <p:extLst>
      <p:ext uri="{BB962C8B-B14F-4D97-AF65-F5344CB8AC3E}">
        <p14:creationId xmlns:p14="http://schemas.microsoft.com/office/powerpoint/2010/main" val="428015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9" name="Rectangle 9"/>
          <p:cNvSpPr>
            <a:spLocks noGrp="1" noChangeArrowheads="1"/>
          </p:cNvSpPr>
          <p:nvPr>
            <p:ph type="sldNum" sz="quarter" idx="12"/>
          </p:nvPr>
        </p:nvSpPr>
        <p:spPr>
          <a:ln/>
        </p:spPr>
        <p:txBody>
          <a:bodyPr/>
          <a:lstStyle>
            <a:lvl1pPr>
              <a:defRPr/>
            </a:lvl1pPr>
          </a:lstStyle>
          <a:p>
            <a:fld id="{D773C1A1-203B-4B33-88B9-157CE1AFADAA}" type="slidenum">
              <a:rPr lang="en-US" altLang="zh-CN"/>
              <a:pPr/>
              <a:t>‹#›</a:t>
            </a:fld>
            <a:endParaRPr lang="en-US" altLang="zh-CN"/>
          </a:p>
        </p:txBody>
      </p:sp>
    </p:spTree>
    <p:extLst>
      <p:ext uri="{BB962C8B-B14F-4D97-AF65-F5344CB8AC3E}">
        <p14:creationId xmlns:p14="http://schemas.microsoft.com/office/powerpoint/2010/main" val="82988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5" name="Rectangle 9"/>
          <p:cNvSpPr>
            <a:spLocks noGrp="1" noChangeArrowheads="1"/>
          </p:cNvSpPr>
          <p:nvPr>
            <p:ph type="sldNum" sz="quarter" idx="12"/>
          </p:nvPr>
        </p:nvSpPr>
        <p:spPr>
          <a:ln/>
        </p:spPr>
        <p:txBody>
          <a:bodyPr/>
          <a:lstStyle>
            <a:lvl1pPr>
              <a:defRPr/>
            </a:lvl1pPr>
          </a:lstStyle>
          <a:p>
            <a:fld id="{C447559C-2A79-4D84-901F-1AAAD1F4947E}" type="slidenum">
              <a:rPr lang="en-US" altLang="zh-CN"/>
              <a:pPr/>
              <a:t>‹#›</a:t>
            </a:fld>
            <a:endParaRPr lang="en-US" altLang="zh-CN"/>
          </a:p>
        </p:txBody>
      </p:sp>
    </p:spTree>
    <p:extLst>
      <p:ext uri="{BB962C8B-B14F-4D97-AF65-F5344CB8AC3E}">
        <p14:creationId xmlns:p14="http://schemas.microsoft.com/office/powerpoint/2010/main" val="155650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4" name="Rectangle 9"/>
          <p:cNvSpPr>
            <a:spLocks noGrp="1" noChangeArrowheads="1"/>
          </p:cNvSpPr>
          <p:nvPr>
            <p:ph type="sldNum" sz="quarter" idx="12"/>
          </p:nvPr>
        </p:nvSpPr>
        <p:spPr>
          <a:ln/>
        </p:spPr>
        <p:txBody>
          <a:bodyPr/>
          <a:lstStyle>
            <a:lvl1pPr>
              <a:defRPr/>
            </a:lvl1pPr>
          </a:lstStyle>
          <a:p>
            <a:fld id="{35BC1551-8690-4C94-AC0E-6D6512450D56}" type="slidenum">
              <a:rPr lang="en-US" altLang="zh-CN"/>
              <a:pPr/>
              <a:t>‹#›</a:t>
            </a:fld>
            <a:endParaRPr lang="en-US" altLang="zh-CN"/>
          </a:p>
        </p:txBody>
      </p:sp>
    </p:spTree>
    <p:extLst>
      <p:ext uri="{BB962C8B-B14F-4D97-AF65-F5344CB8AC3E}">
        <p14:creationId xmlns:p14="http://schemas.microsoft.com/office/powerpoint/2010/main" val="189600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5F9678B0-57C5-4E11-8947-BFAC9ACD333D}" type="slidenum">
              <a:rPr lang="en-US" altLang="zh-CN"/>
              <a:pPr/>
              <a:t>‹#›</a:t>
            </a:fld>
            <a:endParaRPr lang="en-US" altLang="zh-CN"/>
          </a:p>
        </p:txBody>
      </p:sp>
    </p:spTree>
    <p:extLst>
      <p:ext uri="{BB962C8B-B14F-4D97-AF65-F5344CB8AC3E}">
        <p14:creationId xmlns:p14="http://schemas.microsoft.com/office/powerpoint/2010/main" val="361659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B32B5919-80E7-4197-8C23-D5DCA7629AF7}" type="slidenum">
              <a:rPr lang="en-US" altLang="zh-CN"/>
              <a:pPr/>
              <a:t>‹#›</a:t>
            </a:fld>
            <a:endParaRPr lang="en-US" altLang="zh-CN"/>
          </a:p>
        </p:txBody>
      </p:sp>
    </p:spTree>
    <p:extLst>
      <p:ext uri="{BB962C8B-B14F-4D97-AF65-F5344CB8AC3E}">
        <p14:creationId xmlns:p14="http://schemas.microsoft.com/office/powerpoint/2010/main" val="219782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98072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7" name="Rectangle 3"/>
          <p:cNvSpPr>
            <a:spLocks noChangeArrowheads="1"/>
          </p:cNvSpPr>
          <p:nvPr/>
        </p:nvSpPr>
        <p:spPr bwMode="auto">
          <a:xfrm>
            <a:off x="1447800" y="98072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8" name="Rectangle 4"/>
          <p:cNvSpPr>
            <a:spLocks noGrp="1" noChangeArrowheads="1"/>
          </p:cNvSpPr>
          <p:nvPr>
            <p:ph type="title"/>
          </p:nvPr>
        </p:nvSpPr>
        <p:spPr bwMode="auto">
          <a:xfrm>
            <a:off x="1042988" y="260648"/>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468313" y="1268760"/>
            <a:ext cx="8142287" cy="460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6296" y="170825"/>
            <a:ext cx="1656557" cy="91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381327"/>
            <a:ext cx="1293812" cy="3607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mn-lt"/>
                <a:ea typeface="宋体" pitchFamily="2" charset="-122"/>
              </a:defRPr>
            </a:lvl1pPr>
          </a:lstStyle>
          <a:p>
            <a:pPr>
              <a:defRPr/>
            </a:pPr>
            <a:endParaRPr lang="en-US" altLang="zh-CN" dirty="0"/>
          </a:p>
        </p:txBody>
      </p:sp>
      <p:sp>
        <p:nvSpPr>
          <p:cNvPr id="188424" name="Rectangle 8"/>
          <p:cNvSpPr>
            <a:spLocks noGrp="1" noChangeArrowheads="1"/>
          </p:cNvSpPr>
          <p:nvPr>
            <p:ph type="ftr" sz="quarter" idx="3"/>
          </p:nvPr>
        </p:nvSpPr>
        <p:spPr bwMode="auto">
          <a:xfrm>
            <a:off x="2051050" y="6381328"/>
            <a:ext cx="5257800" cy="360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i="1">
                <a:latin typeface="+mn-lt"/>
                <a:ea typeface="宋体" pitchFamily="2" charset="-122"/>
              </a:defRPr>
            </a:lvl1pPr>
          </a:lstStyle>
          <a:p>
            <a:pPr>
              <a:defRPr/>
            </a:pPr>
            <a:r>
              <a:rPr lang="en-US" altLang="zh-CN" dirty="0"/>
              <a:t>SEG - Software Engineering Group</a:t>
            </a:r>
          </a:p>
        </p:txBody>
      </p:sp>
      <p:sp>
        <p:nvSpPr>
          <p:cNvPr id="188425" name="Rectangle 9"/>
          <p:cNvSpPr>
            <a:spLocks noGrp="1" noChangeArrowheads="1"/>
          </p:cNvSpPr>
          <p:nvPr>
            <p:ph type="sldNum" sz="quarter" idx="4"/>
          </p:nvPr>
        </p:nvSpPr>
        <p:spPr bwMode="auto">
          <a:xfrm>
            <a:off x="7524750" y="6381327"/>
            <a:ext cx="933450" cy="3607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Arial" panose="020B0604020202020204" pitchFamily="34" charset="0"/>
              </a:defRPr>
            </a:lvl1pPr>
          </a:lstStyle>
          <a:p>
            <a:fld id="{8C00E446-F19D-4F24-B393-80FCF15835D0}" type="slidenum">
              <a:rPr lang="en-US" altLang="zh-CN"/>
              <a:pPr/>
              <a:t>‹#›</a:t>
            </a:fld>
            <a:endParaRPr lang="en-US" altLang="zh-CN"/>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208737"/>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1520" y="220663"/>
            <a:ext cx="54495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5"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hf hdr="0" dt="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ctrTitle"/>
          </p:nvPr>
        </p:nvSpPr>
        <p:spPr>
          <a:xfrm>
            <a:off x="539750" y="2143125"/>
            <a:ext cx="8064500" cy="1600200"/>
          </a:xfrm>
        </p:spPr>
        <p:txBody>
          <a:bodyPr/>
          <a:lstStyle/>
          <a:p>
            <a:pPr eaLnBrk="1" hangingPunct="1"/>
            <a:r>
              <a:rPr lang="en-US" altLang="zh-CN"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7</a:t>
            </a:r>
            <a:r>
              <a:rPr lang="zh-CN" altLang="en-US" sz="4000" b="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、程序设计语言</a:t>
            </a:r>
            <a:r>
              <a:rPr lang="zh-CN" altLang="en-US"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因素</a:t>
            </a:r>
            <a:endParaRPr lang="zh-CN" altLang="en-US" sz="2800" b="1" i="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p:txBody>
      </p:sp>
      <p:sp>
        <p:nvSpPr>
          <p:cNvPr id="8" name="副标题 2"/>
          <p:cNvSpPr>
            <a:spLocks noGrp="1"/>
          </p:cNvSpPr>
          <p:nvPr>
            <p:ph type="subTitle" idx="1"/>
          </p:nvPr>
        </p:nvSpPr>
        <p:spPr>
          <a:xfrm>
            <a:off x="467544" y="3789040"/>
            <a:ext cx="8358187" cy="2133948"/>
          </a:xfrm>
        </p:spPr>
        <p:txBody>
          <a:bodyPr/>
          <a:lstStyle/>
          <a:p>
            <a:pPr algn="ctr" eaLnBrk="1" hangingPunct="1">
              <a:lnSpc>
                <a:spcPct val="90000"/>
              </a:lnSpc>
            </a:pPr>
            <a:r>
              <a:rPr lang="zh-CN" altLang="en-US" b="1" dirty="0">
                <a:latin typeface="幼圆" panose="02010509060101010101" pitchFamily="49" charset="-122"/>
                <a:ea typeface="幼圆" panose="02010509060101010101" pitchFamily="49" charset="-122"/>
              </a:rPr>
              <a:t>张天 </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zh-CN" altLang="en-US" b="1" dirty="0">
                <a:latin typeface="幼圆" panose="02010509060101010101" pitchFamily="49" charset="-122"/>
                <a:ea typeface="幼圆" panose="02010509060101010101" pitchFamily="49" charset="-122"/>
              </a:rPr>
              <a:t>软件工程组</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dirty="0">
                <a:ea typeface="幼圆" panose="02010509060101010101" pitchFamily="49" charset="-122"/>
              </a:rPr>
              <a:t>ztluck@nju.edu.cn</a:t>
            </a:r>
            <a:endParaRPr lang="zh-CN" altLang="en-US" sz="2400"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dirty="0">
                <a:latin typeface="幼圆" panose="02010509060101010101" pitchFamily="49" charset="-122"/>
                <a:ea typeface="幼圆" panose="02010509060101010101" pitchFamily="49" charset="-122"/>
              </a:rPr>
              <a:t>201</a:t>
            </a:r>
            <a:r>
              <a:rPr lang="en-US" altLang="zh-Hans" sz="2400" b="1" dirty="0">
                <a:latin typeface="幼圆" panose="02010509060101010101" pitchFamily="49" charset="-122"/>
                <a:ea typeface="幼圆" panose="02010509060101010101" pitchFamily="49" charset="-122"/>
              </a:rPr>
              <a:t>7</a:t>
            </a:r>
            <a:r>
              <a:rPr lang="zh-CN" altLang="en-US" sz="2400" b="1" dirty="0">
                <a:latin typeface="幼圆" panose="02010509060101010101" pitchFamily="49" charset="-122"/>
                <a:ea typeface="幼圆" panose="02010509060101010101" pitchFamily="49" charset="-122"/>
              </a:rPr>
              <a:t>年</a:t>
            </a:r>
            <a:r>
              <a:rPr lang="zh-Hans" altLang="en-US" sz="2400" b="1" dirty="0">
                <a:latin typeface="幼圆" panose="02010509060101010101" pitchFamily="49" charset="-122"/>
                <a:ea typeface="幼圆" panose="02010509060101010101" pitchFamily="49" charset="-122"/>
              </a:rPr>
              <a:t>秋</a:t>
            </a:r>
            <a:r>
              <a:rPr lang="zh-CN" altLang="en-US" sz="2400" b="1" dirty="0">
                <a:latin typeface="幼圆" panose="02010509060101010101" pitchFamily="49" charset="-122"/>
                <a:ea typeface="幼圆" panose="02010509060101010101" pitchFamily="49" charset="-122"/>
              </a:rPr>
              <a:t>季</a:t>
            </a:r>
            <a:endParaRPr lang="en-US" altLang="zh-CN" sz="2400" b="1" dirty="0">
              <a:latin typeface="幼圆" panose="02010509060101010101" pitchFamily="49" charset="-122"/>
              <a:ea typeface="幼圆" panose="02010509060101010101" pitchFamily="49" charset="-122"/>
            </a:endParaRPr>
          </a:p>
          <a:p>
            <a:pPr eaLnBrk="1" hangingPunct="1">
              <a:lnSpc>
                <a:spcPct val="90000"/>
              </a:lnSpc>
            </a:pPr>
            <a:r>
              <a:rPr lang="zh-CN" altLang="en-US" b="1" dirty="0"/>
              <a:t>               </a:t>
            </a:r>
            <a:endParaRPr lang="zh-CN" alt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最主要的发展脉络</a:t>
            </a:r>
          </a:p>
        </p:txBody>
      </p:sp>
      <p:sp>
        <p:nvSpPr>
          <p:cNvPr id="3" name="内容占位符 2"/>
          <p:cNvSpPr>
            <a:spLocks noGrp="1"/>
          </p:cNvSpPr>
          <p:nvPr>
            <p:ph idx="1"/>
          </p:nvPr>
        </p:nvSpPr>
        <p:spPr/>
        <p:txBody>
          <a:bodyPr>
            <a:normAutofit/>
          </a:bodyPr>
          <a:lstStyle/>
          <a:p>
            <a:r>
              <a:rPr lang="zh-CN" altLang="en-US" sz="2800" dirty="0"/>
              <a:t>从</a:t>
            </a:r>
            <a:r>
              <a:rPr lang="zh-CN" altLang="en-US" sz="2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计算机程序设计语言</a:t>
            </a:r>
            <a:r>
              <a:rPr lang="zh-CN" altLang="en-US" sz="2800" dirty="0"/>
              <a:t>的演化来看，其背后最主要或最本质的发展脉络：</a:t>
            </a:r>
            <a:endParaRPr lang="en-US" altLang="zh-CN" sz="2800" dirty="0"/>
          </a:p>
        </p:txBody>
      </p:sp>
      <p:sp>
        <p:nvSpPr>
          <p:cNvPr id="6" name="矩形 5"/>
          <p:cNvSpPr/>
          <p:nvPr/>
        </p:nvSpPr>
        <p:spPr>
          <a:xfrm>
            <a:off x="827584" y="2348880"/>
            <a:ext cx="7056437" cy="1077218"/>
          </a:xfrm>
          <a:prstGeom prst="rect">
            <a:avLst/>
          </a:prstGeom>
        </p:spPr>
        <p:txBody>
          <a:bodyPr wrap="square">
            <a:spAutoFit/>
          </a:bodyPr>
          <a:lstStyle/>
          <a:p>
            <a:pPr marL="449262" lvl="1" indent="0" algn="ctr">
              <a:buNone/>
            </a:pPr>
            <a:r>
              <a:rPr lang="zh-CN" altLang="en-US" sz="3200" b="1" dirty="0">
                <a:solidFill>
                  <a:srgbClr val="0070C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抽象层次由低到高，从面向机器到面向开发人员！</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10</a:t>
            </a:fld>
            <a:endParaRPr lang="en-US" altLang="zh-CN"/>
          </a:p>
        </p:txBody>
      </p:sp>
      <p:sp>
        <p:nvSpPr>
          <p:cNvPr id="7" name="矩形 6"/>
          <p:cNvSpPr/>
          <p:nvPr/>
        </p:nvSpPr>
        <p:spPr>
          <a:xfrm>
            <a:off x="1835696" y="4365104"/>
            <a:ext cx="5591595" cy="830997"/>
          </a:xfrm>
          <a:prstGeom prst="rect">
            <a:avLst/>
          </a:prstGeom>
        </p:spPr>
        <p:txBody>
          <a:bodyPr wrap="none">
            <a:spAutoFit/>
          </a:bodyPr>
          <a:lstStyle/>
          <a:p>
            <a:r>
              <a:rPr lang="zh-CN" altLang="en-US" dirty="0"/>
              <a:t>抽象层次提高 </a:t>
            </a:r>
            <a:r>
              <a:rPr lang="en-US" altLang="zh-CN" dirty="0">
                <a:sym typeface="Wingdings" panose="05000000000000000000" pitchFamily="2" charset="2"/>
              </a:rPr>
              <a:t></a:t>
            </a:r>
            <a:r>
              <a:rPr lang="en-US" altLang="zh-CN" dirty="0"/>
              <a:t> </a:t>
            </a:r>
            <a:r>
              <a:rPr lang="zh-CN" altLang="en-US" dirty="0"/>
              <a:t>代码量下降</a:t>
            </a:r>
            <a:endParaRPr lang="en-US" altLang="zh-CN" dirty="0"/>
          </a:p>
          <a:p>
            <a:r>
              <a:rPr lang="zh-CN" altLang="en-US" dirty="0"/>
              <a:t>面向开发人员 </a:t>
            </a:r>
            <a:r>
              <a:rPr lang="en-US" altLang="zh-CN" dirty="0">
                <a:sym typeface="Wingdings" panose="05000000000000000000" pitchFamily="2" charset="2"/>
              </a:rPr>
              <a:t> </a:t>
            </a:r>
            <a:r>
              <a:rPr lang="zh-CN" altLang="en-US" dirty="0">
                <a:sym typeface="Wingdings" panose="05000000000000000000" pitchFamily="2" charset="2"/>
              </a:rPr>
              <a:t>更容易描述问题和设计</a:t>
            </a:r>
            <a:endParaRPr lang="zh-CN" altLang="en-US" dirty="0"/>
          </a:p>
        </p:txBody>
      </p:sp>
    </p:spTree>
    <p:extLst>
      <p:ext uri="{BB962C8B-B14F-4D97-AF65-F5344CB8AC3E}">
        <p14:creationId xmlns:p14="http://schemas.microsoft.com/office/powerpoint/2010/main" val="348921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汇编语言对开发的支持</a:t>
            </a:r>
          </a:p>
        </p:txBody>
      </p:sp>
      <p:sp>
        <p:nvSpPr>
          <p:cNvPr id="3" name="内容占位符 2"/>
          <p:cNvSpPr>
            <a:spLocks noGrp="1"/>
          </p:cNvSpPr>
          <p:nvPr>
            <p:ph idx="1"/>
          </p:nvPr>
        </p:nvSpPr>
        <p:spPr>
          <a:xfrm>
            <a:off x="468313" y="1158040"/>
            <a:ext cx="8142287" cy="4718885"/>
          </a:xfrm>
        </p:spPr>
        <p:txBody>
          <a:bodyPr>
            <a:normAutofit/>
          </a:bodyPr>
          <a:lstStyle/>
          <a:p>
            <a:r>
              <a:rPr lang="zh-CN" altLang="en-US" sz="2800" dirty="0"/>
              <a:t>汇编语言（</a:t>
            </a:r>
            <a:r>
              <a:rPr lang="en-US" altLang="zh-CN" sz="2800" dirty="0"/>
              <a:t>assembly language</a:t>
            </a:r>
            <a:r>
              <a:rPr lang="zh-CN" altLang="en-US" sz="2800" dirty="0"/>
              <a:t>）</a:t>
            </a:r>
            <a:endParaRPr lang="en-US" altLang="zh-CN" sz="2800" dirty="0"/>
          </a:p>
          <a:p>
            <a:pPr lvl="1"/>
            <a:r>
              <a:rPr lang="zh-CN" altLang="en-US" sz="2400" dirty="0"/>
              <a:t>特定于机器的底层语言，可以和</a:t>
            </a:r>
            <a:r>
              <a:rPr lang="en-US" altLang="zh-CN" sz="2400" dirty="0"/>
              <a:t>CPU</a:t>
            </a:r>
            <a:r>
              <a:rPr lang="zh-CN" altLang="en-US" sz="2400" dirty="0"/>
              <a:t>指令直接对应，优势是使用助记符封装了指令</a:t>
            </a:r>
            <a:endParaRPr lang="en-US" altLang="zh-CN" sz="2400" dirty="0"/>
          </a:p>
          <a:p>
            <a:r>
              <a:rPr lang="zh-CN" altLang="en-US" sz="2800" dirty="0"/>
              <a:t>与最初的高程相比</a:t>
            </a:r>
            <a:endParaRPr lang="en-US" altLang="zh-CN" sz="2800" dirty="0"/>
          </a:p>
          <a:p>
            <a:pPr lvl="1"/>
            <a:r>
              <a:rPr lang="zh-CN" altLang="en-US" sz="2400" dirty="0"/>
              <a:t>没有语言级的结构化控制</a:t>
            </a:r>
            <a:endParaRPr lang="en-US" altLang="zh-CN" sz="2400" dirty="0"/>
          </a:p>
          <a:p>
            <a:pPr lvl="1"/>
            <a:r>
              <a:rPr lang="zh-CN" altLang="en-US" sz="2400" dirty="0"/>
              <a:t>没有类型系统</a:t>
            </a:r>
            <a:endParaRPr lang="en-US" altLang="zh-CN" sz="2400" dirty="0"/>
          </a:p>
          <a:p>
            <a:pPr lvl="1"/>
            <a:r>
              <a:rPr lang="zh-CN" altLang="en-US" sz="2400" dirty="0"/>
              <a:t>对函数的支持不够</a:t>
            </a:r>
            <a:endParaRPr lang="en-US" altLang="zh-CN" sz="2400" dirty="0"/>
          </a:p>
          <a:p>
            <a:pPr lvl="1"/>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但程序的运行速度可以发挥机器的极致！</a:t>
            </a:r>
          </a:p>
        </p:txBody>
      </p:sp>
      <p:sp>
        <p:nvSpPr>
          <p:cNvPr id="6" name="矩形 5"/>
          <p:cNvSpPr/>
          <p:nvPr/>
        </p:nvSpPr>
        <p:spPr>
          <a:xfrm>
            <a:off x="491903" y="5298128"/>
            <a:ext cx="8254790" cy="707886"/>
          </a:xfrm>
          <a:prstGeom prst="rect">
            <a:avLst/>
          </a:prstGeom>
        </p:spPr>
        <p:txBody>
          <a:bodyPr wrap="square">
            <a:spAutoFit/>
          </a:bodyPr>
          <a:lstStyle/>
          <a:p>
            <a:pPr algn="l"/>
            <a:r>
              <a:rPr lang="zh-CN" altLang="en-US" sz="2000" b="1" dirty="0">
                <a:solidFill>
                  <a:srgbClr val="0070C0"/>
                </a:solidFill>
                <a:latin typeface="幼圆" panose="02010509060101010101" pitchFamily="49" charset="-122"/>
                <a:ea typeface="幼圆" panose="02010509060101010101" pitchFamily="49" charset="-122"/>
              </a:rPr>
              <a:t>对应指令而言，已经是巨大的进步，可以进行较复杂的程序开发了（事实上可以非常复杂）！</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11</a:t>
            </a:fld>
            <a:endParaRPr lang="en-US" altLang="zh-CN"/>
          </a:p>
        </p:txBody>
      </p:sp>
    </p:spTree>
    <p:extLst>
      <p:ext uri="{BB962C8B-B14F-4D97-AF65-F5344CB8AC3E}">
        <p14:creationId xmlns:p14="http://schemas.microsoft.com/office/powerpoint/2010/main" val="75910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第一代语言对开发的支持</a:t>
            </a:r>
          </a:p>
        </p:txBody>
      </p:sp>
      <p:sp>
        <p:nvSpPr>
          <p:cNvPr id="3" name="内容占位符 2"/>
          <p:cNvSpPr>
            <a:spLocks noGrp="1"/>
          </p:cNvSpPr>
          <p:nvPr>
            <p:ph idx="1"/>
          </p:nvPr>
        </p:nvSpPr>
        <p:spPr>
          <a:xfrm>
            <a:off x="467544" y="1196752"/>
            <a:ext cx="8142287" cy="4536157"/>
          </a:xfrm>
        </p:spPr>
        <p:txBody>
          <a:bodyPr/>
          <a:lstStyle/>
          <a:p>
            <a:r>
              <a:rPr lang="en-US" altLang="zh-CN" sz="2400" dirty="0"/>
              <a:t>First-generation languages (1954–1958)</a:t>
            </a:r>
          </a:p>
          <a:p>
            <a:pPr lvl="1"/>
            <a:r>
              <a:rPr lang="en-US" altLang="zh-CN" sz="2000" dirty="0"/>
              <a:t>FORTRAN I          </a:t>
            </a:r>
            <a:r>
              <a:rPr lang="zh-CN" altLang="en-US" sz="2000" dirty="0"/>
              <a:t>数学表达式</a:t>
            </a:r>
            <a:endParaRPr lang="en-US" altLang="zh-CN" sz="2000" dirty="0"/>
          </a:p>
          <a:p>
            <a:pPr lvl="1"/>
            <a:r>
              <a:rPr lang="en-US" altLang="zh-CN" sz="2000" dirty="0"/>
              <a:t>ALGOL 58            </a:t>
            </a:r>
            <a:r>
              <a:rPr lang="zh-CN" altLang="en-US" sz="2000" dirty="0"/>
              <a:t>数学表达式</a:t>
            </a:r>
            <a:endParaRPr lang="en-US" altLang="zh-CN" sz="2000" dirty="0"/>
          </a:p>
          <a:p>
            <a:pPr lvl="1"/>
            <a:r>
              <a:rPr lang="en-US" altLang="zh-CN" sz="2000" dirty="0" err="1"/>
              <a:t>Flowmatic</a:t>
            </a:r>
            <a:r>
              <a:rPr lang="en-US" altLang="zh-CN" sz="2000" dirty="0"/>
              <a:t>             </a:t>
            </a:r>
            <a:r>
              <a:rPr lang="zh-CN" altLang="en-US" sz="2000" dirty="0"/>
              <a:t>数学表达式</a:t>
            </a:r>
            <a:endParaRPr lang="en-US" altLang="zh-CN" sz="2000" dirty="0"/>
          </a:p>
          <a:p>
            <a:pPr lvl="1"/>
            <a:r>
              <a:rPr lang="en-US" altLang="zh-CN" sz="2000" dirty="0"/>
              <a:t>IPL V                     </a:t>
            </a:r>
            <a:r>
              <a:rPr lang="zh-CN" altLang="en-US" sz="2000" dirty="0"/>
              <a:t>数学表达式</a:t>
            </a:r>
            <a:endParaRPr lang="en-US" altLang="zh-CN" sz="2000" dirty="0"/>
          </a:p>
          <a:p>
            <a:r>
              <a:rPr lang="zh-CN" altLang="en-US" sz="2400" dirty="0"/>
              <a:t>第一代语言主要应用于科学和工程应用，这个问题领域的词汇几乎全是数学</a:t>
            </a:r>
            <a:endParaRPr lang="en-US" altLang="zh-CN" sz="2400" dirty="0"/>
          </a:p>
          <a:p>
            <a:r>
              <a:rPr lang="zh-CN" altLang="en-US" sz="2400" dirty="0"/>
              <a:t>典型代表</a:t>
            </a:r>
            <a:r>
              <a:rPr lang="en-US" altLang="zh-CN" sz="2400" dirty="0"/>
              <a:t>FORTRAN I</a:t>
            </a:r>
            <a:r>
              <a:rPr lang="zh-CN" altLang="en-US" sz="2400" dirty="0"/>
              <a:t>，让程序员可以写成数学公式，从而不用面对汇编语言或机器语言中的一些复杂问题</a:t>
            </a:r>
            <a:endParaRPr lang="en-US" altLang="zh-CN" sz="2400" dirty="0"/>
          </a:p>
        </p:txBody>
      </p:sp>
      <p:sp>
        <p:nvSpPr>
          <p:cNvPr id="6" name="矩形 5"/>
          <p:cNvSpPr/>
          <p:nvPr/>
        </p:nvSpPr>
        <p:spPr>
          <a:xfrm>
            <a:off x="639492" y="5364620"/>
            <a:ext cx="7329060" cy="461665"/>
          </a:xfrm>
          <a:prstGeom prst="rect">
            <a:avLst/>
          </a:prstGeom>
        </p:spPr>
        <p:txBody>
          <a:bodyPr wrap="square">
            <a:spAutoFit/>
          </a:bodyPr>
          <a:lstStyle/>
          <a:p>
            <a:r>
              <a:rPr lang="zh-CN" altLang="en-US" b="1" dirty="0">
                <a:solidFill>
                  <a:srgbClr val="C00000"/>
                </a:solidFill>
                <a:latin typeface="幼圆" panose="02010509060101010101" pitchFamily="49" charset="-122"/>
                <a:ea typeface="幼圆" panose="02010509060101010101" pitchFamily="49" charset="-122"/>
              </a:rPr>
              <a:t>注意：这个时期汇编语言仍在广泛使用！</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12</a:t>
            </a:fld>
            <a:endParaRPr lang="en-US" altLang="zh-CN"/>
          </a:p>
        </p:txBody>
      </p:sp>
    </p:spTree>
    <p:extLst>
      <p:ext uri="{BB962C8B-B14F-4D97-AF65-F5344CB8AC3E}">
        <p14:creationId xmlns:p14="http://schemas.microsoft.com/office/powerpoint/2010/main" val="3181775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444" y="2929180"/>
            <a:ext cx="4968552" cy="2900610"/>
          </a:xfrm>
          <a:prstGeom prst="rect">
            <a:avLst/>
          </a:prstGeom>
        </p:spPr>
      </p:pic>
      <p:sp>
        <p:nvSpPr>
          <p:cNvPr id="2" name="标题 1"/>
          <p:cNvSpPr>
            <a:spLocks noGrp="1"/>
          </p:cNvSpPr>
          <p:nvPr>
            <p:ph type="title"/>
          </p:nvPr>
        </p:nvSpPr>
        <p:spPr/>
        <p:txBody>
          <a:bodyPr/>
          <a:lstStyle/>
          <a:p>
            <a:r>
              <a:rPr lang="zh-CN" altLang="en-US" dirty="0"/>
              <a:t>早期语言的拓扑</a:t>
            </a:r>
          </a:p>
        </p:txBody>
      </p:sp>
      <p:sp>
        <p:nvSpPr>
          <p:cNvPr id="3" name="内容占位符 2"/>
          <p:cNvSpPr>
            <a:spLocks noGrp="1"/>
          </p:cNvSpPr>
          <p:nvPr>
            <p:ph idx="1"/>
          </p:nvPr>
        </p:nvSpPr>
        <p:spPr/>
        <p:txBody>
          <a:bodyPr/>
          <a:lstStyle/>
          <a:p>
            <a:r>
              <a:rPr lang="zh-CN" altLang="en-US" sz="2400" dirty="0"/>
              <a:t>所谓语言的“拓扑结构”，指语言的基本构成单元（</a:t>
            </a:r>
            <a:r>
              <a:rPr lang="en-US" altLang="zh-CN" sz="2400" dirty="0"/>
              <a:t>constructs</a:t>
            </a:r>
            <a:r>
              <a:rPr lang="zh-CN" altLang="en-US" sz="2400" dirty="0"/>
              <a:t>），以及这些单元是如何连接的</a:t>
            </a:r>
            <a:endParaRPr lang="en-US" altLang="zh-CN" sz="2400" dirty="0"/>
          </a:p>
          <a:p>
            <a:r>
              <a:rPr lang="zh-CN" altLang="en-US" sz="2400" dirty="0"/>
              <a:t>早期这些语言的拓扑表现出相对较平的结构：</a:t>
            </a:r>
            <a:r>
              <a:rPr lang="zh-CN" altLang="en-US" sz="2400" dirty="0">
                <a:solidFill>
                  <a:srgbClr val="C00000"/>
                </a:solidFill>
                <a:latin typeface="楷体" panose="02010609060101010101" pitchFamily="49" charset="-122"/>
                <a:ea typeface="楷体" panose="02010609060101010101" pitchFamily="49" charset="-122"/>
              </a:rPr>
              <a:t>只包含全局数据和子程序</a:t>
            </a:r>
            <a:endParaRPr lang="en-US" altLang="zh-CN" sz="2400" dirty="0">
              <a:solidFill>
                <a:srgbClr val="C00000"/>
              </a:solidFill>
              <a:latin typeface="楷体" panose="02010609060101010101" pitchFamily="49" charset="-122"/>
              <a:ea typeface="楷体" panose="02010609060101010101" pitchFamily="49" charset="-122"/>
            </a:endParaRPr>
          </a:p>
          <a:p>
            <a:pPr lvl="1"/>
            <a:endParaRPr lang="zh-CN" altLang="en-US" sz="2000" dirty="0"/>
          </a:p>
        </p:txBody>
      </p:sp>
      <p:sp>
        <p:nvSpPr>
          <p:cNvPr id="7" name="矩形 6"/>
          <p:cNvSpPr/>
          <p:nvPr/>
        </p:nvSpPr>
        <p:spPr>
          <a:xfrm>
            <a:off x="3259869" y="4437112"/>
            <a:ext cx="3005951" cy="400110"/>
          </a:xfrm>
          <a:prstGeom prst="rect">
            <a:avLst/>
          </a:prstGeom>
        </p:spPr>
        <p:txBody>
          <a:bodyPr wrap="none">
            <a:spAutoFit/>
          </a:bodyPr>
          <a:lstStyle/>
          <a:p>
            <a:r>
              <a:rPr lang="zh-CN" altLang="en-US" sz="2000" b="1" dirty="0">
                <a:solidFill>
                  <a:srgbClr val="0066FF"/>
                </a:solidFill>
                <a:latin typeface="楷体" panose="02010609060101010101" pitchFamily="49" charset="-122"/>
                <a:ea typeface="楷体" panose="02010609060101010101" pitchFamily="49" charset="-122"/>
              </a:rPr>
              <a:t>子程序对数据的依赖关系</a:t>
            </a:r>
            <a:endParaRPr lang="zh-CN" altLang="en-US" sz="2000" b="1" dirty="0">
              <a:solidFill>
                <a:srgbClr val="0066FF"/>
              </a:solidFill>
            </a:endParaRPr>
          </a:p>
        </p:txBody>
      </p:sp>
      <p:sp>
        <p:nvSpPr>
          <p:cNvPr id="9" name="矩形 8"/>
          <p:cNvSpPr/>
          <p:nvPr/>
        </p:nvSpPr>
        <p:spPr>
          <a:xfrm>
            <a:off x="6156176" y="3228362"/>
            <a:ext cx="2952328" cy="1107996"/>
          </a:xfrm>
          <a:prstGeom prst="rect">
            <a:avLst/>
          </a:prstGeom>
        </p:spPr>
        <p:txBody>
          <a:bodyPr wrap="square">
            <a:spAutoFit/>
          </a:bodyPr>
          <a:lstStyle/>
          <a:p>
            <a:r>
              <a:rPr lang="zh-CN" altLang="en-US" sz="2200" b="1" dirty="0">
                <a:solidFill>
                  <a:srgbClr val="C00000"/>
                </a:solidFill>
                <a:latin typeface="楷体" panose="02010609060101010101" pitchFamily="49" charset="-122"/>
                <a:ea typeface="楷体" panose="02010609060101010101" pitchFamily="49" charset="-122"/>
              </a:rPr>
              <a:t>注意：这个时候，子程序的价值还没有被充分发掘！</a:t>
            </a:r>
            <a:endParaRPr lang="zh-CN" altLang="en-US" sz="2200" b="1" dirty="0"/>
          </a:p>
        </p:txBody>
      </p:sp>
      <p:sp>
        <p:nvSpPr>
          <p:cNvPr id="10" name="矩形 9"/>
          <p:cNvSpPr/>
          <p:nvPr/>
        </p:nvSpPr>
        <p:spPr>
          <a:xfrm>
            <a:off x="1331640" y="5867980"/>
            <a:ext cx="4368504" cy="369332"/>
          </a:xfrm>
          <a:prstGeom prst="rect">
            <a:avLst/>
          </a:prstGeom>
        </p:spPr>
        <p:txBody>
          <a:bodyPr wrap="none">
            <a:spAutoFit/>
          </a:bodyPr>
          <a:lstStyle/>
          <a:p>
            <a:r>
              <a:rPr lang="zh-CN" altLang="en-US" sz="1800" b="1" dirty="0">
                <a:latin typeface="+mn-ea"/>
                <a:ea typeface="+mn-ea"/>
              </a:rPr>
              <a:t>第一代和第二代早期程序设计语言的结构</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13</a:t>
            </a:fld>
            <a:endParaRPr lang="en-US" altLang="zh-CN"/>
          </a:p>
        </p:txBody>
      </p:sp>
    </p:spTree>
    <p:extLst>
      <p:ext uri="{BB962C8B-B14F-4D97-AF65-F5344CB8AC3E}">
        <p14:creationId xmlns:p14="http://schemas.microsoft.com/office/powerpoint/2010/main" val="209250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主要问题</a:t>
            </a:r>
          </a:p>
        </p:txBody>
      </p:sp>
      <p:sp>
        <p:nvSpPr>
          <p:cNvPr id="3" name="内容占位符 2"/>
          <p:cNvSpPr>
            <a:spLocks noGrp="1"/>
          </p:cNvSpPr>
          <p:nvPr>
            <p:ph idx="1"/>
          </p:nvPr>
        </p:nvSpPr>
        <p:spPr/>
        <p:txBody>
          <a:bodyPr/>
          <a:lstStyle/>
          <a:p>
            <a:pPr>
              <a:lnSpc>
                <a:spcPct val="120000"/>
              </a:lnSpc>
            </a:pPr>
            <a:r>
              <a:rPr lang="zh-CN" altLang="en-US" dirty="0"/>
              <a:t>从拓扑上，没有机制保证不同类型数据的区分</a:t>
            </a:r>
            <a:endParaRPr lang="en-US" altLang="zh-CN" dirty="0"/>
          </a:p>
          <a:p>
            <a:pPr lvl="1">
              <a:lnSpc>
                <a:spcPct val="120000"/>
              </a:lnSpc>
            </a:pPr>
            <a:r>
              <a:rPr lang="zh-CN" altLang="en-US" dirty="0"/>
              <a:t>虽然设计者可以在逻辑上将不同类型的数据分开，但语言层面并没有机制来强制保证</a:t>
            </a:r>
            <a:endParaRPr lang="en-US" altLang="zh-CN" dirty="0"/>
          </a:p>
          <a:p>
            <a:pPr lvl="1">
              <a:lnSpc>
                <a:spcPct val="120000"/>
              </a:lnSpc>
            </a:pPr>
            <a:r>
              <a:rPr lang="zh-CN" altLang="en-US" dirty="0"/>
              <a:t>某个局部子程序的错误可能给其他部分带来毁灭性的影响，因为全局数据结构对于所有子程序都是可见的</a:t>
            </a:r>
            <a:endParaRPr lang="en-US" altLang="zh-CN" dirty="0"/>
          </a:p>
          <a:p>
            <a:pPr>
              <a:lnSpc>
                <a:spcPct val="120000"/>
              </a:lnSpc>
            </a:pPr>
            <a:r>
              <a:rPr lang="zh-CN" altLang="en-US" dirty="0"/>
              <a:t>当编写大型系统时 ，子程序之间的大量交叉耦合非常难以维护</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14</a:t>
            </a:fld>
            <a:endParaRPr lang="en-US" altLang="zh-CN"/>
          </a:p>
        </p:txBody>
      </p:sp>
    </p:spTree>
    <p:extLst>
      <p:ext uri="{BB962C8B-B14F-4D97-AF65-F5344CB8AC3E}">
        <p14:creationId xmlns:p14="http://schemas.microsoft.com/office/powerpoint/2010/main" val="50144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第二代语言对开发的支持</a:t>
            </a:r>
          </a:p>
        </p:txBody>
      </p:sp>
      <p:sp>
        <p:nvSpPr>
          <p:cNvPr id="3" name="内容占位符 2"/>
          <p:cNvSpPr>
            <a:spLocks noGrp="1"/>
          </p:cNvSpPr>
          <p:nvPr>
            <p:ph idx="1"/>
          </p:nvPr>
        </p:nvSpPr>
        <p:spPr>
          <a:xfrm>
            <a:off x="468313" y="1268760"/>
            <a:ext cx="8142287" cy="4752528"/>
          </a:xfrm>
        </p:spPr>
        <p:txBody>
          <a:bodyPr>
            <a:normAutofit/>
          </a:bodyPr>
          <a:lstStyle/>
          <a:p>
            <a:r>
              <a:rPr lang="en-US" altLang="zh-CN" sz="2400" dirty="0"/>
              <a:t>Second-generation languages (1959–1961)</a:t>
            </a:r>
          </a:p>
          <a:p>
            <a:pPr lvl="1"/>
            <a:r>
              <a:rPr lang="en-US" altLang="zh-CN" sz="2000" dirty="0"/>
              <a:t>FORTRAN II        </a:t>
            </a:r>
            <a:r>
              <a:rPr lang="zh-CN" altLang="en-US" sz="2000" dirty="0">
                <a:solidFill>
                  <a:srgbClr val="C00000"/>
                </a:solidFill>
              </a:rPr>
              <a:t>子程序</a:t>
            </a:r>
            <a:r>
              <a:rPr lang="zh-CN" altLang="en-US" sz="2000" dirty="0"/>
              <a:t>、单独编译</a:t>
            </a:r>
            <a:endParaRPr lang="en-US" altLang="zh-CN" sz="2000" dirty="0"/>
          </a:p>
          <a:p>
            <a:pPr lvl="1"/>
            <a:r>
              <a:rPr lang="en-US" altLang="zh-CN" sz="2000" dirty="0"/>
              <a:t>ALGOL 60            </a:t>
            </a:r>
            <a:r>
              <a:rPr lang="zh-CN" altLang="en-US" sz="2000" dirty="0"/>
              <a:t>块结构、</a:t>
            </a:r>
            <a:r>
              <a:rPr lang="zh-CN" altLang="en-US" sz="2000" dirty="0">
                <a:solidFill>
                  <a:srgbClr val="C00000"/>
                </a:solidFill>
              </a:rPr>
              <a:t>数据类型</a:t>
            </a:r>
            <a:endParaRPr lang="en-US" altLang="zh-CN" sz="2000" dirty="0">
              <a:solidFill>
                <a:srgbClr val="C00000"/>
              </a:solidFill>
            </a:endParaRPr>
          </a:p>
          <a:p>
            <a:pPr lvl="1"/>
            <a:r>
              <a:rPr lang="en-US" altLang="zh-CN" sz="2000" dirty="0"/>
              <a:t>COBOL                </a:t>
            </a:r>
            <a:r>
              <a:rPr lang="zh-CN" altLang="en-US" sz="2000" dirty="0">
                <a:solidFill>
                  <a:srgbClr val="C00000"/>
                </a:solidFill>
              </a:rPr>
              <a:t>数据描述</a:t>
            </a:r>
            <a:r>
              <a:rPr lang="zh-CN" altLang="en-US" sz="2000" dirty="0"/>
              <a:t>、文件处理</a:t>
            </a:r>
            <a:endParaRPr lang="en-US" altLang="zh-CN" sz="2000" dirty="0"/>
          </a:p>
          <a:p>
            <a:pPr lvl="1"/>
            <a:r>
              <a:rPr lang="en-US" altLang="zh-CN" sz="2000" b="1" dirty="0">
                <a:solidFill>
                  <a:srgbClr val="C00000"/>
                </a:solidFill>
              </a:rPr>
              <a:t>Lisp</a:t>
            </a:r>
            <a:r>
              <a:rPr lang="en-US" altLang="zh-CN" sz="2000" dirty="0"/>
              <a:t>                      </a:t>
            </a:r>
            <a:r>
              <a:rPr lang="zh-CN" altLang="en-US" sz="2000" dirty="0"/>
              <a:t>列表处理、</a:t>
            </a:r>
            <a:r>
              <a:rPr lang="zh-CN" altLang="en-US" sz="2000" dirty="0">
                <a:solidFill>
                  <a:srgbClr val="C00000"/>
                </a:solidFill>
              </a:rPr>
              <a:t>指针</a:t>
            </a:r>
            <a:r>
              <a:rPr lang="zh-CN" altLang="en-US" sz="2000" dirty="0"/>
              <a:t>、</a:t>
            </a:r>
            <a:r>
              <a:rPr lang="zh-CN" altLang="en-US" sz="2000" dirty="0">
                <a:solidFill>
                  <a:srgbClr val="C00000"/>
                </a:solidFill>
              </a:rPr>
              <a:t>垃圾收集</a:t>
            </a:r>
            <a:r>
              <a:rPr lang="zh-CN" altLang="en-US" sz="1400" dirty="0"/>
              <a:t>（注：</a:t>
            </a:r>
            <a:r>
              <a:rPr lang="en-US" altLang="zh-CN" sz="1400" dirty="0"/>
              <a:t>J. McCarthy</a:t>
            </a:r>
            <a:r>
              <a:rPr lang="zh-CN" altLang="en-US" sz="1400" dirty="0"/>
              <a:t>设计并实现了第一个以</a:t>
            </a:r>
            <a:r>
              <a:rPr lang="en-US" altLang="zh-CN" sz="1400" dirty="0"/>
              <a:t>lambda</a:t>
            </a:r>
            <a:r>
              <a:rPr lang="zh-CN" altLang="en-US" sz="1400" dirty="0"/>
              <a:t>演算为模型的语言）</a:t>
            </a:r>
            <a:endParaRPr lang="en-US" altLang="zh-CN" sz="1400" dirty="0"/>
          </a:p>
          <a:p>
            <a:pPr lvl="1"/>
            <a:endParaRPr lang="en-US" altLang="zh-CN" sz="2000" dirty="0"/>
          </a:p>
          <a:p>
            <a:r>
              <a:rPr lang="zh-CN" altLang="en-US" sz="2000" dirty="0"/>
              <a:t>第二代语言中，重点是</a:t>
            </a:r>
            <a:r>
              <a:rPr lang="zh-CN" altLang="en-US" sz="24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算法抽象</a:t>
            </a:r>
            <a:endParaRPr lang="en-US" altLang="zh-CN" sz="24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en-US" sz="2000" dirty="0"/>
              <a:t>关注的焦点主要是</a:t>
            </a:r>
            <a:r>
              <a:rPr lang="zh-CN" altLang="en-US" sz="2000" b="1" dirty="0">
                <a:solidFill>
                  <a:srgbClr val="C00000"/>
                </a:solidFill>
              </a:rPr>
              <a:t>告诉计算机做什么</a:t>
            </a:r>
            <a:r>
              <a:rPr lang="zh-CN" altLang="en-US" sz="2000" dirty="0"/>
              <a:t>：先读入一些记录，然后进行排序，最后打印报表。</a:t>
            </a:r>
            <a:endParaRPr lang="en-US" altLang="zh-CN" sz="2000" dirty="0"/>
          </a:p>
          <a:p>
            <a:r>
              <a:rPr lang="zh-CN" altLang="en-US" sz="2000" dirty="0"/>
              <a:t>向着问题空间有靠近一步，离底层计算机又远了一步</a:t>
            </a:r>
          </a:p>
          <a:p>
            <a:endParaRPr lang="zh-CN" altLang="en-US"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15</a:t>
            </a:fld>
            <a:endParaRPr lang="en-US" altLang="zh-CN"/>
          </a:p>
        </p:txBody>
      </p:sp>
    </p:spTree>
    <p:extLst>
      <p:ext uri="{BB962C8B-B14F-4D97-AF65-F5344CB8AC3E}">
        <p14:creationId xmlns:p14="http://schemas.microsoft.com/office/powerpoint/2010/main" val="4219101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二代和三代早期的特点</a:t>
            </a:r>
          </a:p>
        </p:txBody>
      </p:sp>
      <p:sp>
        <p:nvSpPr>
          <p:cNvPr id="3" name="内容占位符 2"/>
          <p:cNvSpPr>
            <a:spLocks noGrp="1"/>
          </p:cNvSpPr>
          <p:nvPr>
            <p:ph idx="1"/>
          </p:nvPr>
        </p:nvSpPr>
        <p:spPr>
          <a:xfrm>
            <a:off x="468313" y="1124744"/>
            <a:ext cx="8142287" cy="4752181"/>
          </a:xfrm>
        </p:spPr>
        <p:txBody>
          <a:bodyPr/>
          <a:lstStyle/>
          <a:p>
            <a:pPr>
              <a:lnSpc>
                <a:spcPct val="120000"/>
              </a:lnSpc>
            </a:pPr>
            <a:r>
              <a:rPr lang="zh-CN" altLang="en-US" dirty="0"/>
              <a:t>子程序作为</a:t>
            </a:r>
            <a:r>
              <a:rPr lang="zh-CN" altLang="en-US" dirty="0">
                <a:solidFill>
                  <a:srgbClr val="C00000"/>
                </a:solidFill>
                <a:latin typeface="楷体" panose="02010609060101010101" pitchFamily="49" charset="-122"/>
                <a:ea typeface="楷体" panose="02010609060101010101" pitchFamily="49" charset="-122"/>
              </a:rPr>
              <a:t>抽象程序功能</a:t>
            </a:r>
            <a:r>
              <a:rPr lang="zh-CN" altLang="en-US" dirty="0"/>
              <a:t>的作用被重视</a:t>
            </a:r>
            <a:endParaRPr lang="en-US" altLang="zh-CN" dirty="0"/>
          </a:p>
          <a:p>
            <a:pPr lvl="1">
              <a:lnSpc>
                <a:spcPct val="120000"/>
              </a:lnSpc>
            </a:pPr>
            <a:r>
              <a:rPr lang="zh-CN" altLang="en-US" dirty="0"/>
              <a:t>人们开始发明语言，支持参数传递机制</a:t>
            </a:r>
            <a:endParaRPr lang="en-US" altLang="zh-CN" dirty="0"/>
          </a:p>
          <a:p>
            <a:pPr lvl="1">
              <a:lnSpc>
                <a:spcPct val="120000"/>
              </a:lnSpc>
            </a:pPr>
            <a:r>
              <a:rPr lang="zh-CN" altLang="en-US" dirty="0"/>
              <a:t>奠定了结构化程序设计的基础，语言上支持嵌套的子程序，在声明的可见性范围方面开始探索</a:t>
            </a:r>
            <a:endParaRPr lang="en-US" altLang="zh-CN"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7664" y="3252580"/>
            <a:ext cx="4752528" cy="2855918"/>
          </a:xfrm>
          <a:prstGeom prst="rect">
            <a:avLst/>
          </a:prstGeom>
        </p:spPr>
      </p:pic>
      <p:sp>
        <p:nvSpPr>
          <p:cNvPr id="7" name="矩形 6"/>
          <p:cNvSpPr/>
          <p:nvPr/>
        </p:nvSpPr>
        <p:spPr>
          <a:xfrm>
            <a:off x="6225066" y="4365104"/>
            <a:ext cx="2308954" cy="712952"/>
          </a:xfrm>
          <a:prstGeom prst="rect">
            <a:avLst/>
          </a:prstGeom>
        </p:spPr>
        <p:txBody>
          <a:bodyPr wrap="square">
            <a:spAutoFit/>
          </a:bodyPr>
          <a:lstStyle/>
          <a:p>
            <a:pPr>
              <a:lnSpc>
                <a:spcPct val="120000"/>
              </a:lnSpc>
              <a:spcBef>
                <a:spcPts val="0"/>
              </a:spcBef>
              <a:spcAft>
                <a:spcPts val="0"/>
              </a:spcAft>
            </a:pPr>
            <a:r>
              <a:rPr lang="zh-CN" altLang="en-US" sz="1800" b="1" dirty="0">
                <a:latin typeface="+mn-ea"/>
                <a:ea typeface="+mn-ea"/>
              </a:rPr>
              <a:t>第一代和第二代早期程序设计语言的结构</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16</a:t>
            </a:fld>
            <a:endParaRPr lang="en-US" altLang="zh-CN"/>
          </a:p>
        </p:txBody>
      </p:sp>
    </p:spTree>
    <p:extLst>
      <p:ext uri="{BB962C8B-B14F-4D97-AF65-F5344CB8AC3E}">
        <p14:creationId xmlns:p14="http://schemas.microsoft.com/office/powerpoint/2010/main" val="1505929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第三代语言对开发的支持</a:t>
            </a:r>
          </a:p>
        </p:txBody>
      </p:sp>
      <p:sp>
        <p:nvSpPr>
          <p:cNvPr id="3" name="内容占位符 2"/>
          <p:cNvSpPr>
            <a:spLocks noGrp="1"/>
          </p:cNvSpPr>
          <p:nvPr>
            <p:ph idx="1"/>
          </p:nvPr>
        </p:nvSpPr>
        <p:spPr>
          <a:xfrm>
            <a:off x="468313" y="1268760"/>
            <a:ext cx="8280151" cy="4608165"/>
          </a:xfrm>
        </p:spPr>
        <p:txBody>
          <a:bodyPr/>
          <a:lstStyle/>
          <a:p>
            <a:r>
              <a:rPr lang="en-US" altLang="zh-CN" sz="2400" dirty="0"/>
              <a:t>Third-generation languages (1962–1970)</a:t>
            </a:r>
          </a:p>
          <a:p>
            <a:pPr lvl="1"/>
            <a:r>
              <a:rPr lang="en-US" altLang="zh-CN" sz="2000" dirty="0"/>
              <a:t>PL/1                   FORTRAN + ALGOL + COBOL</a:t>
            </a:r>
          </a:p>
          <a:p>
            <a:pPr lvl="1"/>
            <a:r>
              <a:rPr lang="en-US" altLang="zh-CN" sz="2000" dirty="0"/>
              <a:t>ALGOL 68         ALGOL 60</a:t>
            </a:r>
            <a:r>
              <a:rPr lang="zh-CN" altLang="en-US" sz="2000" dirty="0"/>
              <a:t>的严格继承者</a:t>
            </a:r>
            <a:endParaRPr lang="en-US" altLang="zh-CN" sz="2000" dirty="0"/>
          </a:p>
          <a:p>
            <a:pPr lvl="1"/>
            <a:r>
              <a:rPr lang="en-US" altLang="zh-CN" sz="2000" dirty="0"/>
              <a:t>Pascal                ALGOL 60</a:t>
            </a:r>
            <a:r>
              <a:rPr lang="zh-CN" altLang="en-US" sz="2000" dirty="0"/>
              <a:t>的简单继承者</a:t>
            </a:r>
            <a:endParaRPr lang="en-US" altLang="zh-CN" sz="2000" dirty="0"/>
          </a:p>
          <a:p>
            <a:pPr lvl="1"/>
            <a:r>
              <a:rPr lang="en-US" altLang="zh-CN" sz="2000" dirty="0" err="1">
                <a:solidFill>
                  <a:srgbClr val="C00000"/>
                </a:solidFill>
              </a:rPr>
              <a:t>Simula</a:t>
            </a:r>
            <a:r>
              <a:rPr lang="en-US" altLang="zh-CN" sz="2000" dirty="0">
                <a:solidFill>
                  <a:srgbClr val="FF0000"/>
                </a:solidFill>
              </a:rPr>
              <a:t> </a:t>
            </a:r>
            <a:r>
              <a:rPr lang="en-US" altLang="zh-CN" sz="2000" dirty="0"/>
              <a:t>              </a:t>
            </a:r>
            <a:r>
              <a:rPr lang="zh-CN" altLang="en-US" sz="2000" dirty="0"/>
              <a:t>类、数据抽象（</a:t>
            </a:r>
            <a:r>
              <a:rPr lang="zh-CN" altLang="en-US" sz="2000" dirty="0">
                <a:solidFill>
                  <a:srgbClr val="C00000"/>
                </a:solidFill>
                <a:latin typeface="楷体" panose="02010609060101010101" pitchFamily="49" charset="-122"/>
                <a:ea typeface="楷体" panose="02010609060101010101" pitchFamily="49" charset="-122"/>
              </a:rPr>
              <a:t>但没有继承</a:t>
            </a:r>
            <a:r>
              <a:rPr lang="zh-CN" altLang="en-US" sz="2000" dirty="0"/>
              <a:t>）</a:t>
            </a:r>
            <a:endParaRPr lang="en-US" altLang="zh-CN" sz="2000" dirty="0"/>
          </a:p>
          <a:p>
            <a:r>
              <a:rPr lang="zh-CN" altLang="en-US" sz="2000" b="1" dirty="0"/>
              <a:t>大事记：</a:t>
            </a:r>
            <a:r>
              <a:rPr lang="en-US" altLang="zh-CN" sz="2000" b="1" dirty="0"/>
              <a:t>68</a:t>
            </a:r>
            <a:r>
              <a:rPr lang="zh-CN" altLang="en-US" sz="2000" b="1" dirty="0"/>
              <a:t>年</a:t>
            </a:r>
            <a:r>
              <a:rPr lang="en-US" altLang="zh-CN" sz="2000" b="1" dirty="0" err="1"/>
              <a:t>Dijkstra</a:t>
            </a:r>
            <a:r>
              <a:rPr lang="zh-CN" altLang="en-US" sz="2000" b="1" dirty="0"/>
              <a:t>论“</a:t>
            </a:r>
            <a:r>
              <a:rPr lang="en-US" altLang="zh-CN" sz="2000" b="1" dirty="0" err="1"/>
              <a:t>goto</a:t>
            </a:r>
            <a:r>
              <a:rPr lang="zh-CN" altLang="en-US" sz="2000" b="1" dirty="0"/>
              <a:t>有害”的提出促使了</a:t>
            </a:r>
            <a:r>
              <a:rPr lang="zh-CN" altLang="en-US" sz="2000" b="1" dirty="0">
                <a:solidFill>
                  <a:srgbClr val="C00000"/>
                </a:solidFill>
                <a:latin typeface="楷体" panose="02010609060101010101" pitchFamily="49" charset="-122"/>
                <a:ea typeface="楷体" panose="02010609060101010101" pitchFamily="49" charset="-122"/>
              </a:rPr>
              <a:t>结构化编程</a:t>
            </a:r>
            <a:r>
              <a:rPr lang="zh-CN" altLang="en-US" sz="2000" b="1" dirty="0"/>
              <a:t>的出现，进而产生“结构化分析与设计”，进而形成“传统软降工程”</a:t>
            </a:r>
            <a:endParaRPr lang="en-US" altLang="zh-CN" sz="2000" b="1" dirty="0"/>
          </a:p>
          <a:p>
            <a:r>
              <a:rPr lang="zh-CN" altLang="en-US" sz="2000" dirty="0"/>
              <a:t>演进到了支持数据抽象</a:t>
            </a:r>
            <a:endParaRPr lang="en-US" altLang="zh-CN" sz="2000" dirty="0"/>
          </a:p>
          <a:p>
            <a:r>
              <a:rPr lang="zh-CN" altLang="en-US" sz="2000" dirty="0">
                <a:solidFill>
                  <a:srgbClr val="FF0000"/>
                </a:solidFill>
              </a:rPr>
              <a:t>这时，程序员可以描述相关数据的意义（它们的类型），并让程序设计语言强制确保这些设计决策</a:t>
            </a:r>
            <a:endParaRPr lang="en-US" altLang="zh-CN" sz="2000" dirty="0">
              <a:solidFill>
                <a:srgbClr val="FF0000"/>
              </a:solidFill>
            </a:endParaRP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17</a:t>
            </a:fld>
            <a:endParaRPr lang="en-US" altLang="zh-CN"/>
          </a:p>
        </p:txBody>
      </p:sp>
    </p:spTree>
    <p:extLst>
      <p:ext uri="{BB962C8B-B14F-4D97-AF65-F5344CB8AC3E}">
        <p14:creationId xmlns:p14="http://schemas.microsoft.com/office/powerpoint/2010/main" val="344398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关于强类型的问题</a:t>
            </a:r>
          </a:p>
        </p:txBody>
      </p:sp>
      <p:sp>
        <p:nvSpPr>
          <p:cNvPr id="3" name="内容占位符 2"/>
          <p:cNvSpPr>
            <a:spLocks noGrp="1"/>
          </p:cNvSpPr>
          <p:nvPr>
            <p:ph idx="1"/>
          </p:nvPr>
        </p:nvSpPr>
        <p:spPr/>
        <p:txBody>
          <a:bodyPr/>
          <a:lstStyle/>
          <a:p>
            <a:r>
              <a:rPr lang="zh-CN" altLang="en-US" dirty="0"/>
              <a:t>在这一代语言中，模块化的思想已经相对普遍，但很少有规则要求模块间接口的语义一致性</a:t>
            </a:r>
          </a:p>
        </p:txBody>
      </p:sp>
      <p:pic>
        <p:nvPicPr>
          <p:cNvPr id="7" name="图片 6"/>
          <p:cNvPicPr>
            <a:picLocks noChangeAspect="1"/>
          </p:cNvPicPr>
          <p:nvPr/>
        </p:nvPicPr>
        <p:blipFill>
          <a:blip r:embed="rId2"/>
          <a:stretch>
            <a:fillRect/>
          </a:stretch>
        </p:blipFill>
        <p:spPr>
          <a:xfrm rot="10800000">
            <a:off x="755576" y="2492896"/>
            <a:ext cx="1445900" cy="884660"/>
          </a:xfrm>
          <a:prstGeom prst="rect">
            <a:avLst/>
          </a:prstGeom>
        </p:spPr>
      </p:pic>
      <p:sp>
        <p:nvSpPr>
          <p:cNvPr id="8" name="矩形 7"/>
          <p:cNvSpPr/>
          <p:nvPr/>
        </p:nvSpPr>
        <p:spPr>
          <a:xfrm>
            <a:off x="2488739" y="2657650"/>
            <a:ext cx="6032421" cy="461665"/>
          </a:xfrm>
          <a:prstGeom prst="rect">
            <a:avLst/>
          </a:prstGeom>
        </p:spPr>
        <p:txBody>
          <a:bodyPr wrap="none">
            <a:spAutoFit/>
          </a:bodyPr>
          <a:lstStyle/>
          <a:p>
            <a:r>
              <a:rPr lang="zh-CN" altLang="en-US" dirty="0"/>
              <a:t>参数列表：</a:t>
            </a:r>
            <a:r>
              <a:rPr lang="zh-CN" altLang="en-US" dirty="0">
                <a:solidFill>
                  <a:srgbClr val="0066FF"/>
                </a:solidFill>
                <a:latin typeface="楷体" panose="02010609060101010101" pitchFamily="49" charset="-122"/>
                <a:ea typeface="楷体" panose="02010609060101010101" pitchFamily="49" charset="-122"/>
              </a:rPr>
              <a:t>浮点数，</a:t>
            </a:r>
            <a:r>
              <a:rPr lang="en-US" altLang="zh-CN" dirty="0">
                <a:solidFill>
                  <a:srgbClr val="0066FF"/>
                </a:solidFill>
                <a:latin typeface="楷体" panose="02010609060101010101" pitchFamily="49" charset="-122"/>
                <a:ea typeface="楷体" panose="02010609060101010101" pitchFamily="49" charset="-122"/>
              </a:rPr>
              <a:t>10</a:t>
            </a:r>
            <a:r>
              <a:rPr lang="zh-CN" altLang="en-US" dirty="0">
                <a:solidFill>
                  <a:srgbClr val="0066FF"/>
                </a:solidFill>
                <a:latin typeface="楷体" panose="02010609060101010101" pitchFamily="49" charset="-122"/>
                <a:ea typeface="楷体" panose="02010609060101010101" pitchFamily="49" charset="-122"/>
              </a:rPr>
              <a:t>个元素的数组，布尔</a:t>
            </a:r>
          </a:p>
        </p:txBody>
      </p:sp>
      <p:sp>
        <p:nvSpPr>
          <p:cNvPr id="9" name="矩形 8"/>
          <p:cNvSpPr/>
          <p:nvPr/>
        </p:nvSpPr>
        <p:spPr>
          <a:xfrm>
            <a:off x="899592" y="3417288"/>
            <a:ext cx="825867" cy="400110"/>
          </a:xfrm>
          <a:prstGeom prst="rect">
            <a:avLst/>
          </a:prstGeom>
        </p:spPr>
        <p:txBody>
          <a:bodyPr wrap="none">
            <a:spAutoFit/>
          </a:bodyPr>
          <a:lstStyle/>
          <a:p>
            <a:r>
              <a:rPr lang="zh-CN" altLang="en-US" sz="2000" dirty="0"/>
              <a:t>模块</a:t>
            </a:r>
            <a:r>
              <a:rPr lang="en-US" altLang="zh-CN" sz="2000" dirty="0"/>
              <a:t>1</a:t>
            </a:r>
            <a:endParaRPr lang="zh-CN" altLang="en-US" sz="2000" dirty="0"/>
          </a:p>
        </p:txBody>
      </p:sp>
      <p:pic>
        <p:nvPicPr>
          <p:cNvPr id="10" name="图片 9"/>
          <p:cNvPicPr>
            <a:picLocks noChangeAspect="1"/>
          </p:cNvPicPr>
          <p:nvPr/>
        </p:nvPicPr>
        <p:blipFill>
          <a:blip r:embed="rId2"/>
          <a:stretch>
            <a:fillRect/>
          </a:stretch>
        </p:blipFill>
        <p:spPr>
          <a:xfrm rot="10800000">
            <a:off x="755576" y="3933056"/>
            <a:ext cx="1445900" cy="884660"/>
          </a:xfrm>
          <a:prstGeom prst="rect">
            <a:avLst/>
          </a:prstGeom>
        </p:spPr>
      </p:pic>
      <p:sp>
        <p:nvSpPr>
          <p:cNvPr id="11" name="矩形 10"/>
          <p:cNvSpPr/>
          <p:nvPr/>
        </p:nvSpPr>
        <p:spPr>
          <a:xfrm>
            <a:off x="2488739" y="4097810"/>
            <a:ext cx="5570756" cy="461665"/>
          </a:xfrm>
          <a:prstGeom prst="rect">
            <a:avLst/>
          </a:prstGeom>
        </p:spPr>
        <p:txBody>
          <a:bodyPr wrap="none">
            <a:spAutoFit/>
          </a:bodyPr>
          <a:lstStyle/>
          <a:p>
            <a:r>
              <a:rPr lang="zh-CN" altLang="en-US" dirty="0"/>
              <a:t>参数列表：</a:t>
            </a:r>
            <a:r>
              <a:rPr lang="zh-CN" altLang="en-US" dirty="0">
                <a:solidFill>
                  <a:srgbClr val="0066FF"/>
                </a:solidFill>
                <a:latin typeface="楷体" panose="02010609060101010101" pitchFamily="49" charset="-122"/>
                <a:ea typeface="楷体" panose="02010609060101010101" pitchFamily="49" charset="-122"/>
              </a:rPr>
              <a:t>整数，</a:t>
            </a:r>
            <a:r>
              <a:rPr lang="en-US" altLang="zh-CN" dirty="0">
                <a:solidFill>
                  <a:srgbClr val="0066FF"/>
                </a:solidFill>
                <a:latin typeface="楷体" panose="02010609060101010101" pitchFamily="49" charset="-122"/>
                <a:ea typeface="楷体" panose="02010609060101010101" pitchFamily="49" charset="-122"/>
              </a:rPr>
              <a:t>5</a:t>
            </a:r>
            <a:r>
              <a:rPr lang="zh-CN" altLang="en-US" dirty="0">
                <a:solidFill>
                  <a:srgbClr val="0066FF"/>
                </a:solidFill>
                <a:latin typeface="楷体" panose="02010609060101010101" pitchFamily="49" charset="-122"/>
                <a:ea typeface="楷体" panose="02010609060101010101" pitchFamily="49" charset="-122"/>
              </a:rPr>
              <a:t>个元素的数组，负数</a:t>
            </a:r>
          </a:p>
        </p:txBody>
      </p:sp>
      <p:sp>
        <p:nvSpPr>
          <p:cNvPr id="12" name="矩形 11"/>
          <p:cNvSpPr/>
          <p:nvPr/>
        </p:nvSpPr>
        <p:spPr>
          <a:xfrm>
            <a:off x="899592" y="4887793"/>
            <a:ext cx="825867" cy="400110"/>
          </a:xfrm>
          <a:prstGeom prst="rect">
            <a:avLst/>
          </a:prstGeom>
        </p:spPr>
        <p:txBody>
          <a:bodyPr wrap="none">
            <a:spAutoFit/>
          </a:bodyPr>
          <a:lstStyle/>
          <a:p>
            <a:r>
              <a:rPr lang="zh-CN" altLang="en-US" sz="2000" dirty="0"/>
              <a:t>模块</a:t>
            </a:r>
            <a:r>
              <a:rPr lang="en-US" altLang="zh-CN" sz="2000" dirty="0"/>
              <a:t>2</a:t>
            </a:r>
            <a:endParaRPr lang="zh-CN" altLang="en-US" sz="2000" dirty="0"/>
          </a:p>
        </p:txBody>
      </p:sp>
      <p:sp>
        <p:nvSpPr>
          <p:cNvPr id="13" name="矩形 12"/>
          <p:cNvSpPr/>
          <p:nvPr/>
        </p:nvSpPr>
        <p:spPr>
          <a:xfrm>
            <a:off x="395536" y="5298128"/>
            <a:ext cx="7765040" cy="830997"/>
          </a:xfrm>
          <a:prstGeom prst="rect">
            <a:avLst/>
          </a:prstGeom>
        </p:spPr>
        <p:txBody>
          <a:bodyPr wrap="square">
            <a:spAutoFit/>
          </a:bodyPr>
          <a:lstStyle/>
          <a:p>
            <a:pPr algn="l"/>
            <a:r>
              <a:rPr lang="zh-CN" altLang="en-US" sz="2400" b="1" dirty="0">
                <a:solidFill>
                  <a:srgbClr val="C00000"/>
                </a:solidFill>
                <a:latin typeface="楷体" panose="02010609060101010101" pitchFamily="49" charset="-122"/>
                <a:ea typeface="楷体" panose="02010609060101010101" pitchFamily="49" charset="-122"/>
              </a:rPr>
              <a:t>两个模块有各自不同的假定，但语言无法检查出来，直到运行时才发现这个错误！</a:t>
            </a:r>
            <a:endParaRPr lang="zh-CN" altLang="en-US" sz="2400" b="1" dirty="0"/>
          </a:p>
        </p:txBody>
      </p:sp>
      <p:sp>
        <p:nvSpPr>
          <p:cNvPr id="14" name="矩形 13"/>
          <p:cNvSpPr/>
          <p:nvPr/>
        </p:nvSpPr>
        <p:spPr>
          <a:xfrm>
            <a:off x="4099849" y="5766007"/>
            <a:ext cx="4060727" cy="400110"/>
          </a:xfrm>
          <a:prstGeom prst="rect">
            <a:avLst/>
          </a:prstGeom>
        </p:spPr>
        <p:txBody>
          <a:bodyPr wrap="none">
            <a:spAutoFit/>
          </a:bodyPr>
          <a:lstStyle/>
          <a:p>
            <a:r>
              <a:rPr lang="zh-CN" altLang="en-US" sz="2000" b="1" dirty="0">
                <a:solidFill>
                  <a:srgbClr val="C00000"/>
                </a:solidFill>
                <a:latin typeface="楷体" panose="02010609060101010101" pitchFamily="49" charset="-122"/>
                <a:ea typeface="楷体" panose="02010609060101010101" pitchFamily="49" charset="-122"/>
              </a:rPr>
              <a:t>（后期出现了强类型语言</a:t>
            </a:r>
            <a:r>
              <a:rPr lang="en-US" altLang="zh-CN" sz="2000" b="1" dirty="0">
                <a:solidFill>
                  <a:srgbClr val="C00000"/>
                </a:solidFill>
                <a:latin typeface="楷体" panose="02010609060101010101" pitchFamily="49" charset="-122"/>
                <a:ea typeface="楷体" panose="02010609060101010101" pitchFamily="49" charset="-122"/>
              </a:rPr>
              <a:t>Pascal</a:t>
            </a:r>
            <a:r>
              <a:rPr lang="zh-CN" altLang="en-US" sz="2000" b="1" dirty="0">
                <a:solidFill>
                  <a:srgbClr val="C00000"/>
                </a:solidFill>
                <a:latin typeface="楷体" panose="02010609060101010101" pitchFamily="49" charset="-122"/>
                <a:ea typeface="楷体" panose="02010609060101010101" pitchFamily="49" charset="-122"/>
              </a:rPr>
              <a:t>）</a:t>
            </a:r>
            <a:endParaRPr lang="zh-CN" altLang="en-US" sz="2000" b="1"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18</a:t>
            </a:fld>
            <a:endParaRPr lang="en-US" altLang="zh-CN"/>
          </a:p>
        </p:txBody>
      </p:sp>
    </p:spTree>
    <p:extLst>
      <p:ext uri="{BB962C8B-B14F-4D97-AF65-F5344CB8AC3E}">
        <p14:creationId xmlns:p14="http://schemas.microsoft.com/office/powerpoint/2010/main" val="1154605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里程碑：</a:t>
            </a:r>
            <a:r>
              <a:rPr lang="en-US" altLang="zh-CN" dirty="0"/>
              <a:t>Pascal</a:t>
            </a:r>
            <a:endParaRPr lang="zh-CN" altLang="en-US" dirty="0"/>
          </a:p>
        </p:txBody>
      </p:sp>
      <p:sp>
        <p:nvSpPr>
          <p:cNvPr id="3" name="内容占位符 2"/>
          <p:cNvSpPr>
            <a:spLocks noGrp="1"/>
          </p:cNvSpPr>
          <p:nvPr>
            <p:ph idx="1"/>
          </p:nvPr>
        </p:nvSpPr>
        <p:spPr/>
        <p:txBody>
          <a:bodyPr/>
          <a:lstStyle/>
          <a:p>
            <a:r>
              <a:rPr lang="zh-CN" altLang="en-US" sz="2400" dirty="0"/>
              <a:t>高级语言发展过程中，</a:t>
            </a:r>
            <a:r>
              <a:rPr lang="en-US" altLang="zh-CN" sz="2400" dirty="0"/>
              <a:t>Pascal</a:t>
            </a:r>
            <a:r>
              <a:rPr lang="zh-CN" altLang="en-US" sz="2400" dirty="0"/>
              <a:t>是一个重要的里程碑</a:t>
            </a:r>
            <a:endParaRPr lang="en-US" altLang="zh-CN" sz="2400" dirty="0"/>
          </a:p>
          <a:p>
            <a:pPr lvl="1"/>
            <a:r>
              <a:rPr lang="en-US" altLang="zh-CN" sz="2000" dirty="0"/>
              <a:t>71</a:t>
            </a:r>
            <a:r>
              <a:rPr lang="zh-CN" altLang="en-US" sz="2000" dirty="0"/>
              <a:t>年苏黎世工学院</a:t>
            </a:r>
            <a:r>
              <a:rPr lang="en-US" altLang="zh-CN" sz="2000" dirty="0" err="1"/>
              <a:t>Niklaus</a:t>
            </a:r>
            <a:r>
              <a:rPr lang="en-US" altLang="zh-CN" sz="2000" dirty="0"/>
              <a:t> Wirth</a:t>
            </a:r>
            <a:r>
              <a:rPr lang="zh-CN" altLang="en-US" sz="2000" dirty="0"/>
              <a:t>教授发表了</a:t>
            </a:r>
            <a:r>
              <a:rPr lang="en-US" altLang="zh-CN" sz="2000" dirty="0"/>
              <a:t>Pascal</a:t>
            </a:r>
            <a:r>
              <a:rPr lang="zh-CN" altLang="en-US" sz="2000" dirty="0"/>
              <a:t>语言</a:t>
            </a:r>
            <a:endParaRPr lang="en-US" altLang="zh-CN" sz="2000" dirty="0"/>
          </a:p>
          <a:p>
            <a:pPr lvl="1"/>
            <a:r>
              <a:rPr lang="zh-CN" altLang="en-US" sz="2000" dirty="0"/>
              <a:t>第一个系统地体现了</a:t>
            </a:r>
            <a:r>
              <a:rPr lang="en-US" altLang="zh-CN" sz="2000" dirty="0" err="1"/>
              <a:t>E.W.Dijkstra</a:t>
            </a:r>
            <a:r>
              <a:rPr lang="zh-CN" altLang="en-US" sz="2000" dirty="0"/>
              <a:t>和</a:t>
            </a:r>
            <a:r>
              <a:rPr lang="en-US" altLang="zh-CN" sz="2000" dirty="0" err="1"/>
              <a:t>C.A.R.Hoare</a:t>
            </a:r>
            <a:r>
              <a:rPr lang="zh-CN" altLang="en-US" sz="2000" dirty="0"/>
              <a:t>定义的结构化程序设计概念的语言</a:t>
            </a:r>
            <a:endParaRPr lang="en-US" altLang="zh-CN" sz="2000" dirty="0"/>
          </a:p>
          <a:p>
            <a:r>
              <a:rPr lang="zh-CN" altLang="en-US" dirty="0"/>
              <a:t>著名公式：“算法</a:t>
            </a:r>
            <a:r>
              <a:rPr lang="en-US" altLang="zh-CN" dirty="0"/>
              <a:t>+</a:t>
            </a:r>
            <a:r>
              <a:rPr lang="zh-CN" altLang="en-US" dirty="0"/>
              <a:t>数据结构</a:t>
            </a:r>
            <a:r>
              <a:rPr lang="en-US" altLang="zh-CN" dirty="0"/>
              <a:t>=</a:t>
            </a:r>
            <a:r>
              <a:rPr lang="zh-CN" altLang="en-US" dirty="0"/>
              <a:t>程序”</a:t>
            </a:r>
            <a:endParaRPr lang="en-US" altLang="zh-CN" dirty="0"/>
          </a:p>
          <a:p>
            <a:endParaRPr lang="en-US" altLang="zh-CN" sz="2400" dirty="0"/>
          </a:p>
          <a:p>
            <a:r>
              <a:rPr lang="en-US" altLang="zh-CN" sz="2400" dirty="0"/>
              <a:t>Wirth</a:t>
            </a:r>
            <a:r>
              <a:rPr lang="zh-CN" altLang="en-US" sz="2400" dirty="0"/>
              <a:t>的学生</a:t>
            </a:r>
            <a:r>
              <a:rPr lang="en-US" altLang="zh-CN" sz="2400" dirty="0" err="1"/>
              <a:t>Philipe</a:t>
            </a:r>
            <a:r>
              <a:rPr lang="en-US" altLang="zh-CN" sz="2400" dirty="0"/>
              <a:t> Kahn</a:t>
            </a:r>
            <a:r>
              <a:rPr lang="zh-CN" altLang="en-US" sz="2400" dirty="0"/>
              <a:t>毕业后和</a:t>
            </a:r>
            <a:r>
              <a:rPr lang="en-US" altLang="zh-CN" sz="2400" dirty="0"/>
              <a:t>Anders Hejlsberg</a:t>
            </a:r>
            <a:r>
              <a:rPr lang="zh-CN" altLang="en-US" sz="2400" dirty="0"/>
              <a:t>创办了</a:t>
            </a:r>
            <a:r>
              <a:rPr lang="en-US" altLang="zh-CN" sz="2400" dirty="0"/>
              <a:t>Borland</a:t>
            </a:r>
            <a:r>
              <a:rPr lang="zh-CN" altLang="en-US" sz="2400" dirty="0"/>
              <a:t>公司靠</a:t>
            </a:r>
            <a:r>
              <a:rPr lang="en-US" altLang="zh-CN" sz="2400" dirty="0"/>
              <a:t>Turbo Pascal</a:t>
            </a:r>
            <a:r>
              <a:rPr lang="zh-CN" altLang="en-US" sz="2400" dirty="0"/>
              <a:t>起家</a:t>
            </a:r>
            <a:endParaRPr lang="en-US" altLang="zh-CN" sz="2400" dirty="0"/>
          </a:p>
          <a:p>
            <a:pPr lvl="1"/>
            <a:r>
              <a:rPr lang="en-US" altLang="zh-CN" sz="2000" dirty="0"/>
              <a:t>Anders</a:t>
            </a:r>
            <a:r>
              <a:rPr lang="zh-CN" altLang="en-US" sz="2000" dirty="0"/>
              <a:t>又进一步创建了</a:t>
            </a:r>
            <a:r>
              <a:rPr lang="en-US" altLang="zh-CN" sz="2000" dirty="0"/>
              <a:t>Objective Pascal </a:t>
            </a:r>
            <a:r>
              <a:rPr lang="zh-CN" altLang="en-US" sz="2000" dirty="0"/>
              <a:t>（</a:t>
            </a:r>
            <a:r>
              <a:rPr lang="en-US" altLang="zh-CN" sz="2000" dirty="0"/>
              <a:t>Delphi</a:t>
            </a:r>
            <a:r>
              <a:rPr lang="zh-CN" altLang="en-US" sz="2000" dirty="0"/>
              <a:t>）</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5060" y="110845"/>
            <a:ext cx="1126280" cy="1496103"/>
          </a:xfrm>
          <a:prstGeom prst="rect">
            <a:avLst/>
          </a:prstGeom>
          <a:effectLst>
            <a:outerShdw blurRad="50800" dist="38100" dir="2700000" algn="tl" rotWithShape="0">
              <a:prstClr val="black">
                <a:alpha val="40000"/>
              </a:prstClr>
            </a:outerShdw>
          </a:effectLst>
        </p:spPr>
      </p:pic>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19</a:t>
            </a:fld>
            <a:endParaRPr lang="en-US" altLang="zh-CN"/>
          </a:p>
        </p:txBody>
      </p:sp>
    </p:spTree>
    <p:extLst>
      <p:ext uri="{BB962C8B-B14F-4D97-AF65-F5344CB8AC3E}">
        <p14:creationId xmlns:p14="http://schemas.microsoft.com/office/powerpoint/2010/main" val="111638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讨论</a:t>
            </a:r>
            <a:r>
              <a:rPr lang="en-US" altLang="zh-CN" dirty="0"/>
              <a:t>1</a:t>
            </a:r>
            <a:r>
              <a:rPr lang="zh-CN" altLang="en-US" dirty="0"/>
              <a:t>：语言层的机制</a:t>
            </a:r>
            <a:endParaRPr lang="en-US" dirty="0"/>
          </a:p>
        </p:txBody>
      </p:sp>
      <p:sp>
        <p:nvSpPr>
          <p:cNvPr id="5" name="Footer Placeholder 4"/>
          <p:cNvSpPr>
            <a:spLocks noGrp="1"/>
          </p:cNvSpPr>
          <p:nvPr>
            <p:ph type="ftr" sz="quarter" idx="11"/>
          </p:nvPr>
        </p:nvSpPr>
        <p:spPr/>
        <p:txBody>
          <a:bodyPr/>
          <a:lstStyle/>
          <a:p>
            <a:pPr>
              <a:defRPr/>
            </a:pPr>
            <a:r>
              <a:rPr lang="en-US" altLang="zh-CN"/>
              <a:t>SEG - Software Engineering Group</a:t>
            </a:r>
            <a:endParaRPr lang="zh-CN" altLang="en-US" dirty="0"/>
          </a:p>
        </p:txBody>
      </p:sp>
      <p:sp>
        <p:nvSpPr>
          <p:cNvPr id="6" name="Slide Number Placeholder 5"/>
          <p:cNvSpPr>
            <a:spLocks noGrp="1"/>
          </p:cNvSpPr>
          <p:nvPr>
            <p:ph type="sldNum" sz="quarter" idx="12"/>
          </p:nvPr>
        </p:nvSpPr>
        <p:spPr/>
        <p:txBody>
          <a:bodyPr/>
          <a:lstStyle/>
          <a:p>
            <a:fld id="{96FF6794-55CF-4E73-8251-FE901E05D327}" type="slidenum">
              <a:rPr lang="zh-CN" altLang="en-US" smtClean="0"/>
              <a:pPr/>
              <a:t>2</a:t>
            </a:fld>
            <a:endParaRPr lang="zh-CN" altLang="en-US"/>
          </a:p>
        </p:txBody>
      </p:sp>
      <p:sp>
        <p:nvSpPr>
          <p:cNvPr id="7" name="矩形 10"/>
          <p:cNvSpPr/>
          <p:nvPr/>
        </p:nvSpPr>
        <p:spPr>
          <a:xfrm rot="20656232">
            <a:off x="71079" y="1725985"/>
            <a:ext cx="1266693" cy="523220"/>
          </a:xfrm>
          <a:prstGeom prst="rect">
            <a:avLst/>
          </a:prstGeom>
        </p:spPr>
        <p:txBody>
          <a:bodyPr wrap="none">
            <a:spAutoFit/>
          </a:bodyPr>
          <a:lstStyle/>
          <a:p>
            <a:r>
              <a:rPr kumimoji="0" lang="zh-CN" altLang="en-US" sz="2800" b="1" kern="0" dirty="0">
                <a:solidFill>
                  <a:schemeClr val="accent1">
                    <a:lumMod val="75000"/>
                  </a:schemeClr>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强类型</a:t>
            </a:r>
            <a:endParaRPr lang="zh-CN" altLang="en-US" sz="2800" dirty="0">
              <a:solidFill>
                <a:schemeClr val="accent1">
                  <a:lumMod val="75000"/>
                </a:schemeClr>
              </a:solidFill>
              <a:effectLst>
                <a:outerShdw blurRad="38100" dist="38100" dir="2700000" algn="tl">
                  <a:srgbClr val="000000">
                    <a:alpha val="43137"/>
                  </a:srgbClr>
                </a:outerShdw>
              </a:effectLst>
            </a:endParaRPr>
          </a:p>
        </p:txBody>
      </p:sp>
      <p:sp>
        <p:nvSpPr>
          <p:cNvPr id="8" name="矩形 11"/>
          <p:cNvSpPr/>
          <p:nvPr/>
        </p:nvSpPr>
        <p:spPr>
          <a:xfrm rot="893639">
            <a:off x="1385795" y="1969379"/>
            <a:ext cx="1447832" cy="523220"/>
          </a:xfrm>
          <a:prstGeom prst="rect">
            <a:avLst/>
          </a:prstGeom>
        </p:spPr>
        <p:txBody>
          <a:bodyPr wrap="none">
            <a:spAutoFit/>
          </a:bodyPr>
          <a:lstStyle/>
          <a:p>
            <a:r>
              <a:rPr kumimoji="0" lang="zh-CN" altLang="en-US" sz="2800" b="1" kern="0" dirty="0">
                <a:solidFill>
                  <a:schemeClr val="accent1">
                    <a:lumMod val="75000"/>
                  </a:schemeClr>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弱类型 </a:t>
            </a:r>
          </a:p>
        </p:txBody>
      </p:sp>
      <p:sp>
        <p:nvSpPr>
          <p:cNvPr id="9" name="矩形 12"/>
          <p:cNvSpPr/>
          <p:nvPr/>
        </p:nvSpPr>
        <p:spPr>
          <a:xfrm rot="20859371">
            <a:off x="1903886" y="3371751"/>
            <a:ext cx="1627369" cy="523220"/>
          </a:xfrm>
          <a:prstGeom prst="rect">
            <a:avLst/>
          </a:prstGeom>
        </p:spPr>
        <p:txBody>
          <a:bodyPr wrap="none">
            <a:spAutoFit/>
          </a:bodyPr>
          <a:lstStyle/>
          <a:p>
            <a:r>
              <a:rPr kumimoji="0" lang="zh-CN" altLang="en-US" sz="2800" b="1" kern="0" dirty="0">
                <a:solidFill>
                  <a:srgbClr val="0066FF"/>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动态类型</a:t>
            </a:r>
            <a:endParaRPr lang="zh-CN" altLang="en-US" sz="2800" dirty="0">
              <a:solidFill>
                <a:srgbClr val="0066FF"/>
              </a:solidFill>
            </a:endParaRPr>
          </a:p>
        </p:txBody>
      </p:sp>
      <p:sp>
        <p:nvSpPr>
          <p:cNvPr id="10" name="矩形 13"/>
          <p:cNvSpPr/>
          <p:nvPr/>
        </p:nvSpPr>
        <p:spPr>
          <a:xfrm rot="966800">
            <a:off x="2800361" y="2627131"/>
            <a:ext cx="1627369" cy="523220"/>
          </a:xfrm>
          <a:prstGeom prst="rect">
            <a:avLst/>
          </a:prstGeom>
        </p:spPr>
        <p:txBody>
          <a:bodyPr wrap="none">
            <a:spAutoFit/>
          </a:bodyPr>
          <a:lstStyle/>
          <a:p>
            <a:r>
              <a:rPr kumimoji="0" lang="zh-CN" altLang="en-US" sz="2800" b="1" kern="0" dirty="0">
                <a:solidFill>
                  <a:srgbClr val="0066FF"/>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静态类型</a:t>
            </a:r>
            <a:endParaRPr lang="zh-CN" altLang="en-US" sz="2800" dirty="0">
              <a:solidFill>
                <a:srgbClr val="0066FF"/>
              </a:solidFill>
            </a:endParaRPr>
          </a:p>
        </p:txBody>
      </p:sp>
      <p:sp>
        <p:nvSpPr>
          <p:cNvPr id="11" name="矩形 14"/>
          <p:cNvSpPr/>
          <p:nvPr/>
        </p:nvSpPr>
        <p:spPr>
          <a:xfrm rot="21001119">
            <a:off x="277513" y="3487810"/>
            <a:ext cx="1447832" cy="523220"/>
          </a:xfrm>
          <a:prstGeom prst="rect">
            <a:avLst/>
          </a:prstGeom>
        </p:spPr>
        <p:txBody>
          <a:bodyPr wrap="none">
            <a:spAutoFit/>
          </a:bodyPr>
          <a:lstStyle/>
          <a:p>
            <a:r>
              <a:rPr kumimoji="0" lang="zh-CN" altLang="en-US" sz="2800" b="1" kern="0" dirty="0">
                <a:solidFill>
                  <a:srgbClr val="00B0F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编译型 </a:t>
            </a:r>
            <a:endParaRPr lang="zh-CN" altLang="en-US" sz="2800" dirty="0">
              <a:solidFill>
                <a:srgbClr val="00B0F0"/>
              </a:solidFill>
            </a:endParaRPr>
          </a:p>
        </p:txBody>
      </p:sp>
      <p:sp>
        <p:nvSpPr>
          <p:cNvPr id="12" name="矩形 15"/>
          <p:cNvSpPr/>
          <p:nvPr/>
        </p:nvSpPr>
        <p:spPr>
          <a:xfrm rot="453212">
            <a:off x="1003154" y="4062193"/>
            <a:ext cx="1266693" cy="523220"/>
          </a:xfrm>
          <a:prstGeom prst="rect">
            <a:avLst/>
          </a:prstGeom>
        </p:spPr>
        <p:txBody>
          <a:bodyPr wrap="none">
            <a:spAutoFit/>
          </a:bodyPr>
          <a:lstStyle/>
          <a:p>
            <a:r>
              <a:rPr kumimoji="0" lang="zh-CN" altLang="en-US" sz="2800" b="1" kern="0" dirty="0">
                <a:solidFill>
                  <a:srgbClr val="00B0F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解释型</a:t>
            </a:r>
            <a:endParaRPr lang="zh-CN" altLang="en-US" sz="2800" dirty="0">
              <a:solidFill>
                <a:srgbClr val="00B0F0"/>
              </a:solidFill>
            </a:endParaRPr>
          </a:p>
        </p:txBody>
      </p:sp>
      <p:sp>
        <p:nvSpPr>
          <p:cNvPr id="13" name="矩形 16"/>
          <p:cNvSpPr/>
          <p:nvPr/>
        </p:nvSpPr>
        <p:spPr>
          <a:xfrm>
            <a:off x="2820568" y="1268879"/>
            <a:ext cx="1808508" cy="523220"/>
          </a:xfrm>
          <a:prstGeom prst="rect">
            <a:avLst/>
          </a:prstGeom>
        </p:spPr>
        <p:txBody>
          <a:bodyPr wrap="none">
            <a:spAutoFit/>
          </a:bodyPr>
          <a:lstStyle/>
          <a:p>
            <a:r>
              <a:rPr kumimoji="0" lang="zh-CN" altLang="en-US" sz="2800" b="1" kern="0"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脚本语言 </a:t>
            </a:r>
            <a:endParaRPr lang="zh-CN" altLang="en-US" sz="2800" dirty="0"/>
          </a:p>
        </p:txBody>
      </p:sp>
      <p:sp>
        <p:nvSpPr>
          <p:cNvPr id="14" name="矩形 17"/>
          <p:cNvSpPr/>
          <p:nvPr/>
        </p:nvSpPr>
        <p:spPr>
          <a:xfrm rot="21174917">
            <a:off x="6057911" y="4433333"/>
            <a:ext cx="1808508" cy="523220"/>
          </a:xfrm>
          <a:prstGeom prst="rect">
            <a:avLst/>
          </a:prstGeom>
        </p:spPr>
        <p:txBody>
          <a:bodyPr wrap="none">
            <a:spAutoFit/>
          </a:bodyPr>
          <a:lstStyle/>
          <a:p>
            <a:r>
              <a:rPr kumimoji="0" lang="zh-CN" altLang="en-US" sz="2800" b="1" kern="0" dirty="0">
                <a:solidFill>
                  <a:schemeClr val="accent4">
                    <a:lumMod val="75000"/>
                    <a:lumOff val="25000"/>
                  </a:schemeClr>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通用语言 </a:t>
            </a:r>
            <a:endParaRPr lang="zh-CN" altLang="en-US" sz="2800" dirty="0">
              <a:solidFill>
                <a:schemeClr val="accent4">
                  <a:lumMod val="75000"/>
                  <a:lumOff val="25000"/>
                </a:schemeClr>
              </a:solidFill>
            </a:endParaRPr>
          </a:p>
        </p:txBody>
      </p:sp>
      <p:sp>
        <p:nvSpPr>
          <p:cNvPr id="15" name="矩形 18"/>
          <p:cNvSpPr/>
          <p:nvPr/>
        </p:nvSpPr>
        <p:spPr>
          <a:xfrm rot="383173">
            <a:off x="7201445" y="3923977"/>
            <a:ext cx="1808508" cy="523220"/>
          </a:xfrm>
          <a:prstGeom prst="rect">
            <a:avLst/>
          </a:prstGeom>
        </p:spPr>
        <p:txBody>
          <a:bodyPr wrap="none">
            <a:spAutoFit/>
          </a:bodyPr>
          <a:lstStyle/>
          <a:p>
            <a:r>
              <a:rPr kumimoji="0" lang="zh-CN" altLang="en-US" sz="2800" b="1" kern="0" dirty="0">
                <a:solidFill>
                  <a:schemeClr val="accent4">
                    <a:lumMod val="75000"/>
                    <a:lumOff val="25000"/>
                  </a:schemeClr>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专用语言 </a:t>
            </a:r>
            <a:endParaRPr lang="zh-CN" altLang="en-US" sz="2800" dirty="0">
              <a:solidFill>
                <a:schemeClr val="accent4">
                  <a:lumMod val="75000"/>
                  <a:lumOff val="25000"/>
                </a:schemeClr>
              </a:solidFill>
            </a:endParaRPr>
          </a:p>
        </p:txBody>
      </p:sp>
      <p:sp>
        <p:nvSpPr>
          <p:cNvPr id="16" name="矩形 19"/>
          <p:cNvSpPr/>
          <p:nvPr/>
        </p:nvSpPr>
        <p:spPr>
          <a:xfrm rot="569926">
            <a:off x="4921485" y="1541368"/>
            <a:ext cx="1808508" cy="523220"/>
          </a:xfrm>
          <a:prstGeom prst="rect">
            <a:avLst/>
          </a:prstGeom>
        </p:spPr>
        <p:txBody>
          <a:bodyPr wrap="none">
            <a:spAutoFit/>
          </a:bodyPr>
          <a:lstStyle/>
          <a:p>
            <a:r>
              <a:rPr kumimoji="0" lang="zh-CN" altLang="en-US" sz="2800" b="1" kern="0" dirty="0">
                <a:solidFill>
                  <a:srgbClr val="C0000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静态语言 </a:t>
            </a:r>
            <a:endParaRPr lang="zh-CN" altLang="en-US" sz="2800" dirty="0">
              <a:solidFill>
                <a:srgbClr val="C00000"/>
              </a:solidFill>
            </a:endParaRPr>
          </a:p>
        </p:txBody>
      </p:sp>
      <p:sp>
        <p:nvSpPr>
          <p:cNvPr id="17" name="矩形 20"/>
          <p:cNvSpPr/>
          <p:nvPr/>
        </p:nvSpPr>
        <p:spPr>
          <a:xfrm rot="21064552">
            <a:off x="4385302" y="2231679"/>
            <a:ext cx="1808508" cy="523220"/>
          </a:xfrm>
          <a:prstGeom prst="rect">
            <a:avLst/>
          </a:prstGeom>
        </p:spPr>
        <p:txBody>
          <a:bodyPr wrap="none">
            <a:spAutoFit/>
          </a:bodyPr>
          <a:lstStyle/>
          <a:p>
            <a:r>
              <a:rPr kumimoji="0" lang="zh-CN" altLang="en-US" sz="2800" b="1" kern="0" dirty="0">
                <a:solidFill>
                  <a:srgbClr val="C0000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动态语言 </a:t>
            </a:r>
            <a:endParaRPr lang="zh-CN" altLang="en-US" sz="2800" dirty="0">
              <a:solidFill>
                <a:srgbClr val="C00000"/>
              </a:solidFill>
            </a:endParaRPr>
          </a:p>
        </p:txBody>
      </p:sp>
      <p:sp>
        <p:nvSpPr>
          <p:cNvPr id="18" name="矩形 21"/>
          <p:cNvSpPr/>
          <p:nvPr/>
        </p:nvSpPr>
        <p:spPr>
          <a:xfrm>
            <a:off x="6302749" y="2417677"/>
            <a:ext cx="1627369" cy="523220"/>
          </a:xfrm>
          <a:prstGeom prst="rect">
            <a:avLst/>
          </a:prstGeom>
        </p:spPr>
        <p:txBody>
          <a:bodyPr wrap="none">
            <a:spAutoFit/>
          </a:bodyPr>
          <a:lstStyle/>
          <a:p>
            <a:r>
              <a:rPr kumimoji="0" lang="zh-CN" altLang="en-US" sz="2800" b="1" kern="0" dirty="0">
                <a:solidFill>
                  <a:srgbClr val="0070C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面向过程</a:t>
            </a:r>
            <a:endParaRPr lang="zh-CN" altLang="en-US" sz="2800" dirty="0">
              <a:solidFill>
                <a:srgbClr val="0070C0"/>
              </a:solidFill>
            </a:endParaRPr>
          </a:p>
        </p:txBody>
      </p:sp>
      <p:sp>
        <p:nvSpPr>
          <p:cNvPr id="19" name="矩形 22"/>
          <p:cNvSpPr/>
          <p:nvPr/>
        </p:nvSpPr>
        <p:spPr>
          <a:xfrm rot="957509">
            <a:off x="7157003" y="3039770"/>
            <a:ext cx="1627369" cy="523220"/>
          </a:xfrm>
          <a:prstGeom prst="rect">
            <a:avLst/>
          </a:prstGeom>
        </p:spPr>
        <p:txBody>
          <a:bodyPr wrap="none">
            <a:spAutoFit/>
          </a:bodyPr>
          <a:lstStyle/>
          <a:p>
            <a:r>
              <a:rPr kumimoji="0" lang="zh-CN" altLang="en-US" sz="2800" b="1" kern="0" dirty="0">
                <a:solidFill>
                  <a:srgbClr val="0070C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面向对象</a:t>
            </a:r>
            <a:endParaRPr lang="zh-CN" altLang="en-US" sz="2800" dirty="0">
              <a:solidFill>
                <a:srgbClr val="0070C0"/>
              </a:solidFill>
            </a:endParaRPr>
          </a:p>
        </p:txBody>
      </p:sp>
      <p:sp>
        <p:nvSpPr>
          <p:cNvPr id="20" name="矩形 23"/>
          <p:cNvSpPr/>
          <p:nvPr/>
        </p:nvSpPr>
        <p:spPr>
          <a:xfrm rot="395418">
            <a:off x="7381423" y="1832961"/>
            <a:ext cx="1627369" cy="523220"/>
          </a:xfrm>
          <a:prstGeom prst="rect">
            <a:avLst/>
          </a:prstGeom>
        </p:spPr>
        <p:txBody>
          <a:bodyPr wrap="none">
            <a:spAutoFit/>
          </a:bodyPr>
          <a:lstStyle/>
          <a:p>
            <a:r>
              <a:rPr kumimoji="0" lang="zh-CN" altLang="en-US" sz="2800" b="1" kern="0" dirty="0">
                <a:solidFill>
                  <a:srgbClr val="0070C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面向方面</a:t>
            </a:r>
          </a:p>
        </p:txBody>
      </p:sp>
      <p:sp>
        <p:nvSpPr>
          <p:cNvPr id="21" name="矩形 24"/>
          <p:cNvSpPr/>
          <p:nvPr/>
        </p:nvSpPr>
        <p:spPr>
          <a:xfrm rot="21018261">
            <a:off x="270099" y="2564527"/>
            <a:ext cx="2169184" cy="523220"/>
          </a:xfrm>
          <a:prstGeom prst="rect">
            <a:avLst/>
          </a:prstGeom>
        </p:spPr>
        <p:txBody>
          <a:bodyPr wrap="none">
            <a:spAutoFit/>
          </a:bodyPr>
          <a:lstStyle/>
          <a:p>
            <a:r>
              <a:rPr kumimoji="0" lang="zh-CN" altLang="en-US" sz="2800" b="1" kern="0" dirty="0">
                <a:solidFill>
                  <a:schemeClr val="accent1">
                    <a:lumMod val="75000"/>
                  </a:schemeClr>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无类型语言 </a:t>
            </a:r>
          </a:p>
        </p:txBody>
      </p:sp>
      <p:sp>
        <p:nvSpPr>
          <p:cNvPr id="22" name="矩形 25"/>
          <p:cNvSpPr/>
          <p:nvPr/>
        </p:nvSpPr>
        <p:spPr>
          <a:xfrm>
            <a:off x="3428607" y="1872773"/>
            <a:ext cx="906017" cy="523220"/>
          </a:xfrm>
          <a:prstGeom prst="rect">
            <a:avLst/>
          </a:prstGeom>
        </p:spPr>
        <p:txBody>
          <a:bodyPr wrap="none">
            <a:spAutoFit/>
          </a:bodyPr>
          <a:lstStyle/>
          <a:p>
            <a:r>
              <a:rPr kumimoji="0" lang="zh-CN" altLang="en-US" sz="2800" b="1" kern="0"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范型</a:t>
            </a:r>
            <a:endParaRPr lang="zh-CN" altLang="en-US" sz="2800" dirty="0"/>
          </a:p>
        </p:txBody>
      </p:sp>
      <p:sp>
        <p:nvSpPr>
          <p:cNvPr id="23" name="矩形 26"/>
          <p:cNvSpPr/>
          <p:nvPr/>
        </p:nvSpPr>
        <p:spPr>
          <a:xfrm rot="20784490">
            <a:off x="6548629" y="5201663"/>
            <a:ext cx="2348720" cy="523220"/>
          </a:xfrm>
          <a:prstGeom prst="rect">
            <a:avLst/>
          </a:prstGeom>
        </p:spPr>
        <p:txBody>
          <a:bodyPr wrap="none">
            <a:spAutoFit/>
          </a:bodyPr>
          <a:lstStyle/>
          <a:p>
            <a:r>
              <a:rPr kumimoji="0" lang="zh-CN" altLang="en-US" sz="2800" b="1" kern="0" dirty="0">
                <a:solidFill>
                  <a:schemeClr val="accent2">
                    <a:lumMod val="75000"/>
                  </a:schemeClr>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抽象数据类型</a:t>
            </a:r>
            <a:endParaRPr lang="zh-CN" altLang="en-US" sz="2800" dirty="0">
              <a:solidFill>
                <a:schemeClr val="accent2">
                  <a:lumMod val="75000"/>
                </a:schemeClr>
              </a:solidFill>
            </a:endParaRPr>
          </a:p>
        </p:txBody>
      </p:sp>
      <p:sp>
        <p:nvSpPr>
          <p:cNvPr id="24" name="矩形 27"/>
          <p:cNvSpPr/>
          <p:nvPr/>
        </p:nvSpPr>
        <p:spPr>
          <a:xfrm>
            <a:off x="3799252" y="3509292"/>
            <a:ext cx="906017" cy="523220"/>
          </a:xfrm>
          <a:prstGeom prst="rect">
            <a:avLst/>
          </a:prstGeom>
        </p:spPr>
        <p:txBody>
          <a:bodyPr wrap="none">
            <a:spAutoFit/>
          </a:bodyPr>
          <a:lstStyle/>
          <a:p>
            <a:r>
              <a:rPr kumimoji="0" lang="zh-CN" altLang="en-US" sz="2800" b="1" kern="0" dirty="0">
                <a:solidFill>
                  <a:srgbClr val="00B0F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继承</a:t>
            </a:r>
            <a:endParaRPr lang="zh-CN" altLang="en-US" sz="2800" dirty="0">
              <a:solidFill>
                <a:srgbClr val="00B0F0"/>
              </a:solidFill>
            </a:endParaRPr>
          </a:p>
        </p:txBody>
      </p:sp>
      <p:sp>
        <p:nvSpPr>
          <p:cNvPr id="25" name="矩形 28"/>
          <p:cNvSpPr/>
          <p:nvPr/>
        </p:nvSpPr>
        <p:spPr>
          <a:xfrm>
            <a:off x="4644570" y="4039628"/>
            <a:ext cx="906017" cy="523220"/>
          </a:xfrm>
          <a:prstGeom prst="rect">
            <a:avLst/>
          </a:prstGeom>
        </p:spPr>
        <p:txBody>
          <a:bodyPr wrap="none">
            <a:spAutoFit/>
          </a:bodyPr>
          <a:lstStyle/>
          <a:p>
            <a:r>
              <a:rPr kumimoji="0" lang="zh-CN" altLang="en-US" sz="2800" b="1" kern="0" dirty="0">
                <a:solidFill>
                  <a:srgbClr val="00B0F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多态</a:t>
            </a:r>
            <a:endParaRPr lang="zh-CN" altLang="en-US" sz="2800" dirty="0">
              <a:solidFill>
                <a:srgbClr val="00B0F0"/>
              </a:solidFill>
            </a:endParaRPr>
          </a:p>
        </p:txBody>
      </p:sp>
      <p:sp>
        <p:nvSpPr>
          <p:cNvPr id="26" name="矩形 29"/>
          <p:cNvSpPr/>
          <p:nvPr/>
        </p:nvSpPr>
        <p:spPr>
          <a:xfrm rot="541286">
            <a:off x="5001351" y="2970194"/>
            <a:ext cx="1627369" cy="523220"/>
          </a:xfrm>
          <a:prstGeom prst="rect">
            <a:avLst/>
          </a:prstGeom>
        </p:spPr>
        <p:txBody>
          <a:bodyPr wrap="none">
            <a:spAutoFit/>
          </a:bodyPr>
          <a:lstStyle/>
          <a:p>
            <a:r>
              <a:rPr kumimoji="0" lang="zh-CN" altLang="en-US" sz="2800" b="1" kern="0" dirty="0">
                <a:solidFill>
                  <a:srgbClr val="00B0F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动态绑定</a:t>
            </a:r>
            <a:endParaRPr lang="zh-CN" altLang="en-US" sz="2800" dirty="0">
              <a:solidFill>
                <a:srgbClr val="00B0F0"/>
              </a:solidFill>
            </a:endParaRPr>
          </a:p>
        </p:txBody>
      </p:sp>
      <p:sp>
        <p:nvSpPr>
          <p:cNvPr id="27" name="矩形 30"/>
          <p:cNvSpPr/>
          <p:nvPr/>
        </p:nvSpPr>
        <p:spPr>
          <a:xfrm>
            <a:off x="1857089" y="5670427"/>
            <a:ext cx="2353529" cy="523220"/>
          </a:xfrm>
          <a:prstGeom prst="rect">
            <a:avLst/>
          </a:prstGeom>
        </p:spPr>
        <p:txBody>
          <a:bodyPr wrap="none">
            <a:spAutoFit/>
          </a:bodyPr>
          <a:lstStyle/>
          <a:p>
            <a:r>
              <a:rPr kumimoji="0" lang="en-US" altLang="zh-CN" sz="2800" b="1" kern="0" dirty="0">
                <a:solidFill>
                  <a:srgbClr val="7030A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Lambda</a:t>
            </a:r>
            <a:r>
              <a:rPr kumimoji="0" lang="zh-CN" altLang="en-US" sz="2800" b="1" kern="0" dirty="0">
                <a:solidFill>
                  <a:srgbClr val="7030A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表达式</a:t>
            </a:r>
            <a:endParaRPr lang="zh-CN" altLang="en-US" sz="2800" dirty="0">
              <a:solidFill>
                <a:srgbClr val="7030A0"/>
              </a:solidFill>
            </a:endParaRPr>
          </a:p>
        </p:txBody>
      </p:sp>
      <p:sp>
        <p:nvSpPr>
          <p:cNvPr id="28" name="矩形 31"/>
          <p:cNvSpPr/>
          <p:nvPr/>
        </p:nvSpPr>
        <p:spPr>
          <a:xfrm rot="20928123">
            <a:off x="2350614" y="5001701"/>
            <a:ext cx="1627369" cy="523220"/>
          </a:xfrm>
          <a:prstGeom prst="rect">
            <a:avLst/>
          </a:prstGeom>
        </p:spPr>
        <p:txBody>
          <a:bodyPr wrap="none">
            <a:spAutoFit/>
          </a:bodyPr>
          <a:lstStyle/>
          <a:p>
            <a:r>
              <a:rPr kumimoji="0" lang="zh-CN" altLang="en-US" sz="2800" b="1" kern="0" dirty="0">
                <a:solidFill>
                  <a:srgbClr val="7030A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高阶函数</a:t>
            </a:r>
            <a:endParaRPr lang="zh-CN" altLang="en-US" sz="2800" dirty="0">
              <a:solidFill>
                <a:srgbClr val="7030A0"/>
              </a:solidFill>
            </a:endParaRPr>
          </a:p>
        </p:txBody>
      </p:sp>
      <p:sp>
        <p:nvSpPr>
          <p:cNvPr id="29" name="矩形 32"/>
          <p:cNvSpPr/>
          <p:nvPr/>
        </p:nvSpPr>
        <p:spPr>
          <a:xfrm rot="948722">
            <a:off x="3993159" y="5427429"/>
            <a:ext cx="1627369" cy="523220"/>
          </a:xfrm>
          <a:prstGeom prst="rect">
            <a:avLst/>
          </a:prstGeom>
        </p:spPr>
        <p:txBody>
          <a:bodyPr wrap="none">
            <a:spAutoFit/>
          </a:bodyPr>
          <a:lstStyle/>
          <a:p>
            <a:r>
              <a:rPr kumimoji="0" lang="zh-CN" altLang="en-US" sz="2800" b="1" kern="0" dirty="0">
                <a:solidFill>
                  <a:srgbClr val="7030A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函数闭包</a:t>
            </a:r>
            <a:endParaRPr lang="zh-CN" altLang="en-US" sz="2800" dirty="0">
              <a:solidFill>
                <a:srgbClr val="7030A0"/>
              </a:solidFill>
            </a:endParaRPr>
          </a:p>
        </p:txBody>
      </p:sp>
      <p:sp>
        <p:nvSpPr>
          <p:cNvPr id="30" name="矩形 33"/>
          <p:cNvSpPr/>
          <p:nvPr/>
        </p:nvSpPr>
        <p:spPr>
          <a:xfrm rot="285147">
            <a:off x="5418982" y="3655924"/>
            <a:ext cx="1627369" cy="523220"/>
          </a:xfrm>
          <a:prstGeom prst="rect">
            <a:avLst/>
          </a:prstGeom>
        </p:spPr>
        <p:txBody>
          <a:bodyPr wrap="none">
            <a:spAutoFit/>
          </a:bodyPr>
          <a:lstStyle/>
          <a:p>
            <a:r>
              <a:rPr kumimoji="0" lang="zh-CN" altLang="en-US" sz="2800" b="1" kern="0" dirty="0">
                <a:solidFill>
                  <a:srgbClr val="00B0F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延迟绑定</a:t>
            </a:r>
            <a:endParaRPr lang="zh-CN" altLang="en-US" sz="2800" dirty="0">
              <a:solidFill>
                <a:srgbClr val="00B0F0"/>
              </a:solidFill>
            </a:endParaRPr>
          </a:p>
        </p:txBody>
      </p:sp>
      <p:sp>
        <p:nvSpPr>
          <p:cNvPr id="31" name="矩形 35"/>
          <p:cNvSpPr/>
          <p:nvPr/>
        </p:nvSpPr>
        <p:spPr>
          <a:xfrm>
            <a:off x="2892757" y="4177966"/>
            <a:ext cx="1627369" cy="523220"/>
          </a:xfrm>
          <a:prstGeom prst="rect">
            <a:avLst/>
          </a:prstGeom>
        </p:spPr>
        <p:txBody>
          <a:bodyPr wrap="none">
            <a:spAutoFit/>
          </a:bodyPr>
          <a:lstStyle/>
          <a:p>
            <a:r>
              <a:rPr kumimoji="0" lang="zh-CN" altLang="en-US" sz="2800" b="1" kern="0" dirty="0">
                <a:solidFill>
                  <a:srgbClr val="0066FF"/>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鸭子类型</a:t>
            </a:r>
            <a:endParaRPr lang="zh-CN" altLang="en-US" sz="2800" dirty="0">
              <a:solidFill>
                <a:srgbClr val="0066FF"/>
              </a:solidFill>
            </a:endParaRPr>
          </a:p>
        </p:txBody>
      </p:sp>
      <p:sp>
        <p:nvSpPr>
          <p:cNvPr id="32" name="矩形 36"/>
          <p:cNvSpPr/>
          <p:nvPr/>
        </p:nvSpPr>
        <p:spPr>
          <a:xfrm rot="21252510">
            <a:off x="368694" y="4731830"/>
            <a:ext cx="1627369" cy="523220"/>
          </a:xfrm>
          <a:prstGeom prst="rect">
            <a:avLst/>
          </a:prstGeom>
        </p:spPr>
        <p:txBody>
          <a:bodyPr wrap="none">
            <a:spAutoFit/>
          </a:bodyPr>
          <a:lstStyle/>
          <a:p>
            <a:r>
              <a:rPr kumimoji="0" lang="zh-CN" altLang="en-US" sz="2800" b="1" kern="0" dirty="0">
                <a:solidFill>
                  <a:srgbClr val="FF000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反射机制</a:t>
            </a:r>
            <a:endParaRPr lang="zh-CN" altLang="en-US" sz="2800" dirty="0">
              <a:solidFill>
                <a:srgbClr val="FF0000"/>
              </a:solidFill>
            </a:endParaRPr>
          </a:p>
        </p:txBody>
      </p:sp>
      <p:sp>
        <p:nvSpPr>
          <p:cNvPr id="33" name="矩形 37"/>
          <p:cNvSpPr/>
          <p:nvPr/>
        </p:nvSpPr>
        <p:spPr>
          <a:xfrm rot="20440857">
            <a:off x="468422" y="5446865"/>
            <a:ext cx="1266693" cy="523220"/>
          </a:xfrm>
          <a:prstGeom prst="rect">
            <a:avLst/>
          </a:prstGeom>
        </p:spPr>
        <p:txBody>
          <a:bodyPr wrap="none">
            <a:spAutoFit/>
          </a:bodyPr>
          <a:lstStyle/>
          <a:p>
            <a:r>
              <a:rPr kumimoji="0" lang="zh-CN" altLang="en-US" sz="2800" b="1" kern="0" dirty="0">
                <a:solidFill>
                  <a:srgbClr val="FF000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元编程</a:t>
            </a:r>
            <a:endParaRPr lang="zh-CN" altLang="en-US" sz="2800" dirty="0">
              <a:solidFill>
                <a:srgbClr val="FF0000"/>
              </a:solidFill>
            </a:endParaRPr>
          </a:p>
        </p:txBody>
      </p:sp>
      <p:sp>
        <p:nvSpPr>
          <p:cNvPr id="34" name="矩形 39"/>
          <p:cNvSpPr/>
          <p:nvPr/>
        </p:nvSpPr>
        <p:spPr>
          <a:xfrm rot="556742">
            <a:off x="4899382" y="4990457"/>
            <a:ext cx="1627369" cy="523220"/>
          </a:xfrm>
          <a:prstGeom prst="rect">
            <a:avLst/>
          </a:prstGeom>
        </p:spPr>
        <p:txBody>
          <a:bodyPr wrap="none">
            <a:spAutoFit/>
          </a:bodyPr>
          <a:lstStyle/>
          <a:p>
            <a:r>
              <a:rPr kumimoji="0" lang="zh-CN" altLang="en-US" sz="2800" b="1" kern="0" dirty="0">
                <a:solidFill>
                  <a:srgbClr val="FFC00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第一类值</a:t>
            </a:r>
            <a:endParaRPr lang="zh-CN" altLang="en-US" sz="2800" dirty="0">
              <a:solidFill>
                <a:srgbClr val="FFC000"/>
              </a:solidFill>
            </a:endParaRPr>
          </a:p>
        </p:txBody>
      </p:sp>
      <p:sp>
        <p:nvSpPr>
          <p:cNvPr id="3" name="矩形 2"/>
          <p:cNvSpPr/>
          <p:nvPr/>
        </p:nvSpPr>
        <p:spPr>
          <a:xfrm>
            <a:off x="6177771" y="911728"/>
            <a:ext cx="2569934" cy="523220"/>
          </a:xfrm>
          <a:prstGeom prst="rect">
            <a:avLst/>
          </a:prstGeom>
        </p:spPr>
        <p:txBody>
          <a:bodyPr wrap="none">
            <a:spAutoFit/>
          </a:bodyPr>
          <a:lstStyle/>
          <a:p>
            <a:r>
              <a:rPr lang="zh-CN" altLang="en-US" sz="2800" spc="300" dirty="0">
                <a:solidFill>
                  <a:srgbClr val="FF0000"/>
                </a:solidFill>
                <a:latin typeface="华文琥珀" panose="02010800040101010101" pitchFamily="2" charset="-122"/>
                <a:ea typeface="华文琥珀" panose="02010800040101010101" pitchFamily="2" charset="-122"/>
              </a:rPr>
              <a:t>你了解多少？</a:t>
            </a:r>
          </a:p>
        </p:txBody>
      </p:sp>
    </p:spTree>
    <p:extLst>
      <p:ext uri="{BB962C8B-B14F-4D97-AF65-F5344CB8AC3E}">
        <p14:creationId xmlns:p14="http://schemas.microsoft.com/office/powerpoint/2010/main" val="3389032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断代</a:t>
            </a:r>
          </a:p>
        </p:txBody>
      </p:sp>
      <p:sp>
        <p:nvSpPr>
          <p:cNvPr id="3" name="内容占位符 2"/>
          <p:cNvSpPr>
            <a:spLocks noGrp="1"/>
          </p:cNvSpPr>
          <p:nvPr>
            <p:ph idx="1"/>
          </p:nvPr>
        </p:nvSpPr>
        <p:spPr/>
        <p:txBody>
          <a:bodyPr/>
          <a:lstStyle/>
          <a:p>
            <a:r>
              <a:rPr lang="en-US" altLang="zh-CN" sz="2400" dirty="0"/>
              <a:t>The generation gap (1970–1980)</a:t>
            </a:r>
          </a:p>
          <a:p>
            <a:pPr marL="449262" lvl="1" indent="0">
              <a:buNone/>
            </a:pPr>
            <a:r>
              <a:rPr lang="zh-CN" altLang="en-US" sz="2000" i="1" dirty="0"/>
              <a:t>人们发明了许多不同语言，但很少存活下来。但是，下面的语言值得一提：</a:t>
            </a:r>
            <a:endParaRPr lang="en-US" altLang="zh-CN" sz="2000" i="1" dirty="0"/>
          </a:p>
          <a:p>
            <a:pPr lvl="1"/>
            <a:r>
              <a:rPr lang="en-US" altLang="zh-CN" sz="2000" dirty="0"/>
              <a:t>C                                 Efficient; small executables</a:t>
            </a:r>
          </a:p>
          <a:p>
            <a:pPr lvl="1"/>
            <a:r>
              <a:rPr lang="en-US" altLang="zh-CN" sz="2000" dirty="0"/>
              <a:t>FORTRAN 77             ANSI standardization</a:t>
            </a:r>
          </a:p>
          <a:p>
            <a:pPr lvl="1"/>
            <a:endParaRPr lang="en-US" altLang="zh-CN" sz="2000" dirty="0"/>
          </a:p>
          <a:p>
            <a:r>
              <a:rPr lang="zh-CN" altLang="en-US" sz="2400" dirty="0"/>
              <a:t>以</a:t>
            </a:r>
            <a:r>
              <a:rPr lang="en-US" altLang="zh-CN" sz="2400" dirty="0"/>
              <a:t>C</a:t>
            </a:r>
            <a:r>
              <a:rPr lang="zh-CN" altLang="en-US" sz="2400" dirty="0"/>
              <a:t>语言为代表，从语言机制上并没有创新，但面向实际应用需求，更具有实用性</a:t>
            </a:r>
          </a:p>
          <a:p>
            <a:pPr lvl="1"/>
            <a:r>
              <a:rPr lang="zh-CN" altLang="en-US" dirty="0"/>
              <a:t>值得一提的是，</a:t>
            </a:r>
            <a:r>
              <a:rPr lang="en-US" altLang="zh-CN" dirty="0"/>
              <a:t>C</a:t>
            </a:r>
            <a:r>
              <a:rPr lang="zh-CN" altLang="en-US" dirty="0"/>
              <a:t>语言是和</a:t>
            </a:r>
            <a:r>
              <a:rPr lang="en-US" altLang="zh-CN" dirty="0"/>
              <a:t>UNIX</a:t>
            </a:r>
            <a:r>
              <a:rPr lang="zh-CN" altLang="en-US" dirty="0"/>
              <a:t>系统共同发展的</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20</a:t>
            </a:fld>
            <a:endParaRPr lang="en-US" altLang="zh-CN"/>
          </a:p>
        </p:txBody>
      </p:sp>
    </p:spTree>
    <p:extLst>
      <p:ext uri="{BB962C8B-B14F-4D97-AF65-F5344CB8AC3E}">
        <p14:creationId xmlns:p14="http://schemas.microsoft.com/office/powerpoint/2010/main" val="1867506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及其标准化</a:t>
            </a:r>
          </a:p>
        </p:txBody>
      </p:sp>
      <p:sp>
        <p:nvSpPr>
          <p:cNvPr id="3" name="内容占位符 2"/>
          <p:cNvSpPr>
            <a:spLocks noGrp="1"/>
          </p:cNvSpPr>
          <p:nvPr>
            <p:ph idx="1"/>
          </p:nvPr>
        </p:nvSpPr>
        <p:spPr>
          <a:xfrm>
            <a:off x="395536" y="1192682"/>
            <a:ext cx="8142287" cy="4392141"/>
          </a:xfrm>
        </p:spPr>
        <p:txBody>
          <a:bodyPr/>
          <a:lstStyle/>
          <a:p>
            <a:r>
              <a:rPr lang="en-US" altLang="zh-CN" dirty="0"/>
              <a:t>C</a:t>
            </a:r>
            <a:r>
              <a:rPr lang="zh-CN" altLang="en-US" dirty="0"/>
              <a:t>的祖先语言</a:t>
            </a:r>
            <a:endParaRPr lang="en-US" altLang="zh-CN" dirty="0"/>
          </a:p>
          <a:p>
            <a:pPr lvl="1"/>
            <a:r>
              <a:rPr lang="en-US" altLang="zh-CN" dirty="0"/>
              <a:t>CPL</a:t>
            </a:r>
            <a:r>
              <a:rPr lang="zh-CN" altLang="en-US" dirty="0"/>
              <a:t>、</a:t>
            </a:r>
            <a:r>
              <a:rPr lang="en-US" altLang="zh-CN" dirty="0"/>
              <a:t>BCPL</a:t>
            </a:r>
            <a:r>
              <a:rPr lang="zh-CN" altLang="en-US" dirty="0"/>
              <a:t>、</a:t>
            </a:r>
            <a:r>
              <a:rPr lang="en-US" altLang="zh-CN" dirty="0"/>
              <a:t>B</a:t>
            </a:r>
            <a:r>
              <a:rPr lang="zh-CN" altLang="en-US" dirty="0"/>
              <a:t>和</a:t>
            </a:r>
            <a:r>
              <a:rPr lang="en-US" altLang="zh-CN" dirty="0"/>
              <a:t>ALGOL68</a:t>
            </a:r>
            <a:r>
              <a:rPr lang="zh-CN" altLang="en-US" dirty="0"/>
              <a:t>语言</a:t>
            </a:r>
            <a:endParaRPr lang="en-US" altLang="zh-CN" dirty="0"/>
          </a:p>
          <a:p>
            <a:pPr lvl="1"/>
            <a:r>
              <a:rPr lang="en-US" altLang="zh-CN" dirty="0"/>
              <a:t>BCPL</a:t>
            </a:r>
            <a:r>
              <a:rPr lang="zh-CN" altLang="en-US" dirty="0"/>
              <a:t>和</a:t>
            </a:r>
            <a:r>
              <a:rPr lang="en-US" altLang="zh-CN" dirty="0"/>
              <a:t>B</a:t>
            </a:r>
            <a:r>
              <a:rPr lang="zh-CN" altLang="en-US" dirty="0"/>
              <a:t>都是无类型语言（意味着所有数据都被认为是机器字）</a:t>
            </a:r>
            <a:endParaRPr lang="en-US" altLang="zh-CN" dirty="0"/>
          </a:p>
          <a:p>
            <a:pPr lvl="1"/>
            <a:r>
              <a:rPr lang="zh-CN" altLang="en-US" dirty="0"/>
              <a:t>引入类型的</a:t>
            </a:r>
            <a:r>
              <a:rPr lang="en-US" altLang="zh-CN" dirty="0"/>
              <a:t>B</a:t>
            </a:r>
            <a:r>
              <a:rPr lang="zh-CN" altLang="en-US" dirty="0"/>
              <a:t>语言：</a:t>
            </a:r>
            <a:r>
              <a:rPr lang="en-US" altLang="zh-CN" dirty="0"/>
              <a:t>NB</a:t>
            </a:r>
            <a:r>
              <a:rPr lang="zh-CN" altLang="en-US" dirty="0"/>
              <a:t>（</a:t>
            </a:r>
            <a:r>
              <a:rPr lang="en-US" altLang="zh-CN" dirty="0"/>
              <a:t>New B</a:t>
            </a:r>
            <a:r>
              <a:rPr lang="zh-CN" altLang="en-US" dirty="0"/>
              <a:t>）随后命名为</a:t>
            </a:r>
            <a:r>
              <a:rPr lang="en-US" altLang="zh-CN" dirty="0"/>
              <a:t>C</a:t>
            </a:r>
            <a:r>
              <a:rPr lang="zh-CN" altLang="en-US" dirty="0"/>
              <a:t>语言</a:t>
            </a:r>
            <a:endParaRPr lang="en-US" altLang="zh-CN" dirty="0"/>
          </a:p>
          <a:p>
            <a:r>
              <a:rPr lang="en-US" altLang="zh-CN" dirty="0"/>
              <a:t>C</a:t>
            </a:r>
            <a:r>
              <a:rPr lang="zh-CN" altLang="en-US" dirty="0"/>
              <a:t>的标准化</a:t>
            </a:r>
            <a:endParaRPr lang="en-US" altLang="zh-CN" dirty="0"/>
          </a:p>
          <a:p>
            <a:pPr lvl="1"/>
            <a:r>
              <a:rPr lang="en-US" altLang="zh-CN" dirty="0"/>
              <a:t>89</a:t>
            </a:r>
            <a:r>
              <a:rPr lang="zh-CN" altLang="en-US" dirty="0"/>
              <a:t>年</a:t>
            </a:r>
            <a:r>
              <a:rPr lang="en-US" altLang="zh-CN" dirty="0"/>
              <a:t>ANSI C</a:t>
            </a:r>
            <a:r>
              <a:rPr lang="zh-CN" altLang="en-US" dirty="0"/>
              <a:t>（</a:t>
            </a:r>
            <a:r>
              <a:rPr lang="en-US" altLang="zh-CN" dirty="0"/>
              <a:t>ISO 1989</a:t>
            </a:r>
            <a:r>
              <a:rPr lang="zh-CN" altLang="en-US" dirty="0"/>
              <a:t>），即</a:t>
            </a:r>
            <a:r>
              <a:rPr lang="en-US" altLang="zh-CN" dirty="0"/>
              <a:t>C89</a:t>
            </a:r>
          </a:p>
          <a:p>
            <a:pPr lvl="1"/>
            <a:r>
              <a:rPr lang="en-US" altLang="zh-CN" dirty="0"/>
              <a:t>99</a:t>
            </a:r>
            <a:r>
              <a:rPr lang="zh-CN" altLang="en-US" dirty="0"/>
              <a:t>年更新为</a:t>
            </a:r>
            <a:r>
              <a:rPr lang="en-US" altLang="zh-CN" dirty="0"/>
              <a:t>C99</a:t>
            </a:r>
          </a:p>
          <a:p>
            <a:pPr lvl="1"/>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394" y="3875411"/>
            <a:ext cx="2530227" cy="1619020"/>
          </a:xfrm>
          <a:prstGeom prst="rect">
            <a:avLst/>
          </a:prstGeom>
          <a:effectLst>
            <a:outerShdw blurRad="50800" dist="38100" dir="2700000" algn="tl" rotWithShape="0">
              <a:prstClr val="black">
                <a:alpha val="40000"/>
              </a:prstClr>
            </a:outerShdw>
          </a:effectLst>
        </p:spPr>
      </p:pic>
      <p:sp>
        <p:nvSpPr>
          <p:cNvPr id="8" name="矩形 7"/>
          <p:cNvSpPr/>
          <p:nvPr/>
        </p:nvSpPr>
        <p:spPr>
          <a:xfrm>
            <a:off x="6156176" y="5577110"/>
            <a:ext cx="2957861" cy="307777"/>
          </a:xfrm>
          <a:prstGeom prst="rect">
            <a:avLst/>
          </a:prstGeom>
        </p:spPr>
        <p:txBody>
          <a:bodyPr wrap="none">
            <a:spAutoFit/>
          </a:bodyPr>
          <a:lstStyle/>
          <a:p>
            <a:r>
              <a:rPr lang="en-US" altLang="zh-CN" sz="1400" b="1" dirty="0">
                <a:solidFill>
                  <a:srgbClr val="262626"/>
                </a:solidFill>
                <a:effectLst>
                  <a:outerShdw blurRad="38100" dist="38100" dir="2700000" algn="tl">
                    <a:srgbClr val="000000">
                      <a:alpha val="43137"/>
                    </a:srgbClr>
                  </a:outerShdw>
                </a:effectLst>
                <a:latin typeface="+mn-lt"/>
              </a:rPr>
              <a:t>Ken Thompson &amp; Dennis Ritchie</a:t>
            </a:r>
            <a:endParaRPr lang="zh-CN" altLang="en-US" sz="1400" b="1" dirty="0">
              <a:effectLst>
                <a:outerShdw blurRad="38100" dist="38100" dir="2700000" algn="tl">
                  <a:srgbClr val="000000">
                    <a:alpha val="43137"/>
                  </a:srgbClr>
                </a:outerShdw>
              </a:effectLst>
              <a:latin typeface="+mn-lt"/>
            </a:endParaRP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21</a:t>
            </a:fld>
            <a:endParaRPr lang="en-US" altLang="zh-CN"/>
          </a:p>
        </p:txBody>
      </p:sp>
    </p:spTree>
    <p:extLst>
      <p:ext uri="{BB962C8B-B14F-4D97-AF65-F5344CB8AC3E}">
        <p14:creationId xmlns:p14="http://schemas.microsoft.com/office/powerpoint/2010/main" val="1498604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面向对象语言</a:t>
            </a:r>
          </a:p>
        </p:txBody>
      </p:sp>
      <p:sp>
        <p:nvSpPr>
          <p:cNvPr id="3" name="内容占位符 2"/>
          <p:cNvSpPr>
            <a:spLocks noGrp="1"/>
          </p:cNvSpPr>
          <p:nvPr>
            <p:ph idx="1"/>
          </p:nvPr>
        </p:nvSpPr>
        <p:spPr>
          <a:xfrm>
            <a:off x="468313" y="1412776"/>
            <a:ext cx="8142287" cy="4464149"/>
          </a:xfrm>
        </p:spPr>
        <p:txBody>
          <a:bodyPr/>
          <a:lstStyle/>
          <a:p>
            <a:r>
              <a:rPr lang="en-US" altLang="zh-CN" dirty="0"/>
              <a:t>Object-orientation boom (1980–1990, but few languages survive)</a:t>
            </a:r>
          </a:p>
          <a:p>
            <a:pPr lvl="1"/>
            <a:r>
              <a:rPr lang="en-US" altLang="zh-CN" dirty="0"/>
              <a:t>Smalltalk 80    </a:t>
            </a:r>
            <a:r>
              <a:rPr lang="zh-CN" altLang="en-US" dirty="0"/>
              <a:t>纯面向对象语言</a:t>
            </a:r>
            <a:endParaRPr lang="en-US" altLang="zh-CN" dirty="0"/>
          </a:p>
          <a:p>
            <a:pPr lvl="1"/>
            <a:r>
              <a:rPr lang="en-US" altLang="zh-CN" dirty="0">
                <a:solidFill>
                  <a:srgbClr val="C00000"/>
                </a:solidFill>
              </a:rPr>
              <a:t>C++</a:t>
            </a:r>
            <a:r>
              <a:rPr lang="en-US" altLang="zh-CN" dirty="0"/>
              <a:t>                 </a:t>
            </a:r>
            <a:r>
              <a:rPr lang="zh-CN" altLang="en-US" dirty="0"/>
              <a:t>从</a:t>
            </a:r>
            <a:r>
              <a:rPr lang="en-US" altLang="zh-CN" dirty="0"/>
              <a:t>C</a:t>
            </a:r>
            <a:r>
              <a:rPr lang="zh-CN" altLang="en-US" dirty="0"/>
              <a:t>和</a:t>
            </a:r>
            <a:r>
              <a:rPr lang="en-US" altLang="zh-CN" dirty="0" err="1"/>
              <a:t>Simula</a:t>
            </a:r>
            <a:r>
              <a:rPr lang="zh-CN" altLang="en-US" dirty="0"/>
              <a:t>发展而来</a:t>
            </a:r>
            <a:endParaRPr lang="en-US" altLang="zh-CN" dirty="0"/>
          </a:p>
          <a:p>
            <a:pPr lvl="1"/>
            <a:r>
              <a:rPr lang="en-US" altLang="zh-CN" dirty="0"/>
              <a:t>Ada83             </a:t>
            </a:r>
            <a:r>
              <a:rPr lang="zh-CN" altLang="en-US" dirty="0"/>
              <a:t>强类型，受到</a:t>
            </a:r>
            <a:r>
              <a:rPr lang="en-US" altLang="zh-CN" dirty="0"/>
              <a:t>Pascal</a:t>
            </a:r>
            <a:r>
              <a:rPr lang="zh-CN" altLang="en-US" dirty="0"/>
              <a:t>的很大影响</a:t>
            </a:r>
            <a:endParaRPr lang="en-US" altLang="zh-CN" dirty="0"/>
          </a:p>
          <a:p>
            <a:pPr lvl="1"/>
            <a:r>
              <a:rPr lang="en-US" altLang="zh-CN" dirty="0"/>
              <a:t>Eiffel                </a:t>
            </a:r>
            <a:r>
              <a:rPr lang="zh-CN" altLang="en-US" dirty="0"/>
              <a:t>从</a:t>
            </a:r>
            <a:r>
              <a:rPr lang="en-US" altLang="zh-CN" dirty="0"/>
              <a:t>Ada</a:t>
            </a:r>
            <a:r>
              <a:rPr lang="zh-CN" altLang="en-US" dirty="0"/>
              <a:t>和</a:t>
            </a:r>
            <a:r>
              <a:rPr lang="en-US" altLang="zh-CN" dirty="0" err="1"/>
              <a:t>Simula</a:t>
            </a:r>
            <a:r>
              <a:rPr lang="zh-CN" altLang="en-US" dirty="0"/>
              <a:t>发展而来</a:t>
            </a:r>
            <a:endParaRPr lang="en-US" altLang="zh-CN" dirty="0"/>
          </a:p>
          <a:p>
            <a:endParaRPr lang="zh-CN" altLang="en-US"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22</a:t>
            </a:fld>
            <a:endParaRPr lang="en-US" altLang="zh-CN"/>
          </a:p>
        </p:txBody>
      </p:sp>
    </p:spTree>
    <p:extLst>
      <p:ext uri="{BB962C8B-B14F-4D97-AF65-F5344CB8AC3E}">
        <p14:creationId xmlns:p14="http://schemas.microsoft.com/office/powerpoint/2010/main" val="515812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混合风格</a:t>
            </a:r>
            <a:r>
              <a:rPr lang="en-US" altLang="zh-CN" dirty="0"/>
              <a:t>C++</a:t>
            </a:r>
            <a:endParaRPr lang="zh-CN" altLang="en-US" dirty="0"/>
          </a:p>
        </p:txBody>
      </p:sp>
      <p:sp>
        <p:nvSpPr>
          <p:cNvPr id="3" name="内容占位符 2"/>
          <p:cNvSpPr>
            <a:spLocks noGrp="1"/>
          </p:cNvSpPr>
          <p:nvPr>
            <p:ph idx="1"/>
          </p:nvPr>
        </p:nvSpPr>
        <p:spPr>
          <a:xfrm>
            <a:off x="468313" y="1124744"/>
            <a:ext cx="8142287" cy="4752181"/>
          </a:xfrm>
        </p:spPr>
        <p:txBody>
          <a:bodyPr/>
          <a:lstStyle/>
          <a:p>
            <a:r>
              <a:rPr lang="zh-CN" altLang="en-US" sz="2400" dirty="0"/>
              <a:t>最初阶段“</a:t>
            </a:r>
            <a:r>
              <a:rPr lang="en-US" altLang="zh-CN" sz="2400" dirty="0"/>
              <a:t>C with Class</a:t>
            </a:r>
            <a:r>
              <a:rPr lang="zh-CN" altLang="en-US" sz="2400" dirty="0"/>
              <a:t>”</a:t>
            </a:r>
            <a:endParaRPr lang="en-US" altLang="zh-CN" sz="2400" dirty="0"/>
          </a:p>
          <a:p>
            <a:pPr lvl="1"/>
            <a:r>
              <a:rPr lang="en-US" altLang="zh-CN" sz="2000" dirty="0"/>
              <a:t>80-83</a:t>
            </a:r>
            <a:r>
              <a:rPr lang="zh-CN" altLang="en-US" sz="2000" dirty="0"/>
              <a:t>年贝尔实验室</a:t>
            </a:r>
            <a:r>
              <a:rPr lang="en-US" altLang="zh-CN" sz="2000" dirty="0"/>
              <a:t>Bjarne </a:t>
            </a:r>
            <a:r>
              <a:rPr lang="en-US" altLang="zh-CN" sz="2000" dirty="0" err="1"/>
              <a:t>Stroustrup</a:t>
            </a:r>
            <a:r>
              <a:rPr lang="zh-CN" altLang="en-US" sz="2000" dirty="0"/>
              <a:t>提出</a:t>
            </a:r>
            <a:endParaRPr lang="en-US" altLang="zh-CN" sz="2000" dirty="0"/>
          </a:p>
          <a:p>
            <a:pPr lvl="1"/>
            <a:r>
              <a:rPr lang="zh-CN" altLang="en-US" sz="2000" dirty="0"/>
              <a:t>在</a:t>
            </a:r>
            <a:r>
              <a:rPr lang="en-US" altLang="zh-CN" sz="2000" dirty="0"/>
              <a:t>C</a:t>
            </a:r>
            <a:r>
              <a:rPr lang="zh-CN" altLang="en-US" sz="2000" dirty="0"/>
              <a:t>语言的基础上加进去的特征主要有：类及派生类、共有和私有成员的区分、类的构造函数和析构函数、友元、内联函数、赋值运算符的重载等</a:t>
            </a:r>
            <a:endParaRPr lang="en-US" altLang="zh-CN" sz="2000" dirty="0"/>
          </a:p>
          <a:p>
            <a:r>
              <a:rPr lang="en-US" altLang="zh-CN" sz="2400" dirty="0"/>
              <a:t>84</a:t>
            </a:r>
            <a:r>
              <a:rPr lang="zh-CN" altLang="en-US" sz="2400" dirty="0"/>
              <a:t>年命名为</a:t>
            </a:r>
            <a:r>
              <a:rPr lang="en-US" altLang="zh-CN" sz="2400" dirty="0"/>
              <a:t>C++</a:t>
            </a:r>
          </a:p>
          <a:p>
            <a:pPr lvl="1"/>
            <a:r>
              <a:rPr lang="zh-CN" altLang="en-US" sz="2000" dirty="0"/>
              <a:t>扩展了虚函数（动态绑定）、方法名和运算符重载，以及引用类型</a:t>
            </a:r>
            <a:endParaRPr lang="en-US" altLang="zh-CN" sz="2000" dirty="0"/>
          </a:p>
          <a:p>
            <a:r>
              <a:rPr lang="en-US" altLang="zh-CN" sz="2400" dirty="0"/>
              <a:t>85</a:t>
            </a:r>
            <a:r>
              <a:rPr lang="zh-CN" altLang="en-US" sz="2400" dirty="0"/>
              <a:t>年第一个可用实现</a:t>
            </a:r>
            <a:r>
              <a:rPr lang="en-US" altLang="zh-CN" sz="2400" dirty="0" err="1"/>
              <a:t>Cfront</a:t>
            </a:r>
            <a:r>
              <a:rPr lang="zh-CN" altLang="en-US" sz="2400" dirty="0"/>
              <a:t>系统</a:t>
            </a:r>
            <a:endParaRPr lang="en-US" altLang="zh-CN" sz="2400" dirty="0"/>
          </a:p>
          <a:p>
            <a:pPr lvl="1"/>
            <a:r>
              <a:rPr lang="zh-CN" altLang="en-US" sz="2000" dirty="0"/>
              <a:t>将</a:t>
            </a:r>
            <a:r>
              <a:rPr lang="en-US" altLang="zh-CN" sz="2000" dirty="0"/>
              <a:t>C++</a:t>
            </a:r>
            <a:r>
              <a:rPr lang="zh-CN" altLang="en-US" sz="2000" dirty="0"/>
              <a:t>程序翻译为</a:t>
            </a:r>
            <a:r>
              <a:rPr lang="en-US" altLang="zh-CN" sz="2000" dirty="0"/>
              <a:t>C</a:t>
            </a:r>
            <a:r>
              <a:rPr lang="zh-CN" altLang="en-US" sz="2000" dirty="0"/>
              <a:t>语言程序</a:t>
            </a:r>
          </a:p>
        </p:txBody>
      </p:sp>
      <p:sp>
        <p:nvSpPr>
          <p:cNvPr id="6" name="矩形 5"/>
          <p:cNvSpPr/>
          <p:nvPr/>
        </p:nvSpPr>
        <p:spPr>
          <a:xfrm>
            <a:off x="899592" y="5406315"/>
            <a:ext cx="7488832" cy="830997"/>
          </a:xfrm>
          <a:prstGeom prst="rect">
            <a:avLst/>
          </a:prstGeom>
        </p:spPr>
        <p:txBody>
          <a:bodyPr wrap="square">
            <a:spAutoFit/>
          </a:bodyPr>
          <a:lstStyle/>
          <a:p>
            <a:pPr algn="l"/>
            <a:r>
              <a:rPr lang="en-US" altLang="zh-CN" sz="2400" b="1" dirty="0">
                <a:solidFill>
                  <a:srgbClr val="C00000"/>
                </a:solidFill>
                <a:latin typeface="楷体" panose="02010609060101010101" pitchFamily="49" charset="-122"/>
                <a:ea typeface="楷体" panose="02010609060101010101" pitchFamily="49" charset="-122"/>
              </a:rPr>
              <a:t>C++</a:t>
            </a:r>
            <a:r>
              <a:rPr lang="zh-CN" altLang="en-US" sz="2400" b="1" dirty="0">
                <a:solidFill>
                  <a:srgbClr val="C00000"/>
                </a:solidFill>
                <a:latin typeface="楷体" panose="02010609060101010101" pitchFamily="49" charset="-122"/>
                <a:ea typeface="楷体" panose="02010609060101010101" pitchFamily="49" charset="-122"/>
              </a:rPr>
              <a:t>语言是个颇具争议的语言，因为支持太多的范型而异常复杂！</a:t>
            </a:r>
            <a:endParaRPr lang="zh-CN" altLang="en-US" sz="2400" b="1" dirty="0"/>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16909" t="8198" r="12073"/>
          <a:stretch/>
        </p:blipFill>
        <p:spPr>
          <a:xfrm>
            <a:off x="7296311" y="34721"/>
            <a:ext cx="1750163" cy="1647744"/>
          </a:xfrm>
          <a:prstGeom prst="rect">
            <a:avLst/>
          </a:prstGeom>
          <a:effectLst>
            <a:outerShdw blurRad="50800" dist="38100" dir="2700000" algn="tl" rotWithShape="0">
              <a:prstClr val="black">
                <a:alpha val="40000"/>
              </a:prstClr>
            </a:outerShdw>
          </a:effectLst>
        </p:spPr>
      </p:pic>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23</a:t>
            </a:fld>
            <a:endParaRPr lang="en-US" altLang="zh-CN"/>
          </a:p>
        </p:txBody>
      </p:sp>
    </p:spTree>
    <p:extLst>
      <p:ext uri="{BB962C8B-B14F-4D97-AF65-F5344CB8AC3E}">
        <p14:creationId xmlns:p14="http://schemas.microsoft.com/office/powerpoint/2010/main" val="2632581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a:t>
            </a:r>
            <a:r>
              <a:rPr lang="en-US" altLang="zh-CN" dirty="0"/>
              <a:t>C++</a:t>
            </a:r>
            <a:r>
              <a:rPr lang="zh-CN" altLang="en-US" dirty="0"/>
              <a:t>时代</a:t>
            </a:r>
          </a:p>
        </p:txBody>
      </p:sp>
      <p:sp>
        <p:nvSpPr>
          <p:cNvPr id="3" name="内容占位符 2"/>
          <p:cNvSpPr>
            <a:spLocks noGrp="1"/>
          </p:cNvSpPr>
          <p:nvPr>
            <p:ph idx="1"/>
          </p:nvPr>
        </p:nvSpPr>
        <p:spPr>
          <a:xfrm>
            <a:off x="468313" y="1268760"/>
            <a:ext cx="8208143" cy="4968552"/>
          </a:xfrm>
        </p:spPr>
        <p:txBody>
          <a:bodyPr/>
          <a:lstStyle/>
          <a:p>
            <a:pPr>
              <a:lnSpc>
                <a:spcPct val="120000"/>
              </a:lnSpc>
            </a:pPr>
            <a:r>
              <a:rPr lang="zh-CN" altLang="en-US" dirty="0"/>
              <a:t>严格的说，并不是</a:t>
            </a:r>
            <a:r>
              <a:rPr lang="en-US" altLang="zh-CN" dirty="0"/>
              <a:t>C++</a:t>
            </a:r>
            <a:r>
              <a:rPr lang="zh-CN" altLang="en-US" dirty="0"/>
              <a:t>之后的时代，而是</a:t>
            </a:r>
            <a:r>
              <a:rPr lang="en-US" altLang="zh-CN" dirty="0"/>
              <a:t>C++</a:t>
            </a:r>
            <a:r>
              <a:rPr lang="zh-CN" altLang="en-US" dirty="0"/>
              <a:t>退出“一统江湖”的时代</a:t>
            </a:r>
            <a:endParaRPr lang="en-US" altLang="zh-CN" dirty="0"/>
          </a:p>
          <a:p>
            <a:pPr>
              <a:lnSpc>
                <a:spcPct val="120000"/>
              </a:lnSpc>
            </a:pPr>
            <a:r>
              <a:rPr lang="en-US" altLang="zh-CN" dirty="0"/>
              <a:t>C</a:t>
            </a:r>
            <a:r>
              <a:rPr lang="zh-CN" altLang="en-US" dirty="0"/>
              <a:t>以及</a:t>
            </a:r>
            <a:r>
              <a:rPr lang="en-US" altLang="zh-CN" dirty="0"/>
              <a:t>C++</a:t>
            </a:r>
            <a:r>
              <a:rPr lang="zh-CN" altLang="en-US" dirty="0"/>
              <a:t>退出垄断的根本原因</a:t>
            </a:r>
            <a:r>
              <a:rPr lang="en-US" altLang="zh-CN" dirty="0"/>
              <a:t>[UnixArt05]</a:t>
            </a:r>
            <a:r>
              <a:rPr lang="zh-CN" altLang="en-US" dirty="0"/>
              <a:t>：</a:t>
            </a:r>
            <a:endParaRPr lang="en-US" altLang="zh-CN" dirty="0"/>
          </a:p>
          <a:p>
            <a:pPr lvl="1">
              <a:lnSpc>
                <a:spcPct val="120000"/>
              </a:lnSpc>
            </a:pPr>
            <a:r>
              <a:rPr lang="zh-CN" altLang="en-US" sz="2800" b="1" dirty="0">
                <a:solidFill>
                  <a:srgbClr val="C00000"/>
                </a:solidFill>
                <a:latin typeface="楷体" panose="02010609060101010101" pitchFamily="49" charset="-122"/>
                <a:ea typeface="楷体" panose="02010609060101010101" pitchFamily="49" charset="-122"/>
              </a:rPr>
              <a:t>机器性能的提升是编程语言的选择开始转向“人”的因素（好用）！</a:t>
            </a:r>
            <a:endParaRPr lang="en-US" altLang="zh-CN" sz="2800" b="1" dirty="0">
              <a:solidFill>
                <a:srgbClr val="C00000"/>
              </a:solidFill>
              <a:latin typeface="楷体" panose="02010609060101010101" pitchFamily="49" charset="-122"/>
              <a:ea typeface="楷体" panose="02010609060101010101" pitchFamily="49" charset="-122"/>
            </a:endParaRPr>
          </a:p>
          <a:p>
            <a:pPr lvl="1">
              <a:lnSpc>
                <a:spcPct val="120000"/>
              </a:lnSpc>
            </a:pPr>
            <a:r>
              <a:rPr lang="zh-CN" altLang="en-US" dirty="0"/>
              <a:t>使用脚本语言的性能损失对真实世界的程序来讲经常微不足道，因为真实世界的程序往往受</a:t>
            </a:r>
            <a:r>
              <a:rPr lang="en-US" altLang="zh-CN" dirty="0"/>
              <a:t>I/O</a:t>
            </a:r>
            <a:r>
              <a:rPr lang="zh-CN" altLang="en-US" dirty="0"/>
              <a:t>事件等待、网络延迟以及缓存列填充等限制，而非</a:t>
            </a:r>
            <a:r>
              <a:rPr lang="en-US" altLang="zh-CN" dirty="0"/>
              <a:t>CPU</a:t>
            </a:r>
            <a:r>
              <a:rPr lang="zh-CN" altLang="en-US" dirty="0"/>
              <a:t>的自身效率。</a:t>
            </a:r>
          </a:p>
          <a:p>
            <a:pPr>
              <a:lnSpc>
                <a:spcPct val="120000"/>
              </a:lnSpc>
            </a:pPr>
            <a:endParaRPr lang="zh-CN" altLang="en-US"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24</a:t>
            </a:fld>
            <a:endParaRPr lang="en-US" altLang="zh-CN"/>
          </a:p>
        </p:txBody>
      </p:sp>
    </p:spTree>
    <p:extLst>
      <p:ext uri="{BB962C8B-B14F-4D97-AF65-F5344CB8AC3E}">
        <p14:creationId xmlns:p14="http://schemas.microsoft.com/office/powerpoint/2010/main" val="718407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关于术语“脚本语言”</a:t>
            </a:r>
          </a:p>
        </p:txBody>
      </p:sp>
      <p:sp>
        <p:nvSpPr>
          <p:cNvPr id="3" name="内容占位符 2"/>
          <p:cNvSpPr>
            <a:spLocks noGrp="1"/>
          </p:cNvSpPr>
          <p:nvPr>
            <p:ph idx="1"/>
          </p:nvPr>
        </p:nvSpPr>
        <p:spPr/>
        <p:txBody>
          <a:bodyPr/>
          <a:lstStyle/>
          <a:p>
            <a:pPr>
              <a:lnSpc>
                <a:spcPct val="150000"/>
              </a:lnSpc>
            </a:pPr>
            <a:r>
              <a:rPr lang="en-US" altLang="zh-CN" sz="2400" dirty="0"/>
              <a:t>[UNIX05]14.2 </a:t>
            </a:r>
            <a:r>
              <a:rPr lang="zh-CN" altLang="en-US" sz="2400" dirty="0"/>
              <a:t>为什么不是</a:t>
            </a:r>
            <a:r>
              <a:rPr lang="en-US" altLang="zh-CN" sz="2400" dirty="0"/>
              <a:t>C</a:t>
            </a:r>
          </a:p>
          <a:p>
            <a:pPr lvl="1">
              <a:lnSpc>
                <a:spcPct val="150000"/>
              </a:lnSpc>
            </a:pPr>
            <a:r>
              <a:rPr lang="zh-CN" altLang="en-US" sz="2000" dirty="0"/>
              <a:t>其中最重要的是讲解了</a:t>
            </a:r>
            <a:r>
              <a:rPr lang="en-US" altLang="zh-CN" sz="2000" dirty="0"/>
              <a:t>C</a:t>
            </a:r>
            <a:r>
              <a:rPr lang="zh-CN" altLang="en-US" sz="2000" dirty="0"/>
              <a:t>以及</a:t>
            </a:r>
            <a:r>
              <a:rPr lang="en-US" altLang="zh-CN" sz="2000" dirty="0"/>
              <a:t>C++</a:t>
            </a:r>
            <a:r>
              <a:rPr lang="zh-CN" altLang="en-US" sz="2000" dirty="0"/>
              <a:t>退出垄断的根本原因：</a:t>
            </a:r>
            <a:r>
              <a:rPr lang="zh-CN" altLang="en-US" sz="2000" dirty="0">
                <a:solidFill>
                  <a:srgbClr val="FF0000"/>
                </a:solidFill>
              </a:rPr>
              <a:t>机器性能的提升是编程语言的选择开始转向“人”的因素（好用）</a:t>
            </a:r>
            <a:r>
              <a:rPr lang="zh-CN" altLang="en-US" sz="2000" dirty="0"/>
              <a:t>！</a:t>
            </a:r>
            <a:endParaRPr lang="en-US" altLang="zh-CN" sz="2000" dirty="0"/>
          </a:p>
          <a:p>
            <a:pPr lvl="2">
              <a:lnSpc>
                <a:spcPct val="150000"/>
              </a:lnSpc>
            </a:pPr>
            <a:r>
              <a:rPr lang="zh-CN" altLang="en-US" i="1" dirty="0"/>
              <a:t>注意这个说法的时间是</a:t>
            </a:r>
            <a:r>
              <a:rPr lang="en-US" altLang="zh-CN" i="1" dirty="0"/>
              <a:t>2005</a:t>
            </a:r>
            <a:r>
              <a:rPr lang="zh-CN" altLang="en-US" i="1" dirty="0"/>
              <a:t>年</a:t>
            </a:r>
            <a:endParaRPr lang="en-US" altLang="zh-CN" i="1" dirty="0"/>
          </a:p>
          <a:p>
            <a:pPr lvl="1">
              <a:lnSpc>
                <a:spcPct val="150000"/>
              </a:lnSpc>
            </a:pPr>
            <a:r>
              <a:rPr lang="zh-CN" altLang="en-US" sz="2000" dirty="0"/>
              <a:t>使用脚本语言的性能损失对真实世界的程序来讲经常微不足道，因为真实世界的程序往往受</a:t>
            </a:r>
            <a:r>
              <a:rPr lang="en-US" altLang="zh-CN" sz="2000" dirty="0"/>
              <a:t>I/O</a:t>
            </a:r>
            <a:r>
              <a:rPr lang="zh-CN" altLang="en-US" sz="2000" dirty="0"/>
              <a:t>事件等待、网络延迟以及缓存列填充等限制，而非</a:t>
            </a:r>
            <a:r>
              <a:rPr lang="en-US" altLang="zh-CN" sz="2000" dirty="0"/>
              <a:t>CPU</a:t>
            </a:r>
            <a:r>
              <a:rPr lang="zh-CN" altLang="en-US" sz="2000" dirty="0"/>
              <a:t>的自身效率</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25</a:t>
            </a:fld>
            <a:endParaRPr lang="en-US" altLang="zh-CN"/>
          </a:p>
        </p:txBody>
      </p:sp>
    </p:spTree>
    <p:extLst>
      <p:ext uri="{BB962C8B-B14F-4D97-AF65-F5344CB8AC3E}">
        <p14:creationId xmlns:p14="http://schemas.microsoft.com/office/powerpoint/2010/main" val="2332910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框架对开发的支持</a:t>
            </a:r>
          </a:p>
        </p:txBody>
      </p:sp>
      <p:sp>
        <p:nvSpPr>
          <p:cNvPr id="3" name="内容占位符 2"/>
          <p:cNvSpPr>
            <a:spLocks noGrp="1"/>
          </p:cNvSpPr>
          <p:nvPr>
            <p:ph idx="1"/>
          </p:nvPr>
        </p:nvSpPr>
        <p:spPr>
          <a:xfrm>
            <a:off x="468313" y="1412776"/>
            <a:ext cx="8424167" cy="4608511"/>
          </a:xfrm>
        </p:spPr>
        <p:txBody>
          <a:bodyPr>
            <a:normAutofit/>
          </a:bodyPr>
          <a:lstStyle/>
          <a:p>
            <a:r>
              <a:rPr lang="en-US" altLang="zh-CN" sz="2400" dirty="0"/>
              <a:t>Emergence of frameworks (1990–2000)</a:t>
            </a:r>
          </a:p>
          <a:p>
            <a:pPr marL="449262" lvl="1" indent="0">
              <a:buNone/>
            </a:pPr>
            <a:r>
              <a:rPr lang="zh-CN" altLang="en-US" sz="1800" i="1" dirty="0"/>
              <a:t>出现了许多语言活动、新版本和标准化工作，导致了程序设计框架的出现</a:t>
            </a:r>
            <a:r>
              <a:rPr lang="en-US" altLang="zh-CN" sz="1800" i="1" dirty="0"/>
              <a:t>.</a:t>
            </a:r>
          </a:p>
          <a:p>
            <a:pPr lvl="1"/>
            <a:r>
              <a:rPr lang="en-US" altLang="zh-CN" sz="1800" dirty="0"/>
              <a:t>Visual Basic         </a:t>
            </a:r>
            <a:r>
              <a:rPr lang="zh-CN" altLang="en-US" sz="1800" dirty="0"/>
              <a:t>简化了</a:t>
            </a:r>
            <a:r>
              <a:rPr lang="en-US" altLang="zh-CN" sz="1800" dirty="0"/>
              <a:t>Windows</a:t>
            </a:r>
            <a:r>
              <a:rPr lang="zh-CN" altLang="en-US" sz="1800" dirty="0"/>
              <a:t>应用的图形用户界面</a:t>
            </a:r>
            <a:r>
              <a:rPr lang="en-US" altLang="zh-CN" sz="1800" dirty="0"/>
              <a:t>(GUI)</a:t>
            </a:r>
            <a:r>
              <a:rPr lang="zh-CN" altLang="en-US" sz="1800" dirty="0"/>
              <a:t>开发</a:t>
            </a:r>
            <a:endParaRPr lang="en-US" altLang="zh-CN" sz="1800" dirty="0"/>
          </a:p>
          <a:p>
            <a:pPr lvl="1"/>
            <a:r>
              <a:rPr lang="en-US" altLang="zh-CN" sz="1800" dirty="0"/>
              <a:t>Java                     Oak</a:t>
            </a:r>
            <a:r>
              <a:rPr lang="zh-CN" altLang="en-US" sz="1800" dirty="0"/>
              <a:t>的后续版本，其设计意图是实现可移植性</a:t>
            </a:r>
            <a:endParaRPr lang="en-US" altLang="zh-CN" sz="1800" dirty="0"/>
          </a:p>
          <a:p>
            <a:pPr lvl="1"/>
            <a:r>
              <a:rPr lang="en-US" altLang="zh-CN" sz="1800" dirty="0"/>
              <a:t>Python                 Object-oriented scripting language</a:t>
            </a:r>
          </a:p>
          <a:p>
            <a:pPr lvl="1"/>
            <a:r>
              <a:rPr lang="en-US" altLang="zh-CN" sz="1800" dirty="0"/>
              <a:t>J2EE                    </a:t>
            </a:r>
            <a:r>
              <a:rPr lang="zh-CN" altLang="en-US" sz="1800" dirty="0"/>
              <a:t>基于</a:t>
            </a:r>
            <a:r>
              <a:rPr lang="en-US" altLang="zh-CN" sz="1800" dirty="0"/>
              <a:t>Java</a:t>
            </a:r>
            <a:r>
              <a:rPr lang="zh-CN" altLang="en-US" sz="1800" dirty="0"/>
              <a:t>的企业计算框架</a:t>
            </a:r>
            <a:endParaRPr lang="en-US" altLang="zh-CN" sz="1800" dirty="0"/>
          </a:p>
          <a:p>
            <a:pPr lvl="1"/>
            <a:r>
              <a:rPr lang="en-US" altLang="zh-CN" sz="1800" dirty="0"/>
              <a:t>.NET                     Microsoft’s object-based framework</a:t>
            </a:r>
          </a:p>
          <a:p>
            <a:pPr lvl="1"/>
            <a:r>
              <a:rPr lang="en-US" altLang="zh-CN" sz="1800" dirty="0"/>
              <a:t>Visual C#             .NET</a:t>
            </a:r>
            <a:r>
              <a:rPr lang="zh-CN" altLang="en-US" sz="1800" dirty="0"/>
              <a:t>架构下</a:t>
            </a:r>
            <a:r>
              <a:rPr lang="en-US" altLang="zh-CN" sz="1800" dirty="0"/>
              <a:t>Java</a:t>
            </a:r>
            <a:r>
              <a:rPr lang="zh-CN" altLang="en-US" sz="1800" dirty="0"/>
              <a:t>的竞争者</a:t>
            </a:r>
            <a:endParaRPr lang="en-US" altLang="zh-CN" sz="1800" dirty="0"/>
          </a:p>
          <a:p>
            <a:pPr lvl="1"/>
            <a:r>
              <a:rPr lang="en-US" altLang="zh-CN" sz="1800" dirty="0"/>
              <a:t>Visual Basic         </a:t>
            </a:r>
            <a:r>
              <a:rPr lang="zh-CN" altLang="en-US" sz="1800" dirty="0"/>
              <a:t>针对微软</a:t>
            </a:r>
            <a:r>
              <a:rPr lang="en-US" altLang="zh-CN" sz="1800" dirty="0"/>
              <a:t>.NET</a:t>
            </a:r>
            <a:r>
              <a:rPr lang="zh-CN" altLang="en-US" sz="1800" dirty="0"/>
              <a:t>框架的</a:t>
            </a:r>
            <a:r>
              <a:rPr lang="en-US" altLang="zh-CN" sz="1800" dirty="0"/>
              <a:t>Visual Basic</a:t>
            </a:r>
          </a:p>
          <a:p>
            <a:endParaRPr lang="en-US" altLang="zh-CN" sz="2200" dirty="0"/>
          </a:p>
          <a:p>
            <a:r>
              <a:rPr lang="zh-CN" altLang="en-US" sz="2200" dirty="0"/>
              <a:t>中间件（</a:t>
            </a:r>
            <a:r>
              <a:rPr lang="en-US" altLang="zh-CN" sz="2200" dirty="0"/>
              <a:t>middle-ware</a:t>
            </a:r>
            <a:r>
              <a:rPr lang="zh-CN" altLang="en-US" sz="2200" dirty="0"/>
              <a:t>）的概念逐渐登上历史舞台，并成为一个重要的竞争领域</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26</a:t>
            </a:fld>
            <a:endParaRPr lang="en-US" altLang="zh-CN"/>
          </a:p>
        </p:txBody>
      </p:sp>
    </p:spTree>
    <p:extLst>
      <p:ext uri="{BB962C8B-B14F-4D97-AF65-F5344CB8AC3E}">
        <p14:creationId xmlns:p14="http://schemas.microsoft.com/office/powerpoint/2010/main" val="927482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新的发展趋势</a:t>
            </a:r>
          </a:p>
        </p:txBody>
      </p:sp>
      <p:sp>
        <p:nvSpPr>
          <p:cNvPr id="3" name="内容占位符 2"/>
          <p:cNvSpPr>
            <a:spLocks noGrp="1"/>
          </p:cNvSpPr>
          <p:nvPr>
            <p:ph idx="1"/>
          </p:nvPr>
        </p:nvSpPr>
        <p:spPr>
          <a:xfrm>
            <a:off x="468313" y="1412776"/>
            <a:ext cx="8142287" cy="4464149"/>
          </a:xfrm>
        </p:spPr>
        <p:txBody>
          <a:bodyPr/>
          <a:lstStyle/>
          <a:p>
            <a:r>
              <a:rPr lang="zh-CN" altLang="en-US" dirty="0"/>
              <a:t>动态脚本类语言随着</a:t>
            </a:r>
            <a:r>
              <a:rPr lang="en-US" altLang="zh-CN" dirty="0"/>
              <a:t>Web</a:t>
            </a:r>
            <a:r>
              <a:rPr lang="zh-CN" altLang="en-US" dirty="0"/>
              <a:t>应用的发展受到越来越多的关注</a:t>
            </a:r>
            <a:endParaRPr lang="en-US" altLang="zh-CN" dirty="0"/>
          </a:p>
          <a:p>
            <a:pPr lvl="1"/>
            <a:r>
              <a:rPr lang="en-US" altLang="zh-CN" dirty="0" err="1"/>
              <a:t>Javascript</a:t>
            </a:r>
            <a:r>
              <a:rPr lang="zh-CN" altLang="en-US" dirty="0"/>
              <a:t>、</a:t>
            </a:r>
            <a:r>
              <a:rPr lang="en-US" altLang="zh-CN" dirty="0"/>
              <a:t>Python</a:t>
            </a:r>
          </a:p>
          <a:p>
            <a:pPr lvl="1"/>
            <a:r>
              <a:rPr lang="zh-CN" altLang="en-US" dirty="0"/>
              <a:t>典型的有松本行弘的</a:t>
            </a:r>
            <a:r>
              <a:rPr lang="en-US" altLang="zh-CN" dirty="0"/>
              <a:t>Ruby</a:t>
            </a:r>
            <a:r>
              <a:rPr lang="zh-CN" altLang="en-US" dirty="0"/>
              <a:t>语言，随着</a:t>
            </a:r>
            <a:r>
              <a:rPr lang="en-US" altLang="zh-CN" dirty="0"/>
              <a:t>Rails</a:t>
            </a:r>
            <a:r>
              <a:rPr lang="zh-CN" altLang="en-US" dirty="0"/>
              <a:t>的推广而受到关注（</a:t>
            </a:r>
            <a:r>
              <a:rPr lang="en-US" altLang="zh-CN" dirty="0"/>
              <a:t>Martin Fowler</a:t>
            </a:r>
            <a:r>
              <a:rPr lang="zh-CN" altLang="en-US" dirty="0"/>
              <a:t>给予非常高的评价）</a:t>
            </a:r>
            <a:endParaRPr lang="en-US" altLang="zh-CN" dirty="0"/>
          </a:p>
          <a:p>
            <a:endParaRPr lang="en-US" altLang="zh-CN" dirty="0"/>
          </a:p>
          <a:p>
            <a:r>
              <a:rPr lang="zh-CN" altLang="en-US" dirty="0"/>
              <a:t>函数式编程随着并行技术的发展得到更多关注</a:t>
            </a:r>
            <a:endParaRPr lang="en-US" altLang="zh-CN" dirty="0"/>
          </a:p>
          <a:p>
            <a:pPr lvl="1"/>
            <a:r>
              <a:rPr lang="en-US" altLang="zh-CN" dirty="0"/>
              <a:t>Scala</a:t>
            </a:r>
            <a:r>
              <a:rPr lang="zh-CN" altLang="en-US" dirty="0"/>
              <a:t>语言、</a:t>
            </a:r>
            <a:r>
              <a:rPr lang="en-US" altLang="zh-CN" dirty="0"/>
              <a:t>Google Go</a:t>
            </a:r>
            <a:r>
              <a:rPr lang="zh-CN" altLang="en-US" dirty="0"/>
              <a:t>语言</a:t>
            </a:r>
            <a:endParaRPr lang="en-US" altLang="zh-CN" dirty="0"/>
          </a:p>
          <a:p>
            <a:pPr lvl="1"/>
            <a:r>
              <a:rPr lang="en-US" altLang="zh-CN" dirty="0"/>
              <a:t>Java 8</a:t>
            </a:r>
            <a:r>
              <a:rPr lang="zh-CN" altLang="en-US" dirty="0"/>
              <a:t>的</a:t>
            </a:r>
            <a:r>
              <a:rPr lang="en-US" altLang="zh-CN" dirty="0"/>
              <a:t>lambda</a:t>
            </a:r>
            <a:r>
              <a:rPr lang="zh-CN" altLang="en-US" dirty="0"/>
              <a:t>表达式</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27</a:t>
            </a:fld>
            <a:endParaRPr lang="en-US" altLang="zh-CN"/>
          </a:p>
        </p:txBody>
      </p:sp>
    </p:spTree>
    <p:extLst>
      <p:ext uri="{BB962C8B-B14F-4D97-AF65-F5344CB8AC3E}">
        <p14:creationId xmlns:p14="http://schemas.microsoft.com/office/powerpoint/2010/main" val="1567259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函数式的新趋势</a:t>
            </a:r>
            <a:endParaRPr lang="en-US" dirty="0"/>
          </a:p>
        </p:txBody>
      </p:sp>
      <p:sp>
        <p:nvSpPr>
          <p:cNvPr id="3" name="Content Placeholder 2"/>
          <p:cNvSpPr>
            <a:spLocks noGrp="1"/>
          </p:cNvSpPr>
          <p:nvPr>
            <p:ph idx="1"/>
          </p:nvPr>
        </p:nvSpPr>
        <p:spPr/>
        <p:txBody>
          <a:bodyPr/>
          <a:lstStyle/>
          <a:p>
            <a:r>
              <a:rPr lang="zh-CN" altLang="en-US" dirty="0"/>
              <a:t>更多的面向对象语言中加入“函数式编程”的支持</a:t>
            </a:r>
          </a:p>
          <a:p>
            <a:pPr lvl="1"/>
            <a:r>
              <a:rPr lang="en-US" altLang="zh-CN" dirty="0"/>
              <a:t>Java</a:t>
            </a:r>
            <a:r>
              <a:rPr lang="zh-CN" altLang="en-US" dirty="0"/>
              <a:t> </a:t>
            </a:r>
            <a:r>
              <a:rPr lang="en-US" altLang="zh-CN" dirty="0"/>
              <a:t>8</a:t>
            </a:r>
            <a:r>
              <a:rPr lang="zh-CN" altLang="en-US" dirty="0"/>
              <a:t>加入了</a:t>
            </a:r>
            <a:r>
              <a:rPr lang="en-US" altLang="zh-CN" dirty="0"/>
              <a:t>lambda</a:t>
            </a:r>
            <a:r>
              <a:rPr lang="zh-CN" altLang="en-US" dirty="0"/>
              <a:t>表达式</a:t>
            </a:r>
          </a:p>
          <a:p>
            <a:pPr lvl="1"/>
            <a:r>
              <a:rPr lang="en-US" altLang="zh-CN" dirty="0"/>
              <a:t>JVM</a:t>
            </a:r>
            <a:r>
              <a:rPr lang="zh-CN" altLang="en-US" dirty="0"/>
              <a:t>语言</a:t>
            </a:r>
            <a:r>
              <a:rPr lang="en-US" altLang="zh-CN" dirty="0"/>
              <a:t>Scala</a:t>
            </a:r>
            <a:r>
              <a:rPr lang="zh-CN" altLang="en-US" dirty="0"/>
              <a:t>中的函数</a:t>
            </a:r>
          </a:p>
          <a:p>
            <a:pPr lvl="1"/>
            <a:r>
              <a:rPr lang="en-US" altLang="zh-CN" dirty="0"/>
              <a:t>Ruby</a:t>
            </a:r>
            <a:r>
              <a:rPr lang="zh-CN" altLang="en-US" dirty="0"/>
              <a:t>语言中的块</a:t>
            </a:r>
            <a:endParaRPr lang="en-US"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28</a:t>
            </a:fld>
            <a:endParaRPr lang="en-US" altLang="zh-CN"/>
          </a:p>
        </p:txBody>
      </p:sp>
    </p:spTree>
    <p:extLst>
      <p:ext uri="{BB962C8B-B14F-4D97-AF65-F5344CB8AC3E}">
        <p14:creationId xmlns:p14="http://schemas.microsoft.com/office/powerpoint/2010/main" val="133742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附录：编程与面向对象</a:t>
            </a:r>
          </a:p>
        </p:txBody>
      </p:sp>
      <p:sp>
        <p:nvSpPr>
          <p:cNvPr id="3" name="内容占位符 2"/>
          <p:cNvSpPr>
            <a:spLocks noGrp="1"/>
          </p:cNvSpPr>
          <p:nvPr>
            <p:ph idx="1"/>
          </p:nvPr>
        </p:nvSpPr>
        <p:spPr/>
        <p:txBody>
          <a:bodyPr/>
          <a:lstStyle/>
          <a:p>
            <a:r>
              <a:rPr lang="zh-CN" altLang="en-US" dirty="0"/>
              <a:t>主要围绕面向对象的发展、机制和自身的问题展开介绍和讨论，涉及如下：</a:t>
            </a:r>
            <a:endParaRPr lang="en-US" altLang="zh-CN" dirty="0"/>
          </a:p>
          <a:p>
            <a:pPr lvl="1"/>
            <a:r>
              <a:rPr lang="zh-CN" altLang="en-US" dirty="0"/>
              <a:t>多态性</a:t>
            </a:r>
            <a:endParaRPr lang="en-US" altLang="zh-CN" dirty="0"/>
          </a:p>
          <a:p>
            <a:pPr lvl="1"/>
            <a:r>
              <a:rPr lang="zh-CN" altLang="en-US" dirty="0"/>
              <a:t>数据抽象与继承（多继承的讨论）</a:t>
            </a:r>
            <a:endParaRPr lang="en-US" altLang="zh-CN" dirty="0"/>
          </a:p>
          <a:p>
            <a:pPr lvl="1"/>
            <a:r>
              <a:rPr lang="zh-CN" altLang="en-US" dirty="0"/>
              <a:t>静态语言和动态语言</a:t>
            </a:r>
            <a:endParaRPr lang="en-US" altLang="zh-CN" dirty="0"/>
          </a:p>
          <a:p>
            <a:pPr lvl="1"/>
            <a:r>
              <a:rPr lang="zh-CN" altLang="en-US" dirty="0"/>
              <a:t>鸭子类型</a:t>
            </a:r>
            <a:endParaRPr lang="en-US" altLang="zh-CN" dirty="0"/>
          </a:p>
          <a:p>
            <a:pPr lvl="1"/>
            <a:r>
              <a:rPr lang="zh-CN" altLang="en-US" dirty="0"/>
              <a:t>元编程</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29</a:t>
            </a:fld>
            <a:endParaRPr lang="en-US" altLang="zh-CN"/>
          </a:p>
        </p:txBody>
      </p:sp>
    </p:spTree>
    <p:extLst>
      <p:ext uri="{BB962C8B-B14F-4D97-AF65-F5344CB8AC3E}">
        <p14:creationId xmlns:p14="http://schemas.microsoft.com/office/powerpoint/2010/main" val="120326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a:t>
            </a:r>
            <a:r>
              <a:rPr lang="en-US" altLang="zh-CN" dirty="0"/>
              <a:t>2</a:t>
            </a:r>
            <a:r>
              <a:rPr lang="zh-CN" altLang="en-US" dirty="0"/>
              <a:t>：关于</a:t>
            </a:r>
            <a:r>
              <a:rPr lang="en-US" altLang="zh-CN" dirty="0"/>
              <a:t>DSL</a:t>
            </a:r>
            <a:endParaRPr lang="zh-CN" altLang="en-US" dirty="0"/>
          </a:p>
        </p:txBody>
      </p:sp>
      <p:sp>
        <p:nvSpPr>
          <p:cNvPr id="3" name="内容占位符 2"/>
          <p:cNvSpPr>
            <a:spLocks noGrp="1"/>
          </p:cNvSpPr>
          <p:nvPr>
            <p:ph idx="1"/>
          </p:nvPr>
        </p:nvSpPr>
        <p:spPr/>
        <p:txBody>
          <a:bodyPr/>
          <a:lstStyle/>
          <a:p>
            <a:r>
              <a:rPr lang="zh-CN" altLang="en-US" b="1" dirty="0"/>
              <a:t>你有没有想过？</a:t>
            </a:r>
            <a:endParaRPr lang="en-US" altLang="zh-CN" b="1" dirty="0"/>
          </a:p>
          <a:p>
            <a:pPr lvl="1"/>
            <a:r>
              <a:rPr lang="zh-CN" altLang="en-US" dirty="0"/>
              <a:t>自己动手开发一个简单的属于自己的计算机语言</a:t>
            </a:r>
            <a:endParaRPr lang="en-US" altLang="zh-CN" dirty="0"/>
          </a:p>
          <a:p>
            <a:pPr lvl="1"/>
            <a:r>
              <a:rPr lang="zh-CN" altLang="en-US" dirty="0"/>
              <a:t>会用优秀的语言工具，如</a:t>
            </a:r>
            <a:r>
              <a:rPr lang="en-US" altLang="zh-CN" dirty="0"/>
              <a:t>ANTLR</a:t>
            </a:r>
            <a:r>
              <a:rPr lang="zh-CN" altLang="en-US" dirty="0"/>
              <a:t>、</a:t>
            </a:r>
            <a:r>
              <a:rPr lang="en-US" altLang="zh-CN" dirty="0" err="1"/>
              <a:t>Xtext</a:t>
            </a:r>
            <a:r>
              <a:rPr lang="zh-CN" altLang="en-US" dirty="0"/>
              <a:t>、</a:t>
            </a:r>
            <a:r>
              <a:rPr lang="en-US" altLang="zh-CN" dirty="0"/>
              <a:t>LVM</a:t>
            </a:r>
            <a:r>
              <a:rPr lang="zh-CN" altLang="en-US" dirty="0"/>
              <a:t>、</a:t>
            </a:r>
            <a:r>
              <a:rPr lang="en-US" altLang="zh-CN" dirty="0"/>
              <a:t>JET……</a:t>
            </a:r>
          </a:p>
          <a:p>
            <a:pPr lvl="1"/>
            <a:r>
              <a:rPr lang="zh-CN" altLang="en-US" dirty="0"/>
              <a:t>掌握词法解析、语法解析（语法解析器生成器）、语义模型、代码中间表示方法、代码生成等</a:t>
            </a:r>
            <a:endParaRPr lang="en-US" altLang="zh-CN" dirty="0"/>
          </a:p>
          <a:p>
            <a:r>
              <a:rPr lang="en-US" altLang="zh-CN" dirty="0"/>
              <a:t>DSL</a:t>
            </a:r>
            <a:r>
              <a:rPr lang="zh-CN" altLang="en-US" dirty="0"/>
              <a:t>实践</a:t>
            </a:r>
            <a:endParaRPr lang="en-US" altLang="zh-CN" dirty="0"/>
          </a:p>
          <a:p>
            <a:pPr lvl="1"/>
            <a:r>
              <a:rPr lang="zh-CN" altLang="en-US" dirty="0"/>
              <a:t>完整开发一个简单的专用语言</a:t>
            </a:r>
            <a:endParaRPr lang="en-US" altLang="zh-CN" dirty="0"/>
          </a:p>
          <a:p>
            <a:pPr marL="457176" lvl="1" indent="0">
              <a:buNone/>
            </a:pPr>
            <a:r>
              <a:rPr lang="en-US" altLang="zh-CN" dirty="0"/>
              <a:t>	|| </a:t>
            </a:r>
            <a:r>
              <a:rPr lang="zh-CN" altLang="en-US" dirty="0"/>
              <a:t>开发一个简单的</a:t>
            </a:r>
            <a:r>
              <a:rPr lang="en-US" altLang="zh-CN" dirty="0"/>
              <a:t>DSL</a:t>
            </a:r>
            <a:r>
              <a:rPr lang="zh-CN" altLang="en-US" dirty="0"/>
              <a:t>，生成语义模型</a:t>
            </a:r>
            <a:endParaRPr lang="en-US" altLang="zh-CN" dirty="0"/>
          </a:p>
          <a:p>
            <a:pPr marL="457176" lvl="1" indent="0">
              <a:buNone/>
            </a:pPr>
            <a:r>
              <a:rPr lang="en-US" altLang="zh-CN" dirty="0"/>
              <a:t>	||</a:t>
            </a:r>
            <a:r>
              <a:rPr lang="zh-CN" altLang="en-US" dirty="0"/>
              <a:t>开发一个简单的</a:t>
            </a:r>
            <a:r>
              <a:rPr lang="en-US" altLang="zh-CN" dirty="0"/>
              <a:t>DSL</a:t>
            </a:r>
            <a:r>
              <a:rPr lang="zh-CN" altLang="en-US" dirty="0"/>
              <a:t>，生成</a:t>
            </a:r>
            <a:r>
              <a:rPr lang="en-US" altLang="zh-CN" dirty="0"/>
              <a:t>AST</a:t>
            </a:r>
            <a:endParaRPr lang="zh-CN" altLang="en-US" dirty="0"/>
          </a:p>
        </p:txBody>
      </p:sp>
      <p:sp>
        <p:nvSpPr>
          <p:cNvPr id="5" name="页脚占位符 4"/>
          <p:cNvSpPr>
            <a:spLocks noGrp="1"/>
          </p:cNvSpPr>
          <p:nvPr>
            <p:ph type="ftr" sz="quarter" idx="11"/>
          </p:nvPr>
        </p:nvSpPr>
        <p:spPr/>
        <p:txBody>
          <a:bodyPr/>
          <a:lstStyle/>
          <a:p>
            <a:pPr>
              <a:defRPr/>
            </a:pPr>
            <a:r>
              <a:rPr lang="en-US" altLang="zh-CN"/>
              <a:t>SEG - Software Engineering Group</a:t>
            </a:r>
            <a:endParaRPr lang="zh-CN" altLang="en-US" dirty="0"/>
          </a:p>
        </p:txBody>
      </p:sp>
      <p:sp>
        <p:nvSpPr>
          <p:cNvPr id="6" name="灯片编号占位符 5"/>
          <p:cNvSpPr>
            <a:spLocks noGrp="1"/>
          </p:cNvSpPr>
          <p:nvPr>
            <p:ph type="sldNum" sz="quarter" idx="12"/>
          </p:nvPr>
        </p:nvSpPr>
        <p:spPr/>
        <p:txBody>
          <a:bodyPr/>
          <a:lstStyle/>
          <a:p>
            <a:fld id="{96FF6794-55CF-4E73-8251-FE901E05D327}" type="slidenum">
              <a:rPr lang="zh-CN" altLang="en-US" smtClean="0"/>
              <a:pPr/>
              <a:t>3</a:t>
            </a:fld>
            <a:endParaRPr lang="zh-CN" altLang="en-US"/>
          </a:p>
        </p:txBody>
      </p:sp>
    </p:spTree>
    <p:extLst>
      <p:ext uri="{BB962C8B-B14F-4D97-AF65-F5344CB8AC3E}">
        <p14:creationId xmlns:p14="http://schemas.microsoft.com/office/powerpoint/2010/main" val="3622088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面向对象的“窘境”</a:t>
            </a:r>
          </a:p>
        </p:txBody>
      </p:sp>
      <p:sp>
        <p:nvSpPr>
          <p:cNvPr id="3" name="内容占位符 2"/>
          <p:cNvSpPr>
            <a:spLocks noGrp="1"/>
          </p:cNvSpPr>
          <p:nvPr>
            <p:ph idx="1"/>
          </p:nvPr>
        </p:nvSpPr>
        <p:spPr/>
        <p:txBody>
          <a:bodyPr/>
          <a:lstStyle/>
          <a:p>
            <a:pPr>
              <a:spcAft>
                <a:spcPts val="600"/>
              </a:spcAft>
            </a:pPr>
            <a:r>
              <a:rPr lang="zh-CN" altLang="en-US" dirty="0"/>
              <a:t>说的面向对象，最让人感到痛苦的莫过于各种不同的解释和实现</a:t>
            </a:r>
            <a:endParaRPr lang="en-US" altLang="zh-CN" dirty="0"/>
          </a:p>
          <a:p>
            <a:pPr lvl="1">
              <a:spcAft>
                <a:spcPts val="600"/>
              </a:spcAft>
            </a:pPr>
            <a:r>
              <a:rPr lang="zh-CN" altLang="en-US" dirty="0"/>
              <a:t>从设计到实现，存在众多关于面向对象的具体解释，至今仍没有所谓的“官方解释”和“统一”的定义</a:t>
            </a:r>
            <a:endParaRPr lang="en-US" altLang="zh-CN" dirty="0"/>
          </a:p>
          <a:p>
            <a:pPr lvl="1">
              <a:spcAft>
                <a:spcPts val="600"/>
              </a:spcAft>
            </a:pPr>
            <a:r>
              <a:rPr lang="zh-CN" altLang="en-US" dirty="0"/>
              <a:t>尤其是各种</a:t>
            </a:r>
            <a:r>
              <a:rPr lang="en-US" altLang="zh-CN" dirty="0"/>
              <a:t>OOP</a:t>
            </a:r>
            <a:r>
              <a:rPr lang="zh-CN" altLang="en-US" dirty="0"/>
              <a:t>的语言，都有自己对面向对象的理解和支持方式，造成语言上的“巴别塔”现象</a:t>
            </a:r>
            <a:endParaRPr lang="en-US" altLang="zh-CN" dirty="0"/>
          </a:p>
          <a:p>
            <a:pPr>
              <a:spcAft>
                <a:spcPts val="600"/>
              </a:spcAft>
            </a:pPr>
            <a:endParaRPr lang="en-US" altLang="zh-CN" dirty="0"/>
          </a:p>
          <a:p>
            <a:pPr marL="0" indent="0">
              <a:spcAft>
                <a:spcPts val="600"/>
              </a:spcAft>
              <a:buNone/>
            </a:pPr>
            <a:r>
              <a:rPr lang="zh-CN" altLang="en-US" b="1" dirty="0">
                <a:solidFill>
                  <a:srgbClr val="FF0000"/>
                </a:solidFill>
                <a:latin typeface="楷体" panose="02010609060101010101" pitchFamily="49" charset="-122"/>
                <a:ea typeface="楷体" panose="02010609060101010101" pitchFamily="49" charset="-122"/>
              </a:rPr>
              <a:t>   </a:t>
            </a:r>
          </a:p>
        </p:txBody>
      </p:sp>
      <p:sp>
        <p:nvSpPr>
          <p:cNvPr id="7" name="矩形 6"/>
          <p:cNvSpPr/>
          <p:nvPr/>
        </p:nvSpPr>
        <p:spPr>
          <a:xfrm>
            <a:off x="1028302" y="4653136"/>
            <a:ext cx="7558608" cy="954107"/>
          </a:xfrm>
          <a:prstGeom prst="rect">
            <a:avLst/>
          </a:prstGeom>
        </p:spPr>
        <p:txBody>
          <a:bodyPr wrap="square">
            <a:spAutoFit/>
          </a:bodyPr>
          <a:lstStyle/>
          <a:p>
            <a:pPr lvl="0" algn="l" eaLnBrk="0" hangingPunct="0">
              <a:spcBef>
                <a:spcPct val="20000"/>
              </a:spcBef>
              <a:buClr>
                <a:srgbClr val="CC9900"/>
              </a:buClr>
              <a:buSzPct val="70000"/>
            </a:pPr>
            <a:r>
              <a:rPr kumimoji="0" lang="zh-CN" altLang="en-US" sz="2800" b="1" kern="0" dirty="0">
                <a:solidFill>
                  <a:schemeClr val="accent2">
                    <a:lumMod val="75000"/>
                  </a:schemeClr>
                </a:solidFill>
                <a:latin typeface="楷体" panose="02010609060101010101" pitchFamily="49" charset="-122"/>
                <a:ea typeface="楷体" panose="02010609060101010101" pitchFamily="49" charset="-122"/>
              </a:rPr>
              <a:t>深刻理解“对象模型”的本质，是根本，也是难点！</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30</a:t>
            </a:fld>
            <a:endParaRPr lang="en-US" altLang="zh-CN"/>
          </a:p>
        </p:txBody>
      </p:sp>
    </p:spTree>
    <p:extLst>
      <p:ext uri="{BB962C8B-B14F-4D97-AF65-F5344CB8AC3E}">
        <p14:creationId xmlns:p14="http://schemas.microsoft.com/office/powerpoint/2010/main" val="4026992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单看面向对象的历史</a:t>
            </a:r>
          </a:p>
        </p:txBody>
      </p:sp>
      <p:sp>
        <p:nvSpPr>
          <p:cNvPr id="3" name="内容占位符 2"/>
          <p:cNvSpPr>
            <a:spLocks noGrp="1"/>
          </p:cNvSpPr>
          <p:nvPr>
            <p:ph idx="1"/>
          </p:nvPr>
        </p:nvSpPr>
        <p:spPr/>
        <p:txBody>
          <a:bodyPr/>
          <a:lstStyle/>
          <a:p>
            <a:r>
              <a:rPr lang="zh-CN" altLang="en-US" dirty="0"/>
              <a:t>自</a:t>
            </a:r>
            <a:r>
              <a:rPr lang="en-US" altLang="zh-CN" dirty="0"/>
              <a:t>20</a:t>
            </a:r>
            <a:r>
              <a:rPr lang="zh-CN" altLang="en-US" dirty="0"/>
              <a:t>世纪</a:t>
            </a:r>
            <a:r>
              <a:rPr lang="en-US" altLang="zh-CN" dirty="0"/>
              <a:t>60</a:t>
            </a:r>
            <a:r>
              <a:rPr lang="zh-CN" altLang="en-US" dirty="0"/>
              <a:t>年代末到现在，面向对象已经经历了近</a:t>
            </a:r>
            <a:r>
              <a:rPr lang="en-US" altLang="zh-CN" dirty="0"/>
              <a:t>50</a:t>
            </a:r>
            <a:r>
              <a:rPr lang="zh-CN" altLang="en-US" dirty="0"/>
              <a:t>年的发展</a:t>
            </a:r>
            <a:endParaRPr lang="en-US" altLang="zh-CN" dirty="0"/>
          </a:p>
          <a:p>
            <a:pPr lvl="1"/>
            <a:r>
              <a:rPr lang="zh-CN" altLang="en-US" dirty="0"/>
              <a:t>面向对象的概念，面向对象模型及其在各种语言中的具体实现也经历了逐步发展的过程</a:t>
            </a:r>
            <a:endParaRPr lang="en-US" altLang="zh-CN" dirty="0"/>
          </a:p>
          <a:p>
            <a:endParaRPr lang="en-US" altLang="zh-CN" dirty="0"/>
          </a:p>
          <a:p>
            <a:r>
              <a:rPr lang="zh-CN" altLang="en-US" dirty="0"/>
              <a:t>沿着面向对象的发展一步步去了解面向对象，更容易让我们深刻理解其中的奥妙</a:t>
            </a:r>
            <a:endParaRPr lang="en-US" altLang="zh-CN" dirty="0"/>
          </a:p>
          <a:p>
            <a:endParaRPr lang="zh-CN" altLang="en-US"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31</a:t>
            </a:fld>
            <a:endParaRPr lang="en-US" altLang="zh-CN"/>
          </a:p>
        </p:txBody>
      </p:sp>
    </p:spTree>
    <p:extLst>
      <p:ext uri="{BB962C8B-B14F-4D97-AF65-F5344CB8AC3E}">
        <p14:creationId xmlns:p14="http://schemas.microsoft.com/office/powerpoint/2010/main" val="2539416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Simula</a:t>
            </a:r>
            <a:r>
              <a:rPr lang="zh-CN" altLang="en-US" dirty="0"/>
              <a:t>的发明</a:t>
            </a:r>
          </a:p>
        </p:txBody>
      </p:sp>
      <p:sp>
        <p:nvSpPr>
          <p:cNvPr id="3" name="内容占位符 2"/>
          <p:cNvSpPr>
            <a:spLocks noGrp="1"/>
          </p:cNvSpPr>
          <p:nvPr>
            <p:ph idx="1"/>
          </p:nvPr>
        </p:nvSpPr>
        <p:spPr/>
        <p:txBody>
          <a:bodyPr/>
          <a:lstStyle/>
          <a:p>
            <a:r>
              <a:rPr lang="en-US" altLang="zh-CN" sz="2400" dirty="0" err="1"/>
              <a:t>Simula</a:t>
            </a:r>
            <a:r>
              <a:rPr lang="zh-CN" altLang="en-US" sz="2400" dirty="0"/>
              <a:t>被普遍认为是</a:t>
            </a:r>
            <a:r>
              <a:rPr lang="en-US" altLang="zh-CN" sz="2400" dirty="0"/>
              <a:t>OOP</a:t>
            </a:r>
            <a:r>
              <a:rPr lang="zh-CN" altLang="en-US" sz="2400" dirty="0"/>
              <a:t>的起源</a:t>
            </a:r>
            <a:endParaRPr lang="en-US" altLang="zh-CN" sz="2400" dirty="0"/>
          </a:p>
          <a:p>
            <a:pPr lvl="1"/>
            <a:r>
              <a:rPr lang="zh-CN" altLang="en-US" sz="2000" dirty="0"/>
              <a:t>面向对象编程（</a:t>
            </a:r>
            <a:r>
              <a:rPr lang="en-US" altLang="zh-CN" sz="2000" dirty="0"/>
              <a:t>OOP</a:t>
            </a:r>
            <a:r>
              <a:rPr lang="zh-CN" altLang="en-US" sz="2000" dirty="0"/>
              <a:t>）的思想起源于</a:t>
            </a:r>
            <a:r>
              <a:rPr lang="en-US" altLang="zh-CN" sz="2000" dirty="0"/>
              <a:t>60</a:t>
            </a:r>
            <a:r>
              <a:rPr lang="zh-CN" altLang="en-US" sz="2000" dirty="0"/>
              <a:t>年代后期发展起来的</a:t>
            </a:r>
            <a:r>
              <a:rPr lang="en-US" altLang="zh-CN" sz="2000" dirty="0" err="1"/>
              <a:t>Simula</a:t>
            </a:r>
            <a:r>
              <a:rPr lang="zh-CN" altLang="en-US" sz="2000" dirty="0"/>
              <a:t>语言</a:t>
            </a:r>
            <a:endParaRPr lang="en-US" altLang="zh-CN" sz="2000" dirty="0"/>
          </a:p>
          <a:p>
            <a:pPr lvl="1"/>
            <a:r>
              <a:rPr lang="zh-CN" altLang="en-US" sz="2000" dirty="0"/>
              <a:t>在</a:t>
            </a:r>
            <a:r>
              <a:rPr lang="en-US" altLang="zh-CN" sz="2000" dirty="0"/>
              <a:t>1962</a:t>
            </a:r>
            <a:r>
              <a:rPr lang="zh-CN" altLang="en-US" sz="2000" dirty="0"/>
              <a:t>到</a:t>
            </a:r>
            <a:r>
              <a:rPr lang="en-US" altLang="zh-CN" sz="2000" dirty="0"/>
              <a:t>1964</a:t>
            </a:r>
            <a:r>
              <a:rPr lang="zh-CN" altLang="en-US" sz="2000" dirty="0"/>
              <a:t>年间，挪威人</a:t>
            </a:r>
            <a:r>
              <a:rPr lang="en-US" altLang="zh-CN" sz="2000" dirty="0"/>
              <a:t>Ole-Johan Dahl</a:t>
            </a:r>
            <a:r>
              <a:rPr lang="zh-CN" altLang="en-US" sz="2000" dirty="0"/>
              <a:t>和</a:t>
            </a:r>
            <a:r>
              <a:rPr lang="en-US" altLang="zh-CN" sz="2000" dirty="0"/>
              <a:t>Kristen </a:t>
            </a:r>
            <a:r>
              <a:rPr lang="en-US" altLang="zh-CN" sz="2000" dirty="0" err="1"/>
              <a:t>Nygaard</a:t>
            </a:r>
            <a:r>
              <a:rPr lang="zh-CN" altLang="en-US" sz="2000" dirty="0"/>
              <a:t>在挪威计算机中心</a:t>
            </a:r>
            <a:r>
              <a:rPr lang="en-US" altLang="zh-CN" sz="2000" dirty="0"/>
              <a:t>NCC</a:t>
            </a:r>
            <a:r>
              <a:rPr lang="zh-CN" altLang="en-US" sz="2000" dirty="0"/>
              <a:t>开发了</a:t>
            </a:r>
            <a:r>
              <a:rPr lang="en-US" altLang="zh-CN" sz="2000" dirty="0"/>
              <a:t>SIMULA I</a:t>
            </a:r>
            <a:r>
              <a:rPr lang="zh-CN" altLang="en-US" sz="2000" dirty="0"/>
              <a:t>，随后在</a:t>
            </a:r>
            <a:r>
              <a:rPr lang="en-US" altLang="zh-CN" sz="2000" dirty="0"/>
              <a:t>67</a:t>
            </a:r>
            <a:r>
              <a:rPr lang="zh-CN" altLang="en-US" sz="2000" dirty="0"/>
              <a:t>年完成扩展并正式发布</a:t>
            </a:r>
            <a:r>
              <a:rPr lang="en-US" altLang="zh-CN" sz="2000" dirty="0"/>
              <a:t>SIMULA 67</a:t>
            </a:r>
          </a:p>
          <a:p>
            <a:r>
              <a:rPr lang="en-US" altLang="zh-CN" sz="2400" dirty="0" err="1"/>
              <a:t>Simula</a:t>
            </a:r>
            <a:r>
              <a:rPr lang="zh-CN" altLang="en-US" sz="2400" dirty="0"/>
              <a:t>是</a:t>
            </a:r>
            <a:r>
              <a:rPr lang="zh-CN" altLang="en-US" sz="2400" b="1" dirty="0">
                <a:solidFill>
                  <a:srgbClr val="C00000"/>
                </a:solidFill>
                <a:latin typeface="楷体" panose="02010609060101010101" pitchFamily="49" charset="-122"/>
                <a:ea typeface="楷体" panose="02010609060101010101" pitchFamily="49" charset="-122"/>
              </a:rPr>
              <a:t>基于对象</a:t>
            </a:r>
            <a:r>
              <a:rPr lang="zh-CN" altLang="en-US" sz="2400" dirty="0"/>
              <a:t>的语言</a:t>
            </a:r>
            <a:endParaRPr lang="en-US" altLang="zh-CN" sz="2400" dirty="0"/>
          </a:p>
          <a:p>
            <a:pPr lvl="1"/>
            <a:r>
              <a:rPr lang="zh-CN" altLang="en-US" sz="2000" dirty="0"/>
              <a:t>在</a:t>
            </a:r>
            <a:r>
              <a:rPr lang="en-US" altLang="zh-CN" sz="2000" dirty="0"/>
              <a:t>SIMULA 67</a:t>
            </a:r>
            <a:r>
              <a:rPr lang="zh-CN" altLang="en-US" sz="2000" dirty="0"/>
              <a:t>中，数据和处理数据的方法结合在一起作为“抽象数据类型”</a:t>
            </a:r>
            <a:r>
              <a:rPr lang="en-US" altLang="zh-CN" sz="2000" dirty="0"/>
              <a:t>—— </a:t>
            </a:r>
            <a:r>
              <a:rPr lang="zh-CN" altLang="en-US" sz="2000" dirty="0"/>
              <a:t>类</a:t>
            </a:r>
            <a:endParaRPr lang="en-US" altLang="zh-CN" sz="2000" dirty="0"/>
          </a:p>
          <a:p>
            <a:pPr lvl="1"/>
            <a:r>
              <a:rPr lang="zh-CN" altLang="en-US" sz="2000" dirty="0"/>
              <a:t>但最初的</a:t>
            </a:r>
            <a:r>
              <a:rPr lang="en-US" altLang="zh-CN" sz="2000" dirty="0"/>
              <a:t>SIMULA</a:t>
            </a:r>
            <a:r>
              <a:rPr lang="zh-CN" altLang="en-US" sz="2000" dirty="0"/>
              <a:t>中，只有类及其实例，并没有类继承的概念</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32</a:t>
            </a:fld>
            <a:endParaRPr lang="en-US" altLang="zh-CN"/>
          </a:p>
        </p:txBody>
      </p:sp>
    </p:spTree>
    <p:extLst>
      <p:ext uri="{BB962C8B-B14F-4D97-AF65-F5344CB8AC3E}">
        <p14:creationId xmlns:p14="http://schemas.microsoft.com/office/powerpoint/2010/main" val="797244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Smalltalk</a:t>
            </a:r>
            <a:r>
              <a:rPr lang="zh-CN" altLang="en-US" dirty="0"/>
              <a:t>的发展</a:t>
            </a:r>
          </a:p>
        </p:txBody>
      </p:sp>
      <p:sp>
        <p:nvSpPr>
          <p:cNvPr id="3" name="内容占位符 2"/>
          <p:cNvSpPr>
            <a:spLocks noGrp="1"/>
          </p:cNvSpPr>
          <p:nvPr>
            <p:ph idx="1"/>
          </p:nvPr>
        </p:nvSpPr>
        <p:spPr/>
        <p:txBody>
          <a:bodyPr/>
          <a:lstStyle/>
          <a:p>
            <a:r>
              <a:rPr lang="zh-CN" altLang="en-US" sz="2400" dirty="0"/>
              <a:t>第一个广泛使用的</a:t>
            </a:r>
            <a:r>
              <a:rPr lang="en-US" altLang="zh-CN" sz="2400" dirty="0"/>
              <a:t>OOPL</a:t>
            </a:r>
          </a:p>
          <a:p>
            <a:pPr lvl="1"/>
            <a:r>
              <a:rPr lang="en-US" altLang="zh-CN" sz="2000" dirty="0"/>
              <a:t>20</a:t>
            </a:r>
            <a:r>
              <a:rPr lang="zh-CN" altLang="en-US" sz="2000" dirty="0"/>
              <a:t>世纪</a:t>
            </a:r>
            <a:r>
              <a:rPr lang="en-US" altLang="zh-CN" sz="2000" dirty="0"/>
              <a:t>70</a:t>
            </a:r>
            <a:r>
              <a:rPr lang="zh-CN" altLang="en-US" sz="2000" dirty="0"/>
              <a:t>年代到</a:t>
            </a:r>
            <a:r>
              <a:rPr lang="en-US" altLang="zh-CN" sz="2000" dirty="0"/>
              <a:t>80</a:t>
            </a:r>
            <a:r>
              <a:rPr lang="zh-CN" altLang="en-US" sz="2000" dirty="0"/>
              <a:t>年代前期，由</a:t>
            </a:r>
            <a:r>
              <a:rPr lang="en-US" altLang="zh-CN" sz="2000" dirty="0"/>
              <a:t>Alan Kay</a:t>
            </a:r>
            <a:r>
              <a:rPr lang="zh-CN" altLang="en-US" sz="2000" dirty="0"/>
              <a:t>领导的团队在美国施乐公司的帕洛阿尔托研究中心（</a:t>
            </a:r>
            <a:r>
              <a:rPr lang="en-US" altLang="zh-CN" sz="2000" dirty="0"/>
              <a:t>PARC</a:t>
            </a:r>
            <a:r>
              <a:rPr lang="zh-CN" altLang="en-US" sz="2000" dirty="0"/>
              <a:t>）开发</a:t>
            </a:r>
            <a:endParaRPr lang="en-US" altLang="zh-CN" sz="2000" dirty="0"/>
          </a:p>
          <a:p>
            <a:pPr lvl="1"/>
            <a:r>
              <a:rPr lang="en-US" altLang="zh-CN" sz="2000" dirty="0"/>
              <a:t>Smalltalk</a:t>
            </a:r>
            <a:r>
              <a:rPr lang="zh-CN" altLang="en-US" sz="2000" dirty="0"/>
              <a:t>被公认为历史上第二个面向对象的程序设计语言和第一个真正的集成开发环境 </a:t>
            </a:r>
            <a:r>
              <a:rPr lang="en-US" altLang="zh-CN" sz="2000" dirty="0"/>
              <a:t>(IDE)</a:t>
            </a:r>
            <a:r>
              <a:rPr lang="zh-CN" altLang="en-US" sz="2000" dirty="0"/>
              <a:t>，并得到了广泛使用</a:t>
            </a:r>
            <a:endParaRPr lang="en-US" altLang="zh-CN" sz="2000" dirty="0"/>
          </a:p>
          <a:p>
            <a:pPr lvl="1"/>
            <a:r>
              <a:rPr lang="en-US" altLang="zh-CN" sz="2000" dirty="0"/>
              <a:t>Smalltalk</a:t>
            </a:r>
            <a:r>
              <a:rPr lang="zh-CN" altLang="en-US" sz="2000" dirty="0"/>
              <a:t>对其它众多的程序设计语言的产生起到了极大的推动作用，主要有：</a:t>
            </a:r>
            <a:r>
              <a:rPr lang="en-US" altLang="zh-CN" sz="2000" dirty="0"/>
              <a:t>Objective-C</a:t>
            </a:r>
            <a:r>
              <a:rPr lang="zh-CN" altLang="en-US" sz="2000" dirty="0"/>
              <a:t>，</a:t>
            </a:r>
            <a:r>
              <a:rPr lang="en-US" altLang="zh-CN" sz="2000" dirty="0"/>
              <a:t>Actor</a:t>
            </a:r>
            <a:r>
              <a:rPr lang="zh-CN" altLang="en-US" sz="2000" dirty="0"/>
              <a:t>， </a:t>
            </a:r>
            <a:r>
              <a:rPr lang="en-US" altLang="zh-CN" sz="2000" dirty="0"/>
              <a:t>Java </a:t>
            </a:r>
            <a:r>
              <a:rPr lang="zh-CN" altLang="en-US" sz="2000" dirty="0"/>
              <a:t>和</a:t>
            </a:r>
            <a:r>
              <a:rPr lang="en-US" altLang="zh-CN" sz="2000" dirty="0"/>
              <a:t>Ruby</a:t>
            </a:r>
            <a:r>
              <a:rPr lang="zh-CN" altLang="en-US" sz="2000" dirty="0"/>
              <a:t>等</a:t>
            </a:r>
            <a:endParaRPr lang="en-US" altLang="zh-CN" sz="2000" dirty="0"/>
          </a:p>
          <a:p>
            <a:pPr lvl="1"/>
            <a:r>
              <a:rPr lang="en-US" altLang="zh-CN" sz="2000" dirty="0"/>
              <a:t>90</a:t>
            </a:r>
            <a:r>
              <a:rPr lang="zh-CN" altLang="en-US" sz="2000" dirty="0"/>
              <a:t>年代的许多软件开发思想得利于</a:t>
            </a:r>
            <a:r>
              <a:rPr lang="en-US" altLang="zh-CN" sz="2000" dirty="0"/>
              <a:t>Smalltalk</a:t>
            </a:r>
            <a:r>
              <a:rPr lang="zh-CN" altLang="en-US" sz="2000" dirty="0"/>
              <a:t>，例如</a:t>
            </a:r>
            <a:r>
              <a:rPr lang="en-US" altLang="zh-CN" sz="2000" dirty="0"/>
              <a:t>Design Patterns</a:t>
            </a:r>
            <a:r>
              <a:rPr lang="zh-CN" altLang="en-US" sz="2000" dirty="0"/>
              <a:t>， </a:t>
            </a:r>
            <a:r>
              <a:rPr lang="en-US" altLang="zh-CN" sz="2000" dirty="0"/>
              <a:t>Extreme Programming(XP)</a:t>
            </a:r>
            <a:r>
              <a:rPr lang="zh-CN" altLang="en-US" sz="2000" dirty="0"/>
              <a:t>和</a:t>
            </a:r>
            <a:r>
              <a:rPr lang="en-US" altLang="zh-CN" sz="2000" dirty="0"/>
              <a:t>Refactoring</a:t>
            </a:r>
            <a:r>
              <a:rPr lang="zh-CN" altLang="en-US" sz="2000" dirty="0"/>
              <a:t>等</a:t>
            </a:r>
            <a:endParaRPr lang="en-US" altLang="zh-CN" sz="2000" dirty="0"/>
          </a:p>
          <a:p>
            <a:r>
              <a:rPr lang="en-US" altLang="zh-CN" sz="2400" dirty="0"/>
              <a:t>Smalltalk</a:t>
            </a:r>
            <a:r>
              <a:rPr lang="zh-CN" altLang="en-US" sz="2400" dirty="0"/>
              <a:t>是动态纯面向对象语言</a:t>
            </a:r>
            <a:endParaRPr lang="zh-CN" altLang="en-US"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33</a:t>
            </a:fld>
            <a:endParaRPr lang="en-US" altLang="zh-CN"/>
          </a:p>
        </p:txBody>
      </p:sp>
    </p:spTree>
    <p:extLst>
      <p:ext uri="{BB962C8B-B14F-4D97-AF65-F5344CB8AC3E}">
        <p14:creationId xmlns:p14="http://schemas.microsoft.com/office/powerpoint/2010/main" val="1210584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Smalltalk</a:t>
            </a:r>
            <a:r>
              <a:rPr lang="zh-CN" altLang="en-US" dirty="0"/>
              <a:t>的纯面向对象</a:t>
            </a:r>
          </a:p>
        </p:txBody>
      </p:sp>
      <p:sp>
        <p:nvSpPr>
          <p:cNvPr id="3" name="内容占位符 2"/>
          <p:cNvSpPr>
            <a:spLocks noGrp="1"/>
          </p:cNvSpPr>
          <p:nvPr>
            <p:ph idx="1"/>
          </p:nvPr>
        </p:nvSpPr>
        <p:spPr/>
        <p:txBody>
          <a:bodyPr/>
          <a:lstStyle/>
          <a:p>
            <a:pPr marL="0" indent="0">
              <a:buNone/>
            </a:pPr>
            <a:r>
              <a:rPr lang="zh-CN" altLang="en-US" dirty="0"/>
              <a:t>    在</a:t>
            </a:r>
            <a:r>
              <a:rPr lang="en-US" altLang="zh-CN" dirty="0"/>
              <a:t>Smalltalk</a:t>
            </a:r>
            <a:r>
              <a:rPr lang="zh-CN" altLang="en-US" dirty="0"/>
              <a:t>中所有的东西都是对象，或者应该被当作对象处理。</a:t>
            </a:r>
          </a:p>
          <a:p>
            <a:pPr marL="0" indent="0">
              <a:buNone/>
            </a:pPr>
            <a:r>
              <a:rPr lang="zh-CN" altLang="en-US" dirty="0"/>
              <a:t>    例如下面的表达式：</a:t>
            </a:r>
          </a:p>
          <a:p>
            <a:pPr marL="0" indent="0">
              <a:buNone/>
            </a:pPr>
            <a:r>
              <a:rPr lang="en-US" altLang="zh-CN" dirty="0"/>
              <a:t>		2 + 3</a:t>
            </a:r>
          </a:p>
          <a:p>
            <a:pPr marL="0" indent="0">
              <a:buNone/>
            </a:pPr>
            <a:r>
              <a:rPr lang="zh-CN" altLang="en-US" dirty="0"/>
              <a:t>    应当被理解为：向对象“</a:t>
            </a:r>
            <a:r>
              <a:rPr lang="en-US" altLang="zh-CN" dirty="0"/>
              <a:t>2</a:t>
            </a:r>
            <a:r>
              <a:rPr lang="zh-CN" altLang="en-US" dirty="0"/>
              <a:t>”</a:t>
            </a:r>
            <a:r>
              <a:rPr lang="en-US" altLang="zh-CN" dirty="0"/>
              <a:t> </a:t>
            </a:r>
            <a:r>
              <a:rPr lang="zh-CN" altLang="en-US" dirty="0"/>
              <a:t>发送消息“</a:t>
            </a:r>
            <a:r>
              <a:rPr lang="en-US" altLang="zh-CN" dirty="0"/>
              <a:t>+</a:t>
            </a:r>
            <a:r>
              <a:rPr lang="zh-CN" altLang="en-US" dirty="0"/>
              <a:t>”</a:t>
            </a:r>
            <a:r>
              <a:rPr lang="en-US" altLang="zh-CN" dirty="0"/>
              <a:t> </a:t>
            </a:r>
            <a:r>
              <a:rPr lang="zh-CN" altLang="en-US" dirty="0"/>
              <a:t>，参数为对象“</a:t>
            </a:r>
            <a:r>
              <a:rPr lang="en-US" altLang="zh-CN" dirty="0"/>
              <a:t>3</a:t>
            </a:r>
            <a:r>
              <a:rPr lang="zh-CN" altLang="en-US" dirty="0"/>
              <a:t>”。</a:t>
            </a:r>
          </a:p>
        </p:txBody>
      </p:sp>
      <p:sp>
        <p:nvSpPr>
          <p:cNvPr id="8" name="矩形 7"/>
          <p:cNvSpPr/>
          <p:nvPr/>
        </p:nvSpPr>
        <p:spPr>
          <a:xfrm>
            <a:off x="611560" y="4941168"/>
            <a:ext cx="7558608" cy="923330"/>
          </a:xfrm>
          <a:prstGeom prst="rect">
            <a:avLst/>
          </a:prstGeom>
        </p:spPr>
        <p:txBody>
          <a:bodyPr wrap="square">
            <a:spAutoFit/>
          </a:bodyPr>
          <a:lstStyle/>
          <a:p>
            <a:pPr lvl="0" algn="l" eaLnBrk="0" hangingPunct="0">
              <a:spcBef>
                <a:spcPct val="20000"/>
              </a:spcBef>
              <a:buClr>
                <a:srgbClr val="CC9900"/>
              </a:buClr>
              <a:buSzPct val="70000"/>
            </a:pPr>
            <a:r>
              <a:rPr kumimoji="0" lang="zh-CN" altLang="en-US" b="1" kern="0" dirty="0">
                <a:solidFill>
                  <a:srgbClr val="00B0F0"/>
                </a:solidFill>
                <a:latin typeface="楷体" panose="02010609060101010101" pitchFamily="49" charset="-122"/>
                <a:ea typeface="楷体" panose="02010609060101010101" pitchFamily="49" charset="-122"/>
              </a:rPr>
              <a:t>思考：如果对象“</a:t>
            </a:r>
            <a:r>
              <a:rPr kumimoji="0" lang="en-US" altLang="zh-CN" b="1" kern="0" dirty="0">
                <a:solidFill>
                  <a:srgbClr val="00B0F0"/>
                </a:solidFill>
                <a:latin typeface="楷体" panose="02010609060101010101" pitchFamily="49" charset="-122"/>
                <a:ea typeface="楷体" panose="02010609060101010101" pitchFamily="49" charset="-122"/>
              </a:rPr>
              <a:t>2” </a:t>
            </a:r>
            <a:r>
              <a:rPr kumimoji="0" lang="zh-CN" altLang="en-US" b="1" kern="0" dirty="0">
                <a:solidFill>
                  <a:srgbClr val="00B0F0"/>
                </a:solidFill>
                <a:latin typeface="楷体" panose="02010609060101010101" pitchFamily="49" charset="-122"/>
                <a:ea typeface="楷体" panose="02010609060101010101" pitchFamily="49" charset="-122"/>
              </a:rPr>
              <a:t>无法接受消息“</a:t>
            </a:r>
            <a:r>
              <a:rPr kumimoji="0" lang="en-US" altLang="zh-CN" b="1" kern="0" dirty="0">
                <a:solidFill>
                  <a:srgbClr val="00B0F0"/>
                </a:solidFill>
                <a:latin typeface="楷体" panose="02010609060101010101" pitchFamily="49" charset="-122"/>
                <a:ea typeface="楷体" panose="02010609060101010101" pitchFamily="49" charset="-122"/>
              </a:rPr>
              <a:t>+”</a:t>
            </a:r>
            <a:r>
              <a:rPr kumimoji="0" lang="zh-CN" altLang="en-US" b="1" kern="0" dirty="0">
                <a:solidFill>
                  <a:srgbClr val="00B0F0"/>
                </a:solidFill>
                <a:latin typeface="楷体" panose="02010609060101010101" pitchFamily="49" charset="-122"/>
                <a:ea typeface="楷体" panose="02010609060101010101" pitchFamily="49" charset="-122"/>
              </a:rPr>
              <a:t>，怎么办？</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34</a:t>
            </a:fld>
            <a:endParaRPr lang="en-US" altLang="zh-CN"/>
          </a:p>
        </p:txBody>
      </p:sp>
    </p:spTree>
    <p:extLst>
      <p:ext uri="{BB962C8B-B14F-4D97-AF65-F5344CB8AC3E}">
        <p14:creationId xmlns:p14="http://schemas.microsoft.com/office/powerpoint/2010/main" val="389745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特殊的</a:t>
            </a:r>
            <a:r>
              <a:rPr lang="en-US" altLang="zh-CN" dirty="0"/>
              <a:t>Lisp</a:t>
            </a:r>
            <a:endParaRPr lang="zh-CN" altLang="en-US" dirty="0"/>
          </a:p>
        </p:txBody>
      </p:sp>
      <p:sp>
        <p:nvSpPr>
          <p:cNvPr id="3" name="内容占位符 2"/>
          <p:cNvSpPr>
            <a:spLocks noGrp="1"/>
          </p:cNvSpPr>
          <p:nvPr>
            <p:ph idx="1"/>
          </p:nvPr>
        </p:nvSpPr>
        <p:spPr/>
        <p:txBody>
          <a:bodyPr/>
          <a:lstStyle/>
          <a:p>
            <a:r>
              <a:rPr lang="en-US" altLang="zh-CN" dirty="0"/>
              <a:t>Lisp</a:t>
            </a:r>
            <a:r>
              <a:rPr lang="zh-CN" altLang="en-US" dirty="0"/>
              <a:t>：</a:t>
            </a:r>
            <a:r>
              <a:rPr lang="en-US" altLang="zh-CN" dirty="0"/>
              <a:t>List Processor</a:t>
            </a:r>
            <a:r>
              <a:rPr lang="zh-CN" altLang="en-US" dirty="0"/>
              <a:t>（列表处理机）</a:t>
            </a:r>
            <a:endParaRPr lang="en-US" altLang="zh-CN" dirty="0"/>
          </a:p>
          <a:p>
            <a:pPr lvl="1"/>
            <a:r>
              <a:rPr lang="zh-CN" altLang="en-US" dirty="0"/>
              <a:t>和</a:t>
            </a:r>
            <a:r>
              <a:rPr lang="en-US" altLang="zh-CN" dirty="0"/>
              <a:t>FORTRAN</a:t>
            </a:r>
            <a:r>
              <a:rPr lang="zh-CN" altLang="en-US" dirty="0"/>
              <a:t>、</a:t>
            </a:r>
            <a:r>
              <a:rPr lang="en-US" altLang="zh-CN" dirty="0"/>
              <a:t>COBOL</a:t>
            </a:r>
            <a:r>
              <a:rPr lang="zh-CN" altLang="en-US" dirty="0"/>
              <a:t>一样，属于最古老的语言</a:t>
            </a:r>
            <a:endParaRPr lang="en-US" altLang="zh-CN" dirty="0"/>
          </a:p>
          <a:p>
            <a:pPr lvl="1"/>
            <a:r>
              <a:rPr lang="zh-CN" altLang="en-US" dirty="0"/>
              <a:t>由麻省理工学院的人工智能研究先驱约翰</a:t>
            </a:r>
            <a:r>
              <a:rPr lang="en-US" altLang="zh-CN" dirty="0"/>
              <a:t>·</a:t>
            </a:r>
            <a:r>
              <a:rPr lang="zh-CN" altLang="en-US" dirty="0"/>
              <a:t>麦卡锡（</a:t>
            </a:r>
            <a:r>
              <a:rPr lang="en-US" altLang="zh-CN" dirty="0"/>
              <a:t>John McCarthy</a:t>
            </a:r>
            <a:r>
              <a:rPr lang="zh-CN" altLang="en-US" dirty="0"/>
              <a:t>）领导下提出</a:t>
            </a:r>
            <a:endParaRPr lang="en-US" altLang="zh-CN" dirty="0"/>
          </a:p>
          <a:p>
            <a:pPr lvl="1"/>
            <a:r>
              <a:rPr lang="en-US" altLang="zh-CN" dirty="0"/>
              <a:t>Lisp</a:t>
            </a:r>
            <a:r>
              <a:rPr lang="zh-CN" altLang="en-US" dirty="0"/>
              <a:t>从提出到现在一直都是函数式语言（</a:t>
            </a:r>
            <a:r>
              <a:rPr lang="zh-CN" altLang="en-US" dirty="0">
                <a:solidFill>
                  <a:srgbClr val="C00000"/>
                </a:solidFill>
                <a:latin typeface="楷体" panose="02010609060101010101" pitchFamily="49" charset="-122"/>
                <a:ea typeface="楷体" panose="02010609060101010101" pitchFamily="49" charset="-122"/>
              </a:rPr>
              <a:t>跟</a:t>
            </a:r>
            <a:r>
              <a:rPr lang="en-US" altLang="zh-CN" dirty="0">
                <a:solidFill>
                  <a:srgbClr val="C00000"/>
                </a:solidFill>
                <a:latin typeface="楷体" panose="02010609060101010101" pitchFamily="49" charset="-122"/>
                <a:ea typeface="楷体" panose="02010609060101010101" pitchFamily="49" charset="-122"/>
              </a:rPr>
              <a:t>OOP</a:t>
            </a:r>
            <a:r>
              <a:rPr lang="zh-CN" altLang="en-US" dirty="0">
                <a:solidFill>
                  <a:srgbClr val="C00000"/>
                </a:solidFill>
                <a:latin typeface="楷体" panose="02010609060101010101" pitchFamily="49" charset="-122"/>
                <a:ea typeface="楷体" panose="02010609060101010101" pitchFamily="49" charset="-122"/>
              </a:rPr>
              <a:t>有什么关系？</a:t>
            </a:r>
            <a:r>
              <a:rPr lang="zh-CN" altLang="en-US" dirty="0"/>
              <a:t>）</a:t>
            </a:r>
            <a:endParaRPr lang="en-US" altLang="zh-CN" dirty="0"/>
          </a:p>
          <a:p>
            <a:r>
              <a:rPr lang="en-US" altLang="zh-CN" dirty="0"/>
              <a:t>Lisp</a:t>
            </a:r>
            <a:r>
              <a:rPr lang="zh-CN" altLang="en-US" dirty="0"/>
              <a:t>拥有很多面向对象的特性</a:t>
            </a:r>
            <a:endParaRPr lang="en-US" altLang="zh-CN" dirty="0"/>
          </a:p>
          <a:p>
            <a:pPr lvl="1"/>
            <a:r>
              <a:rPr lang="zh-CN" altLang="en-US" dirty="0"/>
              <a:t>多重继承、混合式和多重方法等重要的</a:t>
            </a:r>
            <a:r>
              <a:rPr lang="en-US" altLang="zh-CN" dirty="0"/>
              <a:t>OOP</a:t>
            </a:r>
            <a:r>
              <a:rPr lang="zh-CN" altLang="en-US" dirty="0"/>
              <a:t>概念都是从</a:t>
            </a:r>
            <a:r>
              <a:rPr lang="en-US" altLang="zh-CN" dirty="0"/>
              <a:t>Lisp</a:t>
            </a:r>
            <a:r>
              <a:rPr lang="zh-CN" altLang="en-US" dirty="0"/>
              <a:t>中衍生的</a:t>
            </a:r>
            <a:endParaRPr lang="en-US" altLang="zh-CN" dirty="0"/>
          </a:p>
          <a:p>
            <a:pPr lvl="1"/>
            <a:endParaRPr lang="en-US" altLang="zh-CN" dirty="0"/>
          </a:p>
          <a:p>
            <a:pPr lvl="1"/>
            <a:endParaRPr lang="zh-CN" altLang="en-US"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35</a:t>
            </a:fld>
            <a:endParaRPr lang="en-US" altLang="zh-CN"/>
          </a:p>
        </p:txBody>
      </p:sp>
    </p:spTree>
    <p:extLst>
      <p:ext uri="{BB962C8B-B14F-4D97-AF65-F5344CB8AC3E}">
        <p14:creationId xmlns:p14="http://schemas.microsoft.com/office/powerpoint/2010/main" val="2099044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a:t>C</a:t>
            </a:r>
            <a:r>
              <a:rPr lang="zh-CN" altLang="en-US" dirty="0"/>
              <a:t>上成长</a:t>
            </a:r>
          </a:p>
        </p:txBody>
      </p:sp>
      <p:sp>
        <p:nvSpPr>
          <p:cNvPr id="3" name="内容占位符 2"/>
          <p:cNvSpPr>
            <a:spLocks noGrp="1"/>
          </p:cNvSpPr>
          <p:nvPr>
            <p:ph idx="1"/>
          </p:nvPr>
        </p:nvSpPr>
        <p:spPr/>
        <p:txBody>
          <a:bodyPr/>
          <a:lstStyle/>
          <a:p>
            <a:r>
              <a:rPr lang="en-US" altLang="zh-CN" dirty="0"/>
              <a:t>C++</a:t>
            </a:r>
            <a:r>
              <a:rPr lang="zh-CN" altLang="en-US" dirty="0"/>
              <a:t>的面向对象之花是生长于</a:t>
            </a:r>
            <a:r>
              <a:rPr lang="en-US" altLang="zh-CN" dirty="0"/>
              <a:t>C</a:t>
            </a:r>
            <a:r>
              <a:rPr lang="zh-CN" altLang="en-US" dirty="0"/>
              <a:t>土壤之上</a:t>
            </a:r>
            <a:endParaRPr lang="en-US" altLang="zh-CN" dirty="0"/>
          </a:p>
          <a:p>
            <a:pPr lvl="1"/>
            <a:r>
              <a:rPr lang="en-US" altLang="zh-CN" dirty="0"/>
              <a:t>Bjarne </a:t>
            </a:r>
            <a:r>
              <a:rPr lang="en-US" altLang="zh-CN" dirty="0" err="1"/>
              <a:t>Stroustrup</a:t>
            </a:r>
            <a:r>
              <a:rPr lang="zh-CN" altLang="en-US" dirty="0"/>
              <a:t>最初名之为“</a:t>
            </a:r>
            <a:r>
              <a:rPr lang="en-US" altLang="zh-CN" dirty="0"/>
              <a:t>C with Class</a:t>
            </a:r>
            <a:r>
              <a:rPr lang="zh-CN" altLang="en-US" dirty="0"/>
              <a:t>”</a:t>
            </a:r>
            <a:endParaRPr lang="en-US" altLang="zh-CN" dirty="0"/>
          </a:p>
          <a:p>
            <a:r>
              <a:rPr lang="en-US" altLang="zh-CN" dirty="0"/>
              <a:t>C++</a:t>
            </a:r>
            <a:r>
              <a:rPr lang="zh-CN" altLang="en-US" dirty="0"/>
              <a:t>的目标</a:t>
            </a:r>
            <a:endParaRPr lang="en-US" altLang="zh-CN" dirty="0"/>
          </a:p>
          <a:p>
            <a:pPr lvl="1"/>
            <a:r>
              <a:rPr lang="zh-CN" altLang="en-US" dirty="0"/>
              <a:t>首要目标是提供一种语言，像</a:t>
            </a:r>
            <a:r>
              <a:rPr lang="en-US" altLang="zh-CN" dirty="0"/>
              <a:t>SIMULA 67</a:t>
            </a:r>
            <a:r>
              <a:rPr lang="zh-CN" altLang="en-US" dirty="0"/>
              <a:t>那样用类和实例来组织程序</a:t>
            </a:r>
            <a:endParaRPr lang="en-US" altLang="zh-CN" dirty="0"/>
          </a:p>
          <a:p>
            <a:pPr lvl="1"/>
            <a:r>
              <a:rPr lang="zh-CN" altLang="en-US" dirty="0"/>
              <a:t>另一个重要目标是相对于</a:t>
            </a:r>
            <a:r>
              <a:rPr lang="en-US" altLang="zh-CN" dirty="0"/>
              <a:t>C</a:t>
            </a:r>
            <a:r>
              <a:rPr lang="zh-CN" altLang="en-US" dirty="0"/>
              <a:t>来讲，完全没有性能上的损失</a:t>
            </a:r>
            <a:endParaRPr lang="en-US" altLang="zh-CN" dirty="0"/>
          </a:p>
          <a:p>
            <a:pPr lvl="1"/>
            <a:endParaRPr lang="zh-CN" altLang="en-US" dirty="0"/>
          </a:p>
        </p:txBody>
      </p:sp>
      <p:sp>
        <p:nvSpPr>
          <p:cNvPr id="6" name="矩形 5"/>
          <p:cNvSpPr/>
          <p:nvPr/>
        </p:nvSpPr>
        <p:spPr>
          <a:xfrm>
            <a:off x="760152" y="4941168"/>
            <a:ext cx="7558608" cy="923330"/>
          </a:xfrm>
          <a:prstGeom prst="rect">
            <a:avLst/>
          </a:prstGeom>
        </p:spPr>
        <p:txBody>
          <a:bodyPr wrap="square">
            <a:spAutoFit/>
          </a:bodyPr>
          <a:lstStyle/>
          <a:p>
            <a:pPr lvl="0" algn="l" eaLnBrk="0" hangingPunct="0">
              <a:spcBef>
                <a:spcPct val="20000"/>
              </a:spcBef>
              <a:buClr>
                <a:srgbClr val="CC9900"/>
              </a:buClr>
              <a:buSzPct val="70000"/>
            </a:pPr>
            <a:r>
              <a:rPr kumimoji="0" lang="zh-CN" altLang="en-US" b="1" kern="0" dirty="0">
                <a:solidFill>
                  <a:schemeClr val="accent2">
                    <a:lumMod val="75000"/>
                  </a:schemeClr>
                </a:solidFill>
                <a:latin typeface="楷体" panose="02010609060101010101" pitchFamily="49" charset="-122"/>
                <a:ea typeface="楷体" panose="02010609060101010101" pitchFamily="49" charset="-122"/>
              </a:rPr>
              <a:t>从目标上可以看出，</a:t>
            </a:r>
            <a:r>
              <a:rPr kumimoji="0" lang="en-US" altLang="zh-CN" b="1" kern="0" dirty="0">
                <a:solidFill>
                  <a:schemeClr val="accent2">
                    <a:lumMod val="75000"/>
                  </a:schemeClr>
                </a:solidFill>
                <a:latin typeface="楷体" panose="02010609060101010101" pitchFamily="49" charset="-122"/>
                <a:ea typeface="楷体" panose="02010609060101010101" pitchFamily="49" charset="-122"/>
              </a:rPr>
              <a:t>C++</a:t>
            </a:r>
            <a:r>
              <a:rPr kumimoji="0" lang="zh-CN" altLang="en-US" b="1" kern="0" dirty="0">
                <a:solidFill>
                  <a:schemeClr val="accent2">
                    <a:lumMod val="75000"/>
                  </a:schemeClr>
                </a:solidFill>
                <a:latin typeface="楷体" panose="02010609060101010101" pitchFamily="49" charset="-122"/>
                <a:ea typeface="楷体" panose="02010609060101010101" pitchFamily="49" charset="-122"/>
              </a:rPr>
              <a:t>没有采用</a:t>
            </a:r>
            <a:r>
              <a:rPr kumimoji="0" lang="en-US" altLang="zh-CN" b="1" kern="0" dirty="0">
                <a:solidFill>
                  <a:schemeClr val="accent2">
                    <a:lumMod val="75000"/>
                  </a:schemeClr>
                </a:solidFill>
                <a:latin typeface="楷体" panose="02010609060101010101" pitchFamily="49" charset="-122"/>
                <a:ea typeface="楷体" panose="02010609060101010101" pitchFamily="49" charset="-122"/>
              </a:rPr>
              <a:t>Smalltalk</a:t>
            </a:r>
            <a:r>
              <a:rPr kumimoji="0" lang="zh-CN" altLang="en-US" b="1" kern="0" dirty="0">
                <a:solidFill>
                  <a:schemeClr val="accent2">
                    <a:lumMod val="75000"/>
                  </a:schemeClr>
                </a:solidFill>
                <a:latin typeface="楷体" panose="02010609060101010101" pitchFamily="49" charset="-122"/>
                <a:ea typeface="楷体" panose="02010609060101010101" pitchFamily="49" charset="-122"/>
              </a:rPr>
              <a:t>动态类型的思路而是沿用</a:t>
            </a:r>
            <a:r>
              <a:rPr kumimoji="0" lang="en-US" altLang="zh-CN" b="1" kern="0" dirty="0">
                <a:solidFill>
                  <a:schemeClr val="accent2">
                    <a:lumMod val="75000"/>
                  </a:schemeClr>
                </a:solidFill>
                <a:latin typeface="楷体" panose="02010609060101010101" pitchFamily="49" charset="-122"/>
                <a:ea typeface="楷体" panose="02010609060101010101" pitchFamily="49" charset="-122"/>
              </a:rPr>
              <a:t>C</a:t>
            </a:r>
            <a:r>
              <a:rPr kumimoji="0" lang="zh-CN" altLang="en-US" b="1" kern="0" dirty="0">
                <a:solidFill>
                  <a:schemeClr val="accent2">
                    <a:lumMod val="75000"/>
                  </a:schemeClr>
                </a:solidFill>
                <a:latin typeface="楷体" panose="02010609060101010101" pitchFamily="49" charset="-122"/>
                <a:ea typeface="楷体" panose="02010609060101010101" pitchFamily="49" charset="-122"/>
              </a:rPr>
              <a:t>和</a:t>
            </a:r>
            <a:r>
              <a:rPr kumimoji="0" lang="en-US" altLang="zh-CN" b="1" kern="0" dirty="0">
                <a:solidFill>
                  <a:schemeClr val="accent2">
                    <a:lumMod val="75000"/>
                  </a:schemeClr>
                </a:solidFill>
                <a:latin typeface="楷体" panose="02010609060101010101" pitchFamily="49" charset="-122"/>
                <a:ea typeface="楷体" panose="02010609060101010101" pitchFamily="49" charset="-122"/>
              </a:rPr>
              <a:t>SIMULA</a:t>
            </a:r>
            <a:r>
              <a:rPr kumimoji="0" lang="zh-CN" altLang="en-US" b="1" kern="0" dirty="0">
                <a:solidFill>
                  <a:schemeClr val="accent2">
                    <a:lumMod val="75000"/>
                  </a:schemeClr>
                </a:solidFill>
                <a:latin typeface="楷体" panose="02010609060101010101" pitchFamily="49" charset="-122"/>
                <a:ea typeface="楷体" panose="02010609060101010101" pitchFamily="49" charset="-122"/>
              </a:rPr>
              <a:t>的静态类型！</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36</a:t>
            </a:fld>
            <a:endParaRPr lang="en-US" altLang="zh-CN"/>
          </a:p>
        </p:txBody>
      </p:sp>
    </p:spTree>
    <p:extLst>
      <p:ext uri="{BB962C8B-B14F-4D97-AF65-F5344CB8AC3E}">
        <p14:creationId xmlns:p14="http://schemas.microsoft.com/office/powerpoint/2010/main" val="313224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的出现</a:t>
            </a:r>
          </a:p>
        </p:txBody>
      </p:sp>
      <p:sp>
        <p:nvSpPr>
          <p:cNvPr id="3" name="内容占位符 2"/>
          <p:cNvSpPr>
            <a:spLocks noGrp="1"/>
          </p:cNvSpPr>
          <p:nvPr>
            <p:ph idx="1"/>
          </p:nvPr>
        </p:nvSpPr>
        <p:spPr/>
        <p:txBody>
          <a:bodyPr/>
          <a:lstStyle/>
          <a:p>
            <a:r>
              <a:rPr lang="en-US" altLang="zh-CN" sz="2400" dirty="0"/>
              <a:t>Java</a:t>
            </a:r>
            <a:r>
              <a:rPr lang="zh-CN" altLang="en-US" sz="2400" dirty="0"/>
              <a:t>是由</a:t>
            </a:r>
            <a:r>
              <a:rPr lang="en-US" altLang="zh-CN" sz="2400" dirty="0"/>
              <a:t>Sun </a:t>
            </a:r>
            <a:r>
              <a:rPr lang="zh-CN" altLang="en-US" sz="2400" dirty="0"/>
              <a:t>公司</a:t>
            </a:r>
            <a:r>
              <a:rPr lang="en-US" altLang="zh-CN" sz="2400" dirty="0"/>
              <a:t>James Gosling</a:t>
            </a:r>
            <a:r>
              <a:rPr lang="zh-CN" altLang="en-US" sz="2400" dirty="0"/>
              <a:t>主要设计和开发的纯面向对象程序设计语言</a:t>
            </a:r>
            <a:endParaRPr lang="en-US" altLang="zh-CN" sz="2400" dirty="0"/>
          </a:p>
          <a:p>
            <a:pPr lvl="1"/>
            <a:r>
              <a:rPr lang="en-US" altLang="zh-CN" sz="2000" dirty="0"/>
              <a:t>Java</a:t>
            </a:r>
            <a:r>
              <a:rPr lang="zh-CN" altLang="en-US" sz="2000" dirty="0"/>
              <a:t>最初被称为</a:t>
            </a:r>
            <a:r>
              <a:rPr lang="en-US" altLang="zh-CN" sz="2000" dirty="0"/>
              <a:t>Oak</a:t>
            </a:r>
            <a:r>
              <a:rPr lang="zh-CN" altLang="en-US" sz="2000" dirty="0"/>
              <a:t>，是</a:t>
            </a:r>
            <a:r>
              <a:rPr lang="en-US" altLang="zh-CN" sz="2000" dirty="0"/>
              <a:t>1991</a:t>
            </a:r>
            <a:r>
              <a:rPr lang="zh-CN" altLang="en-US" sz="2000" dirty="0"/>
              <a:t>年为消费类电子产品的嵌入式芯片而设计的。</a:t>
            </a:r>
            <a:endParaRPr lang="en-US" altLang="zh-CN" sz="2000" dirty="0"/>
          </a:p>
          <a:p>
            <a:pPr lvl="1"/>
            <a:r>
              <a:rPr lang="en-US" altLang="zh-CN" sz="2000" dirty="0"/>
              <a:t>1995</a:t>
            </a:r>
            <a:r>
              <a:rPr lang="zh-CN" altLang="en-US" sz="2000" dirty="0"/>
              <a:t>年更名为</a:t>
            </a:r>
            <a:r>
              <a:rPr lang="en-US" altLang="zh-CN" sz="2000" dirty="0"/>
              <a:t>Java</a:t>
            </a:r>
            <a:r>
              <a:rPr lang="zh-CN" altLang="en-US" sz="2000" dirty="0"/>
              <a:t>，并重新设计用于开发</a:t>
            </a:r>
            <a:r>
              <a:rPr lang="en-US" altLang="zh-CN" sz="2000" dirty="0"/>
              <a:t>Internet</a:t>
            </a:r>
            <a:r>
              <a:rPr lang="zh-CN" altLang="en-US" sz="2000" dirty="0"/>
              <a:t>应用程序。</a:t>
            </a:r>
            <a:endParaRPr lang="en-US" altLang="zh-CN" sz="2000" dirty="0"/>
          </a:p>
          <a:p>
            <a:r>
              <a:rPr lang="zh-CN" altLang="en-US" sz="2400" dirty="0"/>
              <a:t>现在，</a:t>
            </a:r>
            <a:r>
              <a:rPr lang="en-US" altLang="zh-CN" sz="2400" dirty="0"/>
              <a:t>Java </a:t>
            </a:r>
            <a:r>
              <a:rPr lang="zh-CN" altLang="en-US" sz="2400" dirty="0"/>
              <a:t>作为在 </a:t>
            </a:r>
            <a:r>
              <a:rPr lang="en-US" altLang="zh-CN" sz="2400" dirty="0"/>
              <a:t>20 </a:t>
            </a:r>
            <a:r>
              <a:rPr lang="zh-CN" altLang="en-US" sz="2400" dirty="0"/>
              <a:t>世纪 </a:t>
            </a:r>
            <a:r>
              <a:rPr lang="en-US" altLang="zh-CN" sz="2400" dirty="0"/>
              <a:t>90 </a:t>
            </a:r>
            <a:r>
              <a:rPr lang="zh-CN" altLang="en-US" sz="2400" dirty="0"/>
              <a:t>年代诞生的最成功的语言，被全世界广泛应用</a:t>
            </a:r>
          </a:p>
        </p:txBody>
      </p:sp>
      <p:sp>
        <p:nvSpPr>
          <p:cNvPr id="6" name="矩形 5"/>
          <p:cNvSpPr/>
          <p:nvPr/>
        </p:nvSpPr>
        <p:spPr>
          <a:xfrm>
            <a:off x="685794" y="4653136"/>
            <a:ext cx="7988312" cy="830997"/>
          </a:xfrm>
          <a:prstGeom prst="rect">
            <a:avLst/>
          </a:prstGeom>
        </p:spPr>
        <p:txBody>
          <a:bodyPr wrap="square">
            <a:spAutoFit/>
          </a:bodyPr>
          <a:lstStyle/>
          <a:p>
            <a:pPr lvl="0" algn="l" eaLnBrk="0" hangingPunct="0">
              <a:spcBef>
                <a:spcPct val="20000"/>
              </a:spcBef>
              <a:buClr>
                <a:srgbClr val="CC9900"/>
              </a:buClr>
              <a:buSzPct val="70000"/>
            </a:pPr>
            <a:r>
              <a:rPr kumimoji="0" lang="en-US" altLang="zh-CN" sz="2400" b="1" kern="0" dirty="0">
                <a:solidFill>
                  <a:schemeClr val="accent2">
                    <a:lumMod val="75000"/>
                  </a:schemeClr>
                </a:solidFill>
                <a:latin typeface="楷体" panose="02010609060101010101" pitchFamily="49" charset="-122"/>
                <a:ea typeface="楷体" panose="02010609060101010101" pitchFamily="49" charset="-122"/>
              </a:rPr>
              <a:t>Java</a:t>
            </a:r>
            <a:r>
              <a:rPr kumimoji="0" lang="zh-CN" altLang="en-US" sz="2400" b="1" kern="0" dirty="0">
                <a:solidFill>
                  <a:schemeClr val="accent2">
                    <a:lumMod val="75000"/>
                  </a:schemeClr>
                </a:solidFill>
                <a:latin typeface="楷体" panose="02010609060101010101" pitchFamily="49" charset="-122"/>
                <a:ea typeface="楷体" panose="02010609060101010101" pitchFamily="49" charset="-122"/>
              </a:rPr>
              <a:t>最大的成果在于其简单易用和“一次编写到处运行”的跨平台性！</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37</a:t>
            </a:fld>
            <a:endParaRPr lang="en-US" altLang="zh-CN"/>
          </a:p>
        </p:txBody>
      </p:sp>
    </p:spTree>
    <p:extLst>
      <p:ext uri="{BB962C8B-B14F-4D97-AF65-F5344CB8AC3E}">
        <p14:creationId xmlns:p14="http://schemas.microsoft.com/office/powerpoint/2010/main" val="1608194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endParaRPr lang="zh-CN" altLang="en-US" dirty="0"/>
          </a:p>
        </p:txBody>
      </p:sp>
      <p:sp>
        <p:nvSpPr>
          <p:cNvPr id="3" name="内容占位符 2"/>
          <p:cNvSpPr>
            <a:spLocks noGrp="1"/>
          </p:cNvSpPr>
          <p:nvPr>
            <p:ph idx="1"/>
          </p:nvPr>
        </p:nvSpPr>
        <p:spPr/>
        <p:txBody>
          <a:bodyPr/>
          <a:lstStyle/>
          <a:p>
            <a:pPr marL="0" indent="0">
              <a:buNone/>
            </a:pPr>
            <a:r>
              <a:rPr lang="en-US" altLang="zh-CN" sz="1600" dirty="0"/>
              <a:t>[Courtois85] Courtois, P. June 1985. On Time and Space Decomposition of Complex Structures. </a:t>
            </a:r>
            <a:r>
              <a:rPr lang="en-US" altLang="zh-CN" sz="1600" i="1" dirty="0"/>
              <a:t>Communications of the ACM </a:t>
            </a:r>
            <a:r>
              <a:rPr lang="en-US" altLang="zh-CN" sz="1600" dirty="0"/>
              <a:t>vol. 28(6), p. 596.</a:t>
            </a:r>
          </a:p>
          <a:p>
            <a:pPr marL="0" indent="0">
              <a:buNone/>
            </a:pPr>
            <a:r>
              <a:rPr lang="en-US" altLang="zh-CN" sz="1600" dirty="0"/>
              <a:t>[Ibid] Ibid., p. 221.</a:t>
            </a:r>
          </a:p>
          <a:p>
            <a:pPr marL="0" indent="0">
              <a:buNone/>
            </a:pPr>
            <a:r>
              <a:rPr lang="en-US" altLang="zh-CN" sz="1600" dirty="0"/>
              <a:t>[Gall86] Gall, J. 1986. </a:t>
            </a:r>
            <a:r>
              <a:rPr lang="en-US" altLang="zh-CN" sz="1600" dirty="0" err="1"/>
              <a:t>Systemantics</a:t>
            </a:r>
            <a:r>
              <a:rPr lang="en-US" altLang="zh-CN" sz="1600" dirty="0"/>
              <a:t>: How Systems Really Work and How They Fail. Second Edition. Ann Arbor, MI: The General </a:t>
            </a:r>
            <a:r>
              <a:rPr lang="en-US" altLang="zh-CN" sz="1600" dirty="0" err="1"/>
              <a:t>Systemantics</a:t>
            </a:r>
            <a:r>
              <a:rPr lang="en-US" altLang="zh-CN" sz="1600" dirty="0"/>
              <a:t> Press, p. 65.</a:t>
            </a:r>
          </a:p>
          <a:p>
            <a:pPr marL="0" indent="0">
              <a:buNone/>
            </a:pPr>
            <a:r>
              <a:rPr lang="en-US" altLang="zh-CN" sz="1600" dirty="0"/>
              <a:t>[Matz09]</a:t>
            </a:r>
            <a:r>
              <a:rPr lang="zh-CN" altLang="en-US" sz="1600" dirty="0"/>
              <a:t>松本行弘</a:t>
            </a:r>
            <a:r>
              <a:rPr lang="en-US" altLang="zh-CN" sz="1600" dirty="0"/>
              <a:t>,</a:t>
            </a:r>
            <a:r>
              <a:rPr lang="zh-CN" altLang="en-US" sz="1600" dirty="0"/>
              <a:t>松本行弘的程序世界</a:t>
            </a:r>
            <a:endParaRPr lang="en-US" altLang="zh-CN" sz="1600" dirty="0"/>
          </a:p>
          <a:p>
            <a:pPr marL="0" indent="0">
              <a:buNone/>
            </a:pPr>
            <a:r>
              <a:rPr lang="en-US" altLang="zh-CN" sz="1600" dirty="0"/>
              <a:t>[UnixArt05]Eric Raymond, The Art of UNIX Programming</a:t>
            </a:r>
            <a:endParaRPr lang="zh-CN" altLang="en-US" sz="1600"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38</a:t>
            </a:fld>
            <a:endParaRPr lang="en-US" altLang="zh-CN"/>
          </a:p>
        </p:txBody>
      </p:sp>
    </p:spTree>
    <p:extLst>
      <p:ext uri="{BB962C8B-B14F-4D97-AF65-F5344CB8AC3E}">
        <p14:creationId xmlns:p14="http://schemas.microsoft.com/office/powerpoint/2010/main" val="283847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dirty="0"/>
              <a:t>附录一：程序员</a:t>
            </a:r>
            <a:endParaRPr lang="en-US" dirty="0"/>
          </a:p>
        </p:txBody>
      </p:sp>
      <p:sp>
        <p:nvSpPr>
          <p:cNvPr id="3" name="Content Placeholder 2"/>
          <p:cNvSpPr>
            <a:spLocks noGrp="1"/>
          </p:cNvSpPr>
          <p:nvPr>
            <p:ph idx="1"/>
          </p:nvPr>
        </p:nvSpPr>
        <p:spPr/>
        <p:txBody>
          <a:bodyPr/>
          <a:lstStyle/>
          <a:p>
            <a:pPr>
              <a:lnSpc>
                <a:spcPct val="120000"/>
              </a:lnSpc>
            </a:pPr>
            <a:r>
              <a:rPr lang="en-US" altLang="zh-CN" dirty="0"/>
              <a:t>Ken</a:t>
            </a:r>
            <a:r>
              <a:rPr lang="zh-CN" altLang="en-US" dirty="0"/>
              <a:t> </a:t>
            </a:r>
            <a:r>
              <a:rPr lang="en-US" altLang="zh-CN" dirty="0"/>
              <a:t>Thompson</a:t>
            </a:r>
            <a:r>
              <a:rPr lang="zh-CN" altLang="en-US" dirty="0"/>
              <a:t>、</a:t>
            </a:r>
            <a:r>
              <a:rPr lang="en-US" altLang="zh-CN" dirty="0" err="1"/>
              <a:t>Dijkstr</a:t>
            </a:r>
            <a:r>
              <a:rPr lang="zh-CN" altLang="en-US" dirty="0"/>
              <a:t>、</a:t>
            </a:r>
            <a:r>
              <a:rPr lang="en-US" altLang="zh-CN" dirty="0"/>
              <a:t>Knuth</a:t>
            </a:r>
            <a:r>
              <a:rPr lang="zh-CN" altLang="en-US" dirty="0"/>
              <a:t>和弗洛伊德都曾在图灵奖演说或其他公开场合称自己为“程序员”</a:t>
            </a:r>
            <a:endParaRPr lang="en-US" altLang="zh-CN" dirty="0"/>
          </a:p>
          <a:p>
            <a:pPr>
              <a:lnSpc>
                <a:spcPct val="120000"/>
              </a:lnSpc>
            </a:pPr>
            <a:r>
              <a:rPr lang="zh-CN" altLang="en-US" dirty="0"/>
              <a:t>但现在为什么“程序员”慢慢变成了“码农” ？</a:t>
            </a:r>
            <a:endParaRPr lang="en-US" altLang="zh-CN" dirty="0"/>
          </a:p>
          <a:p>
            <a:pPr lvl="1">
              <a:lnSpc>
                <a:spcPct val="120000"/>
              </a:lnSpc>
            </a:pPr>
            <a:r>
              <a:rPr lang="zh-CN" altLang="en-US" dirty="0"/>
              <a:t>从高智商的代名词、公司的“白领” ，慢慢变成“蓝领” ，最后沦落为“码农”</a:t>
            </a:r>
            <a:endParaRPr lang="en-US" altLang="zh-CN" dirty="0"/>
          </a:p>
          <a:p>
            <a:pPr lvl="1">
              <a:lnSpc>
                <a:spcPct val="120000"/>
              </a:lnSpc>
            </a:pPr>
            <a:r>
              <a:rPr lang="zh-CN" altLang="en-US" dirty="0"/>
              <a:t>奇怪的是</a:t>
            </a:r>
            <a:r>
              <a:rPr lang="zh-CN" altLang="en-US" b="1" dirty="0">
                <a:solidFill>
                  <a:srgbClr val="C00000"/>
                </a:solidFill>
              </a:rPr>
              <a:t>软件自身的复杂性</a:t>
            </a:r>
            <a:r>
              <a:rPr lang="zh-CN" altLang="en-US" dirty="0"/>
              <a:t>却是日益加剧，按道理应该程序员更加重要才对，这两者不成正比呀？</a:t>
            </a:r>
            <a:endParaRPr lang="en-US" altLang="zh-CN" dirty="0"/>
          </a:p>
          <a:p>
            <a:pPr lvl="1">
              <a:lnSpc>
                <a:spcPct val="120000"/>
              </a:lnSpc>
            </a:pPr>
            <a:r>
              <a:rPr lang="zh-CN" altLang="en-US" dirty="0"/>
              <a:t>个人感觉，原因应该在于软件工程的发展，相关理论、技术、架构、工具的成熟，使得软件行业也在“社会化分工”！</a:t>
            </a:r>
            <a:endParaRPr lang="en-US" altLang="zh-CN" dirty="0"/>
          </a:p>
          <a:p>
            <a:pPr lvl="1">
              <a:lnSpc>
                <a:spcPct val="120000"/>
              </a:lnSpc>
            </a:pPr>
            <a:endParaRPr lang="en-US" dirty="0"/>
          </a:p>
        </p:txBody>
      </p:sp>
      <p:sp>
        <p:nvSpPr>
          <p:cNvPr id="5" name="Footer Placeholder 4"/>
          <p:cNvSpPr>
            <a:spLocks noGrp="1"/>
          </p:cNvSpPr>
          <p:nvPr>
            <p:ph type="ftr" sz="quarter" idx="11"/>
          </p:nvPr>
        </p:nvSpPr>
        <p:spPr/>
        <p:txBody>
          <a:bodyPr/>
          <a:lstStyle/>
          <a:p>
            <a:pPr>
              <a:defRPr/>
            </a:pPr>
            <a:r>
              <a:rPr lang="en-US" altLang="zh-CN"/>
              <a:t>SEG - Software Engineering Group</a:t>
            </a:r>
            <a:endParaRPr lang="zh-CN" altLang="en-US" dirty="0"/>
          </a:p>
        </p:txBody>
      </p:sp>
      <p:sp>
        <p:nvSpPr>
          <p:cNvPr id="6" name="Slide Number Placeholder 5"/>
          <p:cNvSpPr>
            <a:spLocks noGrp="1"/>
          </p:cNvSpPr>
          <p:nvPr>
            <p:ph type="sldNum" sz="quarter" idx="12"/>
          </p:nvPr>
        </p:nvSpPr>
        <p:spPr/>
        <p:txBody>
          <a:bodyPr/>
          <a:lstStyle/>
          <a:p>
            <a:fld id="{96FF6794-55CF-4E73-8251-FE901E05D327}" type="slidenum">
              <a:rPr lang="zh-CN" altLang="en-US" smtClean="0"/>
              <a:pPr/>
              <a:t>39</a:t>
            </a:fld>
            <a:endParaRPr lang="zh-CN" altLang="en-US"/>
          </a:p>
        </p:txBody>
      </p:sp>
    </p:spTree>
    <p:extLst>
      <p:ext uri="{BB962C8B-B14F-4D97-AF65-F5344CB8AC3E}">
        <p14:creationId xmlns:p14="http://schemas.microsoft.com/office/powerpoint/2010/main" val="190829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两个发展历史</a:t>
            </a:r>
            <a:endParaRPr lang="en-US" dirty="0"/>
          </a:p>
        </p:txBody>
      </p:sp>
      <p:graphicFrame>
        <p:nvGraphicFramePr>
          <p:cNvPr id="7" name="Content Placeholder 6"/>
          <p:cNvGraphicFramePr>
            <a:graphicFrameLocks noGrp="1"/>
          </p:cNvGraphicFramePr>
          <p:nvPr>
            <p:ph idx="1"/>
          </p:nvPr>
        </p:nvGraphicFramePr>
        <p:xfrm>
          <a:off x="1166771" y="3231876"/>
          <a:ext cx="6624736" cy="2508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pPr>
              <a:defRPr/>
            </a:pPr>
            <a:r>
              <a:rPr lang="en-US" altLang="zh-CN"/>
              <a:t>SEG - Software Engineering Group</a:t>
            </a:r>
            <a:endParaRPr lang="zh-CN" altLang="en-US" dirty="0"/>
          </a:p>
        </p:txBody>
      </p:sp>
      <p:sp>
        <p:nvSpPr>
          <p:cNvPr id="6" name="Slide Number Placeholder 5"/>
          <p:cNvSpPr>
            <a:spLocks noGrp="1"/>
          </p:cNvSpPr>
          <p:nvPr>
            <p:ph type="sldNum" sz="quarter" idx="12"/>
          </p:nvPr>
        </p:nvSpPr>
        <p:spPr/>
        <p:txBody>
          <a:bodyPr/>
          <a:lstStyle/>
          <a:p>
            <a:fld id="{96FF6794-55CF-4E73-8251-FE901E05D327}" type="slidenum">
              <a:rPr lang="zh-CN" altLang="en-US" smtClean="0"/>
              <a:pPr/>
              <a:t>4</a:t>
            </a:fld>
            <a:endParaRPr lang="zh-CN" altLang="en-US"/>
          </a:p>
        </p:txBody>
      </p:sp>
      <p:sp>
        <p:nvSpPr>
          <p:cNvPr id="9" name="Rectangle 8"/>
          <p:cNvSpPr/>
          <p:nvPr/>
        </p:nvSpPr>
        <p:spPr>
          <a:xfrm>
            <a:off x="184863" y="1730578"/>
            <a:ext cx="8600149" cy="1200329"/>
          </a:xfrm>
          <a:prstGeom prst="rect">
            <a:avLst/>
          </a:prstGeom>
        </p:spPr>
        <p:txBody>
          <a:bodyPr wrap="square">
            <a:spAutoFit/>
          </a:bodyPr>
          <a:lstStyle/>
          <a:p>
            <a:pPr lvl="1" algn="l">
              <a:lnSpc>
                <a:spcPct val="150000"/>
              </a:lnSpc>
            </a:pPr>
            <a:r>
              <a:rPr lang="zh-CN" altLang="en-US" sz="2400" dirty="0">
                <a:solidFill>
                  <a:srgbClr val="0070C0"/>
                </a:solidFill>
              </a:rPr>
              <a:t>了解历史有助于我们</a:t>
            </a:r>
            <a:r>
              <a:rPr lang="zh-CN" altLang="en-US" sz="2400">
                <a:solidFill>
                  <a:srgbClr val="0070C0"/>
                </a:solidFill>
              </a:rPr>
              <a:t>理解现在！</a:t>
            </a:r>
            <a:endParaRPr lang="en-US" altLang="zh-CN" sz="2400" dirty="0">
              <a:solidFill>
                <a:srgbClr val="0070C0"/>
              </a:solidFill>
            </a:endParaRPr>
          </a:p>
          <a:p>
            <a:pPr lvl="1" algn="l">
              <a:lnSpc>
                <a:spcPct val="150000"/>
              </a:lnSpc>
            </a:pPr>
            <a:r>
              <a:rPr lang="zh-CN" altLang="en-US" sz="2400" dirty="0">
                <a:solidFill>
                  <a:srgbClr val="0070C0"/>
                </a:solidFill>
              </a:rPr>
              <a:t>了解程序设计语言的现在，不光需要我们了解它本身的历史！</a:t>
            </a:r>
            <a:endParaRPr lang="en-US" altLang="zh-CN" sz="2400" dirty="0">
              <a:solidFill>
                <a:srgbClr val="0070C0"/>
              </a:solidFill>
            </a:endParaRPr>
          </a:p>
        </p:txBody>
      </p:sp>
    </p:spTree>
    <p:extLst>
      <p:ext uri="{BB962C8B-B14F-4D97-AF65-F5344CB8AC3E}">
        <p14:creationId xmlns:p14="http://schemas.microsoft.com/office/powerpoint/2010/main" val="4161479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程序员的角色在分化</a:t>
            </a:r>
            <a:endParaRPr lang="en-US" altLang="zh-CN" dirty="0"/>
          </a:p>
          <a:p>
            <a:pPr lvl="1"/>
            <a:r>
              <a:rPr lang="zh-CN" altLang="en-US" dirty="0"/>
              <a:t>其实现在的程序员中，仍有如</a:t>
            </a:r>
            <a:r>
              <a:rPr lang="en-US" altLang="zh-CN" dirty="0"/>
              <a:t>Anders</a:t>
            </a:r>
            <a:r>
              <a:rPr lang="zh-CN" altLang="en-US" dirty="0"/>
              <a:t>、</a:t>
            </a:r>
            <a:r>
              <a:rPr lang="en-US" altLang="zh-CN" dirty="0"/>
              <a:t>Kent</a:t>
            </a:r>
            <a:r>
              <a:rPr lang="zh-CN" altLang="en-US" dirty="0"/>
              <a:t>、</a:t>
            </a:r>
            <a:r>
              <a:rPr lang="en-US" altLang="zh-CN" dirty="0"/>
              <a:t>Flower</a:t>
            </a:r>
            <a:r>
              <a:rPr lang="zh-CN" altLang="en-US" dirty="0"/>
              <a:t>这样的顶级人物，但大家已经习惯于称他们为架构师、咨询师或其它</a:t>
            </a:r>
            <a:endParaRPr lang="en-US" altLang="zh-CN" dirty="0"/>
          </a:p>
          <a:p>
            <a:pPr lvl="1"/>
            <a:r>
              <a:rPr lang="zh-CN" altLang="en-US" dirty="0"/>
              <a:t>这说明</a:t>
            </a:r>
            <a:r>
              <a:rPr lang="en-US" altLang="zh-CN" dirty="0" err="1"/>
              <a:t>Dijsktra</a:t>
            </a:r>
            <a:r>
              <a:rPr lang="zh-CN" altLang="en-US" dirty="0"/>
              <a:t>那个时代的“程序员”的概念，由于行业发展而“社会化分工”为多种不同的职业角色了</a:t>
            </a:r>
            <a:endParaRPr lang="en-US" altLang="zh-CN" dirty="0"/>
          </a:p>
          <a:p>
            <a:pPr lvl="1"/>
            <a:r>
              <a:rPr lang="zh-CN" altLang="en-US" dirty="0"/>
              <a:t>现在，“程序员”更多的是指代专职于</a:t>
            </a:r>
            <a:r>
              <a:rPr lang="en-US" altLang="zh-CN" dirty="0"/>
              <a:t>coding</a:t>
            </a:r>
            <a:r>
              <a:rPr lang="zh-CN" altLang="en-US"/>
              <a:t>的人员了 </a:t>
            </a:r>
            <a:endParaRPr lang="en-US" altLang="zh-CN" dirty="0"/>
          </a:p>
          <a:p>
            <a:r>
              <a:rPr lang="zh-CN" altLang="en-US" dirty="0"/>
              <a:t>从程序员概念的演化可以看出，正是由于软件领域的理论、技术、架构和工具的逐渐成熟，才能使得</a:t>
            </a:r>
            <a:endParaRPr lang="en-US" dirty="0"/>
          </a:p>
        </p:txBody>
      </p:sp>
      <p:sp>
        <p:nvSpPr>
          <p:cNvPr id="5" name="Footer Placeholder 4"/>
          <p:cNvSpPr>
            <a:spLocks noGrp="1"/>
          </p:cNvSpPr>
          <p:nvPr>
            <p:ph type="ftr" sz="quarter" idx="11"/>
          </p:nvPr>
        </p:nvSpPr>
        <p:spPr/>
        <p:txBody>
          <a:bodyPr/>
          <a:lstStyle/>
          <a:p>
            <a:pPr>
              <a:defRPr/>
            </a:pPr>
            <a:r>
              <a:rPr lang="en-US" altLang="zh-CN"/>
              <a:t>SEG - Software Engineering Group</a:t>
            </a:r>
            <a:endParaRPr lang="zh-CN" altLang="en-US" dirty="0"/>
          </a:p>
        </p:txBody>
      </p:sp>
      <p:sp>
        <p:nvSpPr>
          <p:cNvPr id="6" name="Slide Number Placeholder 5"/>
          <p:cNvSpPr>
            <a:spLocks noGrp="1"/>
          </p:cNvSpPr>
          <p:nvPr>
            <p:ph type="sldNum" sz="quarter" idx="12"/>
          </p:nvPr>
        </p:nvSpPr>
        <p:spPr/>
        <p:txBody>
          <a:bodyPr/>
          <a:lstStyle/>
          <a:p>
            <a:fld id="{96FF6794-55CF-4E73-8251-FE901E05D327}" type="slidenum">
              <a:rPr lang="zh-CN" altLang="en-US" smtClean="0"/>
              <a:pPr/>
              <a:t>40</a:t>
            </a:fld>
            <a:endParaRPr lang="zh-CN" altLang="en-US"/>
          </a:p>
        </p:txBody>
      </p:sp>
    </p:spTree>
    <p:extLst>
      <p:ext uri="{BB962C8B-B14F-4D97-AF65-F5344CB8AC3E}">
        <p14:creationId xmlns:p14="http://schemas.microsoft.com/office/powerpoint/2010/main" val="3867145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软件本身形态的演化</a:t>
            </a:r>
          </a:p>
        </p:txBody>
      </p:sp>
      <p:sp>
        <p:nvSpPr>
          <p:cNvPr id="5" name="页脚占位符 4"/>
          <p:cNvSpPr>
            <a:spLocks noGrp="1"/>
          </p:cNvSpPr>
          <p:nvPr>
            <p:ph type="ftr" sz="quarter" idx="11"/>
          </p:nvPr>
        </p:nvSpPr>
        <p:spPr/>
        <p:txBody>
          <a:bodyPr/>
          <a:lstStyle/>
          <a:p>
            <a:pPr>
              <a:defRPr/>
            </a:pPr>
            <a:r>
              <a:rPr lang="en-US" altLang="zh-CN"/>
              <a:t>SEG - Software Engineering Group</a:t>
            </a:r>
            <a:endParaRPr lang="zh-CN" altLang="en-US" dirty="0"/>
          </a:p>
        </p:txBody>
      </p:sp>
      <p:sp>
        <p:nvSpPr>
          <p:cNvPr id="6" name="灯片编号占位符 5"/>
          <p:cNvSpPr>
            <a:spLocks noGrp="1"/>
          </p:cNvSpPr>
          <p:nvPr>
            <p:ph type="sldNum" sz="quarter" idx="12"/>
          </p:nvPr>
        </p:nvSpPr>
        <p:spPr/>
        <p:txBody>
          <a:bodyPr/>
          <a:lstStyle/>
          <a:p>
            <a:fld id="{96FF6794-55CF-4E73-8251-FE901E05D327}" type="slidenum">
              <a:rPr lang="zh-CN" altLang="en-US" smtClean="0"/>
              <a:pPr/>
              <a:t>41</a:t>
            </a:fld>
            <a:endParaRPr lang="zh-CN" altLang="en-US"/>
          </a:p>
        </p:txBody>
      </p:sp>
      <p:graphicFrame>
        <p:nvGraphicFramePr>
          <p:cNvPr id="7" name="内容占位符 6"/>
          <p:cNvGraphicFramePr>
            <a:graphicFrameLocks/>
          </p:cNvGraphicFramePr>
          <p:nvPr/>
        </p:nvGraphicFramePr>
        <p:xfrm>
          <a:off x="107504" y="2057140"/>
          <a:ext cx="8458175" cy="3816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p:cNvSpPr/>
          <p:nvPr/>
        </p:nvSpPr>
        <p:spPr>
          <a:xfrm>
            <a:off x="2735796" y="1484784"/>
            <a:ext cx="2448272" cy="400110"/>
          </a:xfrm>
          <a:prstGeom prst="rect">
            <a:avLst/>
          </a:prstGeom>
        </p:spPr>
        <p:txBody>
          <a:bodyPr wrap="square">
            <a:spAutoFit/>
          </a:bodyPr>
          <a:lstStyle/>
          <a:p>
            <a:pPr algn="l"/>
            <a:r>
              <a:rPr lang="zh-CN" altLang="en-US" sz="2000" b="1" dirty="0">
                <a:solidFill>
                  <a:schemeClr val="accent3">
                    <a:lumMod val="75000"/>
                  </a:schemeClr>
                </a:solidFill>
                <a:effectLst>
                  <a:outerShdw blurRad="38100" dist="38100" dir="2700000" algn="tl">
                    <a:srgbClr val="000000">
                      <a:alpha val="43137"/>
                    </a:srgbClr>
                  </a:outerShdw>
                </a:effectLst>
                <a:latin typeface="+mn-ea"/>
                <a:ea typeface="+mn-ea"/>
              </a:rPr>
              <a:t>分散的软件系统</a:t>
            </a:r>
            <a:endParaRPr lang="zh-CN" altLang="en-US" sz="2000" b="1" dirty="0">
              <a:solidFill>
                <a:schemeClr val="accent6">
                  <a:lumMod val="75000"/>
                </a:schemeClr>
              </a:solidFill>
              <a:effectLst>
                <a:outerShdw blurRad="38100" dist="38100" dir="2700000" algn="tl">
                  <a:srgbClr val="000000">
                    <a:alpha val="43137"/>
                  </a:srgbClr>
                </a:outerShdw>
              </a:effectLst>
              <a:latin typeface="+mn-ea"/>
              <a:ea typeface="+mn-ea"/>
            </a:endParaRPr>
          </a:p>
        </p:txBody>
      </p:sp>
      <p:sp>
        <p:nvSpPr>
          <p:cNvPr id="11" name="矩形 10"/>
          <p:cNvSpPr/>
          <p:nvPr/>
        </p:nvSpPr>
        <p:spPr>
          <a:xfrm>
            <a:off x="3635896" y="2010109"/>
            <a:ext cx="2232248" cy="400110"/>
          </a:xfrm>
          <a:prstGeom prst="rect">
            <a:avLst/>
          </a:prstGeom>
        </p:spPr>
        <p:txBody>
          <a:bodyPr wrap="square">
            <a:spAutoFit/>
          </a:bodyPr>
          <a:lstStyle/>
          <a:p>
            <a:pPr algn="l"/>
            <a:r>
              <a:rPr lang="zh-CN" altLang="en-US" sz="2000" b="1" dirty="0">
                <a:solidFill>
                  <a:schemeClr val="accent3">
                    <a:lumMod val="75000"/>
                  </a:schemeClr>
                </a:solidFill>
                <a:effectLst>
                  <a:outerShdw blurRad="38100" dist="38100" dir="2700000" algn="tl">
                    <a:srgbClr val="000000">
                      <a:alpha val="43137"/>
                    </a:srgbClr>
                  </a:outerShdw>
                </a:effectLst>
                <a:latin typeface="+mn-ea"/>
                <a:ea typeface="+mn-ea"/>
              </a:rPr>
              <a:t>互联的软件系统</a:t>
            </a:r>
            <a:endParaRPr lang="zh-CN" altLang="en-US" sz="2000" b="1" dirty="0">
              <a:solidFill>
                <a:schemeClr val="accent6">
                  <a:lumMod val="75000"/>
                </a:schemeClr>
              </a:solidFill>
              <a:effectLst>
                <a:outerShdw blurRad="38100" dist="38100" dir="2700000" algn="tl">
                  <a:srgbClr val="000000">
                    <a:alpha val="43137"/>
                  </a:srgbClr>
                </a:outerShdw>
              </a:effectLst>
              <a:latin typeface="+mn-ea"/>
              <a:ea typeface="+mn-ea"/>
            </a:endParaRPr>
          </a:p>
        </p:txBody>
      </p:sp>
      <p:sp>
        <p:nvSpPr>
          <p:cNvPr id="12" name="矩形 11"/>
          <p:cNvSpPr/>
          <p:nvPr/>
        </p:nvSpPr>
        <p:spPr>
          <a:xfrm>
            <a:off x="4584351" y="2539366"/>
            <a:ext cx="2232248" cy="400110"/>
          </a:xfrm>
          <a:prstGeom prst="rect">
            <a:avLst/>
          </a:prstGeom>
        </p:spPr>
        <p:txBody>
          <a:bodyPr wrap="square">
            <a:spAutoFit/>
          </a:bodyPr>
          <a:lstStyle/>
          <a:p>
            <a:pPr algn="l"/>
            <a:r>
              <a:rPr lang="zh-CN" altLang="en-US" sz="2000" b="1" dirty="0">
                <a:solidFill>
                  <a:schemeClr val="accent3">
                    <a:lumMod val="75000"/>
                  </a:schemeClr>
                </a:solidFill>
                <a:effectLst>
                  <a:outerShdw blurRad="38100" dist="38100" dir="2700000" algn="tl">
                    <a:srgbClr val="000000">
                      <a:alpha val="43137"/>
                    </a:srgbClr>
                  </a:outerShdw>
                </a:effectLst>
                <a:latin typeface="+mn-ea"/>
                <a:ea typeface="+mn-ea"/>
              </a:rPr>
              <a:t>整合的软件系统</a:t>
            </a:r>
            <a:endParaRPr lang="zh-CN" altLang="en-US" sz="2000" b="1" dirty="0">
              <a:solidFill>
                <a:schemeClr val="accent6">
                  <a:lumMod val="75000"/>
                </a:schemeClr>
              </a:solidFill>
              <a:effectLst>
                <a:outerShdw blurRad="38100" dist="38100" dir="2700000" algn="tl">
                  <a:srgbClr val="000000">
                    <a:alpha val="43137"/>
                  </a:srgbClr>
                </a:outerShdw>
              </a:effectLst>
              <a:latin typeface="+mn-ea"/>
              <a:ea typeface="+mn-ea"/>
            </a:endParaRPr>
          </a:p>
        </p:txBody>
      </p:sp>
      <p:sp>
        <p:nvSpPr>
          <p:cNvPr id="13" name="矩形 12"/>
          <p:cNvSpPr/>
          <p:nvPr/>
        </p:nvSpPr>
        <p:spPr>
          <a:xfrm>
            <a:off x="5868144" y="3068623"/>
            <a:ext cx="2232248" cy="400110"/>
          </a:xfrm>
          <a:prstGeom prst="rect">
            <a:avLst/>
          </a:prstGeom>
        </p:spPr>
        <p:txBody>
          <a:bodyPr wrap="square">
            <a:spAutoFit/>
          </a:bodyPr>
          <a:lstStyle/>
          <a:p>
            <a:pPr algn="l"/>
            <a:r>
              <a:rPr lang="zh-CN" altLang="en-US" sz="2000" b="1" dirty="0">
                <a:solidFill>
                  <a:schemeClr val="accent3">
                    <a:lumMod val="75000"/>
                  </a:schemeClr>
                </a:solidFill>
                <a:effectLst>
                  <a:outerShdw blurRad="38100" dist="38100" dir="2700000" algn="tl">
                    <a:srgbClr val="000000">
                      <a:alpha val="43137"/>
                    </a:srgbClr>
                  </a:outerShdw>
                </a:effectLst>
                <a:latin typeface="+mn-ea"/>
                <a:ea typeface="+mn-ea"/>
              </a:rPr>
              <a:t>融合的软件系统</a:t>
            </a:r>
            <a:endParaRPr lang="zh-CN" altLang="en-US" sz="2000" b="1" dirty="0">
              <a:solidFill>
                <a:schemeClr val="accent6">
                  <a:lumMod val="75000"/>
                </a:schemeClr>
              </a:solidFill>
              <a:effectLst>
                <a:outerShdw blurRad="38100" dist="38100" dir="2700000" algn="tl">
                  <a:srgbClr val="000000">
                    <a:alpha val="43137"/>
                  </a:srgbClr>
                </a:outerShdw>
              </a:effectLst>
              <a:latin typeface="+mn-ea"/>
              <a:ea typeface="+mn-ea"/>
            </a:endParaRPr>
          </a:p>
        </p:txBody>
      </p:sp>
      <p:sp>
        <p:nvSpPr>
          <p:cNvPr id="14" name="矩形 13"/>
          <p:cNvSpPr/>
          <p:nvPr/>
        </p:nvSpPr>
        <p:spPr>
          <a:xfrm>
            <a:off x="6944898" y="3642276"/>
            <a:ext cx="2019590" cy="400110"/>
          </a:xfrm>
          <a:prstGeom prst="rect">
            <a:avLst/>
          </a:prstGeom>
        </p:spPr>
        <p:txBody>
          <a:bodyPr wrap="square">
            <a:spAutoFit/>
          </a:bodyPr>
          <a:lstStyle/>
          <a:p>
            <a:pPr algn="l"/>
            <a:r>
              <a:rPr lang="zh-CN" altLang="en-US" sz="2000" b="1" dirty="0">
                <a:solidFill>
                  <a:schemeClr val="accent3">
                    <a:lumMod val="75000"/>
                  </a:schemeClr>
                </a:solidFill>
                <a:effectLst>
                  <a:outerShdw blurRad="38100" dist="38100" dir="2700000" algn="tl">
                    <a:srgbClr val="000000">
                      <a:alpha val="43137"/>
                    </a:srgbClr>
                  </a:outerShdw>
                </a:effectLst>
                <a:latin typeface="+mn-ea"/>
                <a:ea typeface="+mn-ea"/>
              </a:rPr>
              <a:t>软件云、云软件</a:t>
            </a:r>
            <a:endParaRPr lang="zh-CN" altLang="en-US" sz="2000" b="1" dirty="0">
              <a:solidFill>
                <a:schemeClr val="accent6">
                  <a:lumMod val="75000"/>
                </a:schemeClr>
              </a:solidFill>
              <a:effectLst>
                <a:outerShdw blurRad="38100" dist="38100" dir="2700000" algn="tl">
                  <a:srgbClr val="000000">
                    <a:alpha val="43137"/>
                  </a:srgbClr>
                </a:outerShdw>
              </a:effectLst>
              <a:latin typeface="+mn-ea"/>
              <a:ea typeface="+mn-ea"/>
            </a:endParaRPr>
          </a:p>
        </p:txBody>
      </p:sp>
      <p:sp>
        <p:nvSpPr>
          <p:cNvPr id="15" name="矩形 14"/>
          <p:cNvSpPr/>
          <p:nvPr/>
        </p:nvSpPr>
        <p:spPr>
          <a:xfrm>
            <a:off x="1691680" y="5301208"/>
            <a:ext cx="4104456" cy="461665"/>
          </a:xfrm>
          <a:prstGeom prst="rect">
            <a:avLst/>
          </a:prstGeom>
        </p:spPr>
        <p:txBody>
          <a:bodyPr wrap="square">
            <a:spAutoFit/>
          </a:bodyPr>
          <a:lstStyle/>
          <a:p>
            <a:pPr algn="l"/>
            <a:r>
              <a:rPr lang="zh-CN" altLang="en-US" sz="2400" dirty="0">
                <a:solidFill>
                  <a:schemeClr val="accent3">
                    <a:lumMod val="75000"/>
                  </a:schemeClr>
                </a:solidFill>
                <a:latin typeface="华文琥珀" panose="02010800040101010101" pitchFamily="2" charset="-122"/>
                <a:ea typeface="华文琥珀" panose="02010800040101010101" pitchFamily="2" charset="-122"/>
              </a:rPr>
              <a:t>数据的软件 </a:t>
            </a:r>
            <a:r>
              <a:rPr lang="en-US" altLang="zh-CN" sz="2400" dirty="0">
                <a:solidFill>
                  <a:schemeClr val="accent3">
                    <a:lumMod val="75000"/>
                  </a:schemeClr>
                </a:solidFill>
                <a:latin typeface="华文琥珀" panose="02010800040101010101" pitchFamily="2" charset="-122"/>
                <a:ea typeface="华文琥珀" panose="02010800040101010101" pitchFamily="2" charset="-122"/>
              </a:rPr>
              <a:t>--&gt;</a:t>
            </a:r>
            <a:r>
              <a:rPr lang="zh-CN" altLang="en-US" sz="2400" dirty="0">
                <a:solidFill>
                  <a:schemeClr val="accent3">
                    <a:lumMod val="75000"/>
                  </a:schemeClr>
                </a:solidFill>
                <a:latin typeface="华文琥珀" panose="02010800040101010101" pitchFamily="2" charset="-122"/>
                <a:ea typeface="华文琥珀" panose="02010800040101010101" pitchFamily="2" charset="-122"/>
              </a:rPr>
              <a:t> 软件即数据</a:t>
            </a:r>
            <a:endParaRPr lang="zh-CN" altLang="en-US" sz="2400" dirty="0">
              <a:solidFill>
                <a:schemeClr val="accent6">
                  <a:lumMod val="75000"/>
                </a:schemeClr>
              </a:solidFill>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664818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软件开发方法日新月异</a:t>
            </a:r>
          </a:p>
        </p:txBody>
      </p:sp>
      <p:sp>
        <p:nvSpPr>
          <p:cNvPr id="5" name="页脚占位符 4"/>
          <p:cNvSpPr>
            <a:spLocks noGrp="1"/>
          </p:cNvSpPr>
          <p:nvPr>
            <p:ph type="ftr" sz="quarter" idx="11"/>
          </p:nvPr>
        </p:nvSpPr>
        <p:spPr/>
        <p:txBody>
          <a:bodyPr/>
          <a:lstStyle/>
          <a:p>
            <a:pPr>
              <a:defRPr/>
            </a:pPr>
            <a:r>
              <a:rPr lang="en-US" altLang="zh-CN"/>
              <a:t>SEG - Software Engineering Group</a:t>
            </a:r>
            <a:endParaRPr lang="zh-CN" altLang="en-US" dirty="0"/>
          </a:p>
        </p:txBody>
      </p:sp>
      <p:sp>
        <p:nvSpPr>
          <p:cNvPr id="6" name="灯片编号占位符 5"/>
          <p:cNvSpPr>
            <a:spLocks noGrp="1"/>
          </p:cNvSpPr>
          <p:nvPr>
            <p:ph type="sldNum" sz="quarter" idx="12"/>
          </p:nvPr>
        </p:nvSpPr>
        <p:spPr/>
        <p:txBody>
          <a:bodyPr/>
          <a:lstStyle/>
          <a:p>
            <a:fld id="{96FF6794-55CF-4E73-8251-FE901E05D327}" type="slidenum">
              <a:rPr lang="zh-CN" altLang="en-US" smtClean="0"/>
              <a:pPr/>
              <a:t>42</a:t>
            </a:fld>
            <a:endParaRPr lang="zh-CN" altLang="en-US"/>
          </a:p>
        </p:txBody>
      </p:sp>
      <p:graphicFrame>
        <p:nvGraphicFramePr>
          <p:cNvPr id="7" name="图示 6"/>
          <p:cNvGraphicFramePr/>
          <p:nvPr/>
        </p:nvGraphicFramePr>
        <p:xfrm>
          <a:off x="683568" y="1340768"/>
          <a:ext cx="7488832"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p:cNvSpPr/>
          <p:nvPr/>
        </p:nvSpPr>
        <p:spPr>
          <a:xfrm rot="1808632">
            <a:off x="1596998" y="3978861"/>
            <a:ext cx="615553" cy="1509388"/>
          </a:xfrm>
          <a:prstGeom prst="rect">
            <a:avLst/>
          </a:prstGeom>
        </p:spPr>
        <p:txBody>
          <a:bodyPr vert="eaVert" wrap="none">
            <a:spAutoFit/>
          </a:bodyPr>
          <a:lstStyle/>
          <a:p>
            <a:r>
              <a:rPr lang="zh-CN" altLang="en-US" sz="2800" b="1" dirty="0">
                <a:solidFill>
                  <a:srgbClr val="7030A0"/>
                </a:solidFill>
                <a:effectLst>
                  <a:outerShdw blurRad="63500" dist="38100" dir="5400000" algn="t" rotWithShape="0">
                    <a:prstClr val="black">
                      <a:alpha val="25000"/>
                    </a:prstClr>
                  </a:outerShdw>
                </a:effectLst>
                <a:latin typeface="Century Gothic"/>
                <a:ea typeface="幼圆"/>
                <a:cs typeface="+mj-cs"/>
              </a:rPr>
              <a:t>算法分解</a:t>
            </a:r>
            <a:endParaRPr lang="zh-CN" altLang="en-US" sz="1400" b="1" dirty="0">
              <a:solidFill>
                <a:srgbClr val="7030A0"/>
              </a:solidFill>
            </a:endParaRPr>
          </a:p>
        </p:txBody>
      </p:sp>
      <p:sp>
        <p:nvSpPr>
          <p:cNvPr id="13" name="矩形 12"/>
          <p:cNvSpPr/>
          <p:nvPr/>
        </p:nvSpPr>
        <p:spPr>
          <a:xfrm rot="1808632">
            <a:off x="3901254" y="3984572"/>
            <a:ext cx="615553" cy="1509388"/>
          </a:xfrm>
          <a:prstGeom prst="rect">
            <a:avLst/>
          </a:prstGeom>
        </p:spPr>
        <p:txBody>
          <a:bodyPr vert="eaVert" wrap="none">
            <a:spAutoFit/>
          </a:bodyPr>
          <a:lstStyle/>
          <a:p>
            <a:r>
              <a:rPr lang="zh-CN" altLang="en-US" sz="2800" b="1" dirty="0">
                <a:solidFill>
                  <a:srgbClr val="7030A0"/>
                </a:solidFill>
                <a:effectLst>
                  <a:outerShdw blurRad="63500" dist="38100" dir="5400000" algn="t" rotWithShape="0">
                    <a:prstClr val="black">
                      <a:alpha val="25000"/>
                    </a:prstClr>
                  </a:outerShdw>
                </a:effectLst>
                <a:latin typeface="Century Gothic"/>
                <a:ea typeface="幼圆"/>
                <a:cs typeface="+mj-cs"/>
              </a:rPr>
              <a:t>数据分解</a:t>
            </a:r>
            <a:endParaRPr lang="zh-CN" altLang="en-US" sz="1400" b="1" dirty="0">
              <a:solidFill>
                <a:srgbClr val="7030A0"/>
              </a:solidFill>
            </a:endParaRPr>
          </a:p>
        </p:txBody>
      </p:sp>
      <p:sp>
        <p:nvSpPr>
          <p:cNvPr id="14" name="矩形 13"/>
          <p:cNvSpPr/>
          <p:nvPr/>
        </p:nvSpPr>
        <p:spPr>
          <a:xfrm rot="1808632">
            <a:off x="6205510" y="3970450"/>
            <a:ext cx="615553" cy="1509388"/>
          </a:xfrm>
          <a:prstGeom prst="rect">
            <a:avLst/>
          </a:prstGeom>
        </p:spPr>
        <p:txBody>
          <a:bodyPr vert="eaVert" wrap="none">
            <a:spAutoFit/>
          </a:bodyPr>
          <a:lstStyle/>
          <a:p>
            <a:r>
              <a:rPr lang="zh-CN" altLang="en-US" sz="2800" b="1" dirty="0">
                <a:solidFill>
                  <a:srgbClr val="7030A0"/>
                </a:solidFill>
                <a:effectLst>
                  <a:outerShdw blurRad="63500" dist="38100" dir="5400000" algn="t" rotWithShape="0">
                    <a:prstClr val="black">
                      <a:alpha val="25000"/>
                    </a:prstClr>
                  </a:outerShdw>
                </a:effectLst>
                <a:latin typeface="Century Gothic"/>
                <a:ea typeface="幼圆"/>
                <a:cs typeface="+mj-cs"/>
              </a:rPr>
              <a:t>对象分解</a:t>
            </a:r>
            <a:endParaRPr lang="zh-CN" altLang="en-US" sz="1400" b="1" dirty="0">
              <a:solidFill>
                <a:srgbClr val="7030A0"/>
              </a:solidFill>
            </a:endParaRPr>
          </a:p>
        </p:txBody>
      </p:sp>
      <p:cxnSp>
        <p:nvCxnSpPr>
          <p:cNvPr id="16" name="直接箭头连接符 15"/>
          <p:cNvCxnSpPr/>
          <p:nvPr/>
        </p:nvCxnSpPr>
        <p:spPr>
          <a:xfrm>
            <a:off x="611560" y="5445224"/>
            <a:ext cx="7560840"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1115616" y="4077072"/>
            <a:ext cx="0" cy="1559198"/>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10587" y="5032917"/>
            <a:ext cx="805029" cy="338554"/>
          </a:xfrm>
          <a:prstGeom prst="rect">
            <a:avLst/>
          </a:prstGeom>
        </p:spPr>
        <p:txBody>
          <a:bodyPr wrap="none">
            <a:spAutoFit/>
          </a:bodyPr>
          <a:lstStyle/>
          <a:p>
            <a:r>
              <a:rPr lang="zh-CN" altLang="en-US" sz="1600" b="1" dirty="0">
                <a:solidFill>
                  <a:srgbClr val="0070C0"/>
                </a:solidFill>
                <a:effectLst>
                  <a:outerShdw blurRad="38100" dist="38100" dir="2700000" algn="tl">
                    <a:srgbClr val="000000">
                      <a:alpha val="43137"/>
                    </a:srgbClr>
                  </a:outerShdw>
                </a:effectLst>
                <a:latin typeface="+mn-ea"/>
                <a:ea typeface="+mn-ea"/>
              </a:rPr>
              <a:t>表示法</a:t>
            </a:r>
            <a:endParaRPr lang="zh-CN" altLang="en-US" sz="1600" dirty="0">
              <a:solidFill>
                <a:srgbClr val="0070C0"/>
              </a:solidFill>
              <a:latin typeface="+mn-ea"/>
              <a:ea typeface="+mn-ea"/>
            </a:endParaRPr>
          </a:p>
        </p:txBody>
      </p:sp>
      <p:sp>
        <p:nvSpPr>
          <p:cNvPr id="22" name="矩形 21"/>
          <p:cNvSpPr/>
          <p:nvPr/>
        </p:nvSpPr>
        <p:spPr>
          <a:xfrm>
            <a:off x="517375" y="4558904"/>
            <a:ext cx="598241" cy="338554"/>
          </a:xfrm>
          <a:prstGeom prst="rect">
            <a:avLst/>
          </a:prstGeom>
        </p:spPr>
        <p:txBody>
          <a:bodyPr wrap="none">
            <a:spAutoFit/>
          </a:bodyPr>
          <a:lstStyle/>
          <a:p>
            <a:r>
              <a:rPr lang="zh-CN" altLang="en-US" sz="1600" b="1" dirty="0">
                <a:solidFill>
                  <a:srgbClr val="0070C0"/>
                </a:solidFill>
                <a:effectLst>
                  <a:outerShdw blurRad="38100" dist="38100" dir="2700000" algn="tl">
                    <a:srgbClr val="000000">
                      <a:alpha val="43137"/>
                    </a:srgbClr>
                  </a:outerShdw>
                </a:effectLst>
                <a:latin typeface="+mn-ea"/>
                <a:ea typeface="+mn-ea"/>
              </a:rPr>
              <a:t>过程</a:t>
            </a:r>
            <a:endParaRPr lang="zh-CN" altLang="en-US" sz="1600" dirty="0">
              <a:solidFill>
                <a:srgbClr val="0070C0"/>
              </a:solidFill>
              <a:latin typeface="+mn-ea"/>
              <a:ea typeface="+mn-ea"/>
            </a:endParaRPr>
          </a:p>
        </p:txBody>
      </p:sp>
      <p:sp>
        <p:nvSpPr>
          <p:cNvPr id="23" name="矩形 22"/>
          <p:cNvSpPr/>
          <p:nvPr/>
        </p:nvSpPr>
        <p:spPr>
          <a:xfrm>
            <a:off x="517375" y="4084891"/>
            <a:ext cx="598241" cy="338554"/>
          </a:xfrm>
          <a:prstGeom prst="rect">
            <a:avLst/>
          </a:prstGeom>
        </p:spPr>
        <p:txBody>
          <a:bodyPr wrap="none">
            <a:spAutoFit/>
          </a:bodyPr>
          <a:lstStyle/>
          <a:p>
            <a:r>
              <a:rPr lang="zh-CN" altLang="en-US" sz="1600" b="1" dirty="0">
                <a:solidFill>
                  <a:srgbClr val="0070C0"/>
                </a:solidFill>
                <a:effectLst>
                  <a:outerShdw blurRad="38100" dist="38100" dir="2700000" algn="tl">
                    <a:srgbClr val="000000">
                      <a:alpha val="43137"/>
                    </a:srgbClr>
                  </a:outerShdw>
                </a:effectLst>
                <a:latin typeface="+mn-ea"/>
                <a:ea typeface="+mn-ea"/>
              </a:rPr>
              <a:t>工具</a:t>
            </a:r>
            <a:endParaRPr lang="zh-CN" altLang="en-US" sz="1600" dirty="0">
              <a:solidFill>
                <a:srgbClr val="0070C0"/>
              </a:solidFill>
              <a:latin typeface="+mn-ea"/>
              <a:ea typeface="+mn-ea"/>
            </a:endParaRPr>
          </a:p>
        </p:txBody>
      </p:sp>
      <p:sp>
        <p:nvSpPr>
          <p:cNvPr id="27" name="矩形 26"/>
          <p:cNvSpPr/>
          <p:nvPr/>
        </p:nvSpPr>
        <p:spPr>
          <a:xfrm>
            <a:off x="1116041" y="5495466"/>
            <a:ext cx="6840335" cy="338554"/>
          </a:xfrm>
          <a:prstGeom prst="rect">
            <a:avLst/>
          </a:prstGeom>
        </p:spPr>
        <p:txBody>
          <a:bodyPr wrap="none">
            <a:spAutoFit/>
          </a:bodyPr>
          <a:lstStyle/>
          <a:p>
            <a:r>
              <a:rPr lang="zh-CN" altLang="en-US" sz="1600" b="1" i="1" dirty="0">
                <a:solidFill>
                  <a:schemeClr val="accent6">
                    <a:lumMod val="50000"/>
                  </a:schemeClr>
                </a:solidFill>
                <a:effectLst>
                  <a:outerShdw blurRad="38100" dist="38100" dir="2700000" algn="tl">
                    <a:srgbClr val="000000">
                      <a:alpha val="43137"/>
                    </a:srgbClr>
                  </a:outerShdw>
                </a:effectLst>
                <a:latin typeface="+mn-ea"/>
                <a:ea typeface="+mn-ea"/>
              </a:rPr>
              <a:t>自</a:t>
            </a:r>
            <a:r>
              <a:rPr lang="en-US" altLang="zh-CN" sz="1600" b="1" i="1" dirty="0">
                <a:solidFill>
                  <a:schemeClr val="accent6">
                    <a:lumMod val="50000"/>
                  </a:schemeClr>
                </a:solidFill>
                <a:effectLst>
                  <a:outerShdw blurRad="38100" dist="38100" dir="2700000" algn="tl">
                    <a:srgbClr val="000000">
                      <a:alpha val="43137"/>
                    </a:srgbClr>
                  </a:outerShdw>
                </a:effectLst>
                <a:latin typeface="+mn-ea"/>
                <a:ea typeface="+mn-ea"/>
              </a:rPr>
              <a:t>68</a:t>
            </a:r>
            <a:r>
              <a:rPr lang="en-US" altLang="zh-CN" sz="500" b="1" i="1" dirty="0">
                <a:solidFill>
                  <a:schemeClr val="accent6">
                    <a:lumMod val="50000"/>
                  </a:schemeClr>
                </a:solidFill>
                <a:effectLst>
                  <a:outerShdw blurRad="38100" dist="38100" dir="2700000" algn="tl">
                    <a:srgbClr val="000000">
                      <a:alpha val="43137"/>
                    </a:srgbClr>
                  </a:outerShdw>
                </a:effectLst>
                <a:latin typeface="+mn-ea"/>
                <a:ea typeface="+mn-ea"/>
              </a:rPr>
              <a:t> </a:t>
            </a:r>
            <a:r>
              <a:rPr lang="en-US" altLang="zh-CN" sz="1600" b="1" i="1" dirty="0">
                <a:solidFill>
                  <a:schemeClr val="accent6">
                    <a:lumMod val="50000"/>
                  </a:schemeClr>
                </a:solidFill>
                <a:effectLst>
                  <a:outerShdw blurRad="38100" dist="38100" dir="2700000" algn="tl">
                    <a:srgbClr val="000000">
                      <a:alpha val="43137"/>
                    </a:srgbClr>
                  </a:outerShdw>
                </a:effectLst>
                <a:latin typeface="+mn-ea"/>
                <a:ea typeface="+mn-ea"/>
              </a:rPr>
              <a:t>69NATO</a:t>
            </a:r>
            <a:r>
              <a:rPr lang="zh-CN" altLang="en-US" sz="1600" b="1" i="1" dirty="0">
                <a:solidFill>
                  <a:schemeClr val="accent6">
                    <a:lumMod val="50000"/>
                  </a:schemeClr>
                </a:solidFill>
                <a:effectLst>
                  <a:outerShdw blurRad="38100" dist="38100" dir="2700000" algn="tl">
                    <a:srgbClr val="000000">
                      <a:alpha val="43137"/>
                    </a:srgbClr>
                  </a:outerShdw>
                </a:effectLst>
                <a:latin typeface="+mn-ea"/>
                <a:ea typeface="+mn-ea"/>
              </a:rPr>
              <a:t>会议上软件工程提出以来，已经发展出几十种分析和设计方法</a:t>
            </a:r>
            <a:endParaRPr lang="zh-CN" altLang="en-US" sz="1600" i="1" dirty="0">
              <a:solidFill>
                <a:schemeClr val="accent6">
                  <a:lumMod val="50000"/>
                </a:schemeClr>
              </a:solidFill>
              <a:latin typeface="+mn-ea"/>
              <a:ea typeface="+mn-ea"/>
            </a:endParaRPr>
          </a:p>
        </p:txBody>
      </p:sp>
      <p:sp>
        <p:nvSpPr>
          <p:cNvPr id="28" name="矩形 27"/>
          <p:cNvSpPr/>
          <p:nvPr/>
        </p:nvSpPr>
        <p:spPr>
          <a:xfrm>
            <a:off x="1837434" y="1237437"/>
            <a:ext cx="5109091" cy="584775"/>
          </a:xfrm>
          <a:prstGeom prst="rect">
            <a:avLst/>
          </a:prstGeom>
        </p:spPr>
        <p:txBody>
          <a:bodyPr wrap="none">
            <a:spAutoFit/>
          </a:bodyPr>
          <a:lstStyle/>
          <a:p>
            <a:r>
              <a:rPr lang="zh-CN" altLang="en-US" sz="3200" dirty="0">
                <a:solidFill>
                  <a:srgbClr val="C00000"/>
                </a:solidFill>
                <a:latin typeface="华文琥珀" panose="02010800040101010101" pitchFamily="2" charset="-122"/>
                <a:ea typeface="华文琥珀" panose="02010800040101010101" pitchFamily="2" charset="-122"/>
              </a:rPr>
              <a:t>人月神话：没有“银弹”！</a:t>
            </a:r>
          </a:p>
        </p:txBody>
      </p:sp>
      <p:sp>
        <p:nvSpPr>
          <p:cNvPr id="29" name="矩形 28"/>
          <p:cNvSpPr/>
          <p:nvPr/>
        </p:nvSpPr>
        <p:spPr>
          <a:xfrm>
            <a:off x="8416349" y="4541586"/>
            <a:ext cx="553998" cy="1814765"/>
          </a:xfrm>
          <a:prstGeom prst="rect">
            <a:avLst/>
          </a:prstGeom>
          <a:gradFill flip="none" rotWithShape="1">
            <a:gsLst>
              <a:gs pos="82000">
                <a:schemeClr val="tx2"/>
              </a:gs>
              <a:gs pos="0">
                <a:schemeClr val="accent1">
                  <a:lumMod val="0"/>
                  <a:lumOff val="100000"/>
                </a:schemeClr>
              </a:gs>
              <a:gs pos="36000">
                <a:schemeClr val="accent1">
                  <a:lumMod val="0"/>
                  <a:lumOff val="100000"/>
                </a:schemeClr>
              </a:gs>
              <a:gs pos="100000">
                <a:schemeClr val="accent1">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200000" scaled="0"/>
            </a:gradFill>
          </a:ln>
          <a:effectLst>
            <a:softEdge rad="25400"/>
          </a:effectLst>
        </p:spPr>
        <p:txBody>
          <a:bodyPr vert="eaVert" wrap="square">
            <a:spAutoFit/>
          </a:bodyPr>
          <a:lstStyle/>
          <a:p>
            <a:r>
              <a:rPr lang="zh-CN" altLang="en-US" sz="2400" dirty="0">
                <a:solidFill>
                  <a:schemeClr val="bg1">
                    <a:lumMod val="9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软件复杂性</a:t>
            </a:r>
            <a:endParaRPr lang="zh-CN" altLang="en-US" sz="2400" dirty="0">
              <a:solidFill>
                <a:schemeClr val="bg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435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软件行业的规范难制定</a:t>
            </a:r>
          </a:p>
        </p:txBody>
      </p:sp>
      <p:sp>
        <p:nvSpPr>
          <p:cNvPr id="3" name="内容占位符 2"/>
          <p:cNvSpPr>
            <a:spLocks noGrp="1"/>
          </p:cNvSpPr>
          <p:nvPr>
            <p:ph idx="1"/>
          </p:nvPr>
        </p:nvSpPr>
        <p:spPr/>
        <p:txBody>
          <a:bodyPr>
            <a:normAutofit/>
          </a:bodyPr>
          <a:lstStyle/>
          <a:p>
            <a:pPr>
              <a:lnSpc>
                <a:spcPct val="130000"/>
              </a:lnSpc>
            </a:pPr>
            <a:r>
              <a:rPr lang="zh-CN" altLang="en-US" sz="2800" dirty="0"/>
              <a:t>不像传统产业，软件行业的规范很难制定</a:t>
            </a:r>
            <a:endParaRPr lang="en-US" altLang="zh-CN" sz="2800" dirty="0"/>
          </a:p>
          <a:p>
            <a:pPr lvl="1">
              <a:lnSpc>
                <a:spcPct val="130000"/>
              </a:lnSpc>
            </a:pPr>
            <a:r>
              <a:rPr lang="zh-CN" altLang="en-US" sz="2400" b="1" dirty="0">
                <a:solidFill>
                  <a:srgbClr val="0070C0"/>
                </a:solidFill>
              </a:rPr>
              <a:t>建筑公司不会自己造钢铁厂，为新的大楼提供定制的钢梁，但在软件行业，这种情况时有发生</a:t>
            </a:r>
            <a:endParaRPr lang="en-US" altLang="zh-CN" sz="2400" b="1" dirty="0">
              <a:solidFill>
                <a:srgbClr val="0070C0"/>
              </a:solidFill>
            </a:endParaRPr>
          </a:p>
          <a:p>
            <a:pPr lvl="1">
              <a:lnSpc>
                <a:spcPct val="130000"/>
              </a:lnSpc>
            </a:pPr>
            <a:r>
              <a:rPr lang="zh-CN" altLang="en-US" sz="2400" dirty="0"/>
              <a:t>软件提供了巨大的灵活性，它诱使开发者打造几乎所有的初级构建模块</a:t>
            </a:r>
            <a:endParaRPr lang="en-US" altLang="zh-CN" sz="2400" dirty="0"/>
          </a:p>
          <a:p>
            <a:pPr lvl="1">
              <a:lnSpc>
                <a:spcPct val="130000"/>
              </a:lnSpc>
            </a:pPr>
            <a:r>
              <a:rPr lang="zh-CN" altLang="en-US" sz="2400" dirty="0"/>
              <a:t>建筑行业对原材料的品质有着统一的编码和标准，但软件行业能通用的标准相对而言实在太少</a:t>
            </a:r>
            <a:endParaRPr lang="en-US" altLang="zh-CN" sz="2400" dirty="0"/>
          </a:p>
        </p:txBody>
      </p:sp>
      <p:sp>
        <p:nvSpPr>
          <p:cNvPr id="5" name="页脚占位符 4"/>
          <p:cNvSpPr>
            <a:spLocks noGrp="1"/>
          </p:cNvSpPr>
          <p:nvPr>
            <p:ph type="ftr" sz="quarter" idx="11"/>
          </p:nvPr>
        </p:nvSpPr>
        <p:spPr/>
        <p:txBody>
          <a:bodyPr/>
          <a:lstStyle/>
          <a:p>
            <a:pPr>
              <a:defRPr/>
            </a:pPr>
            <a:r>
              <a:rPr lang="en-US" altLang="zh-CN"/>
              <a:t>SEG - Software Engineering Group</a:t>
            </a:r>
            <a:endParaRPr lang="zh-CN" altLang="en-US" dirty="0"/>
          </a:p>
        </p:txBody>
      </p:sp>
      <p:sp>
        <p:nvSpPr>
          <p:cNvPr id="6" name="灯片编号占位符 5"/>
          <p:cNvSpPr>
            <a:spLocks noGrp="1"/>
          </p:cNvSpPr>
          <p:nvPr>
            <p:ph type="sldNum" sz="quarter" idx="12"/>
          </p:nvPr>
        </p:nvSpPr>
        <p:spPr/>
        <p:txBody>
          <a:bodyPr/>
          <a:lstStyle/>
          <a:p>
            <a:fld id="{96FF6794-55CF-4E73-8251-FE901E05D327}" type="slidenum">
              <a:rPr lang="zh-CN" altLang="en-US" smtClean="0"/>
              <a:pPr/>
              <a:t>43</a:t>
            </a:fld>
            <a:endParaRPr lang="zh-CN" altLang="en-US"/>
          </a:p>
        </p:txBody>
      </p:sp>
    </p:spTree>
    <p:extLst>
      <p:ext uri="{BB962C8B-B14F-4D97-AF65-F5344CB8AC3E}">
        <p14:creationId xmlns:p14="http://schemas.microsoft.com/office/powerpoint/2010/main" val="1205556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92"/>
            <a:ext cx="8229600" cy="1049361"/>
          </a:xfrm>
        </p:spPr>
        <p:txBody>
          <a:bodyPr/>
          <a:lstStyle/>
          <a:p>
            <a:r>
              <a:rPr lang="zh-CN" altLang="en-US" sz="4000" dirty="0"/>
              <a:t>商业模式不断挑战软件的极限</a:t>
            </a:r>
            <a:endParaRPr lang="en-US" sz="4000" dirty="0"/>
          </a:p>
        </p:txBody>
      </p:sp>
      <p:sp>
        <p:nvSpPr>
          <p:cNvPr id="5" name="Footer Placeholder 4"/>
          <p:cNvSpPr>
            <a:spLocks noGrp="1"/>
          </p:cNvSpPr>
          <p:nvPr>
            <p:ph type="ftr" sz="quarter" idx="11"/>
          </p:nvPr>
        </p:nvSpPr>
        <p:spPr/>
        <p:txBody>
          <a:bodyPr/>
          <a:lstStyle/>
          <a:p>
            <a:pPr>
              <a:defRPr/>
            </a:pPr>
            <a:r>
              <a:rPr lang="en-US" altLang="zh-CN"/>
              <a:t>SEG - Software Engineering Group</a:t>
            </a:r>
            <a:endParaRPr lang="zh-CN" altLang="en-US" dirty="0"/>
          </a:p>
        </p:txBody>
      </p:sp>
      <p:sp>
        <p:nvSpPr>
          <p:cNvPr id="6" name="Slide Number Placeholder 5"/>
          <p:cNvSpPr>
            <a:spLocks noGrp="1"/>
          </p:cNvSpPr>
          <p:nvPr>
            <p:ph type="sldNum" sz="quarter" idx="12"/>
          </p:nvPr>
        </p:nvSpPr>
        <p:spPr/>
        <p:txBody>
          <a:bodyPr/>
          <a:lstStyle/>
          <a:p>
            <a:fld id="{96FF6794-55CF-4E73-8251-FE901E05D327}" type="slidenum">
              <a:rPr lang="zh-CN" altLang="en-US" smtClean="0"/>
              <a:pPr/>
              <a:t>44</a:t>
            </a:fld>
            <a:endParaRPr lang="zh-CN" altLang="en-US"/>
          </a:p>
        </p:txBody>
      </p:sp>
      <p:graphicFrame>
        <p:nvGraphicFramePr>
          <p:cNvPr id="8" name="内容占位符 6"/>
          <p:cNvGraphicFramePr>
            <a:graphicFrameLocks/>
          </p:cNvGraphicFramePr>
          <p:nvPr/>
        </p:nvGraphicFramePr>
        <p:xfrm>
          <a:off x="0" y="2101375"/>
          <a:ext cx="6059016" cy="3270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p:cNvSpPr/>
          <p:nvPr/>
        </p:nvSpPr>
        <p:spPr>
          <a:xfrm>
            <a:off x="2195736" y="1268760"/>
            <a:ext cx="5508612" cy="707886"/>
          </a:xfrm>
          <a:prstGeom prst="rect">
            <a:avLst/>
          </a:prstGeom>
        </p:spPr>
        <p:txBody>
          <a:bodyPr wrap="square">
            <a:spAutoFit/>
          </a:bodyPr>
          <a:lstStyle/>
          <a:p>
            <a:pPr algn="l"/>
            <a:r>
              <a:rPr lang="en-US" altLang="zh-CN" sz="2000" b="1" dirty="0">
                <a:solidFill>
                  <a:schemeClr val="accent3">
                    <a:lumMod val="75000"/>
                  </a:schemeClr>
                </a:solidFill>
                <a:effectLst>
                  <a:outerShdw blurRad="38100" dist="38100" dir="2700000" algn="tl">
                    <a:srgbClr val="000000">
                      <a:alpha val="43137"/>
                    </a:srgbClr>
                  </a:outerShdw>
                </a:effectLst>
                <a:latin typeface="+mn-ea"/>
                <a:ea typeface="+mn-ea"/>
              </a:rPr>
              <a:t>PC</a:t>
            </a:r>
            <a:r>
              <a:rPr lang="zh-CN" altLang="en-US" sz="2000" b="1" dirty="0">
                <a:solidFill>
                  <a:schemeClr val="accent3">
                    <a:lumMod val="75000"/>
                  </a:schemeClr>
                </a:solidFill>
                <a:effectLst>
                  <a:outerShdw blurRad="38100" dist="38100" dir="2700000" algn="tl">
                    <a:srgbClr val="000000">
                      <a:alpha val="43137"/>
                    </a:srgbClr>
                  </a:outerShdw>
                </a:effectLst>
                <a:latin typeface="+mn-ea"/>
                <a:ea typeface="+mn-ea"/>
              </a:rPr>
              <a:t>时代</a:t>
            </a:r>
            <a:r>
              <a:rPr lang="zh-CN" altLang="en-US" sz="2000" b="1" dirty="0">
                <a:solidFill>
                  <a:schemeClr val="accent6">
                    <a:lumMod val="75000"/>
                  </a:schemeClr>
                </a:solidFill>
                <a:effectLst>
                  <a:outerShdw blurRad="38100" dist="38100" dir="2700000" algn="tl">
                    <a:srgbClr val="000000">
                      <a:alpha val="43137"/>
                    </a:srgbClr>
                  </a:outerShdw>
                </a:effectLst>
                <a:latin typeface="+mn-ea"/>
                <a:ea typeface="+mn-ea"/>
              </a:rPr>
              <a:t>，软件产业主要与硬件产业共生（传统工业模式）</a:t>
            </a:r>
            <a:endParaRPr lang="en-US" altLang="zh-CN" sz="2000" b="1" dirty="0">
              <a:solidFill>
                <a:schemeClr val="accent6">
                  <a:lumMod val="75000"/>
                </a:schemeClr>
              </a:solidFill>
              <a:effectLst>
                <a:outerShdw blurRad="38100" dist="38100" dir="2700000" algn="tl">
                  <a:srgbClr val="000000">
                    <a:alpha val="43137"/>
                  </a:srgbClr>
                </a:outerShdw>
              </a:effectLst>
              <a:latin typeface="+mn-ea"/>
              <a:ea typeface="+mn-ea"/>
            </a:endParaRPr>
          </a:p>
        </p:txBody>
      </p:sp>
      <p:sp>
        <p:nvSpPr>
          <p:cNvPr id="11" name="矩形 10"/>
          <p:cNvSpPr/>
          <p:nvPr/>
        </p:nvSpPr>
        <p:spPr>
          <a:xfrm>
            <a:off x="3892218" y="2339679"/>
            <a:ext cx="4712230" cy="707886"/>
          </a:xfrm>
          <a:prstGeom prst="rect">
            <a:avLst/>
          </a:prstGeom>
        </p:spPr>
        <p:txBody>
          <a:bodyPr wrap="square">
            <a:spAutoFit/>
          </a:bodyPr>
          <a:lstStyle/>
          <a:p>
            <a:pPr algn="l"/>
            <a:r>
              <a:rPr lang="zh-CN" altLang="en-US" sz="2000" b="1" dirty="0">
                <a:solidFill>
                  <a:schemeClr val="accent3">
                    <a:lumMod val="75000"/>
                  </a:schemeClr>
                </a:solidFill>
                <a:effectLst>
                  <a:outerShdw blurRad="38100" dist="38100" dir="2700000" algn="tl">
                    <a:srgbClr val="000000">
                      <a:alpha val="43137"/>
                    </a:srgbClr>
                  </a:outerShdw>
                </a:effectLst>
                <a:latin typeface="+mn-ea"/>
                <a:ea typeface="+mn-ea"/>
              </a:rPr>
              <a:t>互联网时代</a:t>
            </a:r>
            <a:r>
              <a:rPr lang="zh-CN" altLang="en-US" sz="2000" b="1" dirty="0">
                <a:solidFill>
                  <a:schemeClr val="accent6">
                    <a:lumMod val="75000"/>
                  </a:schemeClr>
                </a:solidFill>
                <a:effectLst>
                  <a:outerShdw blurRad="38100" dist="38100" dir="2700000" algn="tl">
                    <a:srgbClr val="000000">
                      <a:alpha val="43137"/>
                    </a:srgbClr>
                  </a:outerShdw>
                </a:effectLst>
                <a:latin typeface="+mn-ea"/>
                <a:ea typeface="+mn-ea"/>
              </a:rPr>
              <a:t>，软件业主要与云计算共生（服务性模式）</a:t>
            </a:r>
          </a:p>
        </p:txBody>
      </p:sp>
      <p:sp>
        <p:nvSpPr>
          <p:cNvPr id="12" name="矩形 11"/>
          <p:cNvSpPr/>
          <p:nvPr/>
        </p:nvSpPr>
        <p:spPr>
          <a:xfrm>
            <a:off x="5508104" y="3608685"/>
            <a:ext cx="3635896" cy="707886"/>
          </a:xfrm>
          <a:prstGeom prst="rect">
            <a:avLst/>
          </a:prstGeom>
        </p:spPr>
        <p:txBody>
          <a:bodyPr wrap="square">
            <a:spAutoFit/>
          </a:bodyPr>
          <a:lstStyle/>
          <a:p>
            <a:pPr algn="l"/>
            <a:r>
              <a:rPr lang="zh-CN" altLang="en-US" sz="2000" b="1" dirty="0">
                <a:solidFill>
                  <a:schemeClr val="accent3">
                    <a:lumMod val="75000"/>
                  </a:schemeClr>
                </a:solidFill>
                <a:effectLst>
                  <a:outerShdw blurRad="38100" dist="38100" dir="2700000" algn="tl">
                    <a:srgbClr val="000000">
                      <a:alpha val="43137"/>
                    </a:srgbClr>
                  </a:outerShdw>
                </a:effectLst>
                <a:latin typeface="+mn-ea"/>
                <a:ea typeface="+mn-ea"/>
              </a:rPr>
              <a:t>大数据时代</a:t>
            </a:r>
            <a:r>
              <a:rPr lang="zh-CN" altLang="en-US" sz="2000" b="1" dirty="0">
                <a:solidFill>
                  <a:schemeClr val="accent6">
                    <a:lumMod val="75000"/>
                  </a:schemeClr>
                </a:solidFill>
                <a:effectLst>
                  <a:outerShdw blurRad="38100" dist="38100" dir="2700000" algn="tl">
                    <a:srgbClr val="000000">
                      <a:alpha val="43137"/>
                    </a:srgbClr>
                  </a:outerShdw>
                </a:effectLst>
                <a:latin typeface="+mn-ea"/>
                <a:ea typeface="+mn-ea"/>
              </a:rPr>
              <a:t>，软件业主要与数据共生（数据资产型模式）</a:t>
            </a:r>
          </a:p>
        </p:txBody>
      </p:sp>
    </p:spTree>
    <p:extLst>
      <p:ext uri="{BB962C8B-B14F-4D97-AF65-F5344CB8AC3E}">
        <p14:creationId xmlns:p14="http://schemas.microsoft.com/office/powerpoint/2010/main" val="1356946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课程群</a:t>
            </a:r>
            <a:endParaRPr lang="en-US" dirty="0"/>
          </a:p>
        </p:txBody>
      </p:sp>
      <p:sp>
        <p:nvSpPr>
          <p:cNvPr id="3" name="Content Placeholder 2"/>
          <p:cNvSpPr>
            <a:spLocks noGrp="1"/>
          </p:cNvSpPr>
          <p:nvPr>
            <p:ph idx="1"/>
          </p:nvPr>
        </p:nvSpPr>
        <p:spPr/>
        <p:txBody>
          <a:bodyPr/>
          <a:lstStyle/>
          <a:p>
            <a:r>
              <a:rPr lang="en-US" altLang="zh-CN" dirty="0"/>
              <a:t>QQ</a:t>
            </a:r>
            <a:r>
              <a:rPr lang="zh-CN" altLang="en-US" dirty="0"/>
              <a:t>群：</a:t>
            </a:r>
            <a:endParaRPr lang="en-US" altLang="zh-CN" dirty="0"/>
          </a:p>
          <a:p>
            <a:pPr lvl="1"/>
            <a:r>
              <a:rPr lang="en-US" altLang="zh-CN" dirty="0"/>
              <a:t>201</a:t>
            </a:r>
            <a:r>
              <a:rPr lang="en-US" altLang="zh-Hans" dirty="0"/>
              <a:t>7</a:t>
            </a:r>
            <a:r>
              <a:rPr lang="zh-CN" altLang="en-US" dirty="0"/>
              <a:t>年秋</a:t>
            </a:r>
            <a:r>
              <a:rPr lang="en-US" altLang="zh-CN" dirty="0"/>
              <a:t>-</a:t>
            </a:r>
            <a:r>
              <a:rPr lang="zh-CN" altLang="en-US" dirty="0"/>
              <a:t>软件工程</a:t>
            </a:r>
            <a:endParaRPr lang="en-US" altLang="zh-CN" dirty="0"/>
          </a:p>
          <a:p>
            <a:pPr lvl="1"/>
            <a:r>
              <a:rPr lang="zh-CN" altLang="en-US" dirty="0"/>
              <a:t>群号：</a:t>
            </a:r>
            <a:r>
              <a:rPr lang="is-IS" altLang="zh-CN" dirty="0"/>
              <a:t>571582129</a:t>
            </a:r>
            <a:endParaRPr lang="en-US" dirty="0"/>
          </a:p>
        </p:txBody>
      </p:sp>
      <p:sp>
        <p:nvSpPr>
          <p:cNvPr id="4" name="Footer Placeholder 3"/>
          <p:cNvSpPr>
            <a:spLocks noGrp="1"/>
          </p:cNvSpPr>
          <p:nvPr>
            <p:ph type="ftr" sz="quarter" idx="11"/>
          </p:nvPr>
        </p:nvSpPr>
        <p:spPr/>
        <p:txBody>
          <a:bodyPr/>
          <a:lstStyle/>
          <a:p>
            <a:pPr>
              <a:defRPr/>
            </a:pPr>
            <a:r>
              <a:rPr lang="en-US" altLang="zh-CN" dirty="0"/>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45</a:t>
            </a:fld>
            <a:endParaRPr lang="en-US" altLang="zh-CN"/>
          </a:p>
        </p:txBody>
      </p:sp>
    </p:spTree>
    <p:extLst>
      <p:ext uri="{BB962C8B-B14F-4D97-AF65-F5344CB8AC3E}">
        <p14:creationId xmlns:p14="http://schemas.microsoft.com/office/powerpoint/2010/main" val="30285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软工与语言</a:t>
            </a:r>
            <a:endParaRPr lang="en-US" dirty="0"/>
          </a:p>
        </p:txBody>
      </p:sp>
      <p:sp>
        <p:nvSpPr>
          <p:cNvPr id="3" name="Content Placeholder 2"/>
          <p:cNvSpPr>
            <a:spLocks noGrp="1"/>
          </p:cNvSpPr>
          <p:nvPr>
            <p:ph idx="1"/>
          </p:nvPr>
        </p:nvSpPr>
        <p:spPr/>
        <p:txBody>
          <a:bodyPr/>
          <a:lstStyle/>
          <a:p>
            <a:pPr>
              <a:lnSpc>
                <a:spcPct val="120000"/>
              </a:lnSpc>
            </a:pPr>
            <a:r>
              <a:rPr lang="zh-CN" altLang="en-US" dirty="0"/>
              <a:t>严格地讲，软件工程涵盖了语言，软工的发展呈现出更多的变化和趋势</a:t>
            </a:r>
            <a:endParaRPr lang="en-US" altLang="zh-CN" dirty="0"/>
          </a:p>
          <a:p>
            <a:pPr>
              <a:lnSpc>
                <a:spcPct val="120000"/>
              </a:lnSpc>
            </a:pPr>
            <a:endParaRPr lang="en-US" dirty="0"/>
          </a:p>
          <a:p>
            <a:pPr>
              <a:lnSpc>
                <a:spcPct val="120000"/>
              </a:lnSpc>
            </a:pPr>
            <a:r>
              <a:rPr lang="zh-CN" altLang="en-US" dirty="0"/>
              <a:t>但程序设计语言的发展却是始终和软工的发展纠缠在一起的</a:t>
            </a:r>
            <a:endParaRPr lang="en-US" altLang="zh-CN" dirty="0"/>
          </a:p>
          <a:p>
            <a:pPr>
              <a:lnSpc>
                <a:spcPct val="120000"/>
              </a:lnSpc>
            </a:pPr>
            <a:endParaRPr lang="en-US" dirty="0"/>
          </a:p>
          <a:p>
            <a:pPr>
              <a:lnSpc>
                <a:spcPct val="120000"/>
              </a:lnSpc>
            </a:pPr>
            <a:r>
              <a:rPr lang="zh-CN" altLang="en-US" dirty="0"/>
              <a:t>隐含在两者背后的共同驱动力：</a:t>
            </a:r>
            <a:r>
              <a:rPr lang="zh-CN" altLang="en-US" b="1" dirty="0">
                <a:solidFill>
                  <a:srgbClr val="0070C0"/>
                </a:solidFill>
              </a:rPr>
              <a:t>软件复杂性的提高！</a:t>
            </a:r>
            <a:endParaRPr lang="en-US" b="1" dirty="0">
              <a:solidFill>
                <a:srgbClr val="0070C0"/>
              </a:solidFill>
            </a:endParaRPr>
          </a:p>
        </p:txBody>
      </p:sp>
      <p:sp>
        <p:nvSpPr>
          <p:cNvPr id="5" name="Footer Placeholder 4"/>
          <p:cNvSpPr>
            <a:spLocks noGrp="1"/>
          </p:cNvSpPr>
          <p:nvPr>
            <p:ph type="ftr" sz="quarter" idx="11"/>
          </p:nvPr>
        </p:nvSpPr>
        <p:spPr/>
        <p:txBody>
          <a:bodyPr/>
          <a:lstStyle/>
          <a:p>
            <a:pPr>
              <a:defRPr/>
            </a:pPr>
            <a:r>
              <a:rPr lang="en-US" altLang="zh-CN"/>
              <a:t>SEG - Software Engineering Group</a:t>
            </a:r>
            <a:endParaRPr lang="zh-CN" altLang="en-US" dirty="0"/>
          </a:p>
        </p:txBody>
      </p:sp>
      <p:sp>
        <p:nvSpPr>
          <p:cNvPr id="6" name="Slide Number Placeholder 5"/>
          <p:cNvSpPr>
            <a:spLocks noGrp="1"/>
          </p:cNvSpPr>
          <p:nvPr>
            <p:ph type="sldNum" sz="quarter" idx="12"/>
          </p:nvPr>
        </p:nvSpPr>
        <p:spPr/>
        <p:txBody>
          <a:bodyPr/>
          <a:lstStyle/>
          <a:p>
            <a:fld id="{96FF6794-55CF-4E73-8251-FE901E05D327}" type="slidenum">
              <a:rPr lang="zh-CN" altLang="en-US" smtClean="0"/>
              <a:pPr/>
              <a:t>5</a:t>
            </a:fld>
            <a:endParaRPr lang="zh-CN" altLang="en-US"/>
          </a:p>
        </p:txBody>
      </p:sp>
    </p:spTree>
    <p:extLst>
      <p:ext uri="{BB962C8B-B14F-4D97-AF65-F5344CB8AC3E}">
        <p14:creationId xmlns:p14="http://schemas.microsoft.com/office/powerpoint/2010/main" val="352890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两个趋势</a:t>
            </a:r>
          </a:p>
        </p:txBody>
      </p:sp>
      <p:sp>
        <p:nvSpPr>
          <p:cNvPr id="3" name="内容占位符 2"/>
          <p:cNvSpPr>
            <a:spLocks noGrp="1"/>
          </p:cNvSpPr>
          <p:nvPr>
            <p:ph idx="1"/>
          </p:nvPr>
        </p:nvSpPr>
        <p:spPr>
          <a:xfrm>
            <a:off x="467544" y="1556792"/>
            <a:ext cx="8142287" cy="4464149"/>
          </a:xfrm>
        </p:spPr>
        <p:txBody>
          <a:bodyPr>
            <a:normAutofit/>
          </a:bodyPr>
          <a:lstStyle/>
          <a:p>
            <a:pPr>
              <a:lnSpc>
                <a:spcPct val="150000"/>
              </a:lnSpc>
              <a:spcAft>
                <a:spcPts val="1200"/>
              </a:spcAft>
            </a:pPr>
            <a:r>
              <a:rPr lang="zh-CN" altLang="en-US" sz="3000" dirty="0"/>
              <a:t>回顾软工发展的历史，有两个明显的趋势：</a:t>
            </a:r>
            <a:endParaRPr lang="en-US" altLang="zh-CN" sz="3000" dirty="0"/>
          </a:p>
          <a:p>
            <a:pPr lvl="1">
              <a:lnSpc>
                <a:spcPct val="150000"/>
              </a:lnSpc>
              <a:spcAft>
                <a:spcPts val="1200"/>
              </a:spcAft>
            </a:pPr>
            <a:r>
              <a:rPr lang="zh-CN" altLang="en-US" sz="2800" dirty="0"/>
              <a:t>关注点从小规模编程向大规模编程转变</a:t>
            </a:r>
            <a:endParaRPr lang="en-US" altLang="zh-CN" sz="2800" dirty="0"/>
          </a:p>
          <a:p>
            <a:pPr lvl="1">
              <a:lnSpc>
                <a:spcPct val="150000"/>
              </a:lnSpc>
              <a:spcAft>
                <a:spcPts val="1200"/>
              </a:spcAft>
            </a:pPr>
            <a:r>
              <a:rPr lang="zh-CN" altLang="en-US" sz="28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语言和基础设施</a:t>
            </a:r>
            <a:r>
              <a:rPr lang="zh-CN" altLang="en-US" sz="2800" dirty="0"/>
              <a:t>的不断演进 </a:t>
            </a:r>
            <a:endParaRPr lang="en-US" altLang="zh-CN" sz="2800" dirty="0"/>
          </a:p>
          <a:p>
            <a:pPr lvl="1">
              <a:spcAft>
                <a:spcPts val="1200"/>
              </a:spcAft>
            </a:pPr>
            <a:endParaRPr lang="en-US" altLang="zh-CN" sz="2800" dirty="0"/>
          </a:p>
          <a:p>
            <a:pPr lvl="1">
              <a:spcAft>
                <a:spcPts val="1200"/>
              </a:spcAft>
            </a:pPr>
            <a:r>
              <a:rPr lang="zh-CN" altLang="en-US" sz="2400" i="1" dirty="0"/>
              <a:t>注：这里的语言从机器语言一直到建模语言，但其中最重要的就是</a:t>
            </a:r>
            <a:r>
              <a:rPr lang="zh-CN" altLang="en-US" sz="2400" b="1" i="1" dirty="0">
                <a:solidFill>
                  <a:srgbClr val="0070C0"/>
                </a:solidFill>
              </a:rPr>
              <a:t>程序设计语言</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6</a:t>
            </a:fld>
            <a:endParaRPr lang="en-US" altLang="zh-CN"/>
          </a:p>
        </p:txBody>
      </p:sp>
    </p:spTree>
    <p:extLst>
      <p:ext uri="{BB962C8B-B14F-4D97-AF65-F5344CB8AC3E}">
        <p14:creationId xmlns:p14="http://schemas.microsoft.com/office/powerpoint/2010/main" val="126577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语言的演化</a:t>
            </a:r>
            <a:endParaRPr lang="zh-CN" altLang="en-US" dirty="0"/>
          </a:p>
        </p:txBody>
      </p:sp>
      <p:sp>
        <p:nvSpPr>
          <p:cNvPr id="3" name="内容占位符 2"/>
          <p:cNvSpPr>
            <a:spLocks noGrp="1"/>
          </p:cNvSpPr>
          <p:nvPr>
            <p:ph idx="1"/>
          </p:nvPr>
        </p:nvSpPr>
        <p:spPr/>
        <p:txBody>
          <a:bodyPr/>
          <a:lstStyle/>
          <a:p>
            <a:r>
              <a:rPr lang="zh-CN" altLang="en-US" dirty="0"/>
              <a:t>从汇编语言到高级语言</a:t>
            </a:r>
          </a:p>
          <a:p>
            <a:pPr lvl="1"/>
            <a:r>
              <a:rPr lang="zh-CN" altLang="en-US" dirty="0"/>
              <a:t>在相当长的一段时间内，很多复杂系统仍由汇编语言编写（</a:t>
            </a:r>
            <a:r>
              <a:rPr lang="zh-CN" altLang="en-US" dirty="0">
                <a:solidFill>
                  <a:srgbClr val="C00000"/>
                </a:solidFill>
                <a:latin typeface="楷体" panose="02010609060101010101" pitchFamily="49" charset="-122"/>
                <a:ea typeface="楷体" panose="02010609060101010101" pitchFamily="49" charset="-122"/>
              </a:rPr>
              <a:t>为什么</a:t>
            </a:r>
            <a:r>
              <a:rPr lang="zh-CN" altLang="en-US" dirty="0"/>
              <a:t>）</a:t>
            </a:r>
            <a:endParaRPr lang="en-US" altLang="zh-CN" dirty="0"/>
          </a:p>
          <a:p>
            <a:r>
              <a:rPr lang="zh-CN" altLang="en-US" dirty="0"/>
              <a:t>高级语言的演进速度和丰富程度极快</a:t>
            </a:r>
          </a:p>
          <a:p>
            <a:pPr lvl="1"/>
            <a:r>
              <a:rPr lang="zh-CN" altLang="en-US" dirty="0"/>
              <a:t>从</a:t>
            </a:r>
            <a:r>
              <a:rPr lang="en-US" altLang="zh-CN" dirty="0"/>
              <a:t>FORTRAN</a:t>
            </a:r>
            <a:r>
              <a:rPr lang="zh-CN" altLang="en-US" dirty="0"/>
              <a:t>开始，高级程序设计语言的发展基本经历了六个过程</a:t>
            </a:r>
            <a:endParaRPr lang="en-US" altLang="zh-CN" dirty="0"/>
          </a:p>
          <a:p>
            <a:pPr lvl="1"/>
            <a:r>
              <a:rPr lang="zh-CN" altLang="en-US" dirty="0"/>
              <a:t>主要的范型：过程式、函数式、逻辑语言、面向对象语言</a:t>
            </a:r>
            <a:endParaRPr lang="en-US" altLang="zh-CN" dirty="0"/>
          </a:p>
          <a:p>
            <a:r>
              <a:rPr lang="zh-CN" altLang="en-US" dirty="0"/>
              <a:t>在这一系列的语言换代中，每种语言所支持的抽象机制发生了变化</a:t>
            </a:r>
            <a:endParaRPr lang="en-US" altLang="zh-CN" dirty="0"/>
          </a:p>
          <a:p>
            <a:pPr lvl="1"/>
            <a:endParaRPr lang="zh-CN" altLang="en-US"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7</a:t>
            </a:fld>
            <a:endParaRPr lang="en-US" altLang="zh-CN"/>
          </a:p>
        </p:txBody>
      </p:sp>
    </p:spTree>
    <p:extLst>
      <p:ext uri="{BB962C8B-B14F-4D97-AF65-F5344CB8AC3E}">
        <p14:creationId xmlns:p14="http://schemas.microsoft.com/office/powerpoint/2010/main" val="1754308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语言设计上的两种基本思路</a:t>
            </a:r>
          </a:p>
        </p:txBody>
      </p:sp>
      <p:sp>
        <p:nvSpPr>
          <p:cNvPr id="3" name="内容占位符 2"/>
          <p:cNvSpPr>
            <a:spLocks noGrp="1"/>
          </p:cNvSpPr>
          <p:nvPr>
            <p:ph idx="1"/>
          </p:nvPr>
        </p:nvSpPr>
        <p:spPr/>
        <p:txBody>
          <a:bodyPr/>
          <a:lstStyle/>
          <a:p>
            <a:pPr>
              <a:lnSpc>
                <a:spcPct val="150000"/>
              </a:lnSpc>
              <a:spcAft>
                <a:spcPts val="1200"/>
              </a:spcAft>
            </a:pPr>
            <a:r>
              <a:rPr lang="zh-CN" altLang="en-US" dirty="0"/>
              <a:t>每一种语言都带有设计者明确的目标和定位，并主导了该语言的特点（起码是最初时）</a:t>
            </a:r>
            <a:endParaRPr lang="en-US" altLang="zh-CN" dirty="0"/>
          </a:p>
          <a:p>
            <a:pPr lvl="1">
              <a:lnSpc>
                <a:spcPct val="150000"/>
              </a:lnSpc>
              <a:spcAft>
                <a:spcPts val="1200"/>
              </a:spcAft>
            </a:pPr>
            <a:r>
              <a:rPr lang="zh-CN" altLang="en-US" dirty="0"/>
              <a:t>第一种：偏向于机器运行性能的考虑（</a:t>
            </a:r>
            <a:r>
              <a:rPr lang="zh-CN" altLang="en-US" b="1" dirty="0">
                <a:solidFill>
                  <a:srgbClr val="C00000"/>
                </a:solidFill>
                <a:effectLst>
                  <a:outerShdw blurRad="38100" dist="38100" dir="2700000" algn="tl">
                    <a:srgbClr val="000000">
                      <a:alpha val="43137"/>
                    </a:srgbClr>
                  </a:outerShdw>
                </a:effectLst>
              </a:rPr>
              <a:t>运行快</a:t>
            </a:r>
            <a:r>
              <a:rPr lang="zh-CN" altLang="en-US" dirty="0"/>
              <a:t>）</a:t>
            </a:r>
            <a:endParaRPr lang="en-US" altLang="zh-CN" dirty="0"/>
          </a:p>
          <a:p>
            <a:pPr lvl="1">
              <a:lnSpc>
                <a:spcPct val="150000"/>
              </a:lnSpc>
              <a:spcAft>
                <a:spcPts val="1200"/>
              </a:spcAft>
            </a:pPr>
            <a:r>
              <a:rPr lang="zh-CN" altLang="en-US" dirty="0"/>
              <a:t>第二种：偏向人的思维方式与习惯（</a:t>
            </a:r>
            <a:r>
              <a:rPr lang="zh-CN" altLang="en-US" b="1" dirty="0">
                <a:solidFill>
                  <a:srgbClr val="C00000"/>
                </a:solidFill>
                <a:effectLst>
                  <a:outerShdw blurRad="38100" dist="38100" dir="2700000" algn="tl">
                    <a:srgbClr val="000000">
                      <a:alpha val="43137"/>
                    </a:srgbClr>
                  </a:outerShdw>
                </a:effectLst>
              </a:rPr>
              <a:t>开发快</a:t>
            </a:r>
            <a:r>
              <a:rPr lang="zh-CN" altLang="en-US" dirty="0"/>
              <a:t>）</a:t>
            </a:r>
            <a:endParaRPr lang="en-US" altLang="zh-CN" dirty="0"/>
          </a:p>
          <a:p>
            <a:pPr lvl="1">
              <a:lnSpc>
                <a:spcPct val="150000"/>
              </a:lnSpc>
              <a:spcAft>
                <a:spcPts val="1200"/>
              </a:spcAft>
            </a:pPr>
            <a:endParaRPr lang="zh-CN" altLang="en-US" dirty="0"/>
          </a:p>
        </p:txBody>
      </p:sp>
      <p:sp>
        <p:nvSpPr>
          <p:cNvPr id="6" name="矩形 5"/>
          <p:cNvSpPr/>
          <p:nvPr/>
        </p:nvSpPr>
        <p:spPr>
          <a:xfrm>
            <a:off x="755576" y="4581128"/>
            <a:ext cx="7848872" cy="830997"/>
          </a:xfrm>
          <a:prstGeom prst="rect">
            <a:avLst/>
          </a:prstGeom>
        </p:spPr>
        <p:txBody>
          <a:bodyPr wrap="square">
            <a:spAutoFit/>
          </a:bodyPr>
          <a:lstStyle/>
          <a:p>
            <a:r>
              <a:rPr lang="zh-CN" altLang="en-US" sz="2400" b="1" dirty="0">
                <a:solidFill>
                  <a:schemeClr val="accent2"/>
                </a:solidFill>
                <a:latin typeface="楷体" panose="02010609060101010101" pitchFamily="49" charset="-122"/>
                <a:ea typeface="楷体" panose="02010609060101010101" pitchFamily="49" charset="-122"/>
              </a:rPr>
              <a:t>尽管从数学的角度来看，绝大多数高级语言都是“图灵完备”的，但不同的设计理解会使它们长成完全不同的样子！</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8</a:t>
            </a:fld>
            <a:endParaRPr lang="en-US" altLang="zh-CN"/>
          </a:p>
        </p:txBody>
      </p:sp>
    </p:spTree>
    <p:extLst>
      <p:ext uri="{BB962C8B-B14F-4D97-AF65-F5344CB8AC3E}">
        <p14:creationId xmlns:p14="http://schemas.microsoft.com/office/powerpoint/2010/main" val="3305936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a:t>
            </a:r>
            <a:r>
              <a:rPr lang="zh-CN" altLang="en-US" b="1" dirty="0"/>
              <a:t>相对固定</a:t>
            </a:r>
            <a:r>
              <a:rPr lang="zh-CN" altLang="en-US" dirty="0"/>
              <a:t>”</a:t>
            </a:r>
          </a:p>
        </p:txBody>
      </p:sp>
      <p:sp>
        <p:nvSpPr>
          <p:cNvPr id="3" name="内容占位符 2"/>
          <p:cNvSpPr>
            <a:spLocks noGrp="1"/>
          </p:cNvSpPr>
          <p:nvPr>
            <p:ph idx="1"/>
          </p:nvPr>
        </p:nvSpPr>
        <p:spPr>
          <a:xfrm>
            <a:off x="457200" y="1196752"/>
            <a:ext cx="8229600" cy="4929412"/>
          </a:xfrm>
        </p:spPr>
        <p:txBody>
          <a:bodyPr/>
          <a:lstStyle/>
          <a:p>
            <a:pPr>
              <a:lnSpc>
                <a:spcPct val="150000"/>
              </a:lnSpc>
            </a:pPr>
            <a:r>
              <a:rPr lang="zh-CN" altLang="en-US" dirty="0"/>
              <a:t>有研究表明（</a:t>
            </a:r>
            <a:r>
              <a:rPr lang="en-US" altLang="zh-CN" dirty="0"/>
              <a:t>90</a:t>
            </a:r>
            <a:r>
              <a:rPr lang="zh-CN" altLang="en-US" dirty="0"/>
              <a:t>年代）：</a:t>
            </a:r>
            <a:endParaRPr lang="en-US" altLang="zh-CN" dirty="0"/>
          </a:p>
          <a:p>
            <a:pPr lvl="1">
              <a:lnSpc>
                <a:spcPct val="150000"/>
              </a:lnSpc>
            </a:pPr>
            <a:r>
              <a:rPr lang="zh-CN" altLang="en-US" dirty="0"/>
              <a:t>开发程序时使用的编程语言和生产力没有关系，无论用什么编程语言，</a:t>
            </a:r>
            <a:r>
              <a:rPr lang="zh-CN" altLang="en-US" b="1" dirty="0">
                <a:solidFill>
                  <a:srgbClr val="FF0000"/>
                </a:solidFill>
              </a:rPr>
              <a:t>一定时间</a:t>
            </a:r>
            <a:r>
              <a:rPr lang="zh-CN" altLang="en-US" dirty="0"/>
              <a:t>内所开发的代码行数是</a:t>
            </a:r>
            <a:r>
              <a:rPr lang="zh-CN" altLang="en-US" b="1" dirty="0">
                <a:solidFill>
                  <a:srgbClr val="FF0000"/>
                </a:solidFill>
                <a:effectLst>
                  <a:outerShdw blurRad="38100" dist="38100" dir="2700000" algn="tl">
                    <a:srgbClr val="000000">
                      <a:alpha val="43137"/>
                    </a:srgbClr>
                  </a:outerShdw>
                </a:effectLst>
              </a:rPr>
              <a:t>相对固定</a:t>
            </a:r>
            <a:r>
              <a:rPr lang="zh-CN" altLang="en-US" dirty="0"/>
              <a:t>的</a:t>
            </a:r>
            <a:r>
              <a:rPr lang="en-US" altLang="zh-CN" dirty="0"/>
              <a:t>[Matz09]</a:t>
            </a:r>
          </a:p>
          <a:p>
            <a:pPr lvl="1">
              <a:lnSpc>
                <a:spcPct val="150000"/>
              </a:lnSpc>
            </a:pPr>
            <a:r>
              <a:rPr lang="zh-CN" altLang="en-US" dirty="0"/>
              <a:t>无论用什么样的编程语言，</a:t>
            </a:r>
            <a:r>
              <a:rPr lang="zh-CN" altLang="en-US" b="1" dirty="0">
                <a:solidFill>
                  <a:srgbClr val="FF0000"/>
                </a:solidFill>
              </a:rPr>
              <a:t>同样的代码行数</a:t>
            </a:r>
            <a:r>
              <a:rPr lang="zh-CN" altLang="en-US" dirty="0"/>
              <a:t>，其中所隐藏的</a:t>
            </a:r>
            <a:r>
              <a:rPr lang="en-US" altLang="zh-CN" dirty="0"/>
              <a:t>Bug</a:t>
            </a:r>
            <a:r>
              <a:rPr lang="zh-CN" altLang="en-US" dirty="0"/>
              <a:t>量是</a:t>
            </a:r>
            <a:r>
              <a:rPr lang="zh-CN" altLang="en-US" b="1" dirty="0">
                <a:solidFill>
                  <a:srgbClr val="FF0000"/>
                </a:solidFill>
                <a:effectLst>
                  <a:outerShdw blurRad="38100" dist="38100" dir="2700000" algn="tl">
                    <a:srgbClr val="000000">
                      <a:alpha val="43137"/>
                    </a:srgbClr>
                  </a:outerShdw>
                </a:effectLst>
              </a:rPr>
              <a:t>相对固定</a:t>
            </a:r>
            <a:r>
              <a:rPr lang="zh-CN" altLang="en-US" dirty="0"/>
              <a:t>的</a:t>
            </a:r>
            <a:r>
              <a:rPr lang="en-US" altLang="zh-CN" dirty="0"/>
              <a:t>[UnixArt05]</a:t>
            </a:r>
          </a:p>
          <a:p>
            <a:pPr lvl="1"/>
            <a:endParaRPr lang="zh-CN" altLang="en-US" dirty="0"/>
          </a:p>
        </p:txBody>
      </p:sp>
      <p:sp>
        <p:nvSpPr>
          <p:cNvPr id="7" name="矩形 6"/>
          <p:cNvSpPr/>
          <p:nvPr/>
        </p:nvSpPr>
        <p:spPr>
          <a:xfrm>
            <a:off x="5724128" y="5301208"/>
            <a:ext cx="2448272" cy="523220"/>
          </a:xfrm>
          <a:prstGeom prst="rect">
            <a:avLst/>
          </a:prstGeom>
        </p:spPr>
        <p:txBody>
          <a:bodyPr wrap="square">
            <a:spAutoFit/>
          </a:bodyPr>
          <a:lstStyle/>
          <a:p>
            <a:r>
              <a:rPr lang="en-US" altLang="zh-CN" sz="2800" b="1" i="1" dirty="0">
                <a:solidFill>
                  <a:schemeClr val="accent1">
                    <a:lumMod val="75000"/>
                  </a:schemeClr>
                </a:solidFill>
                <a:effectLst>
                  <a:outerShdw blurRad="38100" dist="38100" dir="2700000" algn="tl">
                    <a:srgbClr val="000000">
                      <a:alpha val="43137"/>
                    </a:srgbClr>
                  </a:outerShdw>
                </a:effectLst>
                <a:latin typeface="Vijaya" panose="020B0604020202020204" pitchFamily="34" charset="0"/>
                <a:ea typeface="幼圆" panose="02010509060101010101" pitchFamily="49" charset="-122"/>
                <a:cs typeface="Vijaya" panose="020B0604020202020204" pitchFamily="34" charset="0"/>
              </a:rPr>
              <a:t>Empirical SE</a:t>
            </a:r>
            <a:endParaRPr lang="zh-CN" altLang="en-US" sz="2800" i="1" dirty="0">
              <a:solidFill>
                <a:schemeClr val="accent1">
                  <a:lumMod val="75000"/>
                </a:schemeClr>
              </a:solidFill>
              <a:effectLst>
                <a:outerShdw blurRad="38100" dist="38100" dir="2700000" algn="tl">
                  <a:srgbClr val="000000">
                    <a:alpha val="43137"/>
                  </a:srgbClr>
                </a:outerShdw>
              </a:effectLst>
              <a:latin typeface="Vijaya" panose="020B0604020202020204" pitchFamily="34" charset="0"/>
              <a:cs typeface="Vijaya" panose="020B0604020202020204" pitchFamily="34" charset="0"/>
            </a:endParaRP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9</a:t>
            </a:fld>
            <a:endParaRPr lang="en-US" altLang="zh-CN"/>
          </a:p>
        </p:txBody>
      </p:sp>
    </p:spTree>
    <p:extLst>
      <p:ext uri="{BB962C8B-B14F-4D97-AF65-F5344CB8AC3E}">
        <p14:creationId xmlns:p14="http://schemas.microsoft.com/office/powerpoint/2010/main" val="1831561970"/>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Jasmine5.0</Template>
  <TotalTime>5865</TotalTime>
  <Words>3671</Words>
  <Application>Microsoft Office PowerPoint</Application>
  <PresentationFormat>全屏显示(4:3)</PresentationFormat>
  <Paragraphs>433</Paragraphs>
  <Slides>45</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华文琥珀</vt:lpstr>
      <vt:lpstr>楷体</vt:lpstr>
      <vt:lpstr>宋体</vt:lpstr>
      <vt:lpstr>幼圆</vt:lpstr>
      <vt:lpstr>Arial</vt:lpstr>
      <vt:lpstr>Century Gothic</vt:lpstr>
      <vt:lpstr>Times New Roman</vt:lpstr>
      <vt:lpstr>Vijaya</vt:lpstr>
      <vt:lpstr>Wingdings</vt:lpstr>
      <vt:lpstr>Axis</vt:lpstr>
      <vt:lpstr>7、程序设计语言因素</vt:lpstr>
      <vt:lpstr>讨论1：语言层的机制</vt:lpstr>
      <vt:lpstr>讨论2：关于DSL</vt:lpstr>
      <vt:lpstr>两个发展历史</vt:lpstr>
      <vt:lpstr>软工与语言</vt:lpstr>
      <vt:lpstr>两个趋势</vt:lpstr>
      <vt:lpstr>语言的演化</vt:lpstr>
      <vt:lpstr>语言设计上的两种基本思路</vt:lpstr>
      <vt:lpstr>两个“相对固定”</vt:lpstr>
      <vt:lpstr>最主要的发展脉络</vt:lpstr>
      <vt:lpstr>汇编语言对开发的支持</vt:lpstr>
      <vt:lpstr>第一代语言对开发的支持</vt:lpstr>
      <vt:lpstr>早期语言的拓扑</vt:lpstr>
      <vt:lpstr>主要问题</vt:lpstr>
      <vt:lpstr>第二代语言对开发的支持</vt:lpstr>
      <vt:lpstr>二代和三代早期的特点</vt:lpstr>
      <vt:lpstr>第三代语言对开发的支持</vt:lpstr>
      <vt:lpstr>关于强类型的问题</vt:lpstr>
      <vt:lpstr>里程碑：Pascal</vt:lpstr>
      <vt:lpstr>断代</vt:lpstr>
      <vt:lpstr>C及其标准化</vt:lpstr>
      <vt:lpstr>面向对象语言</vt:lpstr>
      <vt:lpstr>混合风格C++</vt:lpstr>
      <vt:lpstr>后C++时代</vt:lpstr>
      <vt:lpstr>关于术语“脚本语言”</vt:lpstr>
      <vt:lpstr>框架对开发的支持</vt:lpstr>
      <vt:lpstr>新的发展趋势</vt:lpstr>
      <vt:lpstr>函数式的新趋势</vt:lpstr>
      <vt:lpstr>附录：编程与面向对象</vt:lpstr>
      <vt:lpstr>面向对象的“窘境”</vt:lpstr>
      <vt:lpstr>单看面向对象的历史</vt:lpstr>
      <vt:lpstr>Simula的发明</vt:lpstr>
      <vt:lpstr>Smalltalk的发展</vt:lpstr>
      <vt:lpstr>Smalltalk的纯面向对象</vt:lpstr>
      <vt:lpstr>特殊的Lisp</vt:lpstr>
      <vt:lpstr>从C上成长</vt:lpstr>
      <vt:lpstr>Java的出现</vt:lpstr>
      <vt:lpstr>Reference</vt:lpstr>
      <vt:lpstr>附录一：程序员</vt:lpstr>
      <vt:lpstr>PowerPoint 演示文稿</vt:lpstr>
      <vt:lpstr>软件本身形态的演化</vt:lpstr>
      <vt:lpstr>软件开发方法日新月异</vt:lpstr>
      <vt:lpstr>软件行业的规范难制定</vt:lpstr>
      <vt:lpstr>商业模式不断挑战软件的极限</vt:lpstr>
      <vt:lpstr>课程群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软件过程与质量</dc:title>
  <dc:creator>Seg_812</dc:creator>
  <cp:lastModifiedBy>王 立敏</cp:lastModifiedBy>
  <cp:revision>1033</cp:revision>
  <dcterms:created xsi:type="dcterms:W3CDTF">2000-07-21T01:37:02Z</dcterms:created>
  <dcterms:modified xsi:type="dcterms:W3CDTF">2019-12-16T15:15:25Z</dcterms:modified>
</cp:coreProperties>
</file>