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1" r:id="rId3"/>
    <p:sldId id="293" r:id="rId4"/>
    <p:sldId id="263" r:id="rId5"/>
    <p:sldId id="298" r:id="rId6"/>
    <p:sldId id="300" r:id="rId7"/>
    <p:sldId id="299" r:id="rId8"/>
    <p:sldId id="259" r:id="rId9"/>
    <p:sldId id="269" r:id="rId10"/>
    <p:sldId id="274" r:id="rId11"/>
    <p:sldId id="283" r:id="rId12"/>
    <p:sldId id="284" r:id="rId13"/>
    <p:sldId id="285" r:id="rId14"/>
    <p:sldId id="287" r:id="rId15"/>
    <p:sldId id="288" r:id="rId16"/>
    <p:sldId id="289" r:id="rId17"/>
    <p:sldId id="295" r:id="rId18"/>
    <p:sldId id="294" r:id="rId19"/>
    <p:sldId id="292" r:id="rId20"/>
    <p:sldId id="296" r:id="rId21"/>
    <p:sldId id="301" r:id="rId22"/>
    <p:sldId id="29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Molina" userId="0eb7f648c60e273e" providerId="LiveId" clId="{3560D5E5-9847-4B23-9543-D983E604FE3B}"/>
    <pc:docChg chg="modSld">
      <pc:chgData name="William Molina" userId="0eb7f648c60e273e" providerId="LiveId" clId="{3560D5E5-9847-4B23-9543-D983E604FE3B}" dt="2020-07-31T17:25:30.916" v="23" actId="20577"/>
      <pc:docMkLst>
        <pc:docMk/>
      </pc:docMkLst>
      <pc:sldChg chg="modSp">
        <pc:chgData name="William Molina" userId="0eb7f648c60e273e" providerId="LiveId" clId="{3560D5E5-9847-4B23-9543-D983E604FE3B}" dt="2020-07-31T17:25:30.916" v="23" actId="20577"/>
        <pc:sldMkLst>
          <pc:docMk/>
          <pc:sldMk cId="0" sldId="274"/>
        </pc:sldMkLst>
        <pc:spChg chg="mod">
          <ac:chgData name="William Molina" userId="0eb7f648c60e273e" providerId="LiveId" clId="{3560D5E5-9847-4B23-9543-D983E604FE3B}" dt="2020-07-31T17:25:30.916" v="23" actId="20577"/>
          <ac:spMkLst>
            <pc:docMk/>
            <pc:sldMk cId="0" sldId="274"/>
            <ac:spMk id="1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F344F-D22C-4728-A188-21FF1D2CE30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EEB6A0-14C7-4F56-8AB9-F6AC8E8D2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FFV Definition</a:t>
          </a:r>
        </a:p>
      </dgm:t>
    </dgm:pt>
    <dgm:pt modelId="{6733C6BF-064A-468E-9253-C7E78C055363}" type="parTrans" cxnId="{A45DB7D1-C5D1-404D-8F2A-D57FDABD6872}">
      <dgm:prSet/>
      <dgm:spPr/>
      <dgm:t>
        <a:bodyPr/>
        <a:lstStyle/>
        <a:p>
          <a:endParaRPr lang="en-US"/>
        </a:p>
      </dgm:t>
    </dgm:pt>
    <dgm:pt modelId="{A54352EB-DFCC-4149-9904-F26CFA9EA1C8}" type="sibTrans" cxnId="{A45DB7D1-C5D1-404D-8F2A-D57FDABD68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E85919-BE1C-4105-B514-F43EAF7958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Gasoline vs E85 fuel</a:t>
          </a:r>
        </a:p>
      </dgm:t>
    </dgm:pt>
    <dgm:pt modelId="{39AAC050-6385-46F7-9AC4-B82A12D5F597}" type="parTrans" cxnId="{DCE1A0C5-2590-4C32-BCEE-CDC2B234F45B}">
      <dgm:prSet/>
      <dgm:spPr/>
      <dgm:t>
        <a:bodyPr/>
        <a:lstStyle/>
        <a:p>
          <a:endParaRPr lang="en-US"/>
        </a:p>
      </dgm:t>
    </dgm:pt>
    <dgm:pt modelId="{48D5689A-C97C-4A02-B7F3-03D2F25218D0}" type="sibTrans" cxnId="{DCE1A0C5-2590-4C32-BCEE-CDC2B234F4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678843-9BA4-4F68-950A-4AEAFB5A6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Fuel Economy</a:t>
          </a:r>
        </a:p>
      </dgm:t>
    </dgm:pt>
    <dgm:pt modelId="{D307A621-6AD8-42C6-B913-8C4103755E4F}" type="parTrans" cxnId="{E38FEAA1-E152-40A6-AE79-BFA3542A099B}">
      <dgm:prSet/>
      <dgm:spPr/>
      <dgm:t>
        <a:bodyPr/>
        <a:lstStyle/>
        <a:p>
          <a:endParaRPr lang="en-US"/>
        </a:p>
      </dgm:t>
    </dgm:pt>
    <dgm:pt modelId="{276E9441-6322-46D5-8DDA-F8B1DA275C18}" type="sibTrans" cxnId="{E38FEAA1-E152-40A6-AE79-BFA3542A09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E1BAA8-ADBE-457E-9FF2-4189BE068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Annual Cost</a:t>
          </a:r>
        </a:p>
      </dgm:t>
    </dgm:pt>
    <dgm:pt modelId="{5F1F1FE7-FFA0-459A-9E15-6088FF4AD324}" type="parTrans" cxnId="{D6190DEA-9FFC-441D-8EAF-88BEA4F42F7C}">
      <dgm:prSet/>
      <dgm:spPr/>
      <dgm:t>
        <a:bodyPr/>
        <a:lstStyle/>
        <a:p>
          <a:endParaRPr lang="en-US"/>
        </a:p>
      </dgm:t>
    </dgm:pt>
    <dgm:pt modelId="{95D46A71-CF47-4595-BAE0-CAE5F98D7ADB}" type="sibTrans" cxnId="{D6190DEA-9FFC-441D-8EAF-88BEA4F42F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19524D-07B9-44F6-B55C-95E21780BA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Emissions</a:t>
          </a:r>
        </a:p>
      </dgm:t>
    </dgm:pt>
    <dgm:pt modelId="{A7D31CA6-852E-4B7F-A321-F1B8DF2B3DA4}" type="parTrans" cxnId="{AE852B16-9906-4E02-ACD0-F1D4B62DEDEE}">
      <dgm:prSet/>
      <dgm:spPr/>
      <dgm:t>
        <a:bodyPr/>
        <a:lstStyle/>
        <a:p>
          <a:endParaRPr lang="en-US"/>
        </a:p>
      </dgm:t>
    </dgm:pt>
    <dgm:pt modelId="{A4904824-7CA3-445B-9402-B2132D893BBA}" type="sibTrans" cxnId="{AE852B16-9906-4E02-ACD0-F1D4B62DED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5CF9C5-6863-4BC5-BC4F-1BDFF2753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Vehicle Recommendations</a:t>
          </a:r>
        </a:p>
      </dgm:t>
    </dgm:pt>
    <dgm:pt modelId="{94CC2B87-6E13-4310-9020-9FEAA8B1AF02}" type="parTrans" cxnId="{1444A499-3410-4D11-A44C-DF56DC510B97}">
      <dgm:prSet/>
      <dgm:spPr/>
      <dgm:t>
        <a:bodyPr/>
        <a:lstStyle/>
        <a:p>
          <a:endParaRPr lang="en-US"/>
        </a:p>
      </dgm:t>
    </dgm:pt>
    <dgm:pt modelId="{A9DB7EEB-8D3F-460F-81D8-21D99B21E64F}" type="sibTrans" cxnId="{1444A499-3410-4D11-A44C-DF56DC510B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557529-CF88-4D8C-BEA2-3DA80E1E3666}" type="pres">
      <dgm:prSet presAssocID="{1DDF344F-D22C-4728-A188-21FF1D2CE303}" presName="linear" presStyleCnt="0">
        <dgm:presLayoutVars>
          <dgm:animLvl val="lvl"/>
          <dgm:resizeHandles val="exact"/>
        </dgm:presLayoutVars>
      </dgm:prSet>
      <dgm:spPr/>
    </dgm:pt>
    <dgm:pt modelId="{129C1338-3B96-4236-8FC0-88CA9A8BA116}" type="pres">
      <dgm:prSet presAssocID="{96EEB6A0-14C7-4F56-8AB9-F6AC8E8D20E5}" presName="parentText" presStyleLbl="node1" presStyleIdx="0" presStyleCnt="6" custLinFactNeighborX="-11612" custLinFactNeighborY="-9284">
        <dgm:presLayoutVars>
          <dgm:chMax val="0"/>
          <dgm:bulletEnabled val="1"/>
        </dgm:presLayoutVars>
      </dgm:prSet>
      <dgm:spPr/>
    </dgm:pt>
    <dgm:pt modelId="{B201A7F7-E521-494F-85A6-816B10BB4BD9}" type="pres">
      <dgm:prSet presAssocID="{A54352EB-DFCC-4149-9904-F26CFA9EA1C8}" presName="spacer" presStyleCnt="0"/>
      <dgm:spPr/>
    </dgm:pt>
    <dgm:pt modelId="{F4F5454D-E5E5-4E96-9776-B31B2E69BB4A}" type="pres">
      <dgm:prSet presAssocID="{8BE85919-BE1C-4105-B514-F43EAF7958E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30FF72-239B-49D9-838A-428FD579ABEB}" type="pres">
      <dgm:prSet presAssocID="{48D5689A-C97C-4A02-B7F3-03D2F25218D0}" presName="spacer" presStyleCnt="0"/>
      <dgm:spPr/>
    </dgm:pt>
    <dgm:pt modelId="{B1D121D5-F96B-49E7-B86E-7856075CB9F8}" type="pres">
      <dgm:prSet presAssocID="{19678843-9BA4-4F68-950A-4AEAFB5A652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D93747A-FFE8-49B1-B1FF-F622FB050646}" type="pres">
      <dgm:prSet presAssocID="{276E9441-6322-46D5-8DDA-F8B1DA275C18}" presName="spacer" presStyleCnt="0"/>
      <dgm:spPr/>
    </dgm:pt>
    <dgm:pt modelId="{ED589619-8D74-4D05-AD1A-00CDEC1FE51F}" type="pres">
      <dgm:prSet presAssocID="{44E1BAA8-ADBE-457E-9FF2-4189BE0685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CC61C6A-52F6-4548-962A-99CAC7E689A6}" type="pres">
      <dgm:prSet presAssocID="{95D46A71-CF47-4595-BAE0-CAE5F98D7ADB}" presName="spacer" presStyleCnt="0"/>
      <dgm:spPr/>
    </dgm:pt>
    <dgm:pt modelId="{B014E739-9D96-41F3-ACEB-B2C47E2F8B66}" type="pres">
      <dgm:prSet presAssocID="{7419524D-07B9-44F6-B55C-95E21780BA9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5AF8845-0D26-484F-B226-006301065DE8}" type="pres">
      <dgm:prSet presAssocID="{A4904824-7CA3-445B-9402-B2132D893BBA}" presName="spacer" presStyleCnt="0"/>
      <dgm:spPr/>
    </dgm:pt>
    <dgm:pt modelId="{D1484B9B-F7C3-4E3D-ACF1-15438373146E}" type="pres">
      <dgm:prSet presAssocID="{185CF9C5-6863-4BC5-BC4F-1BDFF27534E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318C04-2FA0-4418-AE01-016E494DBFC7}" type="presOf" srcId="{8BE85919-BE1C-4105-B514-F43EAF7958EF}" destId="{F4F5454D-E5E5-4E96-9776-B31B2E69BB4A}" srcOrd="0" destOrd="0" presId="urn:microsoft.com/office/officeart/2005/8/layout/vList2"/>
    <dgm:cxn modelId="{F70B9007-E701-4127-BD37-8ADD3CB03BFF}" type="presOf" srcId="{96EEB6A0-14C7-4F56-8AB9-F6AC8E8D20E5}" destId="{129C1338-3B96-4236-8FC0-88CA9A8BA116}" srcOrd="0" destOrd="0" presId="urn:microsoft.com/office/officeart/2005/8/layout/vList2"/>
    <dgm:cxn modelId="{E1427F09-3C28-476B-B4CA-EBA47982FDBA}" type="presOf" srcId="{7419524D-07B9-44F6-B55C-95E21780BA93}" destId="{B014E739-9D96-41F3-ACEB-B2C47E2F8B66}" srcOrd="0" destOrd="0" presId="urn:microsoft.com/office/officeart/2005/8/layout/vList2"/>
    <dgm:cxn modelId="{AE852B16-9906-4E02-ACD0-F1D4B62DEDEE}" srcId="{1DDF344F-D22C-4728-A188-21FF1D2CE303}" destId="{7419524D-07B9-44F6-B55C-95E21780BA93}" srcOrd="4" destOrd="0" parTransId="{A7D31CA6-852E-4B7F-A321-F1B8DF2B3DA4}" sibTransId="{A4904824-7CA3-445B-9402-B2132D893BBA}"/>
    <dgm:cxn modelId="{00FA685C-9E4F-44FC-9BD9-FC9997ECAE44}" type="presOf" srcId="{44E1BAA8-ADBE-457E-9FF2-4189BE0685C0}" destId="{ED589619-8D74-4D05-AD1A-00CDEC1FE51F}" srcOrd="0" destOrd="0" presId="urn:microsoft.com/office/officeart/2005/8/layout/vList2"/>
    <dgm:cxn modelId="{38A35779-B32D-42E9-9790-BFF423350599}" type="presOf" srcId="{19678843-9BA4-4F68-950A-4AEAFB5A652D}" destId="{B1D121D5-F96B-49E7-B86E-7856075CB9F8}" srcOrd="0" destOrd="0" presId="urn:microsoft.com/office/officeart/2005/8/layout/vList2"/>
    <dgm:cxn modelId="{05993488-B6BE-4625-B7B5-07C2690219EC}" type="presOf" srcId="{1DDF344F-D22C-4728-A188-21FF1D2CE303}" destId="{C9557529-CF88-4D8C-BEA2-3DA80E1E3666}" srcOrd="0" destOrd="0" presId="urn:microsoft.com/office/officeart/2005/8/layout/vList2"/>
    <dgm:cxn modelId="{1444A499-3410-4D11-A44C-DF56DC510B97}" srcId="{1DDF344F-D22C-4728-A188-21FF1D2CE303}" destId="{185CF9C5-6863-4BC5-BC4F-1BDFF27534E5}" srcOrd="5" destOrd="0" parTransId="{94CC2B87-6E13-4310-9020-9FEAA8B1AF02}" sibTransId="{A9DB7EEB-8D3F-460F-81D8-21D99B21E64F}"/>
    <dgm:cxn modelId="{E38FEAA1-E152-40A6-AE79-BFA3542A099B}" srcId="{1DDF344F-D22C-4728-A188-21FF1D2CE303}" destId="{19678843-9BA4-4F68-950A-4AEAFB5A652D}" srcOrd="2" destOrd="0" parTransId="{D307A621-6AD8-42C6-B913-8C4103755E4F}" sibTransId="{276E9441-6322-46D5-8DDA-F8B1DA275C18}"/>
    <dgm:cxn modelId="{DCE1A0C5-2590-4C32-BCEE-CDC2B234F45B}" srcId="{1DDF344F-D22C-4728-A188-21FF1D2CE303}" destId="{8BE85919-BE1C-4105-B514-F43EAF7958EF}" srcOrd="1" destOrd="0" parTransId="{39AAC050-6385-46F7-9AC4-B82A12D5F597}" sibTransId="{48D5689A-C97C-4A02-B7F3-03D2F25218D0}"/>
    <dgm:cxn modelId="{3028F3C5-0607-4623-BDED-3EB705E99842}" type="presOf" srcId="{185CF9C5-6863-4BC5-BC4F-1BDFF27534E5}" destId="{D1484B9B-F7C3-4E3D-ACF1-15438373146E}" srcOrd="0" destOrd="0" presId="urn:microsoft.com/office/officeart/2005/8/layout/vList2"/>
    <dgm:cxn modelId="{A45DB7D1-C5D1-404D-8F2A-D57FDABD6872}" srcId="{1DDF344F-D22C-4728-A188-21FF1D2CE303}" destId="{96EEB6A0-14C7-4F56-8AB9-F6AC8E8D20E5}" srcOrd="0" destOrd="0" parTransId="{6733C6BF-064A-468E-9253-C7E78C055363}" sibTransId="{A54352EB-DFCC-4149-9904-F26CFA9EA1C8}"/>
    <dgm:cxn modelId="{D6190DEA-9FFC-441D-8EAF-88BEA4F42F7C}" srcId="{1DDF344F-D22C-4728-A188-21FF1D2CE303}" destId="{44E1BAA8-ADBE-457E-9FF2-4189BE0685C0}" srcOrd="3" destOrd="0" parTransId="{5F1F1FE7-FFA0-459A-9E15-6088FF4AD324}" sibTransId="{95D46A71-CF47-4595-BAE0-CAE5F98D7ADB}"/>
    <dgm:cxn modelId="{7B80B1BE-274D-42F3-959E-7AE485891889}" type="presParOf" srcId="{C9557529-CF88-4D8C-BEA2-3DA80E1E3666}" destId="{129C1338-3B96-4236-8FC0-88CA9A8BA116}" srcOrd="0" destOrd="0" presId="urn:microsoft.com/office/officeart/2005/8/layout/vList2"/>
    <dgm:cxn modelId="{4BCB2EA9-95B0-42EF-9A6C-546742D60F9D}" type="presParOf" srcId="{C9557529-CF88-4D8C-BEA2-3DA80E1E3666}" destId="{B201A7F7-E521-494F-85A6-816B10BB4BD9}" srcOrd="1" destOrd="0" presId="urn:microsoft.com/office/officeart/2005/8/layout/vList2"/>
    <dgm:cxn modelId="{9C2946C5-3C39-4217-8BA5-45DFE62BBCC0}" type="presParOf" srcId="{C9557529-CF88-4D8C-BEA2-3DA80E1E3666}" destId="{F4F5454D-E5E5-4E96-9776-B31B2E69BB4A}" srcOrd="2" destOrd="0" presId="urn:microsoft.com/office/officeart/2005/8/layout/vList2"/>
    <dgm:cxn modelId="{F338B7E6-B464-48CC-934A-1235C8AE1BDB}" type="presParOf" srcId="{C9557529-CF88-4D8C-BEA2-3DA80E1E3666}" destId="{3B30FF72-239B-49D9-838A-428FD579ABEB}" srcOrd="3" destOrd="0" presId="urn:microsoft.com/office/officeart/2005/8/layout/vList2"/>
    <dgm:cxn modelId="{A98BA397-F3BE-4A67-8CF0-45B7B131F5BB}" type="presParOf" srcId="{C9557529-CF88-4D8C-BEA2-3DA80E1E3666}" destId="{B1D121D5-F96B-49E7-B86E-7856075CB9F8}" srcOrd="4" destOrd="0" presId="urn:microsoft.com/office/officeart/2005/8/layout/vList2"/>
    <dgm:cxn modelId="{F6CCED21-2D15-4D13-8C3C-7DF19C928D7C}" type="presParOf" srcId="{C9557529-CF88-4D8C-BEA2-3DA80E1E3666}" destId="{AD93747A-FFE8-49B1-B1FF-F622FB050646}" srcOrd="5" destOrd="0" presId="urn:microsoft.com/office/officeart/2005/8/layout/vList2"/>
    <dgm:cxn modelId="{868DA2C2-ADCA-4606-BBC7-9A3540505F59}" type="presParOf" srcId="{C9557529-CF88-4D8C-BEA2-3DA80E1E3666}" destId="{ED589619-8D74-4D05-AD1A-00CDEC1FE51F}" srcOrd="6" destOrd="0" presId="urn:microsoft.com/office/officeart/2005/8/layout/vList2"/>
    <dgm:cxn modelId="{094304AC-7A57-4B83-9CFA-96E5D1A7F793}" type="presParOf" srcId="{C9557529-CF88-4D8C-BEA2-3DA80E1E3666}" destId="{ECC61C6A-52F6-4548-962A-99CAC7E689A6}" srcOrd="7" destOrd="0" presId="urn:microsoft.com/office/officeart/2005/8/layout/vList2"/>
    <dgm:cxn modelId="{D41529C8-0170-4473-993E-5CD4891793D6}" type="presParOf" srcId="{C9557529-CF88-4D8C-BEA2-3DA80E1E3666}" destId="{B014E739-9D96-41F3-ACEB-B2C47E2F8B66}" srcOrd="8" destOrd="0" presId="urn:microsoft.com/office/officeart/2005/8/layout/vList2"/>
    <dgm:cxn modelId="{50311D78-A7ED-4C1C-A41B-4E9560B2C300}" type="presParOf" srcId="{C9557529-CF88-4D8C-BEA2-3DA80E1E3666}" destId="{15AF8845-0D26-484F-B226-006301065DE8}" srcOrd="9" destOrd="0" presId="urn:microsoft.com/office/officeart/2005/8/layout/vList2"/>
    <dgm:cxn modelId="{0C9B2D33-3AD2-4C5A-BB16-BC3C5B8E6815}" type="presParOf" srcId="{C9557529-CF88-4D8C-BEA2-3DA80E1E3666}" destId="{D1484B9B-F7C3-4E3D-ACF1-15438373146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C1338-3B96-4236-8FC0-88CA9A8BA116}">
      <dsp:nvSpPr>
        <dsp:cNvPr id="0" name=""/>
        <dsp:cNvSpPr/>
      </dsp:nvSpPr>
      <dsp:spPr>
        <a:xfrm>
          <a:off x="0" y="12078"/>
          <a:ext cx="6492875" cy="772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FFV Definition</a:t>
          </a:r>
        </a:p>
      </dsp:txBody>
      <dsp:txXfrm>
        <a:off x="37696" y="49774"/>
        <a:ext cx="6417483" cy="696808"/>
      </dsp:txXfrm>
    </dsp:sp>
    <dsp:sp modelId="{F4F5454D-E5E5-4E96-9776-B31B2E69BB4A}">
      <dsp:nvSpPr>
        <dsp:cNvPr id="0" name=""/>
        <dsp:cNvSpPr/>
      </dsp:nvSpPr>
      <dsp:spPr>
        <a:xfrm>
          <a:off x="0" y="878699"/>
          <a:ext cx="6492875" cy="772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Gasoline vs E85 fuel</a:t>
          </a:r>
        </a:p>
      </dsp:txBody>
      <dsp:txXfrm>
        <a:off x="37696" y="916395"/>
        <a:ext cx="6417483" cy="696808"/>
      </dsp:txXfrm>
    </dsp:sp>
    <dsp:sp modelId="{B1D121D5-F96B-49E7-B86E-7856075CB9F8}">
      <dsp:nvSpPr>
        <dsp:cNvPr id="0" name=""/>
        <dsp:cNvSpPr/>
      </dsp:nvSpPr>
      <dsp:spPr>
        <a:xfrm>
          <a:off x="0" y="1737299"/>
          <a:ext cx="6492875" cy="772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Fuel Economy</a:t>
          </a:r>
        </a:p>
      </dsp:txBody>
      <dsp:txXfrm>
        <a:off x="37696" y="1774995"/>
        <a:ext cx="6417483" cy="696808"/>
      </dsp:txXfrm>
    </dsp:sp>
    <dsp:sp modelId="{ED589619-8D74-4D05-AD1A-00CDEC1FE51F}">
      <dsp:nvSpPr>
        <dsp:cNvPr id="0" name=""/>
        <dsp:cNvSpPr/>
      </dsp:nvSpPr>
      <dsp:spPr>
        <a:xfrm>
          <a:off x="0" y="2595899"/>
          <a:ext cx="6492875" cy="772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Annual Cost</a:t>
          </a:r>
        </a:p>
      </dsp:txBody>
      <dsp:txXfrm>
        <a:off x="37696" y="2633595"/>
        <a:ext cx="6417483" cy="696808"/>
      </dsp:txXfrm>
    </dsp:sp>
    <dsp:sp modelId="{B014E739-9D96-41F3-ACEB-B2C47E2F8B66}">
      <dsp:nvSpPr>
        <dsp:cNvPr id="0" name=""/>
        <dsp:cNvSpPr/>
      </dsp:nvSpPr>
      <dsp:spPr>
        <a:xfrm>
          <a:off x="0" y="3454500"/>
          <a:ext cx="6492875" cy="772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Emissions</a:t>
          </a:r>
        </a:p>
      </dsp:txBody>
      <dsp:txXfrm>
        <a:off x="37696" y="3492196"/>
        <a:ext cx="6417483" cy="696808"/>
      </dsp:txXfrm>
    </dsp:sp>
    <dsp:sp modelId="{D1484B9B-F7C3-4E3D-ACF1-15438373146E}">
      <dsp:nvSpPr>
        <dsp:cNvPr id="0" name=""/>
        <dsp:cNvSpPr/>
      </dsp:nvSpPr>
      <dsp:spPr>
        <a:xfrm>
          <a:off x="0" y="4313100"/>
          <a:ext cx="6492875" cy="772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Vehicle Recommendations</a:t>
          </a:r>
        </a:p>
      </dsp:txBody>
      <dsp:txXfrm>
        <a:off x="37696" y="4350796"/>
        <a:ext cx="6417483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C0D3-48BB-4A3F-A1D8-DB6DA24A5DD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8A5F-7E6F-48F6-8D85-95807060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68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389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53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cc2fa658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cc2fa658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89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17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FD0C-4425-45B2-A092-E87C5200C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3135-1703-4044-998F-484E2952E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8F88-5E33-40BA-9810-A926E15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C36B-54E8-4DF7-B180-0FD43DEC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1AE2-40EA-4BED-9A16-A0517B4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0000-C4AB-4235-80FB-6CF3868F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4930-9D51-41B7-B651-B5363118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7F7B-83B0-4876-967E-9505B027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0E13-67FE-4B26-B97E-FD3D1189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AEF3-7AAB-4942-8824-2963D2A2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EA683-CF1C-4229-A5DA-79F19911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E135-E3E0-4E60-98A3-6D0356D18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E743-901D-4CD7-85B9-9CFC5339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5602-CDCD-4C66-B186-C8B8D6B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467C-BC1B-4C1E-A557-617D6453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9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89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 dirty="0"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749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83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318" y="-141"/>
            <a:ext cx="12191761" cy="6857756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44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084-241A-41ED-A6E8-439160B6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4213-4DC9-4B1C-8FD9-DC9EC47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A99C-1EB2-417A-81C8-2A375F59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5818-A7F8-4ED5-B034-F8BC65D6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ED66-C77E-4189-AEDA-8644FD96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5C9-9316-410A-A918-4661F71D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A4B4-6968-446B-8DC3-F479EC3F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E764-124D-463A-9447-12C1C6E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9A24-840A-4EA7-9AC5-FB739A76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F0F1-402F-42A3-B385-DE146AC9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B48E-7FF9-4514-9E8F-BBE31955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1E4E-42BF-4AEE-A90F-1FE3AFC40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CBC5A-A4E1-4245-98B3-D42DF77F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894-5FAE-4AC7-B223-9730A4F6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CA01-4B6E-4F40-A788-706D5714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85A5B-C264-4677-A7BF-B4B319C5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FD9F-B758-475E-8B5A-A900A05A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B69D-02CF-4C6E-803D-613A36CA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9C807-79E6-4563-B34F-81CF9831B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F0F20-91A0-45BD-932A-BE3C7A650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A9738-F3F0-4462-BA4A-CA5859A9C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4B2F6-0181-4119-BCDA-66AD3C29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CEF19-2C45-414A-ACFA-D16D786A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07C81-513B-4F94-9620-3170B3F3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7490-43D9-4DC4-B60F-7D673679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C56D-E786-427B-82E7-4FBB7DE2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15FC-0DD2-40B3-91EE-6B34CB66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3F3F0-8328-4F8F-8FCF-90EB9BA5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F975E-C91E-432D-8BD1-3F3C7C57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FEB98-9958-43E8-AF5A-BB33B80F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6D804-D5D2-40B0-A0A7-EED346CB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9879-FD4E-4ED3-B27E-E0614F65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2980-C5FA-470A-8174-EC23642C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910E-3359-43AF-94FB-782AE9F32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46EDD-5162-4E20-8295-09FD64D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9361D-DBFF-4C69-AE6B-2D052849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9E880-DCF6-4BD7-9DE4-91A8BF56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8ADE-955C-442B-9883-F0E46E34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2C337-CCE3-45F6-9624-C02E78651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A1748-2356-4666-9F77-E30F85A6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5B1C-A69E-4777-9BAA-225AE27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3E6F-1B69-4D53-A49E-2567BD07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E806-19B8-4782-B095-C19259D0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1B2B8-B191-4C5F-988D-F1485E6C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4B1D-B37C-4FFE-8B7F-903061E2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C05FF-9107-4AEE-BBDA-07B067F74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E50E-B825-4469-81EA-D1123A885A2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6894-CD68-4FD6-83EB-C2F57BB5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5186-1B3C-4BE3-8953-7303D435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DD6C-1C06-4901-B214-1C964FBB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hightechdad/730965003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uel_gaug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ixabay.com/en/price-tag-award-warranty-trailers-374404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eea.europa.eu/highlights/carbon-efficiency-of-new-ca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sol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Gasoli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European_route_E8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ghtning_McQuee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measeylabs.com/Blog/2018/0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epa/fuel-economy/version/1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6518974" y="2215945"/>
            <a:ext cx="5334638" cy="2799718"/>
          </a:xfrm>
          <a:prstGeom prst="rect">
            <a:avLst/>
          </a:prstGeom>
        </p:spPr>
        <p:txBody>
          <a:bodyPr spcFirstLastPara="1" vert="horz" lIns="0" tIns="0" rIns="0" bIns="0" rtlCol="0" anchor="t" anchorCtr="0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Flex-Fuel Vehicles (FFV)</a:t>
            </a:r>
            <a:br>
              <a:rPr lang="en-US" sz="4000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Fuel Economy, Annual Fuel Cost, Emissions, and Consumer’s Best Choice</a:t>
            </a:r>
          </a:p>
        </p:txBody>
      </p:sp>
      <p:sp>
        <p:nvSpPr>
          <p:cNvPr id="9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4" name="Graphic 143" descr="Car">
            <a:extLst>
              <a:ext uri="{FF2B5EF4-FFF2-40B4-BE49-F238E27FC236}">
                <a16:creationId xmlns:a16="http://schemas.microsoft.com/office/drawing/2014/main" id="{98EC91BD-5EC4-44F6-874A-F2766266F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70" y="1348595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1863674" y="4524558"/>
            <a:ext cx="3181568" cy="10765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>
                <a:latin typeface="Segoe UI" pitchFamily="34" charset="0"/>
                <a:cs typeface="Segoe UI" pitchFamily="34" charset="0"/>
              </a:rPr>
              <a:t>Analysis and Presentation:</a:t>
            </a:r>
          </a:p>
          <a:p>
            <a:pPr>
              <a:spcBef>
                <a:spcPts val="800"/>
              </a:spcBef>
            </a:pPr>
            <a:r>
              <a:rPr lang="en-US" b="1" dirty="0">
                <a:latin typeface="Segoe UI" pitchFamily="34" charset="0"/>
                <a:cs typeface="Segoe UI" pitchFamily="34" charset="0"/>
              </a:rPr>
              <a:t>	William Molina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evice, monitor, sitting, screen&#10;&#10;Description automatically generated">
            <a:extLst>
              <a:ext uri="{FF2B5EF4-FFF2-40B4-BE49-F238E27FC236}">
                <a16:creationId xmlns:a16="http://schemas.microsoft.com/office/drawing/2014/main" id="{8C2ED48D-94D3-45BD-96DC-C6C7841EF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020" t="9091" r="2161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On average, gasoline is 30.5% more efficient than E85 fuel</a:t>
            </a:r>
            <a:endParaRPr lang="en-US" b="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1" name="Google Shape;331;p31"/>
          <p:cNvSpPr txBox="1">
            <a:spLocks noGrp="1"/>
          </p:cNvSpPr>
          <p:nvPr>
            <p:ph type="sldNum" idx="12"/>
          </p:nvPr>
        </p:nvSpPr>
        <p:spPr>
          <a:xfrm>
            <a:off x="8970819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1DC0A-551A-4D6D-AA69-C1F47EB0AA07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lickr.com/photos/hightechdad/730965003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evice, meter&#10;&#10;Description automatically generated">
            <a:extLst>
              <a:ext uri="{FF2B5EF4-FFF2-40B4-BE49-F238E27FC236}">
                <a16:creationId xmlns:a16="http://schemas.microsoft.com/office/drawing/2014/main" id="{D660DEAE-CA0C-4CE0-89FA-DB6C9F80C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3238" r="9091" b="158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30356" y="1057274"/>
            <a:ext cx="4023360" cy="2021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800" dirty="0"/>
              <a:t>2.</a:t>
            </a:r>
            <a:br>
              <a:rPr lang="en-US" sz="4800" dirty="0"/>
            </a:br>
            <a:r>
              <a:rPr lang="en-US" sz="4800" dirty="0"/>
              <a:t>Average Annual Fuel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1F0C7-88BE-4E44-84CF-C2B8F06D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</a:rPr>
              <a:t>Regular Gasoline VS E 85 Fuel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E75087-E64A-4BEB-88DE-14F5B574E18D}"/>
              </a:ext>
            </a:extLst>
          </p:cNvPr>
          <p:cNvSpPr/>
          <p:nvPr/>
        </p:nvSpPr>
        <p:spPr>
          <a:xfrm>
            <a:off x="384309" y="3089157"/>
            <a:ext cx="706374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Annual fuel cost is based on 15,000 miles, 55% city driving 45% highway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1400" i="1" dirty="0"/>
              <a:t>Fuel prices for E85 are from the Office of Energy Efficiency and Renewable Energy's Alternative Fuel Price Report </a:t>
            </a:r>
          </a:p>
          <a:p>
            <a:pPr>
              <a:spcAft>
                <a:spcPts val="600"/>
              </a:spcAft>
            </a:pPr>
            <a:r>
              <a:rPr lang="en-US" sz="1400" i="1" dirty="0"/>
              <a:t>Fuel prices for gasoline from the Energy Information Administration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049DC-F893-4BFD-82F6-4795A3003EEC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Fuel_gau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0021" y="1748589"/>
            <a:ext cx="6392779" cy="3892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RESULTS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Difference is significant: P value 5.60718E-47 &lt; 5%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Ho: μ1 - μ2 = 0 </a:t>
            </a:r>
            <a:r>
              <a:rPr lang="en-US" sz="2000" dirty="0">
                <a:solidFill>
                  <a:schemeClr val="bg1"/>
                </a:solidFill>
              </a:rPr>
              <a:t>(Reject Null Hypotheses)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Ha: μ1 - μ2 ≠ 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Reject null hypothesis that there is no difference between fuel cost for Gasoline and E 85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Mean difference:</a:t>
            </a:r>
            <a:r>
              <a:rPr lang="en-US" b="1" dirty="0">
                <a:solidFill>
                  <a:schemeClr val="bg1"/>
                </a:solidFill>
              </a:rPr>
              <a:t> 	$254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95% confidence, c.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.:</a:t>
            </a:r>
            <a:r>
              <a:rPr lang="en-US" b="1" dirty="0">
                <a:solidFill>
                  <a:schemeClr val="bg1"/>
                </a:solidFill>
              </a:rPr>
              <a:t> $225-$282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Cohen's d = 0.5 </a:t>
            </a:r>
            <a:r>
              <a:rPr lang="en-US" dirty="0">
                <a:solidFill>
                  <a:schemeClr val="bg1"/>
                </a:solidFill>
              </a:rPr>
              <a:t>(medium effective size)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9B42E52-A5B1-4E4F-9E2D-256B2C437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" r="-2"/>
          <a:stretch/>
        </p:blipFill>
        <p:spPr>
          <a:xfrm>
            <a:off x="7334250" y="10"/>
            <a:ext cx="4857750" cy="6857990"/>
          </a:xfrm>
          <a:prstGeom prst="rect">
            <a:avLst/>
          </a:prstGeom>
        </p:spPr>
      </p:pic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9303026" y="6356350"/>
            <a:ext cx="2050774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2E8C93-4E2E-412F-870F-81DABD5A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979"/>
            <a:ext cx="4760495" cy="9367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Is there a statistical difference in mean annual fuel cost for FFV vehicles when using either regular gas or E85 fuel?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3188ED9-DD79-477C-9422-14F1DC1D38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670" r="19563" b="4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/>
              <a:t>On average, gasoline is 22.5% less expensive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1" name="Google Shape;331;p31"/>
          <p:cNvSpPr txBox="1">
            <a:spLocks noGrp="1"/>
          </p:cNvSpPr>
          <p:nvPr>
            <p:ph type="sldNum" idx="12"/>
          </p:nvPr>
        </p:nvSpPr>
        <p:spPr>
          <a:xfrm>
            <a:off x="8970819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3AA6DA5E-9500-46AB-AD7D-657065038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77980" y="1897039"/>
            <a:ext cx="5345303" cy="16651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800" dirty="0"/>
              <a:t>3. </a:t>
            </a:r>
            <a:br>
              <a:rPr lang="en-US" sz="4800" dirty="0"/>
            </a:br>
            <a:r>
              <a:rPr lang="en-US" sz="4800" dirty="0"/>
              <a:t>Average Fuel Emissions</a:t>
            </a:r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532571" y="3535441"/>
            <a:ext cx="4023359" cy="10365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CO2 Grams/Mile </a:t>
            </a:r>
          </a:p>
          <a:p>
            <a:pPr marL="0" indent="0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Emissions Comparison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1DEE864-93F5-4B5E-A79D-52F8C5604120}"/>
              </a:ext>
            </a:extLst>
          </p:cNvPr>
          <p:cNvSpPr txBox="1">
            <a:spLocks/>
          </p:cNvSpPr>
          <p:nvPr/>
        </p:nvSpPr>
        <p:spPr>
          <a:xfrm>
            <a:off x="456208" y="4611665"/>
            <a:ext cx="4023359" cy="55389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 pitchFamily="34" charset="0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</a:pPr>
            <a:r>
              <a:rPr lang="en-US" sz="1600" dirty="0">
                <a:solidFill>
                  <a:schemeClr val="tx1"/>
                </a:solidFill>
              </a:rPr>
              <a:t>Regular Gasoline VS E 85 Fuel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5145505" cy="12256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Is there a statistical difference in mean CO2 emissions from FFV vehicles that use either regular gas or E85 fuel?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0021" y="1772654"/>
            <a:ext cx="6716629" cy="404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RESULTS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Difference is significant: P value 5.60718E-47 &lt; 5%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trike="sngStrike" dirty="0">
                <a:solidFill>
                  <a:schemeClr val="bg1"/>
                </a:solidFill>
              </a:rPr>
              <a:t>Ho: μ1 - μ2 = 0 </a:t>
            </a:r>
            <a:r>
              <a:rPr lang="en-US" sz="2000" dirty="0">
                <a:solidFill>
                  <a:schemeClr val="bg1"/>
                </a:solidFill>
              </a:rPr>
              <a:t>(Reject Null Hypotheses)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Ha: μ1 - μ2 ≠ 0 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Reject null hypothesis that there is no difference between tailpipe emissions measured as CO2 g/mi for Gasoline and E 85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Mean difference: </a:t>
            </a:r>
            <a:r>
              <a:rPr lang="en-US" sz="2000" b="1" dirty="0">
                <a:solidFill>
                  <a:schemeClr val="bg1"/>
                </a:solidFill>
              </a:rPr>
              <a:t> 	24.5 g/mi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95% confidence, </a:t>
            </a:r>
            <a:r>
              <a:rPr lang="en-US" sz="2000" dirty="0" err="1">
                <a:solidFill>
                  <a:schemeClr val="bg1"/>
                </a:solidFill>
              </a:rPr>
              <a:t>c.i.</a:t>
            </a:r>
            <a:r>
              <a:rPr lang="en-US" sz="2000" dirty="0">
                <a:solidFill>
                  <a:schemeClr val="bg1"/>
                </a:solidFill>
              </a:rPr>
              <a:t>:  	</a:t>
            </a:r>
            <a:r>
              <a:rPr lang="en-US" sz="2000" b="1" dirty="0">
                <a:solidFill>
                  <a:schemeClr val="bg1"/>
                </a:solidFill>
              </a:rPr>
              <a:t>17.0 - 32.1 g/mi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Cohen's d = 0.25 </a:t>
            </a:r>
            <a:r>
              <a:rPr lang="en-US" sz="1600" dirty="0">
                <a:solidFill>
                  <a:schemeClr val="bg1"/>
                </a:solidFill>
              </a:rPr>
              <a:t>(small effective size)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A4C7E42-6EAB-4F47-A15B-2EC628DBC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18" r="6"/>
          <a:stretch/>
        </p:blipFill>
        <p:spPr>
          <a:xfrm>
            <a:off x="7543800" y="10"/>
            <a:ext cx="4648200" cy="6857990"/>
          </a:xfrm>
          <a:prstGeom prst="rect">
            <a:avLst/>
          </a:prstGeom>
        </p:spPr>
      </p:pic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9303026" y="6356350"/>
            <a:ext cx="2050774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 parked on the side of a snow covered street&#10;&#10;Description automatically generated">
            <a:extLst>
              <a:ext uri="{FF2B5EF4-FFF2-40B4-BE49-F238E27FC236}">
                <a16:creationId xmlns:a16="http://schemas.microsoft.com/office/drawing/2014/main" id="{5982711A-0BCE-4612-A844-38901E80E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48" r="278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3205" y="1647825"/>
            <a:ext cx="4836969" cy="2228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dirty="0"/>
              <a:t>On average, E85 produces 5.1% less in CO2 emissions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4651C-CF3C-4D87-AC47-C0BEDFA2D8EC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eea.europa.eu/highlights/carbon-efficiency-of-new-ca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0" descr="A picture containing glasses, table, food, filled&#10;&#10;Description automatically generated">
            <a:extLst>
              <a:ext uri="{FF2B5EF4-FFF2-40B4-BE49-F238E27FC236}">
                <a16:creationId xmlns:a16="http://schemas.microsoft.com/office/drawing/2014/main" id="{29F1C6BD-EF0B-4E98-9321-2A230D153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r="568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2666B-28AB-41A5-9715-63AF3FD5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42" y="1160060"/>
            <a:ext cx="4023360" cy="1283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54A6C9-B42B-420F-B7F9-98611B3E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90" y="2390706"/>
            <a:ext cx="4023359" cy="218931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Gasoline VS E 85 Fuel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Fuel Economy</a:t>
            </a:r>
          </a:p>
          <a:p>
            <a:r>
              <a:rPr lang="en-US" dirty="0">
                <a:solidFill>
                  <a:schemeClr val="tx1"/>
                </a:solidFill>
              </a:rPr>
              <a:t>Annual Fuel Costs</a:t>
            </a:r>
          </a:p>
          <a:p>
            <a:r>
              <a:rPr lang="en-US" dirty="0">
                <a:solidFill>
                  <a:schemeClr val="tx1"/>
                </a:solidFill>
              </a:rPr>
              <a:t>Emissions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163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0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64">
            <a:extLst>
              <a:ext uri="{FF2B5EF4-FFF2-40B4-BE49-F238E27FC236}">
                <a16:creationId xmlns:a16="http://schemas.microsoft.com/office/drawing/2014/main" id="{2EEEBBCF-2738-42F5-ABD6-988176026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BFC0AF3-A22A-4B9E-9BBE-06CEA5C6C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3F06202-3837-419A-A87F-1DC63E427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807D28-5DC1-4DAA-AE26-C6ECB3736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3AE51F5-8D05-42B8-AB92-06F38F330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A1E4EBF-44BC-4352-B089-A5147758F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9B4D6D7-8203-4D69-A752-16AB700D7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A7B498-89D3-4A7C-9554-B3CCDE33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>
                <a:solidFill>
                  <a:schemeClr val="bg1"/>
                </a:solidFill>
              </a:rPr>
              <a:t>Fuel Economy: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More MPG with Gasoline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stop sign at night&#10;&#10;Description automatically generated">
            <a:extLst>
              <a:ext uri="{FF2B5EF4-FFF2-40B4-BE49-F238E27FC236}">
                <a16:creationId xmlns:a16="http://schemas.microsoft.com/office/drawing/2014/main" id="{0C5F14FF-6710-46D2-B067-520F65F46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2"/>
          <a:stretch/>
        </p:blipFill>
        <p:spPr>
          <a:xfrm>
            <a:off x="6828955" y="972049"/>
            <a:ext cx="4651794" cy="4651794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DC08B-FF9B-4470-9298-62B35F2E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952890"/>
            <a:ext cx="5867720" cy="22235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For </a:t>
            </a:r>
            <a:r>
              <a:rPr lang="en-US" sz="1800" b="1">
                <a:solidFill>
                  <a:schemeClr val="bg1"/>
                </a:solidFill>
              </a:rPr>
              <a:t>max fuel economy </a:t>
            </a:r>
            <a:r>
              <a:rPr lang="en-US" sz="1800">
                <a:solidFill>
                  <a:schemeClr val="bg1"/>
                </a:solidFill>
              </a:rPr>
              <a:t>chose </a:t>
            </a:r>
            <a:r>
              <a:rPr lang="en-US" sz="1800" b="1">
                <a:solidFill>
                  <a:schemeClr val="bg1"/>
                </a:solidFill>
              </a:rPr>
              <a:t>Gasoline for more MPG</a:t>
            </a:r>
            <a:r>
              <a:rPr lang="en-US" sz="1800">
                <a:solidFill>
                  <a:schemeClr val="bg1"/>
                </a:solidFill>
              </a:rPr>
              <a:t> for your money</a:t>
            </a:r>
          </a:p>
          <a:p>
            <a:pPr marL="152385"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584B7-00E7-4131-8353-7EE0FCEDD558}"/>
              </a:ext>
            </a:extLst>
          </p:cNvPr>
          <p:cNvSpPr txBox="1"/>
          <p:nvPr/>
        </p:nvSpPr>
        <p:spPr>
          <a:xfrm>
            <a:off x="9173707" y="542378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Gasol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4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725893" y="2021305"/>
            <a:ext cx="5895058" cy="1696658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</a:rPr>
              <a:t>Annual Cost: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Gasoline is Cheaper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stop sign at night&#10;&#10;Description automatically generated">
            <a:extLst>
              <a:ext uri="{FF2B5EF4-FFF2-40B4-BE49-F238E27FC236}">
                <a16:creationId xmlns:a16="http://schemas.microsoft.com/office/drawing/2014/main" id="{D691081C-BD27-497C-88AE-237159BB2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-2" b="-2"/>
          <a:stretch/>
        </p:blipFill>
        <p:spPr>
          <a:xfrm>
            <a:off x="6795973" y="969893"/>
            <a:ext cx="4684777" cy="4684777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0" y="6309360"/>
            <a:ext cx="640080" cy="5486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chemeClr val="bg1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10163-F575-4CC3-B541-5818DF4C1A68}"/>
              </a:ext>
            </a:extLst>
          </p:cNvPr>
          <p:cNvSpPr txBox="1"/>
          <p:nvPr/>
        </p:nvSpPr>
        <p:spPr>
          <a:xfrm>
            <a:off x="9173708" y="545461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Gasol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5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Overview: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10265568" y="6309360"/>
            <a:ext cx="1088231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77" name="Google Shape;174;p18">
            <a:extLst>
              <a:ext uri="{FF2B5EF4-FFF2-40B4-BE49-F238E27FC236}">
                <a16:creationId xmlns:a16="http://schemas.microsoft.com/office/drawing/2014/main" id="{CB7D590C-5C49-4175-9E1B-1CBEB17413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57921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881301" y="1591456"/>
            <a:ext cx="5418735" cy="337357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Emissions: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 85 has lower CO2 emissions than Regular Gasoline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0" y="6309360"/>
            <a:ext cx="640080" cy="5486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chemeClr val="bg1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E2FFB6E5-9FDD-4A68-A5D9-A82AF5E50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328" r="11329" b="1"/>
          <a:stretch/>
        </p:blipFill>
        <p:spPr>
          <a:xfrm>
            <a:off x="7098526" y="1629777"/>
            <a:ext cx="3992463" cy="3200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DA657B8-45BB-4DC2-8C55-A9D927465E11}"/>
              </a:ext>
            </a:extLst>
          </p:cNvPr>
          <p:cNvSpPr txBox="1"/>
          <p:nvPr/>
        </p:nvSpPr>
        <p:spPr>
          <a:xfrm>
            <a:off x="8356523" y="4872627"/>
            <a:ext cx="1720304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en.wikipedia.org/wiki/European_route_E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5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61D8-A1A9-40F5-92BC-C1B283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Consumer Best Choice…</a:t>
            </a:r>
            <a:endParaRPr lang="en-US" dirty="0"/>
          </a:p>
        </p:txBody>
      </p:sp>
      <p:pic>
        <p:nvPicPr>
          <p:cNvPr id="7" name="Picture 6" descr="A close up of a toy car&#10;&#10;Description automatically generated">
            <a:extLst>
              <a:ext uri="{FF2B5EF4-FFF2-40B4-BE49-F238E27FC236}">
                <a16:creationId xmlns:a16="http://schemas.microsoft.com/office/drawing/2014/main" id="{1F0A341D-D1E1-4B68-9752-6483E39D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6546" y="2204786"/>
            <a:ext cx="5758835" cy="31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13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5" name="Straight Connector 136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138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9224794" y="6356350"/>
            <a:ext cx="1779493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Ford Focus Gas Mileage: 2000 – 2013 — mpgomatic.com">
            <a:extLst>
              <a:ext uri="{FF2B5EF4-FFF2-40B4-BE49-F238E27FC236}">
                <a16:creationId xmlns:a16="http://schemas.microsoft.com/office/drawing/2014/main" id="{2AD64D30-812A-4E6E-AA9C-F4FA8138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88" y="2117558"/>
            <a:ext cx="3096127" cy="1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9322DE-A016-4A40-BAFA-6DB479656647}"/>
              </a:ext>
            </a:extLst>
          </p:cNvPr>
          <p:cNvSpPr/>
          <p:nvPr/>
        </p:nvSpPr>
        <p:spPr>
          <a:xfrm>
            <a:off x="2719137" y="1698794"/>
            <a:ext cx="3015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1. Ford Focus SFE FWD FFV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FAA010-CB6B-405B-A3B6-B6639ADFE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03599"/>
              </p:ext>
            </p:extLst>
          </p:nvPr>
        </p:nvGraphicFramePr>
        <p:xfrm>
          <a:off x="2662321" y="3810000"/>
          <a:ext cx="3096795" cy="42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9398">
                  <a:extLst>
                    <a:ext uri="{9D8B030D-6E8A-4147-A177-3AD203B41FA5}">
                      <a16:colId xmlns:a16="http://schemas.microsoft.com/office/drawing/2014/main" val="434030871"/>
                    </a:ext>
                  </a:extLst>
                </a:gridCol>
                <a:gridCol w="1567397">
                  <a:extLst>
                    <a:ext uri="{9D8B030D-6E8A-4147-A177-3AD203B41FA5}">
                      <a16:colId xmlns:a16="http://schemas.microsoft.com/office/drawing/2014/main" val="3842827182"/>
                    </a:ext>
                  </a:extLst>
                </a:gridCol>
              </a:tblGrid>
              <a:tr h="214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Gas Avg MPG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 85 Avg MPG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5774031"/>
                  </a:ext>
                </a:extLst>
              </a:tr>
              <a:tr h="214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32.00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6226495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4ECEC49E-3EE2-472D-9A7A-B069D199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0" y="497172"/>
            <a:ext cx="8999621" cy="6498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Consumer Best Choice: Top 3 Vehicles in each category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BA87ED-E188-46A3-ABFA-B181D1FF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31831"/>
              </p:ext>
            </p:extLst>
          </p:nvPr>
        </p:nvGraphicFramePr>
        <p:xfrm>
          <a:off x="2646948" y="4291263"/>
          <a:ext cx="3120189" cy="421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953">
                  <a:extLst>
                    <a:ext uri="{9D8B030D-6E8A-4147-A177-3AD203B41FA5}">
                      <a16:colId xmlns:a16="http://schemas.microsoft.com/office/drawing/2014/main" val="2977612844"/>
                    </a:ext>
                  </a:extLst>
                </a:gridCol>
                <a:gridCol w="1579236">
                  <a:extLst>
                    <a:ext uri="{9D8B030D-6E8A-4147-A177-3AD203B41FA5}">
                      <a16:colId xmlns:a16="http://schemas.microsoft.com/office/drawing/2014/main" val="1264322961"/>
                    </a:ext>
                  </a:extLst>
                </a:gridCol>
              </a:tblGrid>
              <a:tr h="210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Gas Annual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 85 Annual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213915"/>
                  </a:ext>
                </a:extLst>
              </a:tr>
              <a:tr h="210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$1,100.00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$1,300.00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1054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7E5066-9F6F-416E-AC3B-CE313606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30476"/>
              </p:ext>
            </p:extLst>
          </p:nvPr>
        </p:nvGraphicFramePr>
        <p:xfrm>
          <a:off x="2654298" y="4789362"/>
          <a:ext cx="3112839" cy="43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321">
                  <a:extLst>
                    <a:ext uri="{9D8B030D-6E8A-4147-A177-3AD203B41FA5}">
                      <a16:colId xmlns:a16="http://schemas.microsoft.com/office/drawing/2014/main" val="592741636"/>
                    </a:ext>
                  </a:extLst>
                </a:gridCol>
                <a:gridCol w="1575518">
                  <a:extLst>
                    <a:ext uri="{9D8B030D-6E8A-4147-A177-3AD203B41FA5}">
                      <a16:colId xmlns:a16="http://schemas.microsoft.com/office/drawing/2014/main" val="1794741481"/>
                    </a:ext>
                  </a:extLst>
                </a:gridCol>
              </a:tblGrid>
              <a:tr h="243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Gas CO2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 85 CO2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5435263"/>
                  </a:ext>
                </a:extLst>
              </a:tr>
              <a:tr h="12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277.91 g/mile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281.30 g/mile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409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8EDF6A-33A0-4618-A644-CCFEEB0ACD45}"/>
              </a:ext>
            </a:extLst>
          </p:cNvPr>
          <p:cNvSpPr txBox="1"/>
          <p:nvPr/>
        </p:nvSpPr>
        <p:spPr>
          <a:xfrm>
            <a:off x="537410" y="3882189"/>
            <a:ext cx="204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MPG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Annual Cost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CO2 Emissions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A80A82-C203-41E3-9B23-AEFBCCF92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4178"/>
              </p:ext>
            </p:extLst>
          </p:nvPr>
        </p:nvGraphicFramePr>
        <p:xfrm>
          <a:off x="5975686" y="3799815"/>
          <a:ext cx="2630904" cy="45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324">
                  <a:extLst>
                    <a:ext uri="{9D8B030D-6E8A-4147-A177-3AD203B41FA5}">
                      <a16:colId xmlns:a16="http://schemas.microsoft.com/office/drawing/2014/main" val="585555389"/>
                    </a:ext>
                  </a:extLst>
                </a:gridCol>
                <a:gridCol w="1363580">
                  <a:extLst>
                    <a:ext uri="{9D8B030D-6E8A-4147-A177-3AD203B41FA5}">
                      <a16:colId xmlns:a16="http://schemas.microsoft.com/office/drawing/2014/main" val="1998305728"/>
                    </a:ext>
                  </a:extLst>
                </a:gridCol>
              </a:tblGrid>
              <a:tr h="244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Gas MPG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E85 MPG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424667"/>
                  </a:ext>
                </a:extLst>
              </a:tr>
              <a:tr h="20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135292"/>
                  </a:ext>
                </a:extLst>
              </a:tr>
            </a:tbl>
          </a:graphicData>
        </a:graphic>
      </p:graphicFrame>
      <p:pic>
        <p:nvPicPr>
          <p:cNvPr id="1026" name="Picture 2" descr="2015 Dodge Dart GT 4dr Sedan Specs and Prices">
            <a:extLst>
              <a:ext uri="{FF2B5EF4-FFF2-40B4-BE49-F238E27FC236}">
                <a16:creationId xmlns:a16="http://schemas.microsoft.com/office/drawing/2014/main" id="{D2E512C9-BD9B-4F3D-A9F8-21E42D63D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b="10753"/>
          <a:stretch/>
        </p:blipFill>
        <p:spPr bwMode="auto">
          <a:xfrm>
            <a:off x="5940183" y="2117558"/>
            <a:ext cx="2682449" cy="14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76C182-3250-4FE6-BDD3-DA8B27DC9AFF}"/>
              </a:ext>
            </a:extLst>
          </p:cNvPr>
          <p:cNvSpPr/>
          <p:nvPr/>
        </p:nvSpPr>
        <p:spPr>
          <a:xfrm>
            <a:off x="6466141" y="1682753"/>
            <a:ext cx="1907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2. Dodge Dart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E013BA-1750-464C-B4C0-885AA23E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20655"/>
              </p:ext>
            </p:extLst>
          </p:nvPr>
        </p:nvGraphicFramePr>
        <p:xfrm>
          <a:off x="5975351" y="4295276"/>
          <a:ext cx="2631237" cy="429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548">
                  <a:extLst>
                    <a:ext uri="{9D8B030D-6E8A-4147-A177-3AD203B41FA5}">
                      <a16:colId xmlns:a16="http://schemas.microsoft.com/office/drawing/2014/main" val="3199221800"/>
                    </a:ext>
                  </a:extLst>
                </a:gridCol>
                <a:gridCol w="1335689">
                  <a:extLst>
                    <a:ext uri="{9D8B030D-6E8A-4147-A177-3AD203B41FA5}">
                      <a16:colId xmlns:a16="http://schemas.microsoft.com/office/drawing/2014/main" val="2314004945"/>
                    </a:ext>
                  </a:extLst>
                </a:gridCol>
              </a:tblGrid>
              <a:tr h="210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Gas Annual Fuel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E85 Annual Fuel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39294"/>
                  </a:ext>
                </a:extLst>
              </a:tr>
              <a:tr h="21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$1,300.00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$1,475.00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697841"/>
                  </a:ext>
                </a:extLst>
              </a:tr>
            </a:tbl>
          </a:graphicData>
        </a:graphic>
      </p:graphicFrame>
      <p:pic>
        <p:nvPicPr>
          <p:cNvPr id="1028" name="Picture 4" descr="hyundai aura: Hyundai unveils Aura compact sedan, Auto News, ET Auto">
            <a:extLst>
              <a:ext uri="{FF2B5EF4-FFF2-40B4-BE49-F238E27FC236}">
                <a16:creationId xmlns:a16="http://schemas.microsoft.com/office/drawing/2014/main" id="{A74D36E3-FC1B-4D55-AE7B-E2402C92A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t="12144" r="8357" b="22143"/>
          <a:stretch/>
        </p:blipFill>
        <p:spPr bwMode="auto">
          <a:xfrm>
            <a:off x="8839200" y="2117558"/>
            <a:ext cx="2823411" cy="14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F2F16E-A80C-4294-B837-2212F32E730D}"/>
              </a:ext>
            </a:extLst>
          </p:cNvPr>
          <p:cNvSpPr/>
          <p:nvPr/>
        </p:nvSpPr>
        <p:spPr>
          <a:xfrm>
            <a:off x="9330971" y="1680229"/>
            <a:ext cx="1848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Hyundai Aura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6F49EE-B57B-42B0-9E35-916733835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2161"/>
              </p:ext>
            </p:extLst>
          </p:nvPr>
        </p:nvGraphicFramePr>
        <p:xfrm>
          <a:off x="5967665" y="4786404"/>
          <a:ext cx="2630904" cy="436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346">
                  <a:extLst>
                    <a:ext uri="{9D8B030D-6E8A-4147-A177-3AD203B41FA5}">
                      <a16:colId xmlns:a16="http://schemas.microsoft.com/office/drawing/2014/main" val="585555389"/>
                    </a:ext>
                  </a:extLst>
                </a:gridCol>
                <a:gridCol w="1355558">
                  <a:extLst>
                    <a:ext uri="{9D8B030D-6E8A-4147-A177-3AD203B41FA5}">
                      <a16:colId xmlns:a16="http://schemas.microsoft.com/office/drawing/2014/main" val="2331642753"/>
                    </a:ext>
                  </a:extLst>
                </a:gridCol>
              </a:tblGrid>
              <a:tr h="244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Gas CO2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E85 CO2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424667"/>
                  </a:ext>
                </a:extLst>
              </a:tr>
              <a:tr h="150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327.00 g/mile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315.50 g/mile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13529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65D94B7-1033-4BFC-AA5B-E85ED7A9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313"/>
              </p:ext>
            </p:extLst>
          </p:nvPr>
        </p:nvGraphicFramePr>
        <p:xfrm>
          <a:off x="8847223" y="3807836"/>
          <a:ext cx="2791324" cy="45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599">
                  <a:extLst>
                    <a:ext uri="{9D8B030D-6E8A-4147-A177-3AD203B41FA5}">
                      <a16:colId xmlns:a16="http://schemas.microsoft.com/office/drawing/2014/main" val="585555389"/>
                    </a:ext>
                  </a:extLst>
                </a:gridCol>
                <a:gridCol w="1446725">
                  <a:extLst>
                    <a:ext uri="{9D8B030D-6E8A-4147-A177-3AD203B41FA5}">
                      <a16:colId xmlns:a16="http://schemas.microsoft.com/office/drawing/2014/main" val="1998305728"/>
                    </a:ext>
                  </a:extLst>
                </a:gridCol>
              </a:tblGrid>
              <a:tr h="244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Gas MPG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E85 MPG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424667"/>
                  </a:ext>
                </a:extLst>
              </a:tr>
              <a:tr h="20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1352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363CAD-E93B-4DB1-ADB4-19E809150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02464"/>
              </p:ext>
            </p:extLst>
          </p:nvPr>
        </p:nvGraphicFramePr>
        <p:xfrm>
          <a:off x="8854909" y="4303297"/>
          <a:ext cx="2783638" cy="421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199221800"/>
                    </a:ext>
                  </a:extLst>
                </a:gridCol>
                <a:gridCol w="1430181">
                  <a:extLst>
                    <a:ext uri="{9D8B030D-6E8A-4147-A177-3AD203B41FA5}">
                      <a16:colId xmlns:a16="http://schemas.microsoft.com/office/drawing/2014/main" val="2314004945"/>
                    </a:ext>
                  </a:extLst>
                </a:gridCol>
              </a:tblGrid>
              <a:tr h="206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Gas Annual Fuel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E85 Annual Fuel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39294"/>
                  </a:ext>
                </a:extLst>
              </a:tr>
              <a:tr h="2144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$1,350.00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$1,600.00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69784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FA11D5E-2441-4843-85A5-865443274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78261"/>
              </p:ext>
            </p:extLst>
          </p:nvPr>
        </p:nvGraphicFramePr>
        <p:xfrm>
          <a:off x="8855243" y="4794425"/>
          <a:ext cx="2774306" cy="45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860">
                  <a:extLst>
                    <a:ext uri="{9D8B030D-6E8A-4147-A177-3AD203B41FA5}">
                      <a16:colId xmlns:a16="http://schemas.microsoft.com/office/drawing/2014/main" val="585555389"/>
                    </a:ext>
                  </a:extLst>
                </a:gridCol>
                <a:gridCol w="1429446">
                  <a:extLst>
                    <a:ext uri="{9D8B030D-6E8A-4147-A177-3AD203B41FA5}">
                      <a16:colId xmlns:a16="http://schemas.microsoft.com/office/drawing/2014/main" val="2331642753"/>
                    </a:ext>
                  </a:extLst>
                </a:gridCol>
              </a:tblGrid>
              <a:tr h="244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Gas CO2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 E85 CO2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424667"/>
                  </a:ext>
                </a:extLst>
              </a:tr>
              <a:tr h="20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341.81 g/mile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344.56 g/mile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513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1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20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3" name="Picture 372">
            <a:extLst>
              <a:ext uri="{FF2B5EF4-FFF2-40B4-BE49-F238E27FC236}">
                <a16:creationId xmlns:a16="http://schemas.microsoft.com/office/drawing/2014/main" id="{70DB3DFF-3754-4CC5-B582-3B1DBF791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69" name="Google Shape;369;p35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</a:rPr>
              <a:t>Thank You: 	Q&amp;A</a:t>
            </a:r>
          </a:p>
        </p:txBody>
      </p:sp>
      <p:sp>
        <p:nvSpPr>
          <p:cNvPr id="370" name="Google Shape;370;p35"/>
          <p:cNvSpPr txBox="1"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b="1">
                <a:solidFill>
                  <a:srgbClr val="FFFFFF"/>
                </a:solidFill>
              </a:rPr>
              <a:t>Further  Questions?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FA8E3-5665-4103-9B2A-BEEF8A1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</a:rPr>
              <a:t>What is a </a:t>
            </a:r>
            <a:r>
              <a:rPr lang="en-US" sz="5400" b="1">
                <a:solidFill>
                  <a:srgbClr val="FFFFFF"/>
                </a:solidFill>
              </a:rPr>
              <a:t>Flexible-Fuel Vehicle</a:t>
            </a:r>
            <a:r>
              <a:rPr lang="en-US" sz="5400">
                <a:solidFill>
                  <a:srgbClr val="FFFFFF"/>
                </a:solidFill>
              </a:rPr>
              <a:t> (FFV)?</a:t>
            </a:r>
          </a:p>
        </p:txBody>
      </p:sp>
      <p:pic>
        <p:nvPicPr>
          <p:cNvPr id="17" name="Picture 16" descr="220px-HAZMAT_Class_3_Gasoline.png">
            <a:extLst>
              <a:ext uri="{FF2B5EF4-FFF2-40B4-BE49-F238E27FC236}">
                <a16:creationId xmlns:a16="http://schemas.microsoft.com/office/drawing/2014/main" id="{64C8EDBD-CF7B-4078-A496-B8E0B68D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8" r="3" b="4"/>
          <a:stretch/>
        </p:blipFill>
        <p:spPr>
          <a:xfrm>
            <a:off x="320040" y="674574"/>
            <a:ext cx="3425609" cy="3263950"/>
          </a:xfrm>
          <a:prstGeom prst="rect">
            <a:avLst/>
          </a:prstGeom>
        </p:spPr>
      </p:pic>
      <p:pic>
        <p:nvPicPr>
          <p:cNvPr id="5" name="Picture 4" descr="flexfuel_badge-320x3201.jpg">
            <a:extLst>
              <a:ext uri="{FF2B5EF4-FFF2-40B4-BE49-F238E27FC236}">
                <a16:creationId xmlns:a16="http://schemas.microsoft.com/office/drawing/2014/main" id="{BDF7A9CF-CFE5-4E1F-AA18-9405D1C26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2603"/>
          <a:stretch/>
        </p:blipFill>
        <p:spPr>
          <a:xfrm>
            <a:off x="4385729" y="634639"/>
            <a:ext cx="3433324" cy="334382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ethanol-corn-illustration-200x200.jpg">
            <a:extLst>
              <a:ext uri="{FF2B5EF4-FFF2-40B4-BE49-F238E27FC236}">
                <a16:creationId xmlns:a16="http://schemas.microsoft.com/office/drawing/2014/main" id="{475F1955-9BA1-40D1-8A9B-68C893CDE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387"/>
          <a:stretch/>
        </p:blipFill>
        <p:spPr>
          <a:xfrm>
            <a:off x="8449725" y="640685"/>
            <a:ext cx="3423916" cy="3376357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Gasoline VS Ethanol</a:t>
            </a:r>
          </a:p>
        </p:txBody>
      </p:sp>
      <p:pic>
        <p:nvPicPr>
          <p:cNvPr id="1030" name="Picture 6" descr="Gasoline / petrol / fuel can clipart. Free download transparent ...">
            <a:extLst>
              <a:ext uri="{FF2B5EF4-FFF2-40B4-BE49-F238E27FC236}">
                <a16:creationId xmlns:a16="http://schemas.microsoft.com/office/drawing/2014/main" id="{D9CACD96-A76A-43F2-BF19-0AA73E09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0075" y="1453662"/>
            <a:ext cx="1177043" cy="16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graffiti&#10;&#10;Description automatically generated">
            <a:extLst>
              <a:ext uri="{FF2B5EF4-FFF2-40B4-BE49-F238E27FC236}">
                <a16:creationId xmlns:a16="http://schemas.microsoft.com/office/drawing/2014/main" id="{17EF4B27-DE04-4A2C-8B1E-588EE229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221" y="3645877"/>
            <a:ext cx="1889857" cy="1889857"/>
          </a:xfrm>
          <a:prstGeom prst="rect">
            <a:avLst/>
          </a:prstGeom>
        </p:spPr>
      </p:pic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8A7E7-162D-4451-BEC9-18327BD42D51}"/>
              </a:ext>
            </a:extLst>
          </p:cNvPr>
          <p:cNvSpPr/>
          <p:nvPr/>
        </p:nvSpPr>
        <p:spPr>
          <a:xfrm>
            <a:off x="561474" y="3638961"/>
            <a:ext cx="7900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E 85 (ethanol blend)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ethanol fuel blend of 85% ethanol and 15% gasoline or other hydrocarbon by volume</a:t>
            </a:r>
            <a:endParaRPr lang="en-US" sz="2400" b="1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Ethanol</a:t>
            </a:r>
            <a:r>
              <a:rPr lang="en-US" sz="2400" dirty="0">
                <a:solidFill>
                  <a:srgbClr val="FFFFFF"/>
                </a:solidFill>
              </a:rPr>
              <a:t> – type of alcohol, plant based renewable fuel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42C95-4DD5-4D40-B2BA-9EC1A5BDC544}"/>
              </a:ext>
            </a:extLst>
          </p:cNvPr>
          <p:cNvSpPr/>
          <p:nvPr/>
        </p:nvSpPr>
        <p:spPr>
          <a:xfrm>
            <a:off x="649704" y="1812302"/>
            <a:ext cx="6697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Gasoline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typically E10 (10% ethanol, 90% gasoline)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Gasoline </a:t>
            </a:r>
            <a:r>
              <a:rPr lang="en-US" sz="2400" dirty="0">
                <a:solidFill>
                  <a:srgbClr val="FFFFFF"/>
                </a:solidFill>
              </a:rPr>
              <a:t>– non-renewable fossil fuel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3134" y="1954217"/>
            <a:ext cx="2190782" cy="610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HYPOTHESES</a:t>
            </a:r>
            <a:endParaRPr lang="en-US" sz="2800" b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77DC6-D017-4F7B-BF89-5DFAE9683E41}"/>
              </a:ext>
            </a:extLst>
          </p:cNvPr>
          <p:cNvSpPr/>
          <p:nvPr/>
        </p:nvSpPr>
        <p:spPr>
          <a:xfrm>
            <a:off x="4576682" y="499314"/>
            <a:ext cx="6396484" cy="18428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/>
              <a:t>H</a:t>
            </a:r>
            <a:r>
              <a:rPr lang="en-US" sz="1400" dirty="0"/>
              <a:t>1</a:t>
            </a:r>
          </a:p>
          <a:p>
            <a:pPr lvl="1"/>
            <a:r>
              <a:rPr lang="en-US" sz="2000" dirty="0"/>
              <a:t>Is there a statistical difference in mean MPG when FFV vehicles use either regular gasoline or E85 fuel?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(Null Hypotheses) 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Ho: μ1 - μ2 = 0  :  There is no statistical difference in mean MPG between gasoline &amp; E85 fuel</a:t>
            </a:r>
          </a:p>
          <a:p>
            <a:pPr lvl="1"/>
            <a:endParaRPr lang="en-US" sz="1600" b="1" dirty="0"/>
          </a:p>
          <a:p>
            <a:pPr lvl="1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C8070-D79A-4C00-B9D2-42966DC5781E}"/>
              </a:ext>
            </a:extLst>
          </p:cNvPr>
          <p:cNvSpPr/>
          <p:nvPr/>
        </p:nvSpPr>
        <p:spPr>
          <a:xfrm>
            <a:off x="4547936" y="2321368"/>
            <a:ext cx="6360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H</a:t>
            </a:r>
            <a:r>
              <a:rPr lang="en-US" sz="1400" dirty="0"/>
              <a:t>2</a:t>
            </a:r>
          </a:p>
          <a:p>
            <a:pPr lvl="1"/>
            <a:r>
              <a:rPr lang="en-US" sz="2000" dirty="0"/>
              <a:t>Is there a statistical difference in mean annual fuel cost for FFV vehicles when using either regular gas or E85 fuel?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(Null Hypotheses) 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Ho: μ1 - μ2 = 0  :  There is no statistical difference in mean annual fuel cost between gasoline &amp; E85</a:t>
            </a:r>
          </a:p>
          <a:p>
            <a:pPr lvl="1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78D46-F3EA-4DDE-B40A-FD44E82BF393}"/>
              </a:ext>
            </a:extLst>
          </p:cNvPr>
          <p:cNvSpPr/>
          <p:nvPr/>
        </p:nvSpPr>
        <p:spPr>
          <a:xfrm>
            <a:off x="4596062" y="4328772"/>
            <a:ext cx="639278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r>
              <a:rPr lang="en-US" sz="1400" dirty="0"/>
              <a:t>3</a:t>
            </a:r>
            <a:r>
              <a:rPr lang="en-US" sz="3200" dirty="0"/>
              <a:t> </a:t>
            </a:r>
          </a:p>
          <a:p>
            <a:pPr lvl="1"/>
            <a:r>
              <a:rPr lang="en-US" sz="2000" dirty="0"/>
              <a:t>Is there a statistical difference in mean CO2 emissions from FFV vehicles that use either regular gas or E85 fuel?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(Null Hypotheses) 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Ho: μ1 - μ2 = 0  :  There is no statistical difference in mean emissions between gasoline &amp; E85</a:t>
            </a:r>
          </a:p>
        </p:txBody>
      </p:sp>
      <p:pic>
        <p:nvPicPr>
          <p:cNvPr id="15" name="Picture 14" descr="A drawing of a person&#10;&#10;Description automatically generated">
            <a:extLst>
              <a:ext uri="{FF2B5EF4-FFF2-40B4-BE49-F238E27FC236}">
                <a16:creationId xmlns:a16="http://schemas.microsoft.com/office/drawing/2014/main" id="{5C61A75B-6A87-4944-906E-B32FF628A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3851" y="2714625"/>
            <a:ext cx="3163340" cy="20764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E9CF2C-7EB3-4842-BFB3-9D0FB0103EED}"/>
              </a:ext>
            </a:extLst>
          </p:cNvPr>
          <p:cNvSpPr txBox="1"/>
          <p:nvPr/>
        </p:nvSpPr>
        <p:spPr>
          <a:xfrm>
            <a:off x="323851" y="4944073"/>
            <a:ext cx="308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4" tooltip="http://www.measeylabs.com/Blog/2018/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4B8C5-49A1-4B1F-8EB8-5A1EF42D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2B1D-FC5E-490B-ACF1-0BF8D52A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05" y="1868905"/>
            <a:ext cx="5486400" cy="2365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2"/>
              </a:rPr>
              <a:t>Kaggle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EPA data, 1984-2017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i="1" dirty="0">
                <a:solidFill>
                  <a:schemeClr val="bg1"/>
                </a:solidFill>
              </a:rPr>
              <a:t>All estimates based on laboratory testing under standardized conditions to allow for fair comparison</a:t>
            </a:r>
            <a:r>
              <a:rPr lang="en-US" sz="2400" dirty="0">
                <a:solidFill>
                  <a:schemeClr val="bg1"/>
                </a:solidFill>
              </a:rPr>
              <a:t>”.</a:t>
            </a:r>
          </a:p>
        </p:txBody>
      </p:sp>
      <p:pic>
        <p:nvPicPr>
          <p:cNvPr id="6" name="Picture 5" descr="606px-Environmental_Protection_Agency_logo.svg.png">
            <a:extLst>
              <a:ext uri="{FF2B5EF4-FFF2-40B4-BE49-F238E27FC236}">
                <a16:creationId xmlns:a16="http://schemas.microsoft.com/office/drawing/2014/main" id="{69962248-D12A-47A5-9A47-793CE09A8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39" t="-1902" r="-4899" b="-1958"/>
          <a:stretch/>
        </p:blipFill>
        <p:spPr>
          <a:xfrm>
            <a:off x="7839076" y="600075"/>
            <a:ext cx="2752724" cy="26003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Kaggle_logo.png">
            <a:extLst>
              <a:ext uri="{FF2B5EF4-FFF2-40B4-BE49-F238E27FC236}">
                <a16:creationId xmlns:a16="http://schemas.microsoft.com/office/drawing/2014/main" id="{2DA5892F-1744-42E2-AEA2-DF442838C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03" t="-3626" r="-258" b="-1581"/>
          <a:stretch/>
        </p:blipFill>
        <p:spPr>
          <a:xfrm>
            <a:off x="6781800" y="3905250"/>
            <a:ext cx="48387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 dirty="0">
                <a:solidFill>
                  <a:schemeClr val="bg1"/>
                </a:solidFill>
              </a:rPr>
              <a:t>Methods</a:t>
            </a:r>
            <a:endParaRPr lang="en-US" sz="3800" b="0" dirty="0">
              <a:solidFill>
                <a:schemeClr val="bg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C7861A-6572-4B73-9906-E5FC456B2851}"/>
              </a:ext>
            </a:extLst>
          </p:cNvPr>
          <p:cNvSpPr/>
          <p:nvPr/>
        </p:nvSpPr>
        <p:spPr>
          <a:xfrm>
            <a:off x="897769" y="1909192"/>
            <a:ext cx="4750556" cy="206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</a:rPr>
              <a:t>Independent Samples t-test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The </a:t>
            </a:r>
            <a:r>
              <a:rPr lang="en-US" sz="2000" b="1" dirty="0">
                <a:solidFill>
                  <a:schemeClr val="bg1"/>
                </a:solidFill>
              </a:rPr>
              <a:t>Independent Samples t Test</a:t>
            </a:r>
            <a:r>
              <a:rPr lang="en-US" sz="2000" dirty="0">
                <a:solidFill>
                  <a:schemeClr val="bg1"/>
                </a:solidFill>
              </a:rPr>
              <a:t> compares the means of two </a:t>
            </a:r>
            <a:r>
              <a:rPr lang="en-US" sz="2000" b="1" dirty="0">
                <a:solidFill>
                  <a:schemeClr val="bg1"/>
                </a:solidFill>
              </a:rPr>
              <a:t>independent</a:t>
            </a:r>
            <a:r>
              <a:rPr lang="en-US" sz="2000" dirty="0">
                <a:solidFill>
                  <a:schemeClr val="bg1"/>
                </a:solidFill>
              </a:rPr>
              <a:t> groups in order to determine whether there is statistical evidence that the associated population means are significantly different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ndependent Samples T-Test - StatsTest.com">
            <a:extLst>
              <a:ext uri="{FF2B5EF4-FFF2-40B4-BE49-F238E27FC236}">
                <a16:creationId xmlns:a16="http://schemas.microsoft.com/office/drawing/2014/main" id="{64EADD6B-0FD8-423A-A392-4033E7456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9" t="-3075" r="1" b="-925"/>
          <a:stretch/>
        </p:blipFill>
        <p:spPr bwMode="auto">
          <a:xfrm>
            <a:off x="6505575" y="1933574"/>
            <a:ext cx="50387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B818AF-FEE9-410C-9A90-848E043571DD}"/>
              </a:ext>
            </a:extLst>
          </p:cNvPr>
          <p:cNvSpPr txBox="1"/>
          <p:nvPr/>
        </p:nvSpPr>
        <p:spPr>
          <a:xfrm>
            <a:off x="890336" y="4026569"/>
            <a:ext cx="48206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does is tell us?</a:t>
            </a:r>
          </a:p>
          <a:p>
            <a:r>
              <a:rPr lang="en-US" dirty="0">
                <a:solidFill>
                  <a:schemeClr val="bg1"/>
                </a:solidFill>
              </a:rPr>
              <a:t>Is there a statistical difference between the averages of gasoline and E85?</a:t>
            </a:r>
          </a:p>
          <a:p>
            <a:r>
              <a:rPr lang="en-US" dirty="0">
                <a:solidFill>
                  <a:schemeClr val="bg1"/>
                </a:solidFill>
              </a:rPr>
              <a:t>And If there is, what is it?</a:t>
            </a:r>
          </a:p>
        </p:txBody>
      </p:sp>
    </p:spTree>
    <p:extLst>
      <p:ext uri="{BB962C8B-B14F-4D97-AF65-F5344CB8AC3E}">
        <p14:creationId xmlns:p14="http://schemas.microsoft.com/office/powerpoint/2010/main" val="16296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10F94E1-0E24-4DEA-B405-C381FF175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4" r="23010" b="305"/>
          <a:stretch/>
        </p:blipFill>
        <p:spPr>
          <a:xfrm>
            <a:off x="3319609" y="56157"/>
            <a:ext cx="8668512" cy="685799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17043" y="2518610"/>
            <a:ext cx="4790055" cy="13510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800" dirty="0"/>
              <a:t>1.</a:t>
            </a:r>
            <a:br>
              <a:rPr lang="en-US" sz="4800" dirty="0"/>
            </a:br>
            <a:r>
              <a:rPr lang="en-US" sz="4800" dirty="0"/>
              <a:t>Fuel Economy</a:t>
            </a:r>
            <a:br>
              <a:rPr lang="en-US" sz="4800" dirty="0"/>
            </a:br>
            <a:r>
              <a:rPr lang="en-US" sz="4800" dirty="0"/>
              <a:t>Average MPG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69CE5A-7E48-4BD1-A6D6-4AF9A346B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08" y="4611665"/>
            <a:ext cx="4023359" cy="5538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</a:rPr>
              <a:t>Regular Gasoline VS E 85 Fuel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595F2EC-7CC7-41DC-87E7-347866338507}"/>
              </a:ext>
            </a:extLst>
          </p:cNvPr>
          <p:cNvSpPr txBox="1">
            <a:spLocks/>
          </p:cNvSpPr>
          <p:nvPr/>
        </p:nvSpPr>
        <p:spPr>
          <a:xfrm>
            <a:off x="424124" y="4018547"/>
            <a:ext cx="4023359" cy="425116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 fontScale="85000" lnSpcReduction="20000"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 pitchFamily="34" charset="0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 panose="020B0604020202020204" pitchFamily="34" charset="0"/>
              <a:buNone/>
              <a:defRPr sz="4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</a:rPr>
              <a:t>Combined MPG 55% City/45% Highway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838200" y="729916"/>
            <a:ext cx="4707671" cy="94445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Is there a statistical difference in mean MPG when FFV vehicles use either regular gasoline or E85 fuel?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042" y="1909191"/>
            <a:ext cx="6368715" cy="3849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RESULTS</a:t>
            </a:r>
            <a:endParaRPr lang="en-US" sz="2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>
                <a:solidFill>
                  <a:schemeClr val="bg1"/>
                </a:solidFill>
              </a:rPr>
              <a:t>Difference is significant: p value 2.3235E-213 &lt; 5%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600" strike="sngStrike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strike="sngStrike" dirty="0">
                <a:solidFill>
                  <a:schemeClr val="bg1"/>
                </a:solidFill>
              </a:rPr>
              <a:t>Ho: μ1 - μ2 = 0 </a:t>
            </a:r>
            <a:r>
              <a:rPr lang="en-US" sz="2600" dirty="0">
                <a:solidFill>
                  <a:schemeClr val="bg1"/>
                </a:solidFill>
              </a:rPr>
              <a:t>(Reject Null Hypotheses)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Ha: μ1 - μ2 ≠ 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Reject null hypothesis that there is no difference between combined MPG for gasoline and Ethanol E 85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Mean difference:		</a:t>
            </a:r>
            <a:r>
              <a:rPr lang="en-US" sz="2800" b="1" dirty="0">
                <a:solidFill>
                  <a:schemeClr val="bg1"/>
                </a:solidFill>
              </a:rPr>
              <a:t>4.66 MPG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With 95% confidence, </a:t>
            </a:r>
            <a:r>
              <a:rPr lang="en-US" sz="2800" dirty="0" err="1">
                <a:solidFill>
                  <a:schemeClr val="bg1"/>
                </a:solidFill>
              </a:rPr>
              <a:t>c.i.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b="1" dirty="0">
                <a:solidFill>
                  <a:schemeClr val="bg1"/>
                </a:solidFill>
              </a:rPr>
              <a:t>4.40 – 4.92 MPG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solidFill>
                  <a:schemeClr val="bg1"/>
                </a:solidFill>
              </a:rPr>
              <a:t>Cohen's d = 1.42 </a:t>
            </a:r>
            <a:r>
              <a:rPr lang="en-US" sz="1900" dirty="0">
                <a:solidFill>
                  <a:schemeClr val="bg1"/>
                </a:solidFill>
              </a:rPr>
              <a:t>(large effective size)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83B98-C7F9-42A8-A640-347981393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5" t="1" r="-3" b="1"/>
          <a:stretch/>
        </p:blipFill>
        <p:spPr>
          <a:xfrm>
            <a:off x="7331242" y="10"/>
            <a:ext cx="4860758" cy="6857990"/>
          </a:xfrm>
          <a:prstGeom prst="rect">
            <a:avLst/>
          </a:prstGeom>
        </p:spPr>
      </p:pic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9303026" y="6356350"/>
            <a:ext cx="2050774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1030</Words>
  <Application>Microsoft Office PowerPoint</Application>
  <PresentationFormat>Widescreen</PresentationFormat>
  <Paragraphs>169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Flex-Fuel Vehicles (FFV) Fuel Economy, Annual Fuel Cost, Emissions, and Consumer’s Best Choice</vt:lpstr>
      <vt:lpstr>Overview:</vt:lpstr>
      <vt:lpstr>What is a Flexible-Fuel Vehicle (FFV)?</vt:lpstr>
      <vt:lpstr>Gasoline VS Ethanol</vt:lpstr>
      <vt:lpstr>HYPOTHESES</vt:lpstr>
      <vt:lpstr>Data Source</vt:lpstr>
      <vt:lpstr>Methods</vt:lpstr>
      <vt:lpstr>1. Fuel Economy Average MPG</vt:lpstr>
      <vt:lpstr>Is there a statistical difference in mean MPG when FFV vehicles use either regular gasoline or E85 fuel?</vt:lpstr>
      <vt:lpstr>On average, gasoline is 30.5% more efficient than E85 fuel</vt:lpstr>
      <vt:lpstr>2. Average Annual Fuel Cost</vt:lpstr>
      <vt:lpstr>Is there a statistical difference in mean annual fuel cost for FFV vehicles when using either regular gas or E85 fuel?</vt:lpstr>
      <vt:lpstr>On average, gasoline is 22.5% less expensive</vt:lpstr>
      <vt:lpstr>3.  Average Fuel Emissions</vt:lpstr>
      <vt:lpstr>Is there a statistical difference in mean CO2 emissions from FFV vehicles that use either regular gas or E85 fuel?</vt:lpstr>
      <vt:lpstr>On average, E85 produces 5.1% less in CO2 emissions</vt:lpstr>
      <vt:lpstr>Conclusion</vt:lpstr>
      <vt:lpstr>Fuel Economy: More MPG with Gasoline</vt:lpstr>
      <vt:lpstr>Annual Cost: Gasoline is Cheaper</vt:lpstr>
      <vt:lpstr>Emissions:  E 85 has lower CO2 emissions than Regular Gasoline</vt:lpstr>
      <vt:lpstr>Consumer Best Choice…</vt:lpstr>
      <vt:lpstr>Consumer Best Choice: Top 3 Vehicles in each category</vt:lpstr>
      <vt:lpstr>Thank You: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Flex-Fuel Vehicles (FFV) Fuel Economy, Annual Fuel Cost, Emissions, and Consumer’s Best Choice</dc:title>
  <dc:creator>William Molina</dc:creator>
  <cp:lastModifiedBy>William Molina</cp:lastModifiedBy>
  <cp:revision>8</cp:revision>
  <dcterms:created xsi:type="dcterms:W3CDTF">2020-07-31T06:59:53Z</dcterms:created>
  <dcterms:modified xsi:type="dcterms:W3CDTF">2020-07-31T17:25:33Z</dcterms:modified>
</cp:coreProperties>
</file>