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5"/>
  </p:notesMasterIdLst>
  <p:sldIdLst>
    <p:sldId id="256" r:id="rId2"/>
    <p:sldId id="261" r:id="rId3"/>
    <p:sldId id="258" r:id="rId4"/>
    <p:sldId id="259" r:id="rId5"/>
    <p:sldId id="260" r:id="rId6"/>
    <p:sldId id="262" r:id="rId7"/>
    <p:sldId id="269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66593-87F2-4214-A3E7-92C77059E087}" v="542" dt="2020-08-26T18:49:39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84830" autoAdjust="0"/>
  </p:normalViewPr>
  <p:slideViewPr>
    <p:cSldViewPr snapToGrid="0">
      <p:cViewPr varScale="1">
        <p:scale>
          <a:sx n="84" d="100"/>
          <a:sy n="84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8DF3C-7052-40C9-AD60-297F3F98094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2A699E-51B9-4D51-9C76-52E245E2584D}">
      <dgm:prSet custT="1"/>
      <dgm:spPr/>
      <dgm:t>
        <a:bodyPr/>
        <a:lstStyle/>
        <a:p>
          <a:r>
            <a:rPr lang="en-US" sz="3600" dirty="0"/>
            <a:t>Statistical Correlation Analysis</a:t>
          </a:r>
        </a:p>
        <a:p>
          <a:endParaRPr lang="en-US" sz="3600" dirty="0"/>
        </a:p>
      </dgm:t>
    </dgm:pt>
    <dgm:pt modelId="{B8E28648-580B-4697-8B5E-269B047CAADE}" type="parTrans" cxnId="{E2ABA572-9AB1-4BDF-A2FE-6AAFDCD89EF4}">
      <dgm:prSet/>
      <dgm:spPr/>
      <dgm:t>
        <a:bodyPr/>
        <a:lstStyle/>
        <a:p>
          <a:endParaRPr lang="en-US"/>
        </a:p>
      </dgm:t>
    </dgm:pt>
    <dgm:pt modelId="{CD30B47F-2F7F-4654-A3EE-2CE29AA8E6C8}" type="sibTrans" cxnId="{E2ABA572-9AB1-4BDF-A2FE-6AAFDCD89EF4}">
      <dgm:prSet/>
      <dgm:spPr/>
      <dgm:t>
        <a:bodyPr/>
        <a:lstStyle/>
        <a:p>
          <a:endParaRPr lang="en-US"/>
        </a:p>
      </dgm:t>
    </dgm:pt>
    <dgm:pt modelId="{04B49840-26CC-456A-A9A5-49707EA9B3A9}">
      <dgm:prSet/>
      <dgm:spPr/>
      <dgm:t>
        <a:bodyPr/>
        <a:lstStyle/>
        <a:p>
          <a:r>
            <a:rPr lang="en-US" dirty="0"/>
            <a:t>Correlation analysis is a statistical method used to evaluate the strength of relationship between two quantitative </a:t>
          </a:r>
          <a:r>
            <a:rPr lang="en-US" b="1" dirty="0"/>
            <a:t>variables</a:t>
          </a:r>
          <a:r>
            <a:rPr lang="en-US" dirty="0"/>
            <a:t>. </a:t>
          </a:r>
        </a:p>
        <a:p>
          <a:r>
            <a:rPr lang="en-US" b="1" i="0" dirty="0"/>
            <a:t>Pearson's correlation coefficient</a:t>
          </a:r>
          <a:r>
            <a:rPr lang="en-US" b="0" i="0" dirty="0"/>
            <a:t> (r) is a measure of the strength of the association between the two variables</a:t>
          </a:r>
          <a:endParaRPr lang="en-US" dirty="0"/>
        </a:p>
      </dgm:t>
    </dgm:pt>
    <dgm:pt modelId="{26D0C58F-1B28-4B06-9309-384C3035305D}" type="parTrans" cxnId="{7807EB95-B3ED-457E-B70D-B0E652156C21}">
      <dgm:prSet/>
      <dgm:spPr/>
      <dgm:t>
        <a:bodyPr/>
        <a:lstStyle/>
        <a:p>
          <a:endParaRPr lang="en-US"/>
        </a:p>
      </dgm:t>
    </dgm:pt>
    <dgm:pt modelId="{621F3E5A-2D41-47E1-BBE8-54011B354E3C}" type="sibTrans" cxnId="{7807EB95-B3ED-457E-B70D-B0E652156C21}">
      <dgm:prSet/>
      <dgm:spPr/>
      <dgm:t>
        <a:bodyPr/>
        <a:lstStyle/>
        <a:p>
          <a:endParaRPr lang="en-US"/>
        </a:p>
      </dgm:t>
    </dgm:pt>
    <dgm:pt modelId="{D808E932-F70F-4420-B84B-D5BC26619E58}" type="pres">
      <dgm:prSet presAssocID="{6128DF3C-7052-40C9-AD60-297F3F980942}" presName="vert0" presStyleCnt="0">
        <dgm:presLayoutVars>
          <dgm:dir/>
          <dgm:animOne val="branch"/>
          <dgm:animLvl val="lvl"/>
        </dgm:presLayoutVars>
      </dgm:prSet>
      <dgm:spPr/>
    </dgm:pt>
    <dgm:pt modelId="{ADB58235-0A74-4DEB-A15E-2E5B8C281029}" type="pres">
      <dgm:prSet presAssocID="{F12A699E-51B9-4D51-9C76-52E245E2584D}" presName="thickLine" presStyleLbl="alignNode1" presStyleIdx="0" presStyleCnt="2"/>
      <dgm:spPr/>
    </dgm:pt>
    <dgm:pt modelId="{77437C58-91F4-48C3-87DB-F176CDFC2B31}" type="pres">
      <dgm:prSet presAssocID="{F12A699E-51B9-4D51-9C76-52E245E2584D}" presName="horz1" presStyleCnt="0"/>
      <dgm:spPr/>
    </dgm:pt>
    <dgm:pt modelId="{3DBEEA99-2E48-4319-B59B-7A19821BC01C}" type="pres">
      <dgm:prSet presAssocID="{F12A699E-51B9-4D51-9C76-52E245E2584D}" presName="tx1" presStyleLbl="revTx" presStyleIdx="0" presStyleCnt="2"/>
      <dgm:spPr/>
    </dgm:pt>
    <dgm:pt modelId="{21AACCDF-B612-48FB-A90F-B1652B76FFE7}" type="pres">
      <dgm:prSet presAssocID="{F12A699E-51B9-4D51-9C76-52E245E2584D}" presName="vert1" presStyleCnt="0"/>
      <dgm:spPr/>
    </dgm:pt>
    <dgm:pt modelId="{04EF73BB-A4BB-44DC-8A05-9E5FA9CCEA97}" type="pres">
      <dgm:prSet presAssocID="{04B49840-26CC-456A-A9A5-49707EA9B3A9}" presName="thickLine" presStyleLbl="alignNode1" presStyleIdx="1" presStyleCnt="2"/>
      <dgm:spPr/>
    </dgm:pt>
    <dgm:pt modelId="{8FE8EE5B-47D7-4E63-9A23-845B78B7D2D6}" type="pres">
      <dgm:prSet presAssocID="{04B49840-26CC-456A-A9A5-49707EA9B3A9}" presName="horz1" presStyleCnt="0"/>
      <dgm:spPr/>
    </dgm:pt>
    <dgm:pt modelId="{CEC54DAB-E0DB-4907-BF5E-79E3032EE007}" type="pres">
      <dgm:prSet presAssocID="{04B49840-26CC-456A-A9A5-49707EA9B3A9}" presName="tx1" presStyleLbl="revTx" presStyleIdx="1" presStyleCnt="2" custScaleY="225322"/>
      <dgm:spPr/>
    </dgm:pt>
    <dgm:pt modelId="{3B444BF3-4DDA-4959-911B-15B509F4B66F}" type="pres">
      <dgm:prSet presAssocID="{04B49840-26CC-456A-A9A5-49707EA9B3A9}" presName="vert1" presStyleCnt="0"/>
      <dgm:spPr/>
    </dgm:pt>
  </dgm:ptLst>
  <dgm:cxnLst>
    <dgm:cxn modelId="{F0078912-9ED3-48D3-96B9-D82E2594CD51}" type="presOf" srcId="{F12A699E-51B9-4D51-9C76-52E245E2584D}" destId="{3DBEEA99-2E48-4319-B59B-7A19821BC01C}" srcOrd="0" destOrd="0" presId="urn:microsoft.com/office/officeart/2008/layout/LinedList"/>
    <dgm:cxn modelId="{E2ABA572-9AB1-4BDF-A2FE-6AAFDCD89EF4}" srcId="{6128DF3C-7052-40C9-AD60-297F3F980942}" destId="{F12A699E-51B9-4D51-9C76-52E245E2584D}" srcOrd="0" destOrd="0" parTransId="{B8E28648-580B-4697-8B5E-269B047CAADE}" sibTransId="{CD30B47F-2F7F-4654-A3EE-2CE29AA8E6C8}"/>
    <dgm:cxn modelId="{972BEE81-487F-4FBB-A67D-43FB24E97FE6}" type="presOf" srcId="{6128DF3C-7052-40C9-AD60-297F3F980942}" destId="{D808E932-F70F-4420-B84B-D5BC26619E58}" srcOrd="0" destOrd="0" presId="urn:microsoft.com/office/officeart/2008/layout/LinedList"/>
    <dgm:cxn modelId="{7807EB95-B3ED-457E-B70D-B0E652156C21}" srcId="{6128DF3C-7052-40C9-AD60-297F3F980942}" destId="{04B49840-26CC-456A-A9A5-49707EA9B3A9}" srcOrd="1" destOrd="0" parTransId="{26D0C58F-1B28-4B06-9309-384C3035305D}" sibTransId="{621F3E5A-2D41-47E1-BBE8-54011B354E3C}"/>
    <dgm:cxn modelId="{0E1C42E2-520E-4BC8-9ED7-5ACA62A65928}" type="presOf" srcId="{04B49840-26CC-456A-A9A5-49707EA9B3A9}" destId="{CEC54DAB-E0DB-4907-BF5E-79E3032EE007}" srcOrd="0" destOrd="0" presId="urn:microsoft.com/office/officeart/2008/layout/LinedList"/>
    <dgm:cxn modelId="{1EB6C78F-7A1E-49D1-AEE1-1E7ECC73331A}" type="presParOf" srcId="{D808E932-F70F-4420-B84B-D5BC26619E58}" destId="{ADB58235-0A74-4DEB-A15E-2E5B8C281029}" srcOrd="0" destOrd="0" presId="urn:microsoft.com/office/officeart/2008/layout/LinedList"/>
    <dgm:cxn modelId="{7579AEA5-7465-41DE-B78D-E8FDA4E7D66D}" type="presParOf" srcId="{D808E932-F70F-4420-B84B-D5BC26619E58}" destId="{77437C58-91F4-48C3-87DB-F176CDFC2B31}" srcOrd="1" destOrd="0" presId="urn:microsoft.com/office/officeart/2008/layout/LinedList"/>
    <dgm:cxn modelId="{83C003B4-0B48-4317-8E9A-0647A99C90D7}" type="presParOf" srcId="{77437C58-91F4-48C3-87DB-F176CDFC2B31}" destId="{3DBEEA99-2E48-4319-B59B-7A19821BC01C}" srcOrd="0" destOrd="0" presId="urn:microsoft.com/office/officeart/2008/layout/LinedList"/>
    <dgm:cxn modelId="{9D9593D2-C82E-4BD7-848D-5232BB4A0B1C}" type="presParOf" srcId="{77437C58-91F4-48C3-87DB-F176CDFC2B31}" destId="{21AACCDF-B612-48FB-A90F-B1652B76FFE7}" srcOrd="1" destOrd="0" presId="urn:microsoft.com/office/officeart/2008/layout/LinedList"/>
    <dgm:cxn modelId="{CD09F2AE-3635-41E8-AFE7-5E0B472B7A5D}" type="presParOf" srcId="{D808E932-F70F-4420-B84B-D5BC26619E58}" destId="{04EF73BB-A4BB-44DC-8A05-9E5FA9CCEA97}" srcOrd="2" destOrd="0" presId="urn:microsoft.com/office/officeart/2008/layout/LinedList"/>
    <dgm:cxn modelId="{2C3BEC8F-E60C-4EB6-9779-D528623DD3C5}" type="presParOf" srcId="{D808E932-F70F-4420-B84B-D5BC26619E58}" destId="{8FE8EE5B-47D7-4E63-9A23-845B78B7D2D6}" srcOrd="3" destOrd="0" presId="urn:microsoft.com/office/officeart/2008/layout/LinedList"/>
    <dgm:cxn modelId="{54E82612-F865-40B3-B819-D00E59734770}" type="presParOf" srcId="{8FE8EE5B-47D7-4E63-9A23-845B78B7D2D6}" destId="{CEC54DAB-E0DB-4907-BF5E-79E3032EE007}" srcOrd="0" destOrd="0" presId="urn:microsoft.com/office/officeart/2008/layout/LinedList"/>
    <dgm:cxn modelId="{6AB1464C-C048-4C35-BDB9-2E6A3BBDA60E}" type="presParOf" srcId="{8FE8EE5B-47D7-4E63-9A23-845B78B7D2D6}" destId="{3B444BF3-4DDA-4959-911B-15B509F4B6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58235-0A74-4DEB-A15E-2E5B8C281029}">
      <dsp:nvSpPr>
        <dsp:cNvPr id="0" name=""/>
        <dsp:cNvSpPr/>
      </dsp:nvSpPr>
      <dsp:spPr>
        <a:xfrm>
          <a:off x="0" y="2016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EEA99-2E48-4319-B59B-7A19821BC01C}">
      <dsp:nvSpPr>
        <dsp:cNvPr id="0" name=""/>
        <dsp:cNvSpPr/>
      </dsp:nvSpPr>
      <dsp:spPr>
        <a:xfrm>
          <a:off x="0" y="2016"/>
          <a:ext cx="6492875" cy="147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Statistical Correlation Analysis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2016"/>
        <a:ext cx="6492875" cy="1471211"/>
      </dsp:txXfrm>
    </dsp:sp>
    <dsp:sp modelId="{04EF73BB-A4BB-44DC-8A05-9E5FA9CCEA97}">
      <dsp:nvSpPr>
        <dsp:cNvPr id="0" name=""/>
        <dsp:cNvSpPr/>
      </dsp:nvSpPr>
      <dsp:spPr>
        <a:xfrm>
          <a:off x="0" y="147322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4DAB-E0DB-4907-BF5E-79E3032EE007}">
      <dsp:nvSpPr>
        <dsp:cNvPr id="0" name=""/>
        <dsp:cNvSpPr/>
      </dsp:nvSpPr>
      <dsp:spPr>
        <a:xfrm>
          <a:off x="0" y="1473228"/>
          <a:ext cx="6486534" cy="3314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Correlation analysis is a statistical method used to evaluate the strength of relationship between two quantitative </a:t>
          </a:r>
          <a:r>
            <a:rPr lang="en-US" sz="2900" b="1" kern="1200" dirty="0"/>
            <a:t>variables</a:t>
          </a:r>
          <a:r>
            <a:rPr lang="en-US" sz="2900" kern="1200" dirty="0"/>
            <a:t>.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Pearson's correlation coefficient</a:t>
          </a:r>
          <a:r>
            <a:rPr lang="en-US" sz="2900" b="0" i="0" kern="1200" dirty="0"/>
            <a:t> (r) is a measure of the strength of the association between the two variables</a:t>
          </a:r>
          <a:endParaRPr lang="en-US" sz="2900" kern="1200" dirty="0"/>
        </a:p>
      </dsp:txBody>
      <dsp:txXfrm>
        <a:off x="0" y="1473228"/>
        <a:ext cx="6486534" cy="3314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3680-DE77-4B27-AD3D-BB20A797FBC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15BA2-305A-4537-84E5-1A0F69E6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et_baske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ervices_marketing" TargetMode="External"/><Relationship Id="rId4" Type="http://schemas.openxmlformats.org/officeDocument/2006/relationships/hyperlink" Target="https://en.wikipedia.org/wiki/Good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Walmart stakeholders have requested to see the relationship between historical store sales and specific socioeconomic factors to try and understand future affects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price index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measures changes in the price level of a weighted average 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rket basket"/>
              </a:rPr>
              <a:t>market basket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oods"/>
              </a:rPr>
              <a:t>consumer goods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ervices marketing"/>
              </a:rPr>
              <a:t>services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purchased by household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5BA2-305A-4537-84E5-1A0F69E6C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78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502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77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40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66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900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038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86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41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645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76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cassandrajohn.com/2016/07/26/first-rules-of-data-analysi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measeylabs.com/Blog/2018/0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906509B0-9082-4579-AA1E-040D2938E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6" r="26533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912AF-C7E8-42FE-9029-8FF55777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en-US" sz="8000"/>
              <a:t>Walmart Historical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B502-36FF-4832-9762-4780A85F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09" y="4582814"/>
            <a:ext cx="5075781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Socioeconomic Factors On Sales</a:t>
            </a:r>
          </a:p>
        </p:txBody>
      </p:sp>
    </p:spTree>
    <p:extLst>
      <p:ext uri="{BB962C8B-B14F-4D97-AF65-F5344CB8AC3E}">
        <p14:creationId xmlns:p14="http://schemas.microsoft.com/office/powerpoint/2010/main" val="312195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F63A-E417-4C58-87C3-4ADBCC3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20" y="450528"/>
            <a:ext cx="4513118" cy="1325563"/>
          </a:xfrm>
        </p:spPr>
        <p:txBody>
          <a:bodyPr/>
          <a:lstStyle/>
          <a:p>
            <a:r>
              <a:rPr lang="en-US" dirty="0"/>
              <a:t>Sales &amp; CPI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4A4BF-FC63-4E9E-9882-4BD1D4E2ED0A}"/>
              </a:ext>
            </a:extLst>
          </p:cNvPr>
          <p:cNvSpPr/>
          <p:nvPr/>
        </p:nvSpPr>
        <p:spPr>
          <a:xfrm>
            <a:off x="323110" y="1444220"/>
            <a:ext cx="5129348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Do weekly sales have any correlation with CPI?</a:t>
            </a:r>
          </a:p>
          <a:p>
            <a:endParaRPr lang="en-US" b="1" dirty="0">
              <a:latin typeface="Roboto"/>
            </a:endParaRPr>
          </a:p>
          <a:p>
            <a:r>
              <a:rPr lang="en-US" b="1" dirty="0">
                <a:latin typeface="Roboto"/>
              </a:rPr>
              <a:t>Answer:</a:t>
            </a:r>
            <a:r>
              <a:rPr lang="en-US" dirty="0">
                <a:latin typeface="Roboto"/>
              </a:rPr>
              <a:t> </a:t>
            </a:r>
          </a:p>
          <a:p>
            <a:r>
              <a:rPr lang="en-US" sz="1600" b="1" dirty="0">
                <a:latin typeface="Roboto"/>
              </a:rPr>
              <a:t>(-0.0726341, 5.438292612224682e-09)</a:t>
            </a:r>
          </a:p>
          <a:p>
            <a:endParaRPr lang="en-US" b="1" dirty="0">
              <a:latin typeface="Roboto"/>
            </a:endParaRPr>
          </a:p>
          <a:p>
            <a:r>
              <a:rPr lang="en-US" b="1" dirty="0">
                <a:latin typeface="Roboto"/>
              </a:rPr>
              <a:t>There is a weak negative coefficient between sales and CPI.</a:t>
            </a:r>
          </a:p>
          <a:p>
            <a:endParaRPr lang="en-US" b="1" dirty="0">
              <a:latin typeface="Robot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trike="sngStrike" dirty="0"/>
              <a:t>Ho: μ1 - μ2 = 0 </a:t>
            </a:r>
            <a:r>
              <a:rPr lang="en-US" dirty="0"/>
              <a:t>(Reject Null Hypotheses)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Ha: μ1 - μ2 ≠ 0 </a:t>
            </a:r>
          </a:p>
          <a:p>
            <a:endParaRPr lang="en-US" b="0" i="0" dirty="0">
              <a:effectLst/>
              <a:latin typeface="Roboto"/>
            </a:endParaRPr>
          </a:p>
          <a:p>
            <a:r>
              <a:rPr lang="en-US" dirty="0"/>
              <a:t>We REJECT the Null Hypothesis that there's no significant statistical correlation between weekly sales and CPI.</a:t>
            </a:r>
            <a:endParaRPr lang="en-US" dirty="0">
              <a:latin typeface="Roboto"/>
            </a:endParaRPr>
          </a:p>
          <a:p>
            <a:endParaRPr lang="en-US" b="0" i="0" dirty="0">
              <a:effectLst/>
              <a:latin typeface="Roboto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A4FE80B-5837-4572-9AE1-F31CA218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93" y="90096"/>
            <a:ext cx="6551036" cy="66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9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F63A-E417-4C58-87C3-4ADBCC3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14" y="668243"/>
            <a:ext cx="4513118" cy="1325563"/>
          </a:xfrm>
        </p:spPr>
        <p:txBody>
          <a:bodyPr/>
          <a:lstStyle/>
          <a:p>
            <a:r>
              <a:rPr lang="en-US" dirty="0"/>
              <a:t>Sales &amp; Regional Fuel 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4A4BF-FC63-4E9E-9882-4BD1D4E2ED0A}"/>
              </a:ext>
            </a:extLst>
          </p:cNvPr>
          <p:cNvSpPr/>
          <p:nvPr/>
        </p:nvSpPr>
        <p:spPr>
          <a:xfrm>
            <a:off x="426721" y="2107655"/>
            <a:ext cx="512934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Do weekly sales have any correlation with fuel price?</a:t>
            </a:r>
          </a:p>
          <a:p>
            <a:endParaRPr lang="en-US" dirty="0">
              <a:latin typeface="Roboto"/>
            </a:endParaRPr>
          </a:p>
          <a:p>
            <a:r>
              <a:rPr lang="en-US" b="1" dirty="0">
                <a:latin typeface="Roboto"/>
              </a:rPr>
              <a:t>Answer:</a:t>
            </a:r>
            <a:r>
              <a:rPr lang="en-US" dirty="0">
                <a:latin typeface="Roboto"/>
              </a:rPr>
              <a:t> </a:t>
            </a:r>
          </a:p>
          <a:p>
            <a:r>
              <a:rPr lang="en-US" sz="1400" b="1" dirty="0">
                <a:latin typeface="Roboto"/>
              </a:rPr>
              <a:t>(0.0094637, 0.447828)</a:t>
            </a:r>
          </a:p>
          <a:p>
            <a:endParaRPr lang="en-US" sz="1400" b="1" dirty="0">
              <a:latin typeface="Roboto"/>
            </a:endParaRPr>
          </a:p>
          <a:p>
            <a:r>
              <a:rPr lang="en-US" b="1" dirty="0">
                <a:latin typeface="Roboto"/>
              </a:rPr>
              <a:t>There appears to be significant correlation between sales and fuel price.</a:t>
            </a:r>
          </a:p>
          <a:p>
            <a:endParaRPr lang="en-US" b="1" i="0" dirty="0">
              <a:effectLst/>
              <a:latin typeface="Roboto"/>
            </a:endParaRPr>
          </a:p>
          <a:p>
            <a:r>
              <a:rPr lang="en-US" dirty="0"/>
              <a:t>Ho: μ1 - μ2 = 0 (Fail to Reject Null Hypotheses)</a:t>
            </a:r>
            <a:endParaRPr lang="en-US" b="1" dirty="0"/>
          </a:p>
          <a:p>
            <a:r>
              <a:rPr lang="en-US" b="1" strike="sngStrike" dirty="0"/>
              <a:t>Ha: μ1 - μ2 ≠ 0 </a:t>
            </a:r>
            <a:endParaRPr lang="en-US" strike="sngStrike" dirty="0"/>
          </a:p>
          <a:p>
            <a:endParaRPr lang="en-US" b="1" i="0" dirty="0">
              <a:effectLst/>
              <a:latin typeface="Roboto"/>
            </a:endParaRPr>
          </a:p>
          <a:p>
            <a:r>
              <a:rPr lang="en-US" b="0" i="0" dirty="0">
                <a:effectLst/>
                <a:latin typeface="Roboto"/>
              </a:rPr>
              <a:t>We FAIL to reject the null hypothesis that there is no statistically significant correlation between sales and regional fuel prices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0D47335-502E-41B3-A1E1-D37D0474E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18" y="90343"/>
            <a:ext cx="6510191" cy="66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2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850BE-9C36-43A8-A749-FF17E2C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31C7-4119-459C-94F1-FF52AE3B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Historically it appears that the following is true:</a:t>
            </a:r>
          </a:p>
          <a:p>
            <a:pPr lvl="1"/>
            <a:r>
              <a:rPr lang="en-US" dirty="0"/>
              <a:t>There is an apparent correlation between sales and the unemployment rate.</a:t>
            </a:r>
          </a:p>
          <a:p>
            <a:pPr lvl="1"/>
            <a:r>
              <a:rPr lang="en-US" dirty="0"/>
              <a:t>There is a weak correlation between sales and CPI (Consumer Price Index)</a:t>
            </a:r>
          </a:p>
          <a:p>
            <a:pPr lvl="1"/>
            <a:r>
              <a:rPr lang="en-US" dirty="0"/>
              <a:t>There appears to be no visible correlation between sales and regional fuel prices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FE4B-DD57-4271-9A81-7C63A6BF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Possible Recommendations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EDB8-EA2F-4542-92FB-7ED58539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During times of higher unemployment rate or When the CPI is high, stores should closely watch sales in order to reduce the amount of inventory ahead of a possible change.</a:t>
            </a:r>
          </a:p>
        </p:txBody>
      </p:sp>
    </p:spTree>
    <p:extLst>
      <p:ext uri="{BB962C8B-B14F-4D97-AF65-F5344CB8AC3E}">
        <p14:creationId xmlns:p14="http://schemas.microsoft.com/office/powerpoint/2010/main" val="265659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CF80045-6DA2-4FD6-B738-84C44DC2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3152" y="1298863"/>
            <a:ext cx="5334930" cy="79310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Purpose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9211DD4-F7F2-4799-A798-37191E21A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462" y="2618510"/>
            <a:ext cx="5995556" cy="177684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Determine relationship between historical sales &amp; socioeconomic factors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1FBFB22C-3F22-4583-831A-DE38A14E8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77B84-90D2-47BD-BA57-40C1E8A7D7FF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assandrajohn.com/2016/07/26/first-rules-of-data-analysi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194F1-8EFD-406F-9781-2AC404EE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632" y="727364"/>
            <a:ext cx="9231410" cy="11637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Socioeconomic Factors Considered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D7BD-E96B-4761-A736-1B2FEB28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978" y="2379941"/>
            <a:ext cx="7132335" cy="2618086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Unemployment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Regional Fuel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CPI (Consumer Price Index)</a:t>
            </a:r>
          </a:p>
        </p:txBody>
      </p:sp>
    </p:spTree>
    <p:extLst>
      <p:ext uri="{BB962C8B-B14F-4D97-AF65-F5344CB8AC3E}">
        <p14:creationId xmlns:p14="http://schemas.microsoft.com/office/powerpoint/2010/main" val="233031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6FF6-AC20-4A9F-8CF5-24FD1BFF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294" y="820882"/>
            <a:ext cx="3773169" cy="1059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latin typeface="+mj-lt"/>
                <a:ea typeface="+mj-ea"/>
                <a:cs typeface="+mj-cs"/>
              </a:rPr>
              <a:t>Hypotheses </a:t>
            </a:r>
          </a:p>
        </p:txBody>
      </p:sp>
      <p:pic>
        <p:nvPicPr>
          <p:cNvPr id="305" name="Picture 304" descr="A drawing of a person&#10;&#10;Description automatically generated">
            <a:extLst>
              <a:ext uri="{FF2B5EF4-FFF2-40B4-BE49-F238E27FC236}">
                <a16:creationId xmlns:a16="http://schemas.microsoft.com/office/drawing/2014/main" id="{032B2A7D-F401-4E37-BAC6-5363C6E91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6537" y="1936731"/>
            <a:ext cx="4142232" cy="2723517"/>
          </a:xfrm>
          <a:prstGeom prst="rect">
            <a:avLst/>
          </a:prstGeom>
        </p:spPr>
      </p:pic>
      <p:sp>
        <p:nvSpPr>
          <p:cNvPr id="297" name="Rectangle 296">
            <a:extLst>
              <a:ext uri="{FF2B5EF4-FFF2-40B4-BE49-F238E27FC236}">
                <a16:creationId xmlns:a16="http://schemas.microsoft.com/office/drawing/2014/main" id="{4FA96666-421F-43E1-8B58-92DC24B37A06}"/>
              </a:ext>
            </a:extLst>
          </p:cNvPr>
          <p:cNvSpPr/>
          <p:nvPr/>
        </p:nvSpPr>
        <p:spPr>
          <a:xfrm>
            <a:off x="4842164" y="467591"/>
            <a:ext cx="7225145" cy="6390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Is there a statistically significant correlation between store sales and unemployment?</a:t>
            </a: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(Null Hypotheses)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Ho: μ1 - μ2 = 0  :  There is no statistically significant correlation between stores sales and unemployment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Is there a statistically significant correlation between store sales and CPI?</a:t>
            </a: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(Null Hypotheses)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Ho: μ1 - μ2 = 0  :  There is no statistically significant correlation between stores sales and CPI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H3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Is there a statistically significant correlation between store sales and regional fuel prices?</a:t>
            </a: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(Null Hypotheses)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Ho: μ1 - μ2 = 0  :  There is no statistically significant correlation between stores sales and regional fuel prices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F951186-576A-4D17-89A2-05C07E5DE5D6}"/>
              </a:ext>
            </a:extLst>
          </p:cNvPr>
          <p:cNvSpPr txBox="1">
            <a:spLocks/>
          </p:cNvSpPr>
          <p:nvPr/>
        </p:nvSpPr>
        <p:spPr>
          <a:xfrm>
            <a:off x="1183237" y="2882536"/>
            <a:ext cx="8626968" cy="215101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EE6DBA-5838-44EE-95FD-5919A0F7706A}"/>
              </a:ext>
            </a:extLst>
          </p:cNvPr>
          <p:cNvSpPr txBox="1">
            <a:spLocks/>
          </p:cNvSpPr>
          <p:nvPr/>
        </p:nvSpPr>
        <p:spPr>
          <a:xfrm>
            <a:off x="1113568" y="4618412"/>
            <a:ext cx="8626968" cy="200445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3612B8F-EA2D-498E-B0DB-F0AAFD3123F6}"/>
              </a:ext>
            </a:extLst>
          </p:cNvPr>
          <p:cNvSpPr txBox="1"/>
          <p:nvPr/>
        </p:nvSpPr>
        <p:spPr>
          <a:xfrm>
            <a:off x="1483253" y="4907002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www.measeylabs.com/Blog/2018/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D62E-577C-48D3-9142-969E25D19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65" y="1779977"/>
            <a:ext cx="4609057" cy="765796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Data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AEFF6-4AB7-4EA0-AD4C-901E7FDAD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65" y="2712027"/>
            <a:ext cx="7211708" cy="25001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Kaggle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Sales data from 45 Walmart stores ranging from 2010-02-05 to 2012-11-01</a:t>
            </a:r>
          </a:p>
        </p:txBody>
      </p:sp>
      <p:pic>
        <p:nvPicPr>
          <p:cNvPr id="4" name="Picture 3" descr="Kaggle_logo.png">
            <a:extLst>
              <a:ext uri="{FF2B5EF4-FFF2-40B4-BE49-F238E27FC236}">
                <a16:creationId xmlns:a16="http://schemas.microsoft.com/office/drawing/2014/main" id="{C5CD011A-CCA5-453A-9A3E-3B3705EDF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3" t="-3626" r="-258" b="-1581"/>
          <a:stretch/>
        </p:blipFill>
        <p:spPr>
          <a:xfrm>
            <a:off x="8138006" y="3034145"/>
            <a:ext cx="3448944" cy="13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3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6ABE7A-954A-483E-BCE3-B70F947A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Methods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2DA1EF6-FE47-4EFB-9581-B46361490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54485"/>
              </p:ext>
            </p:extLst>
          </p:nvPr>
        </p:nvGraphicFramePr>
        <p:xfrm>
          <a:off x="5010150" y="685799"/>
          <a:ext cx="6492875" cy="479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2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ADBD981-064C-4AB5-979F-6BEE06C5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6" descr="Questionnaire">
            <a:extLst>
              <a:ext uri="{FF2B5EF4-FFF2-40B4-BE49-F238E27FC236}">
                <a16:creationId xmlns:a16="http://schemas.microsoft.com/office/drawing/2014/main" id="{F3DC95A9-FAB5-462C-A2FE-566243EB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2457" y="1371495"/>
            <a:ext cx="4111200" cy="411120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27" name="Rectangle 13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D2A16-36E7-49AF-8611-1B0BC613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3" y="1366521"/>
            <a:ext cx="5160997" cy="3599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57700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C6B5-0BE0-4D70-9A65-52BFD4A7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9" y="1001486"/>
            <a:ext cx="4745774" cy="4885508"/>
          </a:xfrm>
        </p:spPr>
        <p:txBody>
          <a:bodyPr>
            <a:normAutofit/>
          </a:bodyPr>
          <a:lstStyle/>
          <a:p>
            <a:r>
              <a:rPr lang="en-US" dirty="0"/>
              <a:t>1. Sales &amp; Unemployment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Sales &amp; CPI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 Sales &amp; Regional Fuel Prices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F2C9FD-DEE0-453B-96D6-D608376248C1}"/>
              </a:ext>
            </a:extLst>
          </p:cNvPr>
          <p:cNvSpPr txBox="1">
            <a:spLocks/>
          </p:cNvSpPr>
          <p:nvPr/>
        </p:nvSpPr>
        <p:spPr>
          <a:xfrm>
            <a:off x="242455" y="2658051"/>
            <a:ext cx="3342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4E0705-F374-4C97-9AD7-6BF946990288}"/>
              </a:ext>
            </a:extLst>
          </p:cNvPr>
          <p:cNvSpPr txBox="1">
            <a:spLocks/>
          </p:cNvSpPr>
          <p:nvPr/>
        </p:nvSpPr>
        <p:spPr>
          <a:xfrm>
            <a:off x="232064" y="4185515"/>
            <a:ext cx="4963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C62278E-9E89-4791-81D0-F1458BCDBA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629"/>
            <a:ext cx="6590417" cy="66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32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F63A-E417-4C58-87C3-4ADBCC3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9" y="480514"/>
            <a:ext cx="4513118" cy="1325563"/>
          </a:xfrm>
        </p:spPr>
        <p:txBody>
          <a:bodyPr/>
          <a:lstStyle/>
          <a:p>
            <a:r>
              <a:rPr lang="en-US" dirty="0"/>
              <a:t>Sales &amp; Unemployment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A26788-08C4-4EF7-AC3A-73E305909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50" y="155863"/>
            <a:ext cx="6334885" cy="64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64A4BF-FC63-4E9E-9882-4BD1D4E2ED0A}"/>
              </a:ext>
            </a:extLst>
          </p:cNvPr>
          <p:cNvSpPr/>
          <p:nvPr/>
        </p:nvSpPr>
        <p:spPr>
          <a:xfrm>
            <a:off x="464326" y="1909238"/>
            <a:ext cx="5129348" cy="433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Do weekly sales have any correlation with unemployment?</a:t>
            </a:r>
          </a:p>
          <a:p>
            <a:endParaRPr lang="en-US" b="1" dirty="0">
              <a:latin typeface="Roboto"/>
            </a:endParaRPr>
          </a:p>
          <a:p>
            <a:r>
              <a:rPr lang="en-US" b="1" dirty="0">
                <a:latin typeface="Roboto"/>
              </a:rPr>
              <a:t>Answer:</a:t>
            </a:r>
            <a:r>
              <a:rPr lang="en-US" dirty="0">
                <a:latin typeface="Roboto"/>
              </a:rPr>
              <a:t> </a:t>
            </a:r>
          </a:p>
          <a:p>
            <a:r>
              <a:rPr lang="en-US" sz="1400" b="1" dirty="0">
                <a:latin typeface="Roboto"/>
              </a:rPr>
              <a:t>(Coefficient = -0.106, </a:t>
            </a:r>
            <a:r>
              <a:rPr lang="en-US" sz="1400" b="1" dirty="0" err="1">
                <a:latin typeface="Roboto"/>
              </a:rPr>
              <a:t>P.Value</a:t>
            </a:r>
            <a:r>
              <a:rPr lang="en-US" sz="1400" b="1" dirty="0">
                <a:latin typeface="Roboto"/>
              </a:rPr>
              <a:t> = 1.3448365210357873e-17) </a:t>
            </a:r>
          </a:p>
          <a:p>
            <a:endParaRPr lang="en-US" b="1" dirty="0">
              <a:latin typeface="Roboto"/>
            </a:endParaRPr>
          </a:p>
          <a:p>
            <a:r>
              <a:rPr lang="en-US" dirty="0">
                <a:latin typeface="Roboto"/>
              </a:rPr>
              <a:t>There is a negative coefficient between Weekly Sales and Unemployment.</a:t>
            </a:r>
          </a:p>
          <a:p>
            <a:endParaRPr lang="en-US" dirty="0">
              <a:latin typeface="Robot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trike="sngStrike" dirty="0"/>
              <a:t>Ho: μ1 - μ2 = 0 </a:t>
            </a:r>
            <a:r>
              <a:rPr lang="en-US" dirty="0"/>
              <a:t>(Reject Null Hypotheses)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Ha: μ1 - μ2 ≠ 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  <a:latin typeface="Roboto"/>
            </a:endParaRPr>
          </a:p>
          <a:p>
            <a:r>
              <a:rPr lang="en-US" dirty="0"/>
              <a:t>-We REJECT the Null Hypothesis that there's no significant statistical correlation between weekly sales and unemployment.</a:t>
            </a:r>
            <a:endParaRPr lang="en-US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11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595</Words>
  <Application>Microsoft Office PowerPoint</Application>
  <PresentationFormat>Widescreen</PresentationFormat>
  <Paragraphs>87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Roboto</vt:lpstr>
      <vt:lpstr>Office Theme</vt:lpstr>
      <vt:lpstr>Walmart Historical Sales Analysis</vt:lpstr>
      <vt:lpstr>Analysis Purpose</vt:lpstr>
      <vt:lpstr>Socioeconomic Factors Considered</vt:lpstr>
      <vt:lpstr>Hypotheses </vt:lpstr>
      <vt:lpstr>Data Overview</vt:lpstr>
      <vt:lpstr>Methods</vt:lpstr>
      <vt:lpstr>Analysis Results</vt:lpstr>
      <vt:lpstr>1. Sales &amp; Unemployment  2. Sales &amp; CPI   3. Sales &amp; Regional Fuel Prices</vt:lpstr>
      <vt:lpstr>Sales &amp; Unemployment</vt:lpstr>
      <vt:lpstr>Sales &amp; CPI</vt:lpstr>
      <vt:lpstr>Sales &amp; Regional Fuel Price</vt:lpstr>
      <vt:lpstr>Conclusion</vt:lpstr>
      <vt:lpstr>Possible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Historical Sales Analysis</dc:title>
  <dc:creator>William Molina</dc:creator>
  <cp:lastModifiedBy>William Molina</cp:lastModifiedBy>
  <cp:revision>1</cp:revision>
  <dcterms:created xsi:type="dcterms:W3CDTF">2020-08-26T17:54:54Z</dcterms:created>
  <dcterms:modified xsi:type="dcterms:W3CDTF">2020-08-26T20:40:55Z</dcterms:modified>
</cp:coreProperties>
</file>