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8" r:id="rId4"/>
    <p:sldId id="257" r:id="rId5"/>
    <p:sldId id="261" r:id="rId6"/>
    <p:sldId id="265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7" autoAdjust="0"/>
    <p:restoredTop sz="87024" autoAdjust="0"/>
  </p:normalViewPr>
  <p:slideViewPr>
    <p:cSldViewPr snapToGrid="0">
      <p:cViewPr varScale="1">
        <p:scale>
          <a:sx n="86" d="100"/>
          <a:sy n="86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Y:\My%20Drive\Thinkful\Capstone1-Lariat%20Mode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Y:\My%20Drive\Thinkful\Capstone1-Lariat%20Model-REV_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Y:\My%20Drive\Thinkful\Capstone1-Lariat%20Model-REV_1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Y:\My%20Drive\Thinkful\Capstone1-Lariat%20Model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Y:\My%20Drive\Thinkful\Capstone1-Lariat%20Mod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Lariat Financial Summary</a:t>
            </a:r>
          </a:p>
        </c:rich>
      </c:tx>
      <c:layout>
        <c:manualLayout>
          <c:xMode val="edge"/>
          <c:yMode val="edge"/>
          <c:x val="0.39460159461199423"/>
          <c:y val="1.86046511627906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24-46A8-8855-C872B93A4DC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F24-46A8-8855-C872B93A4D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Financial_Overview_Dashboard!$C$11:$C$13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Total Profit</c:v>
                </c:pt>
              </c:strCache>
            </c:strRef>
          </c:cat>
          <c:val>
            <c:numRef>
              <c:f>Financial_Overview_Dashboard!$D$11:$D$13</c:f>
              <c:numCache>
                <c:formatCode>_("$"* #,##0_);_("$"* \(#,##0\);_("$"* "-"??_);_(@_)</c:formatCode>
                <c:ptCount val="3"/>
                <c:pt idx="0">
                  <c:v>64866040</c:v>
                </c:pt>
                <c:pt idx="1">
                  <c:v>33076688.639999952</c:v>
                </c:pt>
                <c:pt idx="2">
                  <c:v>31789351.36000004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24-46A8-8855-C872B93A4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7339320"/>
        <c:axId val="597332104"/>
      </c:barChart>
      <c:catAx>
        <c:axId val="597339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332104"/>
        <c:crosses val="autoZero"/>
        <c:auto val="1"/>
        <c:lblAlgn val="ctr"/>
        <c:lblOffset val="100"/>
        <c:noMultiLvlLbl val="0"/>
      </c:catAx>
      <c:valAx>
        <c:axId val="5973321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Dollar</a:t>
                </a:r>
                <a:r>
                  <a:rPr lang="en-US" baseline="0"/>
                  <a:t> 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339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[Capstone1-Lariat Model-REV_1.xlsx]Pivot_Calcs!PivotTable10</c:name>
    <c:fmtId val="4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Worse ROI Car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2.179836512261573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634877384196185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2.724795640326975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3321069244358794E-16"/>
              <c:y val="-2.3366189353986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3321069244358794E-16"/>
              <c:y val="-2.3366189353986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2.179836512261573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634877384196185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2.724795640326975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3321069244358794E-16"/>
              <c:y val="-2.3366189353986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8165304268846503E-3"/>
              <c:y val="-2.33659593718081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"/>
        <c:spPr>
          <a:solidFill>
            <a:schemeClr val="accent1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4.39560439560439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8165304268846503E-3"/>
              <c:y val="-9.76800976800976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8165304268846503E-3"/>
              <c:y val="-9.76800976800976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4.39560439560439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8165304268846503E-3"/>
              <c:y val="-2.33659593718081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3321069244358794E-16"/>
              <c:y val="-2.3366189353986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"/>
        <c:spPr>
          <a:solidFill>
            <a:schemeClr val="accent1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8165304268846503E-3"/>
              <c:y val="-9.76800976800976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4.39560439560439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8165304268846503E-3"/>
              <c:y val="-2.33659593718081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3321069244358794E-16"/>
              <c:y val="-2.3366189353986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21924850865073522"/>
          <c:y val="0.17190107944914756"/>
          <c:w val="0.7807514913492648"/>
          <c:h val="0.505930693754558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Pivot_Calcs!$C$4</c:f>
              <c:strCache>
                <c:ptCount val="1"/>
                <c:pt idx="0">
                  <c:v>Average Annual Cost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2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999-4917-831A-73D65CCA793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999-4917-831A-73D65CCA793F}"/>
              </c:ext>
            </c:extLst>
          </c:dPt>
          <c:dLbls>
            <c:dLbl>
              <c:idx val="2"/>
              <c:layout>
                <c:manualLayout>
                  <c:x val="1.8165304268846503E-3"/>
                  <c:y val="-9.76800976800976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999-4917-831A-73D65CCA793F}"/>
                </c:ext>
              </c:extLst>
            </c:dLbl>
            <c:dLbl>
              <c:idx val="3"/>
              <c:layout>
                <c:manualLayout>
                  <c:x val="0"/>
                  <c:y val="-4.395604395604395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999-4917-831A-73D65CCA79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Pivot_Calcs!$A$5:$B$9</c:f>
              <c:multiLvlStrCache>
                <c:ptCount val="4"/>
                <c:lvl>
                  <c:pt idx="0">
                    <c:v>Audi</c:v>
                  </c:pt>
                  <c:pt idx="1">
                    <c:v>Daewoo</c:v>
                  </c:pt>
                  <c:pt idx="2">
                    <c:v>Saturn</c:v>
                  </c:pt>
                  <c:pt idx="3">
                    <c:v>Plymouth</c:v>
                  </c:pt>
                </c:lvl>
                <c:lvl>
                  <c:pt idx="0">
                    <c:v>5000CS</c:v>
                  </c:pt>
                  <c:pt idx="1">
                    <c:v>Nubira</c:v>
                  </c:pt>
                  <c:pt idx="2">
                    <c:v>Relay</c:v>
                  </c:pt>
                  <c:pt idx="3">
                    <c:v>Volare</c:v>
                  </c:pt>
                </c:lvl>
              </c:multiLvlStrCache>
            </c:multiLvlStrRef>
          </c:cat>
          <c:val>
            <c:numRef>
              <c:f>Pivot_Calcs!$C$5:$C$9</c:f>
              <c:numCache>
                <c:formatCode>"$"#,##0.00</c:formatCode>
                <c:ptCount val="4"/>
                <c:pt idx="0">
                  <c:v>10012.799999999999</c:v>
                </c:pt>
                <c:pt idx="1">
                  <c:v>10027.92</c:v>
                </c:pt>
                <c:pt idx="2">
                  <c:v>9677.76</c:v>
                </c:pt>
                <c:pt idx="3">
                  <c:v>8728.32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99-4917-831A-73D65CCA793F}"/>
            </c:ext>
          </c:extLst>
        </c:ser>
        <c:ser>
          <c:idx val="1"/>
          <c:order val="1"/>
          <c:tx>
            <c:strRef>
              <c:f>Pivot_Calcs!$D$4</c:f>
              <c:strCache>
                <c:ptCount val="1"/>
                <c:pt idx="0">
                  <c:v>Annual Average Profit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9999-4917-831A-73D65CCA793F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9999-4917-831A-73D65CCA793F}"/>
              </c:ext>
            </c:extLst>
          </c:dPt>
          <c:dLbls>
            <c:dLbl>
              <c:idx val="2"/>
              <c:layout>
                <c:manualLayout>
                  <c:x val="-1.8165304268846503E-3"/>
                  <c:y val="-2.336595937180817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999-4917-831A-73D65CCA793F}"/>
                </c:ext>
              </c:extLst>
            </c:dLbl>
            <c:dLbl>
              <c:idx val="3"/>
              <c:layout>
                <c:manualLayout>
                  <c:x val="-1.3321069244358794E-16"/>
                  <c:y val="-2.33661893539869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999-4917-831A-73D65CCA79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Pivot_Calcs!$A$5:$B$9</c:f>
              <c:multiLvlStrCache>
                <c:ptCount val="4"/>
                <c:lvl>
                  <c:pt idx="0">
                    <c:v>Audi</c:v>
                  </c:pt>
                  <c:pt idx="1">
                    <c:v>Daewoo</c:v>
                  </c:pt>
                  <c:pt idx="2">
                    <c:v>Saturn</c:v>
                  </c:pt>
                  <c:pt idx="3">
                    <c:v>Plymouth</c:v>
                  </c:pt>
                </c:lvl>
                <c:lvl>
                  <c:pt idx="0">
                    <c:v>5000CS</c:v>
                  </c:pt>
                  <c:pt idx="1">
                    <c:v>Nubira</c:v>
                  </c:pt>
                  <c:pt idx="2">
                    <c:v>Relay</c:v>
                  </c:pt>
                  <c:pt idx="3">
                    <c:v>Volare</c:v>
                  </c:pt>
                </c:lvl>
              </c:multiLvlStrCache>
            </c:multiLvlStrRef>
          </c:cat>
          <c:val>
            <c:numRef>
              <c:f>Pivot_Calcs!$D$5:$D$9</c:f>
              <c:numCache>
                <c:formatCode>"$"#,##0.00</c:formatCode>
                <c:ptCount val="4"/>
                <c:pt idx="0">
                  <c:v>-1681.7999999999993</c:v>
                </c:pt>
                <c:pt idx="1">
                  <c:v>-2497.92</c:v>
                </c:pt>
                <c:pt idx="2">
                  <c:v>-1296.7600000000002</c:v>
                </c:pt>
                <c:pt idx="3">
                  <c:v>-160.31999999999971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999-4917-831A-73D65CCA793F}"/>
            </c:ext>
          </c:extLst>
        </c:ser>
        <c:ser>
          <c:idx val="2"/>
          <c:order val="2"/>
          <c:tx>
            <c:strRef>
              <c:f>Pivot_Calcs!$E$4</c:f>
              <c:strCache>
                <c:ptCount val="1"/>
                <c:pt idx="0">
                  <c:v>Average ROI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999-4917-831A-73D65CCA793F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9999-4917-831A-73D65CCA793F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9999-4917-831A-73D65CCA793F}"/>
              </c:ext>
            </c:extLst>
          </c:dPt>
          <c:dLbls>
            <c:delete val="1"/>
          </c:dLbls>
          <c:cat>
            <c:multiLvlStrRef>
              <c:f>Pivot_Calcs!$A$5:$B$9</c:f>
              <c:multiLvlStrCache>
                <c:ptCount val="4"/>
                <c:lvl>
                  <c:pt idx="0">
                    <c:v>Audi</c:v>
                  </c:pt>
                  <c:pt idx="1">
                    <c:v>Daewoo</c:v>
                  </c:pt>
                  <c:pt idx="2">
                    <c:v>Saturn</c:v>
                  </c:pt>
                  <c:pt idx="3">
                    <c:v>Plymouth</c:v>
                  </c:pt>
                </c:lvl>
                <c:lvl>
                  <c:pt idx="0">
                    <c:v>5000CS</c:v>
                  </c:pt>
                  <c:pt idx="1">
                    <c:v>Nubira</c:v>
                  </c:pt>
                  <c:pt idx="2">
                    <c:v>Relay</c:v>
                  </c:pt>
                  <c:pt idx="3">
                    <c:v>Volare</c:v>
                  </c:pt>
                </c:lvl>
              </c:multiLvlStrCache>
            </c:multiLvlStrRef>
          </c:cat>
          <c:val>
            <c:numRef>
              <c:f>Pivot_Calcs!$E$5:$E$9</c:f>
              <c:numCache>
                <c:formatCode>0.00%</c:formatCode>
                <c:ptCount val="4"/>
                <c:pt idx="0">
                  <c:v>-0.16796500479386378</c:v>
                </c:pt>
                <c:pt idx="1">
                  <c:v>-0.24909652250915446</c:v>
                </c:pt>
                <c:pt idx="2">
                  <c:v>-0.13399381675098371</c:v>
                </c:pt>
                <c:pt idx="3">
                  <c:v>-1.8367795864496227E-2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999-4917-831A-73D65CCA79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35678680"/>
        <c:axId val="435679336"/>
      </c:barChart>
      <c:catAx>
        <c:axId val="435678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/>
                  <a:t>Car Models</a:t>
                </a:r>
              </a:p>
            </c:rich>
          </c:tx>
          <c:layout>
            <c:manualLayout>
              <c:xMode val="edge"/>
              <c:yMode val="edge"/>
              <c:x val="0.55719550811849183"/>
              <c:y val="0.923912198601949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679336"/>
        <c:crosses val="autoZero"/>
        <c:auto val="1"/>
        <c:lblAlgn val="ctr"/>
        <c:lblOffset val="100"/>
        <c:noMultiLvlLbl val="0"/>
      </c:catAx>
      <c:valAx>
        <c:axId val="435679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/>
                  <a:t>Annual Dollars</a:t>
                </a:r>
              </a:p>
            </c:rich>
          </c:tx>
          <c:layout>
            <c:manualLayout>
              <c:xMode val="edge"/>
              <c:yMode val="edge"/>
              <c:x val="9.2936880515698816E-2"/>
              <c:y val="0.289125978928090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678680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[Capstone1-Lariat Model-REV_1.xlsx]Car_Pivot_Calcs!PivotTable9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</a:t>
            </a:r>
            <a:r>
              <a:rPr lang="en-US" baseline="0"/>
              <a:t> ROI</a:t>
            </a:r>
            <a:r>
              <a:rPr lang="en-US"/>
              <a:t> Car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solidFill>
            <a:schemeClr val="accent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"/>
        <c:spPr>
          <a:solidFill>
            <a:schemeClr val="accent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18995702047202825"/>
          <c:y val="0.18258534569726348"/>
          <c:w val="0.81004297952797177"/>
          <c:h val="0.544556161249074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Car_Pivot_Calcs!$I$4</c:f>
              <c:strCache>
                <c:ptCount val="1"/>
                <c:pt idx="0">
                  <c:v>Average Annual Profit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Car_Pivot_Calcs!$G$5:$H$9</c:f>
              <c:multiLvlStrCache>
                <c:ptCount val="4"/>
                <c:lvl>
                  <c:pt idx="0">
                    <c:v>GMC</c:v>
                  </c:pt>
                  <c:pt idx="1">
                    <c:v>Dodge</c:v>
                  </c:pt>
                  <c:pt idx="2">
                    <c:v>Chevrolet</c:v>
                  </c:pt>
                  <c:pt idx="3">
                    <c:v>Volvo</c:v>
                  </c:pt>
                </c:lvl>
                <c:lvl>
                  <c:pt idx="0">
                    <c:v>Rally Wagon G3500</c:v>
                  </c:pt>
                  <c:pt idx="1">
                    <c:v>Ram Van B250</c:v>
                  </c:pt>
                  <c:pt idx="2">
                    <c:v>G-Series 3500</c:v>
                  </c:pt>
                  <c:pt idx="3">
                    <c:v>V90</c:v>
                  </c:pt>
                </c:lvl>
              </c:multiLvlStrCache>
            </c:multiLvlStrRef>
          </c:cat>
          <c:val>
            <c:numRef>
              <c:f>Car_Pivot_Calcs!$I$5:$I$9</c:f>
              <c:numCache>
                <c:formatCode>"$"#,##0.00</c:formatCode>
                <c:ptCount val="4"/>
                <c:pt idx="0">
                  <c:v>18658.68</c:v>
                </c:pt>
                <c:pt idx="1">
                  <c:v>16599.52</c:v>
                </c:pt>
                <c:pt idx="2">
                  <c:v>17407.72</c:v>
                </c:pt>
                <c:pt idx="3">
                  <c:v>18793.88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4D-4738-A0D9-41E379CD2B8C}"/>
            </c:ext>
          </c:extLst>
        </c:ser>
        <c:ser>
          <c:idx val="1"/>
          <c:order val="1"/>
          <c:tx>
            <c:strRef>
              <c:f>Car_Pivot_Calcs!$J$4</c:f>
              <c:strCache>
                <c:ptCount val="1"/>
                <c:pt idx="0">
                  <c:v>Average Annual Cost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Car_Pivot_Calcs!$G$5:$H$9</c:f>
              <c:multiLvlStrCache>
                <c:ptCount val="4"/>
                <c:lvl>
                  <c:pt idx="0">
                    <c:v>GMC</c:v>
                  </c:pt>
                  <c:pt idx="1">
                    <c:v>Dodge</c:v>
                  </c:pt>
                  <c:pt idx="2">
                    <c:v>Chevrolet</c:v>
                  </c:pt>
                  <c:pt idx="3">
                    <c:v>Volvo</c:v>
                  </c:pt>
                </c:lvl>
                <c:lvl>
                  <c:pt idx="0">
                    <c:v>Rally Wagon G3500</c:v>
                  </c:pt>
                  <c:pt idx="1">
                    <c:v>Ram Van B250</c:v>
                  </c:pt>
                  <c:pt idx="2">
                    <c:v>G-Series 3500</c:v>
                  </c:pt>
                  <c:pt idx="3">
                    <c:v>V90</c:v>
                  </c:pt>
                </c:lvl>
              </c:multiLvlStrCache>
            </c:multiLvlStrRef>
          </c:cat>
          <c:val>
            <c:numRef>
              <c:f>Car_Pivot_Calcs!$J$5:$J$9</c:f>
              <c:numCache>
                <c:formatCode>"$"#,##0.00</c:formatCode>
                <c:ptCount val="4"/>
                <c:pt idx="0">
                  <c:v>7354.32</c:v>
                </c:pt>
                <c:pt idx="1">
                  <c:v>6615.48</c:v>
                </c:pt>
                <c:pt idx="2">
                  <c:v>7406.2800000000007</c:v>
                </c:pt>
                <c:pt idx="3">
                  <c:v>8022.12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4D-4738-A0D9-41E379CD2B8C}"/>
            </c:ext>
          </c:extLst>
        </c:ser>
        <c:ser>
          <c:idx val="2"/>
          <c:order val="2"/>
          <c:tx>
            <c:strRef>
              <c:f>Car_Pivot_Calcs!$K$4</c:f>
              <c:strCache>
                <c:ptCount val="1"/>
                <c:pt idx="0">
                  <c:v>Average ROI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F4D-4738-A0D9-41E379CD2B8C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F4D-4738-A0D9-41E379CD2B8C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F4D-4738-A0D9-41E379CD2B8C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F4D-4738-A0D9-41E379CD2B8C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3F4D-4738-A0D9-41E379CD2B8C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3F4D-4738-A0D9-41E379CD2B8C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3F4D-4738-A0D9-41E379CD2B8C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3F4D-4738-A0D9-41E379CD2B8C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3F4D-4738-A0D9-41E379CD2B8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Car_Pivot_Calcs!$G$5:$H$9</c:f>
              <c:multiLvlStrCache>
                <c:ptCount val="4"/>
                <c:lvl>
                  <c:pt idx="0">
                    <c:v>GMC</c:v>
                  </c:pt>
                  <c:pt idx="1">
                    <c:v>Dodge</c:v>
                  </c:pt>
                  <c:pt idx="2">
                    <c:v>Chevrolet</c:v>
                  </c:pt>
                  <c:pt idx="3">
                    <c:v>Volvo</c:v>
                  </c:pt>
                </c:lvl>
                <c:lvl>
                  <c:pt idx="0">
                    <c:v>Rally Wagon G3500</c:v>
                  </c:pt>
                  <c:pt idx="1">
                    <c:v>Ram Van B250</c:v>
                  </c:pt>
                  <c:pt idx="2">
                    <c:v>G-Series 3500</c:v>
                  </c:pt>
                  <c:pt idx="3">
                    <c:v>V90</c:v>
                  </c:pt>
                </c:lvl>
              </c:multiLvlStrCache>
            </c:multiLvlStrRef>
          </c:cat>
          <c:val>
            <c:numRef>
              <c:f>Car_Pivot_Calcs!$K$5:$K$9</c:f>
              <c:numCache>
                <c:formatCode>0.00%</c:formatCode>
                <c:ptCount val="4"/>
                <c:pt idx="0">
                  <c:v>2.5371047221225078</c:v>
                </c:pt>
                <c:pt idx="1">
                  <c:v>2.5091935883715166</c:v>
                </c:pt>
                <c:pt idx="2">
                  <c:v>2.3503999308694783</c:v>
                </c:pt>
                <c:pt idx="3">
                  <c:v>2.3427572761314965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3F4D-4738-A0D9-41E379CD2B8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63861592"/>
        <c:axId val="763860936"/>
      </c:barChart>
      <c:catAx>
        <c:axId val="763861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/>
                  <a:t>Car Models</a:t>
                </a:r>
              </a:p>
            </c:rich>
          </c:tx>
          <c:layout>
            <c:manualLayout>
              <c:xMode val="edge"/>
              <c:yMode val="edge"/>
              <c:x val="0.52182210688606578"/>
              <c:y val="0.939287749287749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860936"/>
        <c:crosses val="autoZero"/>
        <c:auto val="1"/>
        <c:lblAlgn val="ctr"/>
        <c:lblOffset val="100"/>
        <c:noMultiLvlLbl val="0"/>
      </c:catAx>
      <c:valAx>
        <c:axId val="7638609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/>
                  <a:t>Annual</a:t>
                </a:r>
                <a:r>
                  <a:rPr lang="en-US" sz="1200" baseline="0"/>
                  <a:t> Dollars</a:t>
                </a:r>
              </a:p>
            </c:rich>
          </c:tx>
          <c:layout>
            <c:manualLayout>
              <c:xMode val="edge"/>
              <c:yMode val="edge"/>
              <c:x val="2.2914562224455235E-2"/>
              <c:y val="0.368508536956989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861592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 Airport Car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661276497465433"/>
          <c:y val="9.5331062340611672E-2"/>
          <c:w val="0.80259819806520583"/>
          <c:h val="0.6906230257030396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Car_Airport_Dashboard!$F$5</c:f>
              <c:strCache>
                <c:ptCount val="1"/>
                <c:pt idx="0">
                  <c:v>Airport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Car_Airport_Dashboard!$C$6:$D$10</c:f>
              <c:multiLvlStrCache>
                <c:ptCount val="5"/>
                <c:lvl>
                  <c:pt idx="0">
                    <c:v>Avalanche 1500</c:v>
                  </c:pt>
                  <c:pt idx="1">
                    <c:v>Mark VIII</c:v>
                  </c:pt>
                  <c:pt idx="2">
                    <c:v>430</c:v>
                  </c:pt>
                  <c:pt idx="3">
                    <c:v>Sierra 3500HD</c:v>
                  </c:pt>
                  <c:pt idx="4">
                    <c:v>CX-7</c:v>
                  </c:pt>
                </c:lvl>
                <c:lvl>
                  <c:pt idx="0">
                    <c:v>Chevrolet</c:v>
                  </c:pt>
                  <c:pt idx="1">
                    <c:v>Lincoln</c:v>
                  </c:pt>
                  <c:pt idx="2">
                    <c:v>Maserati</c:v>
                  </c:pt>
                  <c:pt idx="3">
                    <c:v>GMC</c:v>
                  </c:pt>
                  <c:pt idx="4">
                    <c:v>Mazda</c:v>
                  </c:pt>
                </c:lvl>
              </c:multiLvlStrCache>
            </c:multiLvlStrRef>
          </c:cat>
          <c:val>
            <c:numRef>
              <c:f>Car_Airport_Dashboard!$F$6:$F$10</c:f>
              <c:numCache>
                <c:formatCode>"$"#,##0</c:formatCode>
                <c:ptCount val="5"/>
                <c:pt idx="0">
                  <c:v>1091.4000000000001</c:v>
                </c:pt>
                <c:pt idx="1">
                  <c:v>948.8</c:v>
                </c:pt>
                <c:pt idx="2">
                  <c:v>937.8</c:v>
                </c:pt>
                <c:pt idx="3">
                  <c:v>932.11111111111109</c:v>
                </c:pt>
                <c:pt idx="4">
                  <c:v>912.2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BD-4183-8F48-829CD529F3B7}"/>
            </c:ext>
          </c:extLst>
        </c:ser>
        <c:ser>
          <c:idx val="0"/>
          <c:order val="1"/>
          <c:tx>
            <c:strRef>
              <c:f>Car_Airport_Dashboard!$E$5</c:f>
              <c:strCache>
                <c:ptCount val="1"/>
                <c:pt idx="0">
                  <c:v>Non-Airport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1.1339474705530841E-2"/>
                  <c:y val="-9.6047748446543293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9BD-4183-8F48-829CD529F3B7}"/>
                </c:ext>
              </c:extLst>
            </c:dLbl>
            <c:dLbl>
              <c:idx val="1"/>
              <c:layout>
                <c:manualLayout>
                  <c:x val="-1.3229387156452608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9BD-4183-8F48-829CD529F3B7}"/>
                </c:ext>
              </c:extLst>
            </c:dLbl>
            <c:dLbl>
              <c:idx val="2"/>
              <c:layout>
                <c:manualLayout>
                  <c:x val="-1.3229387156452608E-2"/>
                  <c:y val="5.239028618090695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9BD-4183-8F48-829CD529F3B7}"/>
                </c:ext>
              </c:extLst>
            </c:dLbl>
            <c:dLbl>
              <c:idx val="3"/>
              <c:layout>
                <c:manualLayout>
                  <c:x val="-1.3229387156452608E-2"/>
                  <c:y val="2.619514309045347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9BD-4183-8F48-829CD529F3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Car_Airport_Dashboard!$C$6:$D$10</c:f>
              <c:multiLvlStrCache>
                <c:ptCount val="5"/>
                <c:lvl>
                  <c:pt idx="0">
                    <c:v>Avalanche 1500</c:v>
                  </c:pt>
                  <c:pt idx="1">
                    <c:v>Mark VIII</c:v>
                  </c:pt>
                  <c:pt idx="2">
                    <c:v>430</c:v>
                  </c:pt>
                  <c:pt idx="3">
                    <c:v>Sierra 3500HD</c:v>
                  </c:pt>
                  <c:pt idx="4">
                    <c:v>CX-7</c:v>
                  </c:pt>
                </c:lvl>
                <c:lvl>
                  <c:pt idx="0">
                    <c:v>Chevrolet</c:v>
                  </c:pt>
                  <c:pt idx="1">
                    <c:v>Lincoln</c:v>
                  </c:pt>
                  <c:pt idx="2">
                    <c:v>Maserati</c:v>
                  </c:pt>
                  <c:pt idx="3">
                    <c:v>GMC</c:v>
                  </c:pt>
                  <c:pt idx="4">
                    <c:v>Mazda</c:v>
                  </c:pt>
                </c:lvl>
              </c:multiLvlStrCache>
            </c:multiLvlStrRef>
          </c:cat>
          <c:val>
            <c:numRef>
              <c:f>Car_Airport_Dashboard!$E$6:$E$10</c:f>
              <c:numCache>
                <c:formatCode>"$"#,##0</c:formatCode>
                <c:ptCount val="5"/>
                <c:pt idx="0">
                  <c:v>537.58823529411768</c:v>
                </c:pt>
                <c:pt idx="1">
                  <c:v>615</c:v>
                </c:pt>
                <c:pt idx="2">
                  <c:v>659.25</c:v>
                </c:pt>
                <c:pt idx="3">
                  <c:v>857.08333333333337</c:v>
                </c:pt>
                <c:pt idx="4">
                  <c:v>572.89473684210532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BD-4183-8F48-829CD529F3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90004784"/>
        <c:axId val="590006096"/>
      </c:barChart>
      <c:catAx>
        <c:axId val="590004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="0" i="0" baseline="0" dirty="0">
                    <a:effectLst/>
                  </a:rPr>
                  <a:t>Car Models</a:t>
                </a:r>
                <a:endParaRPr lang="en-US" sz="15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52162377916520541"/>
              <c:y val="0.88933103491696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006096"/>
        <c:crosses val="autoZero"/>
        <c:auto val="1"/>
        <c:lblAlgn val="ctr"/>
        <c:lblOffset val="100"/>
        <c:noMultiLvlLbl val="0"/>
      </c:catAx>
      <c:valAx>
        <c:axId val="590006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/>
                  <a:t>Avg</a:t>
                </a:r>
                <a:r>
                  <a:rPr lang="en-US" sz="1500" baseline="0" dirty="0"/>
                  <a:t> Revenue Per Rental</a:t>
                </a:r>
                <a:endParaRPr lang="en-US" sz="1500" dirty="0"/>
              </a:p>
            </c:rich>
          </c:tx>
          <c:layout>
            <c:manualLayout>
              <c:xMode val="edge"/>
              <c:yMode val="edge"/>
              <c:x val="7.5948741064511494E-2"/>
              <c:y val="0.15169092089351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00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0007058967634854"/>
          <c:y val="0.9534713975254393"/>
          <c:w val="0.13131951321972596"/>
          <c:h val="4.6528602474560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 Non-Airport Car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70158760515813"/>
          <c:y val="0.1152876018595011"/>
          <c:w val="0.853802828765865"/>
          <c:h val="0.655910528507328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Car_Airport_Dashboard!$O$4</c:f>
              <c:strCache>
                <c:ptCount val="1"/>
                <c:pt idx="0">
                  <c:v>Non-Airport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Car_Airport_Dashboard!$M$5:$N$9</c:f>
              <c:multiLvlStrCache>
                <c:ptCount val="5"/>
                <c:lvl>
                  <c:pt idx="0">
                    <c:v>300SL</c:v>
                  </c:pt>
                  <c:pt idx="1">
                    <c:v>Citation</c:v>
                  </c:pt>
                  <c:pt idx="2">
                    <c:v>Aztek</c:v>
                  </c:pt>
                  <c:pt idx="3">
                    <c:v>Cooper Countryman</c:v>
                  </c:pt>
                  <c:pt idx="4">
                    <c:v>NV3500</c:v>
                  </c:pt>
                </c:lvl>
                <c:lvl>
                  <c:pt idx="0">
                    <c:v>Mercedes-Benz</c:v>
                  </c:pt>
                  <c:pt idx="1">
                    <c:v>Chevrolet</c:v>
                  </c:pt>
                  <c:pt idx="2">
                    <c:v>Pontiac</c:v>
                  </c:pt>
                  <c:pt idx="3">
                    <c:v>MINI</c:v>
                  </c:pt>
                  <c:pt idx="4">
                    <c:v>Nissan</c:v>
                  </c:pt>
                </c:lvl>
              </c:multiLvlStrCache>
            </c:multiLvlStrRef>
          </c:cat>
          <c:val>
            <c:numRef>
              <c:f>Car_Airport_Dashboard!$O$5:$O$9</c:f>
              <c:numCache>
                <c:formatCode>"$"#,##0</c:formatCode>
                <c:ptCount val="5"/>
                <c:pt idx="0">
                  <c:v>920.72727272727275</c:v>
                </c:pt>
                <c:pt idx="1">
                  <c:v>911.81818181818187</c:v>
                </c:pt>
                <c:pt idx="2">
                  <c:v>891.55555555555554</c:v>
                </c:pt>
                <c:pt idx="3">
                  <c:v>879.5</c:v>
                </c:pt>
                <c:pt idx="4">
                  <c:v>878.66666666666663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B8-4007-AEA9-AD6C43EFF123}"/>
            </c:ext>
          </c:extLst>
        </c:ser>
        <c:ser>
          <c:idx val="1"/>
          <c:order val="1"/>
          <c:tx>
            <c:strRef>
              <c:f>Car_Airport_Dashboard!$P$4</c:f>
              <c:strCache>
                <c:ptCount val="1"/>
                <c:pt idx="0">
                  <c:v>Airport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2.1887821753852166E-2"/>
                  <c:y val="-5.5428952114990801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B8-4007-AEA9-AD6C43EFF123}"/>
                </c:ext>
              </c:extLst>
            </c:dLbl>
            <c:dLbl>
              <c:idx val="1"/>
              <c:layout>
                <c:manualLayout>
                  <c:x val="1.8239851461543499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BB8-4007-AEA9-AD6C43EFF123}"/>
                </c:ext>
              </c:extLst>
            </c:dLbl>
            <c:dLbl>
              <c:idx val="2"/>
              <c:layout>
                <c:manualLayout>
                  <c:x val="2.188782175385206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BB8-4007-AEA9-AD6C43EFF123}"/>
                </c:ext>
              </c:extLst>
            </c:dLbl>
            <c:dLbl>
              <c:idx val="3"/>
              <c:layout>
                <c:manualLayout>
                  <c:x val="1.27678960230804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BB8-4007-AEA9-AD6C43EFF123}"/>
                </c:ext>
              </c:extLst>
            </c:dLbl>
            <c:dLbl>
              <c:idx val="4"/>
              <c:layout>
                <c:manualLayout>
                  <c:x val="2.0063836607697848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BB8-4007-AEA9-AD6C43EFF1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Car_Airport_Dashboard!$M$5:$N$9</c:f>
              <c:multiLvlStrCache>
                <c:ptCount val="5"/>
                <c:lvl>
                  <c:pt idx="0">
                    <c:v>300SL</c:v>
                  </c:pt>
                  <c:pt idx="1">
                    <c:v>Citation</c:v>
                  </c:pt>
                  <c:pt idx="2">
                    <c:v>Aztek</c:v>
                  </c:pt>
                  <c:pt idx="3">
                    <c:v>Cooper Countryman</c:v>
                  </c:pt>
                  <c:pt idx="4">
                    <c:v>NV3500</c:v>
                  </c:pt>
                </c:lvl>
                <c:lvl>
                  <c:pt idx="0">
                    <c:v>Mercedes-Benz</c:v>
                  </c:pt>
                  <c:pt idx="1">
                    <c:v>Chevrolet</c:v>
                  </c:pt>
                  <c:pt idx="2">
                    <c:v>Pontiac</c:v>
                  </c:pt>
                  <c:pt idx="3">
                    <c:v>MINI</c:v>
                  </c:pt>
                  <c:pt idx="4">
                    <c:v>Nissan</c:v>
                  </c:pt>
                </c:lvl>
              </c:multiLvlStrCache>
            </c:multiLvlStrRef>
          </c:cat>
          <c:val>
            <c:numRef>
              <c:f>Car_Airport_Dashboard!$P$5:$P$9</c:f>
              <c:numCache>
                <c:formatCode>"$"#,##0</c:formatCode>
                <c:ptCount val="5"/>
                <c:pt idx="0">
                  <c:v>669.9</c:v>
                </c:pt>
                <c:pt idx="1">
                  <c:v>537.76923076923072</c:v>
                </c:pt>
                <c:pt idx="2">
                  <c:v>677.55555555555554</c:v>
                </c:pt>
                <c:pt idx="3">
                  <c:v>638.23076923076928</c:v>
                </c:pt>
                <c:pt idx="4">
                  <c:v>743.33333333333337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BB8-4007-AEA9-AD6C43EFF12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50635400"/>
        <c:axId val="750632448"/>
      </c:barChart>
      <c:catAx>
        <c:axId val="750635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="0" i="0" baseline="0" dirty="0">
                    <a:effectLst/>
                  </a:rPr>
                  <a:t>Car Models</a:t>
                </a:r>
                <a:endParaRPr lang="en-US" sz="15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45600130928291593"/>
              <c:y val="0.872884872930699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632448"/>
        <c:crosses val="autoZero"/>
        <c:auto val="1"/>
        <c:lblAlgn val="ctr"/>
        <c:lblOffset val="100"/>
        <c:noMultiLvlLbl val="0"/>
      </c:catAx>
      <c:valAx>
        <c:axId val="7506324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/>
                  <a:t>Avg Revenue Per Rental</a:t>
                </a:r>
              </a:p>
            </c:rich>
          </c:tx>
          <c:layout>
            <c:manualLayout>
              <c:xMode val="edge"/>
              <c:yMode val="edge"/>
              <c:x val="1.3837060531271093E-2"/>
              <c:y val="0.192166667185120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635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1D99C-20F9-4B07-9A29-7CE7AD5C80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8FFE00-B2AE-46E5-921E-5EBF0B61A9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Identify the best and worse return on investment rentals for Lariat in 2018</a:t>
          </a:r>
        </a:p>
      </dgm:t>
    </dgm:pt>
    <dgm:pt modelId="{1D09EA1E-5FD0-4B74-B259-E77052E5CE89}" type="parTrans" cxnId="{15CDFEE0-CFE2-4143-B830-C4EE23B8DD6C}">
      <dgm:prSet/>
      <dgm:spPr/>
      <dgm:t>
        <a:bodyPr/>
        <a:lstStyle/>
        <a:p>
          <a:endParaRPr lang="en-US"/>
        </a:p>
      </dgm:t>
    </dgm:pt>
    <dgm:pt modelId="{D14D798C-C949-4200-A41C-AEDC6142E069}" type="sibTrans" cxnId="{15CDFEE0-CFE2-4143-B830-C4EE23B8DD6C}">
      <dgm:prSet/>
      <dgm:spPr/>
      <dgm:t>
        <a:bodyPr/>
        <a:lstStyle/>
        <a:p>
          <a:endParaRPr lang="en-US"/>
        </a:p>
      </dgm:t>
    </dgm:pt>
    <dgm:pt modelId="{A4BF93A8-58E8-4A5D-91BE-79D78FBB0D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Identify which rental make/models perform best at airport and non-airport locations 2018</a:t>
          </a:r>
        </a:p>
      </dgm:t>
    </dgm:pt>
    <dgm:pt modelId="{3E4EF83E-0331-4960-85C6-46D4B07FC1B5}" type="parTrans" cxnId="{C9BAD901-21B8-4A31-9A53-FEAF21E991FA}">
      <dgm:prSet/>
      <dgm:spPr/>
      <dgm:t>
        <a:bodyPr/>
        <a:lstStyle/>
        <a:p>
          <a:endParaRPr lang="en-US"/>
        </a:p>
      </dgm:t>
    </dgm:pt>
    <dgm:pt modelId="{970B3BF7-5CBD-45E1-8826-86369B74D360}" type="sibTrans" cxnId="{C9BAD901-21B8-4A31-9A53-FEAF21E991FA}">
      <dgm:prSet/>
      <dgm:spPr/>
      <dgm:t>
        <a:bodyPr/>
        <a:lstStyle/>
        <a:p>
          <a:endParaRPr lang="en-US"/>
        </a:p>
      </dgm:t>
    </dgm:pt>
    <dgm:pt modelId="{C376445F-B787-495E-A22E-7D856D9158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Recommendations on future rental fleet inventory</a:t>
          </a:r>
          <a:br>
            <a:rPr lang="en-US" b="0" i="0" dirty="0"/>
          </a:br>
          <a:endParaRPr lang="en-US" dirty="0"/>
        </a:p>
      </dgm:t>
    </dgm:pt>
    <dgm:pt modelId="{6E17B06F-D79B-4334-BF6C-275DF277DE37}" type="parTrans" cxnId="{CB5F7CD6-F7B1-4F6C-B86D-F42AE613EC04}">
      <dgm:prSet/>
      <dgm:spPr/>
      <dgm:t>
        <a:bodyPr/>
        <a:lstStyle/>
        <a:p>
          <a:endParaRPr lang="en-US"/>
        </a:p>
      </dgm:t>
    </dgm:pt>
    <dgm:pt modelId="{15E46E25-3A7B-4B68-A931-5E0BE9B62A86}" type="sibTrans" cxnId="{CB5F7CD6-F7B1-4F6C-B86D-F42AE613EC04}">
      <dgm:prSet/>
      <dgm:spPr/>
      <dgm:t>
        <a:bodyPr/>
        <a:lstStyle/>
        <a:p>
          <a:endParaRPr lang="en-US"/>
        </a:p>
      </dgm:t>
    </dgm:pt>
    <dgm:pt modelId="{80214467-BA73-43D9-962C-66D2A0D73410}" type="pres">
      <dgm:prSet presAssocID="{E601D99C-20F9-4B07-9A29-7CE7AD5C8076}" presName="root" presStyleCnt="0">
        <dgm:presLayoutVars>
          <dgm:dir/>
          <dgm:resizeHandles val="exact"/>
        </dgm:presLayoutVars>
      </dgm:prSet>
      <dgm:spPr/>
    </dgm:pt>
    <dgm:pt modelId="{15A233CA-50B6-4498-8781-13F8D933F79B}" type="pres">
      <dgm:prSet presAssocID="{448FFE00-B2AE-46E5-921E-5EBF0B61A9AE}" presName="compNode" presStyleCnt="0"/>
      <dgm:spPr/>
    </dgm:pt>
    <dgm:pt modelId="{B352FD61-1FB9-4A42-B641-6A734F1DF5E2}" type="pres">
      <dgm:prSet presAssocID="{448FFE00-B2AE-46E5-921E-5EBF0B61A9AE}" presName="bgRect" presStyleLbl="bgShp" presStyleIdx="0" presStyleCnt="3"/>
      <dgm:spPr/>
    </dgm:pt>
    <dgm:pt modelId="{94BCE42F-041D-43BE-A357-48F9BB8494A7}" type="pres">
      <dgm:prSet presAssocID="{448FFE00-B2AE-46E5-921E-5EBF0B61A9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262084F-8D4F-4C06-AFAC-6C4356CD7DF9}" type="pres">
      <dgm:prSet presAssocID="{448FFE00-B2AE-46E5-921E-5EBF0B61A9AE}" presName="spaceRect" presStyleCnt="0"/>
      <dgm:spPr/>
    </dgm:pt>
    <dgm:pt modelId="{E33890EE-C206-41F4-B006-6FA242C3E950}" type="pres">
      <dgm:prSet presAssocID="{448FFE00-B2AE-46E5-921E-5EBF0B61A9AE}" presName="parTx" presStyleLbl="revTx" presStyleIdx="0" presStyleCnt="3">
        <dgm:presLayoutVars>
          <dgm:chMax val="0"/>
          <dgm:chPref val="0"/>
        </dgm:presLayoutVars>
      </dgm:prSet>
      <dgm:spPr/>
    </dgm:pt>
    <dgm:pt modelId="{49C2D787-3A8F-4801-A02A-295EF8955BE2}" type="pres">
      <dgm:prSet presAssocID="{D14D798C-C949-4200-A41C-AEDC6142E069}" presName="sibTrans" presStyleCnt="0"/>
      <dgm:spPr/>
    </dgm:pt>
    <dgm:pt modelId="{E837B7E4-DB2D-470A-8AC8-1C7A95C7A0EC}" type="pres">
      <dgm:prSet presAssocID="{A4BF93A8-58E8-4A5D-91BE-79D78FBB0D61}" presName="compNode" presStyleCnt="0"/>
      <dgm:spPr/>
    </dgm:pt>
    <dgm:pt modelId="{F797BA7A-7516-499B-A337-78126F48F49D}" type="pres">
      <dgm:prSet presAssocID="{A4BF93A8-58E8-4A5D-91BE-79D78FBB0D61}" presName="bgRect" presStyleLbl="bgShp" presStyleIdx="1" presStyleCnt="3"/>
      <dgm:spPr/>
    </dgm:pt>
    <dgm:pt modelId="{7F72B32A-872F-4F00-B7E2-095382364278}" type="pres">
      <dgm:prSet presAssocID="{A4BF93A8-58E8-4A5D-91BE-79D78FBB0D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67329CA-4E19-497F-A063-166B7C435C22}" type="pres">
      <dgm:prSet presAssocID="{A4BF93A8-58E8-4A5D-91BE-79D78FBB0D61}" presName="spaceRect" presStyleCnt="0"/>
      <dgm:spPr/>
    </dgm:pt>
    <dgm:pt modelId="{B8436549-68D8-4198-80D1-F1416C13CCFC}" type="pres">
      <dgm:prSet presAssocID="{A4BF93A8-58E8-4A5D-91BE-79D78FBB0D61}" presName="parTx" presStyleLbl="revTx" presStyleIdx="1" presStyleCnt="3">
        <dgm:presLayoutVars>
          <dgm:chMax val="0"/>
          <dgm:chPref val="0"/>
        </dgm:presLayoutVars>
      </dgm:prSet>
      <dgm:spPr/>
    </dgm:pt>
    <dgm:pt modelId="{F6853BB3-24DE-416D-AF85-604205B0893D}" type="pres">
      <dgm:prSet presAssocID="{970B3BF7-5CBD-45E1-8826-86369B74D360}" presName="sibTrans" presStyleCnt="0"/>
      <dgm:spPr/>
    </dgm:pt>
    <dgm:pt modelId="{DD40395C-9533-4705-ACF4-E430E124F114}" type="pres">
      <dgm:prSet presAssocID="{C376445F-B787-495E-A22E-7D856D915814}" presName="compNode" presStyleCnt="0"/>
      <dgm:spPr/>
    </dgm:pt>
    <dgm:pt modelId="{207F28F1-0C45-485C-930F-C97B6D30FD1B}" type="pres">
      <dgm:prSet presAssocID="{C376445F-B787-495E-A22E-7D856D915814}" presName="bgRect" presStyleLbl="bgShp" presStyleIdx="2" presStyleCnt="3"/>
      <dgm:spPr/>
    </dgm:pt>
    <dgm:pt modelId="{5A0A9B5B-0AFF-401F-A0E3-DFB78E6FE263}" type="pres">
      <dgm:prSet presAssocID="{C376445F-B787-495E-A22E-7D856D915814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6CB5DB1-8D35-4A23-8EE1-37F46259971A}" type="pres">
      <dgm:prSet presAssocID="{C376445F-B787-495E-A22E-7D856D915814}" presName="spaceRect" presStyleCnt="0"/>
      <dgm:spPr/>
    </dgm:pt>
    <dgm:pt modelId="{9E341457-9F58-4E9D-8850-54E421267155}" type="pres">
      <dgm:prSet presAssocID="{C376445F-B787-495E-A22E-7D856D91581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9BAD901-21B8-4A31-9A53-FEAF21E991FA}" srcId="{E601D99C-20F9-4B07-9A29-7CE7AD5C8076}" destId="{A4BF93A8-58E8-4A5D-91BE-79D78FBB0D61}" srcOrd="1" destOrd="0" parTransId="{3E4EF83E-0331-4960-85C6-46D4B07FC1B5}" sibTransId="{970B3BF7-5CBD-45E1-8826-86369B74D360}"/>
    <dgm:cxn modelId="{D220E61B-A74D-45EB-96D3-F08AE7AE06C7}" type="presOf" srcId="{448FFE00-B2AE-46E5-921E-5EBF0B61A9AE}" destId="{E33890EE-C206-41F4-B006-6FA242C3E950}" srcOrd="0" destOrd="0" presId="urn:microsoft.com/office/officeart/2018/2/layout/IconVerticalSolidList"/>
    <dgm:cxn modelId="{1BD3A43C-9CEA-47AB-9200-E4CF36ECC723}" type="presOf" srcId="{C376445F-B787-495E-A22E-7D856D915814}" destId="{9E341457-9F58-4E9D-8850-54E421267155}" srcOrd="0" destOrd="0" presId="urn:microsoft.com/office/officeart/2018/2/layout/IconVerticalSolidList"/>
    <dgm:cxn modelId="{2061FC91-33B6-4683-9EB9-80C826CC6904}" type="presOf" srcId="{A4BF93A8-58E8-4A5D-91BE-79D78FBB0D61}" destId="{B8436549-68D8-4198-80D1-F1416C13CCFC}" srcOrd="0" destOrd="0" presId="urn:microsoft.com/office/officeart/2018/2/layout/IconVerticalSolidList"/>
    <dgm:cxn modelId="{CB5F7CD6-F7B1-4F6C-B86D-F42AE613EC04}" srcId="{E601D99C-20F9-4B07-9A29-7CE7AD5C8076}" destId="{C376445F-B787-495E-A22E-7D856D915814}" srcOrd="2" destOrd="0" parTransId="{6E17B06F-D79B-4334-BF6C-275DF277DE37}" sibTransId="{15E46E25-3A7B-4B68-A931-5E0BE9B62A86}"/>
    <dgm:cxn modelId="{15CDFEE0-CFE2-4143-B830-C4EE23B8DD6C}" srcId="{E601D99C-20F9-4B07-9A29-7CE7AD5C8076}" destId="{448FFE00-B2AE-46E5-921E-5EBF0B61A9AE}" srcOrd="0" destOrd="0" parTransId="{1D09EA1E-5FD0-4B74-B259-E77052E5CE89}" sibTransId="{D14D798C-C949-4200-A41C-AEDC6142E069}"/>
    <dgm:cxn modelId="{6B797AF4-9935-4B47-A6D1-8D59EAF11CF8}" type="presOf" srcId="{E601D99C-20F9-4B07-9A29-7CE7AD5C8076}" destId="{80214467-BA73-43D9-962C-66D2A0D73410}" srcOrd="0" destOrd="0" presId="urn:microsoft.com/office/officeart/2018/2/layout/IconVerticalSolidList"/>
    <dgm:cxn modelId="{EBFCD168-EEBB-4AF7-8B33-D52A96F1F477}" type="presParOf" srcId="{80214467-BA73-43D9-962C-66D2A0D73410}" destId="{15A233CA-50B6-4498-8781-13F8D933F79B}" srcOrd="0" destOrd="0" presId="urn:microsoft.com/office/officeart/2018/2/layout/IconVerticalSolidList"/>
    <dgm:cxn modelId="{22D7555F-F666-4279-A14D-8C987D2588A8}" type="presParOf" srcId="{15A233CA-50B6-4498-8781-13F8D933F79B}" destId="{B352FD61-1FB9-4A42-B641-6A734F1DF5E2}" srcOrd="0" destOrd="0" presId="urn:microsoft.com/office/officeart/2018/2/layout/IconVerticalSolidList"/>
    <dgm:cxn modelId="{704EF464-BFD6-49D5-931B-21F13927B83F}" type="presParOf" srcId="{15A233CA-50B6-4498-8781-13F8D933F79B}" destId="{94BCE42F-041D-43BE-A357-48F9BB8494A7}" srcOrd="1" destOrd="0" presId="urn:microsoft.com/office/officeart/2018/2/layout/IconVerticalSolidList"/>
    <dgm:cxn modelId="{A8666940-BFB1-4A4A-9747-A81A19DC769B}" type="presParOf" srcId="{15A233CA-50B6-4498-8781-13F8D933F79B}" destId="{8262084F-8D4F-4C06-AFAC-6C4356CD7DF9}" srcOrd="2" destOrd="0" presId="urn:microsoft.com/office/officeart/2018/2/layout/IconVerticalSolidList"/>
    <dgm:cxn modelId="{4E7789ED-4C6E-459F-AB68-F450D90B4125}" type="presParOf" srcId="{15A233CA-50B6-4498-8781-13F8D933F79B}" destId="{E33890EE-C206-41F4-B006-6FA242C3E950}" srcOrd="3" destOrd="0" presId="urn:microsoft.com/office/officeart/2018/2/layout/IconVerticalSolidList"/>
    <dgm:cxn modelId="{6AD89D0E-DC49-42CA-ADFC-AE454AA8ACEF}" type="presParOf" srcId="{80214467-BA73-43D9-962C-66D2A0D73410}" destId="{49C2D787-3A8F-4801-A02A-295EF8955BE2}" srcOrd="1" destOrd="0" presId="urn:microsoft.com/office/officeart/2018/2/layout/IconVerticalSolidList"/>
    <dgm:cxn modelId="{0B133A59-31FC-4A81-AAB8-29742A8E8432}" type="presParOf" srcId="{80214467-BA73-43D9-962C-66D2A0D73410}" destId="{E837B7E4-DB2D-470A-8AC8-1C7A95C7A0EC}" srcOrd="2" destOrd="0" presId="urn:microsoft.com/office/officeart/2018/2/layout/IconVerticalSolidList"/>
    <dgm:cxn modelId="{483D8D53-EB15-4B68-8318-667B4E2E3224}" type="presParOf" srcId="{E837B7E4-DB2D-470A-8AC8-1C7A95C7A0EC}" destId="{F797BA7A-7516-499B-A337-78126F48F49D}" srcOrd="0" destOrd="0" presId="urn:microsoft.com/office/officeart/2018/2/layout/IconVerticalSolidList"/>
    <dgm:cxn modelId="{5C571F9F-06F4-4155-ACDF-E98756C71E0E}" type="presParOf" srcId="{E837B7E4-DB2D-470A-8AC8-1C7A95C7A0EC}" destId="{7F72B32A-872F-4F00-B7E2-095382364278}" srcOrd="1" destOrd="0" presId="urn:microsoft.com/office/officeart/2018/2/layout/IconVerticalSolidList"/>
    <dgm:cxn modelId="{08BCBAC4-9C39-4397-AB00-EFC3EA3A6B97}" type="presParOf" srcId="{E837B7E4-DB2D-470A-8AC8-1C7A95C7A0EC}" destId="{167329CA-4E19-497F-A063-166B7C435C22}" srcOrd="2" destOrd="0" presId="urn:microsoft.com/office/officeart/2018/2/layout/IconVerticalSolidList"/>
    <dgm:cxn modelId="{D22049AB-75DA-4BA0-8E1B-6D0A92540EE1}" type="presParOf" srcId="{E837B7E4-DB2D-470A-8AC8-1C7A95C7A0EC}" destId="{B8436549-68D8-4198-80D1-F1416C13CCFC}" srcOrd="3" destOrd="0" presId="urn:microsoft.com/office/officeart/2018/2/layout/IconVerticalSolidList"/>
    <dgm:cxn modelId="{92A7ADC6-5CE7-4FBD-8B16-D9F90236C076}" type="presParOf" srcId="{80214467-BA73-43D9-962C-66D2A0D73410}" destId="{F6853BB3-24DE-416D-AF85-604205B0893D}" srcOrd="3" destOrd="0" presId="urn:microsoft.com/office/officeart/2018/2/layout/IconVerticalSolidList"/>
    <dgm:cxn modelId="{B61ECE0B-DC80-4158-B016-B34712357C34}" type="presParOf" srcId="{80214467-BA73-43D9-962C-66D2A0D73410}" destId="{DD40395C-9533-4705-ACF4-E430E124F114}" srcOrd="4" destOrd="0" presId="urn:microsoft.com/office/officeart/2018/2/layout/IconVerticalSolidList"/>
    <dgm:cxn modelId="{4A10D41C-F154-4600-AC7F-5817B53969D8}" type="presParOf" srcId="{DD40395C-9533-4705-ACF4-E430E124F114}" destId="{207F28F1-0C45-485C-930F-C97B6D30FD1B}" srcOrd="0" destOrd="0" presId="urn:microsoft.com/office/officeart/2018/2/layout/IconVerticalSolidList"/>
    <dgm:cxn modelId="{3A1C4CFC-DB4B-4024-B8AE-FC9DC4670583}" type="presParOf" srcId="{DD40395C-9533-4705-ACF4-E430E124F114}" destId="{5A0A9B5B-0AFF-401F-A0E3-DFB78E6FE263}" srcOrd="1" destOrd="0" presId="urn:microsoft.com/office/officeart/2018/2/layout/IconVerticalSolidList"/>
    <dgm:cxn modelId="{F28610D9-7842-4336-8C84-B9EE09D988A9}" type="presParOf" srcId="{DD40395C-9533-4705-ACF4-E430E124F114}" destId="{06CB5DB1-8D35-4A23-8EE1-37F46259971A}" srcOrd="2" destOrd="0" presId="urn:microsoft.com/office/officeart/2018/2/layout/IconVerticalSolidList"/>
    <dgm:cxn modelId="{C7EE5F3E-CCCC-4C3A-B1DA-DED29E9AD6C3}" type="presParOf" srcId="{DD40395C-9533-4705-ACF4-E430E124F114}" destId="{9E341457-9F58-4E9D-8850-54E4212671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BA4201-4E62-45B4-9CC2-5AA79A7048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D7CDC-811B-4868-9DA4-E1F6420CDDB0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Total Revenue			$64,866,040 </a:t>
          </a:r>
        </a:p>
      </dgm:t>
    </dgm:pt>
    <dgm:pt modelId="{AABDD582-924A-4886-9FA3-21CC34AA9E8C}" type="parTrans" cxnId="{F5568ED2-AA63-4453-942D-0019EF09CADC}">
      <dgm:prSet/>
      <dgm:spPr/>
      <dgm:t>
        <a:bodyPr/>
        <a:lstStyle/>
        <a:p>
          <a:endParaRPr lang="en-US"/>
        </a:p>
      </dgm:t>
    </dgm:pt>
    <dgm:pt modelId="{C88E0FFF-9F2D-4150-861D-CD82EB1CFDB5}" type="sibTrans" cxnId="{F5568ED2-AA63-4453-942D-0019EF09CADC}">
      <dgm:prSet/>
      <dgm:spPr/>
      <dgm:t>
        <a:bodyPr/>
        <a:lstStyle/>
        <a:p>
          <a:endParaRPr lang="en-US"/>
        </a:p>
      </dgm:t>
    </dgm:pt>
    <dgm:pt modelId="{7546FD56-80AD-4073-9445-045307C1D388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Total Cost	 		$33,076,689 </a:t>
          </a:r>
        </a:p>
      </dgm:t>
    </dgm:pt>
    <dgm:pt modelId="{E9648B9B-02E1-438B-BB27-423D9B935EE1}" type="parTrans" cxnId="{A134A050-5CE7-4B45-A93A-7D574311AE78}">
      <dgm:prSet/>
      <dgm:spPr/>
      <dgm:t>
        <a:bodyPr/>
        <a:lstStyle/>
        <a:p>
          <a:endParaRPr lang="en-US"/>
        </a:p>
      </dgm:t>
    </dgm:pt>
    <dgm:pt modelId="{95DD0B24-DB74-4543-B253-8DE0B4FCA725}" type="sibTrans" cxnId="{A134A050-5CE7-4B45-A93A-7D574311AE78}">
      <dgm:prSet/>
      <dgm:spPr/>
      <dgm:t>
        <a:bodyPr/>
        <a:lstStyle/>
        <a:p>
          <a:endParaRPr lang="en-US"/>
        </a:p>
      </dgm:t>
    </dgm:pt>
    <dgm:pt modelId="{E8A09CE2-D2D9-4B5B-B6FE-499C42619DAF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Total Profit	 		$31,789,351 </a:t>
          </a:r>
        </a:p>
      </dgm:t>
    </dgm:pt>
    <dgm:pt modelId="{BB2FE5B4-4477-4AD4-9F06-446677CDD2AC}" type="parTrans" cxnId="{D301BAEE-DDA3-40E7-8B7A-98D6C324E7A3}">
      <dgm:prSet/>
      <dgm:spPr/>
      <dgm:t>
        <a:bodyPr/>
        <a:lstStyle/>
        <a:p>
          <a:endParaRPr lang="en-US"/>
        </a:p>
      </dgm:t>
    </dgm:pt>
    <dgm:pt modelId="{91BD0223-1DEC-4A46-AA37-AEF7E001D805}" type="sibTrans" cxnId="{D301BAEE-DDA3-40E7-8B7A-98D6C324E7A3}">
      <dgm:prSet/>
      <dgm:spPr/>
      <dgm:t>
        <a:bodyPr/>
        <a:lstStyle/>
        <a:p>
          <a:endParaRPr lang="en-US"/>
        </a:p>
      </dgm:t>
    </dgm:pt>
    <dgm:pt modelId="{C3633110-6ACC-4612-BEDD-64979466D8AB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ROI				96%</a:t>
          </a:r>
        </a:p>
      </dgm:t>
    </dgm:pt>
    <dgm:pt modelId="{2C9ACE98-7178-4317-9B8A-0D069F7C355F}" type="parTrans" cxnId="{A89297E7-6836-41F5-9443-0B7C01907977}">
      <dgm:prSet/>
      <dgm:spPr/>
      <dgm:t>
        <a:bodyPr/>
        <a:lstStyle/>
        <a:p>
          <a:endParaRPr lang="en-US"/>
        </a:p>
      </dgm:t>
    </dgm:pt>
    <dgm:pt modelId="{BB012F3E-CB3E-4703-8E27-A30B1BBEB865}" type="sibTrans" cxnId="{A89297E7-6836-41F5-9443-0B7C01907977}">
      <dgm:prSet/>
      <dgm:spPr/>
      <dgm:t>
        <a:bodyPr/>
        <a:lstStyle/>
        <a:p>
          <a:endParaRPr lang="en-US"/>
        </a:p>
      </dgm:t>
    </dgm:pt>
    <dgm:pt modelId="{E41EC7E8-A0E0-426E-95E7-9999EB5E9585}" type="pres">
      <dgm:prSet presAssocID="{32BA4201-4E62-45B4-9CC2-5AA79A70487B}" presName="linear" presStyleCnt="0">
        <dgm:presLayoutVars>
          <dgm:animLvl val="lvl"/>
          <dgm:resizeHandles val="exact"/>
        </dgm:presLayoutVars>
      </dgm:prSet>
      <dgm:spPr/>
    </dgm:pt>
    <dgm:pt modelId="{06B71439-8D42-44A7-8454-D713BBC7EA46}" type="pres">
      <dgm:prSet presAssocID="{7CAD7CDC-811B-4868-9DA4-E1F6420CDDB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3FD5B64-DB61-47F8-AD8A-80006EBB1A64}" type="pres">
      <dgm:prSet presAssocID="{C88E0FFF-9F2D-4150-861D-CD82EB1CFDB5}" presName="spacer" presStyleCnt="0"/>
      <dgm:spPr/>
    </dgm:pt>
    <dgm:pt modelId="{384F0FA7-0905-4D1C-9D4C-54B40DB98943}" type="pres">
      <dgm:prSet presAssocID="{7546FD56-80AD-4073-9445-045307C1D38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FE39CFD-6C5F-4469-990B-9372796D464C}" type="pres">
      <dgm:prSet presAssocID="{95DD0B24-DB74-4543-B253-8DE0B4FCA725}" presName="spacer" presStyleCnt="0"/>
      <dgm:spPr/>
    </dgm:pt>
    <dgm:pt modelId="{7097BA4C-17FE-4D55-8C11-C53BC120D2B3}" type="pres">
      <dgm:prSet presAssocID="{E8A09CE2-D2D9-4B5B-B6FE-499C42619DA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7C785F1-B98C-414D-A332-2E28B7478478}" type="pres">
      <dgm:prSet presAssocID="{91BD0223-1DEC-4A46-AA37-AEF7E001D805}" presName="spacer" presStyleCnt="0"/>
      <dgm:spPr/>
    </dgm:pt>
    <dgm:pt modelId="{6569BD4E-7BA9-4903-A00F-BC27105384E8}" type="pres">
      <dgm:prSet presAssocID="{C3633110-6ACC-4612-BEDD-64979466D8A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5F90114-04A3-4B1B-805E-91F2A17B7EE4}" type="presOf" srcId="{32BA4201-4E62-45B4-9CC2-5AA79A70487B}" destId="{E41EC7E8-A0E0-426E-95E7-9999EB5E9585}" srcOrd="0" destOrd="0" presId="urn:microsoft.com/office/officeart/2005/8/layout/vList2"/>
    <dgm:cxn modelId="{A6ACC71B-95C4-469B-8B29-30400E90EDEA}" type="presOf" srcId="{C3633110-6ACC-4612-BEDD-64979466D8AB}" destId="{6569BD4E-7BA9-4903-A00F-BC27105384E8}" srcOrd="0" destOrd="0" presId="urn:microsoft.com/office/officeart/2005/8/layout/vList2"/>
    <dgm:cxn modelId="{AC3FA76C-B79C-47AA-A532-2CA281E82821}" type="presOf" srcId="{E8A09CE2-D2D9-4B5B-B6FE-499C42619DAF}" destId="{7097BA4C-17FE-4D55-8C11-C53BC120D2B3}" srcOrd="0" destOrd="0" presId="urn:microsoft.com/office/officeart/2005/8/layout/vList2"/>
    <dgm:cxn modelId="{A134A050-5CE7-4B45-A93A-7D574311AE78}" srcId="{32BA4201-4E62-45B4-9CC2-5AA79A70487B}" destId="{7546FD56-80AD-4073-9445-045307C1D388}" srcOrd="1" destOrd="0" parTransId="{E9648B9B-02E1-438B-BB27-423D9B935EE1}" sibTransId="{95DD0B24-DB74-4543-B253-8DE0B4FCA725}"/>
    <dgm:cxn modelId="{38B69F57-4AA2-4298-9DEC-FD981EAB02EF}" type="presOf" srcId="{7CAD7CDC-811B-4868-9DA4-E1F6420CDDB0}" destId="{06B71439-8D42-44A7-8454-D713BBC7EA46}" srcOrd="0" destOrd="0" presId="urn:microsoft.com/office/officeart/2005/8/layout/vList2"/>
    <dgm:cxn modelId="{50B4F159-9082-4401-B728-3C3D7D6EE413}" type="presOf" srcId="{7546FD56-80AD-4073-9445-045307C1D388}" destId="{384F0FA7-0905-4D1C-9D4C-54B40DB98943}" srcOrd="0" destOrd="0" presId="urn:microsoft.com/office/officeart/2005/8/layout/vList2"/>
    <dgm:cxn modelId="{F5568ED2-AA63-4453-942D-0019EF09CADC}" srcId="{32BA4201-4E62-45B4-9CC2-5AA79A70487B}" destId="{7CAD7CDC-811B-4868-9DA4-E1F6420CDDB0}" srcOrd="0" destOrd="0" parTransId="{AABDD582-924A-4886-9FA3-21CC34AA9E8C}" sibTransId="{C88E0FFF-9F2D-4150-861D-CD82EB1CFDB5}"/>
    <dgm:cxn modelId="{A89297E7-6836-41F5-9443-0B7C01907977}" srcId="{32BA4201-4E62-45B4-9CC2-5AA79A70487B}" destId="{C3633110-6ACC-4612-BEDD-64979466D8AB}" srcOrd="3" destOrd="0" parTransId="{2C9ACE98-7178-4317-9B8A-0D069F7C355F}" sibTransId="{BB012F3E-CB3E-4703-8E27-A30B1BBEB865}"/>
    <dgm:cxn modelId="{D301BAEE-DDA3-40E7-8B7A-98D6C324E7A3}" srcId="{32BA4201-4E62-45B4-9CC2-5AA79A70487B}" destId="{E8A09CE2-D2D9-4B5B-B6FE-499C42619DAF}" srcOrd="2" destOrd="0" parTransId="{BB2FE5B4-4477-4AD4-9F06-446677CDD2AC}" sibTransId="{91BD0223-1DEC-4A46-AA37-AEF7E001D805}"/>
    <dgm:cxn modelId="{844250E3-BB22-4B48-8A28-D790B7CA26F7}" type="presParOf" srcId="{E41EC7E8-A0E0-426E-95E7-9999EB5E9585}" destId="{06B71439-8D42-44A7-8454-D713BBC7EA46}" srcOrd="0" destOrd="0" presId="urn:microsoft.com/office/officeart/2005/8/layout/vList2"/>
    <dgm:cxn modelId="{C753212B-A500-4073-AFED-65ACD081642D}" type="presParOf" srcId="{E41EC7E8-A0E0-426E-95E7-9999EB5E9585}" destId="{B3FD5B64-DB61-47F8-AD8A-80006EBB1A64}" srcOrd="1" destOrd="0" presId="urn:microsoft.com/office/officeart/2005/8/layout/vList2"/>
    <dgm:cxn modelId="{DD36F196-7761-47C4-A1C4-04777ED356BE}" type="presParOf" srcId="{E41EC7E8-A0E0-426E-95E7-9999EB5E9585}" destId="{384F0FA7-0905-4D1C-9D4C-54B40DB98943}" srcOrd="2" destOrd="0" presId="urn:microsoft.com/office/officeart/2005/8/layout/vList2"/>
    <dgm:cxn modelId="{0DA4AD3B-304C-4FCB-9723-F5D64D03FAC5}" type="presParOf" srcId="{E41EC7E8-A0E0-426E-95E7-9999EB5E9585}" destId="{8FE39CFD-6C5F-4469-990B-9372796D464C}" srcOrd="3" destOrd="0" presId="urn:microsoft.com/office/officeart/2005/8/layout/vList2"/>
    <dgm:cxn modelId="{3C1E4BA5-318D-4697-8A5D-A9DC771EFB63}" type="presParOf" srcId="{E41EC7E8-A0E0-426E-95E7-9999EB5E9585}" destId="{7097BA4C-17FE-4D55-8C11-C53BC120D2B3}" srcOrd="4" destOrd="0" presId="urn:microsoft.com/office/officeart/2005/8/layout/vList2"/>
    <dgm:cxn modelId="{BFF3F963-5B23-495D-A1C4-F07A53851944}" type="presParOf" srcId="{E41EC7E8-A0E0-426E-95E7-9999EB5E9585}" destId="{57C785F1-B98C-414D-A332-2E28B7478478}" srcOrd="5" destOrd="0" presId="urn:microsoft.com/office/officeart/2005/8/layout/vList2"/>
    <dgm:cxn modelId="{FE0C9579-7578-47FD-B1C0-73070A02556C}" type="presParOf" srcId="{E41EC7E8-A0E0-426E-95E7-9999EB5E9585}" destId="{6569BD4E-7BA9-4903-A00F-BC27105384E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2FD61-1FB9-4A42-B641-6A734F1DF5E2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BCE42F-041D-43BE-A357-48F9BB8494A7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890EE-C206-41F4-B006-6FA242C3E950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Identify the best and worse return on investment rentals for Lariat in 2018</a:t>
          </a:r>
        </a:p>
      </dsp:txBody>
      <dsp:txXfrm>
        <a:off x="1508391" y="558"/>
        <a:ext cx="4987658" cy="1305966"/>
      </dsp:txXfrm>
    </dsp:sp>
    <dsp:sp modelId="{F797BA7A-7516-499B-A337-78126F48F49D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2B32A-872F-4F00-B7E2-095382364278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36549-68D8-4198-80D1-F1416C13CCFC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Identify which rental make/models perform best at airport and non-airport locations 2018</a:t>
          </a:r>
        </a:p>
      </dsp:txBody>
      <dsp:txXfrm>
        <a:off x="1508391" y="1633016"/>
        <a:ext cx="4987658" cy="1305966"/>
      </dsp:txXfrm>
    </dsp:sp>
    <dsp:sp modelId="{207F28F1-0C45-485C-930F-C97B6D30FD1B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A9B5B-0AFF-401F-A0E3-DFB78E6FE263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41457-9F58-4E9D-8850-54E421267155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Recommendations on future rental fleet inventory</a:t>
          </a:r>
          <a:br>
            <a:rPr lang="en-US" sz="2100" b="0" i="0" kern="1200" dirty="0"/>
          </a:br>
          <a:endParaRPr lang="en-US" sz="2100" kern="1200" dirty="0"/>
        </a:p>
      </dsp:txBody>
      <dsp:txXfrm>
        <a:off x="1508391" y="3265475"/>
        <a:ext cx="498765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71439-8D42-44A7-8454-D713BBC7EA46}">
      <dsp:nvSpPr>
        <dsp:cNvPr id="0" name=""/>
        <dsp:cNvSpPr/>
      </dsp:nvSpPr>
      <dsp:spPr>
        <a:xfrm>
          <a:off x="0" y="2355"/>
          <a:ext cx="5664201" cy="455715"/>
        </a:xfrm>
        <a:prstGeom prst="round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Total Revenue			$64,866,040 </a:t>
          </a:r>
        </a:p>
      </dsp:txBody>
      <dsp:txXfrm>
        <a:off x="22246" y="24601"/>
        <a:ext cx="5619709" cy="411223"/>
      </dsp:txXfrm>
    </dsp:sp>
    <dsp:sp modelId="{384F0FA7-0905-4D1C-9D4C-54B40DB98943}">
      <dsp:nvSpPr>
        <dsp:cNvPr id="0" name=""/>
        <dsp:cNvSpPr/>
      </dsp:nvSpPr>
      <dsp:spPr>
        <a:xfrm>
          <a:off x="0" y="512790"/>
          <a:ext cx="5664201" cy="455715"/>
        </a:xfrm>
        <a:prstGeom prst="round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Total Cost	 		$33,076,689 </a:t>
          </a:r>
        </a:p>
      </dsp:txBody>
      <dsp:txXfrm>
        <a:off x="22246" y="535036"/>
        <a:ext cx="5619709" cy="411223"/>
      </dsp:txXfrm>
    </dsp:sp>
    <dsp:sp modelId="{7097BA4C-17FE-4D55-8C11-C53BC120D2B3}">
      <dsp:nvSpPr>
        <dsp:cNvPr id="0" name=""/>
        <dsp:cNvSpPr/>
      </dsp:nvSpPr>
      <dsp:spPr>
        <a:xfrm>
          <a:off x="0" y="1023225"/>
          <a:ext cx="5664201" cy="455715"/>
        </a:xfrm>
        <a:prstGeom prst="round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Total Profit	 		$31,789,351 </a:t>
          </a:r>
        </a:p>
      </dsp:txBody>
      <dsp:txXfrm>
        <a:off x="22246" y="1045471"/>
        <a:ext cx="5619709" cy="411223"/>
      </dsp:txXfrm>
    </dsp:sp>
    <dsp:sp modelId="{6569BD4E-7BA9-4903-A00F-BC27105384E8}">
      <dsp:nvSpPr>
        <dsp:cNvPr id="0" name=""/>
        <dsp:cNvSpPr/>
      </dsp:nvSpPr>
      <dsp:spPr>
        <a:xfrm>
          <a:off x="0" y="1533660"/>
          <a:ext cx="5664201" cy="455715"/>
        </a:xfrm>
        <a:prstGeom prst="round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ROI				96%</a:t>
          </a:r>
        </a:p>
      </dsp:txBody>
      <dsp:txXfrm>
        <a:off x="22246" y="1555906"/>
        <a:ext cx="5619709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4FE82-5F88-4B73-A3F3-DDB9468F398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2918F-1108-4112-BD57-C07F71E23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3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yourself, welcome the Lariat executive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2918F-1108-4112-BD57-C07F71E233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21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First we’ll look at a high level company financial summary to determine overall company ROI.</a:t>
            </a:r>
          </a:p>
          <a:p>
            <a:r>
              <a:rPr lang="en-US" dirty="0"/>
              <a:t>2. Also, we’ll go over the fleet vehicles with the highest and lowest ROI.</a:t>
            </a:r>
          </a:p>
          <a:p>
            <a:r>
              <a:rPr lang="en-US" dirty="0"/>
              <a:t>2. We’ll also explore the relationship between rental revenue and airport locations.  This will give us insight into what make/models perform best at airports or non-airport locations.</a:t>
            </a:r>
          </a:p>
          <a:p>
            <a:r>
              <a:rPr lang="en-US" dirty="0"/>
              <a:t>4. At the end we’ll summarize our findings and provide recommendations based on our findings of what rentals perform the best and how to increase overall profit.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2918F-1108-4112-BD57-C07F71E233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6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2918F-1108-4112-BD57-C07F71E233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88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2918F-1108-4112-BD57-C07F71E233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8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2918F-1108-4112-BD57-C07F71E233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57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2918F-1108-4112-BD57-C07F71E233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6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2918F-1108-4112-BD57-C07F71E233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3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3.png"/><Relationship Id="rId10" Type="http://schemas.openxmlformats.org/officeDocument/2006/relationships/diagramLayout" Target="../diagrams/layout2.xml"/><Relationship Id="rId4" Type="http://schemas.openxmlformats.org/officeDocument/2006/relationships/image" Target="../media/image2.png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7938-C3A4-4A7E-8E2A-2E22A587C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180" y="2714625"/>
            <a:ext cx="8825658" cy="1253131"/>
          </a:xfrm>
        </p:spPr>
        <p:txBody>
          <a:bodyPr/>
          <a:lstStyle/>
          <a:p>
            <a:r>
              <a:rPr lang="en-US" sz="8800" dirty="0"/>
              <a:t>LARIAT RENTAL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73360-9AF6-4ADA-AFD8-E41F07BBE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755" y="3853455"/>
            <a:ext cx="8825658" cy="861420"/>
          </a:xfrm>
        </p:spPr>
        <p:txBody>
          <a:bodyPr>
            <a:normAutofit/>
          </a:bodyPr>
          <a:lstStyle/>
          <a:p>
            <a:r>
              <a:rPr lang="en-US" sz="2800" dirty="0"/>
              <a:t>2018 profit AND COST ANALYSIS</a:t>
            </a:r>
          </a:p>
        </p:txBody>
      </p:sp>
      <p:pic>
        <p:nvPicPr>
          <p:cNvPr id="4" name="Picture 3" descr="Lariat's logo">
            <a:extLst>
              <a:ext uri="{FF2B5EF4-FFF2-40B4-BE49-F238E27FC236}">
                <a16:creationId xmlns:a16="http://schemas.microsoft.com/office/drawing/2014/main" id="{3E32DFAE-D9F3-4A20-A3D2-3F2D807A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53" y="1162051"/>
            <a:ext cx="3456885" cy="156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84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5DC14-943F-47D6-8BF5-ABCB8839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742" y="2105526"/>
            <a:ext cx="3507205" cy="2963779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EBEBEB"/>
                </a:solidFill>
              </a:rPr>
              <a:t>What does this model identify?</a:t>
            </a:r>
            <a:br>
              <a:rPr lang="en-US" sz="4400" dirty="0">
                <a:solidFill>
                  <a:srgbClr val="EBEBEB"/>
                </a:solidFill>
              </a:rPr>
            </a:br>
            <a:endParaRPr lang="en-US" sz="4400" dirty="0">
              <a:solidFill>
                <a:srgbClr val="EBEBEB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172074F-0333-41B3-B73F-5A4ADCE8BD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777106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4093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4B9E7-5062-4662-90E1-EA335E17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6" y="533400"/>
            <a:ext cx="5576044" cy="264060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Lariat Financial Summary</a:t>
            </a:r>
          </a:p>
        </p:txBody>
      </p:sp>
      <p:sp>
        <p:nvSpPr>
          <p:cNvPr id="48" name="Freeform 7">
            <a:extLst>
              <a:ext uri="{FF2B5EF4-FFF2-40B4-BE49-F238E27FC236}">
                <a16:creationId xmlns:a16="http://schemas.microsoft.com/office/drawing/2014/main" id="{897D890B-9AFB-4A90-9960-C92E65728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ED2387-9C78-40F9-B794-A735DCB3A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0109" y="0"/>
            <a:ext cx="499189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477FCF5B-12FA-4ED2-B449-20BD744A7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53900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Rectangle 53">
            <a:extLst>
              <a:ext uri="{FF2B5EF4-FFF2-40B4-BE49-F238E27FC236}">
                <a16:creationId xmlns:a16="http://schemas.microsoft.com/office/drawing/2014/main" id="{1780B2A6-1181-456F-8B6E-AD86960CD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565B0E8-68BA-4673-BE07-2EA2218EF2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002347"/>
              </p:ext>
            </p:extLst>
          </p:nvPr>
        </p:nvGraphicFramePr>
        <p:xfrm>
          <a:off x="6477000" y="1117600"/>
          <a:ext cx="5858933" cy="5300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734FC4B-2D1D-4174-9571-A9E873B014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2522741"/>
              </p:ext>
            </p:extLst>
          </p:nvPr>
        </p:nvGraphicFramePr>
        <p:xfrm>
          <a:off x="533400" y="3418468"/>
          <a:ext cx="5664201" cy="1991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20353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D06A4-ADCE-41D9-8CAC-24245E07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Rentals with the lowest ROI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BE48BB9-AE3E-4A3A-B629-3127A56BC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806850"/>
              </p:ext>
            </p:extLst>
          </p:nvPr>
        </p:nvGraphicFramePr>
        <p:xfrm>
          <a:off x="1103313" y="2162175"/>
          <a:ext cx="10115672" cy="469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4961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D06A4-ADCE-41D9-8CAC-24245E07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55" y="657842"/>
            <a:ext cx="6647220" cy="101665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EBEBEB"/>
                </a:solidFill>
              </a:rPr>
              <a:t>Rentals with Highest ROI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F6ED4AF-506B-4952-AAE0-DB861091E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610707"/>
              </p:ext>
            </p:extLst>
          </p:nvPr>
        </p:nvGraphicFramePr>
        <p:xfrm>
          <a:off x="1103312" y="2209800"/>
          <a:ext cx="10002838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5048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D06A4-ADCE-41D9-8CAC-24245E07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1" y="591167"/>
            <a:ext cx="9124950" cy="101665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EBEBEB"/>
                </a:solidFill>
              </a:rPr>
              <a:t>Top Rentals at Airport Locations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179680E3-21F5-419E-AD3A-7BA34101E8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118879"/>
              </p:ext>
            </p:extLst>
          </p:nvPr>
        </p:nvGraphicFramePr>
        <p:xfrm>
          <a:off x="333376" y="2251930"/>
          <a:ext cx="11014562" cy="4606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1153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3">
            <a:extLst>
              <a:ext uri="{FF2B5EF4-FFF2-40B4-BE49-F238E27FC236}">
                <a16:creationId xmlns:a16="http://schemas.microsoft.com/office/drawing/2014/main" id="{613C9C0A-47AD-49A5-838A-A43281BDC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id="{79507746-2C84-4EB6-B021-47E528910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D06A4-ADCE-41D9-8CAC-24245E07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9" y="600692"/>
            <a:ext cx="9523771" cy="101665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EBEBEB"/>
                </a:solidFill>
              </a:rPr>
              <a:t>Top Rentals at Non-Airport Locations</a:t>
            </a:r>
          </a:p>
        </p:txBody>
      </p:sp>
      <p:sp>
        <p:nvSpPr>
          <p:cNvPr id="54" name="Rectangle 47">
            <a:extLst>
              <a:ext uri="{FF2B5EF4-FFF2-40B4-BE49-F238E27FC236}">
                <a16:creationId xmlns:a16="http://schemas.microsoft.com/office/drawing/2014/main" id="{7B0D28F5-B926-4D9B-9413-91E73A4C6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Freeform: Shape 49">
            <a:extLst>
              <a:ext uri="{FF2B5EF4-FFF2-40B4-BE49-F238E27FC236}">
                <a16:creationId xmlns:a16="http://schemas.microsoft.com/office/drawing/2014/main" id="{2B3D24C5-CE61-47C8-A0D0-C767528D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105AFC5B-8B5B-4E22-BDCA-3D10501CF3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679277"/>
              </p:ext>
            </p:extLst>
          </p:nvPr>
        </p:nvGraphicFramePr>
        <p:xfrm>
          <a:off x="1059366" y="2188186"/>
          <a:ext cx="10403603" cy="4669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5172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3120-0A30-4C26-A74A-80C2723F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04" y="381616"/>
            <a:ext cx="6586491" cy="1622321"/>
          </a:xfrm>
        </p:spPr>
        <p:txBody>
          <a:bodyPr>
            <a:normAutofit/>
          </a:bodyPr>
          <a:lstStyle/>
          <a:p>
            <a:r>
              <a:rPr lang="en-US" b="1" dirty="0"/>
              <a:t>RECOMMENDATIONS</a:t>
            </a:r>
            <a:br>
              <a:rPr lang="en-US" b="1" dirty="0"/>
            </a:br>
            <a:r>
              <a:rPr lang="en-US" b="1" dirty="0"/>
              <a:t>Fleet and Location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49071A-71D8-4BE4-A1DC-727A4052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55" y="2276475"/>
            <a:ext cx="7323495" cy="3785419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3600" b="1" baseline="30000" dirty="0"/>
              <a:t>Removing lowest ROI rentals from fleet</a:t>
            </a:r>
          </a:p>
          <a:p>
            <a:pPr marL="742950" indent="-742950">
              <a:buAutoNum type="arabicPeriod"/>
            </a:pPr>
            <a:r>
              <a:rPr lang="en-US" sz="3600" b="1" baseline="30000" dirty="0"/>
              <a:t>Purchase rentals with highest ROI</a:t>
            </a:r>
          </a:p>
          <a:p>
            <a:pPr marL="742950" indent="-742950">
              <a:buAutoNum type="arabicPeriod"/>
            </a:pPr>
            <a:r>
              <a:rPr lang="en-US" sz="3600" b="1" baseline="30000" dirty="0"/>
              <a:t>Purchase specific high revenue models for airport locations</a:t>
            </a:r>
          </a:p>
          <a:p>
            <a:pPr marL="742950" indent="-742950">
              <a:buAutoNum type="arabicPeriod"/>
            </a:pPr>
            <a:r>
              <a:rPr lang="en-US" sz="3600" b="1" baseline="30000" dirty="0"/>
              <a:t>Reduction low revenue rentals from airport locations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480BF2-9A4A-4D05-96A1-C4D618CF8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9">
            <a:extLst>
              <a:ext uri="{FF2B5EF4-FFF2-40B4-BE49-F238E27FC236}">
                <a16:creationId xmlns:a16="http://schemas.microsoft.com/office/drawing/2014/main" id="{BC19AC18-6B0C-46B0-90A9-D7B3F5CAD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Taxi">
            <a:extLst>
              <a:ext uri="{FF2B5EF4-FFF2-40B4-BE49-F238E27FC236}">
                <a16:creationId xmlns:a16="http://schemas.microsoft.com/office/drawing/2014/main" id="{47871144-6DD8-4E5F-915A-1904D6E43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5675" y="2003651"/>
            <a:ext cx="2697479" cy="2697479"/>
          </a:xfrm>
          <a:prstGeom prst="rect">
            <a:avLst/>
          </a:prstGeom>
          <a:effectLst/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86B4E32-FF92-4243-B8C0-BDC2DBF34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758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7938-C3A4-4A7E-8E2A-2E22A587C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180" y="2714625"/>
            <a:ext cx="8825658" cy="1253131"/>
          </a:xfrm>
        </p:spPr>
        <p:txBody>
          <a:bodyPr/>
          <a:lstStyle/>
          <a:p>
            <a:r>
              <a:rPr lang="en-US" sz="8800" dirty="0"/>
              <a:t>LARIAT RENTAL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73360-9AF6-4ADA-AFD8-E41F07BBE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755" y="3853455"/>
            <a:ext cx="8825658" cy="861420"/>
          </a:xfrm>
        </p:spPr>
        <p:txBody>
          <a:bodyPr>
            <a:normAutofit/>
          </a:bodyPr>
          <a:lstStyle/>
          <a:p>
            <a:r>
              <a:rPr lang="en-US" sz="2800" dirty="0"/>
              <a:t>profit AND COST ANALYSIS</a:t>
            </a:r>
          </a:p>
        </p:txBody>
      </p:sp>
      <p:pic>
        <p:nvPicPr>
          <p:cNvPr id="4" name="Picture 3" descr="Lariat's logo">
            <a:extLst>
              <a:ext uri="{FF2B5EF4-FFF2-40B4-BE49-F238E27FC236}">
                <a16:creationId xmlns:a16="http://schemas.microsoft.com/office/drawing/2014/main" id="{3E32DFAE-D9F3-4A20-A3D2-3F2D807A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53" y="1162051"/>
            <a:ext cx="3456885" cy="156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484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274</Words>
  <Application>Microsoft Office PowerPoint</Application>
  <PresentationFormat>Widescreen</PresentationFormat>
  <Paragraphs>61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LARIAT RENTAL</vt:lpstr>
      <vt:lpstr>What does this model identify? </vt:lpstr>
      <vt:lpstr>Lariat Financial Summary</vt:lpstr>
      <vt:lpstr>Rentals with the lowest ROI</vt:lpstr>
      <vt:lpstr>Rentals with Highest ROI</vt:lpstr>
      <vt:lpstr>Top Rentals at Airport Locations</vt:lpstr>
      <vt:lpstr>Top Rentals at Non-Airport Locations</vt:lpstr>
      <vt:lpstr>RECOMMENDATIONS Fleet and Location</vt:lpstr>
      <vt:lpstr>LARIAT RENTAL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RENTAL</dc:title>
  <dc:creator>wilmo</dc:creator>
  <cp:lastModifiedBy>wilmo</cp:lastModifiedBy>
  <cp:revision>20</cp:revision>
  <dcterms:created xsi:type="dcterms:W3CDTF">2020-06-12T19:02:28Z</dcterms:created>
  <dcterms:modified xsi:type="dcterms:W3CDTF">2020-07-26T16:53:01Z</dcterms:modified>
</cp:coreProperties>
</file>