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332" r:id="rId3"/>
    <p:sldId id="289" r:id="rId4"/>
    <p:sldId id="336" r:id="rId5"/>
    <p:sldId id="337" r:id="rId6"/>
    <p:sldId id="333" r:id="rId7"/>
    <p:sldId id="338" r:id="rId8"/>
    <p:sldId id="339" r:id="rId9"/>
    <p:sldId id="340" r:id="rId10"/>
    <p:sldId id="341" r:id="rId11"/>
    <p:sldId id="342" r:id="rId12"/>
    <p:sldId id="331" r:id="rId13"/>
    <p:sldId id="343" r:id="rId14"/>
    <p:sldId id="344" r:id="rId15"/>
    <p:sldId id="263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1C9"/>
    <a:srgbClr val="57B413"/>
    <a:srgbClr val="F17E2F"/>
    <a:srgbClr val="46B214"/>
    <a:srgbClr val="43A911"/>
    <a:srgbClr val="FB6912"/>
    <a:srgbClr val="0D6CBB"/>
    <a:srgbClr val="FB071F"/>
    <a:srgbClr val="FC091F"/>
    <a:srgbClr val="0F7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94679"/>
  </p:normalViewPr>
  <p:slideViewPr>
    <p:cSldViewPr snapToGrid="0" snapToObjects="1">
      <p:cViewPr varScale="1">
        <p:scale>
          <a:sx n="80" d="100"/>
          <a:sy n="80" d="100"/>
        </p:scale>
        <p:origin x="804" y="96"/>
      </p:cViewPr>
      <p:guideLst>
        <p:guide orient="horz" pos="2126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2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1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9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5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0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2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9695" y="1858861"/>
            <a:ext cx="7278347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Thrift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数据编码详解（二进制）</a:t>
            </a:r>
            <a:endParaRPr kumimoji="1" lang="x-none" altLang="zh-CN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5001" y="508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10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130" y="14344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5" y="862965"/>
            <a:ext cx="8229600" cy="52368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508508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示例 </a:t>
            </a:r>
            <a:r>
              <a:rPr lang="en-US" altLang="zh-CN" sz="2400" dirty="0"/>
              <a:t>– </a:t>
            </a:r>
            <a:r>
              <a:rPr lang="zh-CN" altLang="en-US" sz="2400" dirty="0"/>
              <a:t>请求数据结构定义（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kumimoji="1" lang="x-none" altLang="zh-CN" sz="2400" dirty="0">
              <a:solidFill>
                <a:schemeClr val="tx1"/>
              </a:solidFill>
              <a:latin typeface="+mn-ea"/>
              <a:ea typeface="微软雅黑"/>
              <a:cs typeface="YaHei IK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90D7391-C1AE-4735-A5A0-153A48F8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69" y="1030046"/>
            <a:ext cx="6114286" cy="22285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29DFB7-F8DF-464F-B85C-744609E87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69" y="3498897"/>
            <a:ext cx="6095238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7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5001" y="508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11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130" y="14344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5" y="862965"/>
            <a:ext cx="8229600" cy="52368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508508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示例 </a:t>
            </a:r>
            <a:r>
              <a:rPr lang="en-US" altLang="zh-CN" sz="2400" dirty="0"/>
              <a:t>–</a:t>
            </a:r>
            <a:r>
              <a:rPr lang="zh-CN" altLang="en-US" sz="2400" dirty="0"/>
              <a:t> 请求包查看</a:t>
            </a:r>
            <a:endParaRPr kumimoji="1" lang="x-none" altLang="zh-CN" sz="2400" dirty="0">
              <a:solidFill>
                <a:schemeClr val="tx1"/>
              </a:solidFill>
              <a:latin typeface="+mn-ea"/>
              <a:ea typeface="微软雅黑"/>
              <a:cs typeface="YaHei IK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2B92CA-ECEC-4777-969A-D6F7D49F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" y="1269020"/>
            <a:ext cx="8647619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2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5001" y="508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12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130" y="14344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4" y="862965"/>
            <a:ext cx="8669053" cy="55502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0x8001 0001</a:t>
            </a:r>
            <a:endParaRPr lang="x-none" altLang="zh-CN" sz="28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=0x80010000 &amp; 0x01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。代表该消息体为严格的标准结构，且为请求类型（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01-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请求；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02–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响应；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03-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异常；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04-oneway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）。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微软雅黑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0x00 00 00 18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=int(24)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。代表后续有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24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个字节为方法名称。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微软雅黑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0x67 65 74 …</a:t>
            </a:r>
            <a:r>
              <a:rPr lang="zh-CN" altLang="en-US" sz="2800" dirty="0">
                <a:latin typeface="+mn-ea"/>
                <a:ea typeface="微软雅黑"/>
              </a:rPr>
              <a:t> </a:t>
            </a:r>
            <a:r>
              <a:rPr lang="en-US" altLang="zh-CN" sz="2800" dirty="0">
                <a:latin typeface="+mn-ea"/>
                <a:ea typeface="微软雅黑"/>
              </a:rPr>
              <a:t>75 74 73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=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为方法名称。由第一张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ASCII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对照图可快速得出值为：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getMultipleLoupanLayouts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。</a:t>
            </a:r>
            <a:endParaRPr lang="x-none" altLang="zh-CN" sz="2400" dirty="0">
              <a:solidFill>
                <a:schemeClr val="tx1"/>
              </a:solidFill>
              <a:latin typeface="+mn-ea"/>
              <a:ea typeface="微软雅黑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0x00 00 00 00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=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代表本次消息流水号为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0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508508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示例 </a:t>
            </a:r>
            <a:r>
              <a:rPr lang="en-US" altLang="zh-CN" sz="2400" dirty="0"/>
              <a:t>– </a:t>
            </a:r>
            <a:r>
              <a:rPr lang="zh-CN" altLang="en-US" sz="2400" dirty="0"/>
              <a:t>请求包详解（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kumimoji="1" lang="x-none" altLang="zh-CN" sz="2400" dirty="0">
              <a:solidFill>
                <a:schemeClr val="tx1"/>
              </a:solidFill>
              <a:latin typeface="+mn-ea"/>
              <a:ea typeface="微软雅黑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159326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5001" y="508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13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130" y="14344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4" y="862965"/>
            <a:ext cx="8669053" cy="55502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0x0c</a:t>
            </a:r>
            <a:endParaRPr lang="x-none" altLang="zh-CN" sz="28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=int(12)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。代表该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body Payload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消息类型为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struct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结构体。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微软雅黑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0x00 01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表明为第一个参数。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微软雅黑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0x0f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=int(15)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。表明该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struct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嵌套了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list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数据类型。</a:t>
            </a:r>
            <a:endParaRPr lang="x-none" altLang="zh-CN" sz="2400" dirty="0">
              <a:solidFill>
                <a:schemeClr val="tx1"/>
              </a:solidFill>
              <a:latin typeface="+mn-ea"/>
              <a:ea typeface="微软雅黑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0x00 01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表明为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第一个元素。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微软雅黑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0x08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表明该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list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里的元素值为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i32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508508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示例 </a:t>
            </a:r>
            <a:r>
              <a:rPr lang="en-US" altLang="zh-CN" sz="2400" dirty="0"/>
              <a:t>– </a:t>
            </a:r>
            <a:r>
              <a:rPr lang="zh-CN" altLang="en-US" sz="2400" dirty="0"/>
              <a:t>请求包详解（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kumimoji="1" lang="x-none" altLang="zh-CN" sz="2400" dirty="0">
              <a:solidFill>
                <a:schemeClr val="tx1"/>
              </a:solidFill>
              <a:latin typeface="+mn-ea"/>
              <a:ea typeface="微软雅黑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192864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5001" y="508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14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130" y="14344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4" y="862965"/>
            <a:ext cx="8669053" cy="55502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0x00 00 00 01</a:t>
            </a:r>
            <a:endParaRPr lang="x-none" altLang="zh-CN" sz="28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表明该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list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的元素个数为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1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个。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微软雅黑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0x00 06 d2 7d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=int(447101)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。该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list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元素值。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微软雅黑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0x00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该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struct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结束标志。</a:t>
            </a:r>
            <a:endParaRPr lang="x-none" altLang="zh-CN" sz="2400" dirty="0">
              <a:solidFill>
                <a:schemeClr val="tx1"/>
              </a:solidFill>
              <a:latin typeface="+mn-ea"/>
              <a:ea typeface="微软雅黑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sz="2800" dirty="0">
                <a:latin typeface="+mn-ea"/>
                <a:ea typeface="微软雅黑"/>
              </a:rPr>
              <a:t>0x00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该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thrift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微软雅黑"/>
              </a:rPr>
              <a:t>消息结束标志。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508508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示例 </a:t>
            </a:r>
            <a:r>
              <a:rPr lang="en-US" altLang="zh-CN" sz="2400" dirty="0"/>
              <a:t>– </a:t>
            </a:r>
            <a:r>
              <a:rPr lang="zh-CN" altLang="en-US" sz="2400" dirty="0"/>
              <a:t>请求包详解（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kumimoji="1" lang="x-none" altLang="zh-CN" sz="2400" dirty="0">
              <a:solidFill>
                <a:schemeClr val="tx1"/>
              </a:solidFill>
              <a:latin typeface="+mn-ea"/>
              <a:ea typeface="微软雅黑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355889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6762" y="3977640"/>
            <a:ext cx="30988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5001" y="508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2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130" y="14344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4" y="862965"/>
            <a:ext cx="8536707" cy="52368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zh-CN" altLang="en-US" sz="2800" dirty="0">
                <a:latin typeface="+mn-ea"/>
              </a:rPr>
              <a:t>背景与目的</a:t>
            </a:r>
            <a:endParaRPr lang="x-none" altLang="zh-CN" sz="28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>
                <a:latin typeface="+mn-ea"/>
                <a:ea typeface="微软雅黑"/>
              </a:rPr>
              <a:t>源自某个</a:t>
            </a:r>
            <a:r>
              <a:rPr lang="en-US" altLang="zh-CN" sz="2000" dirty="0">
                <a:latin typeface="+mn-ea"/>
                <a:ea typeface="微软雅黑"/>
              </a:rPr>
              <a:t>BUG</a:t>
            </a:r>
            <a:r>
              <a:rPr lang="zh-CN" altLang="en-US" sz="2000" dirty="0">
                <a:latin typeface="+mn-ea"/>
                <a:ea typeface="微软雅黑"/>
              </a:rPr>
              <a:t>：报错的提示信息一时难以定位，追踪到协议层后无法再进一步的分析（尽管最后不是协议层问题。当然更不是分析初始猜测的请求参数 </a:t>
            </a:r>
            <a:r>
              <a:rPr lang="en-US" altLang="zh-CN" sz="2000" dirty="0">
                <a:latin typeface="+mn-ea"/>
                <a:ea typeface="微软雅黑"/>
              </a:rPr>
              <a:t>int(447101) </a:t>
            </a:r>
            <a:r>
              <a:rPr lang="zh-CN" altLang="en-US" sz="2000" dirty="0">
                <a:latin typeface="+mn-ea"/>
                <a:ea typeface="微软雅黑"/>
              </a:rPr>
              <a:t>为某个“临界</a:t>
            </a:r>
            <a:r>
              <a:rPr lang="en-US" altLang="zh-CN" sz="2000" dirty="0">
                <a:latin typeface="+mn-ea"/>
                <a:ea typeface="微软雅黑"/>
              </a:rPr>
              <a:t>/</a:t>
            </a:r>
            <a:r>
              <a:rPr lang="zh-CN" altLang="en-US" sz="2000" dirty="0">
                <a:latin typeface="+mn-ea"/>
                <a:ea typeface="微软雅黑"/>
              </a:rPr>
              <a:t>特殊”数字）。</a:t>
            </a:r>
            <a:endParaRPr lang="en-US" altLang="zh-CN" sz="2000" dirty="0">
              <a:latin typeface="+mn-ea"/>
              <a:ea typeface="微软雅黑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>
                <a:latin typeface="+mn-ea"/>
                <a:ea typeface="微软雅黑"/>
              </a:rPr>
              <a:t>本人入职公司前主要使用 </a:t>
            </a:r>
            <a:r>
              <a:rPr lang="en-US" altLang="zh-CN" sz="2000" dirty="0" err="1">
                <a:latin typeface="+mn-ea"/>
                <a:ea typeface="微软雅黑"/>
              </a:rPr>
              <a:t>protobuf</a:t>
            </a:r>
            <a:r>
              <a:rPr lang="zh-CN" altLang="en-US" sz="2000" dirty="0">
                <a:latin typeface="+mn-ea"/>
                <a:ea typeface="微软雅黑"/>
              </a:rPr>
              <a:t>。进行一次彻底的追踪，也给自己对 </a:t>
            </a:r>
            <a:r>
              <a:rPr lang="en-US" altLang="zh-CN" sz="2000" dirty="0">
                <a:latin typeface="+mn-ea"/>
                <a:ea typeface="微软雅黑"/>
              </a:rPr>
              <a:t>thrift </a:t>
            </a:r>
            <a:r>
              <a:rPr lang="zh-CN" altLang="en-US" sz="2000" dirty="0">
                <a:latin typeface="+mn-ea"/>
                <a:ea typeface="微软雅黑"/>
              </a:rPr>
              <a:t>扫个盲。</a:t>
            </a:r>
            <a:endParaRPr lang="en-US" altLang="zh-CN" sz="2000" dirty="0">
              <a:latin typeface="+mn-ea"/>
              <a:ea typeface="微软雅黑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>
                <a:latin typeface="+mn-ea"/>
                <a:ea typeface="微软雅黑"/>
              </a:rPr>
              <a:t>与大家分享下网络编程基础。</a:t>
            </a:r>
            <a:endParaRPr lang="en-US" altLang="zh-CN" sz="2000" dirty="0">
              <a:latin typeface="+mn-ea"/>
              <a:ea typeface="微软雅黑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508508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>
                <a:latin typeface="+mn-ea"/>
                <a:ea typeface="微软雅黑"/>
                <a:cs typeface="YaHei IK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cs"/>
              </a:rPr>
              <a:t>课题背景</a:t>
            </a:r>
            <a:endParaRPr lang="x-none" altLang="zh-CN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33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3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35" y="28441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5" y="1045845"/>
            <a:ext cx="8229600" cy="54108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x-none" altLang="zh-CN" sz="2400" dirty="0">
              <a:solidFill>
                <a:schemeClr val="tx1"/>
              </a:solidFill>
              <a:latin typeface="+mn-ea"/>
              <a:ea typeface="微软雅黑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516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课程相关网络编程基础知识（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x-none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443191-7ED0-4B36-940E-6F037683B482}"/>
              </a:ext>
            </a:extLst>
          </p:cNvPr>
          <p:cNvSpPr/>
          <p:nvPr/>
        </p:nvSpPr>
        <p:spPr>
          <a:xfrm>
            <a:off x="234315" y="972206"/>
            <a:ext cx="8765306" cy="3575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zh-CN" altLang="en-US" sz="2800" dirty="0">
                <a:latin typeface="+mn-ea"/>
              </a:rPr>
              <a:t>协议（网络）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网络协议是通信计算机双方必须共同遵从的一组约定。它的三要素是：语法、语义、时序。</a:t>
            </a:r>
            <a:endParaRPr lang="en-US" altLang="zh-CN" sz="2000" dirty="0"/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常见协议有 </a:t>
            </a:r>
            <a:r>
              <a:rPr lang="en-US" altLang="zh-CN" sz="2000" dirty="0"/>
              <a:t>http</a:t>
            </a:r>
            <a:r>
              <a:rPr lang="zh-CN" altLang="en-US" sz="2000" dirty="0"/>
              <a:t>、</a:t>
            </a:r>
            <a:r>
              <a:rPr lang="en-US" altLang="zh-CN" sz="2000" dirty="0"/>
              <a:t>ftp</a:t>
            </a:r>
            <a:r>
              <a:rPr lang="zh-CN" altLang="en-US" sz="2000" dirty="0"/>
              <a:t>、</a:t>
            </a:r>
            <a:r>
              <a:rPr lang="en-US" altLang="zh-CN" sz="2000" dirty="0"/>
              <a:t>smtp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tcp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udp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icmp</a:t>
            </a:r>
            <a:r>
              <a:rPr lang="en-US" altLang="zh-CN" sz="2000" dirty="0"/>
              <a:t> 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pPr lvl="1" indent="-457200">
              <a:lnSpc>
                <a:spcPct val="130000"/>
              </a:lnSpc>
              <a:buFont typeface="Arial" charset="0"/>
              <a:buChar char="•"/>
            </a:pPr>
            <a:r>
              <a:rPr lang="zh-CN" altLang="en-US" sz="2800" dirty="0">
                <a:latin typeface="+mn-ea"/>
              </a:rPr>
              <a:t>编码（计算机）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编码是信息从一种形式或格式转换为另一种形式的过程。编码也是一种协议，双方需要提前约定一组规则。</a:t>
            </a:r>
            <a:endParaRPr lang="en-US" altLang="zh-CN" sz="2000" dirty="0"/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常见编码有 </a:t>
            </a:r>
            <a:r>
              <a:rPr lang="en-US" altLang="zh-CN" sz="2000" dirty="0"/>
              <a:t> int</a:t>
            </a:r>
            <a:r>
              <a:rPr lang="zh-CN" altLang="en-US" sz="2000" dirty="0"/>
              <a:t>、</a:t>
            </a:r>
            <a:r>
              <a:rPr lang="en-US" altLang="zh-CN" sz="2000" dirty="0"/>
              <a:t>struct</a:t>
            </a:r>
            <a:r>
              <a:rPr lang="zh-CN" altLang="en-US" sz="2000" dirty="0"/>
              <a:t>、</a:t>
            </a:r>
            <a:r>
              <a:rPr lang="en-US" altLang="zh-CN" sz="2000" dirty="0"/>
              <a:t>mp3</a:t>
            </a:r>
            <a:r>
              <a:rPr lang="zh-CN" altLang="en-US" sz="2000" dirty="0"/>
              <a:t>、</a:t>
            </a:r>
            <a:r>
              <a:rPr lang="en-US" altLang="zh-CN" sz="2000" dirty="0"/>
              <a:t>jpg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gbk</a:t>
            </a:r>
            <a:r>
              <a:rPr lang="zh-CN" altLang="en-US" sz="2000" dirty="0"/>
              <a:t>、</a:t>
            </a:r>
            <a:r>
              <a:rPr lang="en-US" altLang="zh-CN" sz="2000" dirty="0"/>
              <a:t>utf-8</a:t>
            </a:r>
            <a:r>
              <a:rPr lang="zh-CN" altLang="en-US" sz="2000" dirty="0"/>
              <a:t>、</a:t>
            </a:r>
            <a:r>
              <a:rPr lang="en-US" altLang="zh-CN" sz="2000" dirty="0"/>
              <a:t>thrift </a:t>
            </a:r>
            <a:r>
              <a:rPr lang="zh-CN" altLang="en-US" sz="2000" dirty="0"/>
              <a:t>等。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4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35" y="28441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5" y="1045845"/>
            <a:ext cx="8229600" cy="54108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x-none" altLang="zh-CN" sz="2400" dirty="0">
              <a:solidFill>
                <a:schemeClr val="tx1"/>
              </a:solidFill>
              <a:latin typeface="+mn-ea"/>
              <a:ea typeface="微软雅黑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478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课程相关网络编程基础知识（</a:t>
            </a:r>
            <a:r>
              <a:rPr lang="en-US" altLang="zh-CN" sz="2400" dirty="0"/>
              <a:t>2</a:t>
            </a:r>
            <a:r>
              <a:rPr lang="zh-CN" altLang="en-US" sz="2400" dirty="0"/>
              <a:t>*）</a:t>
            </a:r>
            <a:endParaRPr lang="x-none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443191-7ED0-4B36-940E-6F037683B482}"/>
              </a:ext>
            </a:extLst>
          </p:cNvPr>
          <p:cNvSpPr/>
          <p:nvPr/>
        </p:nvSpPr>
        <p:spPr>
          <a:xfrm>
            <a:off x="234314" y="972206"/>
            <a:ext cx="8813433" cy="565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zh-CN" altLang="en-US" sz="2800" dirty="0">
                <a:latin typeface="+mn-ea"/>
              </a:rPr>
              <a:t>字节序概述、分类及使用场景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在计算机中，指组成多字节的字的字节的排列顺序。在几乎所有的机器上，多字节对象都被存储为连续的字节序列。</a:t>
            </a:r>
            <a:endParaRPr lang="en-US" altLang="zh-CN" sz="2000" dirty="0"/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计算机硬件有两种储存数据的方式：大端字节序（</a:t>
            </a:r>
            <a:r>
              <a:rPr lang="en-US" altLang="zh-CN" sz="2000" dirty="0"/>
              <a:t>big endian</a:t>
            </a:r>
            <a:r>
              <a:rPr lang="zh-CN" altLang="en-US" sz="2000" dirty="0"/>
              <a:t>）和小端字节序（</a:t>
            </a:r>
            <a:r>
              <a:rPr lang="en-US" altLang="zh-CN" sz="2000" dirty="0"/>
              <a:t>little endian</a:t>
            </a:r>
            <a:r>
              <a:rPr lang="zh-CN" altLang="en-US" sz="2000" dirty="0"/>
              <a:t>）。另类叫法：</a:t>
            </a:r>
            <a:r>
              <a:rPr lang="en-US" altLang="zh-CN" sz="2000" dirty="0"/>
              <a:t>1.</a:t>
            </a:r>
            <a:r>
              <a:rPr lang="zh-CN" altLang="en-US" sz="2000" dirty="0"/>
              <a:t>本地字节序（主流</a:t>
            </a:r>
            <a:r>
              <a:rPr lang="en-US" altLang="zh-CN" sz="2000" dirty="0"/>
              <a:t>CPU</a:t>
            </a:r>
            <a:r>
              <a:rPr lang="zh-CN" altLang="en-US" sz="2000" dirty="0"/>
              <a:t>架构采用小端序，极少部分使用大端序）；</a:t>
            </a:r>
            <a:r>
              <a:rPr lang="en-US" altLang="zh-CN" sz="2000" dirty="0"/>
              <a:t>2.</a:t>
            </a:r>
            <a:r>
              <a:rPr lang="zh-CN" altLang="en-US" sz="2000" dirty="0"/>
              <a:t>网络字节序（大端序）。</a:t>
            </a:r>
            <a:endParaRPr lang="en-US" altLang="zh-CN" sz="2000" dirty="0"/>
          </a:p>
          <a:p>
            <a:pPr marL="1371600" lvl="2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大端序：高位字节在前，低位字节在后，这是人类读写数值的方法。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71600" lvl="2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小端序：低位字节在前，高位字节在后，计算机常用存储方法。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800" lvl="3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i="1" dirty="0">
                <a:solidFill>
                  <a:schemeClr val="bg1">
                    <a:lumMod val="50000"/>
                  </a:schemeClr>
                </a:solidFill>
              </a:rPr>
              <a:t>举例：数值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0x2211</a:t>
            </a:r>
            <a:r>
              <a:rPr lang="zh-CN" altLang="en-US" i="1" dirty="0">
                <a:solidFill>
                  <a:schemeClr val="bg1">
                    <a:lumMod val="50000"/>
                  </a:schemeClr>
                </a:solidFill>
              </a:rPr>
              <a:t>使用两个字节储存。大端序为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0x2211</a:t>
            </a:r>
            <a:r>
              <a:rPr lang="zh-CN" altLang="en-US" i="1" dirty="0">
                <a:solidFill>
                  <a:schemeClr val="bg1">
                    <a:lumMod val="50000"/>
                  </a:schemeClr>
                </a:solidFill>
              </a:rPr>
              <a:t>；小端序为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0x1122</a:t>
            </a:r>
            <a:r>
              <a:rPr lang="zh-CN" altLang="en-US" i="1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在网络通信中，两台主机不可避免的要互相传输多字节类型的数据结构，为隔离异构系统带来的问题，需约定字节序。</a:t>
            </a:r>
            <a:endParaRPr lang="en-US" altLang="zh-CN" sz="2000" dirty="0"/>
          </a:p>
          <a:p>
            <a:pPr marL="1371600" lvl="2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思考：还要考虑哪些问题？</a:t>
            </a:r>
            <a:endParaRPr lang="en-US" altLang="zh-CN" sz="2000" dirty="0"/>
          </a:p>
          <a:p>
            <a:pPr marL="1828800" lvl="3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复合数据类型（布局、对齐）；不同语言相同类型长度不同。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487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5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35" y="28441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5" y="1045845"/>
            <a:ext cx="8229600" cy="54108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x-none" altLang="zh-CN" sz="2400" dirty="0">
              <a:solidFill>
                <a:schemeClr val="tx1"/>
              </a:solidFill>
              <a:latin typeface="+mn-ea"/>
              <a:ea typeface="微软雅黑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516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课程相关网络编程基础知识（</a:t>
            </a:r>
            <a:r>
              <a:rPr lang="en-US" altLang="zh-CN" sz="2400" dirty="0"/>
              <a:t>3</a:t>
            </a:r>
            <a:r>
              <a:rPr lang="zh-CN" altLang="en-US" sz="2400" dirty="0"/>
              <a:t>*）</a:t>
            </a:r>
            <a:endParaRPr lang="x-none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443191-7ED0-4B36-940E-6F037683B482}"/>
              </a:ext>
            </a:extLst>
          </p:cNvPr>
          <p:cNvSpPr/>
          <p:nvPr/>
        </p:nvSpPr>
        <p:spPr>
          <a:xfrm>
            <a:off x="234314" y="972206"/>
            <a:ext cx="8813433" cy="4616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en-US" altLang="zh-CN" sz="2800" dirty="0">
                <a:latin typeface="+mn-ea"/>
              </a:rPr>
              <a:t>TCP</a:t>
            </a:r>
            <a:r>
              <a:rPr lang="zh-CN" altLang="en-US" sz="2800" dirty="0">
                <a:latin typeface="+mn-ea"/>
              </a:rPr>
              <a:t>传输及主流分包方式</a:t>
            </a:r>
            <a:endParaRPr lang="x-none" altLang="zh-CN" sz="2800" dirty="0">
              <a:latin typeface="+mn-ea"/>
            </a:endParaRPr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en-US" altLang="zh-CN" sz="2000" dirty="0"/>
              <a:t>TCP</a:t>
            </a:r>
            <a:r>
              <a:rPr lang="zh-CN" altLang="en-US" sz="2000" dirty="0"/>
              <a:t>（</a:t>
            </a:r>
            <a:r>
              <a:rPr lang="en-US" altLang="zh-CN" sz="2000" dirty="0"/>
              <a:t>Transmission Control Protocol </a:t>
            </a:r>
            <a:r>
              <a:rPr lang="zh-CN" altLang="en-US" sz="2000" dirty="0"/>
              <a:t>传输控制协议）是一种面向连接的、可靠的、基于字节流的传输层通信协议。（</a:t>
            </a:r>
            <a:r>
              <a:rPr lang="en-US" altLang="zh-CN" sz="2000" dirty="0"/>
              <a:t>TCP </a:t>
            </a:r>
            <a:r>
              <a:rPr lang="zh-CN" altLang="en-US" sz="2000" dirty="0"/>
              <a:t>层是位于 </a:t>
            </a:r>
            <a:r>
              <a:rPr lang="en-US" altLang="zh-CN" sz="2000" dirty="0"/>
              <a:t>IP </a:t>
            </a:r>
            <a:r>
              <a:rPr lang="zh-CN" altLang="en-US" sz="2000" dirty="0"/>
              <a:t>层之上，应用层之下的中间层。</a:t>
            </a:r>
            <a:r>
              <a:rPr lang="en-US" altLang="zh-CN" sz="2000" dirty="0"/>
              <a:t> IP </a:t>
            </a:r>
            <a:r>
              <a:rPr lang="zh-CN" altLang="en-US" sz="2000" dirty="0"/>
              <a:t>层提供不可靠的包交换）。</a:t>
            </a:r>
            <a:endParaRPr lang="en-US" altLang="zh-CN" sz="2000" dirty="0"/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有 </a:t>
            </a:r>
            <a:r>
              <a:rPr lang="en-US" altLang="zh-CN" sz="2000" dirty="0"/>
              <a:t>2 </a:t>
            </a:r>
            <a:r>
              <a:rPr lang="zh-CN" altLang="en-US" sz="2000" dirty="0"/>
              <a:t>种较为主流的分包方式：</a:t>
            </a:r>
            <a:r>
              <a:rPr lang="en-US" altLang="zh-CN" sz="2000" dirty="0"/>
              <a:t>EOF</a:t>
            </a:r>
            <a:r>
              <a:rPr lang="zh-CN" altLang="en-US" sz="2000" dirty="0"/>
              <a:t>检测、固定头。</a:t>
            </a:r>
            <a:r>
              <a:rPr lang="en-US" altLang="zh-CN" sz="2000" dirty="0"/>
              <a:t>http </a:t>
            </a:r>
            <a:r>
              <a:rPr lang="zh-CN" altLang="en-US" sz="2000" dirty="0"/>
              <a:t>即使用 </a:t>
            </a:r>
            <a:r>
              <a:rPr lang="en-US" altLang="zh-CN" sz="2000" dirty="0"/>
              <a:t>EOF </a:t>
            </a:r>
            <a:r>
              <a:rPr lang="zh-CN" altLang="en-US" sz="2000" dirty="0"/>
              <a:t>检测，</a:t>
            </a:r>
            <a:r>
              <a:rPr lang="en-US" altLang="zh-CN" sz="2000" dirty="0"/>
              <a:t>thrift </a:t>
            </a:r>
            <a:r>
              <a:rPr lang="zh-CN" altLang="en-US" sz="2000" dirty="0"/>
              <a:t>也是如此。游戏一般使用固定头方式。</a:t>
            </a:r>
            <a:endParaRPr lang="en-US" altLang="zh-CN" sz="2000" dirty="0"/>
          </a:p>
          <a:p>
            <a:pPr marL="914400" lvl="1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思考：</a:t>
            </a:r>
            <a:r>
              <a:rPr lang="en-US" altLang="zh-CN" sz="2000" dirty="0"/>
              <a:t> UTF-8 </a:t>
            </a:r>
            <a:r>
              <a:rPr lang="zh-CN" altLang="en-US" sz="2000" dirty="0"/>
              <a:t>编码在互联网中为什么能成为主流？</a:t>
            </a:r>
            <a:endParaRPr lang="en-US" altLang="zh-CN" sz="2000" dirty="0"/>
          </a:p>
          <a:p>
            <a:pPr marL="1371600" lvl="2" indent="-457200">
              <a:lnSpc>
                <a:spcPct val="130000"/>
              </a:lnSpc>
              <a:buFont typeface="Wingdings" charset="2"/>
              <a:buChar char=""/>
            </a:pPr>
            <a:r>
              <a:rPr lang="zh-CN" altLang="en-US" sz="2000" dirty="0"/>
              <a:t>编码规则决定。本质上它定义了字节序（这也是为什么它不需要 </a:t>
            </a:r>
            <a:r>
              <a:rPr lang="en-US" altLang="zh-CN" sz="2000" dirty="0"/>
              <a:t>BOM </a:t>
            </a:r>
            <a:r>
              <a:rPr lang="zh-CN" altLang="en-US" sz="2000" dirty="0"/>
              <a:t>头），并在头字节中存放长度。这都很适合在网络中进行流式传输。（提一点 </a:t>
            </a:r>
            <a:r>
              <a:rPr lang="en-US" altLang="zh-CN" sz="2000" dirty="0"/>
              <a:t>UTF-16/UTF-32 </a:t>
            </a:r>
            <a:r>
              <a:rPr lang="zh-CN" altLang="en-US" sz="2000" dirty="0"/>
              <a:t>是多字节编码，他们是会有字节序问题的）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845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10067619" cy="10300002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6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35" y="28441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5" y="1045845"/>
            <a:ext cx="8229600" cy="54108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Font typeface="Wingdings" charset="2"/>
              <a:buNone/>
            </a:pPr>
            <a:endParaRPr lang="x-none" altLang="zh-CN" sz="2400" dirty="0">
              <a:solidFill>
                <a:schemeClr val="tx1"/>
              </a:solidFill>
              <a:latin typeface="+mn-ea"/>
              <a:ea typeface="微软雅黑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146115"/>
            <a:ext cx="374777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Thrift </a:t>
            </a:r>
            <a:r>
              <a:rPr lang="zh-CN" altLang="en-US" sz="2400" dirty="0"/>
              <a:t>报文编码</a:t>
            </a:r>
            <a:endParaRPr kumimoji="1" lang="x-none" altLang="zh-CN" sz="2400" dirty="0">
              <a:solidFill>
                <a:schemeClr val="tx1"/>
              </a:solidFill>
              <a:latin typeface="+mn-ea"/>
              <a:ea typeface="微软雅黑"/>
              <a:cs typeface="YaHei IK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66BB4A-6725-4C6B-9661-E0FD5FC282E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3" y="1680971"/>
            <a:ext cx="8857619" cy="2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14" y="0"/>
            <a:ext cx="10067619" cy="8240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7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35" y="28441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5" y="1045845"/>
            <a:ext cx="8229600" cy="54108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Font typeface="Wingdings" charset="2"/>
              <a:buNone/>
            </a:pPr>
            <a:endParaRPr lang="x-none" altLang="zh-CN" sz="2400" dirty="0">
              <a:solidFill>
                <a:schemeClr val="tx1"/>
              </a:solidFill>
              <a:latin typeface="+mn-ea"/>
              <a:ea typeface="微软雅黑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4193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body Payload</a:t>
            </a:r>
            <a:r>
              <a:rPr lang="zh-CN" altLang="en-US" sz="2400" dirty="0"/>
              <a:t> 编码 </a:t>
            </a:r>
            <a:r>
              <a:rPr lang="en-US" altLang="zh-CN" sz="2400" dirty="0"/>
              <a:t>– </a:t>
            </a:r>
            <a:r>
              <a:rPr lang="zh-CN" altLang="en-US" sz="2400" dirty="0"/>
              <a:t>简单类型</a:t>
            </a:r>
            <a:endParaRPr kumimoji="1" lang="x-none" altLang="zh-CN" sz="2400" dirty="0">
              <a:solidFill>
                <a:schemeClr val="tx1"/>
              </a:solidFill>
              <a:latin typeface="+mn-ea"/>
              <a:ea typeface="微软雅黑"/>
              <a:cs typeface="YaHei IK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BC5B7F-23A0-4084-8C37-0AF9A6D140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1214" y="1270755"/>
            <a:ext cx="8657143" cy="51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14" y="0"/>
            <a:ext cx="10067619" cy="10986667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8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35" y="28441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5" y="1045845"/>
            <a:ext cx="8229600" cy="54108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Font typeface="Wingdings" charset="2"/>
              <a:buNone/>
            </a:pPr>
            <a:endParaRPr lang="x-none" altLang="zh-CN" sz="2400" dirty="0">
              <a:solidFill>
                <a:schemeClr val="tx1"/>
              </a:solidFill>
              <a:latin typeface="+mn-ea"/>
              <a:ea typeface="微软雅黑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443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body Payload</a:t>
            </a:r>
            <a:r>
              <a:rPr lang="zh-CN" altLang="en-US" sz="2400" dirty="0"/>
              <a:t> 编码 </a:t>
            </a:r>
            <a:r>
              <a:rPr lang="en-US" altLang="zh-CN" sz="2400" dirty="0"/>
              <a:t>– </a:t>
            </a:r>
            <a:r>
              <a:rPr lang="zh-CN" altLang="en-US" sz="2400" dirty="0"/>
              <a:t>复合类型</a:t>
            </a:r>
            <a:endParaRPr kumimoji="1" lang="x-none" altLang="zh-CN" sz="2400" dirty="0">
              <a:solidFill>
                <a:schemeClr val="tx1"/>
              </a:solidFill>
              <a:latin typeface="+mn-ea"/>
              <a:ea typeface="微软雅黑"/>
              <a:cs typeface="YaHei IK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095BFE-53B8-4265-82F3-0E87E77B3D7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2891" y="1781489"/>
            <a:ext cx="8647619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9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5001" y="508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/>
              </a:rPr>
              <a:t>9</a:t>
            </a:fld>
            <a:endParaRPr lang="zh-CN" altLang="en-US" dirty="0">
              <a:solidFill>
                <a:srgbClr val="898989"/>
              </a:solidFill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130" y="14344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34315" y="862965"/>
            <a:ext cx="8229600" cy="52368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None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微软雅黑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234315" y="255270"/>
            <a:ext cx="508508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示例 </a:t>
            </a:r>
            <a:r>
              <a:rPr lang="en-US" altLang="zh-CN" sz="2400" dirty="0"/>
              <a:t>– </a:t>
            </a:r>
            <a:r>
              <a:rPr lang="zh-CN" altLang="en-US" sz="2400" dirty="0"/>
              <a:t>返回数据结构定义（</a:t>
            </a:r>
            <a:r>
              <a:rPr lang="en-US" altLang="zh-CN" sz="2400" dirty="0"/>
              <a:t>1</a:t>
            </a:r>
            <a:r>
              <a:rPr lang="zh-CN" altLang="en-US" sz="2400" dirty="0"/>
              <a:t>*）</a:t>
            </a:r>
            <a:endParaRPr kumimoji="1" lang="x-none" altLang="zh-CN" sz="2400" dirty="0">
              <a:solidFill>
                <a:schemeClr val="tx1"/>
              </a:solidFill>
              <a:latin typeface="+mn-ea"/>
              <a:ea typeface="微软雅黑"/>
              <a:cs typeface="YaHei IK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3B1872D-F74D-4B71-B5F9-690CFFB59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95" y="931453"/>
            <a:ext cx="6104762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1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745</Words>
  <Application>Microsoft Office PowerPoint</Application>
  <PresentationFormat>全屏显示(4:3)</PresentationFormat>
  <Paragraphs>91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YaHei IKEA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wangliming07</cp:lastModifiedBy>
  <cp:revision>511</cp:revision>
  <dcterms:created xsi:type="dcterms:W3CDTF">2019-01-24T08:42:57Z</dcterms:created>
  <dcterms:modified xsi:type="dcterms:W3CDTF">2019-02-27T09:15:54Z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