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2822" r:id="rId2"/>
    <p:sldId id="2823" r:id="rId3"/>
    <p:sldId id="2824" r:id="rId4"/>
    <p:sldId id="2828" r:id="rId5"/>
    <p:sldId id="2849" r:id="rId6"/>
    <p:sldId id="2850" r:id="rId7"/>
    <p:sldId id="2851" r:id="rId8"/>
    <p:sldId id="2852" r:id="rId9"/>
    <p:sldId id="2854" r:id="rId10"/>
    <p:sldId id="2853" r:id="rId11"/>
    <p:sldId id="2855" r:id="rId12"/>
    <p:sldId id="2857" r:id="rId13"/>
    <p:sldId id="2856" r:id="rId14"/>
    <p:sldId id="2858" r:id="rId15"/>
    <p:sldId id="2846" r:id="rId16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C00"/>
    <a:srgbClr val="FFFFFF"/>
    <a:srgbClr val="FAC202"/>
    <a:srgbClr val="DDA204"/>
    <a:srgbClr val="D92744"/>
    <a:srgbClr val="A50082"/>
    <a:srgbClr val="CF2F46"/>
    <a:srgbClr val="134498"/>
    <a:srgbClr val="7FB41C"/>
    <a:srgbClr val="5E8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5317" autoAdjust="0"/>
  </p:normalViewPr>
  <p:slideViewPr>
    <p:cSldViewPr>
      <p:cViewPr varScale="1">
        <p:scale>
          <a:sx n="79" d="100"/>
          <a:sy n="79" d="100"/>
        </p:scale>
        <p:origin x="696" y="7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6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1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0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0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3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6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51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39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3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249A-D24C-4D7B-99C8-BD2720B21563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DD7-0BD5-4AB4-9965-2EAA33213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1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055835" y="1891902"/>
            <a:ext cx="812890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TW" altLang="en-US" sz="8000" b="1" cap="all" dirty="0" smtClean="0">
                <a:solidFill>
                  <a:schemeClr val="accent1"/>
                </a:solidFill>
                <a:cs typeface="Arial" panose="020B0604020202020204" pitchFamily="34" charset="0"/>
              </a:rPr>
              <a:t>智慧教育</a:t>
            </a:r>
            <a:endParaRPr lang="zh-CN" altLang="en-US" sz="80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997599" y="3004077"/>
            <a:ext cx="7187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TW" altLang="en-US" sz="5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系統設計與分析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7725519" y="4343109"/>
            <a:ext cx="4747256" cy="68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報告人：黃傳凱</a:t>
            </a:r>
            <a:endParaRPr lang="en-US" altLang="zh-TW" sz="1800" b="1" dirty="0" smtClean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組　員</a:t>
            </a:r>
            <a:r>
              <a:rPr lang="zh-TW" altLang="en-US" sz="1800" b="1" dirty="0">
                <a:solidFill>
                  <a:schemeClr val="accent1"/>
                </a:solidFill>
                <a:cs typeface="Arial" panose="020B0604020202020204" pitchFamily="34" charset="0"/>
              </a:rPr>
              <a:t>：</a:t>
            </a: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林右晨、</a:t>
            </a: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張</a:t>
            </a:r>
            <a:r>
              <a:rPr lang="zh-TW" altLang="en-US" sz="1800" b="1" dirty="0">
                <a:solidFill>
                  <a:schemeClr val="accent1"/>
                </a:solidFill>
                <a:cs typeface="Arial" panose="020B0604020202020204" pitchFamily="34" charset="0"/>
              </a:rPr>
              <a:t>記</a:t>
            </a: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峰、</a:t>
            </a:r>
            <a:r>
              <a:rPr lang="zh-TW" altLang="en-US" sz="18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黃新宇</a:t>
            </a:r>
            <a:endParaRPr lang="zh-CN" altLang="en-US" sz="18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0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1" dur="5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2" dur="2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  <p:bldP spid="10" grpId="0"/>
          <p:bldP spid="10" grpId="1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69844" y="385753"/>
            <a:ext cx="1699099" cy="13500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建立會員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性別</a:t>
            </a:r>
            <a:endParaRPr lang="en-US" altLang="zh-CN" sz="1266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電子信箱</a:t>
            </a:r>
            <a:endParaRPr lang="en-US" altLang="zh-CN" sz="1266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66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輸入會員的資訊</a:t>
            </a:r>
            <a:endParaRPr lang="en-US" altLang="zh-TW" sz="1266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790" y="3085940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登錄會員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檢測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是否是會員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4164" y="5586362"/>
            <a:ext cx="2190459" cy="1611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資料庫資料是否存在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性別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電子信箱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資料是否相符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7015" y="3977959"/>
            <a:ext cx="1763388" cy="1790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課程選擇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歷史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科學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地理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選擇科目（）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02370" y="5689685"/>
            <a:ext cx="2190458" cy="14327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相機是否賦予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權限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權限開啟（）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 flipV="1">
            <a:off x="730506" y="2713965"/>
            <a:ext cx="13777" cy="371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44283" y="2713965"/>
            <a:ext cx="1575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2319394" y="1735848"/>
            <a:ext cx="0" cy="97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 flipV="1">
            <a:off x="716729" y="4501454"/>
            <a:ext cx="13777" cy="371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744283" y="4873428"/>
            <a:ext cx="15751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319394" y="4873428"/>
            <a:ext cx="0" cy="71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2" idx="3"/>
          </p:cNvCxnSpPr>
          <p:nvPr/>
        </p:nvCxnSpPr>
        <p:spPr>
          <a:xfrm>
            <a:off x="3414624" y="6392288"/>
            <a:ext cx="305378" cy="1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720001" y="4873428"/>
            <a:ext cx="1" cy="1532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23" idx="1"/>
          </p:cNvCxnSpPr>
          <p:nvPr/>
        </p:nvCxnSpPr>
        <p:spPr>
          <a:xfrm>
            <a:off x="3720001" y="4873428"/>
            <a:ext cx="1047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203040" y="3783366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辨識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辨識圖片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856216" y="1267436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sz="1687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技術</a:t>
            </a:r>
            <a:endParaRPr lang="en-US" altLang="zh-CN" sz="1687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68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畫面的顯示</a:t>
            </a:r>
            <a:endParaRPr lang="en-US" altLang="zh-CN" sz="1687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856625" y="2176688"/>
            <a:ext cx="1763388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傳送圖片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81285" y="778377"/>
            <a:ext cx="2482060" cy="1446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資料庫圖像是否存在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圖像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 flipV="1">
            <a:off x="4660825" y="1727234"/>
            <a:ext cx="13778" cy="428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660825" y="1735848"/>
            <a:ext cx="162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23" idx="3"/>
          </p:cNvCxnSpPr>
          <p:nvPr/>
        </p:nvCxnSpPr>
        <p:spPr>
          <a:xfrm flipV="1">
            <a:off x="6530402" y="4873427"/>
            <a:ext cx="6842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7214633" y="4873427"/>
            <a:ext cx="0" cy="76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 flipV="1">
            <a:off x="8280015" y="4873427"/>
            <a:ext cx="41330" cy="816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8280015" y="4873427"/>
            <a:ext cx="92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8741527" y="1735848"/>
            <a:ext cx="652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9382134" y="1735848"/>
            <a:ext cx="27552" cy="204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H="1" flipV="1">
            <a:off x="10415368" y="1941635"/>
            <a:ext cx="13778" cy="1867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10415368" y="1941635"/>
            <a:ext cx="44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/>
          <p:cNvCxnSpPr/>
          <p:nvPr/>
        </p:nvCxnSpPr>
        <p:spPr>
          <a:xfrm>
            <a:off x="1441368" y="644541"/>
            <a:ext cx="172819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457581" y="1205503"/>
            <a:ext cx="172819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288985" y="1241171"/>
            <a:ext cx="247436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3856625" y="2736347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3856625" y="3118952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108641" y="3590651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84939" y="3892141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1231767" y="5851567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1214036" y="6640660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6933431" y="6208613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6909972" y="6640660"/>
            <a:ext cx="2182856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9203040" y="4282754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9203040" y="4699465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10856216" y="1704729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10856216" y="2032149"/>
            <a:ext cx="1763388" cy="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4767015" y="4359472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4773191" y="5117644"/>
            <a:ext cx="1763388" cy="251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89415" y="2769392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單元測試</a:t>
            </a:r>
          </a:p>
          <a:p>
            <a:pPr lvl="0"/>
            <a:r>
              <a:rPr lang="en-US" altLang="zh-TW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Unit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067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205239" y="2464197"/>
            <a:ext cx="1526577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掃描圖片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85559" y="2475323"/>
            <a:ext cx="1526577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81904" y="2475323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放大</a:t>
            </a:r>
            <a:r>
              <a:rPr lang="en-US" altLang="zh-TW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縮小圖片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單箭頭接點 2"/>
          <p:cNvCxnSpPr>
            <a:stCxn id="9" idx="3"/>
            <a:endCxn id="10" idx="1"/>
          </p:cNvCxnSpPr>
          <p:nvPr/>
        </p:nvCxnSpPr>
        <p:spPr>
          <a:xfrm>
            <a:off x="6731816" y="3070702"/>
            <a:ext cx="1353743" cy="11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" idx="3"/>
            <a:endCxn id="11" idx="1"/>
          </p:cNvCxnSpPr>
          <p:nvPr/>
        </p:nvCxnSpPr>
        <p:spPr>
          <a:xfrm>
            <a:off x="9612136" y="3081828"/>
            <a:ext cx="15697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910772" y="138407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測試方法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Unity</a:t>
            </a:r>
            <a:r>
              <a:rPr lang="zh-TW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環境測試</a:t>
            </a: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/>
          <a:srcRect r="60603" b="4838"/>
          <a:stretch/>
        </p:blipFill>
        <p:spPr>
          <a:xfrm>
            <a:off x="107855" y="231949"/>
            <a:ext cx="4946175" cy="6720309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11973991" y="3688333"/>
            <a:ext cx="0" cy="1584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1179247" y="5272509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程式碼無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錯誤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線單箭頭接點 23"/>
          <p:cNvCxnSpPr>
            <a:endCxn id="26" idx="0"/>
          </p:cNvCxnSpPr>
          <p:nvPr/>
        </p:nvCxnSpPr>
        <p:spPr>
          <a:xfrm flipH="1">
            <a:off x="8547200" y="3657396"/>
            <a:ext cx="2632047" cy="1615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55112" y="5272509"/>
            <a:ext cx="1584176" cy="1213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程式碼有誤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647076" y="4322923"/>
            <a:ext cx="9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無反應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1279123" y="4464952"/>
            <a:ext cx="6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20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89415" y="2769392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目前進度</a:t>
            </a:r>
            <a:endParaRPr lang="en-US" altLang="zh-TW" sz="6600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TW" sz="3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Progress</a:t>
            </a:r>
            <a:endParaRPr lang="en-US" altLang="zh-TW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9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6887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1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49255" y="3400301"/>
            <a:ext cx="1656184" cy="2547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05439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661623" y="3400301"/>
            <a:ext cx="1656184" cy="2547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64879" y="3203663"/>
            <a:ext cx="133238" cy="19248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657067" y="3203663"/>
            <a:ext cx="14401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78729" y="3203662"/>
            <a:ext cx="142534" cy="172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933431" y="2512363"/>
            <a:ext cx="142534" cy="13393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636397" y="3203663"/>
            <a:ext cx="14401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10202626" y="2997332"/>
            <a:ext cx="1230451" cy="106073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88815" y="532513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提出構想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117007" y="251236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設計內容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629175" y="501615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實作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29375" y="192690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成品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製作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85559" y="404837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修改調整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86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0300"/>
            <a:ext cx="12858750" cy="72429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485159" y="1891902"/>
            <a:ext cx="76995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61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1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9" grpId="0"/>
          <p:bldP spid="9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MH_Number_1"/>
          <p:cNvSpPr/>
          <p:nvPr>
            <p:custDataLst>
              <p:tags r:id="rId1"/>
            </p:custDataLst>
          </p:nvPr>
        </p:nvSpPr>
        <p:spPr>
          <a:xfrm>
            <a:off x="7406716" y="2031927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MH_Entry_1"/>
          <p:cNvSpPr/>
          <p:nvPr>
            <p:custDataLst>
              <p:tags r:id="rId2"/>
            </p:custDataLst>
          </p:nvPr>
        </p:nvSpPr>
        <p:spPr>
          <a:xfrm>
            <a:off x="8024195" y="1889100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1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循序圖</a:t>
            </a:r>
            <a:endParaRPr lang="en-US" altLang="zh-TW" sz="3201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Sequence Diagram</a:t>
            </a:r>
            <a:endParaRPr lang="zh-CN" altLang="en-US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Number_2"/>
          <p:cNvSpPr/>
          <p:nvPr>
            <p:custDataLst>
              <p:tags r:id="rId3"/>
            </p:custDataLst>
          </p:nvPr>
        </p:nvSpPr>
        <p:spPr>
          <a:xfrm>
            <a:off x="7406716" y="3026862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9" name="MH_Entry_2"/>
          <p:cNvSpPr/>
          <p:nvPr>
            <p:custDataLst>
              <p:tags r:id="rId4"/>
            </p:custDataLst>
          </p:nvPr>
        </p:nvSpPr>
        <p:spPr>
          <a:xfrm>
            <a:off x="8024195" y="2884035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類別圖</a:t>
            </a:r>
            <a:endParaRPr lang="en-US" altLang="zh-TW" sz="3201" b="1" dirty="0" smtClean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Diagram</a:t>
            </a:r>
            <a:endParaRPr lang="zh-CN" altLang="en-US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3"/>
          <p:cNvSpPr/>
          <p:nvPr>
            <p:custDataLst>
              <p:tags r:id="rId5"/>
            </p:custDataLst>
          </p:nvPr>
        </p:nvSpPr>
        <p:spPr>
          <a:xfrm>
            <a:off x="7406716" y="4021795"/>
            <a:ext cx="379646" cy="379646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3"/>
          <p:cNvSpPr/>
          <p:nvPr>
            <p:custDataLst>
              <p:tags r:id="rId6"/>
            </p:custDataLst>
          </p:nvPr>
        </p:nvSpPr>
        <p:spPr>
          <a:xfrm>
            <a:off x="8024195" y="3878969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單元測試</a:t>
            </a:r>
            <a:endParaRPr lang="en-US" altLang="zh-TW" sz="3201" b="1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Unit </a:t>
            </a:r>
            <a:r>
              <a:rPr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Testing</a:t>
            </a:r>
            <a:endParaRPr lang="zh-CN" altLang="en-US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4"/>
          <p:cNvSpPr/>
          <p:nvPr>
            <p:custDataLst>
              <p:tags r:id="rId7"/>
            </p:custDataLst>
          </p:nvPr>
        </p:nvSpPr>
        <p:spPr>
          <a:xfrm>
            <a:off x="7406716" y="5016729"/>
            <a:ext cx="379646" cy="37964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4"/>
          <p:cNvSpPr/>
          <p:nvPr>
            <p:custDataLst>
              <p:tags r:id="rId8"/>
            </p:custDataLst>
          </p:nvPr>
        </p:nvSpPr>
        <p:spPr>
          <a:xfrm>
            <a:off x="8024195" y="4873902"/>
            <a:ext cx="2694705" cy="73879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sz="3201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目前進度</a:t>
            </a:r>
            <a:endParaRPr lang="en-US" altLang="zh-CN" sz="3201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Progress</a:t>
            </a:r>
            <a:endParaRPr lang="zh-CN" altLang="en-US" sz="1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Others_1"/>
          <p:cNvSpPr txBox="1"/>
          <p:nvPr>
            <p:custDataLst>
              <p:tags r:id="rId9"/>
            </p:custDataLst>
          </p:nvPr>
        </p:nvSpPr>
        <p:spPr>
          <a:xfrm>
            <a:off x="2392797" y="2697519"/>
            <a:ext cx="262651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</a:t>
            </a:r>
            <a:r>
              <a:rPr lang="zh-TW" altLang="en-US" sz="7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錄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s_2"/>
          <p:cNvSpPr txBox="1"/>
          <p:nvPr>
            <p:custDataLst>
              <p:tags r:id="rId10"/>
            </p:custDataLst>
          </p:nvPr>
        </p:nvSpPr>
        <p:spPr>
          <a:xfrm>
            <a:off x="2541108" y="3875228"/>
            <a:ext cx="2329889" cy="430887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1" grpId="0"/>
          <p:bldP spid="22" grpId="0" animBg="1"/>
          <p:bldP spid="23" grpId="0"/>
          <p:bldP spid="24" grpId="0"/>
          <p:bldP spid="2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645399" y="4624437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95859" y="2938838"/>
            <a:ext cx="446813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TW" altLang="en-US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循序圖</a:t>
            </a:r>
            <a:endParaRPr lang="en-US" altLang="zh-TW" sz="6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Sequence Diagram</a:t>
            </a:r>
            <a:endParaRPr lang="zh-CN" altLang="en-US" sz="3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23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812751" y="488530"/>
            <a:ext cx="981153" cy="1296692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84759" y="1828758"/>
            <a:ext cx="109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4759" y="2550372"/>
            <a:ext cx="839084" cy="374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52851" y="1408121"/>
            <a:ext cx="2103120" cy="88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建立圖片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45378" y="2663141"/>
            <a:ext cx="92741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723843" y="3229748"/>
            <a:ext cx="37215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1741251" y="5618163"/>
            <a:ext cx="3683102" cy="44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3" idx="2"/>
            <a:endCxn id="24" idx="0"/>
          </p:cNvCxnSpPr>
          <p:nvPr/>
        </p:nvCxnSpPr>
        <p:spPr>
          <a:xfrm>
            <a:off x="5904411" y="2291601"/>
            <a:ext cx="4672" cy="3715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3222" y="2663141"/>
            <a:ext cx="16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傳送圖片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17056" y="1408121"/>
            <a:ext cx="2481943" cy="88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資料庫儲存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94323" y="2663141"/>
            <a:ext cx="92741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6372788" y="3229748"/>
            <a:ext cx="3721535" cy="5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9" idx="2"/>
            <a:endCxn id="30" idx="0"/>
          </p:cNvCxnSpPr>
          <p:nvPr/>
        </p:nvCxnSpPr>
        <p:spPr>
          <a:xfrm>
            <a:off x="10558028" y="2291600"/>
            <a:ext cx="0" cy="37154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393815" y="5594918"/>
            <a:ext cx="3700509" cy="82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540508" y="2663141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編寫程式碼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34781" y="5073785"/>
            <a:ext cx="229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資料庫儲存是否成功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00745" y="5073785"/>
            <a:ext cx="201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圖片是否儲存成功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9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3330815" y="715139"/>
            <a:ext cx="981153" cy="1296692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3416166" y="2011831"/>
            <a:ext cx="109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17331" y="2557106"/>
            <a:ext cx="248194" cy="3749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47223" y="1226894"/>
            <a:ext cx="2103120" cy="88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儲存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會員資料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61623" y="2752229"/>
            <a:ext cx="274320" cy="352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965525" y="3040432"/>
            <a:ext cx="4696097" cy="19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3965526" y="5587689"/>
            <a:ext cx="4696097" cy="495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36" idx="2"/>
            <a:endCxn id="39" idx="0"/>
          </p:cNvCxnSpPr>
          <p:nvPr/>
        </p:nvCxnSpPr>
        <p:spPr>
          <a:xfrm>
            <a:off x="8798783" y="2110374"/>
            <a:ext cx="0" cy="64185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663699" y="2553249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註冊會員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004023" y="5086795"/>
            <a:ext cx="289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會員資料是否儲存成功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7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會員登錄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348890" cy="1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33899" y="2645555"/>
            <a:ext cx="199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轉送登錄資訊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478914" y="5415611"/>
            <a:ext cx="171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會員是否存在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4757" y="991906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資料庫資料是否存在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86662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027561" y="3153359"/>
            <a:ext cx="2459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40" idx="0"/>
          </p:cNvCxnSpPr>
          <p:nvPr/>
        </p:nvCxnSpPr>
        <p:spPr>
          <a:xfrm flipH="1">
            <a:off x="8631315" y="1923649"/>
            <a:ext cx="1" cy="9608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569483" y="2650995"/>
            <a:ext cx="176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比對資料庫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6144661" y="5805119"/>
            <a:ext cx="2231790" cy="275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6289314" y="5389514"/>
            <a:ext cx="19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資料庫是否相符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7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確認課程內容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30334" y="2645084"/>
            <a:ext cx="15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課程選擇</a:t>
            </a:r>
            <a:endParaRPr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478914" y="5415611"/>
            <a:ext cx="171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傳回課程內容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4757" y="991906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確認相機是否開啟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86662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6144661" y="3153359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8603762" y="1923649"/>
            <a:ext cx="27553" cy="9608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240235" y="5832672"/>
            <a:ext cx="223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6489074" y="2645084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確認相機開啟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63724" y="5220857"/>
            <a:ext cx="239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是否授權給這個程式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8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7"/>
          <a:stretch/>
        </p:blipFill>
        <p:spPr>
          <a:xfrm>
            <a:off x="2685249" y="688714"/>
            <a:ext cx="1034753" cy="13675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85249" y="2056244"/>
            <a:ext cx="115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27612" y="2631307"/>
            <a:ext cx="261753" cy="395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53237" y="991905"/>
            <a:ext cx="2218013" cy="93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影像辨識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8255" y="2869166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389365" y="3141038"/>
            <a:ext cx="2231790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3389366" y="5832672"/>
            <a:ext cx="233166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8" idx="2"/>
          </p:cNvCxnSpPr>
          <p:nvPr/>
        </p:nvCxnSpPr>
        <p:spPr>
          <a:xfrm>
            <a:off x="5862244" y="1923649"/>
            <a:ext cx="27552" cy="9608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730334" y="2645084"/>
            <a:ext cx="15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辨識圖片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66722" y="904242"/>
            <a:ext cx="2617531" cy="93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從資料庫提出資料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41527" y="2884452"/>
            <a:ext cx="289306" cy="3715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6144661" y="3141038"/>
            <a:ext cx="2596866" cy="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H="1">
            <a:off x="8875848" y="1882748"/>
            <a:ext cx="27553" cy="9608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6144661" y="5805119"/>
            <a:ext cx="2596866" cy="2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6489074" y="2645084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內容呈現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201489" y="5296845"/>
            <a:ext cx="242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資料庫資料是否存在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99096" y="5286836"/>
            <a:ext cx="16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呈現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1237462" y="2162555"/>
            <a:ext cx="4937180" cy="4349428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rgbClr val="FAC20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648542" y="1423110"/>
            <a:ext cx="4115020" cy="358142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059" y="2968253"/>
            <a:ext cx="1695986" cy="1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199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10199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6724744" y="4337269"/>
            <a:ext cx="414310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61423" y="2767609"/>
            <a:ext cx="5480622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TW" altLang="en-US" sz="6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類別圖</a:t>
            </a:r>
            <a:endParaRPr lang="en-US" altLang="zh-TW" sz="6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3600" b="1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Diagram</a:t>
            </a:r>
            <a:endParaRPr lang="zh-CN" altLang="en-US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966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3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050" grpId="0"/>
          <p:bldP spid="8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221">
      <a:dk1>
        <a:sysClr val="windowText" lastClr="000000"/>
      </a:dk1>
      <a:lt1>
        <a:sysClr val="window" lastClr="FFFFFF"/>
      </a:lt1>
      <a:dk2>
        <a:srgbClr val="9AC343"/>
      </a:dk2>
      <a:lt2>
        <a:srgbClr val="E7E6E6"/>
      </a:lt2>
      <a:accent1>
        <a:srgbClr val="EE8C00"/>
      </a:accent1>
      <a:accent2>
        <a:srgbClr val="FAC202"/>
      </a:accent2>
      <a:accent3>
        <a:srgbClr val="EE8C00"/>
      </a:accent3>
      <a:accent4>
        <a:srgbClr val="FAC202"/>
      </a:accent4>
      <a:accent5>
        <a:srgbClr val="EE8C00"/>
      </a:accent5>
      <a:accent6>
        <a:srgbClr val="FAC202"/>
      </a:accent6>
      <a:hlink>
        <a:srgbClr val="EE8C00"/>
      </a:hlink>
      <a:folHlink>
        <a:srgbClr val="FAC2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自訂</PresentationFormat>
  <Paragraphs>125</Paragraphs>
  <Slides>15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YaHei</vt:lpstr>
      <vt:lpstr>Microsoft YaHei</vt:lpstr>
      <vt:lpstr>宋体</vt:lpstr>
      <vt:lpstr>新細明體</vt:lpstr>
      <vt:lpstr>Arial</vt:lpstr>
      <vt:lpstr>Calibri</vt:lpstr>
      <vt:lpstr>Calibri Light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/>
  <cp:keywords>www.1ppt.com</cp:keywords>
  <cp:lastModifiedBy/>
  <cp:revision>1</cp:revision>
  <dcterms:created xsi:type="dcterms:W3CDTF">2016-12-18T02:10:17Z</dcterms:created>
  <dcterms:modified xsi:type="dcterms:W3CDTF">2018-12-26T14:31:22Z</dcterms:modified>
</cp:coreProperties>
</file>