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 + 200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4021763"/>
            <a:ext cx="9144000" cy="12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573306" y="239620"/>
            <a:ext cx="9780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835153" y="6356350"/>
            <a:ext cx="413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835153" y="6356350"/>
            <a:ext cx="413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6711" y="73493"/>
            <a:ext cx="884069" cy="8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兩項物件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573306" y="239620"/>
            <a:ext cx="9780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58734" y="1721224"/>
            <a:ext cx="11673290" cy="4543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5504965" y="6373680"/>
            <a:ext cx="1200635" cy="3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1373729" y="1220127"/>
            <a:ext cx="10496218" cy="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5593976" y="6345071"/>
            <a:ext cx="627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800">
                <a:solidFill>
                  <a:srgbClr val="0D2C5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0D2C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10302536" y="6438098"/>
            <a:ext cx="1763328" cy="411428"/>
            <a:chOff x="10302536" y="6438098"/>
            <a:chExt cx="1763328" cy="411428"/>
          </a:xfrm>
        </p:grpSpPr>
        <p:sp>
          <p:nvSpPr>
            <p:cNvPr id="27" name="Google Shape;27;p3"/>
            <p:cNvSpPr/>
            <p:nvPr/>
          </p:nvSpPr>
          <p:spPr>
            <a:xfrm>
              <a:off x="10302536" y="6649471"/>
              <a:ext cx="1446641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Attack and Defense</a:t>
              </a:r>
              <a:endParaRPr/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1106565" y="5890227"/>
              <a:ext cx="357930" cy="1560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"/>
            <p:cNvSpPr/>
            <p:nvPr/>
          </p:nvSpPr>
          <p:spPr>
            <a:xfrm>
              <a:off x="10701904" y="6438098"/>
              <a:ext cx="9541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網路攻防技術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739153" y="3332163"/>
            <a:ext cx="8014448" cy="1230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91436" y="4589463"/>
            <a:ext cx="6562164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739153" y="4562475"/>
            <a:ext cx="8014447" cy="26988"/>
          </a:xfrm>
          <a:prstGeom prst="straightConnector1">
            <a:avLst/>
          </a:prstGeom>
          <a:noFill/>
          <a:ln cap="flat" cmpd="sng" w="254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" name="Google Shape;34;p4"/>
          <p:cNvGrpSpPr/>
          <p:nvPr/>
        </p:nvGrpSpPr>
        <p:grpSpPr>
          <a:xfrm>
            <a:off x="10302536" y="6438098"/>
            <a:ext cx="1763328" cy="411428"/>
            <a:chOff x="10302536" y="6438098"/>
            <a:chExt cx="1763328" cy="411428"/>
          </a:xfrm>
        </p:grpSpPr>
        <p:sp>
          <p:nvSpPr>
            <p:cNvPr id="35" name="Google Shape;35;p4"/>
            <p:cNvSpPr/>
            <p:nvPr/>
          </p:nvSpPr>
          <p:spPr>
            <a:xfrm>
              <a:off x="10302536" y="6649471"/>
              <a:ext cx="1446641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Attack and Defense</a:t>
              </a:r>
              <a:endParaRPr/>
            </a:p>
          </p:txBody>
        </p:sp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11106565" y="5890227"/>
              <a:ext cx="357930" cy="1560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10701904" y="6438098"/>
              <a:ext cx="9541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網路攻防技術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5593976" y="6345071"/>
            <a:ext cx="627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800">
                <a:solidFill>
                  <a:srgbClr val="0D2C5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0D2C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573306" y="239620"/>
            <a:ext cx="9780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573306" y="239620"/>
            <a:ext cx="9780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6033247" y="6492875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200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7835153" y="6356350"/>
            <a:ext cx="413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988424" y="6356350"/>
            <a:ext cx="640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835153" y="6356350"/>
            <a:ext cx="413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734" y="252787"/>
            <a:ext cx="884069" cy="8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73354"/>
            <a:ext cx="517468" cy="51292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454211" y="6333419"/>
            <a:ext cx="264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106年教育部補助大學校院辦理</a:t>
            </a:r>
            <a:b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新型態資安實務示範課程發展計畫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73306" y="239620"/>
            <a:ext cx="9780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10302536" y="6438098"/>
            <a:ext cx="1763328" cy="411428"/>
            <a:chOff x="10302536" y="6438098"/>
            <a:chExt cx="1763328" cy="411428"/>
          </a:xfrm>
        </p:grpSpPr>
        <p:sp>
          <p:nvSpPr>
            <p:cNvPr id="12" name="Google Shape;12;p1"/>
            <p:cNvSpPr/>
            <p:nvPr/>
          </p:nvSpPr>
          <p:spPr>
            <a:xfrm>
              <a:off x="10302536" y="6649471"/>
              <a:ext cx="1446641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Attack and Defense</a:t>
              </a:r>
              <a:endParaRPr/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 rot="-5400000">
              <a:off x="11106565" y="5890227"/>
              <a:ext cx="357930" cy="1560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/>
            <p:nvPr/>
          </p:nvSpPr>
          <p:spPr>
            <a:xfrm>
              <a:off x="10701904" y="6438098"/>
              <a:ext cx="9541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網路攻防技術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3729037" y="1208088"/>
            <a:ext cx="73866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b="1" i="0" lang="zh-TW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資訊安全滲透測試簡介</a:t>
            </a: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729036" y="4021763"/>
            <a:ext cx="7386638" cy="12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73554" y="-10302"/>
            <a:ext cx="10363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106年教育部補助大學校院辦理</a:t>
            </a:r>
            <a:b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新型態資安實務示範課程發展計畫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858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「資安」的圖片搜尋結果" id="116" name="Google Shape;11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0" y="1889760"/>
            <a:ext cx="3191764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滲透測試(Penetration Testing)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委託有資安知識與經驗之技術團隊，來模擬入侵以測試系統的安全性。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137142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37142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利用駭客思維、工具與技術來測試與驗證受次系統的安全性。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137142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37142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手動測試比自動測試有較高的準確率，檢測深度也較深。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滲透測試流程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782960" y="2182456"/>
            <a:ext cx="10626080" cy="2472221"/>
            <a:chOff x="1847529" y="2526175"/>
            <a:chExt cx="8657745" cy="1823540"/>
          </a:xfrm>
        </p:grpSpPr>
        <p:sp>
          <p:nvSpPr>
            <p:cNvPr id="179" name="Google Shape;179;p24"/>
            <p:cNvSpPr/>
            <p:nvPr/>
          </p:nvSpPr>
          <p:spPr>
            <a:xfrm flipH="1">
              <a:off x="1847529" y="2526175"/>
              <a:ext cx="8657745" cy="182354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1898884" y="4057328"/>
              <a:ext cx="2036876" cy="227020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1.確認專案需求與規範</a:t>
              </a:r>
              <a:endParaRPr/>
            </a:p>
          </p:txBody>
        </p:sp>
        <p:pic>
          <p:nvPicPr>
            <p:cNvPr descr="\\140.125.45.45\Public\07-Chang\yuntech(專案人員)\ppt\img\小人握手.png" id="181" name="Google Shape;18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9449" y="2847645"/>
              <a:ext cx="1326201" cy="1177756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grpSp>
          <p:nvGrpSpPr>
            <p:cNvPr id="182" name="Google Shape;182;p24"/>
            <p:cNvGrpSpPr/>
            <p:nvPr/>
          </p:nvGrpSpPr>
          <p:grpSpPr>
            <a:xfrm>
              <a:off x="4393688" y="2566012"/>
              <a:ext cx="1264321" cy="1521390"/>
              <a:chOff x="5724128" y="2564904"/>
              <a:chExt cx="1728192" cy="1786355"/>
            </a:xfrm>
          </p:grpSpPr>
          <p:pic>
            <p:nvPicPr>
              <p:cNvPr descr="\\140.125.45.45\Public\07-Chang\yuntech(專案人員)\ppt\img\工具.png" id="183" name="Google Shape;183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24128" y="2564904"/>
                <a:ext cx="1728192" cy="17281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  <p:pic>
            <p:nvPicPr>
              <p:cNvPr descr="\\140.125.45.45\Public\07-Chang\yuntech(專案人員)\ppt\img\團隊.png" id="184" name="Google Shape;184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750426" y="3079321"/>
                <a:ext cx="1695917" cy="1271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85" name="Google Shape;185;p24"/>
            <p:cNvSpPr txBox="1"/>
            <p:nvPr/>
          </p:nvSpPr>
          <p:spPr>
            <a:xfrm>
              <a:off x="4223793" y="4049376"/>
              <a:ext cx="1578231" cy="227020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2.進行滲透測試</a:t>
              </a:r>
              <a:endParaRPr/>
            </a:p>
          </p:txBody>
        </p:sp>
        <p:pic>
          <p:nvPicPr>
            <p:cNvPr descr="\\140.125.45.45\Public\07-Chang\yuntech(專案人員)\ppt\img\report.png" id="186" name="Google Shape;186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80" y="2885967"/>
              <a:ext cx="1237889" cy="1182128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187" name="Google Shape;187;p24"/>
            <p:cNvSpPr txBox="1"/>
            <p:nvPr/>
          </p:nvSpPr>
          <p:spPr>
            <a:xfrm>
              <a:off x="6168008" y="4038343"/>
              <a:ext cx="1440160" cy="227020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3.撰寫測試報告</a:t>
              </a:r>
              <a:endParaRPr/>
            </a:p>
          </p:txBody>
        </p:sp>
        <p:pic>
          <p:nvPicPr>
            <p:cNvPr descr="\\140.125.45.45\Public\07-Chang\yuntech(專案人員)\ppt\img\簡報.png" id="188" name="Google Shape;188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68208" y="2708920"/>
              <a:ext cx="1430682" cy="1298922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descr="\\140.125.45.45\Public\07-Chang\yuntech(專案人員)\ppt\img\mark.png" id="189" name="Google Shape;189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596984" y="2942282"/>
              <a:ext cx="451345" cy="437938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190" name="Google Shape;190;p24"/>
            <p:cNvSpPr txBox="1"/>
            <p:nvPr/>
          </p:nvSpPr>
          <p:spPr>
            <a:xfrm>
              <a:off x="7973406" y="4038343"/>
              <a:ext cx="1434962" cy="227020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4.回報與交付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1.確認專案需求與規範(1/2)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981200" y="1556792"/>
            <a:ext cx="8229600" cy="487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確認測試範圍、期間及時段。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確認測試方法或使用工具。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確認測試判定條件。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說明滲透期間造成資料損毀的可能性及對應的解決方法。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將上述協商做成滲透測試同意書與執行計畫書。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簽署合約取得合法滲透授權。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1.確認專案需求與規範(2/2)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辦理滲透測試作業的方式</a:t>
            </a:r>
            <a:endParaRPr b="0" i="0" sz="32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黑箱(最接近實際的駭客攻擊)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白箱(考驗系統的安全防護能力)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灰箱(無法主動提供完整的受測目標資訊)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雙黑箱(對內部人員保密下進行)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雙白箱(協助並確認系統漏洞)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2.進行滲透測試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資訊蒐集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資訊洩密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網路與主機掃描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弱點利用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權限跳脫與提升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資訊蒐集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從網路上蒐集受測目標的相關訊息</a:t>
            </a:r>
            <a:endParaRPr b="0" i="0" sz="32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Hacking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網站下可下載之文件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0256" y="4941168"/>
            <a:ext cx="201622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Google Hacking是一種利用google搜尋引擎尋找安全漏洞的技術，透過進階的搜尋指令查找符合特定字串的結果。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關鍵字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搜尋相關內容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相關度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操作符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有效鎖定範圍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精準過濾資訊 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40.125.45.45\Public\07-Chang\yuntech(專案人員)\ppt\資訊蒐集技巧\googlehack.jpeg" id="223" name="Google Shape;2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9122" y="3382973"/>
            <a:ext cx="4770140" cy="28825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2135560" y="548680"/>
            <a:ext cx="3600400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Hacking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關鍵字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14067" y="1276350"/>
            <a:ext cx="11335109" cy="498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搜尋有弱點的特定系統、軟體與版本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特定web server會有的字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at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建構中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Web Server預設的錯誤訊息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目錄列表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intitle：index.of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後台管理頁面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inurl：admin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inurl：login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355" y="273809"/>
            <a:ext cx="6124837" cy="423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0041" y="3140969"/>
            <a:ext cx="4371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528" y="476672"/>
            <a:ext cx="5872624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290" y="4365104"/>
            <a:ext cx="3282029" cy="1540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2"/>
          <p:cNvCxnSpPr/>
          <p:nvPr/>
        </p:nvCxnSpPr>
        <p:spPr>
          <a:xfrm>
            <a:off x="5303913" y="2780928"/>
            <a:ext cx="1887377" cy="1656184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7" name="Google Shape;247;p32"/>
          <p:cNvSpPr txBox="1"/>
          <p:nvPr/>
        </p:nvSpPr>
        <p:spPr>
          <a:xfrm>
            <a:off x="6740100" y="5949280"/>
            <a:ext cx="1372124" cy="3693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使用者帳號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8184233" y="5949280"/>
            <a:ext cx="2239871" cy="369332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DES加密後的密碼</a:t>
            </a:r>
            <a:endParaRPr/>
          </a:p>
        </p:txBody>
      </p:sp>
      <p:cxnSp>
        <p:nvCxnSpPr>
          <p:cNvPr id="249" name="Google Shape;249;p32"/>
          <p:cNvCxnSpPr/>
          <p:nvPr/>
        </p:nvCxnSpPr>
        <p:spPr>
          <a:xfrm>
            <a:off x="7608168" y="5805265"/>
            <a:ext cx="0" cy="19174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0" name="Google Shape;250;p32"/>
          <p:cNvCxnSpPr/>
          <p:nvPr/>
        </p:nvCxnSpPr>
        <p:spPr>
          <a:xfrm>
            <a:off x="8688288" y="5805265"/>
            <a:ext cx="0" cy="191741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" name="Google Shape;251;p32"/>
          <p:cNvCxnSpPr/>
          <p:nvPr/>
        </p:nvCxnSpPr>
        <p:spPr>
          <a:xfrm>
            <a:off x="7191290" y="5755786"/>
            <a:ext cx="848927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8099981" y="5755786"/>
            <a:ext cx="1204187" cy="0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32"/>
          <p:cNvSpPr txBox="1"/>
          <p:nvPr/>
        </p:nvSpPr>
        <p:spPr>
          <a:xfrm>
            <a:off x="1847528" y="5229201"/>
            <a:ext cx="4400072" cy="830997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查詢語法：inurl：service.pwd “# -FrontPage"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本課程所教授之滲透測試相關技術僅能於課堂中進行，若有任何超出範圍的動作，皆屬個人行為。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學員於課後使用任何網路攻擊技術對任何資訊設備進行攻擊，皆屬個人行為。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免責聲明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981200" y="4764286"/>
            <a:ext cx="8229600" cy="147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透過whois查詢網域(Domain Name)名稱的基本訊息，在滲透測試中，網域名稱的註冊資訊、管理員與Email、內部的DNS伺服器清單是較需要的。</a:t>
            </a:r>
            <a:endParaRPr/>
          </a:p>
        </p:txBody>
      </p:sp>
      <p:sp>
        <p:nvSpPr>
          <p:cNvPr descr="「whois」的圖片搜尋結果" id="260" name="Google Shape;260;p33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「whois」的圖片搜尋結果"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768" y="1340768"/>
            <a:ext cx="4493299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2135560" y="548680"/>
            <a:ext cx="3600400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whois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960880" y="1600201"/>
            <a:ext cx="8249920" cy="64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指令： </a:t>
            </a: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 IP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1960880" y="2479040"/>
            <a:ext cx="8622923" cy="36372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➢"/>
            </a:pPr>
            <a:r>
              <a:rPr b="1" i="0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-h </a:t>
            </a:r>
            <a:r>
              <a:rPr b="1" i="1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1" i="0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：</a:t>
            </a:r>
            <a:r>
              <a:rPr b="0" i="0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指定網域名稱解析伺服器，預設透過whois.networksolutions.com或是whois.arin.net來進行解析。</a:t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➢"/>
            </a:pPr>
            <a:r>
              <a:rPr b="1" i="0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-p </a:t>
            </a:r>
            <a:r>
              <a:rPr b="1" i="1" lang="zh-TW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：</a:t>
            </a:r>
            <a:r>
              <a:rPr b="0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預設為43，可以透過指令指定要連接的port。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5090160" y="2295884"/>
            <a:ext cx="2418080" cy="366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語法說明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2135560" y="548680"/>
            <a:ext cx="3600400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whois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3935760" y="1824318"/>
            <a:ext cx="4518766" cy="461665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範例：</a:t>
            </a: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whois yuntech.edu.tw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866" y="2636912"/>
            <a:ext cx="5086353" cy="352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/>
        </p:nvSpPr>
        <p:spPr>
          <a:xfrm>
            <a:off x="2135560" y="548680"/>
            <a:ext cx="3600400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Whois(WEB)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631504" y="1628800"/>
            <a:ext cx="4740721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網址： </a:t>
            </a:r>
            <a:r>
              <a:rPr b="0" i="0" lang="zh-TW" sz="1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https：//whois.domaintools.com/</a:t>
            </a:r>
            <a:endParaRPr b="0" i="0" sz="1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12" y="2132856"/>
            <a:ext cx="8811184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/>
          <p:nvPr/>
        </p:nvSpPr>
        <p:spPr>
          <a:xfrm>
            <a:off x="2135560" y="548680"/>
            <a:ext cx="3600400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Whois(WEB)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1631504" y="1628800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查詢結果</a:t>
            </a:r>
            <a:endParaRPr b="0" i="0" sz="1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869" y="1539890"/>
            <a:ext cx="6380010" cy="48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資訊洩密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DEVCORE分析出從過往的滲透經驗中，有幾個是常見的資訊洩密的問題，分別為：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管理介面洩漏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目錄(Index of)洩漏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錯誤訊息洩漏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站存、測試資訊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版本控管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DNS資訊洩漏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網路與主機掃描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又稱為弱點評估。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嘗試掃描受測目標，以取得以下資訊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連接埠列表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使用甚麼作業系統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網路應用程式名稱與版本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是否存在已知的弱點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弱點利用(1/2)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測試應用軟體漏洞、網站邏輯漏洞、作業系統漏洞、密碼破解等項目。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為什麼要對弱點進行驗證?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排除誤判的可能性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證明該弱點是會造成威脅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檢測是否可以利用該弱點提升權限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檢測橫向攻擊可能性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弱點利用(2/2)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1457325" y="1600201"/>
            <a:ext cx="90297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滲透測試的手法或工具與駭客攻擊沒有太大差異，因此在進行測試時必須預先擬定好對系統造成影響的對策。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造成應用程式無法回應或嚴重延遲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造成系統上當機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資料或資料庫內容遭受損毀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第三方順著測試時開啟的通道進入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權限跳脫與提升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取得了伺服器權限後，嘗試獲取伺服器最高權限，或是滲透內網其他伺服器。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ACM code of ethics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14066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1.1 增進人類社會福祉(Contribute to society and human well-being.)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1.2 避免傷害任何人(Avoid harm to others)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1.3 誠實與值得信任(Be honest and trustworthy.)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1.4 公平且無犯罪意圖的行動(Be fair and take action not to discriminate.)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1.5 尊重智慧財產權(Honor property rights including copyrights and patent.)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1.6 維持智慧財產的完整性(Give proper credit for intellectual property.)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1.7 尊重他人隱私(Respect the privacy of others.)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1.8 遵守保密原則(Honor confidentiality.)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7153238" y="5237049"/>
            <a:ext cx="459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C4948"/>
                </a:solidFill>
                <a:latin typeface="Calibri"/>
                <a:ea typeface="Calibri"/>
                <a:cs typeface="Calibri"/>
                <a:sym typeface="Calibri"/>
              </a:rPr>
              <a:t>資料來源 http://ethics.acm.org/code-of-ethics</a:t>
            </a:r>
            <a:endParaRPr sz="1800">
              <a:solidFill>
                <a:srgbClr val="4C49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3.撰寫測試報告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測試結束後須撰寫一份報告書，內容須詳列：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摘要(整體風險與弱點整理)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測試過程紀錄(測試範圍、測試的工具、風險的定義)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所有弱點與其會造成的影響(需有截圖證明)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弱點之進入點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若為誤判也應詳細說明無法達成滲透的測試步驟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風險等級及修補方式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4.回報與交付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針對測試結果進行過程與結果的報告，並提出修復與保護的建議，最後將文件交付，結束專案。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滲透測試小組(Red Team)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1981200" y="1143000"/>
            <a:ext cx="8820150" cy="49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設立假想敵或壓力測試者，用獨立的眼光找出自己的弱點。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什麼是Red Team?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一群「白帽駭客」故意尋找簡易的漏洞，讓企業資安系統出盡洋相。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一隊安檢調查員正試圖佯裝無害者，混入本該森嚴的機場海關或情報機構大樓。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一支被設定為劣勢敵方的演訓團隊，正以正規美軍作戰指揮官料想不到的方式部署與反擊高科技武器。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人們未必喜歡被他們檢驗，卻往往會因為他們的貢獻而得以「像敵人一樣思考」辨識出自身盲點。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滲透測試報告撰寫(Reporting)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透過報告可以讓對方知道你做了甚麼測試。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不能只是弱點掃描報告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檢視所有弱點與其造成的影響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排定修補順序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視情況調整弱點的風險等級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1981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滲透測試報告撰寫(Reporting)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報告格式內容順序為：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摘要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執行過程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高/中/低風險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結論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/>
          <p:nvPr/>
        </p:nvSpPr>
        <p:spPr>
          <a:xfrm>
            <a:off x="1645920" y="144449"/>
            <a:ext cx="4124739" cy="6203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1645920" y="327531"/>
            <a:ext cx="24688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測試名稱</a:t>
            </a:r>
            <a:endParaRPr/>
          </a:p>
        </p:txBody>
      </p:sp>
      <p:sp>
        <p:nvSpPr>
          <p:cNvPr id="361" name="Google Shape;361;p48"/>
          <p:cNvSpPr txBox="1"/>
          <p:nvPr/>
        </p:nvSpPr>
        <p:spPr>
          <a:xfrm>
            <a:off x="1645920" y="1165731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影響範圍</a:t>
            </a:r>
            <a:endParaRPr/>
          </a:p>
        </p:txBody>
      </p:sp>
      <p:sp>
        <p:nvSpPr>
          <p:cNvPr id="362" name="Google Shape;362;p48"/>
          <p:cNvSpPr txBox="1"/>
          <p:nvPr/>
        </p:nvSpPr>
        <p:spPr>
          <a:xfrm>
            <a:off x="1645920" y="1907421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測試工具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1645918" y="2705677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測試結果(畫面)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1645918" y="3447367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發生概率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1645918" y="4189057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嚴重性評估</a:t>
            </a:r>
            <a:endParaRPr/>
          </a:p>
        </p:txBody>
      </p:sp>
      <p:sp>
        <p:nvSpPr>
          <p:cNvPr id="366" name="Google Shape;366;p48"/>
          <p:cNvSpPr txBox="1"/>
          <p:nvPr/>
        </p:nvSpPr>
        <p:spPr>
          <a:xfrm>
            <a:off x="1645918" y="4816304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防護建議</a:t>
            </a:r>
            <a:endParaRPr/>
          </a:p>
        </p:txBody>
      </p:sp>
      <p:sp>
        <p:nvSpPr>
          <p:cNvPr id="367" name="Google Shape;367;p48"/>
          <p:cNvSpPr txBox="1"/>
          <p:nvPr/>
        </p:nvSpPr>
        <p:spPr>
          <a:xfrm>
            <a:off x="1645918" y="5443551"/>
            <a:ext cx="2468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/>
          </a:p>
        </p:txBody>
      </p:sp>
      <p:sp>
        <p:nvSpPr>
          <p:cNvPr id="368" name="Google Shape;368;p48"/>
          <p:cNvSpPr txBox="1"/>
          <p:nvPr/>
        </p:nvSpPr>
        <p:spPr>
          <a:xfrm>
            <a:off x="1874520" y="720699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48"/>
          <p:cNvCxnSpPr>
            <a:stCxn id="368" idx="3"/>
          </p:cNvCxnSpPr>
          <p:nvPr/>
        </p:nvCxnSpPr>
        <p:spPr>
          <a:xfrm>
            <a:off x="2560320" y="905365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48"/>
          <p:cNvSpPr txBox="1"/>
          <p:nvPr/>
        </p:nvSpPr>
        <p:spPr>
          <a:xfrm>
            <a:off x="1874520" y="146484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48"/>
          <p:cNvCxnSpPr>
            <a:stCxn id="370" idx="3"/>
          </p:cNvCxnSpPr>
          <p:nvPr/>
        </p:nvCxnSpPr>
        <p:spPr>
          <a:xfrm>
            <a:off x="2560320" y="1649506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48"/>
          <p:cNvSpPr txBox="1"/>
          <p:nvPr/>
        </p:nvSpPr>
        <p:spPr>
          <a:xfrm>
            <a:off x="1874520" y="2265547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48"/>
          <p:cNvCxnSpPr>
            <a:stCxn id="372" idx="3"/>
          </p:cNvCxnSpPr>
          <p:nvPr/>
        </p:nvCxnSpPr>
        <p:spPr>
          <a:xfrm>
            <a:off x="2560320" y="2450213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4" name="Google Shape;374;p48"/>
          <p:cNvSpPr txBox="1"/>
          <p:nvPr/>
        </p:nvSpPr>
        <p:spPr>
          <a:xfrm>
            <a:off x="1874518" y="305168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48"/>
          <p:cNvCxnSpPr>
            <a:stCxn id="374" idx="3"/>
          </p:cNvCxnSpPr>
          <p:nvPr/>
        </p:nvCxnSpPr>
        <p:spPr>
          <a:xfrm>
            <a:off x="2560318" y="3236352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48"/>
          <p:cNvSpPr txBox="1"/>
          <p:nvPr/>
        </p:nvSpPr>
        <p:spPr>
          <a:xfrm>
            <a:off x="1874518" y="377438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8"/>
          <p:cNvCxnSpPr>
            <a:stCxn id="376" idx="3"/>
          </p:cNvCxnSpPr>
          <p:nvPr/>
        </p:nvCxnSpPr>
        <p:spPr>
          <a:xfrm>
            <a:off x="2560318" y="3959051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48"/>
          <p:cNvSpPr txBox="1"/>
          <p:nvPr/>
        </p:nvSpPr>
        <p:spPr>
          <a:xfrm>
            <a:off x="1874518" y="439081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48"/>
          <p:cNvCxnSpPr>
            <a:stCxn id="378" idx="3"/>
          </p:cNvCxnSpPr>
          <p:nvPr/>
        </p:nvCxnSpPr>
        <p:spPr>
          <a:xfrm>
            <a:off x="2560318" y="4575482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48"/>
          <p:cNvSpPr txBox="1"/>
          <p:nvPr/>
        </p:nvSpPr>
        <p:spPr>
          <a:xfrm>
            <a:off x="1874518" y="5195907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48"/>
          <p:cNvCxnSpPr>
            <a:stCxn id="380" idx="3"/>
          </p:cNvCxnSpPr>
          <p:nvPr/>
        </p:nvCxnSpPr>
        <p:spPr>
          <a:xfrm>
            <a:off x="2560318" y="5380573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2" name="Google Shape;382;p48"/>
          <p:cNvSpPr txBox="1"/>
          <p:nvPr/>
        </p:nvSpPr>
        <p:spPr>
          <a:xfrm>
            <a:off x="1874518" y="5807102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48"/>
          <p:cNvCxnSpPr>
            <a:stCxn id="382" idx="3"/>
          </p:cNvCxnSpPr>
          <p:nvPr/>
        </p:nvCxnSpPr>
        <p:spPr>
          <a:xfrm>
            <a:off x="2560318" y="5991768"/>
            <a:ext cx="45414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48"/>
          <p:cNvSpPr txBox="1"/>
          <p:nvPr/>
        </p:nvSpPr>
        <p:spPr>
          <a:xfrm>
            <a:off x="7513320" y="720699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測試結果概要說明</a:t>
            </a:r>
            <a:endParaRPr/>
          </a:p>
        </p:txBody>
      </p:sp>
      <p:sp>
        <p:nvSpPr>
          <p:cNvPr id="385" name="Google Shape;385;p48"/>
          <p:cNvSpPr txBox="1"/>
          <p:nvPr/>
        </p:nvSpPr>
        <p:spPr>
          <a:xfrm>
            <a:off x="7513319" y="1464840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說明影響那些產品與範圍</a:t>
            </a:r>
            <a:endParaRPr/>
          </a:p>
        </p:txBody>
      </p:sp>
      <p:sp>
        <p:nvSpPr>
          <p:cNvPr id="386" name="Google Shape;386;p48"/>
          <p:cNvSpPr txBox="1"/>
          <p:nvPr/>
        </p:nvSpPr>
        <p:spPr>
          <a:xfrm>
            <a:off x="7513319" y="2276753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該項是由那些工具進行測試的</a:t>
            </a:r>
            <a:endParaRPr/>
          </a:p>
        </p:txBody>
      </p:sp>
      <p:sp>
        <p:nvSpPr>
          <p:cNvPr id="387" name="Google Shape;387;p48"/>
          <p:cNvSpPr txBox="1"/>
          <p:nvPr/>
        </p:nvSpPr>
        <p:spPr>
          <a:xfrm>
            <a:off x="7513318" y="3054137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附上測試截圖以證明結果</a:t>
            </a:r>
            <a:endParaRPr/>
          </a:p>
        </p:txBody>
      </p:sp>
      <p:sp>
        <p:nvSpPr>
          <p:cNvPr id="388" name="Google Shape;388;p48"/>
          <p:cNvSpPr txBox="1"/>
          <p:nvPr/>
        </p:nvSpPr>
        <p:spPr>
          <a:xfrm>
            <a:off x="7513316" y="3722476"/>
            <a:ext cx="3204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低/中/高 來評估，並簡單描述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7513314" y="4390816"/>
            <a:ext cx="3204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低/中/高 來評估，並簡單描述</a:t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7513315" y="5195907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針對危險提供防護的建議</a:t>
            </a: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7513315" y="5816332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提供參考資料</a:t>
            </a:r>
            <a:endParaRPr/>
          </a:p>
        </p:txBody>
      </p:sp>
      <p:sp>
        <p:nvSpPr>
          <p:cNvPr id="392" name="Google Shape;392;p48"/>
          <p:cNvSpPr txBox="1"/>
          <p:nvPr>
            <p:ph type="title"/>
          </p:nvPr>
        </p:nvSpPr>
        <p:spPr>
          <a:xfrm>
            <a:off x="6421343" y="325045"/>
            <a:ext cx="5211754" cy="162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3.撰寫測試報告(範例)</a:t>
            </a:r>
            <a:endParaRPr b="0" i="0" sz="36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/>
          <p:nvPr/>
        </p:nvSpPr>
        <p:spPr>
          <a:xfrm>
            <a:off x="5166900" y="2967335"/>
            <a:ext cx="18582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rgbClr val="2F6B09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sz="5400">
              <a:solidFill>
                <a:srgbClr val="2F6B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滲透測試概論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商業滲透測試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滲透測試方法論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滲透測試小組(Red Team)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滲透測試報告撰寫(Reporting)</a:t>
            </a:r>
            <a:endParaRPr b="0" i="0" sz="32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大綱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瞭解可能被利用的途徑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瞭解目前系統與網路的安全強度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明白弱點、強化安全</a:t>
            </a:r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滲透測試目的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瞭解可能被利用的途徑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訊息的不當揭露與竄改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網路架構設計不良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防火牆設定不良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系統及應用程式漏洞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系統及應用程式設計不良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瞭解目前系統與網路的安全強度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入侵者所需之時間花費之評估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遭受入侵後可能的影響程度之評估</a:t>
            </a:r>
            <a:endParaRPr b="0" i="0" sz="28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資通安全政策落實程度之評估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明白弱點、強化安全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系統與網路安全的強化</a:t>
            </a:r>
            <a:endParaRPr b="0" i="0" sz="32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降低遭受攻擊後所造成的損失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14067" y="1420344"/>
            <a:ext cx="11335109" cy="48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當駭客鎖定目標後，就會想盡辦法進入內部，攻擊途徑由小到大可分為: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單一系統：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如提供特定服務的網站，此類多是屬於網站滲透測試。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伺服器：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針對一種或多種服務的特定設備或電腦進行滲透</a:t>
            </a: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區段或主機群(Server farm) 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尋找可以做為跳板的主機，開方去段測試可以找出潛在漏洞</a:t>
            </a: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24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全系統：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測試所有相關的資訊系統。</a:t>
            </a:r>
            <a:endParaRPr b="0" i="0" sz="2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人員安全：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尋找資安意識較低的員工社交工程。</a:t>
            </a:r>
            <a:endParaRPr b="0" i="0" sz="2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全機構：</a:t>
            </a:r>
            <a:r>
              <a:rPr b="0" i="0" lang="zh-TW" sz="2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開放所有資產進行測試，最能貼近與模擬駭客攻擊</a:t>
            </a:r>
            <a:r>
              <a:rPr b="0" i="0" lang="zh-TW" sz="24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373729" y="64440"/>
            <a:ext cx="10375448" cy="115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2C52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rgbClr val="0D2C52"/>
                </a:solidFill>
                <a:latin typeface="Arial"/>
                <a:ea typeface="Arial"/>
                <a:cs typeface="Arial"/>
                <a:sym typeface="Arial"/>
              </a:rPr>
              <a:t>滲透測試範疇</a:t>
            </a:r>
            <a:endParaRPr b="0" i="0" sz="4000" u="none" cap="none" strike="noStrike">
              <a:solidFill>
                <a:srgbClr val="0D2C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