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7" r:id="rId4"/>
    <p:sldId id="269" r:id="rId5"/>
    <p:sldId id="258" r:id="rId6"/>
    <p:sldId id="259" r:id="rId7"/>
    <p:sldId id="265" r:id="rId8"/>
    <p:sldId id="270" r:id="rId9"/>
    <p:sldId id="261" r:id="rId10"/>
    <p:sldId id="260" r:id="rId11"/>
    <p:sldId id="266" r:id="rId12"/>
    <p:sldId id="267" r:id="rId13"/>
    <p:sldId id="268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6" autoAdjust="0"/>
    <p:restoredTop sz="94660"/>
  </p:normalViewPr>
  <p:slideViewPr>
    <p:cSldViewPr snapToGrid="0">
      <p:cViewPr>
        <p:scale>
          <a:sx n="120" d="100"/>
          <a:sy n="120" d="100"/>
        </p:scale>
        <p:origin x="-126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1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DFD708C-44D2-4D8B-9C54-CAAC5079F970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3336C29-251C-4B86-9AC9-F14A36FD5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DFD708C-44D2-4D8B-9C54-CAAC5079F970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3336C29-251C-4B86-9AC9-F14A36FD5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5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4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5851" y="319149"/>
            <a:ext cx="1019614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23333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894275" y="2591676"/>
            <a:ext cx="5645426" cy="862628"/>
          </a:xfrm>
        </p:spPr>
        <p:txBody>
          <a:bodyPr>
            <a:normAutofit/>
          </a:bodyPr>
          <a:lstStyle/>
          <a:p>
            <a:r>
              <a:rPr lang="zh-TW" altLang="en-US" b="1" dirty="0"/>
              <a:t>網路安全</a:t>
            </a:r>
            <a:r>
              <a:rPr lang="zh-TW" altLang="en-US" sz="2800" b="1" dirty="0"/>
              <a:t>之</a:t>
            </a:r>
            <a:r>
              <a:rPr lang="zh-TW" altLang="en-US" sz="3200" b="1" dirty="0"/>
              <a:t>防火牆實務</a:t>
            </a:r>
            <a:endParaRPr lang="zh-TW" altLang="en-US" sz="32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524000" y="4107426"/>
            <a:ext cx="9144000" cy="1150374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6070042"/>
            <a:ext cx="12192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</a:t>
            </a:r>
            <a:r>
              <a:rPr lang="zh-TW" altLang="en-US" sz="2800" dirty="0" smtClean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課程    </a:t>
            </a:r>
            <a:r>
              <a:rPr lang="en-US" altLang="zh-TW" sz="2400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altLang="zh-TW" sz="2400" dirty="0">
                <a:latin typeface="Adobe Gothic Std B" pitchFamily="34" charset="-128"/>
                <a:ea typeface="Adobe Gothic Std B" pitchFamily="34" charset="-128"/>
              </a:rPr>
              <a:t>practical introduction to security</a:t>
            </a:r>
            <a:endParaRPr lang="zh-TW" altLang="en-US" sz="2400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DE01DAE0-A037-4762-AFF3-6615CBA8A16F}"/>
              </a:ext>
            </a:extLst>
          </p:cNvPr>
          <p:cNvSpPr txBox="1"/>
          <p:nvPr/>
        </p:nvSpPr>
        <p:spPr>
          <a:xfrm>
            <a:off x="228600" y="20955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8E299D15-F9A7-4D3B-861A-884978C0CD8B}"/>
              </a:ext>
            </a:extLst>
          </p:cNvPr>
          <p:cNvGrpSpPr/>
          <p:nvPr/>
        </p:nvGrpSpPr>
        <p:grpSpPr>
          <a:xfrm>
            <a:off x="-75195" y="1082842"/>
            <a:ext cx="1457803" cy="4210375"/>
            <a:chOff x="-75195" y="1082842"/>
            <a:chExt cx="1457803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xmlns="" id="{6714DD5C-710A-4872-96C1-770AC2C05FE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14769B30-BAB9-4D40-A9BA-3D51980B389A}"/>
                </a:ext>
              </a:extLst>
            </p:cNvPr>
            <p:cNvSpPr txBox="1"/>
            <p:nvPr/>
          </p:nvSpPr>
          <p:spPr>
            <a:xfrm>
              <a:off x="-75195" y="1333471"/>
              <a:ext cx="1292662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pic>
        <p:nvPicPr>
          <p:cNvPr id="1026" name="Picture 2" descr="iptables å§å»ºåè¡¨æ ¼èéçç¸éæ§(ç°¡å)">
            <a:extLst>
              <a:ext uri="{FF2B5EF4-FFF2-40B4-BE49-F238E27FC236}">
                <a16:creationId xmlns:a16="http://schemas.microsoft.com/office/drawing/2014/main" xmlns="" id="{F3C7DC71-AB8B-47E6-B480-D1E2884D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40" y="1964121"/>
            <a:ext cx="6905792" cy="398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62F63E-21FF-4AE0-A7A0-DB646F3F54E4}"/>
              </a:ext>
            </a:extLst>
          </p:cNvPr>
          <p:cNvSpPr/>
          <p:nvPr/>
        </p:nvSpPr>
        <p:spPr>
          <a:xfrm>
            <a:off x="2096539" y="5948233"/>
            <a:ext cx="744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http://linux.vbird.org/linux_server/0250simple_firewall.php#nat_ip_share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5C38D1-5ECA-475D-B9C1-506E68D36110}"/>
              </a:ext>
            </a:extLst>
          </p:cNvPr>
          <p:cNvSpPr txBox="1"/>
          <p:nvPr/>
        </p:nvSpPr>
        <p:spPr>
          <a:xfrm>
            <a:off x="2096539" y="1149664"/>
            <a:ext cx="501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Iptables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的表、鏈、規則的關係</a:t>
            </a:r>
          </a:p>
        </p:txBody>
      </p:sp>
    </p:spTree>
    <p:extLst>
      <p:ext uri="{BB962C8B-B14F-4D97-AF65-F5344CB8AC3E}">
        <p14:creationId xmlns:p14="http://schemas.microsoft.com/office/powerpoint/2010/main" val="374282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2.wp.com/static.thegeekstuff.com/wp-content/uploads/2011/01/iptables-table-chain-rule-structure.png">
            <a:extLst>
              <a:ext uri="{FF2B5EF4-FFF2-40B4-BE49-F238E27FC236}">
                <a16:creationId xmlns:a16="http://schemas.microsoft.com/office/drawing/2014/main" xmlns="" id="{AB308030-9E5C-4286-A866-294FCBD1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9" y="2028223"/>
            <a:ext cx="514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65723A4-142B-415A-A15E-F1739C782F7C}"/>
              </a:ext>
            </a:extLst>
          </p:cNvPr>
          <p:cNvSpPr/>
          <p:nvPr/>
        </p:nvSpPr>
        <p:spPr>
          <a:xfrm>
            <a:off x="2096539" y="5838223"/>
            <a:ext cx="614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http://www.thegeekstuff.com/2011/01/iptables-fundamentals/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BF004FD-B08A-4D99-8B56-AC7C3B6923EE}"/>
              </a:ext>
            </a:extLst>
          </p:cNvPr>
          <p:cNvSpPr txBox="1"/>
          <p:nvPr/>
        </p:nvSpPr>
        <p:spPr>
          <a:xfrm>
            <a:off x="228600" y="20955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1DA91077-35EC-4685-989D-03EF2D3D0640}"/>
              </a:ext>
            </a:extLst>
          </p:cNvPr>
          <p:cNvGrpSpPr/>
          <p:nvPr/>
        </p:nvGrpSpPr>
        <p:grpSpPr>
          <a:xfrm>
            <a:off x="-75195" y="1082842"/>
            <a:ext cx="1457803" cy="4210375"/>
            <a:chOff x="-75195" y="1082842"/>
            <a:chExt cx="1457803" cy="3720979"/>
          </a:xfrm>
        </p:grpSpPr>
        <p:sp>
          <p:nvSpPr>
            <p:cNvPr id="6" name="書卷: 垂直 5">
              <a:extLst>
                <a:ext uri="{FF2B5EF4-FFF2-40B4-BE49-F238E27FC236}">
                  <a16:creationId xmlns:a16="http://schemas.microsoft.com/office/drawing/2014/main" xmlns="" id="{7FE6386A-6033-41DC-9AE8-403D71ADFAC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1E4ECA19-0EB8-4204-BACB-96E36032BB31}"/>
                </a:ext>
              </a:extLst>
            </p:cNvPr>
            <p:cNvSpPr txBox="1"/>
            <p:nvPr/>
          </p:nvSpPr>
          <p:spPr>
            <a:xfrm>
              <a:off x="-75195" y="1333471"/>
              <a:ext cx="1292662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08DDA94D-5CA9-4403-B3A8-AE6468319756}"/>
              </a:ext>
            </a:extLst>
          </p:cNvPr>
          <p:cNvSpPr txBox="1"/>
          <p:nvPr/>
        </p:nvSpPr>
        <p:spPr>
          <a:xfrm>
            <a:off x="2096539" y="1149664"/>
            <a:ext cx="501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Iptables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的表、鏈、規則的關係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F336BBFB-E4EB-4172-B5A1-7565D9517CCB}"/>
              </a:ext>
            </a:extLst>
          </p:cNvPr>
          <p:cNvSpPr txBox="1"/>
          <p:nvPr/>
        </p:nvSpPr>
        <p:spPr>
          <a:xfrm>
            <a:off x="7748117" y="2644170"/>
            <a:ext cx="4132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Ex. </a:t>
            </a:r>
          </a:p>
          <a:p>
            <a:r>
              <a:rPr lang="en-US" altLang="zh-TW" sz="2400" dirty="0"/>
              <a:t>     TABLE1 : FILTER TABLE</a:t>
            </a:r>
          </a:p>
          <a:p>
            <a:r>
              <a:rPr lang="en-US" altLang="zh-TW" sz="2400" dirty="0"/>
              <a:t>     CHAIN1 : INPUT CHAIN</a:t>
            </a:r>
          </a:p>
          <a:p>
            <a:r>
              <a:rPr lang="en-US" altLang="zh-TW" sz="2400" dirty="0"/>
              <a:t>     RULE 1 : drop all </a:t>
            </a:r>
            <a:r>
              <a:rPr lang="en-US" altLang="zh-TW" sz="2400" dirty="0" err="1"/>
              <a:t>tcp</a:t>
            </a:r>
            <a:r>
              <a:rPr lang="en-US" altLang="zh-TW" sz="2400" dirty="0"/>
              <a:t> packets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782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BF004FD-B08A-4D99-8B56-AC7C3B6923EE}"/>
              </a:ext>
            </a:extLst>
          </p:cNvPr>
          <p:cNvSpPr txBox="1"/>
          <p:nvPr/>
        </p:nvSpPr>
        <p:spPr>
          <a:xfrm>
            <a:off x="228600" y="20955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1DA91077-35EC-4685-989D-03EF2D3D0640}"/>
              </a:ext>
            </a:extLst>
          </p:cNvPr>
          <p:cNvGrpSpPr/>
          <p:nvPr/>
        </p:nvGrpSpPr>
        <p:grpSpPr>
          <a:xfrm>
            <a:off x="-75195" y="1082842"/>
            <a:ext cx="1457803" cy="4210375"/>
            <a:chOff x="-75195" y="1082842"/>
            <a:chExt cx="1457803" cy="3720979"/>
          </a:xfrm>
        </p:grpSpPr>
        <p:sp>
          <p:nvSpPr>
            <p:cNvPr id="6" name="書卷: 垂直 5">
              <a:extLst>
                <a:ext uri="{FF2B5EF4-FFF2-40B4-BE49-F238E27FC236}">
                  <a16:creationId xmlns:a16="http://schemas.microsoft.com/office/drawing/2014/main" xmlns="" id="{7FE6386A-6033-41DC-9AE8-403D71ADFAC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1E4ECA19-0EB8-4204-BACB-96E36032BB31}"/>
                </a:ext>
              </a:extLst>
            </p:cNvPr>
            <p:cNvSpPr txBox="1"/>
            <p:nvPr/>
          </p:nvSpPr>
          <p:spPr>
            <a:xfrm>
              <a:off x="-75195" y="1333471"/>
              <a:ext cx="1292662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B3A2FED-648F-45E4-88A8-A8477F95A22C}"/>
              </a:ext>
            </a:extLst>
          </p:cNvPr>
          <p:cNvSpPr/>
          <p:nvPr/>
        </p:nvSpPr>
        <p:spPr>
          <a:xfrm>
            <a:off x="1654631" y="2225911"/>
            <a:ext cx="10272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iptables </a:t>
            </a:r>
            <a:r>
              <a:rPr lang="en-US" altLang="zh-TW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INPUT </a:t>
            </a:r>
            <a:r>
              <a:rPr lang="en-US" altLang="zh-TW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 </a:t>
            </a:r>
            <a:r>
              <a:rPr lang="en-US" altLang="zh-TW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</a:t>
            </a:r>
            <a:r>
              <a:rPr lang="en-US" altLang="zh-TW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 </a:t>
            </a:r>
            <a:r>
              <a:rPr lang="en-US" altLang="zh-TW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IPb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REJECTED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C4DE5A6-8384-469F-9FBB-436E22E1F755}"/>
              </a:ext>
            </a:extLst>
          </p:cNvPr>
          <p:cNvSpPr txBox="1"/>
          <p:nvPr/>
        </p:nvSpPr>
        <p:spPr>
          <a:xfrm>
            <a:off x="1606324" y="137931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指令範例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4DBBB08-C74F-445C-885D-F272A1894BA4}"/>
              </a:ext>
            </a:extLst>
          </p:cNvPr>
          <p:cNvSpPr txBox="1"/>
          <p:nvPr/>
        </p:nvSpPr>
        <p:spPr>
          <a:xfrm>
            <a:off x="1606324" y="2810899"/>
            <a:ext cx="50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封鎖</a:t>
            </a:r>
            <a:r>
              <a:rPr lang="zh-TW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zh-TW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IPb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的所有封包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EEECD12-3A5A-4A6F-9C37-B40CAFA1CDDF}"/>
              </a:ext>
            </a:extLst>
          </p:cNvPr>
          <p:cNvSpPr/>
          <p:nvPr/>
        </p:nvSpPr>
        <p:spPr>
          <a:xfrm>
            <a:off x="1654631" y="3637075"/>
            <a:ext cx="3486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 iptables </a:t>
            </a:r>
            <a:r>
              <a:rPr lang="fr-FR" altLang="zh-TW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 nat </a:t>
            </a:r>
            <a:r>
              <a:rPr lang="fr-FR" altLang="zh-TW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</a:t>
            </a:r>
            <a:r>
              <a:rPr lang="fr-FR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E6FCCE88-7D01-4954-98C3-006C5ADADCA0}"/>
              </a:ext>
            </a:extLst>
          </p:cNvPr>
          <p:cNvSpPr txBox="1"/>
          <p:nvPr/>
        </p:nvSpPr>
        <p:spPr>
          <a:xfrm>
            <a:off x="1654631" y="4160295"/>
            <a:ext cx="389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列出</a:t>
            </a:r>
            <a:r>
              <a:rPr lang="en-US" altLang="zh-TW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</a:t>
            </a:r>
            <a:r>
              <a:rPr lang="zh-TW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</a:t>
            </a:r>
            <a:r>
              <a:rPr lang="zh-TW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所有規則</a:t>
            </a:r>
          </a:p>
        </p:txBody>
      </p:sp>
    </p:spTree>
    <p:extLst>
      <p:ext uri="{BB962C8B-B14F-4D97-AF65-F5344CB8AC3E}">
        <p14:creationId xmlns:p14="http://schemas.microsoft.com/office/powerpoint/2010/main" val="165752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CD65A8-8138-49A1-80A5-61E7E5465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6600" dirty="0"/>
              <a:t>:</a:t>
            </a:r>
            <a:r>
              <a:rPr lang="zh-TW" altLang="en-US" sz="6600" dirty="0"/>
              <a:t> </a:t>
            </a:r>
            <a:endParaRPr lang="en-US" altLang="zh-TW" sz="6600" dirty="0"/>
          </a:p>
          <a:p>
            <a:pPr algn="ctr"/>
            <a:r>
              <a:rPr lang="en-US" altLang="zh-TW" sz="6600" dirty="0"/>
              <a:t>iptables 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6600" dirty="0"/>
              <a:t>syn flood 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31045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E20C374-6D7D-44F0-AD17-F1D58986E02F}"/>
              </a:ext>
            </a:extLst>
          </p:cNvPr>
          <p:cNvSpPr txBox="1"/>
          <p:nvPr/>
        </p:nvSpPr>
        <p:spPr>
          <a:xfrm>
            <a:off x="228600" y="209550"/>
            <a:ext cx="736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pic>
        <p:nvPicPr>
          <p:cNvPr id="2050" name="Picture 2" descr="ãkali linux logoãçåçæå°çµæ">
            <a:extLst>
              <a:ext uri="{FF2B5EF4-FFF2-40B4-BE49-F238E27FC236}">
                <a16:creationId xmlns:a16="http://schemas.microsoft.com/office/drawing/2014/main" xmlns="" id="{9F20C883-2247-4DB3-8F5C-2B60AE48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2639790"/>
            <a:ext cx="3001434" cy="168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metasploitable 2 logoãçåçæå°çµæ">
            <a:extLst>
              <a:ext uri="{FF2B5EF4-FFF2-40B4-BE49-F238E27FC236}">
                <a16:creationId xmlns:a16="http://schemas.microsoft.com/office/drawing/2014/main" xmlns="" id="{77FBDA07-4F2E-43C9-BC9D-D0F80DCFB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0000"/>
          <a:stretch/>
        </p:blipFill>
        <p:spPr bwMode="auto">
          <a:xfrm>
            <a:off x="9684322" y="3008311"/>
            <a:ext cx="19050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iptables logoãçåçæå°çµæ">
            <a:extLst>
              <a:ext uri="{FF2B5EF4-FFF2-40B4-BE49-F238E27FC236}">
                <a16:creationId xmlns:a16="http://schemas.microsoft.com/office/drawing/2014/main" xmlns="" id="{A6FCE80B-C6BA-477B-9DE0-0AA80734D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6" b="17884"/>
          <a:stretch/>
        </p:blipFill>
        <p:spPr bwMode="auto">
          <a:xfrm>
            <a:off x="6709061" y="2584846"/>
            <a:ext cx="2658753" cy="168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5E7E7176-EC3D-46A4-AB11-BE339B28056E}"/>
              </a:ext>
            </a:extLst>
          </p:cNvPr>
          <p:cNvCxnSpPr/>
          <p:nvPr/>
        </p:nvCxnSpPr>
        <p:spPr>
          <a:xfrm>
            <a:off x="3733800" y="3429000"/>
            <a:ext cx="2838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5F31CA6-4CEC-4487-85B5-C132BA9E1AAC}"/>
              </a:ext>
            </a:extLst>
          </p:cNvPr>
          <p:cNvSpPr txBox="1"/>
          <p:nvPr/>
        </p:nvSpPr>
        <p:spPr>
          <a:xfrm>
            <a:off x="3733800" y="2715924"/>
            <a:ext cx="2813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 Flood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3B79DDF-91BC-4EE5-9D28-C267998224DE}"/>
              </a:ext>
            </a:extLst>
          </p:cNvPr>
          <p:cNvSpPr/>
          <p:nvPr/>
        </p:nvSpPr>
        <p:spPr>
          <a:xfrm>
            <a:off x="562010" y="4328097"/>
            <a:ext cx="2905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kali-linux_2019_1.ova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8AB1E2A-D751-4030-8538-1F4C20728859}"/>
              </a:ext>
            </a:extLst>
          </p:cNvPr>
          <p:cNvSpPr/>
          <p:nvPr/>
        </p:nvSpPr>
        <p:spPr>
          <a:xfrm>
            <a:off x="8323329" y="4273153"/>
            <a:ext cx="2721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metasploitable2.ova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B214366-EEF2-40E5-B018-E2AEF959D6E5}"/>
              </a:ext>
            </a:extLst>
          </p:cNvPr>
          <p:cNvSpPr txBox="1"/>
          <p:nvPr/>
        </p:nvSpPr>
        <p:spPr>
          <a:xfrm>
            <a:off x="4339030" y="3428998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(hping3)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17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98E55C2-3ADC-4EA4-AE48-287E3FE2B17B}"/>
              </a:ext>
            </a:extLst>
          </p:cNvPr>
          <p:cNvSpPr txBox="1"/>
          <p:nvPr/>
        </p:nvSpPr>
        <p:spPr>
          <a:xfrm>
            <a:off x="228600" y="209550"/>
            <a:ext cx="736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57058EE-E643-4FC7-953C-D6B767387B66}"/>
              </a:ext>
            </a:extLst>
          </p:cNvPr>
          <p:cNvSpPr txBox="1"/>
          <p:nvPr/>
        </p:nvSpPr>
        <p:spPr>
          <a:xfrm>
            <a:off x="994186" y="2090172"/>
            <a:ext cx="102036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Iptables </a:t>
            </a:r>
            <a:r>
              <a:rPr lang="zh-TW" altLang="en-US" sz="2800" dirty="0"/>
              <a:t>設定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        </a:t>
            </a:r>
            <a:r>
              <a:rPr lang="en-US" altLang="zh-TW" sz="2800" dirty="0"/>
              <a:t>iptables </a:t>
            </a:r>
            <a:r>
              <a:rPr lang="en-US" altLang="zh-TW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 SYNFLOOD</a:t>
            </a:r>
          </a:p>
          <a:p>
            <a:r>
              <a:rPr lang="zh-TW" altLang="en-US" sz="2800" dirty="0"/>
              <a:t>        </a:t>
            </a:r>
            <a:r>
              <a:rPr lang="en-US" altLang="zh-TW" sz="2800" dirty="0"/>
              <a:t>iptables </a:t>
            </a:r>
            <a:r>
              <a:rPr lang="en-US" altLang="zh-TW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--syn </a:t>
            </a:r>
            <a:r>
              <a:rPr lang="en-US" altLang="zh-TW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limit --limit 50/s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RETURN</a:t>
            </a:r>
          </a:p>
          <a:p>
            <a:r>
              <a:rPr lang="zh-TW" altLang="en-US" sz="2800" dirty="0"/>
              <a:t>        </a:t>
            </a:r>
            <a:r>
              <a:rPr lang="en-US" altLang="zh-TW" sz="2800" dirty="0"/>
              <a:t>iptables </a:t>
            </a:r>
            <a:r>
              <a:rPr lang="en-US" altLang="zh-TW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LOG --log-level alert</a:t>
            </a:r>
          </a:p>
          <a:p>
            <a:r>
              <a:rPr lang="zh-TW" altLang="en-US" sz="2800" dirty="0"/>
              <a:t>        </a:t>
            </a:r>
            <a:r>
              <a:rPr lang="en-US" altLang="zh-TW" sz="2800" dirty="0"/>
              <a:t>iptables </a:t>
            </a:r>
            <a:r>
              <a:rPr lang="en-US" altLang="zh-TW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REJECT --reject-with </a:t>
            </a:r>
            <a:r>
              <a:rPr lang="en-US" altLang="zh-TW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-reset</a:t>
            </a:r>
          </a:p>
          <a:p>
            <a:r>
              <a:rPr lang="zh-TW" altLang="en-US" sz="2800" dirty="0"/>
              <a:t>        </a:t>
            </a:r>
            <a:r>
              <a:rPr lang="en-US" altLang="zh-TW" sz="2800" dirty="0"/>
              <a:t>iptables </a:t>
            </a:r>
            <a:r>
              <a:rPr lang="en-US" altLang="zh-TW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INPUT 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state --state NEW 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SYNFLOOD</a:t>
            </a:r>
            <a:endParaRPr lang="zh-TW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11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7A362358-8816-40B6-BA94-C29A27D88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6" b="3406"/>
          <a:stretch/>
        </p:blipFill>
        <p:spPr>
          <a:xfrm>
            <a:off x="4480668" y="4803820"/>
            <a:ext cx="7476493" cy="191895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824C06D-00C2-4908-BEAE-FCDA566DF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81" r="20960" b="6854"/>
          <a:stretch/>
        </p:blipFill>
        <p:spPr>
          <a:xfrm>
            <a:off x="167013" y="2369714"/>
            <a:ext cx="6800458" cy="14553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27C0EB5-50D3-410C-9DEA-5BB39942F821}"/>
              </a:ext>
            </a:extLst>
          </p:cNvPr>
          <p:cNvSpPr txBox="1"/>
          <p:nvPr/>
        </p:nvSpPr>
        <p:spPr>
          <a:xfrm>
            <a:off x="167013" y="16935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攻擊方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7CC5FD7-DA03-4879-9927-5A62CC3BECBA}"/>
              </a:ext>
            </a:extLst>
          </p:cNvPr>
          <p:cNvSpPr txBox="1"/>
          <p:nvPr/>
        </p:nvSpPr>
        <p:spPr>
          <a:xfrm>
            <a:off x="4480668" y="4280600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被攻擊方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出現警告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7188CC0-572C-40F0-B0B8-DD7BCDD2E320}"/>
              </a:ext>
            </a:extLst>
          </p:cNvPr>
          <p:cNvSpPr txBox="1"/>
          <p:nvPr/>
        </p:nvSpPr>
        <p:spPr>
          <a:xfrm>
            <a:off x="228600" y="209550"/>
            <a:ext cx="736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1632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課程宗旨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本</a:t>
            </a:r>
            <a:r>
              <a:rPr lang="zh-TW" altLang="en-US" dirty="0" smtClean="0"/>
              <a:t>課程教授</a:t>
            </a:r>
            <a:r>
              <a:rPr lang="zh-TW" altLang="en-US" dirty="0"/>
              <a:t>學生網路防禦技術常用的防火牆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課程將以</a:t>
            </a:r>
            <a:r>
              <a:rPr lang="zh-TW" altLang="en-US" dirty="0"/>
              <a:t>所提供的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linux</a:t>
            </a:r>
            <a:r>
              <a:rPr lang="zh-TW" altLang="en-US" dirty="0"/>
              <a:t>環境教導學生使用</a:t>
            </a:r>
            <a:r>
              <a:rPr lang="en-US" altLang="zh-TW" dirty="0" err="1"/>
              <a:t>Iptables</a:t>
            </a:r>
            <a:r>
              <a:rPr lang="en-US" altLang="zh-TW" dirty="0"/>
              <a:t>/ </a:t>
            </a:r>
            <a:r>
              <a:rPr lang="en-US" altLang="zh-TW" dirty="0" err="1"/>
              <a:t>ufw</a:t>
            </a:r>
            <a:r>
              <a:rPr lang="zh-TW" altLang="en-US" dirty="0"/>
              <a:t>設定防禦</a:t>
            </a:r>
            <a:r>
              <a:rPr lang="zh-TW" altLang="en-US" dirty="0" smtClean="0"/>
              <a:t>規則。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</a:t>
            </a:r>
            <a:r>
              <a:rPr lang="zh-TW" altLang="en-US" dirty="0" smtClean="0"/>
              <a:t>實際進行以</a:t>
            </a:r>
            <a:r>
              <a:rPr lang="en-US" altLang="zh-TW" dirty="0" err="1"/>
              <a:t>syn</a:t>
            </a:r>
            <a:r>
              <a:rPr lang="en-US" altLang="zh-TW" dirty="0"/>
              <a:t> flood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攻擊進行</a:t>
            </a:r>
            <a:r>
              <a:rPr lang="zh-TW" altLang="en-US" smtClean="0"/>
              <a:t>網路</a:t>
            </a:r>
            <a:r>
              <a:rPr lang="zh-TW" altLang="en-US" dirty="0"/>
              <a:t>防禦的實際演練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64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D94628B-F8D2-4DBA-8021-CD89F140FC52}"/>
              </a:ext>
            </a:extLst>
          </p:cNvPr>
          <p:cNvSpPr txBox="1"/>
          <p:nvPr/>
        </p:nvSpPr>
        <p:spPr>
          <a:xfrm>
            <a:off x="228600" y="2095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4197B17-AE91-4EF7-94AD-A1A2B920FC54}"/>
              </a:ext>
            </a:extLst>
          </p:cNvPr>
          <p:cNvSpPr txBox="1"/>
          <p:nvPr/>
        </p:nvSpPr>
        <p:spPr>
          <a:xfrm>
            <a:off x="1234003" y="1838325"/>
            <a:ext cx="63868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Linux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iptables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</a:t>
            </a:r>
            <a:r>
              <a:rPr lang="en-US" altLang="zh-TW" sz="3200" dirty="0"/>
              <a:t>syn flood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14842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8FF513-D8BC-4B6B-A283-7BF53E2AF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防火牆 </a:t>
            </a:r>
            <a:r>
              <a:rPr lang="en-US" altLang="zh-TW" sz="6600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en-US" altLang="zh-TW" sz="6600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ire</a:t>
            </a:r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wall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66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D94628B-F8D2-4DBA-8021-CD89F140FC52}"/>
              </a:ext>
            </a:extLst>
          </p:cNvPr>
          <p:cNvSpPr txBox="1"/>
          <p:nvPr/>
        </p:nvSpPr>
        <p:spPr>
          <a:xfrm>
            <a:off x="228600" y="20955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D81074A-CAEA-48A3-9C4F-6D631B47F7B4}"/>
              </a:ext>
            </a:extLst>
          </p:cNvPr>
          <p:cNvSpPr/>
          <p:nvPr/>
        </p:nvSpPr>
        <p:spPr>
          <a:xfrm>
            <a:off x="3855371" y="424993"/>
            <a:ext cx="5008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https://en.wikipedia.org/wiki/Firewall_(computing)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CA8E1830-9337-468F-8A03-2614983989D9}"/>
              </a:ext>
            </a:extLst>
          </p:cNvPr>
          <p:cNvSpPr txBox="1"/>
          <p:nvPr/>
        </p:nvSpPr>
        <p:spPr>
          <a:xfrm>
            <a:off x="2127905" y="1317226"/>
            <a:ext cx="6853158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監控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控制網路流量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網路安全系統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分隔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內部網路與外部網路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紀錄並監控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內外部網路間的活動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阻擋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未經授權的訪問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xmlns="" id="{6B8CF827-42EF-458B-8B67-0C496907FD64}"/>
              </a:ext>
            </a:extLst>
          </p:cNvPr>
          <p:cNvGrpSpPr/>
          <p:nvPr/>
        </p:nvGrpSpPr>
        <p:grpSpPr>
          <a:xfrm>
            <a:off x="3855371" y="3871452"/>
            <a:ext cx="6126167" cy="2556206"/>
            <a:chOff x="3855371" y="3871452"/>
            <a:chExt cx="6126167" cy="2556206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xmlns="" id="{6E1C0B2D-124A-4936-B516-9567028744BF}"/>
                </a:ext>
              </a:extLst>
            </p:cNvPr>
            <p:cNvGrpSpPr/>
            <p:nvPr/>
          </p:nvGrpSpPr>
          <p:grpSpPr>
            <a:xfrm>
              <a:off x="3855371" y="3871452"/>
              <a:ext cx="6126167" cy="2556206"/>
              <a:chOff x="5094282" y="3917649"/>
              <a:chExt cx="6126167" cy="2556206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xmlns="" id="{23E6165D-A21C-46B3-ADCB-7669B987C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9075" y="4448174"/>
                <a:ext cx="680074" cy="1513712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xmlns="" id="{00771D98-8B48-436C-B44A-58E3CB797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8162" y="4696023"/>
                <a:ext cx="772287" cy="1018015"/>
              </a:xfrm>
              <a:prstGeom prst="rect">
                <a:avLst/>
              </a:prstGeom>
            </p:spPr>
          </p:pic>
          <p:pic>
            <p:nvPicPr>
              <p:cNvPr id="1026" name="Picture 2" descr="ãhacker free imageãçåçæå°çµæ">
                <a:extLst>
                  <a:ext uri="{FF2B5EF4-FFF2-40B4-BE49-F238E27FC236}">
                    <a16:creationId xmlns:a16="http://schemas.microsoft.com/office/drawing/2014/main" xmlns="" id="{C56BD289-8B23-40C1-B5C9-B855839B7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4282" y="5449917"/>
                <a:ext cx="1500886" cy="1023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xmlns="" id="{6F7EEAF3-78E9-4115-AF1C-8AF4D0368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804" y="3917649"/>
                <a:ext cx="1029843" cy="1061050"/>
              </a:xfrm>
              <a:prstGeom prst="rect">
                <a:avLst/>
              </a:prstGeom>
            </p:spPr>
          </p:pic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xmlns="" id="{B984110A-DE68-4B1D-9995-93E612092DE4}"/>
                  </a:ext>
                </a:extLst>
              </p:cNvPr>
              <p:cNvGrpSpPr/>
              <p:nvPr/>
            </p:nvGrpSpPr>
            <p:grpSpPr>
              <a:xfrm>
                <a:off x="8620125" y="5121574"/>
                <a:ext cx="1676400" cy="167922"/>
                <a:chOff x="6877050" y="4931074"/>
                <a:chExt cx="1676400" cy="167922"/>
              </a:xfrm>
            </p:grpSpPr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xmlns="" id="{B7FE6ED7-440E-47AB-B45E-196C44A4A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50" y="4931074"/>
                  <a:ext cx="16002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xmlns="" id="{4F4BDA90-0ADE-4E04-98AA-1AF8F01B4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050" y="5098996"/>
                  <a:ext cx="16764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xmlns="" id="{2037DA02-B610-4B99-A87F-625FECEC9CF1}"/>
                  </a:ext>
                </a:extLst>
              </p:cNvPr>
              <p:cNvGrpSpPr/>
              <p:nvPr/>
            </p:nvGrpSpPr>
            <p:grpSpPr>
              <a:xfrm rot="1325429">
                <a:off x="6440921" y="4672209"/>
                <a:ext cx="1457272" cy="156571"/>
                <a:chOff x="6877050" y="4931074"/>
                <a:chExt cx="1676400" cy="167922"/>
              </a:xfrm>
            </p:grpSpPr>
            <p:cxnSp>
              <p:nvCxnSpPr>
                <p:cNvPr id="23" name="直線單箭頭接點 22">
                  <a:extLst>
                    <a:ext uri="{FF2B5EF4-FFF2-40B4-BE49-F238E27FC236}">
                      <a16:creationId xmlns:a16="http://schemas.microsoft.com/office/drawing/2014/main" xmlns="" id="{A16AB184-F226-46F3-AEFE-EDCC83322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50" y="4931074"/>
                  <a:ext cx="16002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xmlns="" id="{868BCF24-C901-4EAE-806F-4B51F2840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050" y="5098996"/>
                  <a:ext cx="16764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xmlns="" id="{3AAE47F0-48F0-4926-A08B-BC2F3D932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773" y="5449917"/>
                <a:ext cx="1203491" cy="3995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xmlns="" id="{92703192-ABAB-49DF-B6F5-C269DD8FB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0125" y="5449917"/>
                <a:ext cx="1676400" cy="750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禁止標誌 34">
              <a:extLst>
                <a:ext uri="{FF2B5EF4-FFF2-40B4-BE49-F238E27FC236}">
                  <a16:creationId xmlns:a16="http://schemas.microsoft.com/office/drawing/2014/main" xmlns="" id="{BCADE0F7-50CC-4010-99A2-A0DF36A7785A}"/>
                </a:ext>
              </a:extLst>
            </p:cNvPr>
            <p:cNvSpPr/>
            <p:nvPr/>
          </p:nvSpPr>
          <p:spPr>
            <a:xfrm>
              <a:off x="6322869" y="5538701"/>
              <a:ext cx="253484" cy="258279"/>
            </a:xfrm>
            <a:prstGeom prst="noSmoking">
              <a:avLst>
                <a:gd name="adj" fmla="val 82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禁止標誌 36">
              <a:extLst>
                <a:ext uri="{FF2B5EF4-FFF2-40B4-BE49-F238E27FC236}">
                  <a16:creationId xmlns:a16="http://schemas.microsoft.com/office/drawing/2014/main" xmlns="" id="{609FBB59-0666-481B-9845-5D4EAD5B1995}"/>
                </a:ext>
              </a:extLst>
            </p:cNvPr>
            <p:cNvSpPr/>
            <p:nvPr/>
          </p:nvSpPr>
          <p:spPr>
            <a:xfrm>
              <a:off x="7280238" y="5474359"/>
              <a:ext cx="253484" cy="258279"/>
            </a:xfrm>
            <a:prstGeom prst="noSmoking">
              <a:avLst>
                <a:gd name="adj" fmla="val 82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xmlns="" id="{0CBB0CF0-AB83-403D-A414-92EAB808F5F2}"/>
              </a:ext>
            </a:extLst>
          </p:cNvPr>
          <p:cNvGrpSpPr/>
          <p:nvPr/>
        </p:nvGrpSpPr>
        <p:grpSpPr>
          <a:xfrm>
            <a:off x="313662" y="1082842"/>
            <a:ext cx="1068946" cy="3720979"/>
            <a:chOff x="313662" y="1082842"/>
            <a:chExt cx="1068946" cy="3720979"/>
          </a:xfrm>
        </p:grpSpPr>
        <p:sp>
          <p:nvSpPr>
            <p:cNvPr id="25" name="書卷: 垂直 24">
              <a:extLst>
                <a:ext uri="{FF2B5EF4-FFF2-40B4-BE49-F238E27FC236}">
                  <a16:creationId xmlns:a16="http://schemas.microsoft.com/office/drawing/2014/main" xmlns="" id="{91FC5651-F023-423D-A53F-865E80C8DC73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BE4F82A5-32E0-49E2-93DA-FCA16CC6F053}"/>
                </a:ext>
              </a:extLst>
            </p:cNvPr>
            <p:cNvSpPr txBox="1"/>
            <p:nvPr/>
          </p:nvSpPr>
          <p:spPr>
            <a:xfrm>
              <a:off x="478803" y="1333471"/>
              <a:ext cx="738664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何謂防火牆</a:t>
              </a:r>
              <a:endPara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36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7EDFE66-7204-4B71-B740-AF3ECBC31066}"/>
              </a:ext>
            </a:extLst>
          </p:cNvPr>
          <p:cNvSpPr txBox="1"/>
          <p:nvPr/>
        </p:nvSpPr>
        <p:spPr>
          <a:xfrm>
            <a:off x="228600" y="20955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01E410-AE78-473B-B6F7-D8AAEDE2DF1F}"/>
              </a:ext>
            </a:extLst>
          </p:cNvPr>
          <p:cNvSpPr txBox="1"/>
          <p:nvPr/>
        </p:nvSpPr>
        <p:spPr>
          <a:xfrm>
            <a:off x="1962151" y="1590675"/>
            <a:ext cx="9410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主機型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設置在</a:t>
            </a:r>
            <a:r>
              <a:rPr lang="zh-TW" alt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單一網路節點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上，用於保護單一伺服器或主機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設置於</a:t>
            </a:r>
            <a:r>
              <a:rPr lang="zh-TW" alt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網路邊界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，可以是一個應用程式或是一台硬體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F25BF45A-15BF-43C3-888C-6907F0A0BFBA}"/>
              </a:ext>
            </a:extLst>
          </p:cNvPr>
          <p:cNvGrpSpPr/>
          <p:nvPr/>
        </p:nvGrpSpPr>
        <p:grpSpPr>
          <a:xfrm>
            <a:off x="313662" y="1082842"/>
            <a:ext cx="1068946" cy="3720979"/>
            <a:chOff x="313662" y="1082842"/>
            <a:chExt cx="1068946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xmlns="" id="{185F94A4-6B32-49C6-A4A8-15BD034F1B60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xmlns="" id="{E886A18D-E6EB-40EC-84FF-05134E7961E5}"/>
                </a:ext>
              </a:extLst>
            </p:cNvPr>
            <p:cNvSpPr txBox="1"/>
            <p:nvPr/>
          </p:nvSpPr>
          <p:spPr>
            <a:xfrm>
              <a:off x="478803" y="1333471"/>
              <a:ext cx="738664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防火牆的類型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9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DE01DAE0-A037-4762-AFF3-6615CBA8A16F}"/>
              </a:ext>
            </a:extLst>
          </p:cNvPr>
          <p:cNvSpPr txBox="1"/>
          <p:nvPr/>
        </p:nvSpPr>
        <p:spPr>
          <a:xfrm>
            <a:off x="228600" y="20955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8E299D15-F9A7-4D3B-861A-884978C0CD8B}"/>
              </a:ext>
            </a:extLst>
          </p:cNvPr>
          <p:cNvGrpSpPr/>
          <p:nvPr/>
        </p:nvGrpSpPr>
        <p:grpSpPr>
          <a:xfrm>
            <a:off x="313662" y="1082842"/>
            <a:ext cx="1068946" cy="3720979"/>
            <a:chOff x="313662" y="1082842"/>
            <a:chExt cx="1068946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xmlns="" id="{6714DD5C-710A-4872-96C1-770AC2C05FE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14769B30-BAB9-4D40-A9BA-3D51980B389A}"/>
                </a:ext>
              </a:extLst>
            </p:cNvPr>
            <p:cNvSpPr txBox="1"/>
            <p:nvPr/>
          </p:nvSpPr>
          <p:spPr>
            <a:xfrm>
              <a:off x="478803" y="1333471"/>
              <a:ext cx="738664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防火牆的功能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02C439A-6A2B-4637-BEE6-0EAB353F9742}"/>
              </a:ext>
            </a:extLst>
          </p:cNvPr>
          <p:cNvSpPr txBox="1"/>
          <p:nvPr/>
        </p:nvSpPr>
        <p:spPr>
          <a:xfrm>
            <a:off x="2176531" y="1184856"/>
            <a:ext cx="9701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封包過濾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只允許符合使用者設定規則的封包通過防火牆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應用層防火牆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基於應用程式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服務進行封包過濾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網路代理</a:t>
            </a:r>
            <a:r>
              <a:rPr lang="en-US" altLang="zh-TW" sz="2800" dirty="0"/>
              <a:t>(Proxy)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代理伺服器可以通過以應用程序的方式處理輸入封包來充當防火牆，同時過濾其他封包。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網路位址轉換</a:t>
            </a:r>
            <a:r>
              <a:rPr lang="en-US" altLang="zh-TW" sz="2800" dirty="0"/>
              <a:t>(NAT)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防火牆藉由</a:t>
            </a:r>
            <a:r>
              <a:rPr lang="en-US" altLang="zh-TW" sz="2800" dirty="0"/>
              <a:t>NAT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功能隱藏受保護主機的實體位置</a:t>
            </a:r>
          </a:p>
        </p:txBody>
      </p:sp>
    </p:spTree>
    <p:extLst>
      <p:ext uri="{BB962C8B-B14F-4D97-AF65-F5344CB8AC3E}">
        <p14:creationId xmlns:p14="http://schemas.microsoft.com/office/powerpoint/2010/main" val="342373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FD0B3AE-4FD4-4B46-ACDB-CF789ED701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</p:spTree>
    <p:extLst>
      <p:ext uri="{BB962C8B-B14F-4D97-AF65-F5344CB8AC3E}">
        <p14:creationId xmlns:p14="http://schemas.microsoft.com/office/powerpoint/2010/main" val="34087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E2394D0-F453-43DB-9DF5-B2623B23FE48}"/>
              </a:ext>
            </a:extLst>
          </p:cNvPr>
          <p:cNvSpPr txBox="1"/>
          <p:nvPr/>
        </p:nvSpPr>
        <p:spPr>
          <a:xfrm>
            <a:off x="228600" y="20955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BAF4D55-25AE-4141-8534-A3C1C1A2520D}"/>
              </a:ext>
            </a:extLst>
          </p:cNvPr>
          <p:cNvSpPr txBox="1"/>
          <p:nvPr/>
        </p:nvSpPr>
        <p:spPr>
          <a:xfrm>
            <a:off x="1666875" y="1228725"/>
            <a:ext cx="967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Ubuntu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Ufw</a:t>
            </a:r>
            <a:r>
              <a:rPr lang="en-US" altLang="zh-TW" sz="2800" dirty="0"/>
              <a:t>/Iptables</a:t>
            </a:r>
            <a:r>
              <a:rPr lang="zh-TW" altLang="en-US" sz="2800" dirty="0"/>
              <a:t> </a:t>
            </a:r>
            <a:r>
              <a:rPr lang="en-US" altLang="zh-TW" sz="2800" dirty="0"/>
              <a:t>–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dirty="0" err="1">
                <a:ea typeface="標楷體" panose="03000509000000000000" pitchFamily="65" charset="-120"/>
              </a:rPr>
              <a:t>Xtables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框架，將規則以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表、鏈、規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則三個層級進行分類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Nftables –</a:t>
            </a:r>
            <a:r>
              <a:rPr lang="zh-TW" altLang="en-US" sz="2800" dirty="0"/>
              <a:t> 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iptables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並讓操作簡易化的新型框架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CentOS 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Firewalld</a:t>
            </a:r>
            <a:r>
              <a:rPr lang="en-US" altLang="zh-TW" sz="2800" dirty="0"/>
              <a:t> – CentOS</a:t>
            </a:r>
            <a:r>
              <a:rPr lang="zh-TW" altLang="en-US" sz="2800" dirty="0"/>
              <a:t> </a:t>
            </a:r>
            <a:r>
              <a:rPr lang="en-US" altLang="zh-TW" sz="2800" dirty="0"/>
              <a:t>7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 err="1"/>
              <a:t>firewalld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取代傳統的</a:t>
            </a:r>
            <a:r>
              <a:rPr lang="en-US" altLang="zh-TW" sz="2800" dirty="0"/>
              <a:t>iptables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，以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區域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的方式管理規則，並以動態方式執行規則。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CF15850-29AB-46E4-9F0F-BF2B8CA63CD1}"/>
              </a:ext>
            </a:extLst>
          </p:cNvPr>
          <p:cNvSpPr/>
          <p:nvPr/>
        </p:nvSpPr>
        <p:spPr>
          <a:xfrm>
            <a:off x="3190875" y="5530929"/>
            <a:ext cx="4671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Iptables : https://en.wikipedia.org/wiki/Iptables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76E073E-6D7F-457C-8F9C-ED826A9132F5}"/>
              </a:ext>
            </a:extLst>
          </p:cNvPr>
          <p:cNvSpPr/>
          <p:nvPr/>
        </p:nvSpPr>
        <p:spPr>
          <a:xfrm>
            <a:off x="3190875" y="6269593"/>
            <a:ext cx="4190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Firewalld</a:t>
            </a:r>
            <a:r>
              <a:rPr lang="en-US" altLang="zh-TW" dirty="0"/>
              <a:t> : https://linuxadmin.io/firewalld/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1848AB3-BA73-48EE-A82D-19A5C02A1A29}"/>
              </a:ext>
            </a:extLst>
          </p:cNvPr>
          <p:cNvSpPr/>
          <p:nvPr/>
        </p:nvSpPr>
        <p:spPr>
          <a:xfrm>
            <a:off x="3190875" y="5900261"/>
            <a:ext cx="8591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Nftables : https://linux-audit.com/differences-between-iptables-and-nftables-explained/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65D9D7DB-EC84-4805-A303-2D9747E08A0E}"/>
              </a:ext>
            </a:extLst>
          </p:cNvPr>
          <p:cNvGrpSpPr/>
          <p:nvPr/>
        </p:nvGrpSpPr>
        <p:grpSpPr>
          <a:xfrm>
            <a:off x="313662" y="1082842"/>
            <a:ext cx="1068946" cy="3720979"/>
            <a:chOff x="313662" y="1082842"/>
            <a:chExt cx="1068946" cy="3720979"/>
          </a:xfrm>
        </p:grpSpPr>
        <p:sp>
          <p:nvSpPr>
            <p:cNvPr id="10" name="書卷: 垂直 9">
              <a:extLst>
                <a:ext uri="{FF2B5EF4-FFF2-40B4-BE49-F238E27FC236}">
                  <a16:creationId xmlns:a16="http://schemas.microsoft.com/office/drawing/2014/main" xmlns="" id="{2FA63599-D967-4C46-AE49-4A29D1A4972D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B8CA3D3F-F9E1-406B-B4F9-D61AF149113E}"/>
                </a:ext>
              </a:extLst>
            </p:cNvPr>
            <p:cNvSpPr txBox="1"/>
            <p:nvPr/>
          </p:nvSpPr>
          <p:spPr>
            <a:xfrm>
              <a:off x="478803" y="1333471"/>
              <a:ext cx="738664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Linux</a:t>
              </a: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的防火牆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839248"/>
      </p:ext>
    </p:extLst>
  </p:cSld>
  <p:clrMapOvr>
    <a:masterClrMapping/>
  </p:clrMapOvr>
</p:sld>
</file>

<file path=ppt/theme/theme1.xml><?xml version="1.0" encoding="utf-8"?>
<a:theme xmlns:a="http://schemas.openxmlformats.org/drawingml/2006/main" name="空白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空白" id="{CA80C0D7-86F0-450B-B21D-749C66B500C3}" vid="{B537D308-F7E3-475A-B32D-FCC58FAB43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363</TotalTime>
  <Words>570</Words>
  <Application>Microsoft Office PowerPoint</Application>
  <PresentationFormat>自訂</PresentationFormat>
  <Paragraphs>93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空白</vt:lpstr>
      <vt:lpstr>網路安全之防火牆實務</vt:lpstr>
      <vt:lpstr>課程宗旨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大郡 羅</dc:creator>
  <cp:lastModifiedBy>TB</cp:lastModifiedBy>
  <cp:revision>29</cp:revision>
  <dcterms:created xsi:type="dcterms:W3CDTF">2019-03-04T01:18:46Z</dcterms:created>
  <dcterms:modified xsi:type="dcterms:W3CDTF">2019-03-04T12:50:37Z</dcterms:modified>
</cp:coreProperties>
</file>