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76" r:id="rId2"/>
    <p:sldId id="278" r:id="rId3"/>
    <p:sldId id="279" r:id="rId4"/>
    <p:sldId id="281" r:id="rId5"/>
    <p:sldId id="302" r:id="rId6"/>
    <p:sldId id="303" r:id="rId7"/>
    <p:sldId id="280" r:id="rId8"/>
    <p:sldId id="305" r:id="rId9"/>
    <p:sldId id="304"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259" r:id="rId31"/>
    <p:sldId id="257" r:id="rId32"/>
    <p:sldId id="263" r:id="rId33"/>
    <p:sldId id="264" r:id="rId34"/>
    <p:sldId id="268" r:id="rId35"/>
    <p:sldId id="267" r:id="rId36"/>
    <p:sldId id="270" r:id="rId37"/>
    <p:sldId id="269" r:id="rId38"/>
    <p:sldId id="271" r:id="rId39"/>
    <p:sldId id="258" r:id="rId40"/>
    <p:sldId id="272" r:id="rId41"/>
    <p:sldId id="273" r:id="rId42"/>
    <p:sldId id="265" r:id="rId43"/>
    <p:sldId id="266" r:id="rId44"/>
    <p:sldId id="260" r:id="rId4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2" d="100"/>
          <a:sy n="122" d="100"/>
        </p:scale>
        <p:origin x="-1314"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DBA79C-671D-4BB9-8450-E1C0B159A853}" type="datetimeFigureOut">
              <a:rPr lang="zh-TW" altLang="en-US" smtClean="0"/>
              <a:t>2019/3/4</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6E6EA8-F120-4BC4-A93C-7FD358CEA5AA}" type="slidenum">
              <a:rPr lang="zh-TW" altLang="en-US" smtClean="0"/>
              <a:t>‹#›</a:t>
            </a:fld>
            <a:endParaRPr lang="zh-TW" altLang="en-US"/>
          </a:p>
        </p:txBody>
      </p:sp>
    </p:spTree>
    <p:extLst>
      <p:ext uri="{BB962C8B-B14F-4D97-AF65-F5344CB8AC3E}">
        <p14:creationId xmlns:p14="http://schemas.microsoft.com/office/powerpoint/2010/main" val="1117517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36E6EA8-F120-4BC4-A93C-7FD358CEA5AA}" type="slidenum">
              <a:rPr lang="zh-TW" altLang="en-US" smtClean="0"/>
              <a:t>40</a:t>
            </a:fld>
            <a:endParaRPr lang="zh-TW" altLang="en-US"/>
          </a:p>
        </p:txBody>
      </p:sp>
    </p:spTree>
    <p:extLst>
      <p:ext uri="{BB962C8B-B14F-4D97-AF65-F5344CB8AC3E}">
        <p14:creationId xmlns:p14="http://schemas.microsoft.com/office/powerpoint/2010/main" val="3279107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FF61C634-727F-4F0D-B62D-E6BE9644A270}" type="datetimeFigureOut">
              <a:rPr lang="zh-TW" altLang="en-US" smtClean="0"/>
              <a:t>2019/3/4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173207C-1360-47C2-A988-497CD9885741}" type="slidenum">
              <a:rPr lang="zh-TW" altLang="en-US" smtClean="0"/>
              <a:t>‹#›</a:t>
            </a:fld>
            <a:endParaRPr lang="zh-TW" altLang="en-US"/>
          </a:p>
        </p:txBody>
      </p:sp>
    </p:spTree>
    <p:extLst>
      <p:ext uri="{BB962C8B-B14F-4D97-AF65-F5344CB8AC3E}">
        <p14:creationId xmlns:p14="http://schemas.microsoft.com/office/powerpoint/2010/main" val="2045986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F61C634-727F-4F0D-B62D-E6BE9644A270}" type="datetimeFigureOut">
              <a:rPr lang="zh-TW" altLang="en-US" smtClean="0"/>
              <a:t>2019/3/4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173207C-1360-47C2-A988-497CD9885741}" type="slidenum">
              <a:rPr lang="zh-TW" altLang="en-US" smtClean="0"/>
              <a:t>‹#›</a:t>
            </a:fld>
            <a:endParaRPr lang="zh-TW" altLang="en-US"/>
          </a:p>
        </p:txBody>
      </p:sp>
    </p:spTree>
    <p:extLst>
      <p:ext uri="{BB962C8B-B14F-4D97-AF65-F5344CB8AC3E}">
        <p14:creationId xmlns:p14="http://schemas.microsoft.com/office/powerpoint/2010/main" val="741814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F61C634-727F-4F0D-B62D-E6BE9644A270}" type="datetimeFigureOut">
              <a:rPr lang="zh-TW" altLang="en-US" smtClean="0"/>
              <a:t>2019/3/4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173207C-1360-47C2-A988-497CD9885741}" type="slidenum">
              <a:rPr lang="zh-TW" altLang="en-US" smtClean="0"/>
              <a:t>‹#›</a:t>
            </a:fld>
            <a:endParaRPr lang="zh-TW" altLang="en-US"/>
          </a:p>
        </p:txBody>
      </p:sp>
    </p:spTree>
    <p:extLst>
      <p:ext uri="{BB962C8B-B14F-4D97-AF65-F5344CB8AC3E}">
        <p14:creationId xmlns:p14="http://schemas.microsoft.com/office/powerpoint/2010/main" val="2156065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1150938" y="214313"/>
            <a:ext cx="7793037" cy="1462087"/>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1182688" y="2017713"/>
            <a:ext cx="7772400" cy="4114800"/>
          </a:xfrm>
        </p:spPr>
        <p:txBody>
          <a:bodyPr/>
          <a:lstStyle/>
          <a:p>
            <a:endParaRPr lang="zh-TW" altLang="en-US"/>
          </a:p>
        </p:txBody>
      </p:sp>
      <p:sp>
        <p:nvSpPr>
          <p:cNvPr id="4" name="日期版面配置區 3"/>
          <p:cNvSpPr>
            <a:spLocks noGrp="1"/>
          </p:cNvSpPr>
          <p:nvPr>
            <p:ph type="dt" sz="half" idx="10"/>
          </p:nvPr>
        </p:nvSpPr>
        <p:spPr>
          <a:xfrm>
            <a:off x="1162050" y="6243638"/>
            <a:ext cx="1905000" cy="457200"/>
          </a:xfrm>
        </p:spPr>
        <p:txBody>
          <a:bodyPr/>
          <a:lstStyle>
            <a:lvl1pPr>
              <a:defRPr/>
            </a:lvl1pPr>
          </a:lstStyle>
          <a:p>
            <a:endParaRPr lang="en-US" altLang="zh-TW"/>
          </a:p>
        </p:txBody>
      </p:sp>
      <p:sp>
        <p:nvSpPr>
          <p:cNvPr id="5" name="頁尾版面配置區 4"/>
          <p:cNvSpPr>
            <a:spLocks noGrp="1"/>
          </p:cNvSpPr>
          <p:nvPr>
            <p:ph type="ftr" sz="quarter" idx="11"/>
          </p:nvPr>
        </p:nvSpPr>
        <p:spPr>
          <a:xfrm>
            <a:off x="3657600" y="6243638"/>
            <a:ext cx="2895600" cy="457200"/>
          </a:xfrm>
        </p:spPr>
        <p:txBody>
          <a:bodyPr/>
          <a:lstStyle>
            <a:lvl1pPr>
              <a:defRPr/>
            </a:lvl1pPr>
          </a:lstStyle>
          <a:p>
            <a:endParaRPr lang="en-US" altLang="zh-TW"/>
          </a:p>
        </p:txBody>
      </p:sp>
      <p:sp>
        <p:nvSpPr>
          <p:cNvPr id="6" name="投影片編號版面配置區 5"/>
          <p:cNvSpPr>
            <a:spLocks noGrp="1"/>
          </p:cNvSpPr>
          <p:nvPr>
            <p:ph type="sldNum" sz="quarter" idx="12"/>
          </p:nvPr>
        </p:nvSpPr>
        <p:spPr>
          <a:xfrm>
            <a:off x="7042150" y="6243638"/>
            <a:ext cx="1905000" cy="457200"/>
          </a:xfrm>
        </p:spPr>
        <p:txBody>
          <a:bodyPr/>
          <a:lstStyle>
            <a:lvl1pPr>
              <a:defRPr/>
            </a:lvl1pPr>
          </a:lstStyle>
          <a:p>
            <a:fld id="{54D5FE43-C25F-4778-9A51-E90907F78C62}" type="slidenum">
              <a:rPr lang="en-US" altLang="zh-TW"/>
              <a:pPr/>
              <a:t>‹#›</a:t>
            </a:fld>
            <a:endParaRPr lang="en-US" altLang="zh-TW"/>
          </a:p>
        </p:txBody>
      </p:sp>
    </p:spTree>
    <p:extLst>
      <p:ext uri="{BB962C8B-B14F-4D97-AF65-F5344CB8AC3E}">
        <p14:creationId xmlns:p14="http://schemas.microsoft.com/office/powerpoint/2010/main" val="164854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F61C634-727F-4F0D-B62D-E6BE9644A270}" type="datetimeFigureOut">
              <a:rPr lang="zh-TW" altLang="en-US" smtClean="0"/>
              <a:t>2019/3/4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173207C-1360-47C2-A988-497CD9885741}" type="slidenum">
              <a:rPr lang="zh-TW" altLang="en-US" smtClean="0"/>
              <a:t>‹#›</a:t>
            </a:fld>
            <a:endParaRPr lang="zh-TW" altLang="en-US"/>
          </a:p>
        </p:txBody>
      </p:sp>
    </p:spTree>
    <p:extLst>
      <p:ext uri="{BB962C8B-B14F-4D97-AF65-F5344CB8AC3E}">
        <p14:creationId xmlns:p14="http://schemas.microsoft.com/office/powerpoint/2010/main" val="825328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FF61C634-727F-4F0D-B62D-E6BE9644A270}" type="datetimeFigureOut">
              <a:rPr lang="zh-TW" altLang="en-US" smtClean="0"/>
              <a:t>2019/3/4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173207C-1360-47C2-A988-497CD9885741}" type="slidenum">
              <a:rPr lang="zh-TW" altLang="en-US" smtClean="0"/>
              <a:t>‹#›</a:t>
            </a:fld>
            <a:endParaRPr lang="zh-TW" altLang="en-US"/>
          </a:p>
        </p:txBody>
      </p:sp>
    </p:spTree>
    <p:extLst>
      <p:ext uri="{BB962C8B-B14F-4D97-AF65-F5344CB8AC3E}">
        <p14:creationId xmlns:p14="http://schemas.microsoft.com/office/powerpoint/2010/main" val="405901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FF61C634-727F-4F0D-B62D-E6BE9644A270}" type="datetimeFigureOut">
              <a:rPr lang="zh-TW" altLang="en-US" smtClean="0"/>
              <a:t>2019/3/4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173207C-1360-47C2-A988-497CD9885741}" type="slidenum">
              <a:rPr lang="zh-TW" altLang="en-US" smtClean="0"/>
              <a:t>‹#›</a:t>
            </a:fld>
            <a:endParaRPr lang="zh-TW" altLang="en-US"/>
          </a:p>
        </p:txBody>
      </p:sp>
    </p:spTree>
    <p:extLst>
      <p:ext uri="{BB962C8B-B14F-4D97-AF65-F5344CB8AC3E}">
        <p14:creationId xmlns:p14="http://schemas.microsoft.com/office/powerpoint/2010/main" val="622792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FF61C634-727F-4F0D-B62D-E6BE9644A270}" type="datetimeFigureOut">
              <a:rPr lang="zh-TW" altLang="en-US" smtClean="0"/>
              <a:t>2019/3/4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8173207C-1360-47C2-A988-497CD9885741}" type="slidenum">
              <a:rPr lang="zh-TW" altLang="en-US" smtClean="0"/>
              <a:t>‹#›</a:t>
            </a:fld>
            <a:endParaRPr lang="zh-TW" altLang="en-US"/>
          </a:p>
        </p:txBody>
      </p:sp>
    </p:spTree>
    <p:extLst>
      <p:ext uri="{BB962C8B-B14F-4D97-AF65-F5344CB8AC3E}">
        <p14:creationId xmlns:p14="http://schemas.microsoft.com/office/powerpoint/2010/main" val="3622558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FF61C634-727F-4F0D-B62D-E6BE9644A270}" type="datetimeFigureOut">
              <a:rPr lang="zh-TW" altLang="en-US" smtClean="0"/>
              <a:t>2019/3/4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8173207C-1360-47C2-A988-497CD9885741}" type="slidenum">
              <a:rPr lang="zh-TW" altLang="en-US" smtClean="0"/>
              <a:t>‹#›</a:t>
            </a:fld>
            <a:endParaRPr lang="zh-TW" altLang="en-US"/>
          </a:p>
        </p:txBody>
      </p:sp>
    </p:spTree>
    <p:extLst>
      <p:ext uri="{BB962C8B-B14F-4D97-AF65-F5344CB8AC3E}">
        <p14:creationId xmlns:p14="http://schemas.microsoft.com/office/powerpoint/2010/main" val="4284049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FF61C634-727F-4F0D-B62D-E6BE9644A270}" type="datetimeFigureOut">
              <a:rPr lang="zh-TW" altLang="en-US" smtClean="0"/>
              <a:t>2019/3/4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8173207C-1360-47C2-A988-497CD9885741}" type="slidenum">
              <a:rPr lang="zh-TW" altLang="en-US" smtClean="0"/>
              <a:t>‹#›</a:t>
            </a:fld>
            <a:endParaRPr lang="zh-TW" altLang="en-US"/>
          </a:p>
        </p:txBody>
      </p:sp>
    </p:spTree>
    <p:extLst>
      <p:ext uri="{BB962C8B-B14F-4D97-AF65-F5344CB8AC3E}">
        <p14:creationId xmlns:p14="http://schemas.microsoft.com/office/powerpoint/2010/main" val="3637908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FF61C634-727F-4F0D-B62D-E6BE9644A270}" type="datetimeFigureOut">
              <a:rPr lang="zh-TW" altLang="en-US" smtClean="0"/>
              <a:t>2019/3/4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173207C-1360-47C2-A988-497CD9885741}" type="slidenum">
              <a:rPr lang="zh-TW" altLang="en-US" smtClean="0"/>
              <a:t>‹#›</a:t>
            </a:fld>
            <a:endParaRPr lang="zh-TW" altLang="en-US"/>
          </a:p>
        </p:txBody>
      </p:sp>
    </p:spTree>
    <p:extLst>
      <p:ext uri="{BB962C8B-B14F-4D97-AF65-F5344CB8AC3E}">
        <p14:creationId xmlns:p14="http://schemas.microsoft.com/office/powerpoint/2010/main" val="2462791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FF61C634-727F-4F0D-B62D-E6BE9644A270}" type="datetimeFigureOut">
              <a:rPr lang="zh-TW" altLang="en-US" smtClean="0"/>
              <a:t>2019/3/4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173207C-1360-47C2-A988-497CD9885741}" type="slidenum">
              <a:rPr lang="zh-TW" altLang="en-US" smtClean="0"/>
              <a:t>‹#›</a:t>
            </a:fld>
            <a:endParaRPr lang="zh-TW" altLang="en-US"/>
          </a:p>
        </p:txBody>
      </p:sp>
    </p:spTree>
    <p:extLst>
      <p:ext uri="{BB962C8B-B14F-4D97-AF65-F5344CB8AC3E}">
        <p14:creationId xmlns:p14="http://schemas.microsoft.com/office/powerpoint/2010/main" val="3574023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1C634-727F-4F0D-B62D-E6BE9644A270}" type="datetimeFigureOut">
              <a:rPr lang="zh-TW" altLang="en-US" smtClean="0"/>
              <a:t>2019/3/4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3207C-1360-47C2-A988-497CD9885741}" type="slidenum">
              <a:rPr lang="zh-TW" altLang="en-US" smtClean="0"/>
              <a:t>‹#›</a:t>
            </a:fld>
            <a:endParaRPr lang="zh-TW" altLang="en-US"/>
          </a:p>
        </p:txBody>
      </p:sp>
    </p:spTree>
    <p:extLst>
      <p:ext uri="{BB962C8B-B14F-4D97-AF65-F5344CB8AC3E}">
        <p14:creationId xmlns:p14="http://schemas.microsoft.com/office/powerpoint/2010/main" val="3507192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Anomaly-based_intrusion_detection_system" TargetMode="External"/><Relationship Id="rId2" Type="http://schemas.openxmlformats.org/officeDocument/2006/relationships/hyperlink" Target="https://en.wikipedia.org/wiki/Malware" TargetMode="External"/><Relationship Id="rId1" Type="http://schemas.openxmlformats.org/officeDocument/2006/relationships/slideLayout" Target="../slideLayouts/slideLayout2.xml"/><Relationship Id="rId4" Type="http://schemas.openxmlformats.org/officeDocument/2006/relationships/hyperlink" Target="https://en.wikipedia.org/wiki/Machine_learn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zh.wikipedia.org/wiki/%E5%85%A5%E4%BE%B5%E9%A2%84%E9%98%B2%E7%B3%BB%E7%BB%9F" TargetMode="External"/><Relationship Id="rId7" Type="http://schemas.openxmlformats.org/officeDocument/2006/relationships/image" Target="../media/image2.png"/><Relationship Id="rId2" Type="http://schemas.openxmlformats.org/officeDocument/2006/relationships/hyperlink" Target="https://zh.wikipedia.org/wiki/%E9%96%8B%E6%94%BE%E5%8E%9F%E5%A7%8B%E7%A2%BC"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zh.wikipedia.org/wiki/%E9%80%9A%E8%A8%8A%E5%8D%94%E5%AE%9A" TargetMode="External"/><Relationship Id="rId4" Type="http://schemas.openxmlformats.org/officeDocument/2006/relationships/hyperlink" Target="https://zh.wikipedia.org/wiki/%E5%85%A5%E4%BE%B5%E6%AA%A2%E6%B8%AC%E7%B3%BB%E7%B5%B1"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zh.wikipedia.org/wiki/%E5%B0%81%E5%8C%8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96889" y="319150"/>
            <a:ext cx="7647112" cy="584775"/>
          </a:xfrm>
          <a:prstGeom prst="rect">
            <a:avLst/>
          </a:prstGeom>
          <a:solidFill>
            <a:schemeClr val="accent5">
              <a:lumMod val="60000"/>
              <a:lumOff val="40000"/>
            </a:schemeClr>
          </a:solidFill>
        </p:spPr>
        <p:txBody>
          <a:bodyPr wrap="square">
            <a:spAutoFit/>
          </a:bodyPr>
          <a:lstStyle/>
          <a:p>
            <a:r>
              <a:rPr lang="zh-TW" altLang="en-US" sz="3200" b="1" dirty="0">
                <a:solidFill>
                  <a:schemeClr val="bg1"/>
                </a:solidFill>
              </a:rPr>
              <a:t>新型態資安實務課程計畫</a:t>
            </a:r>
          </a:p>
        </p:txBody>
      </p:sp>
      <p:sp>
        <p:nvSpPr>
          <p:cNvPr id="6" name="矩形 5"/>
          <p:cNvSpPr/>
          <p:nvPr/>
        </p:nvSpPr>
        <p:spPr>
          <a:xfrm>
            <a:off x="0" y="323334"/>
            <a:ext cx="1415772" cy="584775"/>
          </a:xfrm>
          <a:prstGeom prst="rect">
            <a:avLst/>
          </a:prstGeom>
          <a:solidFill>
            <a:srgbClr val="92D050"/>
          </a:solidFill>
        </p:spPr>
        <p:txBody>
          <a:bodyPr wrap="none">
            <a:spAutoFit/>
          </a:bodyPr>
          <a:lstStyle/>
          <a:p>
            <a:r>
              <a:rPr lang="zh-TW" altLang="en-US" sz="3200" b="1" dirty="0" smtClean="0">
                <a:effectLst>
                  <a:outerShdw blurRad="38100" dist="38100" dir="2700000" algn="tl">
                    <a:srgbClr val="000000">
                      <a:alpha val="43137"/>
                    </a:srgbClr>
                  </a:outerShdw>
                </a:effectLst>
              </a:rPr>
              <a:t>教育部</a:t>
            </a:r>
            <a:endParaRPr lang="zh-TW" altLang="en-US" sz="3200" b="1" dirty="0">
              <a:effectLst>
                <a:outerShdw blurRad="38100" dist="38100" dir="2700000" algn="tl">
                  <a:srgbClr val="000000">
                    <a:alpha val="43137"/>
                  </a:srgbClr>
                </a:outerShdw>
              </a:effectLst>
            </a:endParaRPr>
          </a:p>
        </p:txBody>
      </p:sp>
      <p:sp>
        <p:nvSpPr>
          <p:cNvPr id="9" name="標題 8"/>
          <p:cNvSpPr>
            <a:spLocks noGrp="1"/>
          </p:cNvSpPr>
          <p:nvPr>
            <p:ph type="ctrTitle"/>
          </p:nvPr>
        </p:nvSpPr>
        <p:spPr>
          <a:xfrm>
            <a:off x="2195736" y="2826745"/>
            <a:ext cx="6073702" cy="862628"/>
          </a:xfrm>
        </p:spPr>
        <p:txBody>
          <a:bodyPr>
            <a:normAutofit/>
          </a:bodyPr>
          <a:lstStyle/>
          <a:p>
            <a:r>
              <a:rPr lang="zh-TW" altLang="en-US" b="1" dirty="0"/>
              <a:t>網路安全</a:t>
            </a:r>
            <a:r>
              <a:rPr lang="zh-TW" altLang="en-US" sz="1600" b="1" dirty="0" smtClean="0"/>
              <a:t>之</a:t>
            </a:r>
            <a:r>
              <a:rPr lang="zh-TW" altLang="en-US" sz="3200" b="1" dirty="0">
                <a:solidFill>
                  <a:srgbClr val="002060"/>
                </a:solidFill>
              </a:rPr>
              <a:t>入侵偵測系統</a:t>
            </a:r>
            <a:r>
              <a:rPr lang="zh-TW" altLang="en-US" sz="3200" b="1" dirty="0"/>
              <a:t>實務</a:t>
            </a:r>
            <a:endParaRPr lang="zh-TW" altLang="en-US" sz="3200" b="1" dirty="0"/>
          </a:p>
        </p:txBody>
      </p:sp>
      <p:sp>
        <p:nvSpPr>
          <p:cNvPr id="10" name="副標題 9"/>
          <p:cNvSpPr>
            <a:spLocks noGrp="1"/>
          </p:cNvSpPr>
          <p:nvPr>
            <p:ph type="subTitle" idx="1"/>
          </p:nvPr>
        </p:nvSpPr>
        <p:spPr>
          <a:xfrm>
            <a:off x="1143000" y="4107426"/>
            <a:ext cx="6858000" cy="1150374"/>
          </a:xfrm>
        </p:spPr>
        <p:txBody>
          <a:bodyPr/>
          <a:lstStyle/>
          <a:p>
            <a:pPr algn="l"/>
            <a:r>
              <a:rPr lang="zh-TW" altLang="en-US" b="1" dirty="0" smtClean="0"/>
              <a:t>授課教師</a:t>
            </a:r>
            <a:r>
              <a:rPr lang="en-US" altLang="zh-TW" b="1" dirty="0" smtClean="0"/>
              <a:t>:</a:t>
            </a:r>
            <a:endParaRPr lang="zh-TW" altLang="en-US" b="1" dirty="0"/>
          </a:p>
        </p:txBody>
      </p:sp>
      <p:sp>
        <p:nvSpPr>
          <p:cNvPr id="11" name="矩形 10"/>
          <p:cNvSpPr/>
          <p:nvPr/>
        </p:nvSpPr>
        <p:spPr>
          <a:xfrm>
            <a:off x="0" y="6070042"/>
            <a:ext cx="9144000" cy="523220"/>
          </a:xfrm>
          <a:prstGeom prst="rect">
            <a:avLst/>
          </a:prstGeom>
          <a:solidFill>
            <a:schemeClr val="accent6">
              <a:lumMod val="40000"/>
              <a:lumOff val="60000"/>
            </a:schemeClr>
          </a:solidFill>
        </p:spPr>
        <p:txBody>
          <a:bodyPr wrap="square">
            <a:spAutoFit/>
          </a:bodyPr>
          <a:lstStyle/>
          <a:p>
            <a:r>
              <a:rPr lang="zh-TW" altLang="en-US" sz="2800" dirty="0">
                <a:latin typeface="華康康楷體W5(P)" panose="03000500000000000000" pitchFamily="66" charset="-120"/>
                <a:ea typeface="華康康楷體W5(P)" panose="03000500000000000000" pitchFamily="66" charset="-120"/>
              </a:rPr>
              <a:t>資訊安全基礎實務</a:t>
            </a:r>
            <a:r>
              <a:rPr lang="zh-TW" altLang="en-US" sz="2800" dirty="0" smtClean="0">
                <a:latin typeface="華康康楷體W5(P)" panose="03000500000000000000" pitchFamily="66" charset="-120"/>
                <a:ea typeface="華康康楷體W5(P)" panose="03000500000000000000" pitchFamily="66" charset="-120"/>
              </a:rPr>
              <a:t>課程    </a:t>
            </a:r>
            <a:r>
              <a:rPr lang="en-US" altLang="zh-TW" sz="2400" dirty="0" smtClean="0">
                <a:latin typeface="Adobe Gothic Std B" pitchFamily="34" charset="-128"/>
                <a:ea typeface="Adobe Gothic Std B" pitchFamily="34" charset="-128"/>
              </a:rPr>
              <a:t>A </a:t>
            </a:r>
            <a:r>
              <a:rPr lang="en-US" altLang="zh-TW" sz="2400" dirty="0">
                <a:latin typeface="Adobe Gothic Std B" pitchFamily="34" charset="-128"/>
                <a:ea typeface="Adobe Gothic Std B" pitchFamily="34" charset="-128"/>
              </a:rPr>
              <a:t>practical introduction to security</a:t>
            </a:r>
            <a:endParaRPr lang="zh-TW" altLang="en-US" sz="2400" dirty="0">
              <a:latin typeface="Adobe Gothic Std B" pitchFamily="34" charset="-128"/>
              <a:ea typeface="華康康楷體W5(P)" panose="03000500000000000000" pitchFamily="66" charset="-120"/>
            </a:endParaRPr>
          </a:p>
        </p:txBody>
      </p:sp>
      <p:sp>
        <p:nvSpPr>
          <p:cNvPr id="2" name="矩形 1"/>
          <p:cNvSpPr/>
          <p:nvPr/>
        </p:nvSpPr>
        <p:spPr>
          <a:xfrm>
            <a:off x="4932040" y="2787222"/>
            <a:ext cx="2743828" cy="369332"/>
          </a:xfrm>
          <a:prstGeom prst="rect">
            <a:avLst/>
          </a:prstGeom>
        </p:spPr>
        <p:txBody>
          <a:bodyPr wrap="none">
            <a:spAutoFit/>
          </a:bodyPr>
          <a:lstStyle/>
          <a:p>
            <a:r>
              <a:rPr lang="en-US" altLang="zh-TW" b="1" dirty="0"/>
              <a:t>Intrusion-detection </a:t>
            </a:r>
            <a:r>
              <a:rPr lang="en-US" altLang="zh-TW" b="1" dirty="0" smtClean="0"/>
              <a:t>system</a:t>
            </a:r>
            <a:endParaRPr lang="zh-TW" altLang="en-US" b="1" dirty="0"/>
          </a:p>
        </p:txBody>
      </p:sp>
    </p:spTree>
    <p:extLst>
      <p:ext uri="{BB962C8B-B14F-4D97-AF65-F5344CB8AC3E}">
        <p14:creationId xmlns:p14="http://schemas.microsoft.com/office/powerpoint/2010/main" val="41079110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0" b="1" dirty="0" smtClean="0"/>
              <a:t>Snort</a:t>
            </a:r>
            <a:r>
              <a:rPr lang="zh-TW" altLang="en-US" sz="6000" b="1" dirty="0" smtClean="0"/>
              <a:t>偵測</a:t>
            </a:r>
            <a:r>
              <a:rPr lang="zh-TW" altLang="en-US" sz="6000" b="1" dirty="0"/>
              <a:t>規則</a:t>
            </a:r>
            <a:endParaRPr lang="zh-TW" altLang="en-US" sz="6000" dirty="0"/>
          </a:p>
        </p:txBody>
      </p:sp>
    </p:spTree>
    <p:extLst>
      <p:ext uri="{BB962C8B-B14F-4D97-AF65-F5344CB8AC3E}">
        <p14:creationId xmlns:p14="http://schemas.microsoft.com/office/powerpoint/2010/main" val="2230169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ltLang="zh-TW"/>
              <a:t>Structure of Rule</a:t>
            </a:r>
          </a:p>
        </p:txBody>
      </p:sp>
      <p:pic>
        <p:nvPicPr>
          <p:cNvPr id="3307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060575"/>
            <a:ext cx="633571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0756" name="Text Box 4"/>
          <p:cNvSpPr txBox="1">
            <a:spLocks noChangeArrowheads="1"/>
          </p:cNvSpPr>
          <p:nvPr/>
        </p:nvSpPr>
        <p:spPr bwMode="auto">
          <a:xfrm>
            <a:off x="179388" y="2852738"/>
            <a:ext cx="8712200"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2500" b="1"/>
              <a:t>Rule header</a:t>
            </a:r>
            <a:r>
              <a:rPr lang="zh-TW" altLang="en-US" sz="2500" b="1"/>
              <a:t>：</a:t>
            </a:r>
          </a:p>
          <a:p>
            <a:r>
              <a:rPr lang="zh-TW" altLang="en-US" sz="1800">
                <a:solidFill>
                  <a:schemeClr val="folHlink"/>
                </a:solidFill>
              </a:rPr>
              <a:t>	</a:t>
            </a:r>
            <a:r>
              <a:rPr lang="en-US" altLang="zh-TW" sz="2400">
                <a:solidFill>
                  <a:schemeClr val="folHlink"/>
                </a:solidFill>
              </a:rPr>
              <a:t>The rule header contains information about what action a rule takes.</a:t>
            </a:r>
            <a:r>
              <a:rPr lang="en-US" altLang="zh-TW" sz="1800">
                <a:solidFill>
                  <a:schemeClr val="folHlink"/>
                </a:solidFill>
              </a:rPr>
              <a:t> </a:t>
            </a:r>
            <a:endParaRPr lang="en-US" altLang="zh-TW" sz="1800" b="1">
              <a:solidFill>
                <a:schemeClr val="folHlink"/>
              </a:solidFill>
            </a:endParaRPr>
          </a:p>
        </p:txBody>
      </p:sp>
      <p:sp>
        <p:nvSpPr>
          <p:cNvPr id="330757" name="Text Box 5"/>
          <p:cNvSpPr txBox="1">
            <a:spLocks noChangeArrowheads="1"/>
          </p:cNvSpPr>
          <p:nvPr/>
        </p:nvSpPr>
        <p:spPr bwMode="auto">
          <a:xfrm>
            <a:off x="179388" y="4292600"/>
            <a:ext cx="8750300"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2500" b="1"/>
              <a:t>Rule option</a:t>
            </a:r>
            <a:r>
              <a:rPr lang="zh-TW" altLang="en-US" sz="2500" b="1"/>
              <a:t>：</a:t>
            </a:r>
          </a:p>
          <a:p>
            <a:r>
              <a:rPr lang="zh-TW" altLang="en-US" sz="2400">
                <a:solidFill>
                  <a:schemeClr val="folHlink"/>
                </a:solidFill>
              </a:rPr>
              <a:t>	</a:t>
            </a:r>
            <a:r>
              <a:rPr lang="en-US" altLang="zh-TW" sz="2400">
                <a:solidFill>
                  <a:schemeClr val="folHlink"/>
                </a:solidFill>
              </a:rPr>
              <a:t>The options part contains additional criteria for matching a rule against data packets. </a:t>
            </a:r>
          </a:p>
          <a:p>
            <a:r>
              <a:rPr lang="en-US" altLang="zh-TW" sz="2400">
                <a:solidFill>
                  <a:schemeClr val="folHlink"/>
                </a:solidFill>
              </a:rPr>
              <a:t>	A rule may detect one type or multiple types of intrusion activity. Intelligent rules should be able to apply to multiple intrusion signatures.</a:t>
            </a:r>
          </a:p>
          <a:p>
            <a:endParaRPr lang="en-US" altLang="zh-TW" sz="2400" b="1">
              <a:solidFill>
                <a:schemeClr val="folHlink"/>
              </a:solidFill>
            </a:endParaRPr>
          </a:p>
        </p:txBody>
      </p:sp>
    </p:spTree>
    <p:extLst>
      <p:ext uri="{BB962C8B-B14F-4D97-AF65-F5344CB8AC3E}">
        <p14:creationId xmlns:p14="http://schemas.microsoft.com/office/powerpoint/2010/main" val="85230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1042988" y="620713"/>
            <a:ext cx="7793037" cy="903287"/>
          </a:xfrm>
        </p:spPr>
        <p:txBody>
          <a:bodyPr/>
          <a:lstStyle/>
          <a:p>
            <a:r>
              <a:rPr lang="en-US" altLang="zh-TW"/>
              <a:t>Snort rule</a:t>
            </a:r>
          </a:p>
        </p:txBody>
      </p:sp>
      <p:graphicFrame>
        <p:nvGraphicFramePr>
          <p:cNvPr id="331921" name="Group 145"/>
          <p:cNvGraphicFramePr>
            <a:graphicFrameLocks noGrp="1"/>
          </p:cNvGraphicFramePr>
          <p:nvPr>
            <p:ph sz="half" idx="1"/>
          </p:nvPr>
        </p:nvGraphicFramePr>
        <p:xfrm>
          <a:off x="107950" y="1844675"/>
          <a:ext cx="4556125" cy="4746625"/>
        </p:xfrm>
        <a:graphic>
          <a:graphicData uri="http://schemas.openxmlformats.org/drawingml/2006/table">
            <a:tbl>
              <a:tblPr/>
              <a:tblGrid>
                <a:gridCol w="2012950"/>
                <a:gridCol w="590550"/>
                <a:gridCol w="1412875"/>
                <a:gridCol w="539750"/>
              </a:tblGrid>
              <a:tr h="288925">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Rule</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TW" altLang="en-US" sz="14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數目</a:t>
                      </a:r>
                      <a:endParaRPr kumimoji="1" lang="zh-TW" altLang="en-US"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Rule</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TW" altLang="en-US" sz="1400" b="0" i="0"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數目</a:t>
                      </a:r>
                      <a:endParaRPr kumimoji="1" lang="zh-TW" altLang="en-US"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9425">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attack-responses.rules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17</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p2p.rules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8</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backdoor.rules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77</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policy.rules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21</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bad-traffic.rules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14</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pop2.rules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4</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chat.rules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30</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pop3.rules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28</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ddos.rules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33</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porn.rules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27</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deleted.rules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271</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rpc.rules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129</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0513">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dns.rules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23</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rservices.rules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13</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dos.rules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22</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scan.rules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20</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experimental.rules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0</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shellcode.rules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21</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exploit.rules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83</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smtp.rules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60</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finger.rules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14</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snmp.rules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17</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ftp.rules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69</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sql.rules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56</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icmp-info.rules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23</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telnet.rules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16</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icmp.rules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125</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tftp.rules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12</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31922" name="Group 146"/>
          <p:cNvGraphicFramePr>
            <a:graphicFrameLocks noGrp="1"/>
          </p:cNvGraphicFramePr>
          <p:nvPr>
            <p:ph sz="half" idx="2"/>
          </p:nvPr>
        </p:nvGraphicFramePr>
        <p:xfrm>
          <a:off x="4716463" y="1916113"/>
          <a:ext cx="4205287" cy="4525963"/>
        </p:xfrm>
        <a:graphic>
          <a:graphicData uri="http://schemas.openxmlformats.org/drawingml/2006/table">
            <a:tbl>
              <a:tblPr/>
              <a:tblGrid>
                <a:gridCol w="1385887"/>
                <a:gridCol w="539750"/>
                <a:gridCol w="1701800"/>
                <a:gridCol w="577850"/>
              </a:tblGrid>
              <a:tr h="400050">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imap.rules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40</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virus.rules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info.rules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8</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web-attacks.rules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45</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local.rules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0</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web-cgi.rules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308</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misc.rules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62</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web-client.rules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29</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3575">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multimedia.rules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10</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Web-coldfusion.rules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36</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1988">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mysql.rules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3</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web-frontpage.rules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35</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netbios.rules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435</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web-iis.rules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141</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nntp.rules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13</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web-misc.rules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400</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oracle.rules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320</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web-php.rules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126</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other-ids.rules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3</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x11.rules</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marL="742950" indent="-285750">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marL="1143000" indent="-228600">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marL="1600200" indent="-228600">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marL="2057400" indent="-228600">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marL="25146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marL="29718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marL="34290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marL="3886200" indent="-228600"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TW" sz="1400" b="0" i="1" u="none" strike="noStrike" cap="none" normalizeH="0" baseline="0" smtClean="0">
                          <a:ln>
                            <a:noFill/>
                          </a:ln>
                          <a:solidFill>
                            <a:schemeClr val="tx1"/>
                          </a:solidFill>
                          <a:effectLst/>
                          <a:latin typeface="Times New Roman" pitchFamily="18" charset="0"/>
                          <a:ea typeface="新細明體" pitchFamily="18" charset="-120"/>
                          <a:cs typeface="Times New Roman" pitchFamily="18" charset="0"/>
                        </a:rPr>
                        <a:t>2</a:t>
                      </a:r>
                      <a:endParaRPr kumimoji="1" lang="en-US" altLang="zh-TW" sz="1400" b="0" i="0" u="none" strike="noStrike" cap="none" normalizeH="0" baseline="0" smtClean="0">
                        <a:ln>
                          <a:noFill/>
                        </a:ln>
                        <a:solidFill>
                          <a:schemeClr val="tx1"/>
                        </a:solidFill>
                        <a:effectLst/>
                        <a:latin typeface="Arial" pitchFamily="34" charset="0"/>
                        <a:ea typeface="新細明體" pitchFamily="18"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31918" name="Rectangle 142"/>
          <p:cNvSpPr>
            <a:spLocks noChangeArrowheads="1"/>
          </p:cNvSpPr>
          <p:nvPr/>
        </p:nvSpPr>
        <p:spPr bwMode="auto">
          <a:xfrm>
            <a:off x="1763713" y="1412875"/>
            <a:ext cx="5086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2000">
                <a:latin typeface="Times New Roman" pitchFamily="18" charset="0"/>
                <a:ea typeface="標楷體" pitchFamily="65" charset="-120"/>
              </a:rPr>
              <a:t>Snort v2.3.3 Rule</a:t>
            </a:r>
            <a:r>
              <a:rPr lang="zh-TW" altLang="en-US" sz="2000">
                <a:latin typeface="Times New Roman" pitchFamily="18" charset="0"/>
                <a:ea typeface="標楷體" pitchFamily="65" charset="-120"/>
              </a:rPr>
              <a:t>法則有</a:t>
            </a:r>
            <a:r>
              <a:rPr lang="en-US" altLang="zh-TW" sz="2000">
                <a:latin typeface="Times New Roman" pitchFamily="18" charset="0"/>
                <a:ea typeface="標楷體" pitchFamily="65" charset="-120"/>
              </a:rPr>
              <a:t>3250</a:t>
            </a:r>
            <a:r>
              <a:rPr lang="zh-TW" altLang="en-US" sz="2000">
                <a:latin typeface="Times New Roman" pitchFamily="18" charset="0"/>
                <a:ea typeface="標楷體" pitchFamily="65" charset="-120"/>
              </a:rPr>
              <a:t>條分成</a:t>
            </a:r>
            <a:r>
              <a:rPr lang="en-US" altLang="zh-TW" sz="2000">
                <a:latin typeface="Times New Roman" pitchFamily="18" charset="0"/>
                <a:ea typeface="標楷體" pitchFamily="65" charset="-120"/>
              </a:rPr>
              <a:t>48</a:t>
            </a:r>
            <a:r>
              <a:rPr lang="zh-TW" altLang="en-US" sz="2000">
                <a:latin typeface="Times New Roman" pitchFamily="18" charset="0"/>
                <a:ea typeface="標楷體" pitchFamily="65" charset="-120"/>
              </a:rPr>
              <a:t>大類型</a:t>
            </a:r>
            <a:r>
              <a:rPr lang="zh-TW" altLang="en-US" sz="1800"/>
              <a:t> </a:t>
            </a:r>
          </a:p>
        </p:txBody>
      </p:sp>
    </p:spTree>
    <p:extLst>
      <p:ext uri="{BB962C8B-B14F-4D97-AF65-F5344CB8AC3E}">
        <p14:creationId xmlns:p14="http://schemas.microsoft.com/office/powerpoint/2010/main" val="3884532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r>
              <a:rPr lang="en-US" altLang="zh-TW"/>
              <a:t>Structure of rule header</a:t>
            </a:r>
          </a:p>
        </p:txBody>
      </p:sp>
      <p:pic>
        <p:nvPicPr>
          <p:cNvPr id="3328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786063"/>
            <a:ext cx="8208962"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2804" name="Text Box 4"/>
          <p:cNvSpPr txBox="1">
            <a:spLocks noChangeArrowheads="1"/>
          </p:cNvSpPr>
          <p:nvPr/>
        </p:nvSpPr>
        <p:spPr bwMode="auto">
          <a:xfrm>
            <a:off x="395288" y="4076700"/>
            <a:ext cx="8640762" cy="140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3200"/>
              <a:t>Example:</a:t>
            </a:r>
          </a:p>
          <a:p>
            <a:endParaRPr lang="en-US" altLang="zh-TW" sz="3200"/>
          </a:p>
          <a:p>
            <a:r>
              <a:rPr lang="en-US" altLang="zh-TW" sz="2200"/>
              <a:t>Alert icmp  any any -&gt; any any (msg: "Ping with TTL=100"; ttl: 100;)</a:t>
            </a:r>
            <a:endParaRPr lang="en-US" altLang="zh-TW" sz="2200" b="1"/>
          </a:p>
        </p:txBody>
      </p:sp>
    </p:spTree>
    <p:extLst>
      <p:ext uri="{BB962C8B-B14F-4D97-AF65-F5344CB8AC3E}">
        <p14:creationId xmlns:p14="http://schemas.microsoft.com/office/powerpoint/2010/main" val="5812825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r>
              <a:rPr lang="en-US" altLang="zh-TW"/>
              <a:t>Snort rules format</a:t>
            </a:r>
          </a:p>
        </p:txBody>
      </p:sp>
      <p:sp>
        <p:nvSpPr>
          <p:cNvPr id="333827" name="Rectangle 3"/>
          <p:cNvSpPr>
            <a:spLocks noGrp="1" noChangeArrowheads="1"/>
          </p:cNvSpPr>
          <p:nvPr>
            <p:ph type="body" idx="1"/>
          </p:nvPr>
        </p:nvSpPr>
        <p:spPr>
          <a:xfrm>
            <a:off x="250825" y="1989138"/>
            <a:ext cx="8893175" cy="4525962"/>
          </a:xfrm>
        </p:spPr>
        <p:txBody>
          <a:bodyPr/>
          <a:lstStyle/>
          <a:p>
            <a:r>
              <a:rPr lang="en-US" altLang="zh-TW" sz="2400"/>
              <a:t>The Snort rules have a basic format that expands for more specific needs. </a:t>
            </a:r>
          </a:p>
        </p:txBody>
      </p:sp>
      <p:pic>
        <p:nvPicPr>
          <p:cNvPr id="3338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708275"/>
            <a:ext cx="7920037" cy="1606550"/>
          </a:xfrm>
          <a:prstGeom prst="rect">
            <a:avLst/>
          </a:prstGeom>
          <a:noFill/>
          <a:extLst>
            <a:ext uri="{909E8E84-426E-40DD-AFC4-6F175D3DCCD1}">
              <a14:hiddenFill xmlns:a14="http://schemas.microsoft.com/office/drawing/2010/main">
                <a:solidFill>
                  <a:srgbClr val="FFFFFF"/>
                </a:solidFill>
              </a14:hiddenFill>
            </a:ext>
          </a:extLst>
        </p:spPr>
      </p:pic>
      <p:sp>
        <p:nvSpPr>
          <p:cNvPr id="333829" name="Rectangle 5"/>
          <p:cNvSpPr>
            <a:spLocks noChangeArrowheads="1"/>
          </p:cNvSpPr>
          <p:nvPr/>
        </p:nvSpPr>
        <p:spPr bwMode="auto">
          <a:xfrm>
            <a:off x="323850" y="4221163"/>
            <a:ext cx="4579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kumimoji="0" lang="en-US" altLang="zh-TW" sz="2400">
                <a:solidFill>
                  <a:schemeClr val="tx2"/>
                </a:solidFill>
              </a:rPr>
              <a:t>   Snort rule language keywords</a:t>
            </a:r>
          </a:p>
        </p:txBody>
      </p:sp>
      <p:sp>
        <p:nvSpPr>
          <p:cNvPr id="333830" name="Text Box 6"/>
          <p:cNvSpPr txBox="1">
            <a:spLocks noChangeArrowheads="1"/>
          </p:cNvSpPr>
          <p:nvPr/>
        </p:nvSpPr>
        <p:spPr bwMode="auto">
          <a:xfrm>
            <a:off x="827088" y="4581525"/>
            <a:ext cx="1685925" cy="185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FontTx/>
              <a:buChar char="•"/>
            </a:pPr>
            <a:r>
              <a:rPr kumimoji="0" lang="en-US" altLang="zh-TW" sz="1800"/>
              <a:t>Snort action</a:t>
            </a:r>
          </a:p>
          <a:p>
            <a:pPr>
              <a:lnSpc>
                <a:spcPct val="90000"/>
              </a:lnSpc>
              <a:spcBef>
                <a:spcPct val="20000"/>
              </a:spcBef>
              <a:buFontTx/>
              <a:buChar char="•"/>
            </a:pPr>
            <a:r>
              <a:rPr kumimoji="0" lang="en-US" altLang="zh-TW" sz="1800"/>
              <a:t>Protocol</a:t>
            </a:r>
          </a:p>
          <a:p>
            <a:pPr>
              <a:lnSpc>
                <a:spcPct val="90000"/>
              </a:lnSpc>
              <a:spcBef>
                <a:spcPct val="20000"/>
              </a:spcBef>
              <a:buFontTx/>
              <a:buChar char="•"/>
            </a:pPr>
            <a:r>
              <a:rPr kumimoji="0" lang="en-US" altLang="zh-TW" sz="1800"/>
              <a:t>Source IP</a:t>
            </a:r>
          </a:p>
          <a:p>
            <a:pPr>
              <a:lnSpc>
                <a:spcPct val="90000"/>
              </a:lnSpc>
              <a:spcBef>
                <a:spcPct val="20000"/>
              </a:spcBef>
              <a:buFontTx/>
              <a:buChar char="•"/>
            </a:pPr>
            <a:r>
              <a:rPr kumimoji="0" lang="en-US" altLang="zh-TW" sz="1800"/>
              <a:t>Source ports</a:t>
            </a:r>
          </a:p>
          <a:p>
            <a:pPr>
              <a:lnSpc>
                <a:spcPct val="90000"/>
              </a:lnSpc>
              <a:spcBef>
                <a:spcPct val="20000"/>
              </a:spcBef>
              <a:buFontTx/>
              <a:buChar char="•"/>
            </a:pPr>
            <a:r>
              <a:rPr kumimoji="0" lang="en-US" altLang="zh-TW" sz="1800"/>
              <a:t>Direction</a:t>
            </a:r>
          </a:p>
          <a:p>
            <a:pPr>
              <a:lnSpc>
                <a:spcPct val="90000"/>
              </a:lnSpc>
              <a:spcBef>
                <a:spcPct val="20000"/>
              </a:spcBef>
              <a:buFontTx/>
              <a:buChar char="•"/>
            </a:pPr>
            <a:r>
              <a:rPr kumimoji="0" lang="en-US" altLang="zh-TW" sz="1800"/>
              <a:t>Destination IP</a:t>
            </a:r>
          </a:p>
        </p:txBody>
      </p:sp>
      <p:sp>
        <p:nvSpPr>
          <p:cNvPr id="333831" name="Text Box 7"/>
          <p:cNvSpPr txBox="1">
            <a:spLocks noChangeArrowheads="1"/>
          </p:cNvSpPr>
          <p:nvPr/>
        </p:nvSpPr>
        <p:spPr bwMode="auto">
          <a:xfrm>
            <a:off x="3635375" y="4652963"/>
            <a:ext cx="3590925" cy="157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kumimoji="0" lang="en-US" altLang="zh-TW" sz="1800"/>
              <a:t>Destination port</a:t>
            </a:r>
          </a:p>
          <a:p>
            <a:pPr>
              <a:lnSpc>
                <a:spcPct val="90000"/>
              </a:lnSpc>
              <a:spcBef>
                <a:spcPct val="20000"/>
              </a:spcBef>
              <a:buFontTx/>
              <a:buChar char="•"/>
            </a:pPr>
            <a:r>
              <a:rPr kumimoji="0" lang="en-US" altLang="zh-TW" sz="1800"/>
              <a:t>Message</a:t>
            </a:r>
          </a:p>
          <a:p>
            <a:pPr>
              <a:lnSpc>
                <a:spcPct val="90000"/>
              </a:lnSpc>
              <a:spcBef>
                <a:spcPct val="20000"/>
              </a:spcBef>
              <a:buFontTx/>
              <a:buChar char="•"/>
            </a:pPr>
            <a:r>
              <a:rPr kumimoji="0" lang="en-US" altLang="zh-TW" sz="1800"/>
              <a:t>Class type</a:t>
            </a:r>
          </a:p>
          <a:p>
            <a:pPr>
              <a:lnSpc>
                <a:spcPct val="90000"/>
              </a:lnSpc>
              <a:spcBef>
                <a:spcPct val="20000"/>
              </a:spcBef>
              <a:buFontTx/>
              <a:buChar char="•"/>
            </a:pPr>
            <a:r>
              <a:rPr kumimoji="0" lang="en-US" altLang="zh-TW" sz="1800"/>
              <a:t>Snort Identification (SID) number</a:t>
            </a:r>
          </a:p>
          <a:p>
            <a:pPr>
              <a:lnSpc>
                <a:spcPct val="90000"/>
              </a:lnSpc>
              <a:spcBef>
                <a:spcPct val="20000"/>
              </a:spcBef>
              <a:buFontTx/>
              <a:buChar char="•"/>
            </a:pPr>
            <a:r>
              <a:rPr kumimoji="0" lang="en-US" altLang="zh-TW" sz="1800"/>
              <a:t>Revision number</a:t>
            </a:r>
          </a:p>
        </p:txBody>
      </p:sp>
    </p:spTree>
    <p:extLst>
      <p:ext uri="{BB962C8B-B14F-4D97-AF65-F5344CB8AC3E}">
        <p14:creationId xmlns:p14="http://schemas.microsoft.com/office/powerpoint/2010/main" val="1740325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r>
              <a:rPr lang="en-US" altLang="zh-TW" sz="3200"/>
              <a:t>Snort rule language keywords-1</a:t>
            </a:r>
            <a:r>
              <a:rPr lang="en-US" altLang="zh-TW"/>
              <a:t> </a:t>
            </a:r>
          </a:p>
        </p:txBody>
      </p:sp>
      <p:sp>
        <p:nvSpPr>
          <p:cNvPr id="334851" name="Rectangle 3"/>
          <p:cNvSpPr>
            <a:spLocks noGrp="1" noChangeArrowheads="1"/>
          </p:cNvSpPr>
          <p:nvPr>
            <p:ph type="body" idx="1"/>
          </p:nvPr>
        </p:nvSpPr>
        <p:spPr>
          <a:xfrm>
            <a:off x="395288" y="1773238"/>
            <a:ext cx="8229600" cy="4929187"/>
          </a:xfrm>
        </p:spPr>
        <p:txBody>
          <a:bodyPr/>
          <a:lstStyle/>
          <a:p>
            <a:pPr>
              <a:lnSpc>
                <a:spcPct val="90000"/>
              </a:lnSpc>
            </a:pPr>
            <a:r>
              <a:rPr lang="en-US" altLang="zh-TW" sz="1600"/>
              <a:t>Snort action</a:t>
            </a:r>
          </a:p>
          <a:p>
            <a:pPr lvl="1">
              <a:lnSpc>
                <a:spcPct val="90000"/>
              </a:lnSpc>
            </a:pPr>
            <a:r>
              <a:rPr lang="en-US" altLang="zh-TW" sz="1600"/>
              <a:t>This can be one of three keywords. alert sends an alarm on this signature. log doesn't create an alarm, it just log this alarm (to a file, for example). pass is used mostly for policy based IDS. It tells the Snort engine to pass only packets that match the signature, no matter what else is in the packet(s).</a:t>
            </a:r>
          </a:p>
          <a:p>
            <a:pPr>
              <a:lnSpc>
                <a:spcPct val="90000"/>
              </a:lnSpc>
            </a:pPr>
            <a:r>
              <a:rPr lang="en-US" altLang="zh-TW" sz="1600"/>
              <a:t>Protocol</a:t>
            </a:r>
          </a:p>
          <a:p>
            <a:pPr lvl="1">
              <a:lnSpc>
                <a:spcPct val="90000"/>
              </a:lnSpc>
            </a:pPr>
            <a:r>
              <a:rPr lang="en-US" altLang="zh-TW" sz="1600"/>
              <a:t>This keyword tells Snort what protocol to monitor. It can be one of the more common protocols like tcp, udp, and icmp. Or it can be IP in general to monitor another IP protocol</a:t>
            </a:r>
          </a:p>
          <a:p>
            <a:pPr>
              <a:lnSpc>
                <a:spcPct val="90000"/>
              </a:lnSpc>
            </a:pPr>
            <a:r>
              <a:rPr lang="en-US" altLang="zh-TW" sz="1600"/>
              <a:t>Source IP</a:t>
            </a:r>
          </a:p>
          <a:p>
            <a:pPr lvl="1">
              <a:lnSpc>
                <a:spcPct val="90000"/>
              </a:lnSpc>
            </a:pPr>
            <a:r>
              <a:rPr lang="en-US" altLang="zh-TW" sz="1600"/>
              <a:t>This is the host or group of IP addresses from which Snort will be looking for the connection to originate </a:t>
            </a:r>
          </a:p>
          <a:p>
            <a:pPr>
              <a:lnSpc>
                <a:spcPct val="90000"/>
              </a:lnSpc>
            </a:pPr>
            <a:r>
              <a:rPr lang="en-US" altLang="zh-TW" sz="1600"/>
              <a:t>Source ports</a:t>
            </a:r>
          </a:p>
          <a:p>
            <a:pPr lvl="1">
              <a:lnSpc>
                <a:spcPct val="90000"/>
              </a:lnSpc>
            </a:pPr>
            <a:r>
              <a:rPr lang="en-US" altLang="zh-TW" sz="1600"/>
              <a:t>This is the originating port from which Snort will be looking for the connection to start. </a:t>
            </a:r>
          </a:p>
          <a:p>
            <a:pPr>
              <a:lnSpc>
                <a:spcPct val="90000"/>
              </a:lnSpc>
            </a:pPr>
            <a:r>
              <a:rPr lang="en-US" altLang="zh-TW" sz="1600"/>
              <a:t>Direction</a:t>
            </a:r>
          </a:p>
          <a:p>
            <a:pPr lvl="1">
              <a:lnSpc>
                <a:spcPct val="90000"/>
              </a:lnSpc>
            </a:pPr>
            <a:r>
              <a:rPr lang="en-US" altLang="zh-TW" sz="1600"/>
              <a:t>This tells Snort whether to look for the connection to start from your source IP or from your destination IP. This can be in the form of -&gt; for source-to-destination, &lt;- for destination-to-source, or &lt;-&gt; for bidirectional traffic.</a:t>
            </a:r>
          </a:p>
        </p:txBody>
      </p:sp>
    </p:spTree>
    <p:extLst>
      <p:ext uri="{BB962C8B-B14F-4D97-AF65-F5344CB8AC3E}">
        <p14:creationId xmlns:p14="http://schemas.microsoft.com/office/powerpoint/2010/main" val="1669846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1116013" y="836613"/>
            <a:ext cx="7793037" cy="995362"/>
          </a:xfrm>
        </p:spPr>
        <p:txBody>
          <a:bodyPr/>
          <a:lstStyle/>
          <a:p>
            <a:r>
              <a:rPr lang="en-US" altLang="zh-TW" sz="3200"/>
              <a:t>Snort rule language keywords-2</a:t>
            </a:r>
          </a:p>
        </p:txBody>
      </p:sp>
      <p:sp>
        <p:nvSpPr>
          <p:cNvPr id="335875" name="Rectangle 3"/>
          <p:cNvSpPr>
            <a:spLocks noGrp="1" noChangeArrowheads="1"/>
          </p:cNvSpPr>
          <p:nvPr>
            <p:ph type="body" idx="1"/>
          </p:nvPr>
        </p:nvSpPr>
        <p:spPr>
          <a:xfrm>
            <a:off x="395288" y="1928813"/>
            <a:ext cx="8229600" cy="4929187"/>
          </a:xfrm>
        </p:spPr>
        <p:txBody>
          <a:bodyPr/>
          <a:lstStyle/>
          <a:p>
            <a:pPr>
              <a:lnSpc>
                <a:spcPct val="90000"/>
              </a:lnSpc>
            </a:pPr>
            <a:r>
              <a:rPr lang="en-US" altLang="zh-TW" sz="1700"/>
              <a:t>Destination IP</a:t>
            </a:r>
          </a:p>
          <a:p>
            <a:pPr lvl="1">
              <a:lnSpc>
                <a:spcPct val="90000"/>
              </a:lnSpc>
            </a:pPr>
            <a:r>
              <a:rPr lang="en-US" altLang="zh-TW" sz="1700"/>
              <a:t>This is the destination IP or group of IP addresses where Snort will look for the connection to end </a:t>
            </a:r>
          </a:p>
          <a:p>
            <a:pPr>
              <a:lnSpc>
                <a:spcPct val="90000"/>
              </a:lnSpc>
            </a:pPr>
            <a:r>
              <a:rPr lang="en-US" altLang="zh-TW" sz="1700"/>
              <a:t>Destination port</a:t>
            </a:r>
          </a:p>
          <a:p>
            <a:pPr lvl="1">
              <a:lnSpc>
                <a:spcPct val="90000"/>
              </a:lnSpc>
            </a:pPr>
            <a:r>
              <a:rPr lang="en-US" altLang="zh-TW" sz="1700"/>
              <a:t>This is the destination port of the traffic </a:t>
            </a:r>
          </a:p>
          <a:p>
            <a:pPr>
              <a:lnSpc>
                <a:spcPct val="90000"/>
              </a:lnSpc>
            </a:pPr>
            <a:r>
              <a:rPr lang="en-US" altLang="zh-TW" sz="1700"/>
              <a:t>Message</a:t>
            </a:r>
          </a:p>
          <a:p>
            <a:pPr lvl="1">
              <a:lnSpc>
                <a:spcPct val="90000"/>
              </a:lnSpc>
            </a:pPr>
            <a:r>
              <a:rPr lang="en-US" altLang="zh-TW" sz="1700"/>
              <a:t>This is the comment field of a Snort alarm. </a:t>
            </a:r>
          </a:p>
          <a:p>
            <a:pPr>
              <a:lnSpc>
                <a:spcPct val="90000"/>
              </a:lnSpc>
            </a:pPr>
            <a:r>
              <a:rPr lang="en-US" altLang="zh-TW" sz="1700"/>
              <a:t>Class type</a:t>
            </a:r>
          </a:p>
          <a:p>
            <a:pPr lvl="1">
              <a:lnSpc>
                <a:spcPct val="90000"/>
              </a:lnSpc>
            </a:pPr>
            <a:r>
              <a:rPr lang="en-US" altLang="zh-TW" sz="1700"/>
              <a:t>This is a priority helper. If you're using a tool like Barnyard to prioritize alarms into those that need to be looked at immediately or those that can wait until a slower time during the shift/day/etc., this is the way to mark them. </a:t>
            </a:r>
          </a:p>
          <a:p>
            <a:pPr>
              <a:lnSpc>
                <a:spcPct val="90000"/>
              </a:lnSpc>
            </a:pPr>
            <a:r>
              <a:rPr lang="en-US" altLang="zh-TW" sz="1700"/>
              <a:t>Snort Identification (SID) number</a:t>
            </a:r>
          </a:p>
          <a:p>
            <a:pPr lvl="1">
              <a:lnSpc>
                <a:spcPct val="90000"/>
              </a:lnSpc>
            </a:pPr>
            <a:r>
              <a:rPr lang="en-US" altLang="zh-TW" sz="1700"/>
              <a:t>This is the "unique" number assigned to your rule. If you create your own rule, the convention is to number it starting above 10,000. </a:t>
            </a:r>
          </a:p>
          <a:p>
            <a:pPr>
              <a:lnSpc>
                <a:spcPct val="90000"/>
              </a:lnSpc>
            </a:pPr>
            <a:r>
              <a:rPr lang="en-US" altLang="zh-TW" sz="1700"/>
              <a:t>Revision number</a:t>
            </a:r>
          </a:p>
          <a:p>
            <a:pPr lvl="1">
              <a:lnSpc>
                <a:spcPct val="90000"/>
              </a:lnSpc>
            </a:pPr>
            <a:r>
              <a:rPr lang="en-US" altLang="zh-TW" sz="1700"/>
              <a:t>This is an optional keyword, but you will find it useful once you start creating multiple rules. </a:t>
            </a:r>
          </a:p>
        </p:txBody>
      </p:sp>
    </p:spTree>
    <p:extLst>
      <p:ext uri="{BB962C8B-B14F-4D97-AF65-F5344CB8AC3E}">
        <p14:creationId xmlns:p14="http://schemas.microsoft.com/office/powerpoint/2010/main" val="1730552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r>
              <a:rPr lang="en-US" altLang="zh-TW" sz="3200">
                <a:solidFill>
                  <a:schemeClr val="tx1"/>
                </a:solidFill>
              </a:rPr>
              <a:t>Example-1</a:t>
            </a:r>
          </a:p>
        </p:txBody>
      </p:sp>
      <p:sp>
        <p:nvSpPr>
          <p:cNvPr id="336899" name="Rectangle 3"/>
          <p:cNvSpPr>
            <a:spLocks noGrp="1" noChangeArrowheads="1"/>
          </p:cNvSpPr>
          <p:nvPr>
            <p:ph type="body" idx="1"/>
          </p:nvPr>
        </p:nvSpPr>
        <p:spPr>
          <a:xfrm>
            <a:off x="323850" y="3644900"/>
            <a:ext cx="8229600" cy="2984500"/>
          </a:xfrm>
        </p:spPr>
        <p:txBody>
          <a:bodyPr/>
          <a:lstStyle/>
          <a:p>
            <a:r>
              <a:rPr lang="zh-TW" altLang="en-US" sz="2400">
                <a:latin typeface="Times New Roman" pitchFamily="18" charset="0"/>
                <a:ea typeface="標楷體" pitchFamily="65" charset="-120"/>
              </a:rPr>
              <a:t>此條規則存放在</a:t>
            </a:r>
            <a:r>
              <a:rPr lang="en-US" altLang="zh-TW" sz="2400">
                <a:latin typeface="Times New Roman" pitchFamily="18" charset="0"/>
                <a:ea typeface="標楷體" pitchFamily="65" charset="-120"/>
              </a:rPr>
              <a:t>DDoS.rules</a:t>
            </a:r>
            <a:r>
              <a:rPr lang="zh-TW" altLang="en-US" sz="2400">
                <a:latin typeface="Times New Roman" pitchFamily="18" charset="0"/>
                <a:ea typeface="標楷體" pitchFamily="65" charset="-120"/>
              </a:rPr>
              <a:t>檔中，主要目的為偵測</a:t>
            </a:r>
            <a:r>
              <a:rPr lang="en-US" altLang="zh-TW" sz="2400">
                <a:latin typeface="Times New Roman" pitchFamily="18" charset="0"/>
                <a:ea typeface="標楷體" pitchFamily="65" charset="-120"/>
              </a:rPr>
              <a:t>TFN2K</a:t>
            </a:r>
            <a:r>
              <a:rPr lang="zh-TW" altLang="en-US" sz="2400">
                <a:latin typeface="Times New Roman" pitchFamily="18" charset="0"/>
                <a:ea typeface="標楷體" pitchFamily="65" charset="-120"/>
              </a:rPr>
              <a:t>所發動的</a:t>
            </a:r>
            <a:r>
              <a:rPr lang="en-US" altLang="zh-TW" sz="2400">
                <a:latin typeface="Times New Roman" pitchFamily="18" charset="0"/>
                <a:ea typeface="標楷體" pitchFamily="65" charset="-120"/>
              </a:rPr>
              <a:t>DDoS</a:t>
            </a:r>
            <a:r>
              <a:rPr lang="zh-TW" altLang="en-US" sz="2400">
                <a:latin typeface="Times New Roman" pitchFamily="18" charset="0"/>
                <a:ea typeface="標楷體" pitchFamily="65" charset="-120"/>
              </a:rPr>
              <a:t>攻擊，從</a:t>
            </a:r>
            <a:r>
              <a:rPr lang="en-US" altLang="zh-TW" sz="2400">
                <a:latin typeface="Times New Roman" pitchFamily="18" charset="0"/>
                <a:ea typeface="標楷體" pitchFamily="65" charset="-120"/>
              </a:rPr>
              <a:t>rule header</a:t>
            </a:r>
            <a:r>
              <a:rPr lang="zh-TW" altLang="en-US" sz="2400">
                <a:latin typeface="Times New Roman" pitchFamily="18" charset="0"/>
                <a:ea typeface="標楷體" pitchFamily="65" charset="-120"/>
              </a:rPr>
              <a:t>表示此規則只對送達目標主機的</a:t>
            </a:r>
            <a:r>
              <a:rPr lang="en-US" altLang="zh-TW" sz="2400">
                <a:latin typeface="Times New Roman" pitchFamily="18" charset="0"/>
                <a:ea typeface="標楷體" pitchFamily="65" charset="-120"/>
              </a:rPr>
              <a:t>icmp</a:t>
            </a:r>
            <a:r>
              <a:rPr lang="zh-TW" altLang="en-US" sz="2400">
                <a:latin typeface="Times New Roman" pitchFamily="18" charset="0"/>
                <a:ea typeface="標楷體" pitchFamily="65" charset="-120"/>
              </a:rPr>
              <a:t>封包進行比對，由</a:t>
            </a:r>
            <a:r>
              <a:rPr lang="en-US" altLang="zh-TW" sz="2400">
                <a:latin typeface="Times New Roman" pitchFamily="18" charset="0"/>
                <a:ea typeface="標楷體" pitchFamily="65" charset="-120"/>
              </a:rPr>
              <a:t>"itype"</a:t>
            </a:r>
            <a:r>
              <a:rPr lang="zh-TW" altLang="en-US" sz="2400">
                <a:latin typeface="Times New Roman" pitchFamily="18" charset="0"/>
                <a:ea typeface="標楷體" pitchFamily="65" charset="-120"/>
              </a:rPr>
              <a:t>與</a:t>
            </a:r>
            <a:r>
              <a:rPr lang="en-US" altLang="zh-TW" sz="2400">
                <a:latin typeface="Times New Roman" pitchFamily="18" charset="0"/>
                <a:ea typeface="標楷體" pitchFamily="65" charset="-120"/>
              </a:rPr>
              <a:t>"icmp_id"</a:t>
            </a:r>
            <a:r>
              <a:rPr lang="zh-TW" altLang="en-US" sz="2400">
                <a:latin typeface="Times New Roman" pitchFamily="18" charset="0"/>
                <a:ea typeface="標楷體" pitchFamily="65" charset="-120"/>
              </a:rPr>
              <a:t>兩個選項可知，如果該封包的</a:t>
            </a:r>
            <a:r>
              <a:rPr lang="en-US" altLang="zh-TW" sz="2400">
                <a:latin typeface="Times New Roman" pitchFamily="18" charset="0"/>
                <a:ea typeface="標楷體" pitchFamily="65" charset="-120"/>
              </a:rPr>
              <a:t>icmp type</a:t>
            </a:r>
            <a:r>
              <a:rPr lang="zh-TW" altLang="en-US" sz="2400">
                <a:latin typeface="Times New Roman" pitchFamily="18" charset="0"/>
                <a:ea typeface="標楷體" pitchFamily="65" charset="-120"/>
              </a:rPr>
              <a:t>與</a:t>
            </a:r>
            <a:r>
              <a:rPr lang="en-US" altLang="zh-TW" sz="2400">
                <a:latin typeface="Times New Roman" pitchFamily="18" charset="0"/>
                <a:ea typeface="標楷體" pitchFamily="65" charset="-120"/>
              </a:rPr>
              <a:t>id</a:t>
            </a:r>
            <a:r>
              <a:rPr lang="zh-TW" altLang="en-US" sz="2400">
                <a:latin typeface="Times New Roman" pitchFamily="18" charset="0"/>
                <a:ea typeface="標楷體" pitchFamily="65" charset="-120"/>
              </a:rPr>
              <a:t>值皆為</a:t>
            </a:r>
            <a:r>
              <a:rPr lang="en-US" altLang="zh-TW" sz="2400">
                <a:latin typeface="Times New Roman" pitchFamily="18" charset="0"/>
                <a:ea typeface="標楷體" pitchFamily="65" charset="-120"/>
              </a:rPr>
              <a:t>0</a:t>
            </a:r>
            <a:r>
              <a:rPr lang="zh-TW" altLang="en-US" sz="2400">
                <a:latin typeface="Times New Roman" pitchFamily="18" charset="0"/>
                <a:ea typeface="標楷體" pitchFamily="65" charset="-120"/>
              </a:rPr>
              <a:t>且內容包含</a:t>
            </a:r>
            <a:r>
              <a:rPr lang="en-US" altLang="zh-TW" sz="2400">
                <a:latin typeface="Times New Roman" pitchFamily="18" charset="0"/>
                <a:ea typeface="標楷體" pitchFamily="65" charset="-120"/>
              </a:rPr>
              <a:t>"AAAAAAAAAA"</a:t>
            </a:r>
            <a:r>
              <a:rPr lang="zh-TW" altLang="en-US" sz="2400">
                <a:latin typeface="Times New Roman" pitchFamily="18" charset="0"/>
                <a:ea typeface="標楷體" pitchFamily="65" charset="-120"/>
              </a:rPr>
              <a:t>，便產生</a:t>
            </a:r>
            <a:r>
              <a:rPr lang="en-US" altLang="zh-TW" sz="2400">
                <a:latin typeface="Times New Roman" pitchFamily="18" charset="0"/>
                <a:ea typeface="標楷體" pitchFamily="65" charset="-120"/>
              </a:rPr>
              <a:t>alert</a:t>
            </a:r>
            <a:r>
              <a:rPr lang="zh-TW" altLang="en-US" sz="2400">
                <a:latin typeface="Times New Roman" pitchFamily="18" charset="0"/>
                <a:ea typeface="標楷體" pitchFamily="65" charset="-120"/>
              </a:rPr>
              <a:t>。</a:t>
            </a:r>
          </a:p>
        </p:txBody>
      </p:sp>
      <p:sp>
        <p:nvSpPr>
          <p:cNvPr id="336900" name="Rectangle 4"/>
          <p:cNvSpPr>
            <a:spLocks noChangeArrowheads="1"/>
          </p:cNvSpPr>
          <p:nvPr/>
        </p:nvSpPr>
        <p:spPr bwMode="auto">
          <a:xfrm>
            <a:off x="539750" y="2060575"/>
            <a:ext cx="183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1800"/>
              <a:t>DDoS – TFN2K </a:t>
            </a:r>
          </a:p>
        </p:txBody>
      </p:sp>
      <p:sp>
        <p:nvSpPr>
          <p:cNvPr id="336901" name="Text Box 5"/>
          <p:cNvSpPr txBox="1">
            <a:spLocks noChangeArrowheads="1"/>
          </p:cNvSpPr>
          <p:nvPr/>
        </p:nvSpPr>
        <p:spPr bwMode="auto">
          <a:xfrm>
            <a:off x="468313" y="2420938"/>
            <a:ext cx="75501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TW" sz="1800"/>
              <a:t>alert icmp $EXTERNAL_NET any -&gt; $HOME_NET any</a:t>
            </a:r>
          </a:p>
          <a:p>
            <a:r>
              <a:rPr kumimoji="0" lang="en-US" altLang="zh-TW" sz="1800"/>
              <a:t> (msg</a:t>
            </a:r>
            <a:r>
              <a:rPr kumimoji="0" lang="zh-TW" altLang="en-US" sz="1800"/>
              <a:t>：</a:t>
            </a:r>
            <a:r>
              <a:rPr kumimoji="0" lang="en-US" altLang="zh-TW" sz="1800"/>
              <a:t>"DDOS tfn2k icmp possible communication";</a:t>
            </a:r>
          </a:p>
          <a:p>
            <a:r>
              <a:rPr kumimoji="0" lang="en-US" altLang="zh-TW" sz="1800"/>
              <a:t> icmp_id</a:t>
            </a:r>
            <a:r>
              <a:rPr kumimoji="0" lang="zh-TW" altLang="en-US" sz="1800"/>
              <a:t>：</a:t>
            </a:r>
            <a:r>
              <a:rPr kumimoji="0" lang="en-US" altLang="zh-TW" sz="1800"/>
              <a:t>0; itype</a:t>
            </a:r>
            <a:r>
              <a:rPr kumimoji="0" lang="zh-TW" altLang="en-US" sz="1800"/>
              <a:t>：</a:t>
            </a:r>
            <a:r>
              <a:rPr kumimoji="0" lang="en-US" altLang="zh-TW" sz="1800"/>
              <a:t>0; content</a:t>
            </a:r>
            <a:r>
              <a:rPr kumimoji="0" lang="zh-TW" altLang="en-US" sz="1800"/>
              <a:t>：</a:t>
            </a:r>
            <a:r>
              <a:rPr kumimoji="0" lang="en-US" altLang="zh-TW" sz="1800"/>
              <a:t>"AAAAAAAAAA"; </a:t>
            </a:r>
          </a:p>
          <a:p>
            <a:r>
              <a:rPr kumimoji="0" lang="en-US" altLang="zh-TW" sz="1800"/>
              <a:t>reference</a:t>
            </a:r>
            <a:r>
              <a:rPr kumimoji="0" lang="zh-TW" altLang="en-US" sz="1800"/>
              <a:t>：</a:t>
            </a:r>
            <a:r>
              <a:rPr kumimoji="0" lang="en-US" altLang="zh-TW" sz="1800"/>
              <a:t>arachnids,425; classtype</a:t>
            </a:r>
            <a:r>
              <a:rPr kumimoji="0" lang="zh-TW" altLang="en-US" sz="1800"/>
              <a:t>：</a:t>
            </a:r>
            <a:r>
              <a:rPr kumimoji="0" lang="en-US" altLang="zh-TW" sz="1800"/>
              <a:t>attempted-dos; sid</a:t>
            </a:r>
            <a:r>
              <a:rPr kumimoji="0" lang="zh-TW" altLang="en-US" sz="1800"/>
              <a:t>：</a:t>
            </a:r>
            <a:r>
              <a:rPr kumimoji="0" lang="en-US" altLang="zh-TW" sz="1800"/>
              <a:t>222; rev</a:t>
            </a:r>
            <a:r>
              <a:rPr kumimoji="0" lang="zh-TW" altLang="en-US" sz="1800"/>
              <a:t>：</a:t>
            </a:r>
            <a:r>
              <a:rPr kumimoji="0" lang="en-US" altLang="zh-TW" sz="1800"/>
              <a:t>2;)</a:t>
            </a:r>
          </a:p>
        </p:txBody>
      </p:sp>
    </p:spTree>
    <p:extLst>
      <p:ext uri="{BB962C8B-B14F-4D97-AF65-F5344CB8AC3E}">
        <p14:creationId xmlns:p14="http://schemas.microsoft.com/office/powerpoint/2010/main" val="400814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altLang="zh-TW" sz="3200">
                <a:solidFill>
                  <a:schemeClr val="tx1"/>
                </a:solidFill>
              </a:rPr>
              <a:t>Example-2</a:t>
            </a:r>
          </a:p>
        </p:txBody>
      </p:sp>
      <p:sp>
        <p:nvSpPr>
          <p:cNvPr id="337923" name="Rectangle 3"/>
          <p:cNvSpPr>
            <a:spLocks noChangeArrowheads="1"/>
          </p:cNvSpPr>
          <p:nvPr/>
        </p:nvSpPr>
        <p:spPr bwMode="auto">
          <a:xfrm>
            <a:off x="395288" y="2420938"/>
            <a:ext cx="1695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TW" sz="1800"/>
              <a:t>BufferOverflow</a:t>
            </a:r>
          </a:p>
        </p:txBody>
      </p:sp>
      <p:sp>
        <p:nvSpPr>
          <p:cNvPr id="337924" name="Text Box 4"/>
          <p:cNvSpPr txBox="1">
            <a:spLocks noChangeArrowheads="1"/>
          </p:cNvSpPr>
          <p:nvPr/>
        </p:nvSpPr>
        <p:spPr bwMode="auto">
          <a:xfrm>
            <a:off x="323850" y="2781300"/>
            <a:ext cx="79565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TW" sz="1800"/>
              <a:t>alert tcp $EXTERNAL_NET any -&gt; $HOME_NET 22</a:t>
            </a:r>
          </a:p>
          <a:p>
            <a:r>
              <a:rPr kumimoji="0" lang="en-US" altLang="zh-TW" sz="1800"/>
              <a:t> (msg</a:t>
            </a:r>
            <a:r>
              <a:rPr kumimoji="0" lang="zh-TW" altLang="en-US" sz="1800"/>
              <a:t>：</a:t>
            </a:r>
            <a:r>
              <a:rPr kumimoji="0" lang="en-US" altLang="zh-TW" sz="1800"/>
              <a:t>"EXPLOIT ssh CRC32 overflow filler"; </a:t>
            </a:r>
          </a:p>
          <a:p>
            <a:r>
              <a:rPr kumimoji="0" lang="en-US" altLang="zh-TW" sz="1800"/>
              <a:t>flow</a:t>
            </a:r>
            <a:r>
              <a:rPr kumimoji="0" lang="zh-TW" altLang="en-US" sz="1800"/>
              <a:t>：</a:t>
            </a:r>
            <a:r>
              <a:rPr kumimoji="0" lang="en-US" altLang="zh-TW" sz="1800"/>
              <a:t>to_server,established; </a:t>
            </a:r>
          </a:p>
          <a:p>
            <a:r>
              <a:rPr kumimoji="0" lang="en-US" altLang="zh-TW" sz="1800"/>
              <a:t>content</a:t>
            </a:r>
            <a:r>
              <a:rPr kumimoji="0" lang="zh-TW" altLang="en-US" sz="1800"/>
              <a:t>：</a:t>
            </a:r>
            <a:r>
              <a:rPr kumimoji="0" lang="en-US" altLang="zh-TW" sz="1800"/>
              <a:t>"|00 00 00 00 00 00 00 00 00 00 00 00 00 00 00 00 00 00|";</a:t>
            </a:r>
          </a:p>
          <a:p>
            <a:r>
              <a:rPr kumimoji="0" lang="en-US" altLang="zh-TW" sz="1800"/>
              <a:t>reference</a:t>
            </a:r>
            <a:r>
              <a:rPr kumimoji="0" lang="zh-TW" altLang="en-US" sz="1800"/>
              <a:t>：</a:t>
            </a:r>
            <a:r>
              <a:rPr kumimoji="0" lang="en-US" altLang="zh-TW" sz="1800"/>
              <a:t>bugtraq,2347; reference</a:t>
            </a:r>
            <a:r>
              <a:rPr kumimoji="0" lang="zh-TW" altLang="en-US" sz="1800"/>
              <a:t>：</a:t>
            </a:r>
            <a:r>
              <a:rPr kumimoji="0" lang="en-US" altLang="zh-TW" sz="1800"/>
              <a:t>cve,2001-0144; </a:t>
            </a:r>
          </a:p>
          <a:p>
            <a:r>
              <a:rPr kumimoji="0" lang="en-US" altLang="zh-TW" sz="1800"/>
              <a:t>reference</a:t>
            </a:r>
            <a:r>
              <a:rPr kumimoji="0" lang="zh-TW" altLang="en-US" sz="1800"/>
              <a:t>：</a:t>
            </a:r>
            <a:r>
              <a:rPr kumimoji="0" lang="en-US" altLang="zh-TW" sz="1800"/>
              <a:t>cve,2001-0572; classtype</a:t>
            </a:r>
            <a:r>
              <a:rPr kumimoji="0" lang="zh-TW" altLang="en-US" sz="1800"/>
              <a:t>：</a:t>
            </a:r>
            <a:r>
              <a:rPr kumimoji="0" lang="en-US" altLang="zh-TW" sz="1800"/>
              <a:t>shellcode-detect; sid</a:t>
            </a:r>
            <a:r>
              <a:rPr kumimoji="0" lang="zh-TW" altLang="en-US" sz="1800"/>
              <a:t>：</a:t>
            </a:r>
            <a:r>
              <a:rPr kumimoji="0" lang="en-US" altLang="zh-TW" sz="1800"/>
              <a:t>1325; rev</a:t>
            </a:r>
            <a:r>
              <a:rPr kumimoji="0" lang="zh-TW" altLang="en-US" sz="1800"/>
              <a:t>：</a:t>
            </a:r>
            <a:r>
              <a:rPr kumimoji="0" lang="en-US" altLang="zh-TW" sz="1800"/>
              <a:t>6;)</a:t>
            </a:r>
          </a:p>
        </p:txBody>
      </p:sp>
      <p:sp>
        <p:nvSpPr>
          <p:cNvPr id="337925" name="Text Box 5"/>
          <p:cNvSpPr txBox="1">
            <a:spLocks noChangeArrowheads="1"/>
          </p:cNvSpPr>
          <p:nvPr/>
        </p:nvSpPr>
        <p:spPr bwMode="auto">
          <a:xfrm>
            <a:off x="250825" y="4724400"/>
            <a:ext cx="8523288"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TW" altLang="en-US" sz="2000">
                <a:latin typeface="Times New Roman" pitchFamily="18" charset="0"/>
                <a:ea typeface="標楷體" pitchFamily="65" charset="-120"/>
              </a:rPr>
              <a:t>此規則存放於</a:t>
            </a:r>
            <a:r>
              <a:rPr kumimoji="0" lang="en-US" altLang="zh-TW" sz="2000">
                <a:latin typeface="Times New Roman" pitchFamily="18" charset="0"/>
                <a:ea typeface="標楷體" pitchFamily="65" charset="-120"/>
              </a:rPr>
              <a:t>exploit.rules</a:t>
            </a:r>
            <a:r>
              <a:rPr kumimoji="0" lang="zh-TW" altLang="en-US" sz="2000">
                <a:latin typeface="Times New Roman" pitchFamily="18" charset="0"/>
                <a:ea typeface="標楷體" pitchFamily="65" charset="-120"/>
              </a:rPr>
              <a:t>中，由</a:t>
            </a:r>
            <a:r>
              <a:rPr kumimoji="0" lang="en-US" altLang="zh-TW" sz="2000">
                <a:latin typeface="Times New Roman" pitchFamily="18" charset="0"/>
                <a:ea typeface="標楷體" pitchFamily="65" charset="-120"/>
              </a:rPr>
              <a:t>rule header</a:t>
            </a:r>
            <a:r>
              <a:rPr kumimoji="0" lang="zh-TW" altLang="en-US" sz="2000">
                <a:latin typeface="Times New Roman" pitchFamily="18" charset="0"/>
                <a:ea typeface="標楷體" pitchFamily="65" charset="-120"/>
              </a:rPr>
              <a:t>部分首先可以分析出</a:t>
            </a:r>
          </a:p>
          <a:p>
            <a:r>
              <a:rPr kumimoji="0" lang="zh-TW" altLang="en-US" sz="2000">
                <a:latin typeface="Times New Roman" pitchFamily="18" charset="0"/>
                <a:ea typeface="標楷體" pitchFamily="65" charset="-120"/>
              </a:rPr>
              <a:t>此規則只針對流經目標主機</a:t>
            </a:r>
            <a:r>
              <a:rPr kumimoji="0" lang="en-US" altLang="zh-TW" sz="2000">
                <a:latin typeface="Times New Roman" pitchFamily="18" charset="0"/>
                <a:ea typeface="標楷體" pitchFamily="65" charset="-120"/>
              </a:rPr>
              <a:t>22 port</a:t>
            </a:r>
            <a:r>
              <a:rPr kumimoji="0" lang="zh-TW" altLang="en-US" sz="2000">
                <a:latin typeface="Times New Roman" pitchFamily="18" charset="0"/>
                <a:ea typeface="標楷體" pitchFamily="65" charset="-120"/>
              </a:rPr>
              <a:t>的</a:t>
            </a:r>
            <a:r>
              <a:rPr kumimoji="0" lang="en-US" altLang="zh-TW" sz="2000">
                <a:latin typeface="Times New Roman" pitchFamily="18" charset="0"/>
                <a:ea typeface="標楷體" pitchFamily="65" charset="-120"/>
              </a:rPr>
              <a:t>tcp</a:t>
            </a:r>
            <a:r>
              <a:rPr kumimoji="0" lang="zh-TW" altLang="en-US" sz="2000">
                <a:latin typeface="Times New Roman" pitchFamily="18" charset="0"/>
                <a:ea typeface="標楷體" pitchFamily="65" charset="-120"/>
              </a:rPr>
              <a:t>封包進行檢查，由</a:t>
            </a:r>
            <a:r>
              <a:rPr kumimoji="0" lang="en-US" altLang="zh-TW" sz="2000">
                <a:latin typeface="Times New Roman" pitchFamily="18" charset="0"/>
                <a:ea typeface="標楷體" pitchFamily="65" charset="-120"/>
              </a:rPr>
              <a:t>rule option</a:t>
            </a:r>
            <a:r>
              <a:rPr kumimoji="0" lang="zh-TW" altLang="en-US" sz="2000">
                <a:latin typeface="Times New Roman" pitchFamily="18" charset="0"/>
                <a:ea typeface="標楷體" pitchFamily="65" charset="-120"/>
              </a:rPr>
              <a:t>中的</a:t>
            </a:r>
          </a:p>
          <a:p>
            <a:r>
              <a:rPr kumimoji="0" lang="zh-TW" altLang="en-US" sz="2000">
                <a:latin typeface="Times New Roman" pitchFamily="18" charset="0"/>
                <a:ea typeface="標楷體" pitchFamily="65" charset="-120"/>
              </a:rPr>
              <a:t>“</a:t>
            </a:r>
            <a:r>
              <a:rPr kumimoji="0" lang="en-US" altLang="zh-TW" sz="2000">
                <a:latin typeface="Times New Roman" pitchFamily="18" charset="0"/>
                <a:ea typeface="標楷體" pitchFamily="65" charset="-120"/>
              </a:rPr>
              <a:t>flow</a:t>
            </a:r>
            <a:r>
              <a:rPr kumimoji="0" lang="zh-TW" altLang="en-US" sz="2000">
                <a:latin typeface="Times New Roman" pitchFamily="18" charset="0"/>
                <a:ea typeface="標楷體" pitchFamily="65" charset="-120"/>
              </a:rPr>
              <a:t>：</a:t>
            </a:r>
            <a:r>
              <a:rPr kumimoji="0" lang="en-US" altLang="zh-TW" sz="2000">
                <a:latin typeface="Times New Roman" pitchFamily="18" charset="0"/>
                <a:ea typeface="標楷體" pitchFamily="65" charset="-120"/>
              </a:rPr>
              <a:t>to_server,established”</a:t>
            </a:r>
            <a:r>
              <a:rPr kumimoji="0" lang="zh-TW" altLang="en-US" sz="2000">
                <a:latin typeface="Times New Roman" pitchFamily="18" charset="0"/>
                <a:ea typeface="標楷體" pitchFamily="65" charset="-120"/>
              </a:rPr>
              <a:t>與“</a:t>
            </a:r>
            <a:r>
              <a:rPr kumimoji="0" lang="en-US" altLang="zh-TW" sz="2000">
                <a:latin typeface="Times New Roman" pitchFamily="18" charset="0"/>
                <a:ea typeface="標楷體" pitchFamily="65" charset="-120"/>
              </a:rPr>
              <a:t>content”</a:t>
            </a:r>
            <a:r>
              <a:rPr kumimoji="0" lang="zh-TW" altLang="en-US" sz="2000">
                <a:latin typeface="Times New Roman" pitchFamily="18" charset="0"/>
                <a:ea typeface="標楷體" pitchFamily="65" charset="-120"/>
              </a:rPr>
              <a:t>表示如果本地主機與外部主機</a:t>
            </a:r>
          </a:p>
          <a:p>
            <a:r>
              <a:rPr kumimoji="0" lang="zh-TW" altLang="en-US" sz="2000">
                <a:latin typeface="Times New Roman" pitchFamily="18" charset="0"/>
                <a:ea typeface="標楷體" pitchFamily="65" charset="-120"/>
              </a:rPr>
              <a:t>已建立連線且本地端主機送出</a:t>
            </a:r>
            <a:r>
              <a:rPr kumimoji="0" lang="en-US" altLang="zh-TW" sz="2000">
                <a:latin typeface="Times New Roman" pitchFamily="18" charset="0"/>
                <a:ea typeface="標楷體" pitchFamily="65" charset="-120"/>
              </a:rPr>
              <a:t>request</a:t>
            </a:r>
            <a:r>
              <a:rPr kumimoji="0" lang="zh-TW" altLang="en-US" sz="2000">
                <a:latin typeface="Times New Roman" pitchFamily="18" charset="0"/>
                <a:ea typeface="標楷體" pitchFamily="65" charset="-120"/>
              </a:rPr>
              <a:t>，並且在該</a:t>
            </a:r>
            <a:r>
              <a:rPr kumimoji="0" lang="en-US" altLang="zh-TW" sz="2000">
                <a:latin typeface="Times New Roman" pitchFamily="18" charset="0"/>
                <a:ea typeface="標楷體" pitchFamily="65" charset="-120"/>
              </a:rPr>
              <a:t>request</a:t>
            </a:r>
            <a:r>
              <a:rPr kumimoji="0" lang="zh-TW" altLang="en-US" sz="2000">
                <a:latin typeface="Times New Roman" pitchFamily="18" charset="0"/>
                <a:ea typeface="標楷體" pitchFamily="65" charset="-120"/>
              </a:rPr>
              <a:t>封包中含有</a:t>
            </a:r>
          </a:p>
          <a:p>
            <a:r>
              <a:rPr kumimoji="0" lang="en-US" altLang="zh-TW" sz="2000">
                <a:latin typeface="Times New Roman" pitchFamily="18" charset="0"/>
                <a:ea typeface="標楷體" pitchFamily="65" charset="-120"/>
              </a:rPr>
              <a:t>"00 00 00 00 00 00 00 00 00 00 00 00 00 00 00 00 00 00"</a:t>
            </a:r>
            <a:r>
              <a:rPr kumimoji="0" lang="zh-TW" altLang="en-US" sz="2000">
                <a:latin typeface="Times New Roman" pitchFamily="18" charset="0"/>
                <a:ea typeface="標楷體" pitchFamily="65" charset="-120"/>
              </a:rPr>
              <a:t>的字串，便產生</a:t>
            </a:r>
            <a:r>
              <a:rPr kumimoji="0" lang="en-US" altLang="zh-TW" sz="2000">
                <a:latin typeface="Times New Roman" pitchFamily="18" charset="0"/>
                <a:ea typeface="標楷體" pitchFamily="65" charset="-120"/>
              </a:rPr>
              <a:t>alert</a:t>
            </a:r>
            <a:r>
              <a:rPr kumimoji="0" lang="zh-TW" altLang="en-US" sz="2000">
                <a:latin typeface="Times New Roman" pitchFamily="18" charset="0"/>
                <a:ea typeface="標楷體" pitchFamily="65" charset="-120"/>
              </a:rPr>
              <a:t>。</a:t>
            </a:r>
          </a:p>
        </p:txBody>
      </p:sp>
    </p:spTree>
    <p:extLst>
      <p:ext uri="{BB962C8B-B14F-4D97-AF65-F5344CB8AC3E}">
        <p14:creationId xmlns:p14="http://schemas.microsoft.com/office/powerpoint/2010/main" val="324195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en-US" altLang="zh-TW" sz="3200"/>
              <a:t>Rule Action</a:t>
            </a:r>
          </a:p>
        </p:txBody>
      </p:sp>
      <p:sp>
        <p:nvSpPr>
          <p:cNvPr id="338947" name="Rectangle 3"/>
          <p:cNvSpPr>
            <a:spLocks noGrp="1" noChangeArrowheads="1"/>
          </p:cNvSpPr>
          <p:nvPr>
            <p:ph type="body" idx="1"/>
          </p:nvPr>
        </p:nvSpPr>
        <p:spPr>
          <a:xfrm>
            <a:off x="1331913" y="2060575"/>
            <a:ext cx="7340600" cy="3740150"/>
          </a:xfrm>
        </p:spPr>
        <p:txBody>
          <a:bodyPr/>
          <a:lstStyle/>
          <a:p>
            <a:pPr>
              <a:lnSpc>
                <a:spcPct val="90000"/>
              </a:lnSpc>
            </a:pPr>
            <a:r>
              <a:rPr lang="en-US" altLang="zh-TW" sz="2400" b="1"/>
              <a:t>alert</a:t>
            </a:r>
            <a:r>
              <a:rPr lang="en-US" altLang="zh-TW" sz="2400"/>
              <a:t> </a:t>
            </a:r>
            <a:br>
              <a:rPr lang="en-US" altLang="zh-TW" sz="2400"/>
            </a:br>
            <a:r>
              <a:rPr lang="en-US" altLang="zh-TW" sz="2400"/>
              <a:t>- generate an alert using the selected alert method, and then log the packet</a:t>
            </a:r>
          </a:p>
          <a:p>
            <a:pPr>
              <a:lnSpc>
                <a:spcPct val="90000"/>
              </a:lnSpc>
            </a:pPr>
            <a:r>
              <a:rPr lang="en-US" altLang="zh-TW" sz="2400" b="1"/>
              <a:t>log </a:t>
            </a:r>
            <a:br>
              <a:rPr lang="en-US" altLang="zh-TW" sz="2400" b="1"/>
            </a:br>
            <a:r>
              <a:rPr lang="en-US" altLang="zh-TW" sz="2400"/>
              <a:t>- log the packet</a:t>
            </a:r>
          </a:p>
          <a:p>
            <a:pPr>
              <a:lnSpc>
                <a:spcPct val="90000"/>
              </a:lnSpc>
            </a:pPr>
            <a:r>
              <a:rPr lang="en-US" altLang="zh-TW" sz="2400" b="1"/>
              <a:t>pass</a:t>
            </a:r>
            <a:r>
              <a:rPr lang="en-US" altLang="zh-TW" sz="2400"/>
              <a:t> </a:t>
            </a:r>
            <a:br>
              <a:rPr lang="en-US" altLang="zh-TW" sz="2400"/>
            </a:br>
            <a:r>
              <a:rPr lang="en-US" altLang="zh-TW" sz="2400"/>
              <a:t>- ignore the packet</a:t>
            </a:r>
          </a:p>
          <a:p>
            <a:pPr>
              <a:lnSpc>
                <a:spcPct val="90000"/>
              </a:lnSpc>
            </a:pPr>
            <a:r>
              <a:rPr lang="en-US" altLang="zh-TW" sz="2400" b="1"/>
              <a:t>activate </a:t>
            </a:r>
            <a:br>
              <a:rPr lang="en-US" altLang="zh-TW" sz="2400" b="1"/>
            </a:br>
            <a:r>
              <a:rPr lang="en-US" altLang="zh-TW" sz="2400"/>
              <a:t>- alert and then turn on another dynamic rule</a:t>
            </a:r>
          </a:p>
          <a:p>
            <a:pPr>
              <a:lnSpc>
                <a:spcPct val="90000"/>
              </a:lnSpc>
            </a:pPr>
            <a:r>
              <a:rPr lang="en-US" altLang="zh-TW" sz="2400" b="1"/>
              <a:t>dynamic</a:t>
            </a:r>
            <a:r>
              <a:rPr lang="en-US" altLang="zh-TW" sz="2400"/>
              <a:t> </a:t>
            </a:r>
            <a:br>
              <a:rPr lang="en-US" altLang="zh-TW" sz="2400"/>
            </a:br>
            <a:r>
              <a:rPr lang="en-US" altLang="zh-TW" sz="2400"/>
              <a:t>- activated by an activate rule , then act as a log rule</a:t>
            </a:r>
            <a:endParaRPr lang="en-US" altLang="zh-TW" sz="2400" b="1"/>
          </a:p>
          <a:p>
            <a:pPr>
              <a:lnSpc>
                <a:spcPct val="90000"/>
              </a:lnSpc>
            </a:pPr>
            <a:endParaRPr lang="en-US" altLang="zh-TW" sz="2400"/>
          </a:p>
        </p:txBody>
      </p:sp>
    </p:spTree>
    <p:extLst>
      <p:ext uri="{BB962C8B-B14F-4D97-AF65-F5344CB8AC3E}">
        <p14:creationId xmlns:p14="http://schemas.microsoft.com/office/powerpoint/2010/main" val="1111189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課程宗旨</a:t>
            </a:r>
            <a:endParaRPr lang="zh-TW" altLang="en-US" dirty="0"/>
          </a:p>
        </p:txBody>
      </p:sp>
      <p:sp>
        <p:nvSpPr>
          <p:cNvPr id="3" name="內容版面配置區 2"/>
          <p:cNvSpPr>
            <a:spLocks noGrp="1"/>
          </p:cNvSpPr>
          <p:nvPr>
            <p:ph idx="1"/>
          </p:nvPr>
        </p:nvSpPr>
        <p:spPr>
          <a:xfrm>
            <a:off x="457200" y="1600201"/>
            <a:ext cx="8229600" cy="3556992"/>
          </a:xfrm>
        </p:spPr>
        <p:txBody>
          <a:bodyPr>
            <a:normAutofit/>
          </a:bodyPr>
          <a:lstStyle/>
          <a:p>
            <a:pPr>
              <a:buFont typeface="Wingdings" panose="05000000000000000000" pitchFamily="2" charset="2"/>
              <a:buChar char="Ø"/>
            </a:pPr>
            <a:r>
              <a:rPr lang="zh-TW" altLang="en-US" dirty="0"/>
              <a:t>本</a:t>
            </a:r>
            <a:r>
              <a:rPr lang="zh-TW" altLang="en-US" dirty="0" smtClean="0"/>
              <a:t>課程教授</a:t>
            </a:r>
            <a:r>
              <a:rPr lang="zh-TW" altLang="en-US" dirty="0"/>
              <a:t>學生網路防禦技術常用</a:t>
            </a:r>
            <a:r>
              <a:rPr lang="zh-TW" altLang="en-US" dirty="0" smtClean="0"/>
              <a:t>的</a:t>
            </a:r>
            <a:r>
              <a:rPr lang="zh-TW" altLang="zh-TW" dirty="0"/>
              <a:t>入侵偵測系統</a:t>
            </a:r>
            <a:r>
              <a:rPr lang="zh-TW" altLang="zh-TW" dirty="0" smtClean="0"/>
              <a:t>技術</a:t>
            </a:r>
            <a:endParaRPr lang="en-US" altLang="zh-TW" dirty="0" smtClean="0"/>
          </a:p>
          <a:p>
            <a:pPr>
              <a:buFont typeface="Wingdings" panose="05000000000000000000" pitchFamily="2" charset="2"/>
              <a:buChar char="Ø"/>
            </a:pPr>
            <a:r>
              <a:rPr lang="zh-TW" altLang="en-US" dirty="0" smtClean="0"/>
              <a:t>課程</a:t>
            </a:r>
            <a:r>
              <a:rPr lang="zh-TW" altLang="en-US" dirty="0" smtClean="0"/>
              <a:t>將以</a:t>
            </a:r>
            <a:r>
              <a:rPr lang="zh-TW" altLang="en-US" dirty="0"/>
              <a:t>所提供的</a:t>
            </a:r>
            <a:r>
              <a:rPr lang="en-US" altLang="zh-TW" dirty="0" smtClean="0"/>
              <a:t>Ubuntu</a:t>
            </a:r>
            <a:r>
              <a:rPr lang="zh-TW" altLang="en-US" dirty="0" smtClean="0"/>
              <a:t> </a:t>
            </a:r>
            <a:r>
              <a:rPr lang="en-US" altLang="zh-TW" dirty="0" err="1" smtClean="0"/>
              <a:t>linux</a:t>
            </a:r>
            <a:r>
              <a:rPr lang="zh-TW" altLang="en-US" dirty="0"/>
              <a:t>環境教導學生</a:t>
            </a:r>
            <a:r>
              <a:rPr lang="zh-TW" altLang="en-US" dirty="0" smtClean="0"/>
              <a:t>使用</a:t>
            </a:r>
            <a:r>
              <a:rPr lang="en-US" altLang="zh-TW" dirty="0"/>
              <a:t>snort</a:t>
            </a:r>
            <a:r>
              <a:rPr lang="zh-TW" altLang="zh-TW" dirty="0"/>
              <a:t>設定偵測規則</a:t>
            </a:r>
            <a:endParaRPr lang="en-US" altLang="zh-TW" dirty="0" smtClean="0"/>
          </a:p>
          <a:p>
            <a:pPr>
              <a:buFont typeface="Wingdings" panose="05000000000000000000" pitchFamily="2" charset="2"/>
              <a:buChar char="Ø"/>
            </a:pPr>
            <a:r>
              <a:rPr lang="zh-TW" altLang="en-US" dirty="0"/>
              <a:t>課程</a:t>
            </a:r>
            <a:r>
              <a:rPr lang="zh-TW" altLang="en-US" dirty="0"/>
              <a:t>實際以</a:t>
            </a:r>
            <a:r>
              <a:rPr lang="en-US" altLang="zh-TW" dirty="0" err="1"/>
              <a:t>syn</a:t>
            </a:r>
            <a:r>
              <a:rPr lang="en-US" altLang="zh-TW" dirty="0"/>
              <a:t> flood </a:t>
            </a:r>
            <a:r>
              <a:rPr lang="zh-TW" altLang="en-US" dirty="0">
                <a:latin typeface="標楷體" panose="03000509000000000000" pitchFamily="65" charset="-120"/>
                <a:ea typeface="標楷體" panose="03000509000000000000" pitchFamily="65" charset="-120"/>
              </a:rPr>
              <a:t>攻擊進行</a:t>
            </a:r>
            <a:r>
              <a:rPr lang="zh-TW" altLang="en-US" dirty="0" smtClean="0"/>
              <a:t>網路</a:t>
            </a:r>
            <a:r>
              <a:rPr lang="zh-TW" altLang="en-US" dirty="0"/>
              <a:t>偵測</a:t>
            </a:r>
            <a:r>
              <a:rPr lang="zh-TW" altLang="en-US" dirty="0" smtClean="0"/>
              <a:t>的</a:t>
            </a:r>
            <a:r>
              <a:rPr lang="zh-TW" altLang="en-US" dirty="0"/>
              <a:t>實際演練</a:t>
            </a:r>
          </a:p>
          <a:p>
            <a:pPr>
              <a:buFont typeface="Wingdings" panose="05000000000000000000" pitchFamily="2" charset="2"/>
              <a:buChar char="Ø"/>
            </a:pPr>
            <a:endParaRPr lang="en-US" altLang="zh-TW" dirty="0" smtClean="0"/>
          </a:p>
        </p:txBody>
      </p:sp>
    </p:spTree>
    <p:extLst>
      <p:ext uri="{BB962C8B-B14F-4D97-AF65-F5344CB8AC3E}">
        <p14:creationId xmlns:p14="http://schemas.microsoft.com/office/powerpoint/2010/main" val="4149117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r>
              <a:rPr lang="en-US" altLang="zh-TW"/>
              <a:t>Direction Operator</a:t>
            </a:r>
          </a:p>
        </p:txBody>
      </p:sp>
      <p:pic>
        <p:nvPicPr>
          <p:cNvPr id="3399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5373688"/>
            <a:ext cx="7127875" cy="458787"/>
          </a:xfrm>
          <a:prstGeom prst="rect">
            <a:avLst/>
          </a:prstGeom>
          <a:noFill/>
          <a:extLst>
            <a:ext uri="{909E8E84-426E-40DD-AFC4-6F175D3DCCD1}">
              <a14:hiddenFill xmlns:a14="http://schemas.microsoft.com/office/drawing/2010/main">
                <a:solidFill>
                  <a:srgbClr val="FFFFFF"/>
                </a:solidFill>
              </a14:hiddenFill>
            </a:ext>
          </a:extLst>
        </p:spPr>
      </p:pic>
      <p:sp>
        <p:nvSpPr>
          <p:cNvPr id="339972" name="Text Box 4"/>
          <p:cNvSpPr txBox="1">
            <a:spLocks noChangeArrowheads="1"/>
          </p:cNvSpPr>
          <p:nvPr/>
        </p:nvSpPr>
        <p:spPr bwMode="auto">
          <a:xfrm>
            <a:off x="755650" y="2205038"/>
            <a:ext cx="78486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a:t>	</a:t>
            </a:r>
            <a:r>
              <a:rPr lang="en-US" altLang="zh-TW" sz="2500">
                <a:solidFill>
                  <a:schemeClr val="folHlink"/>
                </a:solidFill>
              </a:rPr>
              <a:t>The direction field determines the source and destination addresses and port numbers in a rule.The following rules apply to the direction field:</a:t>
            </a:r>
          </a:p>
          <a:p>
            <a:r>
              <a:rPr lang="en-US" altLang="zh-TW" sz="2500">
                <a:solidFill>
                  <a:schemeClr val="folHlink"/>
                </a:solidFill>
              </a:rPr>
              <a:t>	1.</a:t>
            </a:r>
            <a:r>
              <a:rPr lang="zh-TW" altLang="en-US" sz="2500">
                <a:solidFill>
                  <a:schemeClr val="folHlink"/>
                </a:solidFill>
              </a:rPr>
              <a:t>　　 </a:t>
            </a:r>
            <a:r>
              <a:rPr lang="en-US" altLang="zh-TW" sz="2500" b="1">
                <a:solidFill>
                  <a:schemeClr val="folHlink"/>
                </a:solidFill>
              </a:rPr>
              <a:t>-&gt; </a:t>
            </a:r>
            <a:r>
              <a:rPr lang="en-US" altLang="zh-TW" sz="2500">
                <a:solidFill>
                  <a:schemeClr val="folHlink"/>
                </a:solidFill>
              </a:rPr>
              <a:t> </a:t>
            </a:r>
            <a:br>
              <a:rPr lang="en-US" altLang="zh-TW" sz="2500">
                <a:solidFill>
                  <a:schemeClr val="folHlink"/>
                </a:solidFill>
              </a:rPr>
            </a:br>
            <a:r>
              <a:rPr lang="en-US" altLang="zh-TW" sz="2500">
                <a:solidFill>
                  <a:schemeClr val="folHlink"/>
                </a:solidFill>
              </a:rPr>
              <a:t>	</a:t>
            </a:r>
          </a:p>
          <a:p>
            <a:r>
              <a:rPr lang="en-US" altLang="zh-TW" sz="2500">
                <a:solidFill>
                  <a:schemeClr val="folHlink"/>
                </a:solidFill>
              </a:rPr>
              <a:t>	2.</a:t>
            </a:r>
            <a:r>
              <a:rPr lang="zh-TW" altLang="en-US" sz="2500">
                <a:solidFill>
                  <a:schemeClr val="folHlink"/>
                </a:solidFill>
              </a:rPr>
              <a:t>　　 </a:t>
            </a:r>
            <a:r>
              <a:rPr lang="en-US" altLang="zh-TW" sz="2500" b="1">
                <a:solidFill>
                  <a:schemeClr val="folHlink"/>
                </a:solidFill>
              </a:rPr>
              <a:t>&lt;- </a:t>
            </a:r>
            <a:r>
              <a:rPr lang="en-US" altLang="zh-TW" sz="2500">
                <a:solidFill>
                  <a:schemeClr val="folHlink"/>
                </a:solidFill>
              </a:rPr>
              <a:t/>
            </a:r>
            <a:br>
              <a:rPr lang="en-US" altLang="zh-TW" sz="2500">
                <a:solidFill>
                  <a:schemeClr val="folHlink"/>
                </a:solidFill>
              </a:rPr>
            </a:br>
            <a:r>
              <a:rPr lang="en-US" altLang="zh-TW" sz="2500">
                <a:solidFill>
                  <a:schemeClr val="folHlink"/>
                </a:solidFill>
              </a:rPr>
              <a:t>	</a:t>
            </a:r>
          </a:p>
          <a:p>
            <a:r>
              <a:rPr lang="en-US" altLang="zh-TW" sz="2500">
                <a:solidFill>
                  <a:schemeClr val="folHlink"/>
                </a:solidFill>
              </a:rPr>
              <a:t>	3.</a:t>
            </a:r>
            <a:r>
              <a:rPr lang="zh-TW" altLang="en-US" sz="2500">
                <a:solidFill>
                  <a:schemeClr val="folHlink"/>
                </a:solidFill>
              </a:rPr>
              <a:t>　　</a:t>
            </a:r>
            <a:r>
              <a:rPr lang="zh-TW" altLang="en-US" sz="2500" b="1">
                <a:solidFill>
                  <a:schemeClr val="folHlink"/>
                </a:solidFill>
              </a:rPr>
              <a:t> </a:t>
            </a:r>
            <a:r>
              <a:rPr lang="en-US" altLang="zh-TW" sz="2500" b="1">
                <a:solidFill>
                  <a:schemeClr val="folHlink"/>
                </a:solidFill>
              </a:rPr>
              <a:t>&lt;&gt; </a:t>
            </a:r>
          </a:p>
        </p:txBody>
      </p:sp>
    </p:spTree>
    <p:extLst>
      <p:ext uri="{BB962C8B-B14F-4D97-AF65-F5344CB8AC3E}">
        <p14:creationId xmlns:p14="http://schemas.microsoft.com/office/powerpoint/2010/main" val="6977922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en-US" altLang="zh-TW"/>
              <a:t>Rule Option</a:t>
            </a:r>
          </a:p>
        </p:txBody>
      </p:sp>
      <p:sp>
        <p:nvSpPr>
          <p:cNvPr id="340995" name="Rectangle 3"/>
          <p:cNvSpPr>
            <a:spLocks noGrp="1" noChangeArrowheads="1"/>
          </p:cNvSpPr>
          <p:nvPr>
            <p:ph type="body" idx="1"/>
          </p:nvPr>
        </p:nvSpPr>
        <p:spPr>
          <a:xfrm>
            <a:off x="1182688" y="2017713"/>
            <a:ext cx="7772400" cy="4435475"/>
          </a:xfrm>
        </p:spPr>
        <p:txBody>
          <a:bodyPr/>
          <a:lstStyle/>
          <a:p>
            <a:pPr>
              <a:lnSpc>
                <a:spcPct val="90000"/>
              </a:lnSpc>
              <a:buFont typeface="Wingdings" pitchFamily="2" charset="2"/>
              <a:buNone/>
            </a:pPr>
            <a:r>
              <a:rPr lang="en-US" altLang="zh-TW" sz="2400"/>
              <a:t>Four major categories of rule options.</a:t>
            </a:r>
          </a:p>
          <a:p>
            <a:pPr>
              <a:lnSpc>
                <a:spcPct val="90000"/>
              </a:lnSpc>
            </a:pPr>
            <a:r>
              <a:rPr lang="en-US" altLang="zh-TW" sz="3000"/>
              <a:t>meta-data </a:t>
            </a:r>
            <a:br>
              <a:rPr lang="en-US" altLang="zh-TW" sz="3000"/>
            </a:br>
            <a:r>
              <a:rPr lang="en-US" altLang="zh-TW" sz="2000"/>
              <a:t>These options provide information about the rule but do not have any act during detection</a:t>
            </a:r>
          </a:p>
          <a:p>
            <a:pPr>
              <a:lnSpc>
                <a:spcPct val="90000"/>
              </a:lnSpc>
            </a:pPr>
            <a:r>
              <a:rPr lang="en-US" altLang="zh-TW" sz="3000"/>
              <a:t>payload </a:t>
            </a:r>
            <a:br>
              <a:rPr lang="en-US" altLang="zh-TW" sz="3000"/>
            </a:br>
            <a:r>
              <a:rPr lang="en-US" altLang="zh-TW" sz="2000"/>
              <a:t>These options al look for data inside the packet payload and can be inter-related</a:t>
            </a:r>
          </a:p>
          <a:p>
            <a:pPr>
              <a:lnSpc>
                <a:spcPct val="90000"/>
              </a:lnSpc>
            </a:pPr>
            <a:r>
              <a:rPr lang="en-US" altLang="zh-TW" sz="3000"/>
              <a:t>non-payload </a:t>
            </a:r>
            <a:br>
              <a:rPr lang="en-US" altLang="zh-TW" sz="3000"/>
            </a:br>
            <a:r>
              <a:rPr lang="en-US" altLang="zh-TW" sz="2000"/>
              <a:t>These options look for non-payload data</a:t>
            </a:r>
          </a:p>
          <a:p>
            <a:pPr>
              <a:lnSpc>
                <a:spcPct val="90000"/>
              </a:lnSpc>
            </a:pPr>
            <a:r>
              <a:rPr lang="en-US" altLang="zh-TW" sz="3000"/>
              <a:t>post-detection </a:t>
            </a:r>
            <a:br>
              <a:rPr lang="en-US" altLang="zh-TW" sz="3000"/>
            </a:br>
            <a:r>
              <a:rPr lang="en-US" altLang="zh-TW" sz="2000"/>
              <a:t>These options are rule specic triggers that happen after a rule has "red".</a:t>
            </a:r>
          </a:p>
          <a:p>
            <a:pPr>
              <a:lnSpc>
                <a:spcPct val="90000"/>
              </a:lnSpc>
            </a:pPr>
            <a:endParaRPr lang="en-US" altLang="zh-TW" sz="2000"/>
          </a:p>
        </p:txBody>
      </p:sp>
    </p:spTree>
    <p:extLst>
      <p:ext uri="{BB962C8B-B14F-4D97-AF65-F5344CB8AC3E}">
        <p14:creationId xmlns:p14="http://schemas.microsoft.com/office/powerpoint/2010/main" val="36778153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en-US" altLang="zh-TW"/>
              <a:t>Rule Option (Cont.)</a:t>
            </a:r>
          </a:p>
        </p:txBody>
      </p:sp>
      <p:graphicFrame>
        <p:nvGraphicFramePr>
          <p:cNvPr id="342019" name="Group 3"/>
          <p:cNvGraphicFramePr>
            <a:graphicFrameLocks noGrp="1"/>
          </p:cNvGraphicFramePr>
          <p:nvPr>
            <p:ph idx="1"/>
          </p:nvPr>
        </p:nvGraphicFramePr>
        <p:xfrm>
          <a:off x="684213" y="2060575"/>
          <a:ext cx="7715250" cy="4337051"/>
        </p:xfrm>
        <a:graphic>
          <a:graphicData uri="http://schemas.openxmlformats.org/drawingml/2006/table">
            <a:tbl>
              <a:tblPr/>
              <a:tblGrid>
                <a:gridCol w="3816350"/>
                <a:gridCol w="3898900"/>
              </a:tblGrid>
              <a:tr h="735013">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800" b="1" i="0" u="none" strike="noStrike" cap="none" normalizeH="0" baseline="0" smtClean="0">
                          <a:ln>
                            <a:noFill/>
                          </a:ln>
                          <a:solidFill>
                            <a:schemeClr val="tx1"/>
                          </a:solidFill>
                          <a:effectLst/>
                          <a:latin typeface="Tahoma" pitchFamily="34" charset="0"/>
                          <a:ea typeface="新細明體" pitchFamily="18" charset="-120"/>
                        </a:rPr>
                        <a:t>Category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800" b="1" i="0" u="none" strike="noStrike" cap="none" normalizeH="0" baseline="0" smtClean="0">
                          <a:ln>
                            <a:noFill/>
                          </a:ln>
                          <a:solidFill>
                            <a:schemeClr val="tx1"/>
                          </a:solidFill>
                          <a:effectLst/>
                          <a:latin typeface="Tahoma" pitchFamily="34" charset="0"/>
                          <a:ea typeface="新細明體" pitchFamily="18" charset="-120"/>
                        </a:rPr>
                        <a:t>Keywords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500" b="1" i="0" u="none" strike="noStrike" cap="none" normalizeH="0" baseline="0" smtClean="0">
                          <a:ln>
                            <a:noFill/>
                          </a:ln>
                          <a:solidFill>
                            <a:schemeClr val="tx1"/>
                          </a:solidFill>
                          <a:effectLst/>
                          <a:latin typeface="Tahoma" pitchFamily="34" charset="0"/>
                          <a:ea typeface="新細明體" pitchFamily="18" charset="-120"/>
                        </a:rPr>
                        <a:t>1.  Meta-Data</a:t>
                      </a:r>
                      <a:r>
                        <a:rPr kumimoji="1" lang="en-US" altLang="zh-TW" sz="2500" b="0" i="0" u="none" strike="noStrike" cap="none" normalizeH="0" baseline="0" smtClean="0">
                          <a:ln>
                            <a:noFill/>
                          </a:ln>
                          <a:solidFill>
                            <a:schemeClr val="tx1"/>
                          </a:solidFill>
                          <a:effectLst/>
                          <a:latin typeface="Tahoma" pitchFamily="34" charset="0"/>
                          <a:ea typeface="新細明體" pitchFamily="18" charset="-12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msg</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reference</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sid</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 </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rev</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 </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classtype</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 </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priority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6463">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500" b="1" i="0" u="none" strike="noStrike" cap="none" normalizeH="0" baseline="0" smtClean="0">
                          <a:ln>
                            <a:noFill/>
                          </a:ln>
                          <a:solidFill>
                            <a:schemeClr val="tx1"/>
                          </a:solidFill>
                          <a:effectLst/>
                          <a:latin typeface="Tahoma" pitchFamily="34" charset="0"/>
                          <a:ea typeface="新細明體" pitchFamily="18" charset="-120"/>
                        </a:rPr>
                        <a:t>2.  Payload</a:t>
                      </a:r>
                      <a:r>
                        <a:rPr kumimoji="1" lang="en-US" altLang="zh-TW" sz="2500" b="0" i="0" u="none" strike="noStrike" cap="none" normalizeH="0" baseline="0" smtClean="0">
                          <a:ln>
                            <a:noFill/>
                          </a:ln>
                          <a:solidFill>
                            <a:schemeClr val="tx1"/>
                          </a:solidFill>
                          <a:effectLst/>
                          <a:latin typeface="Tahoma" pitchFamily="34" charset="0"/>
                          <a:ea typeface="新細明體" pitchFamily="18" charset="-12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content</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nocase</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rawbytes</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depth</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offset</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distance</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within</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uricontent</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isdataat</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pcre</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byte_test</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byte_jump</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regex</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content-list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500" b="1" i="0" u="none" strike="noStrike" cap="none" normalizeH="0" baseline="0" smtClean="0">
                          <a:ln>
                            <a:noFill/>
                          </a:ln>
                          <a:solidFill>
                            <a:schemeClr val="tx1"/>
                          </a:solidFill>
                          <a:effectLst/>
                          <a:latin typeface="Tahoma" pitchFamily="34" charset="0"/>
                          <a:ea typeface="新細明體" pitchFamily="18" charset="-120"/>
                        </a:rPr>
                        <a:t>3.  Non-Payload</a:t>
                      </a:r>
                      <a:r>
                        <a:rPr kumimoji="1" lang="en-US" altLang="zh-TW" sz="2500" b="0" i="0" u="none" strike="noStrike" cap="none" normalizeH="0" baseline="0" smtClean="0">
                          <a:ln>
                            <a:noFill/>
                          </a:ln>
                          <a:solidFill>
                            <a:schemeClr val="tx1"/>
                          </a:solidFill>
                          <a:effectLst/>
                          <a:latin typeface="Tahoma" pitchFamily="34" charset="0"/>
                          <a:ea typeface="新細明體" pitchFamily="18" charset="-12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fragoffset</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ttl</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tos</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id</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ipopts</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fragbits</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dsize</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flags</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flow</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seq</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ack</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window</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itype</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icode</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icmp_id</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icmp_seq</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rpc</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ip_proto</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sameip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5013">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2500" b="1" i="0" u="none" strike="noStrike" cap="none" normalizeH="0" baseline="0" smtClean="0">
                          <a:ln>
                            <a:noFill/>
                          </a:ln>
                          <a:solidFill>
                            <a:schemeClr val="tx1"/>
                          </a:solidFill>
                          <a:effectLst/>
                          <a:latin typeface="Tahoma" pitchFamily="34" charset="0"/>
                          <a:ea typeface="新細明體" pitchFamily="18" charset="-120"/>
                        </a:rPr>
                        <a:t>4.  Post-detection</a:t>
                      </a:r>
                      <a:r>
                        <a:rPr kumimoji="1" lang="en-US" altLang="zh-TW" sz="2500" b="0" i="0" u="none" strike="noStrike" cap="none" normalizeH="0" baseline="0" smtClean="0">
                          <a:ln>
                            <a:noFill/>
                          </a:ln>
                          <a:solidFill>
                            <a:schemeClr val="tx1"/>
                          </a:solidFill>
                          <a:effectLst/>
                          <a:latin typeface="Tahoma" pitchFamily="34" charset="0"/>
                          <a:ea typeface="新細明體" pitchFamily="18" charset="-12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新細明體" pitchFamily="18" charset="-120"/>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新細明體" pitchFamily="18" charset="-120"/>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新細明體" pitchFamily="18" charset="-120"/>
                        </a:defRPr>
                      </a:lvl3pPr>
                      <a:lvl4pPr>
                        <a:spcBef>
                          <a:spcPct val="20000"/>
                        </a:spcBef>
                        <a:buClr>
                          <a:schemeClr val="accent2"/>
                        </a:buClr>
                        <a:buSzPct val="55000"/>
                        <a:buFont typeface="Wingdings" pitchFamily="2" charset="2"/>
                        <a:defRPr kumimoji="1">
                          <a:solidFill>
                            <a:schemeClr val="tx1"/>
                          </a:solidFill>
                          <a:latin typeface="Tahoma" pitchFamily="34" charset="0"/>
                          <a:ea typeface="新細明體" pitchFamily="18" charset="-120"/>
                        </a:defRPr>
                      </a:lvl4pPr>
                      <a:lvl5pPr>
                        <a:spcBef>
                          <a:spcPct val="20000"/>
                        </a:spcBef>
                        <a:buClr>
                          <a:schemeClr val="accent1"/>
                        </a:buClr>
                        <a:buSzPct val="50000"/>
                        <a:buFont typeface="Wingdings" pitchFamily="2" charset="2"/>
                        <a:defRPr kumimoji="1">
                          <a:solidFill>
                            <a:schemeClr val="tx1"/>
                          </a:solidFill>
                          <a:latin typeface="Tahoma" pitchFamily="34" charset="0"/>
                          <a:ea typeface="新細明體" pitchFamily="18" charset="-120"/>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logto</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session</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react</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sesp</a:t>
                      </a:r>
                      <a:r>
                        <a:rPr kumimoji="1" lang="zh-TW" altLang="en-US" sz="1600" b="0" i="0" u="none" strike="noStrike" cap="none" normalizeH="0" baseline="0" smtClean="0">
                          <a:ln>
                            <a:noFill/>
                          </a:ln>
                          <a:solidFill>
                            <a:schemeClr val="tx1"/>
                          </a:solidFill>
                          <a:effectLst/>
                          <a:latin typeface="Tahoma" pitchFamily="34" charset="0"/>
                          <a:ea typeface="新細明體" pitchFamily="18" charset="-120"/>
                        </a:rPr>
                        <a:t>、</a:t>
                      </a:r>
                      <a:r>
                        <a:rPr kumimoji="1" lang="en-US" altLang="zh-TW" sz="1600" b="0" i="0" u="none" strike="noStrike" cap="none" normalizeH="0" baseline="0" smtClean="0">
                          <a:ln>
                            <a:noFill/>
                          </a:ln>
                          <a:solidFill>
                            <a:schemeClr val="tx1"/>
                          </a:solidFill>
                          <a:effectLst/>
                          <a:latin typeface="Tahoma" pitchFamily="34" charset="0"/>
                          <a:ea typeface="新細明體" pitchFamily="18" charset="-120"/>
                        </a:rPr>
                        <a:t>tag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875206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r>
              <a:rPr lang="en-US" altLang="zh-TW" sz="4000" b="1"/>
              <a:t>1. Meta-Data</a:t>
            </a:r>
          </a:p>
        </p:txBody>
      </p:sp>
      <p:sp>
        <p:nvSpPr>
          <p:cNvPr id="343043" name="Rectangle 3"/>
          <p:cNvSpPr>
            <a:spLocks noGrp="1" noChangeArrowheads="1"/>
          </p:cNvSpPr>
          <p:nvPr>
            <p:ph type="body" idx="1"/>
          </p:nvPr>
        </p:nvSpPr>
        <p:spPr>
          <a:xfrm>
            <a:off x="684213" y="2017713"/>
            <a:ext cx="8270875" cy="4114800"/>
          </a:xfrm>
        </p:spPr>
        <p:txBody>
          <a:bodyPr/>
          <a:lstStyle/>
          <a:p>
            <a:r>
              <a:rPr lang="en-US" altLang="zh-TW" sz="2000"/>
              <a:t>Msg</a:t>
            </a:r>
          </a:p>
          <a:p>
            <a:r>
              <a:rPr lang="en-US" altLang="zh-TW" sz="2000"/>
              <a:t>Reference</a:t>
            </a:r>
          </a:p>
          <a:p>
            <a:r>
              <a:rPr lang="en-US" altLang="zh-TW" sz="2000"/>
              <a:t>Sid</a:t>
            </a:r>
          </a:p>
          <a:p>
            <a:r>
              <a:rPr lang="en-US" altLang="zh-TW" sz="2000"/>
              <a:t>Rev</a:t>
            </a:r>
          </a:p>
          <a:p>
            <a:r>
              <a:rPr lang="en-US" altLang="zh-TW" sz="2000"/>
              <a:t>Classtype</a:t>
            </a:r>
          </a:p>
          <a:p>
            <a:r>
              <a:rPr lang="en-US" altLang="zh-TW" sz="2000"/>
              <a:t>Priority</a:t>
            </a:r>
          </a:p>
        </p:txBody>
      </p:sp>
      <p:pic>
        <p:nvPicPr>
          <p:cNvPr id="3430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2060575"/>
            <a:ext cx="6334125" cy="170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30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3716338"/>
            <a:ext cx="2233612"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304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4365625"/>
            <a:ext cx="8027988"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304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4941888"/>
            <a:ext cx="7056438" cy="25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3048"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5300663"/>
            <a:ext cx="6553200" cy="611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3049" name="Rectangle 9"/>
          <p:cNvSpPr>
            <a:spLocks noChangeArrowheads="1"/>
          </p:cNvSpPr>
          <p:nvPr/>
        </p:nvSpPr>
        <p:spPr bwMode="auto">
          <a:xfrm>
            <a:off x="4140200" y="4365625"/>
            <a:ext cx="3168650" cy="215900"/>
          </a:xfrm>
          <a:prstGeom prst="rect">
            <a:avLst/>
          </a:prstGeom>
          <a:noFill/>
          <a:ln w="9525" algn="ctr">
            <a:solidFill>
              <a:srgbClr val="C43CB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TW" altLang="zh-TW" sz="3200">
              <a:solidFill>
                <a:schemeClr val="folHlink"/>
              </a:solidFill>
              <a:ea typeface="標楷體" pitchFamily="65" charset="-120"/>
            </a:endParaRPr>
          </a:p>
        </p:txBody>
      </p:sp>
      <p:sp>
        <p:nvSpPr>
          <p:cNvPr id="343050" name="Rectangle 10"/>
          <p:cNvSpPr>
            <a:spLocks noChangeArrowheads="1"/>
          </p:cNvSpPr>
          <p:nvPr/>
        </p:nvSpPr>
        <p:spPr bwMode="auto">
          <a:xfrm>
            <a:off x="5219700" y="4652963"/>
            <a:ext cx="3168650" cy="144462"/>
          </a:xfrm>
          <a:prstGeom prst="rect">
            <a:avLst/>
          </a:prstGeom>
          <a:noFill/>
          <a:ln w="9525" algn="ctr">
            <a:solidFill>
              <a:srgbClr val="C43CB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343051" name="Rectangle 11"/>
          <p:cNvSpPr>
            <a:spLocks noChangeArrowheads="1"/>
          </p:cNvSpPr>
          <p:nvPr/>
        </p:nvSpPr>
        <p:spPr bwMode="auto">
          <a:xfrm>
            <a:off x="5292725" y="5013325"/>
            <a:ext cx="1079500" cy="215900"/>
          </a:xfrm>
          <a:prstGeom prst="rect">
            <a:avLst/>
          </a:prstGeom>
          <a:noFill/>
          <a:ln w="9525" algn="ctr">
            <a:solidFill>
              <a:srgbClr val="C43CB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343052" name="Rectangle 12"/>
          <p:cNvSpPr>
            <a:spLocks noChangeArrowheads="1"/>
          </p:cNvSpPr>
          <p:nvPr/>
        </p:nvSpPr>
        <p:spPr bwMode="auto">
          <a:xfrm>
            <a:off x="6659563" y="5013325"/>
            <a:ext cx="649287" cy="215900"/>
          </a:xfrm>
          <a:prstGeom prst="rect">
            <a:avLst/>
          </a:prstGeom>
          <a:noFill/>
          <a:ln w="9525" algn="ctr">
            <a:solidFill>
              <a:srgbClr val="C43CB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343053" name="Rectangle 13"/>
          <p:cNvSpPr>
            <a:spLocks noChangeArrowheads="1"/>
          </p:cNvSpPr>
          <p:nvPr/>
        </p:nvSpPr>
        <p:spPr bwMode="auto">
          <a:xfrm>
            <a:off x="2411413" y="5661025"/>
            <a:ext cx="2736850" cy="144463"/>
          </a:xfrm>
          <a:prstGeom prst="rect">
            <a:avLst/>
          </a:prstGeom>
          <a:noFill/>
          <a:ln w="9525" algn="ctr">
            <a:solidFill>
              <a:srgbClr val="C43CB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343054" name="Rectangle 14"/>
          <p:cNvSpPr>
            <a:spLocks noChangeArrowheads="1"/>
          </p:cNvSpPr>
          <p:nvPr/>
        </p:nvSpPr>
        <p:spPr bwMode="auto">
          <a:xfrm>
            <a:off x="5292725" y="5661025"/>
            <a:ext cx="1295400" cy="144463"/>
          </a:xfrm>
          <a:prstGeom prst="rect">
            <a:avLst/>
          </a:prstGeom>
          <a:noFill/>
          <a:ln w="9525" algn="ctr">
            <a:solidFill>
              <a:srgbClr val="C43CB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27035928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en-US" altLang="zh-TW" sz="4000" b="1"/>
              <a:t>2. Payload</a:t>
            </a:r>
          </a:p>
        </p:txBody>
      </p:sp>
      <p:sp>
        <p:nvSpPr>
          <p:cNvPr id="344067" name="Rectangle 3"/>
          <p:cNvSpPr>
            <a:spLocks noGrp="1" noChangeArrowheads="1"/>
          </p:cNvSpPr>
          <p:nvPr>
            <p:ph type="body" idx="1"/>
          </p:nvPr>
        </p:nvSpPr>
        <p:spPr>
          <a:xfrm>
            <a:off x="1182688" y="2017713"/>
            <a:ext cx="7772400" cy="4506912"/>
          </a:xfrm>
        </p:spPr>
        <p:txBody>
          <a:bodyPr/>
          <a:lstStyle/>
          <a:p>
            <a:r>
              <a:rPr lang="en-US" altLang="zh-TW" sz="2000"/>
              <a:t>Content</a:t>
            </a:r>
            <a:br>
              <a:rPr lang="en-US" altLang="zh-TW" sz="2000"/>
            </a:br>
            <a:r>
              <a:rPr lang="en-US" altLang="zh-TW" sz="2000"/>
              <a:t>(The content keyword has a number of modier keywords.)</a:t>
            </a:r>
          </a:p>
          <a:p>
            <a:pPr lvl="1"/>
            <a:r>
              <a:rPr lang="en-US" altLang="zh-TW" sz="2000">
                <a:solidFill>
                  <a:schemeClr val="folHlink"/>
                </a:solidFill>
              </a:rPr>
              <a:t>Nocase</a:t>
            </a:r>
            <a:br>
              <a:rPr lang="en-US" altLang="zh-TW" sz="2000">
                <a:solidFill>
                  <a:schemeClr val="folHlink"/>
                </a:solidFill>
              </a:rPr>
            </a:br>
            <a:endParaRPr lang="en-US" altLang="zh-TW" sz="2000">
              <a:solidFill>
                <a:schemeClr val="folHlink"/>
              </a:solidFill>
            </a:endParaRPr>
          </a:p>
          <a:p>
            <a:pPr lvl="1"/>
            <a:r>
              <a:rPr lang="en-US" altLang="zh-TW" sz="2000">
                <a:solidFill>
                  <a:schemeClr val="folHlink"/>
                </a:solidFill>
              </a:rPr>
              <a:t>Rawbytes</a:t>
            </a:r>
            <a:br>
              <a:rPr lang="en-US" altLang="zh-TW" sz="2000">
                <a:solidFill>
                  <a:schemeClr val="folHlink"/>
                </a:solidFill>
              </a:rPr>
            </a:br>
            <a:endParaRPr lang="en-US" altLang="zh-TW" sz="2000">
              <a:solidFill>
                <a:schemeClr val="folHlink"/>
              </a:solidFill>
            </a:endParaRPr>
          </a:p>
          <a:p>
            <a:pPr lvl="1"/>
            <a:r>
              <a:rPr lang="en-US" altLang="zh-TW" sz="2000">
                <a:solidFill>
                  <a:schemeClr val="folHlink"/>
                </a:solidFill>
              </a:rPr>
              <a:t>Depth</a:t>
            </a:r>
            <a:br>
              <a:rPr lang="en-US" altLang="zh-TW" sz="2000">
                <a:solidFill>
                  <a:schemeClr val="folHlink"/>
                </a:solidFill>
              </a:rPr>
            </a:br>
            <a:endParaRPr lang="en-US" altLang="zh-TW" sz="2000">
              <a:solidFill>
                <a:schemeClr val="folHlink"/>
              </a:solidFill>
            </a:endParaRPr>
          </a:p>
          <a:p>
            <a:pPr lvl="1"/>
            <a:r>
              <a:rPr lang="en-US" altLang="zh-TW" sz="2000">
                <a:solidFill>
                  <a:schemeClr val="folHlink"/>
                </a:solidFill>
              </a:rPr>
              <a:t>Offset</a:t>
            </a:r>
            <a:br>
              <a:rPr lang="en-US" altLang="zh-TW" sz="2000">
                <a:solidFill>
                  <a:schemeClr val="folHlink"/>
                </a:solidFill>
              </a:rPr>
            </a:br>
            <a:endParaRPr lang="en-US" altLang="zh-TW" sz="2000">
              <a:solidFill>
                <a:schemeClr val="folHlink"/>
              </a:solidFill>
            </a:endParaRPr>
          </a:p>
          <a:p>
            <a:pPr lvl="1"/>
            <a:r>
              <a:rPr lang="en-US" altLang="zh-TW" sz="2000">
                <a:solidFill>
                  <a:schemeClr val="folHlink"/>
                </a:solidFill>
              </a:rPr>
              <a:t>Distance</a:t>
            </a:r>
            <a:br>
              <a:rPr lang="en-US" altLang="zh-TW" sz="2000">
                <a:solidFill>
                  <a:schemeClr val="folHlink"/>
                </a:solidFill>
              </a:rPr>
            </a:br>
            <a:endParaRPr lang="en-US" altLang="zh-TW" sz="2000">
              <a:solidFill>
                <a:schemeClr val="folHlink"/>
              </a:solidFill>
            </a:endParaRPr>
          </a:p>
          <a:p>
            <a:pPr lvl="1"/>
            <a:r>
              <a:rPr lang="en-US" altLang="zh-TW" sz="2000">
                <a:solidFill>
                  <a:schemeClr val="folHlink"/>
                </a:solidFill>
              </a:rPr>
              <a:t>Within</a:t>
            </a:r>
            <a:br>
              <a:rPr lang="en-US" altLang="zh-TW" sz="2000">
                <a:solidFill>
                  <a:schemeClr val="folHlink"/>
                </a:solidFill>
              </a:rPr>
            </a:br>
            <a:endParaRPr lang="en-US" altLang="zh-TW" sz="2000">
              <a:solidFill>
                <a:schemeClr val="folHlink"/>
              </a:solidFill>
            </a:endParaRPr>
          </a:p>
        </p:txBody>
      </p:sp>
      <p:pic>
        <p:nvPicPr>
          <p:cNvPr id="3440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2060575"/>
            <a:ext cx="3024187"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40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3068638"/>
            <a:ext cx="1008063"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407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3789363"/>
            <a:ext cx="1081088"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407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4437063"/>
            <a:ext cx="2016125" cy="284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407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5013325"/>
            <a:ext cx="2233613" cy="29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407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613" y="5734050"/>
            <a:ext cx="2808287" cy="249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407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6453188"/>
            <a:ext cx="2447925" cy="252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530232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altLang="zh-TW" sz="4000" b="1"/>
              <a:t>2. Payload (Cont.)</a:t>
            </a:r>
          </a:p>
        </p:txBody>
      </p:sp>
      <p:sp>
        <p:nvSpPr>
          <p:cNvPr id="345091" name="Rectangle 3"/>
          <p:cNvSpPr>
            <a:spLocks noGrp="1" noChangeArrowheads="1"/>
          </p:cNvSpPr>
          <p:nvPr>
            <p:ph type="body" idx="1"/>
          </p:nvPr>
        </p:nvSpPr>
        <p:spPr>
          <a:xfrm>
            <a:off x="1182688" y="2017713"/>
            <a:ext cx="7772400" cy="4579937"/>
          </a:xfrm>
        </p:spPr>
        <p:txBody>
          <a:bodyPr/>
          <a:lstStyle/>
          <a:p>
            <a:pPr>
              <a:lnSpc>
                <a:spcPct val="90000"/>
              </a:lnSpc>
            </a:pPr>
            <a:r>
              <a:rPr lang="en-US" altLang="zh-TW" sz="2000"/>
              <a:t>Uricontent</a:t>
            </a:r>
            <a:br>
              <a:rPr lang="en-US" altLang="zh-TW" sz="2000"/>
            </a:br>
            <a:endParaRPr lang="en-US" altLang="zh-TW" sz="2000"/>
          </a:p>
          <a:p>
            <a:pPr>
              <a:lnSpc>
                <a:spcPct val="90000"/>
              </a:lnSpc>
            </a:pPr>
            <a:r>
              <a:rPr lang="en-US" altLang="zh-TW" sz="2000"/>
              <a:t>Isdataat</a:t>
            </a:r>
            <a:br>
              <a:rPr lang="en-US" altLang="zh-TW" sz="2000"/>
            </a:br>
            <a:endParaRPr lang="en-US" altLang="zh-TW" sz="2000"/>
          </a:p>
          <a:p>
            <a:pPr>
              <a:lnSpc>
                <a:spcPct val="90000"/>
              </a:lnSpc>
            </a:pPr>
            <a:r>
              <a:rPr lang="en-US" altLang="zh-TW" sz="2000"/>
              <a:t>Pcre</a:t>
            </a:r>
            <a:br>
              <a:rPr lang="en-US" altLang="zh-TW" sz="2000"/>
            </a:br>
            <a:endParaRPr lang="en-US" altLang="zh-TW" sz="2000"/>
          </a:p>
          <a:p>
            <a:pPr>
              <a:lnSpc>
                <a:spcPct val="90000"/>
              </a:lnSpc>
            </a:pPr>
            <a:r>
              <a:rPr lang="en-US" altLang="zh-TW" sz="2000"/>
              <a:t>byte_test</a:t>
            </a:r>
            <a:br>
              <a:rPr lang="en-US" altLang="zh-TW" sz="2000"/>
            </a:br>
            <a:r>
              <a:rPr lang="en-US" altLang="zh-TW" sz="2000"/>
              <a:t/>
            </a:r>
            <a:br>
              <a:rPr lang="en-US" altLang="zh-TW" sz="2000"/>
            </a:br>
            <a:endParaRPr lang="en-US" altLang="zh-TW" sz="2000"/>
          </a:p>
          <a:p>
            <a:pPr>
              <a:lnSpc>
                <a:spcPct val="90000"/>
              </a:lnSpc>
            </a:pPr>
            <a:r>
              <a:rPr lang="en-US" altLang="zh-TW" sz="2000"/>
              <a:t>byte_jump</a:t>
            </a:r>
            <a:br>
              <a:rPr lang="en-US" altLang="zh-TW" sz="2000"/>
            </a:br>
            <a:r>
              <a:rPr lang="en-US" altLang="zh-TW" sz="2000"/>
              <a:t/>
            </a:r>
            <a:br>
              <a:rPr lang="en-US" altLang="zh-TW" sz="2000"/>
            </a:br>
            <a:endParaRPr lang="en-US" altLang="zh-TW" sz="2000"/>
          </a:p>
          <a:p>
            <a:pPr>
              <a:lnSpc>
                <a:spcPct val="90000"/>
              </a:lnSpc>
            </a:pPr>
            <a:r>
              <a:rPr lang="en-US" altLang="zh-TW" sz="2000"/>
              <a:t>Regex</a:t>
            </a:r>
          </a:p>
          <a:p>
            <a:pPr>
              <a:lnSpc>
                <a:spcPct val="90000"/>
              </a:lnSpc>
            </a:pPr>
            <a:r>
              <a:rPr lang="en-US" altLang="zh-TW" sz="2000"/>
              <a:t>content-list</a:t>
            </a:r>
            <a:br>
              <a:rPr lang="en-US" altLang="zh-TW" sz="2000"/>
            </a:br>
            <a:endParaRPr lang="en-US" altLang="zh-TW" sz="2000"/>
          </a:p>
        </p:txBody>
      </p:sp>
      <p:pic>
        <p:nvPicPr>
          <p:cNvPr id="3450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349500"/>
            <a:ext cx="3889375" cy="28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50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2997200"/>
            <a:ext cx="3240088" cy="25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509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3573463"/>
            <a:ext cx="6985000" cy="32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509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4221163"/>
            <a:ext cx="6553200"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509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5084763"/>
            <a:ext cx="7129463"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509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2275" y="6308725"/>
            <a:ext cx="1584325"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640598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altLang="zh-TW" sz="4000" b="1"/>
              <a:t>3. Non-Payload</a:t>
            </a:r>
          </a:p>
        </p:txBody>
      </p:sp>
      <p:sp>
        <p:nvSpPr>
          <p:cNvPr id="346115" name="Rectangle 3"/>
          <p:cNvSpPr>
            <a:spLocks noGrp="1" noChangeArrowheads="1"/>
          </p:cNvSpPr>
          <p:nvPr>
            <p:ph type="body" idx="1"/>
          </p:nvPr>
        </p:nvSpPr>
        <p:spPr>
          <a:xfrm>
            <a:off x="1187450" y="1844675"/>
            <a:ext cx="7772400" cy="4114800"/>
          </a:xfrm>
        </p:spPr>
        <p:txBody>
          <a:bodyPr/>
          <a:lstStyle/>
          <a:p>
            <a:r>
              <a:rPr lang="en-US" altLang="zh-TW" sz="2000"/>
              <a:t>Fragoffset</a:t>
            </a:r>
            <a:br>
              <a:rPr lang="en-US" altLang="zh-TW" sz="2000"/>
            </a:br>
            <a:endParaRPr lang="en-US" altLang="zh-TW" sz="2000"/>
          </a:p>
          <a:p>
            <a:r>
              <a:rPr lang="en-US" altLang="zh-TW" sz="2000"/>
              <a:t>Ttl</a:t>
            </a:r>
            <a:br>
              <a:rPr lang="en-US" altLang="zh-TW" sz="2000"/>
            </a:br>
            <a:endParaRPr lang="en-US" altLang="zh-TW" sz="2000"/>
          </a:p>
          <a:p>
            <a:r>
              <a:rPr lang="en-US" altLang="zh-TW" sz="2000"/>
              <a:t>Tos</a:t>
            </a:r>
            <a:br>
              <a:rPr lang="en-US" altLang="zh-TW" sz="2000"/>
            </a:br>
            <a:endParaRPr lang="en-US" altLang="zh-TW" sz="2000"/>
          </a:p>
          <a:p>
            <a:r>
              <a:rPr lang="en-US" altLang="zh-TW" sz="2000"/>
              <a:t>Id</a:t>
            </a:r>
            <a:br>
              <a:rPr lang="en-US" altLang="zh-TW" sz="2000"/>
            </a:br>
            <a:endParaRPr lang="en-US" altLang="zh-TW" sz="2000"/>
          </a:p>
          <a:p>
            <a:r>
              <a:rPr lang="en-US" altLang="zh-TW" sz="2000"/>
              <a:t>Ipopts</a:t>
            </a:r>
            <a:br>
              <a:rPr lang="en-US" altLang="zh-TW" sz="2000"/>
            </a:br>
            <a:endParaRPr lang="en-US" altLang="zh-TW" sz="2000"/>
          </a:p>
          <a:p>
            <a:r>
              <a:rPr lang="en-US" altLang="zh-TW" sz="2000"/>
              <a:t>Fragbits</a:t>
            </a:r>
            <a:br>
              <a:rPr lang="en-US" altLang="zh-TW" sz="2000"/>
            </a:br>
            <a:endParaRPr lang="en-US" altLang="zh-TW" sz="2000"/>
          </a:p>
          <a:p>
            <a:r>
              <a:rPr lang="en-US" altLang="zh-TW" sz="2000"/>
              <a:t>Dsize</a:t>
            </a:r>
          </a:p>
        </p:txBody>
      </p:sp>
      <p:pic>
        <p:nvPicPr>
          <p:cNvPr id="3461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5589588"/>
            <a:ext cx="2520950"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61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6308725"/>
            <a:ext cx="3384550" cy="252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611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276475"/>
            <a:ext cx="3168650" cy="23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611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2852738"/>
            <a:ext cx="3529013"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612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3573463"/>
            <a:ext cx="2305050" cy="28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612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4292600"/>
            <a:ext cx="1657350" cy="28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6122"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4941888"/>
            <a:ext cx="5545138"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470247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ltLang="zh-TW" sz="4000" b="1"/>
              <a:t>3. Non-Payload</a:t>
            </a:r>
          </a:p>
        </p:txBody>
      </p:sp>
      <p:sp>
        <p:nvSpPr>
          <p:cNvPr id="347139" name="Rectangle 3"/>
          <p:cNvSpPr>
            <a:spLocks noGrp="1" noChangeArrowheads="1"/>
          </p:cNvSpPr>
          <p:nvPr>
            <p:ph type="body" idx="1"/>
          </p:nvPr>
        </p:nvSpPr>
        <p:spPr/>
        <p:txBody>
          <a:bodyPr/>
          <a:lstStyle/>
          <a:p>
            <a:r>
              <a:rPr lang="en-US" altLang="zh-TW" sz="2000"/>
              <a:t>Flags</a:t>
            </a:r>
            <a:br>
              <a:rPr lang="en-US" altLang="zh-TW" sz="2000"/>
            </a:br>
            <a:endParaRPr lang="en-US" altLang="zh-TW" sz="2000"/>
          </a:p>
          <a:p>
            <a:r>
              <a:rPr lang="en-US" altLang="zh-TW" sz="2000"/>
              <a:t>Flow</a:t>
            </a:r>
          </a:p>
          <a:p>
            <a:r>
              <a:rPr lang="en-US" altLang="zh-TW" sz="2000"/>
              <a:t>Seq</a:t>
            </a:r>
            <a:br>
              <a:rPr lang="en-US" altLang="zh-TW" sz="2000"/>
            </a:br>
            <a:endParaRPr lang="en-US" altLang="zh-TW" sz="2000"/>
          </a:p>
          <a:p>
            <a:r>
              <a:rPr lang="en-US" altLang="zh-TW" sz="2000"/>
              <a:t>Ack</a:t>
            </a:r>
            <a:br>
              <a:rPr lang="en-US" altLang="zh-TW" sz="2000"/>
            </a:br>
            <a:endParaRPr lang="en-US" altLang="zh-TW" sz="2000"/>
          </a:p>
          <a:p>
            <a:r>
              <a:rPr lang="en-US" altLang="zh-TW" sz="2000"/>
              <a:t>Window</a:t>
            </a:r>
            <a:br>
              <a:rPr lang="en-US" altLang="zh-TW" sz="2000"/>
            </a:br>
            <a:endParaRPr lang="en-US" altLang="zh-TW" sz="2000"/>
          </a:p>
          <a:p>
            <a:r>
              <a:rPr lang="en-US" altLang="zh-TW" sz="2000"/>
              <a:t>Itype</a:t>
            </a:r>
            <a:br>
              <a:rPr lang="en-US" altLang="zh-TW" sz="2000"/>
            </a:br>
            <a:endParaRPr lang="en-US" altLang="zh-TW" sz="2000"/>
          </a:p>
          <a:p>
            <a:r>
              <a:rPr lang="en-US" altLang="zh-TW" sz="2000"/>
              <a:t>Icode</a:t>
            </a:r>
          </a:p>
        </p:txBody>
      </p:sp>
      <p:grpSp>
        <p:nvGrpSpPr>
          <p:cNvPr id="347140" name="Group 4"/>
          <p:cNvGrpSpPr>
            <a:grpSpLocks/>
          </p:cNvGrpSpPr>
          <p:nvPr/>
        </p:nvGrpSpPr>
        <p:grpSpPr bwMode="auto">
          <a:xfrm>
            <a:off x="1619250" y="2420938"/>
            <a:ext cx="1584325" cy="287337"/>
            <a:chOff x="2835" y="2115"/>
            <a:chExt cx="680" cy="108"/>
          </a:xfrm>
        </p:grpSpPr>
        <p:pic>
          <p:nvPicPr>
            <p:cNvPr id="3471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5" y="2115"/>
              <a:ext cx="240"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71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7" y="2115"/>
              <a:ext cx="408" cy="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34714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3429000"/>
            <a:ext cx="1800225" cy="29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714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4149725"/>
            <a:ext cx="2089150" cy="28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7145"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4724400"/>
            <a:ext cx="2592388"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714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2275" y="5445125"/>
            <a:ext cx="424815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7147"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6165850"/>
            <a:ext cx="3529013"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898093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r>
              <a:rPr lang="en-US" altLang="zh-TW" sz="4000" b="1"/>
              <a:t>3. Non-Payload</a:t>
            </a:r>
          </a:p>
        </p:txBody>
      </p:sp>
      <p:sp>
        <p:nvSpPr>
          <p:cNvPr id="348163" name="Rectangle 3"/>
          <p:cNvSpPr>
            <a:spLocks noGrp="1" noChangeArrowheads="1"/>
          </p:cNvSpPr>
          <p:nvPr>
            <p:ph type="body" idx="1"/>
          </p:nvPr>
        </p:nvSpPr>
        <p:spPr/>
        <p:txBody>
          <a:bodyPr/>
          <a:lstStyle/>
          <a:p>
            <a:r>
              <a:rPr lang="en-US" altLang="zh-TW" sz="2000"/>
              <a:t>icmp_id</a:t>
            </a:r>
            <a:br>
              <a:rPr lang="en-US" altLang="zh-TW" sz="2000"/>
            </a:br>
            <a:endParaRPr lang="en-US" altLang="zh-TW" sz="2000"/>
          </a:p>
          <a:p>
            <a:r>
              <a:rPr lang="en-US" altLang="zh-TW" sz="2000"/>
              <a:t>icmp_seq</a:t>
            </a:r>
            <a:br>
              <a:rPr lang="en-US" altLang="zh-TW" sz="2000"/>
            </a:br>
            <a:endParaRPr lang="en-US" altLang="zh-TW" sz="2000"/>
          </a:p>
          <a:p>
            <a:r>
              <a:rPr lang="en-US" altLang="zh-TW" sz="2000"/>
              <a:t>Rpc</a:t>
            </a:r>
            <a:br>
              <a:rPr lang="en-US" altLang="zh-TW" sz="2000"/>
            </a:br>
            <a:endParaRPr lang="en-US" altLang="zh-TW" sz="2000"/>
          </a:p>
          <a:p>
            <a:r>
              <a:rPr lang="en-US" altLang="zh-TW" sz="2000"/>
              <a:t>ip_proto</a:t>
            </a:r>
            <a:br>
              <a:rPr lang="en-US" altLang="zh-TW" sz="2000"/>
            </a:br>
            <a:endParaRPr lang="en-US" altLang="zh-TW" sz="2000"/>
          </a:p>
          <a:p>
            <a:r>
              <a:rPr lang="en-US" altLang="zh-TW" sz="2000"/>
              <a:t>sameip</a:t>
            </a:r>
          </a:p>
          <a:p>
            <a:endParaRPr lang="en-US" altLang="zh-TW" sz="2000"/>
          </a:p>
        </p:txBody>
      </p:sp>
      <p:pic>
        <p:nvPicPr>
          <p:cNvPr id="3481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420938"/>
            <a:ext cx="2232025" cy="33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81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3068638"/>
            <a:ext cx="2665413" cy="31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816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789363"/>
            <a:ext cx="7345362" cy="268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816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4437063"/>
            <a:ext cx="3816350" cy="325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8168"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5157788"/>
            <a:ext cx="1079500"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276271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r>
              <a:rPr lang="en-US" altLang="zh-TW" sz="4000" b="1"/>
              <a:t>4. Post-detection</a:t>
            </a:r>
          </a:p>
        </p:txBody>
      </p:sp>
      <p:sp>
        <p:nvSpPr>
          <p:cNvPr id="349187" name="Rectangle 3"/>
          <p:cNvSpPr>
            <a:spLocks noGrp="1" noChangeArrowheads="1"/>
          </p:cNvSpPr>
          <p:nvPr>
            <p:ph type="body" idx="1"/>
          </p:nvPr>
        </p:nvSpPr>
        <p:spPr/>
        <p:txBody>
          <a:bodyPr/>
          <a:lstStyle/>
          <a:p>
            <a:r>
              <a:rPr lang="en-US" altLang="zh-TW" sz="2000"/>
              <a:t>Logto</a:t>
            </a:r>
            <a:br>
              <a:rPr lang="en-US" altLang="zh-TW" sz="2000"/>
            </a:br>
            <a:endParaRPr lang="en-US" altLang="zh-TW" sz="2000"/>
          </a:p>
          <a:p>
            <a:r>
              <a:rPr lang="en-US" altLang="zh-TW" sz="2000"/>
              <a:t>Session</a:t>
            </a:r>
            <a:br>
              <a:rPr lang="en-US" altLang="zh-TW" sz="2000"/>
            </a:br>
            <a:endParaRPr lang="en-US" altLang="zh-TW" sz="2000"/>
          </a:p>
          <a:p>
            <a:r>
              <a:rPr lang="en-US" altLang="zh-TW" sz="2000"/>
              <a:t>React</a:t>
            </a:r>
            <a:br>
              <a:rPr lang="en-US" altLang="zh-TW" sz="2000"/>
            </a:br>
            <a:endParaRPr lang="en-US" altLang="zh-TW" sz="2000"/>
          </a:p>
          <a:p>
            <a:r>
              <a:rPr lang="en-US" altLang="zh-TW" sz="2000"/>
              <a:t>Sesp</a:t>
            </a:r>
            <a:br>
              <a:rPr lang="en-US" altLang="zh-TW" sz="2000"/>
            </a:br>
            <a:endParaRPr lang="en-US" altLang="zh-TW" sz="2000"/>
          </a:p>
          <a:p>
            <a:r>
              <a:rPr lang="en-US" altLang="zh-TW" sz="2000"/>
              <a:t>tag</a:t>
            </a:r>
          </a:p>
        </p:txBody>
      </p:sp>
      <p:pic>
        <p:nvPicPr>
          <p:cNvPr id="3491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420938"/>
            <a:ext cx="2160588"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91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3068638"/>
            <a:ext cx="3457575"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919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789363"/>
            <a:ext cx="6697662" cy="252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919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4437063"/>
            <a:ext cx="752475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4919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5084763"/>
            <a:ext cx="4537075"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694645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6000" b="1" dirty="0" smtClean="0"/>
              <a:t>入侵</a:t>
            </a:r>
            <a:r>
              <a:rPr lang="zh-TW" altLang="en-US" sz="6000" b="1" dirty="0"/>
              <a:t>偵測</a:t>
            </a:r>
            <a:r>
              <a:rPr lang="zh-TW" altLang="en-US" sz="6000" b="1" dirty="0" smtClean="0"/>
              <a:t>系統</a:t>
            </a:r>
            <a:endParaRPr lang="zh-TW" altLang="en-US" sz="6000" dirty="0"/>
          </a:p>
        </p:txBody>
      </p:sp>
    </p:spTree>
    <p:extLst>
      <p:ext uri="{BB962C8B-B14F-4D97-AF65-F5344CB8AC3E}">
        <p14:creationId xmlns:p14="http://schemas.microsoft.com/office/powerpoint/2010/main" val="4015375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6000" b="1" dirty="0" smtClean="0"/>
              <a:t>入侵</a:t>
            </a:r>
            <a:r>
              <a:rPr lang="zh-TW" altLang="en-US" sz="6000" b="1" dirty="0"/>
              <a:t>偵測系統</a:t>
            </a:r>
            <a:r>
              <a:rPr lang="zh-TW" altLang="en-US" sz="6000" b="1" dirty="0" smtClean="0"/>
              <a:t>實務演練</a:t>
            </a:r>
            <a:endParaRPr lang="en-US" altLang="zh-TW" sz="6000" b="1" dirty="0" smtClean="0"/>
          </a:p>
          <a:p>
            <a:pPr algn="ctr"/>
            <a:r>
              <a:rPr lang="en-US" altLang="zh-TW" sz="6000" dirty="0" err="1"/>
              <a:t>syn</a:t>
            </a:r>
            <a:r>
              <a:rPr lang="en-US" altLang="zh-TW" sz="6000" dirty="0"/>
              <a:t> flood </a:t>
            </a:r>
            <a:r>
              <a:rPr lang="zh-TW" altLang="en-US" sz="6000" dirty="0">
                <a:latin typeface="標楷體" panose="03000509000000000000" pitchFamily="65" charset="-120"/>
                <a:ea typeface="標楷體" panose="03000509000000000000" pitchFamily="65" charset="-120"/>
              </a:rPr>
              <a:t>攻擊</a:t>
            </a:r>
            <a:endParaRPr lang="zh-TW" altLang="en-US" sz="6000" dirty="0"/>
          </a:p>
        </p:txBody>
      </p:sp>
    </p:spTree>
    <p:extLst>
      <p:ext uri="{BB962C8B-B14F-4D97-AF65-F5344CB8AC3E}">
        <p14:creationId xmlns:p14="http://schemas.microsoft.com/office/powerpoint/2010/main" val="799832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7200" dirty="0" smtClean="0"/>
              <a:t>SYN flood</a:t>
            </a:r>
            <a:r>
              <a:rPr lang="zh-TW" altLang="en-US" sz="7200" dirty="0" smtClean="0"/>
              <a:t> </a:t>
            </a:r>
            <a:r>
              <a:rPr lang="en-US" altLang="zh-TW" sz="7200" dirty="0" smtClean="0"/>
              <a:t>DOS</a:t>
            </a:r>
            <a:r>
              <a:rPr lang="zh-TW" altLang="en-US" sz="7200" dirty="0" smtClean="0"/>
              <a:t> </a:t>
            </a:r>
            <a:endParaRPr lang="zh-TW" altLang="en-US" sz="7200" dirty="0"/>
          </a:p>
        </p:txBody>
      </p:sp>
    </p:spTree>
    <p:extLst>
      <p:ext uri="{BB962C8B-B14F-4D97-AF65-F5344CB8AC3E}">
        <p14:creationId xmlns:p14="http://schemas.microsoft.com/office/powerpoint/2010/main" val="2743559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7200" dirty="0"/>
          </a:p>
        </p:txBody>
      </p:sp>
      <p:sp>
        <p:nvSpPr>
          <p:cNvPr id="5" name="矩形 4"/>
          <p:cNvSpPr/>
          <p:nvPr/>
        </p:nvSpPr>
        <p:spPr>
          <a:xfrm>
            <a:off x="827584" y="6021288"/>
            <a:ext cx="3985835" cy="369332"/>
          </a:xfrm>
          <a:prstGeom prst="rect">
            <a:avLst/>
          </a:prstGeom>
        </p:spPr>
        <p:txBody>
          <a:bodyPr wrap="none">
            <a:spAutoFit/>
          </a:bodyPr>
          <a:lstStyle/>
          <a:p>
            <a:r>
              <a:rPr lang="en-US" altLang="zh-TW" dirty="0" smtClean="0">
                <a:solidFill>
                  <a:schemeClr val="bg1"/>
                </a:solidFill>
              </a:rPr>
              <a:t>https://en.wikipedia.org/wiki/SYN_flood</a:t>
            </a:r>
            <a:endParaRPr lang="en-US" altLang="zh-TW" dirty="0">
              <a:solidFill>
                <a:schemeClr val="bg1"/>
              </a:solidFill>
            </a:endParaRPr>
          </a:p>
        </p:txBody>
      </p:sp>
      <p:pic>
        <p:nvPicPr>
          <p:cNvPr id="1028" name="Picture 4" descr="https://upload.wikimedia.org/wikipedia/commons/thumb/9/9a/Tcp_normal.svg/220px-Tcp_norma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420888"/>
            <a:ext cx="4837065" cy="3495879"/>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607460" y="692696"/>
            <a:ext cx="8411918" cy="646331"/>
          </a:xfrm>
          <a:prstGeom prst="rect">
            <a:avLst/>
          </a:prstGeom>
        </p:spPr>
        <p:txBody>
          <a:bodyPr wrap="none">
            <a:spAutoFit/>
          </a:bodyPr>
          <a:lstStyle/>
          <a:p>
            <a:r>
              <a:rPr lang="zh-TW" altLang="en-US" sz="3600" dirty="0">
                <a:solidFill>
                  <a:schemeClr val="bg1"/>
                </a:solidFill>
              </a:rPr>
              <a:t>正常</a:t>
            </a:r>
            <a:r>
              <a:rPr lang="zh-TW" altLang="en-US" sz="3600" dirty="0" smtClean="0">
                <a:solidFill>
                  <a:schemeClr val="bg1"/>
                </a:solidFill>
              </a:rPr>
              <a:t>的</a:t>
            </a:r>
            <a:r>
              <a:rPr lang="en-US" altLang="zh-TW" sz="3600" dirty="0" smtClean="0">
                <a:solidFill>
                  <a:schemeClr val="bg1"/>
                </a:solidFill>
              </a:rPr>
              <a:t>TCP</a:t>
            </a:r>
            <a:r>
              <a:rPr lang="zh-TW" altLang="en-US" sz="3600" dirty="0" smtClean="0">
                <a:solidFill>
                  <a:schemeClr val="bg1"/>
                </a:solidFill>
              </a:rPr>
              <a:t>三向交握</a:t>
            </a:r>
            <a:r>
              <a:rPr lang="en-US" altLang="zh-TW" sz="3600" dirty="0" smtClean="0">
                <a:solidFill>
                  <a:schemeClr val="bg1"/>
                </a:solidFill>
              </a:rPr>
              <a:t>(three-way handshake)</a:t>
            </a:r>
            <a:endParaRPr lang="zh-TW" altLang="en-US" sz="3600" dirty="0">
              <a:solidFill>
                <a:schemeClr val="bg1"/>
              </a:solidFill>
            </a:endParaRPr>
          </a:p>
        </p:txBody>
      </p:sp>
    </p:spTree>
    <p:extLst>
      <p:ext uri="{BB962C8B-B14F-4D97-AF65-F5344CB8AC3E}">
        <p14:creationId xmlns:p14="http://schemas.microsoft.com/office/powerpoint/2010/main" val="2305550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7200" dirty="0"/>
          </a:p>
        </p:txBody>
      </p:sp>
      <p:sp>
        <p:nvSpPr>
          <p:cNvPr id="5" name="矩形 4"/>
          <p:cNvSpPr/>
          <p:nvPr/>
        </p:nvSpPr>
        <p:spPr>
          <a:xfrm>
            <a:off x="323528" y="6205954"/>
            <a:ext cx="3985835" cy="369332"/>
          </a:xfrm>
          <a:prstGeom prst="rect">
            <a:avLst/>
          </a:prstGeom>
        </p:spPr>
        <p:txBody>
          <a:bodyPr wrap="none">
            <a:spAutoFit/>
          </a:bodyPr>
          <a:lstStyle/>
          <a:p>
            <a:r>
              <a:rPr lang="en-US" altLang="zh-TW" dirty="0" smtClean="0">
                <a:solidFill>
                  <a:schemeClr val="bg1"/>
                </a:solidFill>
              </a:rPr>
              <a:t>https://en.wikipedia.org/wiki/SYN_flood</a:t>
            </a:r>
            <a:endParaRPr lang="en-US" altLang="zh-TW" dirty="0">
              <a:solidFill>
                <a:schemeClr val="bg1"/>
              </a:solidFill>
            </a:endParaRPr>
          </a:p>
        </p:txBody>
      </p:sp>
      <p:sp>
        <p:nvSpPr>
          <p:cNvPr id="6" name="矩形 5"/>
          <p:cNvSpPr/>
          <p:nvPr/>
        </p:nvSpPr>
        <p:spPr>
          <a:xfrm>
            <a:off x="467544" y="404664"/>
            <a:ext cx="3947299" cy="830997"/>
          </a:xfrm>
          <a:prstGeom prst="rect">
            <a:avLst/>
          </a:prstGeom>
        </p:spPr>
        <p:txBody>
          <a:bodyPr wrap="none">
            <a:spAutoFit/>
          </a:bodyPr>
          <a:lstStyle/>
          <a:p>
            <a:pPr algn="ctr"/>
            <a:r>
              <a:rPr lang="en-US" altLang="zh-TW" sz="4800" dirty="0" smtClean="0">
                <a:solidFill>
                  <a:schemeClr val="bg1"/>
                </a:solidFill>
              </a:rPr>
              <a:t>SYN flood</a:t>
            </a:r>
            <a:r>
              <a:rPr lang="zh-TW" altLang="en-US" sz="4800" dirty="0" smtClean="0">
                <a:solidFill>
                  <a:schemeClr val="bg1"/>
                </a:solidFill>
              </a:rPr>
              <a:t> </a:t>
            </a:r>
            <a:r>
              <a:rPr lang="en-US" altLang="zh-TW" sz="4800" dirty="0" smtClean="0">
                <a:solidFill>
                  <a:schemeClr val="bg1"/>
                </a:solidFill>
              </a:rPr>
              <a:t>DOS</a:t>
            </a:r>
            <a:r>
              <a:rPr lang="zh-TW" altLang="en-US" sz="4800" dirty="0" smtClean="0">
                <a:solidFill>
                  <a:schemeClr val="bg1"/>
                </a:solidFill>
              </a:rPr>
              <a:t> </a:t>
            </a:r>
            <a:endParaRPr lang="zh-TW" altLang="en-US" sz="4800" dirty="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4843" y="1123295"/>
            <a:ext cx="4191000" cy="526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直線單箭頭接點 7"/>
          <p:cNvCxnSpPr/>
          <p:nvPr/>
        </p:nvCxnSpPr>
        <p:spPr>
          <a:xfrm flipH="1">
            <a:off x="3306063" y="2697452"/>
            <a:ext cx="1283004" cy="24143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23528" y="2374287"/>
            <a:ext cx="3553158" cy="646331"/>
          </a:xfrm>
          <a:prstGeom prst="rect">
            <a:avLst/>
          </a:prstGeom>
        </p:spPr>
        <p:txBody>
          <a:bodyPr wrap="square">
            <a:spAutoFit/>
          </a:bodyPr>
          <a:lstStyle/>
          <a:p>
            <a:r>
              <a:rPr lang="zh-TW" altLang="en-US" dirty="0" smtClean="0">
                <a:solidFill>
                  <a:schemeClr val="bg1"/>
                </a:solidFill>
              </a:rPr>
              <a:t>使用</a:t>
            </a:r>
            <a:r>
              <a:rPr lang="zh-TW" altLang="en-US" dirty="0">
                <a:solidFill>
                  <a:schemeClr val="bg1"/>
                </a:solidFill>
              </a:rPr>
              <a:t>者</a:t>
            </a:r>
            <a:r>
              <a:rPr lang="zh-TW" altLang="en-US" dirty="0" smtClean="0">
                <a:solidFill>
                  <a:schemeClr val="bg1"/>
                </a:solidFill>
              </a:rPr>
              <a:t>與</a:t>
            </a:r>
            <a:r>
              <a:rPr lang="zh-TW" altLang="en-US" dirty="0">
                <a:solidFill>
                  <a:schemeClr val="bg1"/>
                </a:solidFill>
              </a:rPr>
              <a:t>伺服器之間正常連線狀況，三向交握正確的進行。</a:t>
            </a:r>
          </a:p>
        </p:txBody>
      </p:sp>
      <p:cxnSp>
        <p:nvCxnSpPr>
          <p:cNvPr id="12" name="直線單箭頭接點 11"/>
          <p:cNvCxnSpPr/>
          <p:nvPr/>
        </p:nvCxnSpPr>
        <p:spPr>
          <a:xfrm flipH="1" flipV="1">
            <a:off x="3789325" y="4465378"/>
            <a:ext cx="528212" cy="1091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67544" y="5166216"/>
            <a:ext cx="3575427" cy="923330"/>
          </a:xfrm>
          <a:prstGeom prst="rect">
            <a:avLst/>
          </a:prstGeom>
        </p:spPr>
        <p:txBody>
          <a:bodyPr wrap="square">
            <a:spAutoFit/>
          </a:bodyPr>
          <a:lstStyle/>
          <a:p>
            <a:r>
              <a:rPr lang="zh-TW" altLang="en-US" dirty="0">
                <a:solidFill>
                  <a:schemeClr val="bg1"/>
                </a:solidFill>
              </a:rPr>
              <a:t>攻擊者傳送許多封包就是不送"ACK"回到伺服器。該連線因此處於半開狀態並吞食伺服器資源</a:t>
            </a:r>
            <a:r>
              <a:rPr lang="zh-TW" altLang="en-US" dirty="0" smtClean="0">
                <a:solidFill>
                  <a:schemeClr val="bg1"/>
                </a:solidFill>
              </a:rPr>
              <a:t>。</a:t>
            </a:r>
            <a:endParaRPr lang="zh-TW" altLang="en-US" dirty="0">
              <a:solidFill>
                <a:schemeClr val="bg1"/>
              </a:solidFill>
            </a:endParaRPr>
          </a:p>
        </p:txBody>
      </p:sp>
      <p:sp>
        <p:nvSpPr>
          <p:cNvPr id="17" name="矩形 16"/>
          <p:cNvSpPr/>
          <p:nvPr/>
        </p:nvSpPr>
        <p:spPr>
          <a:xfrm>
            <a:off x="301867" y="4080602"/>
            <a:ext cx="3575427" cy="646331"/>
          </a:xfrm>
          <a:prstGeom prst="rect">
            <a:avLst/>
          </a:prstGeom>
        </p:spPr>
        <p:txBody>
          <a:bodyPr wrap="square">
            <a:spAutoFit/>
          </a:bodyPr>
          <a:lstStyle/>
          <a:p>
            <a:r>
              <a:rPr lang="zh-TW" altLang="en-US" dirty="0">
                <a:solidFill>
                  <a:schemeClr val="bg1"/>
                </a:solidFill>
              </a:rPr>
              <a:t>因為阻斷服務攻擊的結果正常使用者與伺服器嘗試建立連線遭拒。</a:t>
            </a:r>
          </a:p>
        </p:txBody>
      </p:sp>
      <p:cxnSp>
        <p:nvCxnSpPr>
          <p:cNvPr id="18" name="直線單箭頭接點 17"/>
          <p:cNvCxnSpPr/>
          <p:nvPr/>
        </p:nvCxnSpPr>
        <p:spPr>
          <a:xfrm flipH="1" flipV="1">
            <a:off x="3789325" y="5868652"/>
            <a:ext cx="528212" cy="1091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V="1">
            <a:off x="5508104" y="4080602"/>
            <a:ext cx="1856648" cy="17880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385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7200" dirty="0" smtClean="0"/>
              <a:t>使用</a:t>
            </a:r>
            <a:r>
              <a:rPr lang="en-US" altLang="zh-TW" sz="7200" dirty="0" smtClean="0"/>
              <a:t>hping3</a:t>
            </a:r>
            <a:r>
              <a:rPr lang="zh-TW" altLang="en-US" sz="7200" dirty="0" smtClean="0"/>
              <a:t>進行</a:t>
            </a:r>
            <a:endParaRPr lang="en-US" altLang="zh-TW" sz="7200" dirty="0" smtClean="0"/>
          </a:p>
          <a:p>
            <a:pPr algn="ctr"/>
            <a:r>
              <a:rPr lang="en-US" altLang="zh-TW" sz="7200" dirty="0" smtClean="0"/>
              <a:t>SYN flood</a:t>
            </a:r>
            <a:r>
              <a:rPr lang="zh-TW" altLang="en-US" sz="7200" dirty="0" smtClean="0"/>
              <a:t> </a:t>
            </a:r>
            <a:r>
              <a:rPr lang="en-US" altLang="zh-TW" sz="7200" dirty="0" smtClean="0"/>
              <a:t>DOS</a:t>
            </a:r>
            <a:r>
              <a:rPr lang="zh-TW" altLang="en-US" sz="7200" dirty="0" smtClean="0"/>
              <a:t> </a:t>
            </a:r>
            <a:endParaRPr lang="en-US" altLang="zh-TW" sz="7200" dirty="0" smtClean="0"/>
          </a:p>
          <a:p>
            <a:pPr algn="ctr"/>
            <a:r>
              <a:rPr lang="zh-TW" altLang="en-US" sz="7200" dirty="0" smtClean="0"/>
              <a:t>攻擊測試</a:t>
            </a:r>
            <a:endParaRPr lang="zh-TW" altLang="en-US" sz="7200" dirty="0"/>
          </a:p>
        </p:txBody>
      </p:sp>
      <p:pic>
        <p:nvPicPr>
          <p:cNvPr id="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754" t="19655" r="22122" b="29404"/>
          <a:stretch/>
        </p:blipFill>
        <p:spPr bwMode="auto">
          <a:xfrm>
            <a:off x="755576" y="5229200"/>
            <a:ext cx="2586446" cy="1027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93752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7200" dirty="0"/>
          </a:p>
        </p:txBody>
      </p:sp>
      <p:sp>
        <p:nvSpPr>
          <p:cNvPr id="6" name="矩形 5"/>
          <p:cNvSpPr/>
          <p:nvPr/>
        </p:nvSpPr>
        <p:spPr>
          <a:xfrm>
            <a:off x="395536" y="313492"/>
            <a:ext cx="7704856" cy="523220"/>
          </a:xfrm>
          <a:prstGeom prst="rect">
            <a:avLst/>
          </a:prstGeom>
        </p:spPr>
        <p:txBody>
          <a:bodyPr wrap="square">
            <a:spAutoFit/>
          </a:bodyPr>
          <a:lstStyle/>
          <a:p>
            <a:pPr lvl="0" algn="ctr"/>
            <a:r>
              <a:rPr lang="zh-TW" altLang="en-US" sz="2800" dirty="0">
                <a:solidFill>
                  <a:prstClr val="white"/>
                </a:solidFill>
              </a:rPr>
              <a:t>使用</a:t>
            </a:r>
            <a:r>
              <a:rPr lang="en-US" altLang="zh-TW" sz="2800" dirty="0">
                <a:solidFill>
                  <a:prstClr val="white"/>
                </a:solidFill>
              </a:rPr>
              <a:t>hping3</a:t>
            </a:r>
            <a:r>
              <a:rPr lang="zh-TW" altLang="en-US" sz="2800" dirty="0" smtClean="0">
                <a:solidFill>
                  <a:prstClr val="white"/>
                </a:solidFill>
              </a:rPr>
              <a:t>進行</a:t>
            </a:r>
            <a:r>
              <a:rPr lang="en-US" altLang="zh-TW" sz="2800" dirty="0" smtClean="0">
                <a:solidFill>
                  <a:prstClr val="white"/>
                </a:solidFill>
              </a:rPr>
              <a:t>SYN </a:t>
            </a:r>
            <a:r>
              <a:rPr lang="en-US" altLang="zh-TW" sz="2800" dirty="0">
                <a:solidFill>
                  <a:prstClr val="white"/>
                </a:solidFill>
              </a:rPr>
              <a:t>flood</a:t>
            </a:r>
            <a:r>
              <a:rPr lang="zh-TW" altLang="en-US" sz="2800" dirty="0">
                <a:solidFill>
                  <a:prstClr val="white"/>
                </a:solidFill>
              </a:rPr>
              <a:t> </a:t>
            </a:r>
            <a:r>
              <a:rPr lang="en-US" altLang="zh-TW" sz="2800" dirty="0">
                <a:solidFill>
                  <a:prstClr val="white"/>
                </a:solidFill>
              </a:rPr>
              <a:t>DOS</a:t>
            </a:r>
            <a:r>
              <a:rPr lang="zh-TW" altLang="en-US" sz="2800" dirty="0">
                <a:solidFill>
                  <a:prstClr val="white"/>
                </a:solidFill>
              </a:rPr>
              <a:t> </a:t>
            </a:r>
            <a:r>
              <a:rPr lang="zh-TW" altLang="en-US" sz="2800" dirty="0" smtClean="0">
                <a:solidFill>
                  <a:prstClr val="white"/>
                </a:solidFill>
              </a:rPr>
              <a:t>攻擊</a:t>
            </a:r>
            <a:r>
              <a:rPr lang="zh-TW" altLang="en-US" sz="2800" dirty="0">
                <a:solidFill>
                  <a:prstClr val="white"/>
                </a:solidFill>
              </a:rPr>
              <a:t>測試</a:t>
            </a:r>
          </a:p>
        </p:txBody>
      </p:sp>
      <p:sp>
        <p:nvSpPr>
          <p:cNvPr id="8" name="矩形 7"/>
          <p:cNvSpPr/>
          <p:nvPr/>
        </p:nvSpPr>
        <p:spPr>
          <a:xfrm>
            <a:off x="899592" y="2636912"/>
            <a:ext cx="7632848" cy="3847207"/>
          </a:xfrm>
          <a:prstGeom prst="rect">
            <a:avLst/>
          </a:prstGeom>
        </p:spPr>
        <p:txBody>
          <a:bodyPr wrap="square">
            <a:spAutoFit/>
          </a:bodyPr>
          <a:lstStyle/>
          <a:p>
            <a:pPr marL="342900" indent="-342900">
              <a:buFont typeface="Wingdings" panose="05000000000000000000" pitchFamily="2" charset="2"/>
              <a:buChar char="Ø"/>
            </a:pPr>
            <a:r>
              <a:rPr lang="en-US" altLang="zh-TW" sz="2400" dirty="0" smtClean="0">
                <a:solidFill>
                  <a:schemeClr val="bg1"/>
                </a:solidFill>
              </a:rPr>
              <a:t>hping3</a:t>
            </a:r>
            <a:r>
              <a:rPr lang="zh-TW" altLang="en-US" sz="2400" dirty="0" smtClean="0">
                <a:solidFill>
                  <a:schemeClr val="bg1"/>
                </a:solidFill>
              </a:rPr>
              <a:t>是一款免費的封包生成器和分析器。</a:t>
            </a:r>
            <a:endParaRPr lang="en-US" altLang="zh-TW" sz="2400" dirty="0" smtClean="0">
              <a:solidFill>
                <a:schemeClr val="bg1"/>
              </a:solidFill>
            </a:endParaRPr>
          </a:p>
          <a:p>
            <a:pPr marL="342900" indent="-342900">
              <a:buFont typeface="Wingdings" panose="05000000000000000000" pitchFamily="2" charset="2"/>
              <a:buChar char="Ø"/>
            </a:pPr>
            <a:r>
              <a:rPr lang="zh-TW" altLang="en-US" sz="2400" dirty="0" smtClean="0">
                <a:solidFill>
                  <a:schemeClr val="bg1"/>
                </a:solidFill>
              </a:rPr>
              <a:t>功能</a:t>
            </a:r>
            <a:r>
              <a:rPr lang="en-US" altLang="zh-TW" sz="2400" dirty="0" smtClean="0">
                <a:solidFill>
                  <a:schemeClr val="bg1"/>
                </a:solidFill>
              </a:rPr>
              <a:t>:</a:t>
            </a:r>
            <a:r>
              <a:rPr lang="zh-TW" altLang="en-US" sz="2400" dirty="0" smtClean="0">
                <a:solidFill>
                  <a:schemeClr val="bg1"/>
                </a:solidFill>
              </a:rPr>
              <a:t>可用于安全稽核、防火牆規則測試、網路測試、埠掃描、性能測試，壓力測試</a:t>
            </a:r>
            <a:r>
              <a:rPr lang="en-US" altLang="zh-TW" sz="2400" dirty="0" smtClean="0">
                <a:solidFill>
                  <a:schemeClr val="bg1"/>
                </a:solidFill>
              </a:rPr>
              <a:t>(DOS)</a:t>
            </a:r>
          </a:p>
          <a:p>
            <a:pPr marL="342900" indent="-342900">
              <a:buFont typeface="Wingdings" panose="05000000000000000000" pitchFamily="2" charset="2"/>
              <a:buChar char="Ø"/>
            </a:pPr>
            <a:r>
              <a:rPr lang="en-US" altLang="zh-TW" sz="2400" dirty="0" smtClean="0">
                <a:solidFill>
                  <a:schemeClr val="bg1"/>
                </a:solidFill>
              </a:rPr>
              <a:t>Kali </a:t>
            </a:r>
            <a:r>
              <a:rPr lang="en-US" altLang="zh-TW" sz="2400" dirty="0" err="1" smtClean="0">
                <a:solidFill>
                  <a:schemeClr val="bg1"/>
                </a:solidFill>
              </a:rPr>
              <a:t>linux</a:t>
            </a:r>
            <a:r>
              <a:rPr lang="zh-TW" altLang="en-US" sz="2400" dirty="0" smtClean="0">
                <a:solidFill>
                  <a:schemeClr val="bg1"/>
                </a:solidFill>
              </a:rPr>
              <a:t>已整合</a:t>
            </a:r>
            <a:r>
              <a:rPr lang="en-US" altLang="zh-TW" sz="2400" dirty="0" smtClean="0">
                <a:solidFill>
                  <a:prstClr val="white"/>
                </a:solidFill>
              </a:rPr>
              <a:t>hping3</a:t>
            </a:r>
            <a:endParaRPr lang="en-US" altLang="zh-TW" sz="2400" dirty="0" smtClean="0">
              <a:solidFill>
                <a:schemeClr val="bg1"/>
              </a:solidFill>
            </a:endParaRPr>
          </a:p>
          <a:p>
            <a:r>
              <a:rPr lang="zh-TW" altLang="en-US" sz="2400" dirty="0">
                <a:solidFill>
                  <a:schemeClr val="bg1"/>
                </a:solidFill>
              </a:rPr>
              <a:t> </a:t>
            </a:r>
            <a:r>
              <a:rPr lang="zh-TW" altLang="en-US" sz="2400" dirty="0" smtClean="0">
                <a:solidFill>
                  <a:schemeClr val="bg1"/>
                </a:solidFill>
              </a:rPr>
              <a:t>     </a:t>
            </a:r>
            <a:r>
              <a:rPr lang="en-US" altLang="zh-TW" sz="2400" dirty="0" smtClean="0">
                <a:solidFill>
                  <a:schemeClr val="bg1"/>
                </a:solidFill>
              </a:rPr>
              <a:t>https://tools.kali.org/information-gathering/hping3</a:t>
            </a:r>
          </a:p>
          <a:p>
            <a:pPr marL="342900" indent="-342900">
              <a:buFont typeface="Wingdings" panose="05000000000000000000" pitchFamily="2" charset="2"/>
              <a:buChar char="Ø"/>
            </a:pPr>
            <a:endParaRPr lang="en-US" altLang="zh-TW" sz="2400" dirty="0" smtClean="0">
              <a:solidFill>
                <a:schemeClr val="bg1"/>
              </a:solidFill>
            </a:endParaRPr>
          </a:p>
          <a:p>
            <a:pPr marL="342900" indent="-342900">
              <a:buFont typeface="Wingdings" panose="05000000000000000000" pitchFamily="2" charset="2"/>
              <a:buChar char="Ø"/>
            </a:pPr>
            <a:r>
              <a:rPr lang="zh-TW" altLang="en-US" sz="2400" dirty="0" smtClean="0">
                <a:solidFill>
                  <a:schemeClr val="bg1"/>
                </a:solidFill>
              </a:rPr>
              <a:t>特色</a:t>
            </a:r>
            <a:r>
              <a:rPr lang="en-US" altLang="zh-TW" sz="2400" dirty="0" smtClean="0">
                <a:solidFill>
                  <a:schemeClr val="bg1"/>
                </a:solidFill>
              </a:rPr>
              <a:t>:</a:t>
            </a:r>
          </a:p>
          <a:p>
            <a:pPr marL="342900" indent="-342900">
              <a:buFont typeface="Wingdings" panose="05000000000000000000" pitchFamily="2" charset="2"/>
              <a:buChar char="ü"/>
            </a:pPr>
            <a:r>
              <a:rPr lang="zh-TW" altLang="en-US" sz="2400" dirty="0" smtClean="0">
                <a:solidFill>
                  <a:schemeClr val="bg1"/>
                </a:solidFill>
              </a:rPr>
              <a:t>幾乎可以發送任意類型的</a:t>
            </a:r>
            <a:r>
              <a:rPr lang="en-US" altLang="zh-TW" sz="2400" dirty="0" smtClean="0">
                <a:solidFill>
                  <a:schemeClr val="bg1"/>
                </a:solidFill>
              </a:rPr>
              <a:t>TCP/IP</a:t>
            </a:r>
            <a:r>
              <a:rPr lang="zh-TW" altLang="en-US" sz="2400" dirty="0" smtClean="0">
                <a:solidFill>
                  <a:schemeClr val="bg1"/>
                </a:solidFill>
              </a:rPr>
              <a:t>資料包。</a:t>
            </a:r>
            <a:endParaRPr lang="en-US" altLang="zh-TW" sz="2400" dirty="0" smtClean="0">
              <a:solidFill>
                <a:schemeClr val="bg1"/>
              </a:solidFill>
            </a:endParaRPr>
          </a:p>
          <a:p>
            <a:pPr marL="342900" indent="-342900">
              <a:buFont typeface="Wingdings" panose="05000000000000000000" pitchFamily="2" charset="2"/>
              <a:buChar char="ü"/>
            </a:pPr>
            <a:r>
              <a:rPr lang="zh-TW" altLang="en-US" sz="2400" dirty="0" smtClean="0">
                <a:solidFill>
                  <a:schemeClr val="bg1"/>
                </a:solidFill>
              </a:rPr>
              <a:t>功能強大但是每次只能向一個</a:t>
            </a:r>
            <a:r>
              <a:rPr lang="en-US" altLang="zh-TW" sz="2400" dirty="0" smtClean="0">
                <a:solidFill>
                  <a:schemeClr val="bg1"/>
                </a:solidFill>
              </a:rPr>
              <a:t>IP</a:t>
            </a:r>
            <a:r>
              <a:rPr lang="zh-TW" altLang="en-US" sz="2400" dirty="0" smtClean="0">
                <a:solidFill>
                  <a:schemeClr val="bg1"/>
                </a:solidFill>
              </a:rPr>
              <a:t>位址發送資料包，還能夠在兩個相互包含的通道之間傳送檔。</a:t>
            </a:r>
            <a:endParaRPr lang="zh-TW" altLang="en-US" sz="2400" dirty="0">
              <a:solidFill>
                <a:schemeClr val="bg1"/>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158184"/>
            <a:ext cx="142875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1055503" y="1980860"/>
            <a:ext cx="4373185" cy="461665"/>
          </a:xfrm>
          <a:prstGeom prst="rect">
            <a:avLst/>
          </a:prstGeom>
        </p:spPr>
        <p:txBody>
          <a:bodyPr wrap="none">
            <a:spAutoFit/>
          </a:bodyPr>
          <a:lstStyle/>
          <a:p>
            <a:r>
              <a:rPr lang="zh-TW" altLang="en-US" sz="2400" dirty="0" smtClean="0">
                <a:solidFill>
                  <a:schemeClr val="bg1"/>
                </a:solidFill>
              </a:rPr>
              <a:t>官方網址</a:t>
            </a:r>
            <a:r>
              <a:rPr lang="en-US" altLang="zh-TW" sz="2400" dirty="0">
                <a:solidFill>
                  <a:schemeClr val="bg1"/>
                </a:solidFill>
              </a:rPr>
              <a:t>:</a:t>
            </a:r>
            <a:r>
              <a:rPr lang="en-US" altLang="zh-TW" sz="2400" dirty="0" smtClean="0">
                <a:solidFill>
                  <a:schemeClr val="bg1"/>
                </a:solidFill>
              </a:rPr>
              <a:t>http://www.hping.org/</a:t>
            </a:r>
            <a:endParaRPr lang="zh-TW" altLang="en-US" sz="2400" dirty="0">
              <a:solidFill>
                <a:schemeClr val="bg1"/>
              </a:solidFill>
            </a:endParaRPr>
          </a:p>
        </p:txBody>
      </p:sp>
      <p:pic>
        <p:nvPicPr>
          <p:cNvPr id="1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754" t="19655" r="22122" b="29404"/>
          <a:stretch/>
        </p:blipFill>
        <p:spPr bwMode="auto">
          <a:xfrm>
            <a:off x="6372200" y="925364"/>
            <a:ext cx="2586446" cy="1027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3677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7200" dirty="0"/>
          </a:p>
        </p:txBody>
      </p:sp>
      <p:sp>
        <p:nvSpPr>
          <p:cNvPr id="6" name="矩形 5"/>
          <p:cNvSpPr/>
          <p:nvPr/>
        </p:nvSpPr>
        <p:spPr>
          <a:xfrm>
            <a:off x="395536" y="313492"/>
            <a:ext cx="7704856" cy="523220"/>
          </a:xfrm>
          <a:prstGeom prst="rect">
            <a:avLst/>
          </a:prstGeom>
        </p:spPr>
        <p:txBody>
          <a:bodyPr wrap="square">
            <a:spAutoFit/>
          </a:bodyPr>
          <a:lstStyle/>
          <a:p>
            <a:pPr lvl="0" algn="ctr"/>
            <a:r>
              <a:rPr lang="zh-TW" altLang="en-US" sz="2800" dirty="0">
                <a:solidFill>
                  <a:prstClr val="white"/>
                </a:solidFill>
              </a:rPr>
              <a:t>使用</a:t>
            </a:r>
            <a:r>
              <a:rPr lang="en-US" altLang="zh-TW" sz="2800" dirty="0">
                <a:solidFill>
                  <a:prstClr val="white"/>
                </a:solidFill>
              </a:rPr>
              <a:t>hping3</a:t>
            </a:r>
            <a:r>
              <a:rPr lang="zh-TW" altLang="en-US" sz="2800" dirty="0" smtClean="0">
                <a:solidFill>
                  <a:prstClr val="white"/>
                </a:solidFill>
              </a:rPr>
              <a:t>進行</a:t>
            </a:r>
            <a:r>
              <a:rPr lang="en-US" altLang="zh-TW" sz="2800" dirty="0" smtClean="0">
                <a:solidFill>
                  <a:prstClr val="white"/>
                </a:solidFill>
              </a:rPr>
              <a:t>SYN </a:t>
            </a:r>
            <a:r>
              <a:rPr lang="en-US" altLang="zh-TW" sz="2800" dirty="0">
                <a:solidFill>
                  <a:prstClr val="white"/>
                </a:solidFill>
              </a:rPr>
              <a:t>flood</a:t>
            </a:r>
            <a:r>
              <a:rPr lang="zh-TW" altLang="en-US" sz="2800" dirty="0">
                <a:solidFill>
                  <a:prstClr val="white"/>
                </a:solidFill>
              </a:rPr>
              <a:t> </a:t>
            </a:r>
            <a:r>
              <a:rPr lang="en-US" altLang="zh-TW" sz="2800" dirty="0">
                <a:solidFill>
                  <a:prstClr val="white"/>
                </a:solidFill>
              </a:rPr>
              <a:t>DOS</a:t>
            </a:r>
            <a:r>
              <a:rPr lang="zh-TW" altLang="en-US" sz="2800" dirty="0">
                <a:solidFill>
                  <a:prstClr val="white"/>
                </a:solidFill>
              </a:rPr>
              <a:t> </a:t>
            </a:r>
            <a:r>
              <a:rPr lang="zh-TW" altLang="en-US" sz="2800" dirty="0" smtClean="0">
                <a:solidFill>
                  <a:prstClr val="white"/>
                </a:solidFill>
              </a:rPr>
              <a:t>攻擊</a:t>
            </a:r>
            <a:r>
              <a:rPr lang="zh-TW" altLang="en-US" sz="2800" dirty="0">
                <a:solidFill>
                  <a:prstClr val="white"/>
                </a:solidFill>
              </a:rPr>
              <a:t>測試</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979" y="980728"/>
            <a:ext cx="7280236"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11560" y="6381328"/>
            <a:ext cx="3508525" cy="400110"/>
          </a:xfrm>
          <a:prstGeom prst="rect">
            <a:avLst/>
          </a:prstGeom>
        </p:spPr>
        <p:txBody>
          <a:bodyPr wrap="none">
            <a:spAutoFit/>
          </a:bodyPr>
          <a:lstStyle/>
          <a:p>
            <a:r>
              <a:rPr lang="en-US" altLang="zh-TW" sz="2000" b="1" dirty="0" smtClean="0">
                <a:solidFill>
                  <a:schemeClr val="accent3">
                    <a:lumMod val="20000"/>
                    <a:lumOff val="80000"/>
                  </a:schemeClr>
                </a:solidFill>
                <a:effectLst>
                  <a:outerShdw blurRad="38100" dist="38100" dir="2700000" algn="tl">
                    <a:srgbClr val="000000">
                      <a:alpha val="43137"/>
                    </a:srgbClr>
                  </a:outerShdw>
                </a:effectLst>
              </a:rPr>
              <a:t>http://man.linuxde.net/hping3</a:t>
            </a:r>
            <a:endParaRPr lang="zh-TW" altLang="en-US" sz="2000" b="1" dirty="0">
              <a:solidFill>
                <a:schemeClr val="accent3">
                  <a:lumMod val="20000"/>
                  <a:lumOff val="8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84140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7200" dirty="0"/>
          </a:p>
        </p:txBody>
      </p:sp>
      <p:sp>
        <p:nvSpPr>
          <p:cNvPr id="6" name="矩形 5"/>
          <p:cNvSpPr/>
          <p:nvPr/>
        </p:nvSpPr>
        <p:spPr>
          <a:xfrm>
            <a:off x="395536" y="313492"/>
            <a:ext cx="7704856" cy="523220"/>
          </a:xfrm>
          <a:prstGeom prst="rect">
            <a:avLst/>
          </a:prstGeom>
        </p:spPr>
        <p:txBody>
          <a:bodyPr wrap="square">
            <a:spAutoFit/>
          </a:bodyPr>
          <a:lstStyle/>
          <a:p>
            <a:pPr lvl="0" algn="ctr"/>
            <a:r>
              <a:rPr lang="zh-TW" altLang="en-US" sz="2800" dirty="0">
                <a:solidFill>
                  <a:prstClr val="white"/>
                </a:solidFill>
              </a:rPr>
              <a:t>使用</a:t>
            </a:r>
            <a:r>
              <a:rPr lang="en-US" altLang="zh-TW" sz="2800" dirty="0">
                <a:solidFill>
                  <a:prstClr val="white"/>
                </a:solidFill>
              </a:rPr>
              <a:t>hping3</a:t>
            </a:r>
            <a:r>
              <a:rPr lang="zh-TW" altLang="en-US" sz="2800" dirty="0" smtClean="0">
                <a:solidFill>
                  <a:prstClr val="white"/>
                </a:solidFill>
              </a:rPr>
              <a:t>進行</a:t>
            </a:r>
            <a:r>
              <a:rPr lang="en-US" altLang="zh-TW" sz="2800" dirty="0" smtClean="0">
                <a:solidFill>
                  <a:prstClr val="white"/>
                </a:solidFill>
              </a:rPr>
              <a:t>SYN </a:t>
            </a:r>
            <a:r>
              <a:rPr lang="en-US" altLang="zh-TW" sz="2800" dirty="0">
                <a:solidFill>
                  <a:prstClr val="white"/>
                </a:solidFill>
              </a:rPr>
              <a:t>flood</a:t>
            </a:r>
            <a:r>
              <a:rPr lang="zh-TW" altLang="en-US" sz="2800" dirty="0">
                <a:solidFill>
                  <a:prstClr val="white"/>
                </a:solidFill>
              </a:rPr>
              <a:t> </a:t>
            </a:r>
            <a:r>
              <a:rPr lang="en-US" altLang="zh-TW" sz="2800" dirty="0">
                <a:solidFill>
                  <a:prstClr val="white"/>
                </a:solidFill>
              </a:rPr>
              <a:t>DOS</a:t>
            </a:r>
            <a:r>
              <a:rPr lang="zh-TW" altLang="en-US" sz="2800" dirty="0">
                <a:solidFill>
                  <a:prstClr val="white"/>
                </a:solidFill>
              </a:rPr>
              <a:t> </a:t>
            </a:r>
            <a:r>
              <a:rPr lang="zh-TW" altLang="en-US" sz="2800" dirty="0" smtClean="0">
                <a:solidFill>
                  <a:prstClr val="white"/>
                </a:solidFill>
              </a:rPr>
              <a:t>攻擊</a:t>
            </a:r>
            <a:r>
              <a:rPr lang="zh-TW" altLang="en-US" sz="2800" dirty="0">
                <a:solidFill>
                  <a:prstClr val="white"/>
                </a:solidFill>
              </a:rPr>
              <a:t>測試</a:t>
            </a:r>
          </a:p>
        </p:txBody>
      </p:sp>
      <p:sp>
        <p:nvSpPr>
          <p:cNvPr id="5" name="矩形 4"/>
          <p:cNvSpPr/>
          <p:nvPr/>
        </p:nvSpPr>
        <p:spPr>
          <a:xfrm>
            <a:off x="406404" y="3044279"/>
            <a:ext cx="8691803" cy="769441"/>
          </a:xfrm>
          <a:prstGeom prst="rect">
            <a:avLst/>
          </a:prstGeom>
        </p:spPr>
        <p:txBody>
          <a:bodyPr wrap="none">
            <a:spAutoFit/>
          </a:bodyPr>
          <a:lstStyle/>
          <a:p>
            <a:r>
              <a:rPr lang="en-US" altLang="zh-TW" sz="4400" dirty="0" smtClean="0">
                <a:solidFill>
                  <a:schemeClr val="bg1"/>
                </a:solidFill>
              </a:rPr>
              <a:t>hping3 </a:t>
            </a:r>
            <a:r>
              <a:rPr lang="en-US" altLang="zh-TW" sz="4400" dirty="0" smtClean="0">
                <a:solidFill>
                  <a:srgbClr val="92D050"/>
                </a:solidFill>
              </a:rPr>
              <a:t>-S </a:t>
            </a:r>
            <a:r>
              <a:rPr lang="en-US" altLang="zh-TW" sz="4400" dirty="0" smtClean="0">
                <a:solidFill>
                  <a:schemeClr val="accent6">
                    <a:lumMod val="75000"/>
                  </a:schemeClr>
                </a:solidFill>
              </a:rPr>
              <a:t>-p 80 </a:t>
            </a:r>
            <a:r>
              <a:rPr lang="en-US" altLang="zh-TW" sz="4400" dirty="0" smtClean="0">
                <a:solidFill>
                  <a:srgbClr val="00B0F0"/>
                </a:solidFill>
              </a:rPr>
              <a:t>--flood </a:t>
            </a:r>
            <a:r>
              <a:rPr lang="en-US" altLang="zh-TW" sz="4400" dirty="0" smtClean="0">
                <a:solidFill>
                  <a:srgbClr val="FFFF00"/>
                </a:solidFill>
              </a:rPr>
              <a:t>192.168.3.102</a:t>
            </a:r>
            <a:endParaRPr lang="en-US" altLang="zh-TW" sz="4400" dirty="0">
              <a:solidFill>
                <a:srgbClr val="FFFF00"/>
              </a:solidFill>
            </a:endParaRPr>
          </a:p>
        </p:txBody>
      </p:sp>
      <p:sp>
        <p:nvSpPr>
          <p:cNvPr id="7" name="矩形 6"/>
          <p:cNvSpPr/>
          <p:nvPr/>
        </p:nvSpPr>
        <p:spPr>
          <a:xfrm>
            <a:off x="5652120" y="2397948"/>
            <a:ext cx="2335896" cy="461665"/>
          </a:xfrm>
          <a:prstGeom prst="rect">
            <a:avLst/>
          </a:prstGeom>
        </p:spPr>
        <p:txBody>
          <a:bodyPr wrap="none">
            <a:spAutoFit/>
          </a:bodyPr>
          <a:lstStyle/>
          <a:p>
            <a:r>
              <a:rPr lang="zh-TW" altLang="en-US" sz="2400" dirty="0" smtClean="0">
                <a:solidFill>
                  <a:srgbClr val="FFFF00"/>
                </a:solidFill>
              </a:rPr>
              <a:t>被攻擊的機器 </a:t>
            </a:r>
            <a:r>
              <a:rPr lang="en-US" altLang="zh-TW" sz="2400" dirty="0" smtClean="0">
                <a:solidFill>
                  <a:srgbClr val="FFFF00"/>
                </a:solidFill>
              </a:rPr>
              <a:t>IP</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981" y="4149080"/>
            <a:ext cx="3224764" cy="1814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1017393" y="2381324"/>
            <a:ext cx="1691489" cy="461665"/>
          </a:xfrm>
          <a:prstGeom prst="rect">
            <a:avLst/>
          </a:prstGeom>
        </p:spPr>
        <p:txBody>
          <a:bodyPr wrap="none">
            <a:spAutoFit/>
          </a:bodyPr>
          <a:lstStyle/>
          <a:p>
            <a:r>
              <a:rPr lang="en-US" altLang="zh-TW" sz="2400" dirty="0">
                <a:solidFill>
                  <a:srgbClr val="92D050"/>
                </a:solidFill>
                <a:latin typeface="Monaco"/>
              </a:rPr>
              <a:t>set SYN flag</a:t>
            </a:r>
            <a:endParaRPr lang="zh-TW" altLang="en-US" sz="2400" dirty="0">
              <a:solidFill>
                <a:srgbClr val="92D050"/>
              </a:solidFill>
            </a:endParaRPr>
          </a:p>
        </p:txBody>
      </p:sp>
      <p:sp>
        <p:nvSpPr>
          <p:cNvPr id="9" name="矩形 8"/>
          <p:cNvSpPr/>
          <p:nvPr/>
        </p:nvSpPr>
        <p:spPr>
          <a:xfrm>
            <a:off x="3741083" y="4199088"/>
            <a:ext cx="4572000" cy="830997"/>
          </a:xfrm>
          <a:prstGeom prst="rect">
            <a:avLst/>
          </a:prstGeom>
        </p:spPr>
        <p:txBody>
          <a:bodyPr>
            <a:spAutoFit/>
          </a:bodyPr>
          <a:lstStyle/>
          <a:p>
            <a:r>
              <a:rPr lang="zh-TW" altLang="en-US" sz="2400" dirty="0">
                <a:solidFill>
                  <a:srgbClr val="00B0F0"/>
                </a:solidFill>
              </a:rPr>
              <a:t>sent packets as fast as possible. Don't show replies.</a:t>
            </a:r>
          </a:p>
        </p:txBody>
      </p:sp>
      <p:sp>
        <p:nvSpPr>
          <p:cNvPr id="10" name="矩形 9"/>
          <p:cNvSpPr/>
          <p:nvPr/>
        </p:nvSpPr>
        <p:spPr>
          <a:xfrm>
            <a:off x="4254192" y="5629259"/>
            <a:ext cx="4572000" cy="646331"/>
          </a:xfrm>
          <a:prstGeom prst="rect">
            <a:avLst/>
          </a:prstGeom>
        </p:spPr>
        <p:txBody>
          <a:bodyPr>
            <a:spAutoFit/>
          </a:bodyPr>
          <a:lstStyle/>
          <a:p>
            <a:r>
              <a:rPr lang="zh-TW" altLang="en-US" dirty="0">
                <a:solidFill>
                  <a:schemeClr val="bg1"/>
                </a:solidFill>
              </a:rPr>
              <a:t>https://tools.kali.org/information-gathering/hping3</a:t>
            </a:r>
          </a:p>
        </p:txBody>
      </p:sp>
      <p:cxnSp>
        <p:nvCxnSpPr>
          <p:cNvPr id="12" name="直線單箭頭接點 11"/>
          <p:cNvCxnSpPr/>
          <p:nvPr/>
        </p:nvCxnSpPr>
        <p:spPr>
          <a:xfrm>
            <a:off x="2123728" y="2881631"/>
            <a:ext cx="156326" cy="3560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flipH="1" flipV="1">
            <a:off x="5004048" y="3780889"/>
            <a:ext cx="195941" cy="4684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3152675" y="2362896"/>
            <a:ext cx="1391471" cy="461665"/>
          </a:xfrm>
          <a:prstGeom prst="rect">
            <a:avLst/>
          </a:prstGeom>
        </p:spPr>
        <p:txBody>
          <a:bodyPr wrap="none">
            <a:spAutoFit/>
          </a:bodyPr>
          <a:lstStyle/>
          <a:p>
            <a:r>
              <a:rPr lang="zh-TW" altLang="en-US" sz="2400" dirty="0">
                <a:solidFill>
                  <a:schemeClr val="accent6">
                    <a:lumMod val="75000"/>
                  </a:schemeClr>
                </a:solidFill>
              </a:rPr>
              <a:t>dest port </a:t>
            </a:r>
          </a:p>
        </p:txBody>
      </p:sp>
      <p:cxnSp>
        <p:nvCxnSpPr>
          <p:cNvPr id="18" name="直線單箭頭接點 17"/>
          <p:cNvCxnSpPr/>
          <p:nvPr/>
        </p:nvCxnSpPr>
        <p:spPr>
          <a:xfrm flipH="1">
            <a:off x="3420397" y="2816931"/>
            <a:ext cx="207491" cy="2906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H="1">
            <a:off x="6716322" y="2894852"/>
            <a:ext cx="207491" cy="2906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1400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260648"/>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7200" dirty="0"/>
          </a:p>
        </p:txBody>
      </p:sp>
      <p:sp>
        <p:nvSpPr>
          <p:cNvPr id="6" name="矩形 5"/>
          <p:cNvSpPr/>
          <p:nvPr/>
        </p:nvSpPr>
        <p:spPr>
          <a:xfrm>
            <a:off x="395536" y="313492"/>
            <a:ext cx="7704856" cy="523220"/>
          </a:xfrm>
          <a:prstGeom prst="rect">
            <a:avLst/>
          </a:prstGeom>
        </p:spPr>
        <p:txBody>
          <a:bodyPr wrap="square">
            <a:spAutoFit/>
          </a:bodyPr>
          <a:lstStyle/>
          <a:p>
            <a:pPr lvl="0" algn="ctr"/>
            <a:r>
              <a:rPr lang="zh-TW" altLang="en-US" sz="2800" dirty="0">
                <a:solidFill>
                  <a:prstClr val="white"/>
                </a:solidFill>
              </a:rPr>
              <a:t>使用</a:t>
            </a:r>
            <a:r>
              <a:rPr lang="en-US" altLang="zh-TW" sz="2800" dirty="0">
                <a:solidFill>
                  <a:prstClr val="white"/>
                </a:solidFill>
              </a:rPr>
              <a:t>hping3</a:t>
            </a:r>
            <a:r>
              <a:rPr lang="zh-TW" altLang="en-US" sz="2800" dirty="0" smtClean="0">
                <a:solidFill>
                  <a:prstClr val="white"/>
                </a:solidFill>
              </a:rPr>
              <a:t>進行</a:t>
            </a:r>
            <a:r>
              <a:rPr lang="en-US" altLang="zh-TW" sz="2800" dirty="0" smtClean="0">
                <a:solidFill>
                  <a:prstClr val="white"/>
                </a:solidFill>
              </a:rPr>
              <a:t>SYN </a:t>
            </a:r>
            <a:r>
              <a:rPr lang="en-US" altLang="zh-TW" sz="2800" dirty="0">
                <a:solidFill>
                  <a:prstClr val="white"/>
                </a:solidFill>
              </a:rPr>
              <a:t>flood</a:t>
            </a:r>
            <a:r>
              <a:rPr lang="zh-TW" altLang="en-US" sz="2800" dirty="0">
                <a:solidFill>
                  <a:prstClr val="white"/>
                </a:solidFill>
              </a:rPr>
              <a:t> </a:t>
            </a:r>
            <a:r>
              <a:rPr lang="en-US" altLang="zh-TW" sz="2800" dirty="0">
                <a:solidFill>
                  <a:prstClr val="white"/>
                </a:solidFill>
              </a:rPr>
              <a:t>DOS</a:t>
            </a:r>
            <a:r>
              <a:rPr lang="zh-TW" altLang="en-US" sz="2800" dirty="0">
                <a:solidFill>
                  <a:prstClr val="white"/>
                </a:solidFill>
              </a:rPr>
              <a:t> </a:t>
            </a:r>
            <a:r>
              <a:rPr lang="zh-TW" altLang="en-US" sz="2800" dirty="0" smtClean="0">
                <a:solidFill>
                  <a:prstClr val="white"/>
                </a:solidFill>
              </a:rPr>
              <a:t>攻擊</a:t>
            </a:r>
            <a:r>
              <a:rPr lang="zh-TW" altLang="en-US" sz="2800" dirty="0">
                <a:solidFill>
                  <a:prstClr val="white"/>
                </a:solidFill>
              </a:rPr>
              <a:t>測試</a:t>
            </a:r>
          </a:p>
        </p:txBody>
      </p:sp>
      <p:sp>
        <p:nvSpPr>
          <p:cNvPr id="5" name="矩形 4"/>
          <p:cNvSpPr/>
          <p:nvPr/>
        </p:nvSpPr>
        <p:spPr>
          <a:xfrm>
            <a:off x="539552" y="3105835"/>
            <a:ext cx="8496944" cy="1200329"/>
          </a:xfrm>
          <a:prstGeom prst="rect">
            <a:avLst/>
          </a:prstGeom>
        </p:spPr>
        <p:txBody>
          <a:bodyPr wrap="square">
            <a:spAutoFit/>
          </a:bodyPr>
          <a:lstStyle/>
          <a:p>
            <a:pPr marL="342900" indent="-342900">
              <a:buFont typeface="Wingdings" panose="05000000000000000000" pitchFamily="2" charset="2"/>
              <a:buChar char="ü"/>
            </a:pPr>
            <a:r>
              <a:rPr lang="en-US" altLang="zh-TW" sz="2400" dirty="0" smtClean="0">
                <a:solidFill>
                  <a:schemeClr val="bg1"/>
                </a:solidFill>
              </a:rPr>
              <a:t>http://man.linuxde.net/hping3</a:t>
            </a:r>
          </a:p>
          <a:p>
            <a:pPr marL="342900" indent="-342900">
              <a:buFont typeface="Wingdings" panose="05000000000000000000" pitchFamily="2" charset="2"/>
              <a:buChar char="ü"/>
            </a:pPr>
            <a:r>
              <a:rPr lang="en-US" altLang="zh-TW" sz="2400" dirty="0" smtClean="0">
                <a:solidFill>
                  <a:schemeClr val="bg1"/>
                </a:solidFill>
              </a:rPr>
              <a:t>https://mochazz.github.io/2017/07/23/hping3/</a:t>
            </a:r>
          </a:p>
          <a:p>
            <a:pPr marL="342900" indent="-342900">
              <a:buFont typeface="Wingdings" panose="05000000000000000000" pitchFamily="2" charset="2"/>
              <a:buChar char="ü"/>
            </a:pPr>
            <a:r>
              <a:rPr lang="en-US" altLang="zh-TW" sz="2400" dirty="0" smtClean="0">
                <a:solidFill>
                  <a:schemeClr val="bg1"/>
                </a:solidFill>
              </a:rPr>
              <a:t>https://blog.kkbruce.net/2010/08/hping.html#.W_vkIzgzaUk</a:t>
            </a:r>
            <a:endParaRPr lang="en-US" altLang="zh-TW" sz="2400" dirty="0">
              <a:solidFill>
                <a:schemeClr val="bg1"/>
              </a:solidFill>
            </a:endParaRPr>
          </a:p>
        </p:txBody>
      </p:sp>
      <p:sp>
        <p:nvSpPr>
          <p:cNvPr id="7" name="矩形 6"/>
          <p:cNvSpPr/>
          <p:nvPr/>
        </p:nvSpPr>
        <p:spPr>
          <a:xfrm>
            <a:off x="689079" y="908720"/>
            <a:ext cx="3877985" cy="584775"/>
          </a:xfrm>
          <a:prstGeom prst="rect">
            <a:avLst/>
          </a:prstGeom>
          <a:solidFill>
            <a:schemeClr val="bg2">
              <a:lumMod val="10000"/>
            </a:schemeClr>
          </a:solidFill>
        </p:spPr>
        <p:txBody>
          <a:bodyPr wrap="none">
            <a:spAutoFit/>
          </a:bodyPr>
          <a:lstStyle/>
          <a:p>
            <a:r>
              <a:rPr lang="zh-TW" altLang="en-US" sz="3200" dirty="0" smtClean="0">
                <a:solidFill>
                  <a:srgbClr val="FFFF00"/>
                </a:solidFill>
              </a:rPr>
              <a:t>參考資料與進階研讀</a:t>
            </a:r>
            <a:endParaRPr lang="zh-TW" altLang="en-US" sz="3200" dirty="0">
              <a:solidFill>
                <a:srgbClr val="FFFF00"/>
              </a:solidFill>
            </a:endParaRPr>
          </a:p>
        </p:txBody>
      </p:sp>
    </p:spTree>
    <p:extLst>
      <p:ext uri="{BB962C8B-B14F-4D97-AF65-F5344CB8AC3E}">
        <p14:creationId xmlns:p14="http://schemas.microsoft.com/office/powerpoint/2010/main" val="4291743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7200" dirty="0"/>
              <a:t>測試</a:t>
            </a:r>
            <a:r>
              <a:rPr lang="zh-TW" altLang="en-US" sz="7200" dirty="0" smtClean="0"/>
              <a:t>環境</a:t>
            </a:r>
            <a:endParaRPr lang="zh-TW" altLang="en-US" sz="72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4376347"/>
            <a:ext cx="28416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4390712"/>
            <a:ext cx="3224764" cy="1814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5238138" y="6296857"/>
            <a:ext cx="2888804" cy="400110"/>
          </a:xfrm>
          <a:prstGeom prst="rect">
            <a:avLst/>
          </a:prstGeom>
          <a:solidFill>
            <a:schemeClr val="bg2">
              <a:lumMod val="10000"/>
            </a:schemeClr>
          </a:solidFill>
        </p:spPr>
        <p:txBody>
          <a:bodyPr wrap="none">
            <a:spAutoFit/>
          </a:bodyPr>
          <a:lstStyle/>
          <a:p>
            <a:r>
              <a:rPr lang="zh-TW" altLang="en-US" sz="2000" dirty="0" smtClean="0">
                <a:solidFill>
                  <a:schemeClr val="accent3">
                    <a:lumMod val="20000"/>
                    <a:lumOff val="80000"/>
                  </a:schemeClr>
                </a:solidFill>
              </a:rPr>
              <a:t>測試環境</a:t>
            </a:r>
            <a:r>
              <a:rPr lang="en-US" altLang="zh-TW" sz="2000" dirty="0" smtClean="0">
                <a:solidFill>
                  <a:schemeClr val="accent3">
                    <a:lumMod val="20000"/>
                    <a:lumOff val="80000"/>
                  </a:schemeClr>
                </a:solidFill>
              </a:rPr>
              <a:t>:</a:t>
            </a:r>
            <a:r>
              <a:rPr lang="zh-TW" altLang="en-US" sz="2000" dirty="0" smtClean="0">
                <a:solidFill>
                  <a:schemeClr val="accent3">
                    <a:lumMod val="20000"/>
                    <a:lumOff val="80000"/>
                  </a:schemeClr>
                </a:solidFill>
              </a:rPr>
              <a:t> </a:t>
            </a:r>
            <a:r>
              <a:rPr lang="en-US" altLang="zh-TW" sz="2000" dirty="0" smtClean="0">
                <a:solidFill>
                  <a:schemeClr val="accent3">
                    <a:lumMod val="20000"/>
                    <a:lumOff val="80000"/>
                  </a:schemeClr>
                </a:solidFill>
              </a:rPr>
              <a:t>IDS201811.ova</a:t>
            </a:r>
            <a:endParaRPr lang="zh-TW" altLang="en-US" sz="2000" dirty="0">
              <a:solidFill>
                <a:schemeClr val="accent3">
                  <a:lumMod val="20000"/>
                  <a:lumOff val="80000"/>
                </a:schemeClr>
              </a:solidFill>
            </a:endParaRPr>
          </a:p>
        </p:txBody>
      </p:sp>
      <p:sp>
        <p:nvSpPr>
          <p:cNvPr id="8" name="矩形 7"/>
          <p:cNvSpPr/>
          <p:nvPr/>
        </p:nvSpPr>
        <p:spPr>
          <a:xfrm>
            <a:off x="1139580" y="6296857"/>
            <a:ext cx="3331938" cy="400110"/>
          </a:xfrm>
          <a:prstGeom prst="rect">
            <a:avLst/>
          </a:prstGeom>
          <a:solidFill>
            <a:schemeClr val="bg2">
              <a:lumMod val="10000"/>
            </a:schemeClr>
          </a:solidFill>
        </p:spPr>
        <p:txBody>
          <a:bodyPr wrap="none">
            <a:spAutoFit/>
          </a:bodyPr>
          <a:lstStyle/>
          <a:p>
            <a:r>
              <a:rPr lang="zh-TW" altLang="en-US" sz="2000" dirty="0" smtClean="0">
                <a:solidFill>
                  <a:schemeClr val="accent3">
                    <a:lumMod val="20000"/>
                    <a:lumOff val="80000"/>
                  </a:schemeClr>
                </a:solidFill>
              </a:rPr>
              <a:t>測試環境</a:t>
            </a:r>
            <a:r>
              <a:rPr lang="en-US" altLang="zh-TW" sz="2000" dirty="0" smtClean="0">
                <a:solidFill>
                  <a:schemeClr val="accent3">
                    <a:lumMod val="20000"/>
                    <a:lumOff val="80000"/>
                  </a:schemeClr>
                </a:solidFill>
              </a:rPr>
              <a:t>:</a:t>
            </a:r>
            <a:r>
              <a:rPr lang="zh-TW" altLang="en-US" sz="2000" dirty="0" smtClean="0">
                <a:solidFill>
                  <a:schemeClr val="accent3">
                    <a:lumMod val="20000"/>
                    <a:lumOff val="80000"/>
                  </a:schemeClr>
                </a:solidFill>
              </a:rPr>
              <a:t> </a:t>
            </a:r>
            <a:r>
              <a:rPr lang="en-US" altLang="zh-TW" sz="2000" dirty="0" smtClean="0">
                <a:solidFill>
                  <a:schemeClr val="accent3">
                    <a:lumMod val="20000"/>
                    <a:lumOff val="80000"/>
                  </a:schemeClr>
                </a:solidFill>
              </a:rPr>
              <a:t>KALI_2018ver4.ova</a:t>
            </a:r>
            <a:endParaRPr lang="zh-TW" altLang="en-US" sz="2000" dirty="0">
              <a:solidFill>
                <a:schemeClr val="accent3">
                  <a:lumMod val="20000"/>
                  <a:lumOff val="80000"/>
                </a:schemeClr>
              </a:solidFill>
            </a:endParaRPr>
          </a:p>
        </p:txBody>
      </p:sp>
    </p:spTree>
    <p:extLst>
      <p:ext uri="{BB962C8B-B14F-4D97-AF65-F5344CB8AC3E}">
        <p14:creationId xmlns:p14="http://schemas.microsoft.com/office/powerpoint/2010/main" val="3389425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IDS</a:t>
            </a:r>
            <a:endParaRPr lang="zh-TW" altLang="en-US" dirty="0"/>
          </a:p>
        </p:txBody>
      </p:sp>
      <p:sp>
        <p:nvSpPr>
          <p:cNvPr id="3" name="內容版面配置區 2"/>
          <p:cNvSpPr>
            <a:spLocks noGrp="1"/>
          </p:cNvSpPr>
          <p:nvPr>
            <p:ph idx="1"/>
          </p:nvPr>
        </p:nvSpPr>
        <p:spPr>
          <a:xfrm>
            <a:off x="446134" y="1340768"/>
            <a:ext cx="8229600" cy="2620888"/>
          </a:xfrm>
        </p:spPr>
        <p:txBody>
          <a:bodyPr/>
          <a:lstStyle/>
          <a:p>
            <a:pPr marL="0" indent="0">
              <a:buNone/>
            </a:pPr>
            <a:r>
              <a:rPr lang="zh-TW" altLang="en-US" dirty="0"/>
              <a:t>入侵檢測系統</a:t>
            </a:r>
            <a:r>
              <a:rPr lang="zh-TW" altLang="en-US" dirty="0" smtClean="0"/>
              <a:t>（</a:t>
            </a:r>
            <a:r>
              <a:rPr lang="en-US" altLang="zh-TW" dirty="0" smtClean="0"/>
              <a:t>Intrusion-detection </a:t>
            </a:r>
            <a:r>
              <a:rPr lang="en-US" altLang="zh-TW" dirty="0" err="1" smtClean="0"/>
              <a:t>system</a:t>
            </a:r>
            <a:r>
              <a:rPr lang="en-US" altLang="zh-TW" dirty="0" err="1"/>
              <a:t>,</a:t>
            </a:r>
            <a:r>
              <a:rPr lang="en-US" altLang="zh-TW" dirty="0" err="1" smtClean="0"/>
              <a:t>IDS</a:t>
            </a:r>
            <a:r>
              <a:rPr lang="zh-TW" altLang="en-US" dirty="0"/>
              <a:t>）是一種網路安全裝置或應用軟體，可以監控網路傳輸或者系統，檢查是否有可疑活動或者違反企業的政策。偵測到時發出警報或者採取主動反應措施。</a:t>
            </a:r>
          </a:p>
        </p:txBody>
      </p:sp>
      <p:sp>
        <p:nvSpPr>
          <p:cNvPr id="4" name="矩形 3"/>
          <p:cNvSpPr/>
          <p:nvPr/>
        </p:nvSpPr>
        <p:spPr>
          <a:xfrm>
            <a:off x="456478" y="4321695"/>
            <a:ext cx="8208912" cy="2031325"/>
          </a:xfrm>
          <a:prstGeom prst="rect">
            <a:avLst/>
          </a:prstGeom>
        </p:spPr>
        <p:txBody>
          <a:bodyPr wrap="square">
            <a:spAutoFit/>
          </a:bodyPr>
          <a:lstStyle/>
          <a:p>
            <a:r>
              <a:rPr lang="en-US" altLang="zh-TW" dirty="0"/>
              <a:t>An intrusion detection system (IDS) is a device or software application that monitors a network or systems for malicious activity or policy violations. Any malicious activity or violation is typically reported either to an administrator or collected centrally using a security information and event management (SIEM) system. </a:t>
            </a:r>
            <a:endParaRPr lang="en-US" altLang="zh-TW" dirty="0" smtClean="0"/>
          </a:p>
          <a:p>
            <a:endParaRPr lang="en-US" altLang="zh-TW" dirty="0"/>
          </a:p>
          <a:p>
            <a:r>
              <a:rPr lang="en-US" altLang="zh-TW" dirty="0" smtClean="0"/>
              <a:t>A </a:t>
            </a:r>
            <a:r>
              <a:rPr lang="en-US" altLang="zh-TW" dirty="0"/>
              <a:t>SIEM system combines outputs from multiple sources, and uses alarm filtering techniques to distinguish malicious activity from false alarms.</a:t>
            </a:r>
            <a:endParaRPr lang="zh-TW" altLang="en-US" dirty="0"/>
          </a:p>
        </p:txBody>
      </p:sp>
      <p:sp>
        <p:nvSpPr>
          <p:cNvPr id="5" name="矩形 4"/>
          <p:cNvSpPr/>
          <p:nvPr/>
        </p:nvSpPr>
        <p:spPr>
          <a:xfrm>
            <a:off x="435068" y="3943302"/>
            <a:ext cx="8230322" cy="369332"/>
          </a:xfrm>
          <a:prstGeom prst="rect">
            <a:avLst/>
          </a:prstGeom>
          <a:solidFill>
            <a:schemeClr val="accent6">
              <a:lumMod val="20000"/>
              <a:lumOff val="80000"/>
            </a:schemeClr>
          </a:solidFill>
        </p:spPr>
        <p:txBody>
          <a:bodyPr wrap="square">
            <a:spAutoFit/>
          </a:bodyPr>
          <a:lstStyle/>
          <a:p>
            <a:r>
              <a:rPr lang="en-US" altLang="zh-TW" dirty="0"/>
              <a:t>https://en.wikipedia.org/wiki/Intrusion_detection_system</a:t>
            </a:r>
            <a:endParaRPr lang="zh-TW" altLang="en-US" dirty="0"/>
          </a:p>
        </p:txBody>
      </p:sp>
    </p:spTree>
    <p:extLst>
      <p:ext uri="{BB962C8B-B14F-4D97-AF65-F5344CB8AC3E}">
        <p14:creationId xmlns:p14="http://schemas.microsoft.com/office/powerpoint/2010/main" val="34386116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矩形 3"/>
          <p:cNvSpPr/>
          <p:nvPr/>
        </p:nvSpPr>
        <p:spPr>
          <a:xfrm>
            <a:off x="0"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7200" dirty="0"/>
          </a:p>
        </p:txBody>
      </p:sp>
      <p:sp>
        <p:nvSpPr>
          <p:cNvPr id="6" name="矩形 5"/>
          <p:cNvSpPr/>
          <p:nvPr/>
        </p:nvSpPr>
        <p:spPr>
          <a:xfrm>
            <a:off x="395536" y="313492"/>
            <a:ext cx="7704856" cy="523220"/>
          </a:xfrm>
          <a:prstGeom prst="rect">
            <a:avLst/>
          </a:prstGeom>
        </p:spPr>
        <p:txBody>
          <a:bodyPr wrap="square">
            <a:spAutoFit/>
          </a:bodyPr>
          <a:lstStyle/>
          <a:p>
            <a:pPr lvl="0" algn="ctr"/>
            <a:r>
              <a:rPr lang="zh-TW" altLang="en-US" sz="2800" dirty="0">
                <a:solidFill>
                  <a:prstClr val="white"/>
                </a:solidFill>
              </a:rPr>
              <a:t>使用</a:t>
            </a:r>
            <a:r>
              <a:rPr lang="en-US" altLang="zh-TW" sz="2800" dirty="0">
                <a:solidFill>
                  <a:prstClr val="white"/>
                </a:solidFill>
              </a:rPr>
              <a:t>hping3</a:t>
            </a:r>
            <a:r>
              <a:rPr lang="zh-TW" altLang="en-US" sz="2800" dirty="0" smtClean="0">
                <a:solidFill>
                  <a:prstClr val="white"/>
                </a:solidFill>
              </a:rPr>
              <a:t>進行</a:t>
            </a:r>
            <a:r>
              <a:rPr lang="en-US" altLang="zh-TW" sz="2800" dirty="0" smtClean="0">
                <a:solidFill>
                  <a:prstClr val="white"/>
                </a:solidFill>
              </a:rPr>
              <a:t>SYN </a:t>
            </a:r>
            <a:r>
              <a:rPr lang="en-US" altLang="zh-TW" sz="2800" dirty="0">
                <a:solidFill>
                  <a:prstClr val="white"/>
                </a:solidFill>
              </a:rPr>
              <a:t>flood</a:t>
            </a:r>
            <a:r>
              <a:rPr lang="zh-TW" altLang="en-US" sz="2800" dirty="0">
                <a:solidFill>
                  <a:prstClr val="white"/>
                </a:solidFill>
              </a:rPr>
              <a:t> </a:t>
            </a:r>
            <a:r>
              <a:rPr lang="en-US" altLang="zh-TW" sz="2800" dirty="0">
                <a:solidFill>
                  <a:prstClr val="white"/>
                </a:solidFill>
              </a:rPr>
              <a:t>DOS</a:t>
            </a:r>
            <a:r>
              <a:rPr lang="zh-TW" altLang="en-US" sz="2800" dirty="0">
                <a:solidFill>
                  <a:prstClr val="white"/>
                </a:solidFill>
              </a:rPr>
              <a:t> </a:t>
            </a:r>
            <a:r>
              <a:rPr lang="zh-TW" altLang="en-US" sz="2800" dirty="0" smtClean="0">
                <a:solidFill>
                  <a:prstClr val="white"/>
                </a:solidFill>
              </a:rPr>
              <a:t>攻擊</a:t>
            </a:r>
            <a:r>
              <a:rPr lang="zh-TW" altLang="en-US" sz="2800" dirty="0">
                <a:solidFill>
                  <a:prstClr val="white"/>
                </a:solidFill>
              </a:rPr>
              <a:t>測試</a:t>
            </a:r>
          </a:p>
        </p:txBody>
      </p:sp>
      <p:pic>
        <p:nvPicPr>
          <p:cNvPr id="10" name="Picture 10" descr="ãsnortãçåçæå°çµ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1" y="1268760"/>
            <a:ext cx="2370995" cy="1296144"/>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3419872" y="1756070"/>
            <a:ext cx="3999813" cy="830997"/>
          </a:xfrm>
          <a:prstGeom prst="rect">
            <a:avLst/>
          </a:prstGeom>
        </p:spPr>
        <p:txBody>
          <a:bodyPr wrap="none">
            <a:spAutoFit/>
          </a:bodyPr>
          <a:lstStyle/>
          <a:p>
            <a:r>
              <a:rPr lang="en-US" altLang="zh-TW" sz="4800" dirty="0" smtClean="0">
                <a:solidFill>
                  <a:prstClr val="white"/>
                </a:solidFill>
              </a:rPr>
              <a:t>Snort</a:t>
            </a:r>
            <a:r>
              <a:rPr lang="zh-TW" altLang="en-US" sz="4800" dirty="0" smtClean="0">
                <a:solidFill>
                  <a:prstClr val="white"/>
                </a:solidFill>
              </a:rPr>
              <a:t>偵測規則</a:t>
            </a:r>
            <a:endParaRPr lang="zh-TW" altLang="en-US" sz="4800" dirty="0"/>
          </a:p>
        </p:txBody>
      </p:sp>
      <p:sp>
        <p:nvSpPr>
          <p:cNvPr id="5" name="矩形 4"/>
          <p:cNvSpPr/>
          <p:nvPr/>
        </p:nvSpPr>
        <p:spPr>
          <a:xfrm>
            <a:off x="539551" y="3216850"/>
            <a:ext cx="8248804" cy="646331"/>
          </a:xfrm>
          <a:prstGeom prst="rect">
            <a:avLst/>
          </a:prstGeom>
        </p:spPr>
        <p:txBody>
          <a:bodyPr wrap="square">
            <a:spAutoFit/>
          </a:bodyPr>
          <a:lstStyle/>
          <a:p>
            <a:r>
              <a:rPr lang="zh-TW" altLang="en-US" dirty="0">
                <a:solidFill>
                  <a:schemeClr val="bg1"/>
                </a:solidFill>
              </a:rPr>
              <a:t>alert tcp </a:t>
            </a:r>
            <a:r>
              <a:rPr lang="zh-TW" altLang="en-US" dirty="0">
                <a:solidFill>
                  <a:srgbClr val="FF0000"/>
                </a:solidFill>
              </a:rPr>
              <a:t>any</a:t>
            </a:r>
            <a:r>
              <a:rPr lang="zh-TW" altLang="en-US" dirty="0">
                <a:solidFill>
                  <a:schemeClr val="bg1"/>
                </a:solidFill>
              </a:rPr>
              <a:t> </a:t>
            </a:r>
            <a:r>
              <a:rPr lang="zh-TW" altLang="en-US" dirty="0">
                <a:solidFill>
                  <a:schemeClr val="accent6">
                    <a:lumMod val="75000"/>
                  </a:schemeClr>
                </a:solidFill>
              </a:rPr>
              <a:t>any</a:t>
            </a:r>
            <a:r>
              <a:rPr lang="zh-TW" altLang="en-US" dirty="0">
                <a:solidFill>
                  <a:schemeClr val="bg1"/>
                </a:solidFill>
              </a:rPr>
              <a:t> -&gt; </a:t>
            </a:r>
            <a:r>
              <a:rPr lang="zh-TW" altLang="en-US" dirty="0">
                <a:solidFill>
                  <a:srgbClr val="00B050"/>
                </a:solidFill>
              </a:rPr>
              <a:t>any </a:t>
            </a:r>
            <a:r>
              <a:rPr lang="zh-TW" altLang="en-US" dirty="0">
                <a:solidFill>
                  <a:schemeClr val="bg1"/>
                </a:solidFill>
              </a:rPr>
              <a:t>80 (flags: S; msg:"SYN flood DOS Attack"; flow: stateless; threshold: type both, track by_dst, count 70, seconds 10; sid:10001;rev:1;)</a:t>
            </a:r>
          </a:p>
        </p:txBody>
      </p:sp>
      <p:graphicFrame>
        <p:nvGraphicFramePr>
          <p:cNvPr id="9" name="內容版面配置區 8"/>
          <p:cNvGraphicFramePr>
            <a:graphicFrameLocks noGrp="1"/>
          </p:cNvGraphicFramePr>
          <p:nvPr>
            <p:ph idx="1"/>
            <p:extLst>
              <p:ext uri="{D42A27DB-BD31-4B8C-83A1-F6EECF244321}">
                <p14:modId xmlns:p14="http://schemas.microsoft.com/office/powerpoint/2010/main" val="3874416434"/>
              </p:ext>
            </p:extLst>
          </p:nvPr>
        </p:nvGraphicFramePr>
        <p:xfrm>
          <a:off x="107504" y="4053562"/>
          <a:ext cx="8866162" cy="5735320"/>
        </p:xfrm>
        <a:graphic>
          <a:graphicData uri="http://schemas.openxmlformats.org/drawingml/2006/table">
            <a:tbl>
              <a:tblPr firstRow="1" bandRow="1">
                <a:tableStyleId>{5C22544A-7EE6-4342-B048-85BDC9FD1C3A}</a:tableStyleId>
              </a:tblPr>
              <a:tblGrid>
                <a:gridCol w="1080120"/>
                <a:gridCol w="7786042"/>
              </a:tblGrid>
              <a:tr h="370840">
                <a:tc>
                  <a:txBody>
                    <a:bodyPr/>
                    <a:lstStyle/>
                    <a:p>
                      <a:r>
                        <a:rPr lang="zh-TW" altLang="en-US" sz="1200" dirty="0" smtClean="0"/>
                        <a:t>欄位</a:t>
                      </a:r>
                      <a:endParaRPr lang="zh-TW" altLang="en-US" sz="1200" dirty="0"/>
                    </a:p>
                  </a:txBody>
                  <a:tcPr/>
                </a:tc>
                <a:tc>
                  <a:txBody>
                    <a:bodyPr/>
                    <a:lstStyle/>
                    <a:p>
                      <a:r>
                        <a:rPr lang="zh-TW" altLang="en-US" sz="1200" dirty="0" smtClean="0"/>
                        <a:t>說明</a:t>
                      </a:r>
                      <a:endParaRPr lang="zh-TW" altLang="en-US" sz="1200" dirty="0"/>
                    </a:p>
                  </a:txBody>
                  <a:tcPr/>
                </a:tc>
              </a:tr>
              <a:tr h="370840">
                <a:tc>
                  <a:txBody>
                    <a:bodyPr/>
                    <a:lstStyle/>
                    <a:p>
                      <a:r>
                        <a:rPr lang="en-US" altLang="zh-TW" sz="1200" dirty="0" err="1" smtClean="0"/>
                        <a:t>tcp</a:t>
                      </a:r>
                      <a:endParaRPr lang="zh-TW" altLang="en-US" sz="1200" dirty="0"/>
                    </a:p>
                  </a:txBody>
                  <a:tcPr/>
                </a:tc>
                <a:tc>
                  <a:txBody>
                    <a:bodyPr/>
                    <a:lstStyle/>
                    <a:p>
                      <a:r>
                        <a:rPr lang="en-US" altLang="zh-TW" sz="1200" dirty="0" err="1" smtClean="0"/>
                        <a:t>tcp</a:t>
                      </a:r>
                      <a:r>
                        <a:rPr lang="zh-TW" altLang="en-US" sz="1200" dirty="0" smtClean="0"/>
                        <a:t>協定</a:t>
                      </a:r>
                      <a:endParaRPr lang="zh-TW" altLang="en-US" sz="1200" dirty="0"/>
                    </a:p>
                  </a:txBody>
                  <a:tcPr/>
                </a:tc>
              </a:tr>
              <a:tr h="370840">
                <a:tc>
                  <a:txBody>
                    <a:bodyPr/>
                    <a:lstStyle/>
                    <a:p>
                      <a:r>
                        <a:rPr lang="en-US" altLang="zh-TW" sz="1200" dirty="0" smtClean="0">
                          <a:solidFill>
                            <a:srgbClr val="FF0000"/>
                          </a:solidFill>
                        </a:rPr>
                        <a:t>any</a:t>
                      </a:r>
                      <a:endParaRPr lang="zh-TW" altLang="en-US" sz="1200" dirty="0">
                        <a:solidFill>
                          <a:srgbClr val="FF0000"/>
                        </a:solidFill>
                      </a:endParaRPr>
                    </a:p>
                  </a:txBody>
                  <a:tcPr/>
                </a:tc>
                <a:tc>
                  <a:txBody>
                    <a:bodyPr/>
                    <a:lstStyle/>
                    <a:p>
                      <a:r>
                        <a:rPr lang="zh-TW" altLang="en-US" sz="1200" dirty="0" smtClean="0"/>
                        <a:t>來源</a:t>
                      </a:r>
                      <a:r>
                        <a:rPr lang="en-US" altLang="zh-TW" sz="1200" dirty="0" smtClean="0"/>
                        <a:t>IP</a:t>
                      </a:r>
                      <a:endParaRPr lang="zh-TW" altLang="en-US" sz="1200" dirty="0"/>
                    </a:p>
                  </a:txBody>
                  <a:tcPr/>
                </a:tc>
              </a:tr>
              <a:tr h="370840">
                <a:tc>
                  <a:txBody>
                    <a:bodyPr/>
                    <a:lstStyle/>
                    <a:p>
                      <a:r>
                        <a:rPr lang="en-US" altLang="zh-TW" sz="1200" dirty="0" smtClean="0">
                          <a:solidFill>
                            <a:schemeClr val="accent6">
                              <a:lumMod val="75000"/>
                            </a:schemeClr>
                          </a:solidFill>
                        </a:rPr>
                        <a:t>any</a:t>
                      </a:r>
                      <a:endParaRPr lang="zh-TW" altLang="en-US" sz="1200" dirty="0">
                        <a:solidFill>
                          <a:schemeClr val="accent6">
                            <a:lumMod val="75000"/>
                          </a:schemeClr>
                        </a:solidFill>
                      </a:endParaRPr>
                    </a:p>
                  </a:txBody>
                  <a:tcPr/>
                </a:tc>
                <a:tc>
                  <a:txBody>
                    <a:bodyPr/>
                    <a:lstStyle/>
                    <a:p>
                      <a:r>
                        <a:rPr lang="zh-TW" altLang="en-US" sz="1200" dirty="0" smtClean="0"/>
                        <a:t>來源</a:t>
                      </a:r>
                      <a:r>
                        <a:rPr lang="en-US" altLang="zh-TW" sz="1200" dirty="0" smtClean="0"/>
                        <a:t>Port</a:t>
                      </a:r>
                      <a:endParaRPr lang="zh-TW" altLang="en-US" sz="1200"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00B050"/>
                          </a:solidFill>
                        </a:rPr>
                        <a:t>any</a:t>
                      </a:r>
                    </a:p>
                  </a:txBody>
                  <a:tcPr/>
                </a:tc>
                <a:tc>
                  <a:txBody>
                    <a:bodyPr/>
                    <a:lstStyle/>
                    <a:p>
                      <a:r>
                        <a:rPr lang="zh-TW" altLang="en-US" sz="1200" dirty="0" smtClean="0"/>
                        <a:t>目的</a:t>
                      </a:r>
                      <a:r>
                        <a:rPr lang="en-US" altLang="zh-TW" sz="1200" dirty="0" smtClean="0"/>
                        <a:t>IP</a:t>
                      </a:r>
                      <a:endParaRPr lang="zh-TW" altLang="en-US" sz="1200" dirty="0"/>
                    </a:p>
                  </a:txBody>
                  <a:tcPr/>
                </a:tc>
              </a:tr>
              <a:tr h="370840">
                <a:tc>
                  <a:txBody>
                    <a:bodyPr/>
                    <a:lstStyle/>
                    <a:p>
                      <a:r>
                        <a:rPr lang="en-US" altLang="zh-TW" sz="1200" dirty="0" smtClean="0"/>
                        <a:t>80</a:t>
                      </a:r>
                      <a:endParaRPr lang="zh-TW" altLang="en-US" sz="1200" dirty="0"/>
                    </a:p>
                  </a:txBody>
                  <a:tcPr/>
                </a:tc>
                <a:tc>
                  <a:txBody>
                    <a:bodyPr/>
                    <a:lstStyle/>
                    <a:p>
                      <a:r>
                        <a:rPr lang="zh-TW" altLang="en-US" sz="1200" dirty="0" smtClean="0"/>
                        <a:t>目的</a:t>
                      </a:r>
                      <a:r>
                        <a:rPr lang="en-US" altLang="zh-TW" sz="1200" dirty="0" smtClean="0"/>
                        <a:t>Port</a:t>
                      </a:r>
                      <a:endParaRPr lang="zh-TW" altLang="en-US" sz="1200" dirty="0"/>
                    </a:p>
                  </a:txBody>
                  <a:tcPr/>
                </a:tc>
              </a:tr>
              <a:tr h="370840">
                <a:tc>
                  <a:txBody>
                    <a:bodyPr/>
                    <a:lstStyle/>
                    <a:p>
                      <a:r>
                        <a:rPr lang="en-US" altLang="zh-TW" sz="1200" dirty="0" smtClean="0"/>
                        <a:t>flags: S</a:t>
                      </a:r>
                      <a:endParaRPr lang="zh-TW" altLang="en-US" sz="1200" dirty="0"/>
                    </a:p>
                  </a:txBody>
                  <a:tcPr/>
                </a:tc>
                <a:tc>
                  <a:txBody>
                    <a:bodyPr/>
                    <a:lstStyle/>
                    <a:p>
                      <a:r>
                        <a:rPr lang="en-US" altLang="zh-TW" sz="1200" dirty="0" smtClean="0"/>
                        <a:t>SYN packet</a:t>
                      </a:r>
                      <a:endParaRPr lang="zh-TW" altLang="en-US" sz="1200" dirty="0"/>
                    </a:p>
                  </a:txBody>
                  <a:tcPr/>
                </a:tc>
              </a:tr>
              <a:tr h="370840">
                <a:tc>
                  <a:txBody>
                    <a:bodyPr/>
                    <a:lstStyle/>
                    <a:p>
                      <a:r>
                        <a:rPr lang="en-US" altLang="zh-TW" sz="1200" dirty="0" err="1" smtClean="0"/>
                        <a:t>msg</a:t>
                      </a:r>
                      <a:endParaRPr lang="zh-TW" altLang="en-US" sz="1200" dirty="0"/>
                    </a:p>
                  </a:txBody>
                  <a:tcPr/>
                </a:tc>
                <a:tc>
                  <a:txBody>
                    <a:bodyPr/>
                    <a:lstStyle/>
                    <a:p>
                      <a:r>
                        <a:rPr lang="zh-TW" altLang="en-US" sz="1200" dirty="0" smtClean="0"/>
                        <a:t>當觸發此規則時所發出的警告訊息</a:t>
                      </a:r>
                      <a:endParaRPr lang="zh-TW" altLang="en-US" sz="1200" dirty="0"/>
                    </a:p>
                  </a:txBody>
                  <a:tcPr/>
                </a:tc>
              </a:tr>
              <a:tr h="370840">
                <a:tc>
                  <a:txBody>
                    <a:bodyPr/>
                    <a:lstStyle/>
                    <a:p>
                      <a:r>
                        <a:rPr lang="en-US" altLang="zh-TW" sz="1200" dirty="0" smtClean="0"/>
                        <a:t>flow: stateless</a:t>
                      </a:r>
                      <a:endParaRPr lang="zh-TW" altLang="en-US" sz="1200" dirty="0"/>
                    </a:p>
                  </a:txBody>
                  <a:tcPr/>
                </a:tc>
                <a:tc>
                  <a:txBody>
                    <a:bodyPr/>
                    <a:lstStyle/>
                    <a:p>
                      <a:r>
                        <a:rPr lang="en-US" altLang="zh-TW" sz="1200" dirty="0" smtClean="0"/>
                        <a:t>Trigger regardless of the state of the stream processor (useful for packets that are designed to cause machines to crash)</a:t>
                      </a:r>
                      <a:endParaRPr lang="zh-TW" altLang="en-US" sz="1200"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type both</a:t>
                      </a:r>
                    </a:p>
                  </a:txBody>
                  <a:tcPr/>
                </a:tc>
                <a:tc>
                  <a:txBody>
                    <a:bodyPr/>
                    <a:lstStyle/>
                    <a:p>
                      <a:r>
                        <a:rPr lang="en-US" altLang="zh-TW" sz="1200" dirty="0" smtClean="0"/>
                        <a:t>Type both alerts once per time interval after seeing m occurrences of the event, then ignores any additional events during the time interval.</a:t>
                      </a:r>
                      <a:endParaRPr lang="zh-TW" altLang="en-US" sz="1200" dirty="0"/>
                    </a:p>
                  </a:txBody>
                  <a:tcPr/>
                </a:tc>
              </a:tr>
              <a:tr h="370840">
                <a:tc>
                  <a:txBody>
                    <a:bodyPr/>
                    <a:lstStyle/>
                    <a:p>
                      <a:r>
                        <a:rPr lang="en-US" altLang="zh-TW" sz="1200" dirty="0" smtClean="0"/>
                        <a:t>track </a:t>
                      </a:r>
                      <a:r>
                        <a:rPr lang="en-US" altLang="zh-TW" sz="1200" dirty="0" err="1" smtClean="0"/>
                        <a:t>by_dst</a:t>
                      </a:r>
                      <a:endParaRPr lang="zh-TW" altLang="en-US" sz="1200" dirty="0"/>
                    </a:p>
                  </a:txBody>
                  <a:tcPr/>
                </a:tc>
                <a:tc>
                  <a:txBody>
                    <a:bodyPr/>
                    <a:lstStyle/>
                    <a:p>
                      <a:r>
                        <a:rPr lang="en-US" altLang="zh-TW" sz="1200" dirty="0" smtClean="0"/>
                        <a:t>rate is tracked either by source IP address, destination IP address, or by rule. This means the match statistics are maintained for each unique source IP address, for each unique destination IP address, or they are aggregated at rule level. </a:t>
                      </a:r>
                      <a:endParaRPr lang="zh-TW" altLang="en-US" sz="1200" dirty="0"/>
                    </a:p>
                  </a:txBody>
                  <a:tcPr/>
                </a:tc>
              </a:tr>
              <a:tr h="370840">
                <a:tc>
                  <a:txBody>
                    <a:bodyPr/>
                    <a:lstStyle/>
                    <a:p>
                      <a:r>
                        <a:rPr lang="en-US" altLang="zh-TW" sz="1200" dirty="0" smtClean="0"/>
                        <a:t>count 70</a:t>
                      </a:r>
                      <a:endParaRPr lang="zh-TW" altLang="en-US" sz="1200" dirty="0"/>
                    </a:p>
                  </a:txBody>
                  <a:tcPr/>
                </a:tc>
                <a:tc>
                  <a:txBody>
                    <a:bodyPr/>
                    <a:lstStyle/>
                    <a:p>
                      <a:r>
                        <a:rPr lang="en-US" altLang="zh-TW" sz="1200" dirty="0" smtClean="0"/>
                        <a:t>number of rule matching in s seconds that will cause </a:t>
                      </a:r>
                      <a:r>
                        <a:rPr lang="en-US" altLang="zh-TW" sz="1200" dirty="0" err="1" smtClean="0"/>
                        <a:t>event_filter</a:t>
                      </a:r>
                      <a:r>
                        <a:rPr lang="en-US" altLang="zh-TW" sz="1200" dirty="0" smtClean="0"/>
                        <a:t> limit to be exceeded. c must be nonzero value.</a:t>
                      </a:r>
                      <a:endParaRPr lang="zh-TW" altLang="en-US" sz="1200" dirty="0"/>
                    </a:p>
                  </a:txBody>
                  <a:tcPr/>
                </a:tc>
              </a:tr>
              <a:tr h="370840">
                <a:tc>
                  <a:txBody>
                    <a:bodyPr/>
                    <a:lstStyle/>
                    <a:p>
                      <a:r>
                        <a:rPr lang="en-US" altLang="zh-TW" sz="1200" dirty="0" smtClean="0"/>
                        <a:t>seconds 10</a:t>
                      </a:r>
                      <a:endParaRPr lang="zh-TW" altLang="en-US" sz="1200" dirty="0"/>
                    </a:p>
                  </a:txBody>
                  <a:tcPr/>
                </a:tc>
                <a:tc>
                  <a:txBody>
                    <a:bodyPr/>
                    <a:lstStyle/>
                    <a:p>
                      <a:r>
                        <a:rPr lang="en-US" altLang="zh-TW" sz="1200" dirty="0" smtClean="0"/>
                        <a:t>time period over which count is accrued. s must be nonzero value.</a:t>
                      </a:r>
                      <a:endParaRPr lang="zh-TW" altLang="en-US" sz="1200" dirty="0"/>
                    </a:p>
                  </a:txBody>
                  <a:tcPr/>
                </a:tc>
              </a:tr>
              <a:tr h="370840">
                <a:tc>
                  <a:txBody>
                    <a:bodyPr/>
                    <a:lstStyle/>
                    <a:p>
                      <a:r>
                        <a:rPr lang="en-US" altLang="zh-TW" sz="1200" dirty="0" smtClean="0"/>
                        <a:t>sid:10001</a:t>
                      </a:r>
                      <a:endParaRPr lang="zh-TW" altLang="en-US" sz="1200" dirty="0"/>
                    </a:p>
                  </a:txBody>
                  <a:tcPr/>
                </a:tc>
                <a:tc>
                  <a:txBody>
                    <a:bodyPr/>
                    <a:lstStyle/>
                    <a:p>
                      <a:r>
                        <a:rPr lang="zh-TW" altLang="en-US" sz="1200" dirty="0" smtClean="0"/>
                        <a:t>規則編號</a:t>
                      </a:r>
                      <a:endParaRPr lang="zh-TW" altLang="en-US" sz="1200" dirty="0"/>
                    </a:p>
                  </a:txBody>
                  <a:tcPr/>
                </a:tc>
              </a:tr>
              <a:tr h="370840">
                <a:tc>
                  <a:txBody>
                    <a:bodyPr/>
                    <a:lstStyle/>
                    <a:p>
                      <a:r>
                        <a:rPr lang="en-US" altLang="zh-TW" sz="1200" dirty="0" smtClean="0"/>
                        <a:t>rev:1</a:t>
                      </a:r>
                      <a:endParaRPr lang="zh-TW" altLang="en-US" sz="1200" dirty="0"/>
                    </a:p>
                  </a:txBody>
                  <a:tcPr/>
                </a:tc>
                <a:tc>
                  <a:txBody>
                    <a:bodyPr/>
                    <a:lstStyle/>
                    <a:p>
                      <a:r>
                        <a:rPr lang="zh-TW" altLang="en-US" sz="1200" dirty="0" smtClean="0"/>
                        <a:t>規則版本</a:t>
                      </a:r>
                      <a:endParaRPr lang="zh-TW" altLang="en-US" sz="1200" dirty="0"/>
                    </a:p>
                  </a:txBody>
                  <a:tcPr/>
                </a:tc>
              </a:tr>
            </a:tbl>
          </a:graphicData>
        </a:graphic>
      </p:graphicFrame>
    </p:spTree>
    <p:extLst>
      <p:ext uri="{BB962C8B-B14F-4D97-AF65-F5344CB8AC3E}">
        <p14:creationId xmlns:p14="http://schemas.microsoft.com/office/powerpoint/2010/main" val="10740222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7200" dirty="0"/>
          </a:p>
        </p:txBody>
      </p:sp>
      <p:sp>
        <p:nvSpPr>
          <p:cNvPr id="6" name="矩形 5"/>
          <p:cNvSpPr/>
          <p:nvPr/>
        </p:nvSpPr>
        <p:spPr>
          <a:xfrm>
            <a:off x="395536" y="313492"/>
            <a:ext cx="7704856" cy="523220"/>
          </a:xfrm>
          <a:prstGeom prst="rect">
            <a:avLst/>
          </a:prstGeom>
        </p:spPr>
        <p:txBody>
          <a:bodyPr wrap="square">
            <a:spAutoFit/>
          </a:bodyPr>
          <a:lstStyle/>
          <a:p>
            <a:pPr lvl="0" algn="ctr"/>
            <a:r>
              <a:rPr lang="zh-TW" altLang="en-US" sz="2800" dirty="0">
                <a:solidFill>
                  <a:prstClr val="white"/>
                </a:solidFill>
              </a:rPr>
              <a:t>使用</a:t>
            </a:r>
            <a:r>
              <a:rPr lang="en-US" altLang="zh-TW" sz="2800" dirty="0">
                <a:solidFill>
                  <a:prstClr val="white"/>
                </a:solidFill>
              </a:rPr>
              <a:t>hping3</a:t>
            </a:r>
            <a:r>
              <a:rPr lang="zh-TW" altLang="en-US" sz="2800" dirty="0" smtClean="0">
                <a:solidFill>
                  <a:prstClr val="white"/>
                </a:solidFill>
              </a:rPr>
              <a:t>進行</a:t>
            </a:r>
            <a:r>
              <a:rPr lang="en-US" altLang="zh-TW" sz="2800" dirty="0" smtClean="0">
                <a:solidFill>
                  <a:prstClr val="white"/>
                </a:solidFill>
              </a:rPr>
              <a:t>SYN </a:t>
            </a:r>
            <a:r>
              <a:rPr lang="en-US" altLang="zh-TW" sz="2800" dirty="0">
                <a:solidFill>
                  <a:prstClr val="white"/>
                </a:solidFill>
              </a:rPr>
              <a:t>flood</a:t>
            </a:r>
            <a:r>
              <a:rPr lang="zh-TW" altLang="en-US" sz="2800" dirty="0">
                <a:solidFill>
                  <a:prstClr val="white"/>
                </a:solidFill>
              </a:rPr>
              <a:t> </a:t>
            </a:r>
            <a:r>
              <a:rPr lang="en-US" altLang="zh-TW" sz="2800" dirty="0">
                <a:solidFill>
                  <a:prstClr val="white"/>
                </a:solidFill>
              </a:rPr>
              <a:t>DOS</a:t>
            </a:r>
            <a:r>
              <a:rPr lang="zh-TW" altLang="en-US" sz="2800" dirty="0">
                <a:solidFill>
                  <a:prstClr val="white"/>
                </a:solidFill>
              </a:rPr>
              <a:t> </a:t>
            </a:r>
            <a:r>
              <a:rPr lang="zh-TW" altLang="en-US" sz="2800" dirty="0" smtClean="0">
                <a:solidFill>
                  <a:prstClr val="white"/>
                </a:solidFill>
              </a:rPr>
              <a:t>攻擊</a:t>
            </a:r>
            <a:r>
              <a:rPr lang="zh-TW" altLang="en-US" sz="2800" dirty="0">
                <a:solidFill>
                  <a:prstClr val="white"/>
                </a:solidFill>
              </a:rPr>
              <a:t>測試</a:t>
            </a:r>
          </a:p>
        </p:txBody>
      </p:sp>
      <p:pic>
        <p:nvPicPr>
          <p:cNvPr id="10" name="Picture 10" descr="ãsnortãçåçæå°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1268760"/>
            <a:ext cx="2370995" cy="1296144"/>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3419872" y="1756070"/>
            <a:ext cx="2646878" cy="830997"/>
          </a:xfrm>
          <a:prstGeom prst="rect">
            <a:avLst/>
          </a:prstGeom>
        </p:spPr>
        <p:txBody>
          <a:bodyPr wrap="none">
            <a:spAutoFit/>
          </a:bodyPr>
          <a:lstStyle/>
          <a:p>
            <a:r>
              <a:rPr lang="zh-TW" altLang="en-US" sz="4800" b="1" dirty="0" smtClean="0">
                <a:solidFill>
                  <a:schemeClr val="accent3">
                    <a:lumMod val="20000"/>
                    <a:lumOff val="80000"/>
                  </a:schemeClr>
                </a:solidFill>
                <a:effectLst>
                  <a:outerShdw blurRad="38100" dist="38100" dir="2700000" algn="tl">
                    <a:srgbClr val="000000">
                      <a:alpha val="43137"/>
                    </a:srgbClr>
                  </a:outerShdw>
                </a:effectLst>
              </a:rPr>
              <a:t>日誌分析</a:t>
            </a:r>
            <a:endParaRPr lang="zh-TW" altLang="en-US" sz="4800" b="1" dirty="0">
              <a:solidFill>
                <a:schemeClr val="accent3">
                  <a:lumMod val="20000"/>
                  <a:lumOff val="80000"/>
                </a:schemeClr>
              </a:solidFill>
              <a:effectLst>
                <a:outerShdw blurRad="38100" dist="38100" dir="2700000" algn="tl">
                  <a:srgbClr val="000000">
                    <a:alpha val="43137"/>
                  </a:srgbClr>
                </a:outerShdw>
              </a:effectLst>
            </a:endParaRPr>
          </a:p>
        </p:txBody>
      </p:sp>
      <p:sp>
        <p:nvSpPr>
          <p:cNvPr id="5" name="矩形 4"/>
          <p:cNvSpPr/>
          <p:nvPr/>
        </p:nvSpPr>
        <p:spPr>
          <a:xfrm>
            <a:off x="116632" y="3124517"/>
            <a:ext cx="8775848" cy="1477328"/>
          </a:xfrm>
          <a:prstGeom prst="rect">
            <a:avLst/>
          </a:prstGeom>
        </p:spPr>
        <p:txBody>
          <a:bodyPr wrap="square">
            <a:spAutoFit/>
          </a:bodyPr>
          <a:lstStyle/>
          <a:p>
            <a:r>
              <a:rPr lang="zh-TW" altLang="en-US" dirty="0">
                <a:solidFill>
                  <a:schemeClr val="bg1"/>
                </a:solidFill>
              </a:rPr>
              <a:t>[**] [1:10001:1] SYN flood DOS Attack [**]</a:t>
            </a:r>
          </a:p>
          <a:p>
            <a:r>
              <a:rPr lang="zh-TW" altLang="en-US" dirty="0">
                <a:solidFill>
                  <a:schemeClr val="bg1"/>
                </a:solidFill>
              </a:rPr>
              <a:t>[Priority: 0]</a:t>
            </a:r>
          </a:p>
          <a:p>
            <a:r>
              <a:rPr lang="zh-TW" altLang="en-US" dirty="0">
                <a:solidFill>
                  <a:schemeClr val="bg1"/>
                </a:solidFill>
              </a:rPr>
              <a:t>11/27-12:14:44.587159 08:00:27:26:72:66 -&gt; 08:00:27:EE:BF:69 type:0x800 len:0x3C</a:t>
            </a:r>
          </a:p>
          <a:p>
            <a:r>
              <a:rPr lang="zh-TW" altLang="en-US" dirty="0">
                <a:solidFill>
                  <a:schemeClr val="bg1"/>
                </a:solidFill>
              </a:rPr>
              <a:t>192.168.2.92:2063 -&gt; 192.168.2.103:80 TCP TTL:64 TOS:0x0 ID:31911 IpLen:20 DgmLen:40</a:t>
            </a:r>
          </a:p>
          <a:p>
            <a:r>
              <a:rPr lang="zh-TW" altLang="en-US" dirty="0">
                <a:solidFill>
                  <a:schemeClr val="bg1"/>
                </a:solidFill>
              </a:rPr>
              <a:t>******S* Seq: 0x2C946705  Ack: 0x34F5178C  Win: 0x200  TcpLen: 20</a:t>
            </a:r>
          </a:p>
        </p:txBody>
      </p:sp>
      <p:graphicFrame>
        <p:nvGraphicFramePr>
          <p:cNvPr id="13" name="內容版面配置區 8"/>
          <p:cNvGraphicFramePr>
            <a:graphicFrameLocks/>
          </p:cNvGraphicFramePr>
          <p:nvPr>
            <p:extLst>
              <p:ext uri="{D42A27DB-BD31-4B8C-83A1-F6EECF244321}">
                <p14:modId xmlns:p14="http://schemas.microsoft.com/office/powerpoint/2010/main" val="473299717"/>
              </p:ext>
            </p:extLst>
          </p:nvPr>
        </p:nvGraphicFramePr>
        <p:xfrm>
          <a:off x="612143" y="4688682"/>
          <a:ext cx="8177497" cy="3606800"/>
        </p:xfrm>
        <a:graphic>
          <a:graphicData uri="http://schemas.openxmlformats.org/drawingml/2006/table">
            <a:tbl>
              <a:tblPr firstRow="1" bandRow="1">
                <a:tableStyleId>{5C22544A-7EE6-4342-B048-85BDC9FD1C3A}</a:tableStyleId>
              </a:tblPr>
              <a:tblGrid>
                <a:gridCol w="4620068"/>
                <a:gridCol w="3557429"/>
              </a:tblGrid>
              <a:tr h="370840">
                <a:tc>
                  <a:txBody>
                    <a:bodyPr/>
                    <a:lstStyle/>
                    <a:p>
                      <a:r>
                        <a:rPr lang="zh-TW" altLang="en-US" sz="1200" dirty="0" smtClean="0"/>
                        <a:t>欄位</a:t>
                      </a:r>
                      <a:endParaRPr lang="zh-TW" altLang="en-US" sz="1200" dirty="0"/>
                    </a:p>
                  </a:txBody>
                  <a:tcPr/>
                </a:tc>
                <a:tc>
                  <a:txBody>
                    <a:bodyPr/>
                    <a:lstStyle/>
                    <a:p>
                      <a:r>
                        <a:rPr lang="zh-TW" altLang="en-US" sz="1200" dirty="0" smtClean="0"/>
                        <a:t>說明</a:t>
                      </a:r>
                      <a:endParaRPr lang="zh-TW" altLang="en-US" sz="1200" dirty="0"/>
                    </a:p>
                  </a:txBody>
                  <a:tcPr/>
                </a:tc>
              </a:tr>
              <a:tr h="370840">
                <a:tc>
                  <a:txBody>
                    <a:bodyPr/>
                    <a:lstStyle/>
                    <a:p>
                      <a:r>
                        <a:rPr lang="en-US" altLang="zh-TW" sz="1200" dirty="0" smtClean="0"/>
                        <a:t>flood DOS Attack</a:t>
                      </a:r>
                      <a:endParaRPr lang="zh-TW" altLang="en-US" sz="1200" dirty="0"/>
                    </a:p>
                  </a:txBody>
                  <a:tcPr/>
                </a:tc>
                <a:tc>
                  <a:txBody>
                    <a:bodyPr/>
                    <a:lstStyle/>
                    <a:p>
                      <a:r>
                        <a:rPr lang="zh-TW" altLang="en-US" sz="1200" dirty="0" smtClean="0"/>
                        <a:t>警告訊息</a:t>
                      </a:r>
                      <a:endParaRPr lang="zh-TW" altLang="en-US" sz="1200" dirty="0"/>
                    </a:p>
                  </a:txBody>
                  <a:tcPr/>
                </a:tc>
              </a:tr>
              <a:tr h="370840">
                <a:tc>
                  <a:txBody>
                    <a:bodyPr/>
                    <a:lstStyle/>
                    <a:p>
                      <a:r>
                        <a:rPr lang="en-US" altLang="zh-TW" sz="1200" dirty="0" smtClean="0"/>
                        <a:t>11/27-12:14:44.587159</a:t>
                      </a:r>
                      <a:endParaRPr lang="zh-TW" altLang="en-US" sz="1200" dirty="0"/>
                    </a:p>
                  </a:txBody>
                  <a:tcPr/>
                </a:tc>
                <a:tc>
                  <a:txBody>
                    <a:bodyPr/>
                    <a:lstStyle/>
                    <a:p>
                      <a:r>
                        <a:rPr lang="zh-TW" altLang="en-US" sz="1200" dirty="0" smtClean="0"/>
                        <a:t>觸發時間</a:t>
                      </a:r>
                      <a:endParaRPr lang="zh-TW" altLang="en-US" sz="1200" dirty="0"/>
                    </a:p>
                  </a:txBody>
                  <a:tcPr/>
                </a:tc>
              </a:tr>
              <a:tr h="370840">
                <a:tc>
                  <a:txBody>
                    <a:bodyPr/>
                    <a:lstStyle/>
                    <a:p>
                      <a:r>
                        <a:rPr lang="en-US" altLang="zh-TW" sz="1200" dirty="0" smtClean="0"/>
                        <a:t>08:00:27:26:72:66</a:t>
                      </a:r>
                      <a:endParaRPr lang="zh-TW" altLang="en-US" sz="1200" dirty="0"/>
                    </a:p>
                  </a:txBody>
                  <a:tcPr/>
                </a:tc>
                <a:tc>
                  <a:txBody>
                    <a:bodyPr/>
                    <a:lstStyle/>
                    <a:p>
                      <a:r>
                        <a:rPr lang="zh-TW" altLang="en-US" sz="1200" dirty="0" smtClean="0"/>
                        <a:t>來源</a:t>
                      </a:r>
                      <a:r>
                        <a:rPr lang="en-US" altLang="zh-TW" sz="1200" dirty="0" smtClean="0"/>
                        <a:t>MAC Address</a:t>
                      </a:r>
                      <a:endParaRPr lang="zh-TW" altLang="en-US" sz="1200"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08:00:27:EE:BF:69</a:t>
                      </a:r>
                    </a:p>
                  </a:txBody>
                  <a:tcPr/>
                </a:tc>
                <a:tc>
                  <a:txBody>
                    <a:bodyPr/>
                    <a:lstStyle/>
                    <a:p>
                      <a:r>
                        <a:rPr lang="zh-TW" altLang="en-US" sz="1200" dirty="0" smtClean="0"/>
                        <a:t>目的</a:t>
                      </a:r>
                      <a:r>
                        <a:rPr lang="en-US" altLang="zh-TW" sz="1200" dirty="0" smtClean="0"/>
                        <a:t>MAC Address</a:t>
                      </a:r>
                      <a:endParaRPr lang="zh-TW" altLang="en-US" sz="1200" dirty="0"/>
                    </a:p>
                  </a:txBody>
                  <a:tcPr/>
                </a:tc>
              </a:tr>
              <a:tr h="370840">
                <a:tc>
                  <a:txBody>
                    <a:bodyPr/>
                    <a:lstStyle/>
                    <a:p>
                      <a:r>
                        <a:rPr lang="en-US" altLang="zh-TW" sz="1200" dirty="0" smtClean="0"/>
                        <a:t>192.168.2.92:2063</a:t>
                      </a:r>
                      <a:endParaRPr lang="zh-TW" altLang="en-US" sz="1200" dirty="0"/>
                    </a:p>
                  </a:txBody>
                  <a:tcPr/>
                </a:tc>
                <a:tc>
                  <a:txBody>
                    <a:bodyPr/>
                    <a:lstStyle/>
                    <a:p>
                      <a:r>
                        <a:rPr lang="zh-TW" altLang="en-US" sz="1200" dirty="0" smtClean="0"/>
                        <a:t>來源</a:t>
                      </a:r>
                      <a:r>
                        <a:rPr lang="en-US" altLang="zh-TW" sz="1200" dirty="0" smtClean="0"/>
                        <a:t>IP</a:t>
                      </a:r>
                      <a:r>
                        <a:rPr lang="zh-TW" altLang="en-US" sz="1200" dirty="0" smtClean="0"/>
                        <a:t>與</a:t>
                      </a:r>
                      <a:r>
                        <a:rPr lang="en-US" altLang="zh-TW" sz="1200" dirty="0" smtClean="0"/>
                        <a:t>Port</a:t>
                      </a:r>
                      <a:endParaRPr lang="zh-TW" altLang="en-US" sz="1200" dirty="0"/>
                    </a:p>
                  </a:txBody>
                  <a:tcPr/>
                </a:tc>
              </a:tr>
              <a:tr h="370840">
                <a:tc>
                  <a:txBody>
                    <a:bodyPr/>
                    <a:lstStyle/>
                    <a:p>
                      <a:r>
                        <a:rPr lang="en-US" altLang="zh-TW" sz="1200" dirty="0" smtClean="0"/>
                        <a:t>192.168.2.103:80</a:t>
                      </a:r>
                      <a:endParaRPr lang="zh-TW" altLang="en-US" sz="1200" dirty="0"/>
                    </a:p>
                  </a:txBody>
                  <a:tcPr/>
                </a:tc>
                <a:tc>
                  <a:txBody>
                    <a:bodyPr/>
                    <a:lstStyle/>
                    <a:p>
                      <a:r>
                        <a:rPr lang="zh-TW" altLang="en-US" sz="1200" dirty="0" smtClean="0"/>
                        <a:t>目的</a:t>
                      </a:r>
                      <a:r>
                        <a:rPr lang="en-US" altLang="zh-TW" sz="1200" dirty="0" smtClean="0"/>
                        <a:t>IP</a:t>
                      </a:r>
                      <a:r>
                        <a:rPr lang="zh-TW" altLang="en-US" sz="1200" dirty="0" smtClean="0"/>
                        <a:t>與</a:t>
                      </a:r>
                      <a:r>
                        <a:rPr lang="en-US" altLang="zh-TW" sz="1200" dirty="0" smtClean="0"/>
                        <a:t>Port</a:t>
                      </a:r>
                      <a:endParaRPr lang="zh-TW" altLang="en-US" sz="1200" dirty="0"/>
                    </a:p>
                  </a:txBody>
                  <a:tcPr/>
                </a:tc>
              </a:tr>
              <a:tr h="370840">
                <a:tc>
                  <a:txBody>
                    <a:bodyPr/>
                    <a:lstStyle/>
                    <a:p>
                      <a:r>
                        <a:rPr lang="en-US" altLang="zh-TW" sz="1200" dirty="0" smtClean="0"/>
                        <a:t>TCP</a:t>
                      </a:r>
                      <a:endParaRPr lang="zh-TW" altLang="en-US" sz="1200" dirty="0"/>
                    </a:p>
                  </a:txBody>
                  <a:tcPr/>
                </a:tc>
                <a:tc>
                  <a:txBody>
                    <a:bodyPr/>
                    <a:lstStyle/>
                    <a:p>
                      <a:r>
                        <a:rPr lang="zh-TW" altLang="en-US" sz="1200" dirty="0" smtClean="0"/>
                        <a:t>協定</a:t>
                      </a:r>
                      <a:endParaRPr lang="zh-TW" altLang="en-US" sz="1200" dirty="0"/>
                    </a:p>
                  </a:txBody>
                  <a:tcPr/>
                </a:tc>
              </a:tr>
              <a:tr h="370840">
                <a:tc>
                  <a:txBody>
                    <a:bodyPr/>
                    <a:lstStyle/>
                    <a:p>
                      <a:r>
                        <a:rPr lang="zh-TW" altLang="en-US" sz="1200" dirty="0" smtClean="0">
                          <a:solidFill>
                            <a:schemeClr val="tx1"/>
                          </a:solidFill>
                        </a:rPr>
                        <a:t>TTL:64 TOS:0x0 ID:31911 IpLen:20 DgmLen:40</a:t>
                      </a:r>
                    </a:p>
                    <a:p>
                      <a:r>
                        <a:rPr lang="zh-TW" altLang="en-US" sz="1200" dirty="0" smtClean="0">
                          <a:solidFill>
                            <a:schemeClr val="tx1"/>
                          </a:solidFill>
                        </a:rPr>
                        <a:t>******S* Seq: 0x2C946705  Ack: 0x34F5178C  Win: 0x200  TcpLen: 20</a:t>
                      </a:r>
                    </a:p>
                    <a:p>
                      <a:endParaRPr lang="zh-TW" altLang="en-US" sz="1200" dirty="0"/>
                    </a:p>
                  </a:txBody>
                  <a:tcPr/>
                </a:tc>
                <a:tc>
                  <a:txBody>
                    <a:bodyPr/>
                    <a:lstStyle/>
                    <a:p>
                      <a:r>
                        <a:rPr lang="en-US" altLang="zh-TW" sz="1200" dirty="0" smtClean="0"/>
                        <a:t>packet header</a:t>
                      </a:r>
                      <a:endParaRPr lang="zh-TW" altLang="en-US" sz="1200" dirty="0"/>
                    </a:p>
                  </a:txBody>
                  <a:tcPr/>
                </a:tc>
              </a:tr>
            </a:tbl>
          </a:graphicData>
        </a:graphic>
      </p:graphicFrame>
    </p:spTree>
    <p:extLst>
      <p:ext uri="{BB962C8B-B14F-4D97-AF65-F5344CB8AC3E}">
        <p14:creationId xmlns:p14="http://schemas.microsoft.com/office/powerpoint/2010/main" val="39347544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7200" dirty="0" smtClean="0"/>
              <a:t>SYN flood</a:t>
            </a:r>
            <a:r>
              <a:rPr lang="zh-TW" altLang="en-US" sz="7200" dirty="0" smtClean="0"/>
              <a:t> </a:t>
            </a:r>
            <a:r>
              <a:rPr lang="en-US" altLang="zh-TW" sz="7200" dirty="0" smtClean="0"/>
              <a:t>DOS</a:t>
            </a:r>
            <a:r>
              <a:rPr lang="zh-TW" altLang="en-US" sz="7200" dirty="0" smtClean="0"/>
              <a:t> </a:t>
            </a:r>
            <a:endParaRPr lang="en-US" altLang="zh-TW" sz="7200" dirty="0" smtClean="0"/>
          </a:p>
          <a:p>
            <a:pPr algn="ctr"/>
            <a:r>
              <a:rPr lang="zh-TW" altLang="en-US" sz="7200" dirty="0" smtClean="0"/>
              <a:t>防禦技術</a:t>
            </a:r>
            <a:endParaRPr lang="zh-TW" altLang="en-US" sz="7200" dirty="0"/>
          </a:p>
        </p:txBody>
      </p:sp>
      <p:sp>
        <p:nvSpPr>
          <p:cNvPr id="5" name="矩形 4"/>
          <p:cNvSpPr/>
          <p:nvPr/>
        </p:nvSpPr>
        <p:spPr>
          <a:xfrm>
            <a:off x="755576" y="5085184"/>
            <a:ext cx="8136904" cy="1384995"/>
          </a:xfrm>
          <a:prstGeom prst="rect">
            <a:avLst/>
          </a:prstGeom>
        </p:spPr>
        <p:txBody>
          <a:bodyPr wrap="square">
            <a:spAutoFit/>
          </a:bodyPr>
          <a:lstStyle/>
          <a:p>
            <a:r>
              <a:rPr lang="en-US" altLang="zh-TW" sz="2800" dirty="0">
                <a:solidFill>
                  <a:schemeClr val="bg1"/>
                </a:solidFill>
              </a:rPr>
              <a:t>RFC </a:t>
            </a:r>
            <a:r>
              <a:rPr lang="en-US" altLang="zh-TW" sz="2800" dirty="0" smtClean="0">
                <a:solidFill>
                  <a:schemeClr val="bg1"/>
                </a:solidFill>
              </a:rPr>
              <a:t>4987</a:t>
            </a:r>
          </a:p>
          <a:p>
            <a:r>
              <a:rPr lang="en-US" altLang="zh-TW" sz="2800" b="1" dirty="0" smtClean="0">
                <a:solidFill>
                  <a:schemeClr val="bg1"/>
                </a:solidFill>
                <a:effectLst>
                  <a:outerShdw blurRad="38100" dist="38100" dir="2700000" algn="tl">
                    <a:srgbClr val="000000">
                      <a:alpha val="43137"/>
                    </a:srgbClr>
                  </a:outerShdw>
                </a:effectLst>
              </a:rPr>
              <a:t>TCP SYN Flooding Attacks and Common Mitigations</a:t>
            </a:r>
          </a:p>
          <a:p>
            <a:r>
              <a:rPr lang="en-US" altLang="zh-TW" sz="2800" b="1" dirty="0" smtClean="0">
                <a:solidFill>
                  <a:schemeClr val="bg1"/>
                </a:solidFill>
                <a:effectLst>
                  <a:outerShdw blurRad="38100" dist="38100" dir="2700000" algn="tl">
                    <a:srgbClr val="000000">
                      <a:alpha val="43137"/>
                    </a:srgbClr>
                  </a:outerShdw>
                </a:effectLst>
              </a:rPr>
              <a:t>https://tools.ietf.org/html/rfc4987</a:t>
            </a:r>
            <a:endParaRPr lang="zh-TW" altLang="en-US" sz="28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54057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7200" dirty="0"/>
          </a:p>
        </p:txBody>
      </p:sp>
      <p:sp>
        <p:nvSpPr>
          <p:cNvPr id="5" name="矩形 4"/>
          <p:cNvSpPr/>
          <p:nvPr/>
        </p:nvSpPr>
        <p:spPr>
          <a:xfrm>
            <a:off x="574643" y="5517232"/>
            <a:ext cx="8136904" cy="1015663"/>
          </a:xfrm>
          <a:prstGeom prst="rect">
            <a:avLst/>
          </a:prstGeom>
        </p:spPr>
        <p:txBody>
          <a:bodyPr wrap="square">
            <a:spAutoFit/>
          </a:bodyPr>
          <a:lstStyle/>
          <a:p>
            <a:r>
              <a:rPr lang="en-US" altLang="zh-TW" sz="2000" dirty="0">
                <a:solidFill>
                  <a:schemeClr val="bg1"/>
                </a:solidFill>
              </a:rPr>
              <a:t>RFC </a:t>
            </a:r>
            <a:r>
              <a:rPr lang="en-US" altLang="zh-TW" sz="2000" dirty="0" smtClean="0">
                <a:solidFill>
                  <a:schemeClr val="bg1"/>
                </a:solidFill>
              </a:rPr>
              <a:t>4987</a:t>
            </a:r>
          </a:p>
          <a:p>
            <a:r>
              <a:rPr lang="en-US" altLang="zh-TW" sz="2000" b="1" dirty="0" smtClean="0">
                <a:solidFill>
                  <a:schemeClr val="bg1"/>
                </a:solidFill>
                <a:effectLst>
                  <a:outerShdw blurRad="38100" dist="38100" dir="2700000" algn="tl">
                    <a:srgbClr val="000000">
                      <a:alpha val="43137"/>
                    </a:srgbClr>
                  </a:outerShdw>
                </a:effectLst>
              </a:rPr>
              <a:t>TCP SYN Flooding Attacks and Common Mitigations</a:t>
            </a:r>
          </a:p>
          <a:p>
            <a:r>
              <a:rPr lang="en-US" altLang="zh-TW" sz="2000" b="1" dirty="0" smtClean="0">
                <a:solidFill>
                  <a:schemeClr val="bg1"/>
                </a:solidFill>
                <a:effectLst>
                  <a:outerShdw blurRad="38100" dist="38100" dir="2700000" algn="tl">
                    <a:srgbClr val="000000">
                      <a:alpha val="43137"/>
                    </a:srgbClr>
                  </a:outerShdw>
                </a:effectLst>
              </a:rPr>
              <a:t>https://tools.ietf.org/html/rfc4987</a:t>
            </a:r>
            <a:endParaRPr lang="zh-TW" altLang="en-US" sz="2000" b="1" dirty="0">
              <a:solidFill>
                <a:schemeClr val="bg1"/>
              </a:solidFill>
              <a:effectLst>
                <a:outerShdw blurRad="38100" dist="38100" dir="2700000" algn="tl">
                  <a:srgbClr val="000000">
                    <a:alpha val="43137"/>
                  </a:srgbClr>
                </a:outerShdw>
              </a:effectLst>
            </a:endParaRPr>
          </a:p>
        </p:txBody>
      </p:sp>
      <p:sp>
        <p:nvSpPr>
          <p:cNvPr id="6" name="矩形 5"/>
          <p:cNvSpPr/>
          <p:nvPr/>
        </p:nvSpPr>
        <p:spPr>
          <a:xfrm>
            <a:off x="539552" y="620688"/>
            <a:ext cx="7416824" cy="830997"/>
          </a:xfrm>
          <a:prstGeom prst="rect">
            <a:avLst/>
          </a:prstGeom>
        </p:spPr>
        <p:txBody>
          <a:bodyPr wrap="square">
            <a:spAutoFit/>
          </a:bodyPr>
          <a:lstStyle/>
          <a:p>
            <a:r>
              <a:rPr lang="en-US" altLang="zh-TW" sz="4800" dirty="0" smtClean="0">
                <a:solidFill>
                  <a:schemeClr val="bg1"/>
                </a:solidFill>
              </a:rPr>
              <a:t>SYN flood DOS </a:t>
            </a:r>
            <a:r>
              <a:rPr lang="zh-TW" altLang="en-US" sz="4800" dirty="0" smtClean="0">
                <a:solidFill>
                  <a:schemeClr val="bg1"/>
                </a:solidFill>
              </a:rPr>
              <a:t>防禦技術</a:t>
            </a:r>
            <a:endParaRPr lang="zh-TW" altLang="en-US" sz="4800" dirty="0">
              <a:solidFill>
                <a:schemeClr val="bg1"/>
              </a:solidFill>
            </a:endParaRPr>
          </a:p>
        </p:txBody>
      </p:sp>
      <p:sp>
        <p:nvSpPr>
          <p:cNvPr id="7" name="矩形 6"/>
          <p:cNvSpPr/>
          <p:nvPr/>
        </p:nvSpPr>
        <p:spPr>
          <a:xfrm>
            <a:off x="1259632" y="1700808"/>
            <a:ext cx="6102424" cy="3046988"/>
          </a:xfrm>
          <a:prstGeom prst="rect">
            <a:avLst/>
          </a:prstGeom>
        </p:spPr>
        <p:txBody>
          <a:bodyPr wrap="square">
            <a:spAutoFit/>
          </a:bodyPr>
          <a:lstStyle/>
          <a:p>
            <a:pPr marL="342900" indent="-342900">
              <a:buFont typeface="+mj-lt"/>
              <a:buAutoNum type="arabicPeriod"/>
            </a:pPr>
            <a:r>
              <a:rPr lang="en-US" altLang="zh-TW" sz="2400" dirty="0" smtClean="0">
                <a:solidFill>
                  <a:schemeClr val="bg1"/>
                </a:solidFill>
              </a:rPr>
              <a:t>Filtering</a:t>
            </a:r>
          </a:p>
          <a:p>
            <a:pPr marL="342900" indent="-342900">
              <a:buFont typeface="+mj-lt"/>
              <a:buAutoNum type="arabicPeriod"/>
            </a:pPr>
            <a:r>
              <a:rPr lang="en-US" altLang="zh-TW" sz="2400" dirty="0" smtClean="0">
                <a:solidFill>
                  <a:schemeClr val="bg1"/>
                </a:solidFill>
              </a:rPr>
              <a:t>Increasing Backlog</a:t>
            </a:r>
          </a:p>
          <a:p>
            <a:pPr marL="342900" indent="-342900">
              <a:buFont typeface="+mj-lt"/>
              <a:buAutoNum type="arabicPeriod"/>
            </a:pPr>
            <a:r>
              <a:rPr lang="en-US" altLang="zh-TW" sz="2400" dirty="0" smtClean="0">
                <a:solidFill>
                  <a:schemeClr val="bg1"/>
                </a:solidFill>
              </a:rPr>
              <a:t>Reducing SYN-RECEIVED Timer</a:t>
            </a:r>
          </a:p>
          <a:p>
            <a:pPr marL="342900" indent="-342900">
              <a:buFont typeface="+mj-lt"/>
              <a:buAutoNum type="arabicPeriod"/>
            </a:pPr>
            <a:r>
              <a:rPr lang="en-US" altLang="zh-TW" sz="2400" dirty="0" smtClean="0">
                <a:solidFill>
                  <a:schemeClr val="bg1"/>
                </a:solidFill>
              </a:rPr>
              <a:t>Recycling the Oldest Half-Open TCP</a:t>
            </a:r>
          </a:p>
          <a:p>
            <a:pPr marL="342900" indent="-342900">
              <a:buFont typeface="+mj-lt"/>
              <a:buAutoNum type="arabicPeriod"/>
            </a:pPr>
            <a:r>
              <a:rPr lang="en-US" altLang="zh-TW" sz="2400" dirty="0" smtClean="0">
                <a:solidFill>
                  <a:schemeClr val="bg1"/>
                </a:solidFill>
              </a:rPr>
              <a:t>SYN Cache</a:t>
            </a:r>
          </a:p>
          <a:p>
            <a:pPr marL="342900" indent="-342900">
              <a:buFont typeface="+mj-lt"/>
              <a:buAutoNum type="arabicPeriod"/>
            </a:pPr>
            <a:r>
              <a:rPr lang="en-US" altLang="zh-TW" sz="2400" dirty="0" smtClean="0">
                <a:solidFill>
                  <a:schemeClr val="bg1"/>
                </a:solidFill>
              </a:rPr>
              <a:t>SYN cookies</a:t>
            </a:r>
          </a:p>
          <a:p>
            <a:pPr marL="342900" indent="-342900">
              <a:buFont typeface="+mj-lt"/>
              <a:buAutoNum type="arabicPeriod"/>
            </a:pPr>
            <a:r>
              <a:rPr lang="en-US" altLang="zh-TW" sz="2400" dirty="0" smtClean="0">
                <a:solidFill>
                  <a:schemeClr val="bg1"/>
                </a:solidFill>
              </a:rPr>
              <a:t>Hybrid Approaches</a:t>
            </a:r>
          </a:p>
          <a:p>
            <a:pPr marL="342900" indent="-342900">
              <a:buFont typeface="+mj-lt"/>
              <a:buAutoNum type="arabicPeriod"/>
            </a:pPr>
            <a:r>
              <a:rPr lang="en-US" altLang="zh-TW" sz="2400" dirty="0" smtClean="0">
                <a:solidFill>
                  <a:schemeClr val="bg1"/>
                </a:solidFill>
              </a:rPr>
              <a:t>Firewalls and Proxies</a:t>
            </a:r>
            <a:endParaRPr lang="zh-TW" altLang="en-US" sz="2400" dirty="0">
              <a:solidFill>
                <a:schemeClr val="bg1"/>
              </a:solidFill>
            </a:endParaRPr>
          </a:p>
        </p:txBody>
      </p:sp>
      <p:sp>
        <p:nvSpPr>
          <p:cNvPr id="8" name="矩形 7"/>
          <p:cNvSpPr/>
          <p:nvPr/>
        </p:nvSpPr>
        <p:spPr>
          <a:xfrm>
            <a:off x="4860032" y="5162488"/>
            <a:ext cx="4118372" cy="369332"/>
          </a:xfrm>
          <a:prstGeom prst="rect">
            <a:avLst/>
          </a:prstGeom>
        </p:spPr>
        <p:txBody>
          <a:bodyPr wrap="none">
            <a:spAutoFit/>
          </a:bodyPr>
          <a:lstStyle/>
          <a:p>
            <a:r>
              <a:rPr lang="en-US" altLang="zh-TW" b="1" dirty="0" smtClean="0">
                <a:solidFill>
                  <a:schemeClr val="bg1"/>
                </a:solidFill>
                <a:effectLst>
                  <a:outerShdw blurRad="38100" dist="38100" dir="2700000" algn="tl">
                    <a:srgbClr val="000000">
                      <a:alpha val="43137"/>
                    </a:srgbClr>
                  </a:outerShdw>
                </a:effectLst>
              </a:rPr>
              <a:t>https://en.wikipedia.org/wiki/SYN_flood</a:t>
            </a:r>
            <a:endParaRPr lang="zh-TW" altLang="en-US"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271624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7200" dirty="0" smtClean="0"/>
              <a:t>小小測驗</a:t>
            </a:r>
            <a:endParaRPr lang="zh-TW" altLang="en-US" sz="7200" dirty="0"/>
          </a:p>
        </p:txBody>
      </p:sp>
    </p:spTree>
    <p:extLst>
      <p:ext uri="{BB962C8B-B14F-4D97-AF65-F5344CB8AC3E}">
        <p14:creationId xmlns:p14="http://schemas.microsoft.com/office/powerpoint/2010/main" val="414697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IDS</a:t>
            </a:r>
            <a:r>
              <a:rPr lang="zh-TW" altLang="en-US" dirty="0" smtClean="0"/>
              <a:t>類型</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[1]network </a:t>
            </a:r>
            <a:r>
              <a:rPr lang="en-US" altLang="zh-TW" dirty="0"/>
              <a:t>intrusion detection systems (NIDS) </a:t>
            </a:r>
          </a:p>
          <a:p>
            <a:pPr marL="0" indent="0">
              <a:buNone/>
            </a:pPr>
            <a:r>
              <a:rPr lang="en-US" altLang="zh-TW" dirty="0" smtClean="0"/>
              <a:t>a </a:t>
            </a:r>
            <a:r>
              <a:rPr lang="en-US" altLang="zh-TW" dirty="0"/>
              <a:t>system that analyzes incoming network traffic </a:t>
            </a:r>
            <a:endParaRPr lang="en-US" altLang="zh-TW" dirty="0" smtClean="0"/>
          </a:p>
          <a:p>
            <a:endParaRPr lang="en-US" altLang="zh-TW" dirty="0"/>
          </a:p>
          <a:p>
            <a:pPr marL="0" indent="0">
              <a:buNone/>
            </a:pPr>
            <a:r>
              <a:rPr lang="en-US" altLang="zh-TW" dirty="0" smtClean="0"/>
              <a:t>[2]host-based </a:t>
            </a:r>
            <a:r>
              <a:rPr lang="en-US" altLang="zh-TW" dirty="0"/>
              <a:t>intrusion detection systems (HIDS</a:t>
            </a:r>
            <a:r>
              <a:rPr lang="en-US" altLang="zh-TW" dirty="0" smtClean="0"/>
              <a:t>)</a:t>
            </a:r>
          </a:p>
          <a:p>
            <a:pPr marL="0" indent="0">
              <a:buNone/>
            </a:pPr>
            <a:r>
              <a:rPr lang="en-US" altLang="zh-TW" dirty="0"/>
              <a:t>A system that monitors important operating system files</a:t>
            </a:r>
            <a:endParaRPr lang="zh-TW" altLang="en-US" dirty="0"/>
          </a:p>
        </p:txBody>
      </p:sp>
    </p:spTree>
    <p:extLst>
      <p:ext uri="{BB962C8B-B14F-4D97-AF65-F5344CB8AC3E}">
        <p14:creationId xmlns:p14="http://schemas.microsoft.com/office/powerpoint/2010/main" val="3464556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IDS</a:t>
            </a:r>
            <a:r>
              <a:rPr lang="zh-TW" altLang="en-US" dirty="0" smtClean="0"/>
              <a:t>技術類型</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[1]</a:t>
            </a:r>
            <a:r>
              <a:rPr lang="en-US" altLang="zh-TW" dirty="0"/>
              <a:t> signature-based detection </a:t>
            </a:r>
            <a:endParaRPr lang="en-US" altLang="zh-TW" dirty="0" smtClean="0"/>
          </a:p>
          <a:p>
            <a:pPr marL="0" indent="0">
              <a:buNone/>
            </a:pPr>
            <a:r>
              <a:rPr lang="en-US" altLang="zh-TW" dirty="0"/>
              <a:t> </a:t>
            </a:r>
            <a:r>
              <a:rPr lang="en-US" altLang="zh-TW" dirty="0" smtClean="0"/>
              <a:t>  recognizing </a:t>
            </a:r>
            <a:r>
              <a:rPr lang="en-US" altLang="zh-TW" dirty="0"/>
              <a:t>bad patterns, such as </a:t>
            </a:r>
            <a:r>
              <a:rPr lang="en-US" altLang="zh-TW" dirty="0" smtClean="0">
                <a:hlinkClick r:id="rId2" tooltip="Malware"/>
              </a:rPr>
              <a:t>malware</a:t>
            </a:r>
            <a:endParaRPr lang="en-US" altLang="zh-TW" dirty="0"/>
          </a:p>
          <a:p>
            <a:pPr marL="0" indent="0">
              <a:buNone/>
            </a:pPr>
            <a:endParaRPr lang="en-US" altLang="zh-TW" dirty="0">
              <a:hlinkClick r:id="rId3" tooltip="Anomaly-based intrusion detection system"/>
            </a:endParaRPr>
          </a:p>
          <a:p>
            <a:pPr marL="0" indent="0">
              <a:buNone/>
            </a:pPr>
            <a:r>
              <a:rPr lang="en-US" altLang="zh-TW" dirty="0" smtClean="0">
                <a:hlinkClick r:id="rId3" tooltip="Anomaly-based intrusion detection system"/>
              </a:rPr>
              <a:t>[2]anomaly-based </a:t>
            </a:r>
            <a:r>
              <a:rPr lang="en-US" altLang="zh-TW" dirty="0">
                <a:hlinkClick r:id="rId3" tooltip="Anomaly-based intrusion detection system"/>
              </a:rPr>
              <a:t>detection</a:t>
            </a:r>
            <a:r>
              <a:rPr lang="en-US" altLang="zh-TW" dirty="0"/>
              <a:t> </a:t>
            </a:r>
            <a:endParaRPr lang="en-US" altLang="zh-TW" dirty="0" smtClean="0"/>
          </a:p>
          <a:p>
            <a:r>
              <a:rPr lang="en-US" altLang="zh-TW" dirty="0" smtClean="0"/>
              <a:t>detecting </a:t>
            </a:r>
            <a:r>
              <a:rPr lang="en-US" altLang="zh-TW" dirty="0"/>
              <a:t>deviations from a model of "good" traffic, which often relies on </a:t>
            </a:r>
            <a:r>
              <a:rPr lang="en-US" altLang="zh-TW" u="sng" dirty="0">
                <a:hlinkClick r:id="rId4"/>
              </a:rPr>
              <a:t>machine learning</a:t>
            </a:r>
            <a:r>
              <a:rPr lang="en-US" altLang="zh-TW" dirty="0"/>
              <a:t>)</a:t>
            </a:r>
            <a:endParaRPr lang="zh-TW" altLang="en-US" dirty="0"/>
          </a:p>
        </p:txBody>
      </p:sp>
    </p:spTree>
    <p:extLst>
      <p:ext uri="{BB962C8B-B14F-4D97-AF65-F5344CB8AC3E}">
        <p14:creationId xmlns:p14="http://schemas.microsoft.com/office/powerpoint/2010/main" val="1949162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9144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6000" b="1" dirty="0" smtClean="0"/>
              <a:t>Snort</a:t>
            </a:r>
            <a:r>
              <a:rPr lang="zh-TW" altLang="en-US" sz="6000" b="1" dirty="0" smtClean="0"/>
              <a:t>入侵</a:t>
            </a:r>
            <a:r>
              <a:rPr lang="zh-TW" altLang="en-US" sz="6000" b="1" dirty="0"/>
              <a:t>偵測</a:t>
            </a:r>
            <a:r>
              <a:rPr lang="zh-TW" altLang="en-US" sz="6000" b="1" dirty="0" smtClean="0"/>
              <a:t>系統</a:t>
            </a:r>
            <a:endParaRPr lang="zh-TW" altLang="en-US" sz="6000" dirty="0"/>
          </a:p>
        </p:txBody>
      </p:sp>
    </p:spTree>
    <p:extLst>
      <p:ext uri="{BB962C8B-B14F-4D97-AF65-F5344CB8AC3E}">
        <p14:creationId xmlns:p14="http://schemas.microsoft.com/office/powerpoint/2010/main" val="181000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Rectangle 2"/>
          <p:cNvSpPr>
            <a:spLocks noChangeArrowheads="1"/>
          </p:cNvSpPr>
          <p:nvPr/>
        </p:nvSpPr>
        <p:spPr bwMode="auto">
          <a:xfrm flipH="1">
            <a:off x="1171228" y="2348880"/>
            <a:ext cx="648072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1pPr>
            <a:lvl2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2pPr>
            <a:lvl3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3pPr>
            <a:lvl4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4pPr>
            <a:lvl5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5pPr>
            <a:lvl6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6pPr>
            <a:lvl7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7pPr>
            <a:lvl8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8pPr>
            <a:lvl9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9pPr>
          </a:lstStyle>
          <a:p>
            <a:pPr marL="457200" marR="0" lvl="0"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kumimoji="1" lang="zh-TW" altLang="zh-TW" sz="2400" b="1" i="0" u="none" strike="noStrike" cap="none" normalizeH="0" baseline="0" dirty="0" smtClean="0">
                <a:ln>
                  <a:noFill/>
                </a:ln>
                <a:solidFill>
                  <a:srgbClr val="222222"/>
                </a:solidFill>
                <a:effectLst/>
                <a:latin typeface="Arial" pitchFamily="34" charset="0"/>
                <a:ea typeface="新細明體" pitchFamily="18" charset="-120"/>
                <a:cs typeface="Arial" pitchFamily="34" charset="0"/>
              </a:rPr>
              <a:t>Snort</a:t>
            </a:r>
            <a:r>
              <a:rPr kumimoji="1" lang="zh-TW" altLang="zh-TW" sz="2400" b="0" i="0" u="none" strike="noStrike" cap="none" normalizeH="0" baseline="0" dirty="0" smtClean="0">
                <a:ln>
                  <a:noFill/>
                </a:ln>
                <a:solidFill>
                  <a:srgbClr val="222222"/>
                </a:solidFill>
                <a:effectLst/>
                <a:latin typeface="Arial" pitchFamily="34" charset="0"/>
                <a:ea typeface="新細明體" pitchFamily="18" charset="-120"/>
                <a:cs typeface="Arial" pitchFamily="34" charset="0"/>
              </a:rPr>
              <a:t>是一套</a:t>
            </a:r>
            <a:r>
              <a:rPr kumimoji="1" lang="zh-TW" altLang="zh-TW" sz="2400" b="0" i="0" u="none" strike="noStrike" cap="none" normalizeH="0" baseline="0" dirty="0" smtClean="0">
                <a:ln>
                  <a:noFill/>
                </a:ln>
                <a:solidFill>
                  <a:srgbClr val="0B0080"/>
                </a:solidFill>
                <a:effectLst/>
                <a:latin typeface="Arial" pitchFamily="34" charset="0"/>
                <a:ea typeface="新細明體" pitchFamily="18" charset="-120"/>
                <a:cs typeface="Arial" pitchFamily="34" charset="0"/>
                <a:hlinkClick r:id="rId2" tooltip="開放原始碼"/>
              </a:rPr>
              <a:t>開放原始碼</a:t>
            </a:r>
            <a:r>
              <a:rPr kumimoji="1" lang="zh-TW" altLang="zh-TW" sz="2400" b="0" i="0" u="none" strike="noStrike" cap="none" normalizeH="0" baseline="0" dirty="0" smtClean="0">
                <a:ln>
                  <a:noFill/>
                </a:ln>
                <a:solidFill>
                  <a:srgbClr val="222222"/>
                </a:solidFill>
                <a:effectLst/>
                <a:latin typeface="Arial" pitchFamily="34" charset="0"/>
                <a:ea typeface="新細明體" pitchFamily="18" charset="-120"/>
                <a:cs typeface="Arial" pitchFamily="34" charset="0"/>
              </a:rPr>
              <a:t>的</a:t>
            </a:r>
            <a:endParaRPr kumimoji="1" lang="en-US" altLang="zh-TW" sz="2400" b="0" i="0" u="none" strike="noStrike" cap="none" normalizeH="0" baseline="0" dirty="0" smtClean="0">
              <a:ln>
                <a:noFill/>
              </a:ln>
              <a:solidFill>
                <a:srgbClr val="222222"/>
              </a:solidFill>
              <a:effectLst/>
              <a:latin typeface="Arial" pitchFamily="34" charset="0"/>
              <a:ea typeface="新細明體" pitchFamily="18" charset="-120"/>
              <a:cs typeface="Arial" pitchFamily="34" charset="0"/>
            </a:endParaRPr>
          </a:p>
          <a:p>
            <a:pPr marR="0" lvl="0" algn="l" defTabSz="914400" rtl="0" eaLnBrk="1" fontAlgn="base" latinLnBrk="0" hangingPunct="1">
              <a:lnSpc>
                <a:spcPct val="100000"/>
              </a:lnSpc>
              <a:spcBef>
                <a:spcPct val="0"/>
              </a:spcBef>
              <a:spcAft>
                <a:spcPct val="0"/>
              </a:spcAft>
              <a:buClrTx/>
              <a:buSzTx/>
              <a:tabLst/>
            </a:pPr>
            <a:r>
              <a:rPr kumimoji="1" lang="zh-TW" altLang="zh-TW" sz="2400" b="0" i="0" u="none" strike="noStrike" cap="none" normalizeH="0" baseline="0" dirty="0" smtClean="0">
                <a:ln>
                  <a:noFill/>
                </a:ln>
                <a:solidFill>
                  <a:srgbClr val="0B0080"/>
                </a:solidFill>
                <a:effectLst/>
                <a:latin typeface="Arial" pitchFamily="34" charset="0"/>
                <a:ea typeface="新細明體" pitchFamily="18" charset="-120"/>
                <a:cs typeface="Arial" pitchFamily="34" charset="0"/>
                <a:hlinkClick r:id="rId3" tooltip="入侵預防系統"/>
              </a:rPr>
              <a:t>網路入侵預防軟體</a:t>
            </a:r>
            <a:r>
              <a:rPr kumimoji="1" lang="zh-TW" altLang="zh-TW" sz="2400" b="0" i="0" u="none" strike="noStrike" cap="none" normalizeH="0" baseline="0" dirty="0" smtClean="0">
                <a:ln>
                  <a:noFill/>
                </a:ln>
                <a:solidFill>
                  <a:srgbClr val="222222"/>
                </a:solidFill>
                <a:effectLst/>
                <a:latin typeface="Arial" pitchFamily="34" charset="0"/>
                <a:ea typeface="新細明體" pitchFamily="18" charset="-120"/>
                <a:cs typeface="Arial" pitchFamily="34" charset="0"/>
              </a:rPr>
              <a:t>與</a:t>
            </a:r>
            <a:r>
              <a:rPr kumimoji="1" lang="zh-TW" altLang="zh-TW" sz="2400" b="0" i="0" u="none" strike="noStrike" cap="none" normalizeH="0" baseline="0" dirty="0" smtClean="0">
                <a:ln>
                  <a:noFill/>
                </a:ln>
                <a:solidFill>
                  <a:srgbClr val="0B0080"/>
                </a:solidFill>
                <a:effectLst/>
                <a:latin typeface="Arial" pitchFamily="34" charset="0"/>
                <a:ea typeface="新細明體" pitchFamily="18" charset="-120"/>
                <a:cs typeface="Arial" pitchFamily="34" charset="0"/>
                <a:hlinkClick r:id="rId4" tooltip="入侵檢測系統"/>
              </a:rPr>
              <a:t>網路入侵檢測軟體</a:t>
            </a:r>
            <a:r>
              <a:rPr kumimoji="1" lang="zh-TW" altLang="zh-TW" sz="2400" b="0" i="0" u="none" strike="noStrike" cap="none" normalizeH="0" baseline="0" dirty="0" smtClean="0">
                <a:ln>
                  <a:noFill/>
                </a:ln>
                <a:solidFill>
                  <a:srgbClr val="222222"/>
                </a:solidFill>
                <a:effectLst/>
                <a:latin typeface="Arial" pitchFamily="34" charset="0"/>
                <a:ea typeface="新細明體" pitchFamily="18" charset="-120"/>
                <a:cs typeface="Arial" pitchFamily="34" charset="0"/>
              </a:rPr>
              <a:t>。</a:t>
            </a:r>
            <a:endParaRPr kumimoji="1" lang="en-US" altLang="zh-TW" sz="2400" b="0" i="0" u="none" strike="noStrike" cap="none" normalizeH="0" baseline="0" dirty="0" smtClean="0">
              <a:ln>
                <a:noFill/>
              </a:ln>
              <a:solidFill>
                <a:srgbClr val="222222"/>
              </a:solidFill>
              <a:effectLst/>
              <a:latin typeface="Arial" pitchFamily="34" charset="0"/>
              <a:ea typeface="新細明體" pitchFamily="18" charset="-120"/>
              <a:cs typeface="Arial" pitchFamily="34" charset="0"/>
            </a:endParaRPr>
          </a:p>
          <a:p>
            <a:pPr marR="0" lvl="0" algn="l" defTabSz="914400" rtl="0" eaLnBrk="1" fontAlgn="base" latinLnBrk="0" hangingPunct="1">
              <a:lnSpc>
                <a:spcPct val="100000"/>
              </a:lnSpc>
              <a:spcBef>
                <a:spcPct val="0"/>
              </a:spcBef>
              <a:spcAft>
                <a:spcPct val="0"/>
              </a:spcAft>
              <a:buClrTx/>
              <a:buSzTx/>
              <a:tabLst/>
            </a:pPr>
            <a:endParaRPr kumimoji="1" lang="en-US" altLang="zh-TW" sz="2400" b="0" i="0" u="none" strike="noStrike" cap="none" normalizeH="0" baseline="0" dirty="0" smtClean="0">
              <a:ln>
                <a:noFill/>
              </a:ln>
              <a:solidFill>
                <a:srgbClr val="222222"/>
              </a:solidFill>
              <a:effectLst/>
              <a:latin typeface="Arial" pitchFamily="34" charset="0"/>
              <a:ea typeface="新細明體" pitchFamily="18" charset="-120"/>
              <a:cs typeface="Arial" pitchFamily="34" charset="0"/>
            </a:endParaRPr>
          </a:p>
          <a:p>
            <a:pPr marL="457200" marR="0" lvl="0"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kumimoji="1" lang="zh-TW" altLang="zh-TW" sz="2400" b="0" i="0" u="none" strike="noStrike" cap="none" normalizeH="0" baseline="0" dirty="0" smtClean="0">
                <a:ln>
                  <a:noFill/>
                </a:ln>
                <a:solidFill>
                  <a:srgbClr val="222222"/>
                </a:solidFill>
                <a:effectLst/>
                <a:latin typeface="Arial" pitchFamily="34" charset="0"/>
                <a:ea typeface="新細明體" pitchFamily="18" charset="-120"/>
                <a:cs typeface="Arial" pitchFamily="34" charset="0"/>
              </a:rPr>
              <a:t>Snort使用了以偵測簽章（signature-based）與</a:t>
            </a:r>
            <a:r>
              <a:rPr kumimoji="1" lang="zh-TW" altLang="zh-TW" sz="2400" b="0" i="0" u="none" strike="noStrike" cap="none" normalizeH="0" baseline="0" dirty="0" smtClean="0">
                <a:ln>
                  <a:noFill/>
                </a:ln>
                <a:solidFill>
                  <a:srgbClr val="0B0080"/>
                </a:solidFill>
                <a:effectLst/>
                <a:latin typeface="Arial" pitchFamily="34" charset="0"/>
                <a:ea typeface="新細明體" pitchFamily="18" charset="-120"/>
                <a:cs typeface="Arial" pitchFamily="34" charset="0"/>
                <a:hlinkClick r:id="rId5" tooltip="通訊協定"/>
              </a:rPr>
              <a:t>通訊協定</a:t>
            </a:r>
            <a:r>
              <a:rPr kumimoji="1" lang="zh-TW" altLang="zh-TW" sz="2400" b="0" i="0" u="none" strike="noStrike" cap="none" normalizeH="0" baseline="0" dirty="0" smtClean="0">
                <a:ln>
                  <a:noFill/>
                </a:ln>
                <a:solidFill>
                  <a:srgbClr val="222222"/>
                </a:solidFill>
                <a:effectLst/>
                <a:latin typeface="Arial" pitchFamily="34" charset="0"/>
                <a:ea typeface="新細明體" pitchFamily="18" charset="-120"/>
                <a:cs typeface="Arial" pitchFamily="34" charset="0"/>
              </a:rPr>
              <a:t>的偵測方法。</a:t>
            </a:r>
            <a:endParaRPr kumimoji="1" lang="en-US" altLang="zh-TW" sz="2400" b="0" i="0" u="none" strike="noStrike" cap="none" normalizeH="0" baseline="0" dirty="0" smtClean="0">
              <a:ln>
                <a:noFill/>
              </a:ln>
              <a:solidFill>
                <a:srgbClr val="222222"/>
              </a:solidFill>
              <a:effectLst/>
              <a:latin typeface="Arial" pitchFamily="34" charset="0"/>
              <a:ea typeface="新細明體" pitchFamily="18" charset="-120"/>
              <a:cs typeface="Arial" pitchFamily="34" charset="0"/>
            </a:endParaRPr>
          </a:p>
          <a:p>
            <a:pPr marL="457200" marR="0" lvl="0"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tabLst/>
            </a:pPr>
            <a:r>
              <a:rPr kumimoji="1" lang="zh-TW" altLang="zh-TW" sz="2400" b="0" i="0" u="none" strike="noStrike" cap="none" normalizeH="0" baseline="0" dirty="0" smtClean="0">
                <a:ln>
                  <a:noFill/>
                </a:ln>
                <a:solidFill>
                  <a:srgbClr val="222222"/>
                </a:solidFill>
                <a:effectLst/>
                <a:latin typeface="Arial" pitchFamily="34" charset="0"/>
                <a:ea typeface="新細明體" pitchFamily="18" charset="-120"/>
                <a:cs typeface="Arial" pitchFamily="34" charset="0"/>
              </a:rPr>
              <a:t>Snort被認為是全世界最廣泛使用的入侵預防與偵測軟體。 </a:t>
            </a:r>
            <a:endParaRPr kumimoji="1" lang="zh-TW" altLang="zh-TW" sz="2400" b="0" i="0" u="none" strike="noStrike" cap="none" normalizeH="0" baseline="0" dirty="0" smtClean="0">
              <a:ln>
                <a:noFill/>
              </a:ln>
              <a:solidFill>
                <a:schemeClr val="tx1"/>
              </a:solidFill>
              <a:effectLst/>
              <a:latin typeface="Arial" pitchFamily="34" charset="0"/>
              <a:ea typeface="新細明體" pitchFamily="18" charset="-12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1" lang="zh-TW" altLang="zh-TW" sz="2400" b="0" i="0" u="none" strike="noStrike" cap="none" normalizeH="0" baseline="0" dirty="0" smtClean="0">
                <a:ln>
                  <a:noFill/>
                </a:ln>
                <a:solidFill>
                  <a:srgbClr val="222222"/>
                </a:solidFill>
                <a:effectLst/>
                <a:latin typeface="Arial" pitchFamily="34" charset="0"/>
                <a:ea typeface="新細明體" pitchFamily="18" charset="-120"/>
                <a:cs typeface="Arial" pitchFamily="34" charset="0"/>
              </a:rPr>
              <a:t>1998年，Martin Roesch撰寫了一個名為Snort的軟體，被其定位成簡單輕巧的入侵偵測軟體。</a:t>
            </a:r>
            <a:endParaRPr kumimoji="1" lang="zh-TW" altLang="zh-TW" sz="2400" b="0" i="0" u="none" strike="noStrike" cap="none" normalizeH="0" baseline="0" dirty="0" smtClean="0">
              <a:ln>
                <a:noFill/>
              </a:ln>
              <a:solidFill>
                <a:srgbClr val="0B0080"/>
              </a:solidFill>
              <a:effectLst/>
              <a:latin typeface="Arial" pitchFamily="34" charset="0"/>
              <a:ea typeface="新細明體" pitchFamily="18" charset="-120"/>
            </a:endParaRPr>
          </a:p>
        </p:txBody>
      </p:sp>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3424" y="332656"/>
            <a:ext cx="2337048" cy="2337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536" y="332656"/>
            <a:ext cx="3579813"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0849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Snort</a:t>
            </a:r>
            <a:r>
              <a:rPr lang="zh-TW" altLang="en-US" dirty="0" smtClean="0"/>
              <a:t>運作模式</a:t>
            </a:r>
            <a:endParaRPr lang="zh-TW" altLang="en-US" dirty="0"/>
          </a:p>
        </p:txBody>
      </p:sp>
      <p:sp>
        <p:nvSpPr>
          <p:cNvPr id="3" name="內容版面配置區 2"/>
          <p:cNvSpPr>
            <a:spLocks noGrp="1"/>
          </p:cNvSpPr>
          <p:nvPr>
            <p:ph idx="1"/>
          </p:nvPr>
        </p:nvSpPr>
        <p:spPr/>
        <p:txBody>
          <a:bodyPr>
            <a:normAutofit fontScale="92500"/>
          </a:bodyPr>
          <a:lstStyle/>
          <a:p>
            <a:pPr marL="0" indent="0">
              <a:buNone/>
            </a:pPr>
            <a:r>
              <a:rPr lang="zh-TW" altLang="en-US" dirty="0" smtClean="0"/>
              <a:t>三</a:t>
            </a:r>
            <a:r>
              <a:rPr lang="zh-TW" altLang="en-US" dirty="0"/>
              <a:t>個模式進行運作：</a:t>
            </a:r>
          </a:p>
          <a:p>
            <a:pPr marL="0" indent="0">
              <a:buNone/>
            </a:pPr>
            <a:r>
              <a:rPr lang="en-US" altLang="zh-TW" dirty="0" smtClean="0"/>
              <a:t>[1]</a:t>
            </a:r>
            <a:r>
              <a:rPr lang="zh-TW" altLang="en-US" dirty="0" smtClean="0"/>
              <a:t>偵測</a:t>
            </a:r>
            <a:r>
              <a:rPr lang="zh-TW" altLang="en-US" dirty="0"/>
              <a:t>模式（</a:t>
            </a:r>
            <a:r>
              <a:rPr lang="en-US" altLang="zh-TW" dirty="0"/>
              <a:t>Sniffer Mode</a:t>
            </a:r>
            <a:r>
              <a:rPr lang="zh-TW" altLang="en-US" dirty="0"/>
              <a:t>）：此模式下，</a:t>
            </a:r>
            <a:r>
              <a:rPr lang="en-US" altLang="zh-TW" dirty="0"/>
              <a:t>Snort</a:t>
            </a:r>
            <a:r>
              <a:rPr lang="zh-TW" altLang="en-US" dirty="0"/>
              <a:t>將在現有的網域內擷取封包，並顯示在螢幕上。</a:t>
            </a:r>
          </a:p>
          <a:p>
            <a:pPr marL="0" indent="0">
              <a:buNone/>
            </a:pPr>
            <a:r>
              <a:rPr lang="en-US" altLang="zh-TW" dirty="0" smtClean="0">
                <a:hlinkClick r:id="rId2" tooltip="封包"/>
              </a:rPr>
              <a:t>[2]</a:t>
            </a:r>
            <a:r>
              <a:rPr lang="zh-TW" altLang="en-US" dirty="0" smtClean="0">
                <a:hlinkClick r:id="rId2" tooltip="封包"/>
              </a:rPr>
              <a:t>封</a:t>
            </a:r>
            <a:r>
              <a:rPr lang="zh-TW" altLang="en-US" dirty="0">
                <a:hlinkClick r:id="rId2" tooltip="封包"/>
              </a:rPr>
              <a:t>包</a:t>
            </a:r>
            <a:r>
              <a:rPr lang="zh-TW" altLang="en-US" dirty="0"/>
              <a:t>紀錄模式（</a:t>
            </a:r>
            <a:r>
              <a:rPr lang="en-US" altLang="zh-TW" dirty="0"/>
              <a:t>packet logger mode</a:t>
            </a:r>
            <a:r>
              <a:rPr lang="zh-TW" altLang="en-US" dirty="0"/>
              <a:t>）：此模式下，</a:t>
            </a:r>
            <a:r>
              <a:rPr lang="en-US" altLang="zh-TW" dirty="0"/>
              <a:t>Snort</a:t>
            </a:r>
            <a:r>
              <a:rPr lang="zh-TW" altLang="en-US" dirty="0"/>
              <a:t>將已擷取的封包存入儲存媒體中（如硬碟）。</a:t>
            </a:r>
          </a:p>
          <a:p>
            <a:pPr marL="0" indent="0">
              <a:buNone/>
            </a:pPr>
            <a:r>
              <a:rPr lang="en-US" altLang="zh-TW" dirty="0" smtClean="0"/>
              <a:t>[3]</a:t>
            </a:r>
            <a:r>
              <a:rPr lang="zh-TW" altLang="en-US" dirty="0" smtClean="0"/>
              <a:t>上線</a:t>
            </a:r>
            <a:r>
              <a:rPr lang="zh-TW" altLang="en-US" dirty="0"/>
              <a:t>模式（</a:t>
            </a:r>
            <a:r>
              <a:rPr lang="en-US" altLang="zh-TW" dirty="0"/>
              <a:t>inline mode</a:t>
            </a:r>
            <a:r>
              <a:rPr lang="zh-TW" altLang="en-US" dirty="0"/>
              <a:t>）：此模式下，</a:t>
            </a:r>
            <a:r>
              <a:rPr lang="en-US" altLang="zh-TW" dirty="0"/>
              <a:t>Snort</a:t>
            </a:r>
            <a:r>
              <a:rPr lang="zh-TW" altLang="en-US" dirty="0"/>
              <a:t>可對擷取到的封包做分析的動作，並根據一定的規則來判斷是否有網路攻擊行為的出現。</a:t>
            </a:r>
          </a:p>
          <a:p>
            <a:endParaRPr lang="zh-TW" altLang="en-US" dirty="0"/>
          </a:p>
        </p:txBody>
      </p:sp>
    </p:spTree>
    <p:extLst>
      <p:ext uri="{BB962C8B-B14F-4D97-AF65-F5344CB8AC3E}">
        <p14:creationId xmlns:p14="http://schemas.microsoft.com/office/powerpoint/2010/main" val="24863148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2279</Words>
  <Application>Microsoft Office PowerPoint</Application>
  <PresentationFormat>如螢幕大小 (4:3)</PresentationFormat>
  <Paragraphs>410</Paragraphs>
  <Slides>44</Slides>
  <Notes>1</Notes>
  <HiddenSlides>0</HiddenSlides>
  <MMClips>0</MMClips>
  <ScaleCrop>false</ScaleCrop>
  <HeadingPairs>
    <vt:vector size="4" baseType="variant">
      <vt:variant>
        <vt:lpstr>佈景主題</vt:lpstr>
      </vt:variant>
      <vt:variant>
        <vt:i4>1</vt:i4>
      </vt:variant>
      <vt:variant>
        <vt:lpstr>投影片標題</vt:lpstr>
      </vt:variant>
      <vt:variant>
        <vt:i4>44</vt:i4>
      </vt:variant>
    </vt:vector>
  </HeadingPairs>
  <TitlesOfParts>
    <vt:vector size="45" baseType="lpstr">
      <vt:lpstr>Office 佈景主題</vt:lpstr>
      <vt:lpstr>網路安全之入侵偵測系統實務</vt:lpstr>
      <vt:lpstr>課程宗旨</vt:lpstr>
      <vt:lpstr>PowerPoint 簡報</vt:lpstr>
      <vt:lpstr>IDS</vt:lpstr>
      <vt:lpstr>IDS類型</vt:lpstr>
      <vt:lpstr>IDS技術類型</vt:lpstr>
      <vt:lpstr>PowerPoint 簡報</vt:lpstr>
      <vt:lpstr>PowerPoint 簡報</vt:lpstr>
      <vt:lpstr>Snort運作模式</vt:lpstr>
      <vt:lpstr>PowerPoint 簡報</vt:lpstr>
      <vt:lpstr>Structure of Rule</vt:lpstr>
      <vt:lpstr>Snort rule</vt:lpstr>
      <vt:lpstr>Structure of rule header</vt:lpstr>
      <vt:lpstr>Snort rules format</vt:lpstr>
      <vt:lpstr>Snort rule language keywords-1 </vt:lpstr>
      <vt:lpstr>Snort rule language keywords-2</vt:lpstr>
      <vt:lpstr>Example-1</vt:lpstr>
      <vt:lpstr>Example-2</vt:lpstr>
      <vt:lpstr>Rule Action</vt:lpstr>
      <vt:lpstr>Direction Operator</vt:lpstr>
      <vt:lpstr>Rule Option</vt:lpstr>
      <vt:lpstr>Rule Option (Cont.)</vt:lpstr>
      <vt:lpstr>1. Meta-Data</vt:lpstr>
      <vt:lpstr>2. Payload</vt:lpstr>
      <vt:lpstr>2. Payload (Cont.)</vt:lpstr>
      <vt:lpstr>3. Non-Payload</vt:lpstr>
      <vt:lpstr>3. Non-Payload</vt:lpstr>
      <vt:lpstr>3. Non-Payload</vt:lpstr>
      <vt:lpstr>4. Post-detection</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IDS攻擊與偵測實務(1)  SYN flood DOS</dc:title>
  <dc:creator>TB</dc:creator>
  <cp:lastModifiedBy>TB</cp:lastModifiedBy>
  <cp:revision>19</cp:revision>
  <dcterms:created xsi:type="dcterms:W3CDTF">2018-11-26T12:00:34Z</dcterms:created>
  <dcterms:modified xsi:type="dcterms:W3CDTF">2019-03-04T13:29:45Z</dcterms:modified>
</cp:coreProperties>
</file>