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372" r:id="rId2"/>
    <p:sldId id="257" r:id="rId3"/>
    <p:sldId id="263" r:id="rId4"/>
    <p:sldId id="346" r:id="rId5"/>
    <p:sldId id="347" r:id="rId6"/>
    <p:sldId id="349" r:id="rId7"/>
    <p:sldId id="345" r:id="rId8"/>
    <p:sldId id="352" r:id="rId9"/>
    <p:sldId id="348" r:id="rId10"/>
    <p:sldId id="350" r:id="rId11"/>
    <p:sldId id="351" r:id="rId12"/>
    <p:sldId id="354" r:id="rId13"/>
    <p:sldId id="331" r:id="rId14"/>
    <p:sldId id="373" r:id="rId15"/>
    <p:sldId id="332" r:id="rId16"/>
    <p:sldId id="333" r:id="rId17"/>
    <p:sldId id="353" r:id="rId18"/>
    <p:sldId id="334" r:id="rId19"/>
    <p:sldId id="335" r:id="rId20"/>
    <p:sldId id="261" r:id="rId21"/>
    <p:sldId id="374" r:id="rId22"/>
    <p:sldId id="337" r:id="rId23"/>
    <p:sldId id="339" r:id="rId24"/>
    <p:sldId id="340" r:id="rId25"/>
    <p:sldId id="338" r:id="rId26"/>
    <p:sldId id="264" r:id="rId27"/>
    <p:sldId id="336" r:id="rId28"/>
    <p:sldId id="317" r:id="rId29"/>
    <p:sldId id="318" r:id="rId30"/>
    <p:sldId id="329" r:id="rId31"/>
    <p:sldId id="383" r:id="rId32"/>
    <p:sldId id="384" r:id="rId33"/>
    <p:sldId id="385" r:id="rId34"/>
    <p:sldId id="386" r:id="rId35"/>
    <p:sldId id="343" r:id="rId36"/>
    <p:sldId id="341" r:id="rId37"/>
    <p:sldId id="342" r:id="rId38"/>
    <p:sldId id="344" r:id="rId39"/>
    <p:sldId id="382" r:id="rId40"/>
    <p:sldId id="375" r:id="rId41"/>
    <p:sldId id="319" r:id="rId42"/>
    <p:sldId id="324" r:id="rId43"/>
    <p:sldId id="376" r:id="rId44"/>
    <p:sldId id="320" r:id="rId45"/>
    <p:sldId id="322" r:id="rId46"/>
    <p:sldId id="323" r:id="rId47"/>
    <p:sldId id="377" r:id="rId48"/>
    <p:sldId id="380" r:id="rId49"/>
    <p:sldId id="378" r:id="rId50"/>
    <p:sldId id="379" r:id="rId51"/>
    <p:sldId id="381" r:id="rId52"/>
    <p:sldId id="316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5" r:id="rId61"/>
    <p:sldId id="265" r:id="rId62"/>
    <p:sldId id="258" r:id="rId63"/>
    <p:sldId id="259" r:id="rId6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90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20562-B415-43A1-B686-01053A8E75C3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A1F0C-6287-44C7-A37E-45BB00581A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50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9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93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2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8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91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6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16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04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57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96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2E8F-146C-4A27-9384-5D6D6B755549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77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89%B9%E6%AE%8A%E6%87%89%E7%94%A8%E7%A9%8D%E9%AB%94%E9%9B%BB%E8%B7%A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96888" y="724590"/>
            <a:ext cx="764711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新型態資安實務課程計畫</a:t>
            </a:r>
          </a:p>
        </p:txBody>
      </p:sp>
      <p:sp>
        <p:nvSpPr>
          <p:cNvPr id="6" name="矩形 5"/>
          <p:cNvSpPr/>
          <p:nvPr/>
        </p:nvSpPr>
        <p:spPr>
          <a:xfrm>
            <a:off x="-1" y="727728"/>
            <a:ext cx="1107996" cy="46166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教育部</a:t>
            </a:r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>
          <a:xfrm>
            <a:off x="1292902" y="5032301"/>
            <a:ext cx="6858000" cy="862781"/>
          </a:xfrm>
        </p:spPr>
        <p:txBody>
          <a:bodyPr/>
          <a:lstStyle/>
          <a:p>
            <a:pPr algn="l"/>
            <a:r>
              <a:rPr lang="zh-TW" altLang="en-US" b="1" dirty="0" smtClean="0"/>
              <a:t>授課教師</a:t>
            </a:r>
            <a:r>
              <a:rPr lang="en-US" altLang="zh-TW" b="1" dirty="0" smtClean="0"/>
              <a:t>: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0" y="5970440"/>
            <a:ext cx="9144000" cy="415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100" dirty="0">
                <a:latin typeface="華康康楷體W5(P)" panose="03000500000000000000" pitchFamily="66" charset="-120"/>
                <a:ea typeface="華康康楷體W5(P)" panose="03000500000000000000" pitchFamily="66" charset="-120"/>
              </a:rPr>
              <a:t>資訊安全基礎實務課程                           </a:t>
            </a:r>
            <a:r>
              <a:rPr lang="en-US" altLang="zh-TW" dirty="0">
                <a:latin typeface="Adobe Gothic Std B" pitchFamily="34" charset="-128"/>
                <a:ea typeface="Adobe Gothic Std B" pitchFamily="34" charset="-128"/>
              </a:rPr>
              <a:t>A practical introduction to security</a:t>
            </a:r>
            <a:endParaRPr lang="zh-TW" altLang="en-US" dirty="0">
              <a:latin typeface="Adobe Gothic Std B" pitchFamily="34" charset="-128"/>
              <a:ea typeface="華康康楷體W5(P)" panose="03000500000000000000" pitchFamily="66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9212" y="1623383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模組三</a:t>
            </a:r>
            <a:r>
              <a:rPr lang="en-US" altLang="zh-TW" sz="3200" b="1" dirty="0" smtClean="0"/>
              <a:t>_</a:t>
            </a:r>
            <a:r>
              <a:rPr lang="zh-TW" altLang="en-US" sz="3200" b="1" dirty="0" smtClean="0"/>
              <a:t>網路安全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261312" y="2781719"/>
            <a:ext cx="52629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dirty="0"/>
              <a:t>網路基本知識</a:t>
            </a:r>
          </a:p>
        </p:txBody>
      </p:sp>
    </p:spTree>
    <p:extLst>
      <p:ext uri="{BB962C8B-B14F-4D97-AF65-F5344CB8AC3E}">
        <p14:creationId xmlns:p14="http://schemas.microsoft.com/office/powerpoint/2010/main" val="29728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5480" y="575275"/>
            <a:ext cx="29853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r>
              <a:rPr lang="en-US" altLang="zh-TW" sz="3200" dirty="0" smtClean="0"/>
              <a:t>:router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832022" y="1160050"/>
            <a:ext cx="507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https://en.wikipedia.org/wiki/Router_(computing)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4994" y="1658545"/>
            <a:ext cx="726989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路由器（</a:t>
            </a:r>
            <a:r>
              <a:rPr lang="en-US" altLang="zh-TW" sz="2800" dirty="0" smtClean="0"/>
              <a:t>Router</a:t>
            </a:r>
            <a:r>
              <a:rPr lang="zh-TW" altLang="en-US" sz="2800" dirty="0" smtClean="0"/>
              <a:t>，又稱路徑器）是一種電訊網路裝置，提供路由與轉送兩種重要機制，可以決定封包從來源端到目的端所經過的路由路徑（</a:t>
            </a:r>
            <a:r>
              <a:rPr lang="en-US" altLang="zh-TW" sz="2800" dirty="0" smtClean="0"/>
              <a:t>host</a:t>
            </a:r>
            <a:r>
              <a:rPr lang="zh-TW" altLang="en-US" sz="2800" dirty="0" smtClean="0"/>
              <a:t>到</a:t>
            </a:r>
            <a:r>
              <a:rPr lang="en-US" altLang="zh-TW" sz="2800" dirty="0" smtClean="0"/>
              <a:t>host</a:t>
            </a:r>
            <a:r>
              <a:rPr lang="zh-TW" altLang="en-US" sz="2800" dirty="0" smtClean="0"/>
              <a:t>之間的傳輸路徑），這個過程稱為路由</a:t>
            </a:r>
            <a:r>
              <a:rPr lang="en-US" altLang="zh-TW" sz="2800" dirty="0" smtClean="0"/>
              <a:t>(routing)</a:t>
            </a:r>
          </a:p>
          <a:p>
            <a:endParaRPr lang="en-US" altLang="zh-TW" sz="2800" dirty="0"/>
          </a:p>
          <a:p>
            <a:r>
              <a:rPr lang="zh-TW" altLang="en-US" sz="2800" dirty="0" smtClean="0"/>
              <a:t>將路由器輸入端的封包移送至適當的路由器輸出端（在路由器內部進行），這稱為轉送。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路由工作在</a:t>
            </a:r>
            <a:r>
              <a:rPr lang="en-US" altLang="zh-TW" sz="2800" dirty="0" smtClean="0"/>
              <a:t>OSI</a:t>
            </a:r>
            <a:r>
              <a:rPr lang="zh-TW" altLang="en-US" sz="2800" dirty="0" smtClean="0"/>
              <a:t>模型的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第三層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即網路層</a:t>
            </a:r>
            <a:r>
              <a:rPr lang="zh-TW" altLang="en-US" sz="2800" dirty="0" smtClean="0"/>
              <a:t>，例如網際協定（</a:t>
            </a:r>
            <a:r>
              <a:rPr lang="en-US" altLang="zh-TW" sz="2800" dirty="0" smtClean="0"/>
              <a:t>IP</a:t>
            </a:r>
            <a:r>
              <a:rPr lang="zh-TW" altLang="en-US" sz="2800" dirty="0" smtClean="0"/>
              <a:t>）。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4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2824" y="2465852"/>
            <a:ext cx="76241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A gateway is a piece of networking hardware used in telecommunications for telecommunications networks that allows data to flow from one discrete network to another. 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Gateways are distinct from routers or switches in that they communicate using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one protocol </a:t>
            </a:r>
            <a:r>
              <a:rPr lang="en-US" altLang="zh-TW" sz="2400" dirty="0" smtClean="0"/>
              <a:t>and can operate at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of the seven layers of the open systems interconnection model (OSI).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2824" y="492896"/>
            <a:ext cx="20473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r>
              <a:rPr lang="en-US" altLang="zh-TW" sz="3200" dirty="0" smtClean="0"/>
              <a:t>::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656964" y="1183326"/>
            <a:ext cx="6485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https://en.wikipedia.org/wiki/Gateway_(telecommunications)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67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9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880" y="2249655"/>
            <a:ext cx="7674614" cy="345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0280" y="2268663"/>
            <a:ext cx="73028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相對而言，以下哪一種設備或服務，是在</a:t>
            </a:r>
            <a:r>
              <a:rPr lang="en-US" altLang="zh-TW" sz="3600" dirty="0" smtClean="0"/>
              <a:t>ISO/OSI</a:t>
            </a:r>
            <a:r>
              <a:rPr lang="zh-TW" altLang="en-US" sz="3600" dirty="0" smtClean="0"/>
              <a:t>模型中，最低層的東西</a:t>
            </a:r>
            <a:r>
              <a:rPr lang="en-US" altLang="zh-TW" sz="3600" dirty="0" smtClean="0"/>
              <a:t>?</a:t>
            </a:r>
          </a:p>
          <a:p>
            <a:r>
              <a:rPr lang="en-US" altLang="zh-TW" sz="3600" dirty="0" smtClean="0"/>
              <a:t>(A)DNS server  (B)Repeater (C)Bridge  (D)Router 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647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網路</a:t>
            </a:r>
            <a:r>
              <a:rPr lang="zh-TW" altLang="en-US" sz="6000" dirty="0" smtClean="0"/>
              <a:t>設備 </a:t>
            </a:r>
            <a:r>
              <a:rPr lang="en-US" altLang="zh-TW" sz="6000" dirty="0" smtClean="0"/>
              <a:t>network device</a:t>
            </a:r>
          </a:p>
        </p:txBody>
      </p:sp>
    </p:spTree>
    <p:extLst>
      <p:ext uri="{BB962C8B-B14F-4D97-AF65-F5344CB8AC3E}">
        <p14:creationId xmlns:p14="http://schemas.microsoft.com/office/powerpoint/2010/main" val="15416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935261"/>
              </p:ext>
            </p:extLst>
          </p:nvPr>
        </p:nvGraphicFramePr>
        <p:xfrm>
          <a:off x="236544" y="1451272"/>
          <a:ext cx="7836536" cy="4053840"/>
        </p:xfrm>
        <a:graphic>
          <a:graphicData uri="http://schemas.openxmlformats.org/drawingml/2006/table">
            <a:tbl>
              <a:tblPr/>
              <a:tblGrid>
                <a:gridCol w="1207063"/>
                <a:gridCol w="1180822"/>
                <a:gridCol w="1855578"/>
                <a:gridCol w="2222007"/>
                <a:gridCol w="137106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網路拓樸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(Network Topology)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網狀拓樸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(Mesh topology)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星狀拓樸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(Star topology)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巴士形拓樸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(Bus topology)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環狀拓樸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(Ring topology)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說明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所有主機間都有直接專屬的連接線相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所有網路上機器均連在中央交換中心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(Central switch)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，以點對點方式連接，採中央集權式管理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各站都是透過其硬體界面直接連接於一條共用線路上，採用為多點式線路連結，無中央交換中心，也無中繼器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(Repeater)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，採用地方分權式管理。同時通常有被動連接介面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(Passive tap)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，可關閉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各站以點對點方式連接。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 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IBM Token-ring</a:t>
                      </a: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FDDI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優點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可靠度高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容易管理，由中央交換中心可以馬上瞭解線路狀況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(A)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可靠性高，任何機器當機不曾影響其他機器的運作。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(B)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易於擴充、刪除節點。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傳輸品質穩定，即使許多機器同時要用也可提供穩定的品質。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缺點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成本太高，因此在區域網路上不可行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(A)</a:t>
                      </a: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中央交換中心負荷重，速度慢。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(B)</a:t>
                      </a: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可靠性差</a:t>
                      </a: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因中央交換申心可能當機</a:t>
                      </a: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(A)</a:t>
                      </a: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匯流排共用，因此容量要大，否則會影響整體效率。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(B)</a:t>
                      </a: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安全性低，因為所有傳輸均經匯流排。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可靠性低，任何機器損壞均會造成網路癱瘓。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17623" y="270474"/>
            <a:ext cx="4491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網路拓樸</a:t>
            </a:r>
            <a:r>
              <a:rPr lang="en-US" altLang="zh-TW" sz="2800" dirty="0" smtClean="0"/>
              <a:t>(Network Topology)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39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9847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網路架構</a:t>
            </a:r>
            <a:r>
              <a:rPr lang="en-US" altLang="zh-TW" sz="2400" dirty="0"/>
              <a:t>:Peer-to-Peer(P2P) vs. </a:t>
            </a:r>
            <a:r>
              <a:rPr lang="en-US" altLang="zh-TW" sz="2400" dirty="0" smtClean="0"/>
              <a:t>Client/Server</a:t>
            </a:r>
            <a:endParaRPr lang="zh-TW" altLang="en-US" sz="24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165285"/>
              </p:ext>
            </p:extLst>
          </p:nvPr>
        </p:nvGraphicFramePr>
        <p:xfrm>
          <a:off x="457278" y="1372423"/>
          <a:ext cx="8271441" cy="4907280"/>
        </p:xfrm>
        <a:graphic>
          <a:graphicData uri="http://schemas.openxmlformats.org/drawingml/2006/table">
            <a:tbl>
              <a:tblPr/>
              <a:tblGrid>
                <a:gridCol w="1466988"/>
                <a:gridCol w="6804453"/>
              </a:tblGrid>
              <a:tr h="0">
                <a:tc gridSpan="2">
                  <a:txBody>
                    <a:bodyPr/>
                    <a:lstStyle/>
                    <a:p>
                      <a:pPr marL="127000" indent="-127000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建立網路的目的是要分享資源。要如何完成這項任務</a:t>
                      </a: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取決於網路架構。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27000" indent="-127000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最常見的兩種網路架構類型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對等式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(Peer-to-Peer)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與主從式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(Client/Server)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對等式網路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(Peer-to-Peer)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400" b="1" kern="100" dirty="0" err="1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互相連接的電腦們是沒有「最高指揮中心」的。從權力分配的觀點來看，這個網路上的所有電腦都居於平等的地位。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如果某部電腦的使用者想要存取網路上另一部電腦上的某個資源，這個存取動作的安全性檢查是由擁有那個資源的那部電腦自己負責。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508635" indent="-508635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在一個對等式網路裡的每部電腦都可以擔任索取資源的用戶端，以及提供資源的伺服器角色。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508635" indent="-508635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(iv)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必須符合下列這幾項條件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indent="508635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每個使用者都能盡責地自行進行備份。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indent="508635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安全性的考慮並不是那麼重要。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indent="508635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所介入的電腦數目有限。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主從式網路</a:t>
                      </a: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(Client/Server)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400" b="1" kern="100" dirty="0" err="1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(Client/Sewer)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會在中心位置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也就是伺服器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使用一個網路作業系統來管理整個網路。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用戶端可以向伺服器提出要求，而伺服器就會回應某些資訊或提供某個資源的存取權給用戶端。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優點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381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a.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網路架構比較有組織，在這種架構中要找到檔案或資源都比較容易，因為它們都存放在伺服器上。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381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b.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主從式網路的安全性一般也比較嚴密，所有的使用者名稱及密碼都統一放在相同的資料庫裡面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在伺服器上個別的使用者不能將伺服器當作一般工作站來使用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381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c.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主從式網路可以產生比較好的效能，且幾乎可以無限延伸擴大，由成千上萬的工作站所組成的主從式網路是很常見的。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257249" y="864973"/>
            <a:ext cx="4572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Client/Server: 2-tier vs 3-tier, n-tier</a:t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09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0853" y="1026293"/>
            <a:ext cx="75005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smtClean="0"/>
              <a:t>The ___ model allows every computer on the network to be both client and server</a:t>
            </a:r>
          </a:p>
          <a:p>
            <a:endParaRPr lang="en-US" altLang="zh-TW" sz="4000" dirty="0" smtClean="0"/>
          </a:p>
          <a:p>
            <a:r>
              <a:rPr lang="en-US" altLang="zh-TW" sz="4000" dirty="0" smtClean="0"/>
              <a:t> (A)client/client     (B)server/server</a:t>
            </a:r>
          </a:p>
          <a:p>
            <a:r>
              <a:rPr lang="en-US" altLang="zh-TW" sz="4000" dirty="0" smtClean="0"/>
              <a:t>(C)client/server       (D)peer-to-peer   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18627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5494" y="902411"/>
            <a:ext cx="7998772" cy="32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921812"/>
              </p:ext>
            </p:extLst>
          </p:nvPr>
        </p:nvGraphicFramePr>
        <p:xfrm>
          <a:off x="370702" y="1155945"/>
          <a:ext cx="8344929" cy="4933037"/>
        </p:xfrm>
        <a:graphic>
          <a:graphicData uri="http://schemas.openxmlformats.org/drawingml/2006/table">
            <a:tbl>
              <a:tblPr/>
              <a:tblGrid>
                <a:gridCol w="1463477"/>
                <a:gridCol w="2209779"/>
                <a:gridCol w="2268037"/>
                <a:gridCol w="2403636"/>
              </a:tblGrid>
              <a:tr h="5439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廣域網路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(Wide-Area Network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WAN)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都會網路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(Metropolitan Area Network, MAN)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區域網路</a:t>
                      </a: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(Local-Area Network, LAN)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6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特徵</a:t>
                      </a: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傳輸距離</a:t>
                      </a: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u="sng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距離長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，線路傳輸較易出錯。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較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LAN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為大，使用與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LAN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相似的技術連接鄰近的辦公室或城市。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(1)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主要做為資源共享及資訊交換用途之通訊網路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(2)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其連接的區域較</a:t>
                      </a: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MAN/WAN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為小，通常在</a:t>
                      </a: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公里以內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傳輸速率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u="sng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慢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中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快</a:t>
                      </a: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(10-lOOOMbps)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交換</a:t>
                      </a: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(switching)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兩個節點透過網路中繼站相互傳遞訊息的方式。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提供傳送數位資料與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聲音訊號的傳送功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能，甚至可以與地區性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有線電視網結合。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Switch LAN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傳輸技術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ATM 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ISDN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ADSL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CABLE MODEM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Frame Relay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FDDI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 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IEEE 802.6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協定，即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DQDB (Distributed Queue Dual Bus)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技術，以兩條不同方向的單向電纜來傳輸資料，一般傳輸速度為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1.544Mbps -155Mps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Ethernet/</a:t>
                      </a:r>
                      <a:r>
                        <a:rPr lang="en-US" sz="1600" b="1" kern="100" dirty="0" err="1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GigaBit</a:t>
                      </a: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 Ethernet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Token Ring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Token Bus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FDDI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Fibre</a:t>
                      </a: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 Channel(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光纖網路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ATM LAN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26103" y="262237"/>
            <a:ext cx="66026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網路類型</a:t>
            </a:r>
            <a:r>
              <a:rPr lang="en-US" altLang="zh-TW" sz="3200" dirty="0" smtClean="0"/>
              <a:t>:WAN, MAN, LAN,WLAN,PAN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73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4423" y="216845"/>
            <a:ext cx="3589123" cy="738744"/>
          </a:xfrm>
        </p:spPr>
        <p:txBody>
          <a:bodyPr/>
          <a:lstStyle/>
          <a:p>
            <a:r>
              <a:rPr lang="zh-TW" altLang="en-US" dirty="0" smtClean="0"/>
              <a:t>單元學習目標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8207" y="1285102"/>
            <a:ext cx="6892496" cy="47157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Part </a:t>
            </a:r>
            <a:r>
              <a:rPr lang="en-US" altLang="zh-TW" dirty="0" smtClean="0"/>
              <a:t>A.</a:t>
            </a:r>
          </a:p>
          <a:p>
            <a:r>
              <a:rPr lang="zh-TW" altLang="en-US" dirty="0" smtClean="0"/>
              <a:t>網路</a:t>
            </a:r>
            <a:r>
              <a:rPr lang="zh-TW" altLang="en-US" dirty="0"/>
              <a:t>設備</a:t>
            </a:r>
          </a:p>
          <a:p>
            <a:r>
              <a:rPr lang="zh-TW" altLang="en-US" dirty="0" smtClean="0"/>
              <a:t>網路類型</a:t>
            </a:r>
            <a:r>
              <a:rPr lang="en-US" altLang="zh-TW" dirty="0" smtClean="0"/>
              <a:t>:</a:t>
            </a:r>
            <a:r>
              <a:rPr lang="zh-TW" altLang="en-US" dirty="0"/>
              <a:t>區域網路</a:t>
            </a:r>
            <a:endParaRPr lang="en-US" altLang="zh-TW" dirty="0" smtClean="0"/>
          </a:p>
          <a:p>
            <a:r>
              <a:rPr lang="zh-TW" altLang="en-US" dirty="0" smtClean="0"/>
              <a:t>網路</a:t>
            </a:r>
            <a:r>
              <a:rPr lang="en-US" altLang="zh-TW" dirty="0" smtClean="0"/>
              <a:t>Topology: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Part B.</a:t>
            </a:r>
            <a:r>
              <a:rPr lang="zh-TW" altLang="en-US" dirty="0" smtClean="0"/>
              <a:t>網路</a:t>
            </a:r>
            <a:r>
              <a:rPr lang="zh-TW" altLang="en-US" dirty="0" smtClean="0"/>
              <a:t>協定</a:t>
            </a:r>
            <a:r>
              <a:rPr lang="en-US" altLang="zh-TW" dirty="0" smtClean="0"/>
              <a:t>: OSI model vs TCP/IP</a:t>
            </a:r>
            <a:endParaRPr lang="en-US" altLang="zh-TW" dirty="0" smtClean="0"/>
          </a:p>
          <a:p>
            <a:r>
              <a:rPr lang="en-US" altLang="zh-TW" dirty="0" smtClean="0"/>
              <a:t>IP</a:t>
            </a:r>
          </a:p>
          <a:p>
            <a:r>
              <a:rPr lang="en-US" altLang="zh-TW" dirty="0" smtClean="0"/>
              <a:t>TCP  </a:t>
            </a:r>
            <a:r>
              <a:rPr lang="en-US" altLang="zh-TW" dirty="0"/>
              <a:t> </a:t>
            </a:r>
            <a:r>
              <a:rPr lang="en-US" altLang="zh-TW" dirty="0" smtClean="0"/>
              <a:t>UDP</a:t>
            </a:r>
            <a:endParaRPr lang="en-US" altLang="zh-TW" dirty="0" smtClean="0"/>
          </a:p>
          <a:p>
            <a:r>
              <a:rPr lang="en-US" altLang="zh-TW" dirty="0" smtClean="0"/>
              <a:t>DNS  Http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Part C. Windows </a:t>
            </a:r>
            <a:r>
              <a:rPr lang="zh-TW" altLang="en-US" dirty="0" smtClean="0"/>
              <a:t>作業系統提供的網路指令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547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/>
          <a:srcRect b="9391"/>
          <a:stretch/>
        </p:blipFill>
        <p:spPr>
          <a:xfrm>
            <a:off x="930611" y="843164"/>
            <a:ext cx="7068729" cy="54505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6177" y="270037"/>
            <a:ext cx="5492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/>
              <a:t>星際網際網路</a:t>
            </a:r>
            <a:r>
              <a:rPr lang="zh-TW" altLang="en-US" dirty="0" smtClean="0"/>
              <a:t>（</a:t>
            </a:r>
            <a:r>
              <a:rPr lang="en-US" altLang="zh-TW" dirty="0" smtClean="0"/>
              <a:t>Inter Planetary Internet</a:t>
            </a:r>
            <a:r>
              <a:rPr lang="zh-TW" altLang="en-US" dirty="0" smtClean="0"/>
              <a:t>，簡稱</a:t>
            </a:r>
            <a:r>
              <a:rPr lang="en-US" altLang="zh-TW" dirty="0" smtClean="0"/>
              <a:t>IPN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34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6000" dirty="0"/>
              <a:t>資料傳輸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563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203591"/>
              </p:ext>
            </p:extLst>
          </p:nvPr>
        </p:nvGraphicFramePr>
        <p:xfrm>
          <a:off x="638330" y="1761426"/>
          <a:ext cx="7393561" cy="32918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80270"/>
                <a:gridCol w="4640980"/>
                <a:gridCol w="1472311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單工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(simplex)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[1]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資料只能單向傳送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[2]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此傳輸模式下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發送端與接收端的角色分得很清楚。發送端只能發送訊息出去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不能接收訊息；接收端只能接收訊息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不能發送訊息出去。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傳統的廣播或電視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半雙</a:t>
                      </a:r>
                      <a:r>
                        <a:rPr lang="zh-TW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工</a:t>
                      </a:r>
                      <a:endParaRPr lang="en-US" altLang="zh-TW" sz="18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half duplex)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[1]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可以雙向傳送，但兩個方向不可以同時傳送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[2]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通訊端可以接收與發送資料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但是一次只能做一種動作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不能同時收發。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無線電對講機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全雙</a:t>
                      </a:r>
                      <a:r>
                        <a:rPr lang="zh-TW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工</a:t>
                      </a:r>
                      <a:endParaRPr lang="en-US" altLang="zh-TW" sz="18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full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duplex)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可以雙向同時傳送資料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Fast Ethernet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25159" y="6906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資料傳輸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002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0237" y="1405233"/>
            <a:ext cx="82090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An example of half-duplex transmission is a(n): </a:t>
            </a:r>
          </a:p>
          <a:p>
            <a:r>
              <a:rPr lang="en-US" altLang="zh-TW" sz="2800" dirty="0" smtClean="0"/>
              <a:t>(A)doorbell                                                             </a:t>
            </a:r>
          </a:p>
          <a:p>
            <a:r>
              <a:rPr lang="en-US" altLang="zh-TW" sz="2800" dirty="0" smtClean="0"/>
              <a:t>(B)press-to-talk phone radio in a police car</a:t>
            </a:r>
          </a:p>
          <a:p>
            <a:r>
              <a:rPr lang="en-US" altLang="zh-TW" sz="2800" dirty="0" smtClean="0"/>
              <a:t>(C)busy two-way street</a:t>
            </a:r>
          </a:p>
          <a:p>
            <a:r>
              <a:rPr lang="en-US" altLang="zh-TW" sz="2800" dirty="0" smtClean="0"/>
              <a:t>(D)computer-to-computer communication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0542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0237" y="1405233"/>
            <a:ext cx="82090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An example of half-duplex transmission is a(n): </a:t>
            </a:r>
          </a:p>
          <a:p>
            <a:r>
              <a:rPr lang="en-US" altLang="zh-TW" sz="2800" dirty="0" smtClean="0"/>
              <a:t>(A)doorbell                                                             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(B)press-to-talk phone radio in a police car</a:t>
            </a:r>
          </a:p>
          <a:p>
            <a:r>
              <a:rPr lang="en-US" altLang="zh-TW" sz="2800" dirty="0" smtClean="0"/>
              <a:t>(C)busy two-way street</a:t>
            </a:r>
          </a:p>
          <a:p>
            <a:r>
              <a:rPr lang="en-US" altLang="zh-TW" sz="2800" dirty="0" smtClean="0"/>
              <a:t>(D)computer-to-computer communication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5903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7624" y="83888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資料傳輸</a:t>
            </a:r>
            <a:endParaRPr lang="zh-TW" altLang="en-US" sz="3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195405"/>
              </p:ext>
            </p:extLst>
          </p:nvPr>
        </p:nvGraphicFramePr>
        <p:xfrm>
          <a:off x="415908" y="1665043"/>
          <a:ext cx="8299724" cy="21945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016046"/>
                <a:gridCol w="4810567"/>
                <a:gridCol w="1473111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連接導向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(Connection-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Oriented)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要傳遞資料之前入須先建立適結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(connection)</a:t>
                      </a: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，然後才能開始傳送</a:t>
                      </a:r>
                      <a:r>
                        <a:rPr lang="zh-TW" sz="2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</a:t>
                      </a:r>
                      <a:r>
                        <a:rPr lang="zh-TW" altLang="en-US" sz="2400" b="1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。發生錯誤會重傳</a:t>
                      </a:r>
                      <a:r>
                        <a:rPr lang="en-US" altLang="zh-TW" sz="2400" b="1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!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TCP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無連接準向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Connection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less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Services)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不必事先建立連接，可以直接開始傳送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UDP, IP,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7715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 smtClean="0"/>
              <a:t>B.</a:t>
            </a:r>
            <a:r>
              <a:rPr lang="zh-TW" altLang="en-US" sz="8000" dirty="0" smtClean="0"/>
              <a:t>網路協定</a:t>
            </a:r>
            <a:endParaRPr lang="en-US" altLang="zh-TW" sz="8000" dirty="0" smtClean="0"/>
          </a:p>
          <a:p>
            <a:pPr algn="ctr"/>
            <a:r>
              <a:rPr lang="en-US" altLang="zh-TW" sz="8000" dirty="0" smtClean="0"/>
              <a:t>OSI vs TCP/IP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5518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1619"/>
              </p:ext>
            </p:extLst>
          </p:nvPr>
        </p:nvGraphicFramePr>
        <p:xfrm>
          <a:off x="386148" y="1959134"/>
          <a:ext cx="7340943" cy="24688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64458"/>
                <a:gridCol w="597648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協定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(Protocol)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[1]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由兩個不同機器中的對應之階層之間的傳輸規則與協約。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[2]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不同的機器間怎麼能夠彼此溝通</a:t>
                      </a: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通訊協定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(Communication Protocol)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[3]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電腦網路相當複雜，為了簡化設計，因此大部分的網路組織成一系列的階層，每一階層都建構在另一階層之上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每一階層負責獨特功能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.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如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OSI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七層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Model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介面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(interface)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相鄰兩個階層之間的規則。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網路架構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層次與協定的集合。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2139568" y="1105076"/>
            <a:ext cx="490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協定組合對照圖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351839" y="2302328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應用層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351839" y="2800350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351838" y="3298077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會議層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351838" y="3795805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51837" y="4289821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網路層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351836" y="4783837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鏈結層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51835" y="5285277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實體層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462180" y="3795805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462180" y="4289821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572523" y="4280188"/>
            <a:ext cx="33855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940374" y="4280188"/>
            <a:ext cx="51969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489765" y="4280188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35390" y="4280188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5691081" y="3795805"/>
            <a:ext cx="1102181" cy="300082"/>
            <a:chOff x="9198425" y="2851274"/>
            <a:chExt cx="1469575" cy="400109"/>
          </a:xfrm>
        </p:grpSpPr>
        <p:sp>
          <p:nvSpPr>
            <p:cNvPr id="45" name="矩形 44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9644478" y="2851274"/>
              <a:ext cx="73139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4572523" y="3789133"/>
            <a:ext cx="1102181" cy="300082"/>
            <a:chOff x="9198425" y="2851274"/>
            <a:chExt cx="1469575" cy="400109"/>
          </a:xfrm>
        </p:grpSpPr>
        <p:sp>
          <p:nvSpPr>
            <p:cNvPr id="48" name="矩形 47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4580686" y="5331443"/>
            <a:ext cx="2212576" cy="253916"/>
            <a:chOff x="9198425" y="2851274"/>
            <a:chExt cx="2950101" cy="338554"/>
          </a:xfrm>
        </p:grpSpPr>
        <p:sp>
          <p:nvSpPr>
            <p:cNvPr id="54" name="矩形 53"/>
            <p:cNvSpPr/>
            <p:nvPr/>
          </p:nvSpPr>
          <p:spPr>
            <a:xfrm>
              <a:off x="9198425" y="2851274"/>
              <a:ext cx="2950101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10222070" y="2851274"/>
              <a:ext cx="96436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實體連線</a:t>
              </a:r>
            </a:p>
          </p:txBody>
        </p:sp>
      </p:grpSp>
      <p:cxnSp>
        <p:nvCxnSpPr>
          <p:cNvPr id="57" name="直線接點 56"/>
          <p:cNvCxnSpPr/>
          <p:nvPr/>
        </p:nvCxnSpPr>
        <p:spPr>
          <a:xfrm>
            <a:off x="2139568" y="2677885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2139568" y="3184072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2139568" y="3682093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2139568" y="4188279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2139568" y="4653643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2139568" y="5159829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4572524" y="2302328"/>
            <a:ext cx="671915" cy="1272749"/>
            <a:chOff x="7717970" y="859971"/>
            <a:chExt cx="895887" cy="1696998"/>
          </a:xfrm>
        </p:grpSpPr>
        <p:sp>
          <p:nvSpPr>
            <p:cNvPr id="22" name="矩形 21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717970" y="1524000"/>
              <a:ext cx="89588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Telnet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353932" y="2302328"/>
            <a:ext cx="657872" cy="1272749"/>
            <a:chOff x="7717971" y="859971"/>
            <a:chExt cx="877163" cy="1696998"/>
          </a:xfrm>
        </p:grpSpPr>
        <p:sp>
          <p:nvSpPr>
            <p:cNvPr id="28" name="矩形 27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867819" y="1524000"/>
              <a:ext cx="63906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135390" y="2302328"/>
            <a:ext cx="678591" cy="1272749"/>
            <a:chOff x="7758431" y="859971"/>
            <a:chExt cx="904788" cy="1696998"/>
          </a:xfrm>
        </p:grpSpPr>
        <p:sp>
          <p:nvSpPr>
            <p:cNvPr id="31" name="矩形 30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792895" y="1524000"/>
              <a:ext cx="87032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4580686" y="4709502"/>
            <a:ext cx="2212576" cy="230832"/>
            <a:chOff x="9198425" y="2851274"/>
            <a:chExt cx="2950101" cy="307776"/>
          </a:xfrm>
        </p:grpSpPr>
        <p:sp>
          <p:nvSpPr>
            <p:cNvPr id="38" name="矩形 37"/>
            <p:cNvSpPr/>
            <p:nvPr/>
          </p:nvSpPr>
          <p:spPr>
            <a:xfrm>
              <a:off x="9198425" y="2867691"/>
              <a:ext cx="2950101" cy="244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9689616" y="2851274"/>
              <a:ext cx="2026624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LLC(Logical Link Control)</a:t>
              </a:r>
              <a:endParaRPr lang="zh-TW" altLang="en-US" sz="10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580686" y="4920848"/>
            <a:ext cx="2212576" cy="230832"/>
            <a:chOff x="9198425" y="2851274"/>
            <a:chExt cx="2950101" cy="307776"/>
          </a:xfrm>
        </p:grpSpPr>
        <p:sp>
          <p:nvSpPr>
            <p:cNvPr id="51" name="矩形 50"/>
            <p:cNvSpPr/>
            <p:nvPr/>
          </p:nvSpPr>
          <p:spPr>
            <a:xfrm>
              <a:off x="9198425" y="2871735"/>
              <a:ext cx="2950101" cy="2360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9569424" y="2851274"/>
              <a:ext cx="2272417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MAC(Media Access Control)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462179" y="4783838"/>
            <a:ext cx="704039" cy="778439"/>
            <a:chOff x="7717967" y="4168650"/>
            <a:chExt cx="938719" cy="1037918"/>
          </a:xfrm>
        </p:grpSpPr>
        <p:sp>
          <p:nvSpPr>
            <p:cNvPr id="17" name="矩形 16"/>
            <p:cNvSpPr/>
            <p:nvPr/>
          </p:nvSpPr>
          <p:spPr>
            <a:xfrm>
              <a:off x="7717968" y="4168650"/>
              <a:ext cx="877163" cy="10379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717967" y="4502943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連結層</a:t>
              </a:r>
            </a:p>
          </p:txBody>
        </p:sp>
      </p:grpSp>
      <p:sp>
        <p:nvSpPr>
          <p:cNvPr id="66" name="文字方塊 65"/>
          <p:cNvSpPr txBox="1"/>
          <p:nvPr/>
        </p:nvSpPr>
        <p:spPr>
          <a:xfrm>
            <a:off x="2294127" y="1914229"/>
            <a:ext cx="8210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OSI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3346763" y="1913109"/>
            <a:ext cx="902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DoD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4968086" y="1900360"/>
            <a:ext cx="1412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462181" y="2302328"/>
            <a:ext cx="704039" cy="1272749"/>
            <a:chOff x="7717970" y="859971"/>
            <a:chExt cx="938719" cy="1696998"/>
          </a:xfrm>
        </p:grpSpPr>
        <p:sp>
          <p:nvSpPr>
            <p:cNvPr id="14" name="矩形 13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717970" y="1524000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應用層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02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1060" y="694534"/>
            <a:ext cx="7381490" cy="57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2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網路</a:t>
            </a:r>
            <a:r>
              <a:rPr lang="zh-TW" altLang="en-US" sz="6000" dirty="0" smtClean="0"/>
              <a:t>設備 </a:t>
            </a:r>
            <a:r>
              <a:rPr lang="en-US" altLang="zh-TW" sz="6000" dirty="0" smtClean="0"/>
              <a:t>network device</a:t>
            </a:r>
          </a:p>
        </p:txBody>
      </p:sp>
    </p:spTree>
    <p:extLst>
      <p:ext uri="{BB962C8B-B14F-4D97-AF65-F5344CB8AC3E}">
        <p14:creationId xmlns:p14="http://schemas.microsoft.com/office/powerpoint/2010/main" val="23533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5469924" y="1664043"/>
            <a:ext cx="3171568" cy="38964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827839" y="2129333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應用層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27839" y="2627355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27838" y="3125082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會議層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27838" y="3622810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27837" y="4116826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網路層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27836" y="4610842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鏈結層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27835" y="5112282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實體層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938180" y="3622810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938180" y="4116826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048523" y="4107193"/>
            <a:ext cx="33855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16374" y="4107193"/>
            <a:ext cx="51969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65765" y="4107193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611390" y="4107193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4167081" y="3622810"/>
            <a:ext cx="1102181" cy="300082"/>
            <a:chOff x="9198425" y="2851274"/>
            <a:chExt cx="1469575" cy="400109"/>
          </a:xfrm>
        </p:grpSpPr>
        <p:sp>
          <p:nvSpPr>
            <p:cNvPr id="16" name="矩形 15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9644478" y="2851274"/>
              <a:ext cx="73139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3048523" y="3616138"/>
            <a:ext cx="1102181" cy="300082"/>
            <a:chOff x="9198425" y="2851274"/>
            <a:chExt cx="1469575" cy="400109"/>
          </a:xfrm>
        </p:grpSpPr>
        <p:sp>
          <p:nvSpPr>
            <p:cNvPr id="19" name="矩形 18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056686" y="5158448"/>
            <a:ext cx="2212576" cy="253916"/>
            <a:chOff x="9198425" y="2851274"/>
            <a:chExt cx="2950101" cy="338554"/>
          </a:xfrm>
        </p:grpSpPr>
        <p:sp>
          <p:nvSpPr>
            <p:cNvPr id="22" name="矩形 21"/>
            <p:cNvSpPr/>
            <p:nvPr/>
          </p:nvSpPr>
          <p:spPr>
            <a:xfrm>
              <a:off x="9198425" y="2851274"/>
              <a:ext cx="2950101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222070" y="2851274"/>
              <a:ext cx="96436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實體連線</a:t>
              </a:r>
            </a:p>
          </p:txBody>
        </p:sp>
      </p:grpSp>
      <p:cxnSp>
        <p:nvCxnSpPr>
          <p:cNvPr id="24" name="直線接點 23"/>
          <p:cNvCxnSpPr/>
          <p:nvPr/>
        </p:nvCxnSpPr>
        <p:spPr>
          <a:xfrm>
            <a:off x="615568" y="2504890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15568" y="3011077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15568" y="3509098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15568" y="4015284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15568" y="4480648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15568" y="4986834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3048524" y="2129333"/>
            <a:ext cx="671915" cy="1272749"/>
            <a:chOff x="7717970" y="859971"/>
            <a:chExt cx="895887" cy="1696998"/>
          </a:xfrm>
        </p:grpSpPr>
        <p:sp>
          <p:nvSpPr>
            <p:cNvPr id="31" name="矩形 30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717970" y="1524000"/>
              <a:ext cx="89588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Telnet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3829932" y="2129333"/>
            <a:ext cx="657872" cy="1272749"/>
            <a:chOff x="7717971" y="859971"/>
            <a:chExt cx="877163" cy="1696998"/>
          </a:xfrm>
        </p:grpSpPr>
        <p:sp>
          <p:nvSpPr>
            <p:cNvPr id="34" name="矩形 33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7867819" y="1524000"/>
              <a:ext cx="63906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4611390" y="2129333"/>
            <a:ext cx="678591" cy="1272749"/>
            <a:chOff x="7758431" y="859971"/>
            <a:chExt cx="904788" cy="1696998"/>
          </a:xfrm>
        </p:grpSpPr>
        <p:sp>
          <p:nvSpPr>
            <p:cNvPr id="37" name="矩形 36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7792895" y="1524000"/>
              <a:ext cx="87032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3056686" y="4536507"/>
            <a:ext cx="2212576" cy="230832"/>
            <a:chOff x="9198425" y="2851274"/>
            <a:chExt cx="2950101" cy="307776"/>
          </a:xfrm>
        </p:grpSpPr>
        <p:sp>
          <p:nvSpPr>
            <p:cNvPr id="40" name="矩形 39"/>
            <p:cNvSpPr/>
            <p:nvPr/>
          </p:nvSpPr>
          <p:spPr>
            <a:xfrm>
              <a:off x="9198425" y="2867691"/>
              <a:ext cx="2950101" cy="244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9689616" y="2851274"/>
              <a:ext cx="2026624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LLC(Logical Link Control)</a:t>
              </a:r>
              <a:endParaRPr lang="zh-TW" altLang="en-US" sz="10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3056686" y="4747853"/>
            <a:ext cx="2212576" cy="230832"/>
            <a:chOff x="9198425" y="2851274"/>
            <a:chExt cx="2950101" cy="307776"/>
          </a:xfrm>
        </p:grpSpPr>
        <p:sp>
          <p:nvSpPr>
            <p:cNvPr id="43" name="矩形 42"/>
            <p:cNvSpPr/>
            <p:nvPr/>
          </p:nvSpPr>
          <p:spPr>
            <a:xfrm>
              <a:off x="9198425" y="2871735"/>
              <a:ext cx="2950101" cy="2360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9569424" y="2851274"/>
              <a:ext cx="2272417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MAC(Media Access Control)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1938179" y="4610843"/>
            <a:ext cx="704039" cy="778439"/>
            <a:chOff x="7717967" y="4168650"/>
            <a:chExt cx="938719" cy="1037918"/>
          </a:xfrm>
        </p:grpSpPr>
        <p:sp>
          <p:nvSpPr>
            <p:cNvPr id="46" name="矩形 45"/>
            <p:cNvSpPr/>
            <p:nvPr/>
          </p:nvSpPr>
          <p:spPr>
            <a:xfrm>
              <a:off x="7717968" y="4168650"/>
              <a:ext cx="877163" cy="10379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7717967" y="4502943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連結層</a:t>
              </a:r>
            </a:p>
          </p:txBody>
        </p:sp>
      </p:grpSp>
      <p:sp>
        <p:nvSpPr>
          <p:cNvPr id="48" name="文字方塊 47"/>
          <p:cNvSpPr txBox="1"/>
          <p:nvPr/>
        </p:nvSpPr>
        <p:spPr>
          <a:xfrm>
            <a:off x="770127" y="1741234"/>
            <a:ext cx="8210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OSI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1822763" y="1740114"/>
            <a:ext cx="902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DoD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3444086" y="1727365"/>
            <a:ext cx="1412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</a:t>
            </a:r>
          </a:p>
        </p:txBody>
      </p:sp>
      <p:grpSp>
        <p:nvGrpSpPr>
          <p:cNvPr id="51" name="群組 50"/>
          <p:cNvGrpSpPr/>
          <p:nvPr/>
        </p:nvGrpSpPr>
        <p:grpSpPr>
          <a:xfrm>
            <a:off x="1938181" y="2129333"/>
            <a:ext cx="704039" cy="1272749"/>
            <a:chOff x="7717970" y="859971"/>
            <a:chExt cx="938719" cy="1696998"/>
          </a:xfrm>
        </p:grpSpPr>
        <p:sp>
          <p:nvSpPr>
            <p:cNvPr id="52" name="矩形 51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7717970" y="1524000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應用層</a:t>
              </a: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5752784" y="2152415"/>
            <a:ext cx="977834" cy="1272749"/>
            <a:chOff x="7758431" y="859971"/>
            <a:chExt cx="877163" cy="1696998"/>
          </a:xfrm>
          <a:solidFill>
            <a:srgbClr val="7030A0"/>
          </a:solidFill>
        </p:grpSpPr>
        <p:sp>
          <p:nvSpPr>
            <p:cNvPr id="55" name="矩形 54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7792895" y="1524000"/>
              <a:ext cx="825867" cy="400109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736126" y="3620916"/>
            <a:ext cx="1102181" cy="300082"/>
            <a:chOff x="9198425" y="2851274"/>
            <a:chExt cx="1469575" cy="400109"/>
          </a:xfrm>
        </p:grpSpPr>
        <p:sp>
          <p:nvSpPr>
            <p:cNvPr id="58" name="矩形 57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7185067" y="3604597"/>
            <a:ext cx="1102181" cy="300082"/>
            <a:chOff x="9198425" y="2826990"/>
            <a:chExt cx="1469575" cy="400109"/>
          </a:xfrm>
          <a:solidFill>
            <a:srgbClr val="7030A0"/>
          </a:solidFill>
        </p:grpSpPr>
        <p:sp>
          <p:nvSpPr>
            <p:cNvPr id="61" name="矩形 60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9540238" y="2826990"/>
              <a:ext cx="731397" cy="400109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7179163" y="2152414"/>
            <a:ext cx="1074254" cy="1272749"/>
            <a:chOff x="7758431" y="859971"/>
            <a:chExt cx="877163" cy="1696998"/>
          </a:xfrm>
          <a:solidFill>
            <a:srgbClr val="7030A0"/>
          </a:solidFill>
        </p:grpSpPr>
        <p:sp>
          <p:nvSpPr>
            <p:cNvPr id="64" name="矩形 63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7792895" y="1524000"/>
              <a:ext cx="453143" cy="400109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DNS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6" name="文字方塊 65"/>
          <p:cNvSpPr txBox="1"/>
          <p:nvPr/>
        </p:nvSpPr>
        <p:spPr>
          <a:xfrm>
            <a:off x="5901389" y="4107193"/>
            <a:ext cx="338554" cy="300082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7221370" y="4118833"/>
            <a:ext cx="620683" cy="300082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53629" y="171873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涵蓋的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基本協定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15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2701"/>
            <a:ext cx="9144000" cy="690166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網路協定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OSI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| TCP/IP </a:t>
            </a:r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Protocal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216" y="2007453"/>
            <a:ext cx="6241568" cy="37742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46951" y="5539361"/>
            <a:ext cx="877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有線網路</a:t>
            </a:r>
            <a:endParaRPr lang="en-US" altLang="zh-TW" sz="13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乙太網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99451" y="5723751"/>
            <a:ext cx="992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無線區域網路</a:t>
            </a:r>
            <a:endParaRPr lang="en-US" altLang="zh-TW" sz="1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4892" y="3698386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可靠傳輸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</a:t>
            </a:r>
          </a:p>
        </p:txBody>
      </p:sp>
      <p:sp>
        <p:nvSpPr>
          <p:cNvPr id="8" name="矩形 7"/>
          <p:cNvSpPr/>
          <p:nvPr/>
        </p:nvSpPr>
        <p:spPr>
          <a:xfrm>
            <a:off x="6923842" y="3698386"/>
            <a:ext cx="8579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</a:t>
            </a:r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可靠傳輸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</a:t>
            </a:r>
            <a:r>
              <a:rPr lang="en-US" altLang="zh-TW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</a:t>
            </a:r>
          </a:p>
        </p:txBody>
      </p:sp>
      <p:sp>
        <p:nvSpPr>
          <p:cNvPr id="9" name="矩形 8"/>
          <p:cNvSpPr/>
          <p:nvPr/>
        </p:nvSpPr>
        <p:spPr>
          <a:xfrm>
            <a:off x="4980742" y="3634769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錯誤重</a:t>
            </a:r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傳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80742" y="3900189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三向交握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233445" y="3225801"/>
            <a:ext cx="0" cy="4725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138445" y="3225801"/>
            <a:ext cx="0" cy="4725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777948" y="4090802"/>
            <a:ext cx="390953" cy="6970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5337472" y="4043274"/>
            <a:ext cx="820896" cy="7214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66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619996"/>
            <a:ext cx="9135731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https://ithelp.ithome.com.tw/articles/10000021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4012" y="996748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TW" sz="3600" dirty="0"/>
              <a:t>OSI M</a:t>
            </a:r>
            <a:r>
              <a:rPr lang="en-US" altLang="zh-TW" sz="3600" dirty="0"/>
              <a:t>odel</a:t>
            </a:r>
            <a:endParaRPr lang="en-US" altLang="zh-TW" sz="3600" dirty="0"/>
          </a:p>
        </p:txBody>
      </p:sp>
      <p:pic>
        <p:nvPicPr>
          <p:cNvPr id="2050" name="Picture 2" descr="「osi model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614" y="2435904"/>
            <a:ext cx="5075904" cy="290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41387" y="2566432"/>
            <a:ext cx="2820912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1350" dirty="0"/>
              <a:t>OSI模型是一種制定網路標準都會參考的概念性架構，依據網路運作方式，OSI模型共切分成7個不同的層級，每級按照網路傳輸的模式，定義所屬的規範及標準。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1350" dirty="0"/>
              <a:t>依據網路運作方式，OSI模型共切分成7個不同的層級，每級按照網路傳輸的模式，定義所屬的規範及標準。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1350" dirty="0"/>
              <a:t>由具體到抽象的網路傳輸方式層次來看，7層分別為實體層、資料連結層、網路層、傳輸層、會議層、展示層及應用層。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5949950" y="3581400"/>
            <a:ext cx="4191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030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69" y="1455740"/>
            <a:ext cx="9135731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https://zh.wikipedia.org/wiki/TCP/IP%E5%8D%8F%E8%AE%AE%E6%97%8F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6177" y="857251"/>
            <a:ext cx="4110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TW" sz="3600" dirty="0"/>
              <a:t>TCP/IP Protocol Suite</a:t>
            </a:r>
          </a:p>
        </p:txBody>
      </p:sp>
      <p:sp>
        <p:nvSpPr>
          <p:cNvPr id="2" name="矩形 1"/>
          <p:cNvSpPr/>
          <p:nvPr/>
        </p:nvSpPr>
        <p:spPr>
          <a:xfrm>
            <a:off x="493766" y="2078988"/>
            <a:ext cx="42623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TCP/IP協定套組(TCP/IP Protocol Suite)，簡稱TCP/IP</a:t>
            </a:r>
            <a:r>
              <a:rPr lang="zh-TW" altLang="en-US" sz="1350" dirty="0"/>
              <a:t>。</a:t>
            </a:r>
            <a:endParaRPr lang="en-US" altLang="zh-TW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該協定家族的兩個核心協定：TCP（傳輸控制協定）和IP（網際網路協定），為該家族中最早通過的標準。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TCP/IP提供點對點的連結機制，將資料應該如何封裝、定址、傳輸、路由以及在目的地如何接收，都加以標準化</a:t>
            </a:r>
            <a:r>
              <a:rPr lang="zh-TW" altLang="en-US" sz="1350" dirty="0"/>
              <a:t>。</a:t>
            </a:r>
            <a:endParaRPr lang="en-US" altLang="zh-TW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它將軟體通訊過程抽象化為四個抽象層，採取協定堆疊的方式，分別實作出不同通訊協定</a:t>
            </a:r>
            <a:r>
              <a:rPr lang="zh-TW" altLang="en-US" sz="1350" dirty="0"/>
              <a:t>。</a:t>
            </a:r>
            <a:endParaRPr lang="en-US" altLang="zh-TW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協定套組下的各種協定，依其功能不同，被分別歸屬到這四個階層之中，常被視為是簡化的七層OSI模型</a:t>
            </a:r>
          </a:p>
        </p:txBody>
      </p:sp>
      <p:pic>
        <p:nvPicPr>
          <p:cNvPr id="1026" name="Picture 2" descr="「tcp / ip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00" y="2717468"/>
            <a:ext cx="3988850" cy="249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87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2701" y="2654599"/>
            <a:ext cx="1492250" cy="47863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700" dirty="0">
                <a:solidFill>
                  <a:srgbClr val="FFFF00"/>
                </a:solidFill>
              </a:rPr>
              <a:t>DNS</a:t>
            </a:r>
            <a:r>
              <a:rPr lang="zh-TW" altLang="en-US" sz="2700" dirty="0">
                <a:solidFill>
                  <a:srgbClr val="FFFF00"/>
                </a:solidFill>
              </a:rPr>
              <a:t>查詢</a:t>
            </a:r>
            <a:endParaRPr lang="zh-TW" altLang="en-US" sz="2700" dirty="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200150"/>
            <a:ext cx="9144000" cy="59715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000" dirty="0"/>
              <a:t>測試案例</a:t>
            </a:r>
            <a:r>
              <a:rPr lang="en-US" altLang="zh-TW" sz="3000" dirty="0"/>
              <a:t>::::</a:t>
            </a:r>
            <a:r>
              <a:rPr lang="en-US" altLang="zh-TW" sz="3000" dirty="0" err="1"/>
              <a:t>TCP_IP_demo.pcapng</a:t>
            </a:r>
            <a:endParaRPr lang="zh-TW" altLang="en-US" sz="3000" dirty="0"/>
          </a:p>
        </p:txBody>
      </p:sp>
      <p:cxnSp>
        <p:nvCxnSpPr>
          <p:cNvPr id="6" name="直線單箭頭接點 5"/>
          <p:cNvCxnSpPr>
            <a:stCxn id="3" idx="2"/>
          </p:cNvCxnSpPr>
          <p:nvPr/>
        </p:nvCxnSpPr>
        <p:spPr>
          <a:xfrm flipH="1">
            <a:off x="3298825" y="3133231"/>
            <a:ext cx="1" cy="45719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內容版面配置區 2"/>
          <p:cNvSpPr txBox="1">
            <a:spLocks/>
          </p:cNvSpPr>
          <p:nvPr/>
        </p:nvSpPr>
        <p:spPr>
          <a:xfrm>
            <a:off x="2317750" y="3665660"/>
            <a:ext cx="2082800" cy="428478"/>
          </a:xfrm>
          <a:prstGeom prst="rect">
            <a:avLst/>
          </a:prstGeom>
          <a:solidFill>
            <a:schemeClr val="tx1"/>
          </a:solidFill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700" dirty="0">
                <a:solidFill>
                  <a:srgbClr val="FFFF00"/>
                </a:solidFill>
              </a:rPr>
              <a:t>TCP</a:t>
            </a:r>
            <a:r>
              <a:rPr lang="zh-TW" altLang="en-US" sz="2700" dirty="0">
                <a:solidFill>
                  <a:srgbClr val="FFFF00"/>
                </a:solidFill>
              </a:rPr>
              <a:t>三向交握</a:t>
            </a:r>
            <a:endParaRPr lang="zh-TW" altLang="en-US" sz="2700" dirty="0">
              <a:solidFill>
                <a:srgbClr val="FFFF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3298824" y="4150318"/>
            <a:ext cx="1" cy="45719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620" y="2654599"/>
            <a:ext cx="992822" cy="54987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553" y="2547919"/>
            <a:ext cx="944118" cy="75604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759718" y="2269624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168.95.1.1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9" idx="3"/>
          </p:cNvCxnSpPr>
          <p:nvPr/>
        </p:nvCxnSpPr>
        <p:spPr>
          <a:xfrm>
            <a:off x="5667442" y="2929535"/>
            <a:ext cx="1088958" cy="6845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462" y="3769876"/>
            <a:ext cx="992822" cy="549871"/>
          </a:xfrm>
          <a:prstGeom prst="rect">
            <a:avLst/>
          </a:prstGeom>
        </p:spPr>
      </p:pic>
      <p:cxnSp>
        <p:nvCxnSpPr>
          <p:cNvPr id="15" name="直線單箭頭接點 14"/>
          <p:cNvCxnSpPr/>
          <p:nvPr/>
        </p:nvCxnSpPr>
        <p:spPr>
          <a:xfrm>
            <a:off x="5694289" y="4030683"/>
            <a:ext cx="1316111" cy="57683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214" y="4044811"/>
            <a:ext cx="2172614" cy="1101887"/>
          </a:xfrm>
          <a:prstGeom prst="rect">
            <a:avLst/>
          </a:prstGeom>
        </p:spPr>
      </p:pic>
      <p:sp>
        <p:nvSpPr>
          <p:cNvPr id="17" name="內容版面配置區 2"/>
          <p:cNvSpPr txBox="1">
            <a:spLocks/>
          </p:cNvSpPr>
          <p:nvPr/>
        </p:nvSpPr>
        <p:spPr>
          <a:xfrm>
            <a:off x="2317750" y="4679198"/>
            <a:ext cx="2082800" cy="428478"/>
          </a:xfrm>
          <a:prstGeom prst="rect">
            <a:avLst/>
          </a:prstGeom>
          <a:solidFill>
            <a:schemeClr val="tx1"/>
          </a:solidFill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700" dirty="0">
                <a:solidFill>
                  <a:srgbClr val="FFFF00"/>
                </a:solidFill>
              </a:rPr>
              <a:t>Http::</a:t>
            </a:r>
            <a:r>
              <a:rPr lang="zh-TW" altLang="en-US" sz="2700" dirty="0">
                <a:solidFill>
                  <a:srgbClr val="FFFF00"/>
                </a:solidFill>
              </a:rPr>
              <a:t>打開首頁</a:t>
            </a:r>
            <a:endParaRPr lang="zh-TW" altLang="en-US" sz="2700" dirty="0">
              <a:solidFill>
                <a:srgbClr val="FFFF00"/>
              </a:solidFill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33" y="1895346"/>
            <a:ext cx="2423295" cy="151850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868" y="3769876"/>
            <a:ext cx="1884224" cy="2108537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399280" y="1884229"/>
            <a:ext cx="48923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</a:t>
            </a:r>
            <a:endParaRPr lang="zh-TW" altLang="en-US" sz="135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44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7330" y="2410250"/>
            <a:ext cx="74923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ASCII, encryption, QuickTime, and JPEG are all typical of which layer?</a:t>
            </a:r>
          </a:p>
          <a:p>
            <a:r>
              <a:rPr lang="en-US" altLang="zh-TW" sz="2800" dirty="0" smtClean="0"/>
              <a:t>(A)the presentation layer      (B)the transport layer</a:t>
            </a:r>
          </a:p>
          <a:p>
            <a:r>
              <a:rPr lang="en-US" altLang="zh-TW" sz="2800" dirty="0" smtClean="0"/>
              <a:t>(C)the application layer       (D)the session layer  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7088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060" y="849692"/>
            <a:ext cx="83655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The ISO Open System Interconnection (OSI) reference model is used as a guideline for communication </a:t>
            </a:r>
            <a:r>
              <a:rPr lang="en-US" altLang="zh-TW" sz="2800" dirty="0" err="1" smtClean="0"/>
              <a:t>netweork</a:t>
            </a:r>
            <a:r>
              <a:rPr lang="en-US" altLang="zh-TW" sz="2800" dirty="0" smtClean="0"/>
              <a:t> development. For each of the functions below, assign the OSI layer at which it is performed.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00482"/>
              </p:ext>
            </p:extLst>
          </p:nvPr>
        </p:nvGraphicFramePr>
        <p:xfrm>
          <a:off x="874756" y="3114904"/>
          <a:ext cx="6794672" cy="18288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548964"/>
                <a:gridCol w="3245708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Functions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OSI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(1) Packet Routing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(2) Encryption/Decryption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(3) File Transfer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(4) Error Detection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(5) Error Recovery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0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129" y="1203919"/>
            <a:ext cx="83655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The ISO Open System Interconnection (OSI) reference model is used as a guideline for communication </a:t>
            </a:r>
            <a:r>
              <a:rPr lang="en-US" altLang="zh-TW" sz="2800" dirty="0" err="1" smtClean="0"/>
              <a:t>netweork</a:t>
            </a:r>
            <a:r>
              <a:rPr lang="en-US" altLang="zh-TW" sz="2800" dirty="0" smtClean="0"/>
              <a:t> development. For each of the functions below, assign the OSI layer at which it is performed.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88848"/>
              </p:ext>
            </p:extLst>
          </p:nvPr>
        </p:nvGraphicFramePr>
        <p:xfrm>
          <a:off x="1179555" y="3806882"/>
          <a:ext cx="6794672" cy="18288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548964"/>
                <a:gridCol w="3245708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Functions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OSI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(1) Packet Routing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Network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(2) Encryption/Decryption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Presentation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(3) File Transfer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Application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(4) Error Detection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Data Link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(5) Error Recovery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Transport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8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6043" y="180453"/>
            <a:ext cx="5305015" cy="4206711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9703"/>
              </p:ext>
            </p:extLst>
          </p:nvPr>
        </p:nvGraphicFramePr>
        <p:xfrm>
          <a:off x="361812" y="4623251"/>
          <a:ext cx="8287917" cy="1828800"/>
        </p:xfrm>
        <a:graphic>
          <a:graphicData uri="http://schemas.openxmlformats.org/drawingml/2006/table">
            <a:tbl>
              <a:tblPr/>
              <a:tblGrid>
                <a:gridCol w="1919951"/>
                <a:gridCol w="636796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節點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(Node)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</a:t>
                      </a: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TCP/IP </a:t>
                      </a: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協定組合的網路裝置。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主機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(Host)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不具有路由功能的節點。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路由器</a:t>
                      </a: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(Router)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具有路由功能的節點。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路由器的特性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(1)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具有兩個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或以上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的網路介面。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(2)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至少能解讀封包在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OSI Model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第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3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層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網路層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的資訊。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(3)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具有路由表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(Routing Table)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1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91481"/>
            <a:ext cx="9144000" cy="28008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網路協定</a:t>
            </a:r>
            <a:r>
              <a:rPr lang="en-US" altLang="zh-TW" sz="5400" dirty="0" smtClean="0"/>
              <a:t>(</a:t>
            </a:r>
            <a:r>
              <a:rPr lang="zh-TW" altLang="en-US" sz="5400" dirty="0" smtClean="0"/>
              <a:t>封包</a:t>
            </a:r>
            <a:r>
              <a:rPr lang="en-US" altLang="zh-TW" sz="5400" dirty="0" smtClean="0"/>
              <a:t>)</a:t>
            </a:r>
            <a:r>
              <a:rPr lang="zh-TW" altLang="en-US" sz="5400" dirty="0" smtClean="0"/>
              <a:t>分析</a:t>
            </a:r>
            <a:endParaRPr lang="en-US" altLang="zh-TW" sz="5400" dirty="0" smtClean="0"/>
          </a:p>
          <a:p>
            <a:pPr algn="ctr"/>
            <a:r>
              <a:rPr lang="zh-TW" altLang="en-US" sz="5400" dirty="0" smtClean="0"/>
              <a:t>使</a:t>
            </a:r>
            <a:r>
              <a:rPr lang="zh-TW" altLang="en-US" sz="5400" dirty="0"/>
              <a:t>用</a:t>
            </a:r>
            <a:r>
              <a:rPr lang="en-US" altLang="zh-TW" sz="5400" dirty="0" smtClean="0"/>
              <a:t>Wireshark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98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網路架</a:t>
            </a:r>
            <a:r>
              <a:rPr lang="zh-TW" altLang="en-US" dirty="0"/>
              <a:t>構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8650" y="2102787"/>
            <a:ext cx="7886700" cy="37970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49" y="1573573"/>
            <a:ext cx="5599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https://ithelp.ithome.com.tw/questions/10186644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1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5330" y="2784388"/>
            <a:ext cx="9144000" cy="206769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 smtClean="0"/>
              <a:t>ICMP</a:t>
            </a:r>
            <a:r>
              <a:rPr lang="zh-TW" altLang="en-US" sz="8000" dirty="0" smtClean="0"/>
              <a:t>網路協定</a:t>
            </a:r>
            <a:endParaRPr lang="en-US" altLang="zh-TW" sz="8000" dirty="0" smtClean="0"/>
          </a:p>
        </p:txBody>
      </p:sp>
    </p:spTree>
    <p:extLst>
      <p:ext uri="{BB962C8B-B14F-4D97-AF65-F5344CB8AC3E}">
        <p14:creationId xmlns:p14="http://schemas.microsoft.com/office/powerpoint/2010/main" val="24056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1752085" cy="1325563"/>
          </a:xfrm>
        </p:spPr>
        <p:txBody>
          <a:bodyPr/>
          <a:lstStyle/>
          <a:p>
            <a:r>
              <a:rPr lang="en-US" altLang="zh-TW" b="1" dirty="0" smtClean="0"/>
              <a:t>ARP</a:t>
            </a:r>
            <a:endParaRPr lang="en-US" altLang="zh-TW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291" y="2246870"/>
            <a:ext cx="8596184" cy="4611130"/>
          </a:xfrm>
        </p:spPr>
        <p:txBody>
          <a:bodyPr/>
          <a:lstStyle/>
          <a:p>
            <a:r>
              <a:rPr lang="zh-TW" altLang="en-US" dirty="0"/>
              <a:t>位了在乙太網路上通信，源站必須知道目的站的</a:t>
            </a:r>
            <a:r>
              <a:rPr lang="en-US" altLang="zh-TW" dirty="0"/>
              <a:t>IP</a:t>
            </a:r>
            <a:r>
              <a:rPr lang="zh-TW" altLang="en-US" dirty="0"/>
              <a:t>和</a:t>
            </a:r>
            <a:r>
              <a:rPr lang="en-US" altLang="zh-TW" dirty="0"/>
              <a:t>MAC</a:t>
            </a:r>
            <a:r>
              <a:rPr lang="zh-TW" altLang="en-US" dirty="0"/>
              <a:t>位址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dirty="0"/>
              <a:t>源站點確定了目的站點的</a:t>
            </a:r>
            <a:r>
              <a:rPr lang="en-US" altLang="zh-TW" dirty="0"/>
              <a:t>IP</a:t>
            </a:r>
            <a:r>
              <a:rPr lang="zh-TW" altLang="en-US" dirty="0"/>
              <a:t>位址後，源站點的網際網路協定會查看它的</a:t>
            </a:r>
            <a:r>
              <a:rPr lang="en-US" altLang="zh-TW" dirty="0"/>
              <a:t>ARP(</a:t>
            </a:r>
            <a:r>
              <a:rPr lang="zh-TW" altLang="en-US" dirty="0"/>
              <a:t>位址解析協定</a:t>
            </a:r>
            <a:r>
              <a:rPr lang="en-US" altLang="zh-TW" dirty="0"/>
              <a:t>)</a:t>
            </a:r>
            <a:r>
              <a:rPr lang="zh-TW" altLang="en-US" dirty="0"/>
              <a:t>表來查尋目的站點的</a:t>
            </a:r>
            <a:r>
              <a:rPr lang="en-US" altLang="zh-TW" dirty="0"/>
              <a:t>MAC</a:t>
            </a:r>
            <a:r>
              <a:rPr lang="zh-TW" altLang="en-US" dirty="0"/>
              <a:t>位址。</a:t>
            </a:r>
          </a:p>
          <a:p>
            <a:r>
              <a:rPr lang="zh-TW" altLang="en-US" dirty="0"/>
              <a:t>如果目的站點不知道</a:t>
            </a:r>
            <a:r>
              <a:rPr lang="en-US" altLang="zh-TW" dirty="0"/>
              <a:t>MAC</a:t>
            </a:r>
            <a:r>
              <a:rPr lang="zh-TW" altLang="en-US" dirty="0"/>
              <a:t>位址，源必需發送</a:t>
            </a:r>
            <a:r>
              <a:rPr lang="en-US" altLang="zh-TW" dirty="0"/>
              <a:t>ARP</a:t>
            </a:r>
            <a:r>
              <a:rPr lang="zh-TW" altLang="en-US" dirty="0"/>
              <a:t>請求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為了</a:t>
            </a:r>
            <a:r>
              <a:rPr lang="zh-TW" altLang="en-US" dirty="0"/>
              <a:t>確定資料封包的目的位址，它會檢查路由器上的</a:t>
            </a:r>
            <a:r>
              <a:rPr lang="en-US" altLang="zh-TW" dirty="0"/>
              <a:t>ARP</a:t>
            </a:r>
            <a:r>
              <a:rPr lang="zh-TW" altLang="en-US" dirty="0"/>
              <a:t>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位址不在這個表中，</a:t>
            </a:r>
            <a:r>
              <a:rPr lang="en-US" altLang="zh-TW" dirty="0"/>
              <a:t>ARP</a:t>
            </a:r>
            <a:r>
              <a:rPr lang="zh-TW" altLang="en-US" dirty="0"/>
              <a:t>發送一個廣播查找目的站點。  </a:t>
            </a:r>
          </a:p>
        </p:txBody>
      </p:sp>
      <p:sp>
        <p:nvSpPr>
          <p:cNvPr id="2" name="矩形 1"/>
          <p:cNvSpPr/>
          <p:nvPr/>
        </p:nvSpPr>
        <p:spPr>
          <a:xfrm>
            <a:off x="3075492" y="1375778"/>
            <a:ext cx="5269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MAC</a:t>
            </a:r>
            <a:r>
              <a:rPr lang="zh-TW" altLang="en-US" sz="2800" dirty="0"/>
              <a:t>位</a:t>
            </a:r>
            <a:r>
              <a:rPr lang="zh-TW" altLang="en-US" sz="2800" dirty="0" smtClean="0"/>
              <a:t>址</a:t>
            </a:r>
            <a:r>
              <a:rPr lang="en-US" altLang="zh-TW" sz="2800" dirty="0" smtClean="0"/>
              <a:t>(Hardware </a:t>
            </a:r>
            <a:r>
              <a:rPr lang="en-US" altLang="zh-TW" sz="2800" dirty="0" err="1" smtClean="0"/>
              <a:t>adress</a:t>
            </a:r>
            <a:r>
              <a:rPr lang="en-US" altLang="zh-TW" sz="2800" dirty="0" smtClean="0"/>
              <a:t>):48bits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075492" y="443132"/>
            <a:ext cx="4993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IP</a:t>
            </a:r>
            <a:r>
              <a:rPr lang="zh-TW" altLang="en-US" sz="3200" dirty="0" smtClean="0"/>
              <a:t>位址</a:t>
            </a:r>
            <a:r>
              <a:rPr lang="en-US" altLang="zh-TW" sz="3200" dirty="0" smtClean="0"/>
              <a:t>:32 bits(IPV6:128 bits)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8079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119" y="1908004"/>
            <a:ext cx="7886700" cy="31500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ICMP</a:t>
            </a:r>
            <a:r>
              <a:rPr lang="zh-TW" altLang="en-US" dirty="0" smtClean="0"/>
              <a:t>是</a:t>
            </a:r>
            <a:r>
              <a:rPr lang="zh-TW" altLang="en-US" dirty="0"/>
              <a:t>一個用來左右</a:t>
            </a:r>
            <a:r>
              <a:rPr lang="en-US" altLang="zh-TW" dirty="0"/>
              <a:t>TCP</a:t>
            </a:r>
            <a:r>
              <a:rPr lang="zh-TW" altLang="en-US" dirty="0"/>
              <a:t>和</a:t>
            </a:r>
            <a:r>
              <a:rPr lang="en-US" altLang="zh-TW" dirty="0"/>
              <a:t>UDP</a:t>
            </a:r>
            <a:r>
              <a:rPr lang="zh-TW" altLang="en-US" dirty="0"/>
              <a:t>連接行爲的低層機制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它</a:t>
            </a:r>
            <a:r>
              <a:rPr lang="zh-TW" altLang="en-US" dirty="0"/>
              <a:t>可通知主機一條到達目的地的較好路徑，報告路由中出現的問題，或者在網路出現故障時終止連接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它</a:t>
            </a:r>
            <a:r>
              <a:rPr lang="zh-TW" altLang="en-US" dirty="0"/>
              <a:t>給系統和網路管理員提供了一個最重要的低層監視工具：</a:t>
            </a:r>
            <a:r>
              <a:rPr lang="en-US" altLang="zh-TW" dirty="0"/>
              <a:t>ping</a:t>
            </a:r>
            <a:r>
              <a:rPr lang="zh-TW" altLang="en-US" dirty="0"/>
              <a:t>程式。 </a:t>
            </a:r>
          </a:p>
        </p:txBody>
      </p:sp>
      <p:sp>
        <p:nvSpPr>
          <p:cNvPr id="2" name="矩形 1"/>
          <p:cNvSpPr/>
          <p:nvPr/>
        </p:nvSpPr>
        <p:spPr>
          <a:xfrm>
            <a:off x="383059" y="321446"/>
            <a:ext cx="79948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網際網路控制訊息協定</a:t>
            </a:r>
            <a:endParaRPr lang="en-US" altLang="zh-TW" sz="3200" dirty="0" smtClean="0"/>
          </a:p>
          <a:p>
            <a:r>
              <a:rPr lang="en-US" altLang="zh-TW" sz="3200" dirty="0" smtClean="0"/>
              <a:t>(Internet Control Message Protocol</a:t>
            </a:r>
            <a:r>
              <a:rPr lang="zh-TW" altLang="en-US" sz="3200" dirty="0" smtClean="0"/>
              <a:t>，</a:t>
            </a:r>
            <a:r>
              <a:rPr lang="en-US" altLang="zh-TW" sz="3200" dirty="0" smtClean="0"/>
              <a:t>ICMP)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37186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784387"/>
            <a:ext cx="9144000" cy="24713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>
                <a:solidFill>
                  <a:srgbClr val="FFFF00"/>
                </a:solidFill>
              </a:rPr>
              <a:t>傳輸層</a:t>
            </a:r>
            <a:r>
              <a:rPr lang="zh-TW" altLang="en-US" sz="8000" dirty="0" smtClean="0"/>
              <a:t>網路協定</a:t>
            </a:r>
            <a:endParaRPr lang="en-US" altLang="zh-TW" sz="8000" dirty="0" smtClean="0"/>
          </a:p>
          <a:p>
            <a:pPr algn="ctr"/>
            <a:r>
              <a:rPr lang="en-US" altLang="zh-TW" sz="8000" dirty="0" smtClean="0"/>
              <a:t>TCP</a:t>
            </a:r>
            <a:r>
              <a:rPr lang="zh-TW" altLang="en-US" sz="8000" dirty="0" smtClean="0"/>
              <a:t> </a:t>
            </a:r>
            <a:r>
              <a:rPr lang="en-US" altLang="zh-TW" sz="8000" dirty="0" smtClean="0"/>
              <a:t>vs UDP</a:t>
            </a:r>
          </a:p>
        </p:txBody>
      </p:sp>
    </p:spTree>
    <p:extLst>
      <p:ext uri="{BB962C8B-B14F-4D97-AF65-F5344CB8AC3E}">
        <p14:creationId xmlns:p14="http://schemas.microsoft.com/office/powerpoint/2010/main" val="26808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TCP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497888" cy="4530725"/>
          </a:xfrm>
        </p:spPr>
        <p:txBody>
          <a:bodyPr/>
          <a:lstStyle/>
          <a:p>
            <a:r>
              <a:rPr lang="en-US" altLang="zh-TW" dirty="0"/>
              <a:t>TCP</a:t>
            </a:r>
            <a:r>
              <a:rPr lang="zh-TW" altLang="en-US" dirty="0"/>
              <a:t>是一種傳輸協定，它可以在網路用戶啓動的軟體應用過程之間建立通信會談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TCP</a:t>
            </a:r>
            <a:r>
              <a:rPr lang="zh-TW" altLang="en-US" dirty="0"/>
              <a:t>通過控制資料流量可以提供可靠的端到端資料傳送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網路</a:t>
            </a:r>
            <a:r>
              <a:rPr lang="zh-TW" altLang="en-US" dirty="0"/>
              <a:t>節點可以就資料傳輸的</a:t>
            </a:r>
            <a:r>
              <a:rPr lang="zh-TW" altLang="en-US" dirty="0">
                <a:latin typeface="Arial" panose="020B0604020202020204" pitchFamily="34" charset="0"/>
              </a:rPr>
              <a:t>“</a:t>
            </a:r>
            <a:r>
              <a:rPr lang="zh-TW" altLang="en-US" dirty="0"/>
              <a:t>窗口</a:t>
            </a:r>
            <a:r>
              <a:rPr lang="zh-TW" altLang="en-US" dirty="0">
                <a:latin typeface="Arial" panose="020B0604020202020204" pitchFamily="34" charset="0"/>
              </a:rPr>
              <a:t>”</a:t>
            </a:r>
            <a:r>
              <a:rPr lang="zh-TW" altLang="en-US" dirty="0"/>
              <a:t>大小達成一個協定，該窗口大小規定了將要發送的資料位元組數。傳輸視窗可以根據當前的網路流量進行即時調整。</a:t>
            </a:r>
          </a:p>
          <a:p>
            <a:r>
              <a:rPr lang="zh-TW" altLang="en-US" dirty="0"/>
              <a:t>這裡稱的窗口為滑動視窗</a:t>
            </a:r>
            <a:r>
              <a:rPr lang="en-US" altLang="zh-TW" dirty="0"/>
              <a:t>(Sliding Window) </a:t>
            </a:r>
          </a:p>
        </p:txBody>
      </p:sp>
    </p:spTree>
    <p:extLst>
      <p:ext uri="{BB962C8B-B14F-4D97-AF65-F5344CB8AC3E}">
        <p14:creationId xmlns:p14="http://schemas.microsoft.com/office/powerpoint/2010/main" val="547349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滑動視窗</a:t>
            </a:r>
            <a:r>
              <a:rPr lang="zh-TW" altLang="en-US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3773487"/>
          </a:xfrm>
        </p:spPr>
        <p:txBody>
          <a:bodyPr/>
          <a:lstStyle/>
          <a:p>
            <a:r>
              <a:rPr lang="en-US" altLang="zh-TW"/>
              <a:t>TCP</a:t>
            </a:r>
            <a:r>
              <a:rPr lang="zh-TW" altLang="en-US"/>
              <a:t>封包會通過</a:t>
            </a:r>
            <a:r>
              <a:rPr lang="en-US" altLang="zh-TW"/>
              <a:t>SQN</a:t>
            </a:r>
            <a:r>
              <a:rPr lang="zh-TW" altLang="en-US"/>
              <a:t>和</a:t>
            </a:r>
            <a:r>
              <a:rPr lang="en-US" altLang="zh-TW"/>
              <a:t>ACK</a:t>
            </a:r>
            <a:r>
              <a:rPr lang="zh-TW" altLang="en-US"/>
              <a:t>序號來確保傳送的正確性</a:t>
            </a:r>
            <a:r>
              <a:rPr lang="en-US" altLang="zh-TW"/>
              <a:t>﹐</a:t>
            </a:r>
            <a:r>
              <a:rPr lang="zh-TW" altLang="en-US"/>
              <a:t>但如果每一個封包都要等上一個封包的回應才被發送出去的話，實在是太慢和難以接受的。這樣，我們可以利用</a:t>
            </a:r>
            <a:r>
              <a:rPr lang="en-US" altLang="zh-TW"/>
              <a:t>Sliding Window</a:t>
            </a:r>
            <a:r>
              <a:rPr lang="zh-TW" altLang="en-US"/>
              <a:t>在傳送兩端劃分出一個緩衝範圍，規定出可以一次性發送的最大封包數目。 </a:t>
            </a:r>
          </a:p>
        </p:txBody>
      </p:sp>
    </p:spTree>
    <p:extLst>
      <p:ext uri="{BB962C8B-B14F-4D97-AF65-F5344CB8AC3E}">
        <p14:creationId xmlns:p14="http://schemas.microsoft.com/office/powerpoint/2010/main" val="35437049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0898" y="348448"/>
            <a:ext cx="1191912" cy="672842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UDP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278" y="2408451"/>
            <a:ext cx="8229600" cy="39802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UDP</a:t>
            </a:r>
            <a:r>
              <a:rPr lang="zh-TW" altLang="en-US" dirty="0"/>
              <a:t>的工作是負責將封包分送給不同的應用程式，就如同</a:t>
            </a:r>
            <a:r>
              <a:rPr lang="en-US" altLang="zh-TW" dirty="0"/>
              <a:t>IP</a:t>
            </a:r>
            <a:r>
              <a:rPr lang="zh-TW" altLang="en-US" dirty="0"/>
              <a:t>將封包送給遠端機器一樣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en-US" altLang="zh-TW" dirty="0" smtClean="0"/>
              <a:t>UDP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不可靠且非連接性</a:t>
            </a:r>
            <a:r>
              <a:rPr lang="zh-TW" altLang="en-US" dirty="0"/>
              <a:t>的通訊協定，它沒有檢驗封包是否正確到達遠端的功能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en-US" altLang="zh-TW" dirty="0" smtClean="0"/>
              <a:t>UDP</a:t>
            </a:r>
            <a:r>
              <a:rPr lang="zh-TW" altLang="en-US" dirty="0"/>
              <a:t>和</a:t>
            </a:r>
            <a:r>
              <a:rPr lang="en-US" altLang="zh-TW" dirty="0"/>
              <a:t>TCP</a:t>
            </a:r>
            <a:r>
              <a:rPr lang="zh-TW" altLang="en-US" dirty="0"/>
              <a:t>最大的分別是不偵測對方的存在就直接將資料送給對方，而假設對方會自行接收。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UDP</a:t>
            </a:r>
            <a:r>
              <a:rPr lang="zh-TW" altLang="en-US" dirty="0"/>
              <a:t>對那些需要</a:t>
            </a:r>
            <a:r>
              <a:rPr lang="zh-TW" altLang="en-US" dirty="0" smtClean="0"/>
              <a:t>大量資料</a:t>
            </a:r>
            <a:r>
              <a:rPr lang="zh-TW" altLang="en-US" dirty="0"/>
              <a:t>存取而又不要求可靠傳輸的程式，如</a:t>
            </a:r>
            <a:r>
              <a:rPr lang="en-US" altLang="zh-TW" dirty="0"/>
              <a:t>﹕</a:t>
            </a:r>
            <a:r>
              <a:rPr lang="zh-TW" altLang="en-US" dirty="0"/>
              <a:t>聲音傳遞</a:t>
            </a:r>
            <a:r>
              <a:rPr lang="en-US" altLang="zh-TW" dirty="0"/>
              <a:t>﹐</a:t>
            </a:r>
            <a:r>
              <a:rPr lang="zh-TW" altLang="en-US" dirty="0"/>
              <a:t>可以省卻雙方的溝通和確認時間，進而提高資料傳輸量。 </a:t>
            </a:r>
          </a:p>
        </p:txBody>
      </p:sp>
      <p:sp>
        <p:nvSpPr>
          <p:cNvPr id="2" name="矩形 1"/>
          <p:cNvSpPr/>
          <p:nvPr/>
        </p:nvSpPr>
        <p:spPr>
          <a:xfrm>
            <a:off x="393358" y="1910837"/>
            <a:ext cx="5828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https://en.wikipedia.org/wiki/User_Datagram_Protocol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40378" y="224912"/>
            <a:ext cx="4762500" cy="16859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0898" y="846062"/>
            <a:ext cx="3664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User Datagram Protocol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01234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702011"/>
            <a:ext cx="9144000" cy="24219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應用層</a:t>
            </a:r>
            <a:r>
              <a:rPr lang="zh-TW" altLang="en-US" sz="8000" dirty="0" smtClean="0"/>
              <a:t>網路協定</a:t>
            </a:r>
            <a:endParaRPr lang="en-US" altLang="zh-TW" sz="8000" dirty="0" smtClean="0"/>
          </a:p>
          <a:p>
            <a:pPr algn="ctr"/>
            <a:r>
              <a:rPr lang="en-US" altLang="zh-TW" sz="8000" dirty="0" smtClean="0"/>
              <a:t>DNS</a:t>
            </a:r>
            <a:endParaRPr lang="en-US" altLang="zh-TW" sz="8000" dirty="0" smtClean="0"/>
          </a:p>
        </p:txBody>
      </p:sp>
    </p:spTree>
    <p:extLst>
      <p:ext uri="{BB962C8B-B14F-4D97-AF65-F5344CB8AC3E}">
        <p14:creationId xmlns:p14="http://schemas.microsoft.com/office/powerpoint/2010/main" val="5290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41" y="934620"/>
            <a:ext cx="8911652" cy="727944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</a:p>
        </p:txBody>
      </p:sp>
      <p:sp>
        <p:nvSpPr>
          <p:cNvPr id="4" name="矩形 3"/>
          <p:cNvSpPr/>
          <p:nvPr/>
        </p:nvSpPr>
        <p:spPr>
          <a:xfrm>
            <a:off x="542925" y="3344901"/>
            <a:ext cx="80581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TW" sz="2400" dirty="0"/>
              <a:t>DNS </a:t>
            </a:r>
            <a:r>
              <a:rPr lang="zh-TW" altLang="en-US" sz="2400" dirty="0"/>
              <a:t>系統是由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Server) </a:t>
            </a:r>
            <a:r>
              <a:rPr lang="zh-TW" altLang="en-US" sz="2400" dirty="0"/>
              <a:t>和 </a:t>
            </a:r>
            <a:r>
              <a:rPr lang="en-US" altLang="zh-TW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用戶端 </a:t>
            </a:r>
            <a:r>
              <a:rPr lang="en-US" altLang="zh-TW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Client) </a:t>
            </a:r>
            <a:r>
              <a:rPr lang="zh-TW" altLang="en-US" sz="2400" dirty="0"/>
              <a:t>所組成。</a:t>
            </a:r>
            <a:endParaRPr lang="en-US" altLang="zh-TW" sz="24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400" dirty="0"/>
              <a:t>當使用者在瀏覽器等應用程式中輸入一個 </a:t>
            </a:r>
            <a:r>
              <a:rPr lang="en-US" altLang="zh-TW" sz="2400" dirty="0"/>
              <a:t>FQDN </a:t>
            </a:r>
            <a:r>
              <a:rPr lang="zh-TW" altLang="en-US" sz="2400" dirty="0"/>
              <a:t>後</a:t>
            </a:r>
            <a:r>
              <a:rPr lang="en-US" altLang="zh-TW" sz="2400" dirty="0"/>
              <a:t>, DNS </a:t>
            </a:r>
            <a:r>
              <a:rPr lang="zh-TW" altLang="en-US" sz="2400" dirty="0"/>
              <a:t>用戶端會向 </a:t>
            </a:r>
            <a:r>
              <a:rPr lang="en-US" altLang="zh-TW" sz="2400" dirty="0"/>
              <a:t>DNS</a:t>
            </a:r>
            <a:r>
              <a:rPr lang="zh-TW" altLang="en-US" sz="2400" dirty="0"/>
              <a:t>伺服器要求查詢此 </a:t>
            </a:r>
            <a:r>
              <a:rPr lang="en-US" altLang="zh-TW" sz="2400" dirty="0"/>
              <a:t>FQDN </a:t>
            </a:r>
            <a:r>
              <a:rPr lang="zh-TW" altLang="en-US" sz="2400" dirty="0"/>
              <a:t>的 </a:t>
            </a:r>
            <a:r>
              <a:rPr lang="en-US" altLang="zh-TW" sz="2400" dirty="0"/>
              <a:t>IP </a:t>
            </a:r>
            <a:r>
              <a:rPr lang="zh-TW" altLang="en-US" sz="2400" dirty="0"/>
              <a:t>位址</a:t>
            </a:r>
            <a:r>
              <a:rPr lang="en-US" altLang="zh-TW" sz="2400" dirty="0"/>
              <a:t>, </a:t>
            </a:r>
            <a:r>
              <a:rPr lang="zh-TW" altLang="en-US" sz="2400" dirty="0"/>
              <a:t>而伺服器則會去對照其資料庫內的資料</a:t>
            </a:r>
            <a:r>
              <a:rPr lang="en-US" altLang="zh-TW" sz="2400" dirty="0"/>
              <a:t>, </a:t>
            </a:r>
            <a:r>
              <a:rPr lang="zh-TW" altLang="en-US" sz="2400" dirty="0"/>
              <a:t>並將 </a:t>
            </a:r>
            <a:r>
              <a:rPr lang="en-US" altLang="zh-TW" sz="2400" dirty="0"/>
              <a:t>IP </a:t>
            </a:r>
            <a:r>
              <a:rPr lang="zh-TW" altLang="en-US" sz="2400" dirty="0"/>
              <a:t>位址回覆給用戶端。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53" y="1658696"/>
            <a:ext cx="944118" cy="7560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91318" y="1380401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168.95.1.1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1318" y="2296271"/>
            <a:ext cx="113358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 </a:t>
            </a:r>
            <a:endParaRPr lang="en-US" altLang="zh-TW" sz="13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Server) </a:t>
            </a:r>
            <a:endParaRPr lang="zh-TW" altLang="en-US" sz="1350" dirty="0"/>
          </a:p>
        </p:txBody>
      </p:sp>
      <p:sp>
        <p:nvSpPr>
          <p:cNvPr id="8" name="矩形 7"/>
          <p:cNvSpPr/>
          <p:nvPr/>
        </p:nvSpPr>
        <p:spPr>
          <a:xfrm>
            <a:off x="1672919" y="2137744"/>
            <a:ext cx="196720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DNS </a:t>
            </a:r>
            <a:r>
              <a:rPr lang="zh-TW" altLang="en-US" sz="1350" dirty="0"/>
              <a:t>用戶端 </a:t>
            </a:r>
            <a:r>
              <a:rPr lang="en-US" altLang="zh-TW" sz="1350" dirty="0"/>
              <a:t>(DNS Client) </a:t>
            </a:r>
            <a:endParaRPr lang="zh-TW" altLang="en-US" sz="1350" dirty="0"/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8419" y="2460148"/>
            <a:ext cx="992822" cy="549871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181350" y="2036720"/>
            <a:ext cx="2508250" cy="69836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9941" y="2011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Domain Name (System)Server</a:t>
            </a:r>
          </a:p>
          <a:p>
            <a:r>
              <a:rPr lang="zh-TW" altLang="en-US" dirty="0"/>
              <a:t>網域名稱服務</a:t>
            </a:r>
            <a:r>
              <a:rPr lang="en-US" altLang="zh-TW" dirty="0"/>
              <a:t>(</a:t>
            </a:r>
            <a:r>
              <a:rPr lang="zh-TW" altLang="en-US" dirty="0"/>
              <a:t>伺服器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181350" y="2819288"/>
            <a:ext cx="1037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nslookup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255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" y="859390"/>
            <a:ext cx="8991600" cy="761207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3000" dirty="0">
                <a:solidFill>
                  <a:schemeClr val="bg1"/>
                </a:solidFill>
              </a:rPr>
              <a:t>完整網域名稱</a:t>
            </a:r>
            <a:r>
              <a:rPr lang="en-US" altLang="zh-TW" sz="3000" dirty="0">
                <a:solidFill>
                  <a:schemeClr val="bg1"/>
                </a:solidFill>
              </a:rPr>
              <a:t> (FQDN, Fully Qualified Domain Name)</a:t>
            </a:r>
            <a:endParaRPr lang="zh-TW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2901" y="4721052"/>
            <a:ext cx="8305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Q::</a:t>
            </a:r>
            <a:r>
              <a:rPr lang="zh-TW" altLang="en-US" dirty="0"/>
              <a:t>平常我們在輸入網址時</a:t>
            </a:r>
            <a:r>
              <a:rPr lang="en-US" altLang="zh-TW" dirty="0"/>
              <a:t>, </a:t>
            </a:r>
            <a:r>
              <a:rPr lang="zh-TW" altLang="en-US" dirty="0"/>
              <a:t>大多數都沒加上結尾的</a:t>
            </a:r>
            <a:r>
              <a:rPr lang="en-US" altLang="zh-TW" dirty="0"/>
              <a:t>『.』, </a:t>
            </a:r>
            <a:r>
              <a:rPr lang="zh-TW" altLang="en-US" dirty="0"/>
              <a:t>為何還是可以正常作業呢？</a:t>
            </a:r>
            <a:endParaRPr lang="en-US" altLang="zh-TW" dirty="0"/>
          </a:p>
          <a:p>
            <a:r>
              <a:rPr lang="en-US" altLang="zh-TW" dirty="0"/>
              <a:t>A::</a:t>
            </a:r>
            <a:r>
              <a:rPr lang="zh-TW" altLang="en-US" dirty="0"/>
              <a:t>大部份網路應用程式在解讀名稱時</a:t>
            </a:r>
            <a:r>
              <a:rPr lang="en-US" altLang="zh-TW" dirty="0"/>
              <a:t>, </a:t>
            </a:r>
            <a:r>
              <a:rPr lang="zh-TW" altLang="en-US" dirty="0"/>
              <a:t>會自動補上</a:t>
            </a:r>
            <a:r>
              <a:rPr lang="en-US" altLang="zh-TW" dirty="0"/>
              <a:t>『.』, </a:t>
            </a:r>
            <a:r>
              <a:rPr lang="zh-TW" altLang="en-US" dirty="0"/>
              <a:t>以方便我們使用</a:t>
            </a:r>
          </a:p>
        </p:txBody>
      </p:sp>
      <p:sp>
        <p:nvSpPr>
          <p:cNvPr id="5" name="矩形 4"/>
          <p:cNvSpPr/>
          <p:nvPr/>
        </p:nvSpPr>
        <p:spPr>
          <a:xfrm>
            <a:off x="1308098" y="3600359"/>
            <a:ext cx="6375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</a:t>
            </a:r>
            <a:r>
              <a:rPr lang="zh-TW" altLang="en-US" sz="2400" dirty="0"/>
              <a:t>：</a:t>
            </a:r>
            <a:r>
              <a:rPr lang="en-US" altLang="zh-TW" sz="2400" dirty="0"/>
              <a:t>Web </a:t>
            </a:r>
            <a:r>
              <a:rPr lang="zh-TW" altLang="en-US" sz="2400" dirty="0"/>
              <a:t>伺服器的主機名稱。</a:t>
            </a:r>
          </a:p>
          <a:p>
            <a:r>
              <a:rPr lang="en-US" altLang="zh-TW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pchome.com.tw</a:t>
            </a:r>
            <a:r>
              <a:rPr lang="en-US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zh-TW" altLang="en-US" sz="2400" dirty="0"/>
              <a:t>：</a:t>
            </a:r>
            <a:r>
              <a:rPr lang="en-US" altLang="zh-TW" sz="2400" dirty="0"/>
              <a:t>Web </a:t>
            </a:r>
            <a:r>
              <a:rPr lang="zh-TW" altLang="en-US" sz="2400" dirty="0"/>
              <a:t>伺服器所在的網域名稱。</a:t>
            </a:r>
          </a:p>
        </p:txBody>
      </p:sp>
      <p:sp>
        <p:nvSpPr>
          <p:cNvPr id="6" name="矩形 5"/>
          <p:cNvSpPr/>
          <p:nvPr/>
        </p:nvSpPr>
        <p:spPr>
          <a:xfrm>
            <a:off x="82549" y="2423114"/>
            <a:ext cx="882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完整網域名稱</a:t>
            </a:r>
            <a:r>
              <a:rPr lang="en-US" altLang="zh-TW" dirty="0"/>
              <a:t> (FQDN, Fully Qualified Domain Name) ==『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主機名稱</a:t>
            </a:r>
            <a:r>
              <a:rPr lang="en-US" altLang="zh-TW" dirty="0"/>
              <a:t>』 + 『</a:t>
            </a:r>
            <a:r>
              <a:rPr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網域名稱</a:t>
            </a:r>
            <a:r>
              <a:rPr lang="en-US" altLang="zh-TW" dirty="0"/>
              <a:t>』 + 『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dirty="0"/>
              <a:t>』</a:t>
            </a:r>
          </a:p>
        </p:txBody>
      </p:sp>
      <p:sp>
        <p:nvSpPr>
          <p:cNvPr id="7" name="矩形 6"/>
          <p:cNvSpPr/>
          <p:nvPr/>
        </p:nvSpPr>
        <p:spPr>
          <a:xfrm>
            <a:off x="565151" y="2423114"/>
            <a:ext cx="43210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</a:t>
            </a:r>
            <a:r>
              <a:rPr lang="en-US" altLang="zh-TW" sz="3300" dirty="0"/>
              <a:t>.</a:t>
            </a:r>
            <a:r>
              <a:rPr lang="en-US" altLang="zh-TW" sz="33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pchome.com.tw</a:t>
            </a:r>
            <a:r>
              <a:rPr lang="en-US" altLang="zh-TW" sz="7200" dirty="0">
                <a:solidFill>
                  <a:srgbClr val="7030A0"/>
                </a:solidFill>
              </a:rPr>
              <a:t>.</a:t>
            </a:r>
            <a:endParaRPr lang="zh-TW" altLang="en-US" sz="7200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91931" y="1835032"/>
            <a:ext cx="41676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700" dirty="0">
                <a:solidFill>
                  <a:srgbClr val="002060"/>
                </a:solidFill>
              </a:rPr>
              <a:t>dns.hinet.net        168.95.1.1</a:t>
            </a:r>
            <a:endParaRPr lang="zh-TW" altLang="en-US" sz="27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7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923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網路架構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1714" y="1783021"/>
            <a:ext cx="6908329" cy="45261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2572" y="1044358"/>
            <a:ext cx="6899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http://www.cc.tpcu.edu.tw/files/11-1025-749.php?Lang=zh-tw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2572" y="141369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臺北城市科技大學校園網路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5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63796" y="2621987"/>
            <a:ext cx="3587750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用戶端要求伺服器由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查出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位址的動作稱之為</a:t>
            </a:r>
            <a:r>
              <a:rPr lang="zh-TW" altLang="en-US" sz="135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正向名稱查詢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(Forward Name Query),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一般直接說</a:t>
            </a:r>
            <a:r>
              <a:rPr lang="zh-TW" altLang="en-US" sz="135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名稱查詢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endParaRPr lang="en-US" altLang="zh-TW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而伺服器查出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位址並回傳給用戶端的動作就叫做</a:t>
            </a:r>
            <a:r>
              <a:rPr lang="zh-TW" altLang="en-US" sz="135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正向名稱解析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(Forward Name Resolution),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一般又簡稱為</a:t>
            </a:r>
            <a:r>
              <a:rPr lang="zh-TW" altLang="en-US" sz="135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若要求由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位址查詢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則稱為</a:t>
            </a:r>
            <a:r>
              <a:rPr lang="zh-TW" altLang="en-US" sz="135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反向名稱查詢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(Reverse Name Query),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簡稱</a:t>
            </a:r>
            <a:r>
              <a:rPr lang="zh-TW" altLang="en-US" sz="135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反向查詢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而伺服器所對應的動作自然也就稱為</a:t>
            </a:r>
            <a:r>
              <a:rPr lang="zh-TW" altLang="en-US" sz="135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反向解析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1177497"/>
            <a:ext cx="9144000" cy="72794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3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33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  <a:endParaRPr lang="zh-TW" altLang="en-US" sz="3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9342" y="4383901"/>
            <a:ext cx="134844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</a:t>
            </a:r>
          </a:p>
        </p:txBody>
      </p:sp>
      <p:sp>
        <p:nvSpPr>
          <p:cNvPr id="7" name="矩形 6"/>
          <p:cNvSpPr/>
          <p:nvPr/>
        </p:nvSpPr>
        <p:spPr>
          <a:xfrm>
            <a:off x="2009343" y="2591317"/>
            <a:ext cx="127995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600" dirty="0"/>
              <a:t>FQDN </a:t>
            </a:r>
            <a:endParaRPr lang="zh-TW" altLang="en-US" sz="36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235200" y="3312858"/>
            <a:ext cx="6350" cy="9727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92739" y="3177318"/>
            <a:ext cx="170264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rgbClr val="669900"/>
                </a:solidFill>
              </a:rPr>
              <a:t>正向名稱查詢</a:t>
            </a:r>
            <a:r>
              <a:rPr lang="zh-TW" altLang="en-US" sz="1350" dirty="0"/>
              <a:t> </a:t>
            </a:r>
            <a:endParaRPr lang="en-US" altLang="zh-TW" sz="1350" dirty="0"/>
          </a:p>
          <a:p>
            <a:r>
              <a:rPr lang="en-US" altLang="zh-TW" sz="1350" dirty="0"/>
              <a:t>Forward Name Query</a:t>
            </a:r>
            <a:endParaRPr lang="zh-TW" altLang="en-US" sz="1350" dirty="0"/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3086100" y="3338642"/>
            <a:ext cx="6350" cy="9211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46552" y="3882599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名稱查詢</a:t>
            </a:r>
          </a:p>
        </p:txBody>
      </p:sp>
      <p:sp>
        <p:nvSpPr>
          <p:cNvPr id="14" name="矩形 13"/>
          <p:cNvSpPr/>
          <p:nvPr/>
        </p:nvSpPr>
        <p:spPr>
          <a:xfrm>
            <a:off x="3289299" y="3244430"/>
            <a:ext cx="169155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反向名稱查詢 </a:t>
            </a:r>
            <a:endParaRPr lang="en-US" altLang="zh-TW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Name Query</a:t>
            </a:r>
          </a:p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反向查詢</a:t>
            </a:r>
          </a:p>
        </p:txBody>
      </p:sp>
    </p:spTree>
    <p:extLst>
      <p:ext uri="{BB962C8B-B14F-4D97-AF65-F5344CB8AC3E}">
        <p14:creationId xmlns:p14="http://schemas.microsoft.com/office/powerpoint/2010/main" val="173944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494" y="2289218"/>
            <a:ext cx="6699313" cy="2708232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1177497"/>
            <a:ext cx="9144000" cy="72794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</a:t>
            </a:r>
            <a:r>
              <a:rPr lang="zh-TW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解析</a:t>
            </a:r>
            <a:r>
              <a:rPr lang="en-US" altLang="zh-TW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altLang="zh-TW" sz="33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nslookup</a:t>
            </a:r>
            <a:endParaRPr lang="zh-TW" altLang="en-US" sz="3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806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7715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2292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950" dirty="0"/>
              <a:t>UDP</a:t>
            </a:r>
            <a:endParaRPr lang="zh-TW" altLang="en-US" sz="495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732" y="2629199"/>
            <a:ext cx="3107108" cy="19470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37850"/>
          <a:stretch/>
        </p:blipFill>
        <p:spPr>
          <a:xfrm>
            <a:off x="673100" y="2029355"/>
            <a:ext cx="3015284" cy="31466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26092" y="1882892"/>
            <a:ext cx="36172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Datagram Protocol</a:t>
            </a:r>
            <a:endParaRPr lang="zh-TW" alt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48048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322" y="1360988"/>
            <a:ext cx="9135731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06035" y="857251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TW" sz="3600" dirty="0"/>
              <a:t>UDP</a:t>
            </a:r>
            <a:endParaRPr lang="en-US" altLang="zh-TW" sz="3600" dirty="0"/>
          </a:p>
        </p:txBody>
      </p:sp>
      <p:pic>
        <p:nvPicPr>
          <p:cNvPr id="5" name="Picture 2" descr="「tcp udp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32" b="-1956"/>
          <a:stretch/>
        </p:blipFill>
        <p:spPr bwMode="auto">
          <a:xfrm>
            <a:off x="183268" y="3408840"/>
            <a:ext cx="8687554" cy="177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29920" y="5637816"/>
            <a:ext cx="850195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https://www.quora.com/What-are-the-pros-and-cons-of-UDP-versus-TCP-as-transport-mechanisms-in-IP-networks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50" y="2506488"/>
            <a:ext cx="4781550" cy="6461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0" y="1338923"/>
            <a:ext cx="5410453" cy="555897"/>
          </a:xfrm>
          <a:prstGeom prst="rect">
            <a:avLst/>
          </a:prstGeom>
        </p:spPr>
      </p:pic>
      <p:sp>
        <p:nvSpPr>
          <p:cNvPr id="10" name="右大括弧 9"/>
          <p:cNvSpPr/>
          <p:nvPr/>
        </p:nvSpPr>
        <p:spPr>
          <a:xfrm rot="16200000">
            <a:off x="4609191" y="104633"/>
            <a:ext cx="381000" cy="4357922"/>
          </a:xfrm>
          <a:prstGeom prst="rightBrace">
            <a:avLst>
              <a:gd name="adj1" fmla="val 8333"/>
              <a:gd name="adj2" fmla="val 449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5386656" y="909297"/>
            <a:ext cx="385504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載送應用層 </a:t>
            </a:r>
            <a:r>
              <a:rPr lang="en-US" altLang="zh-TW" sz="1350" dirty="0"/>
              <a:t>(Application Layer) </a:t>
            </a:r>
            <a:r>
              <a:rPr lang="zh-TW" altLang="en-US" sz="1350" dirty="0"/>
              <a:t>的資訊</a:t>
            </a:r>
            <a:r>
              <a:rPr lang="zh-TW" altLang="en-US" sz="1350" dirty="0"/>
              <a:t>。</a:t>
            </a:r>
            <a:endParaRPr lang="en-US" altLang="zh-TW" sz="1350" dirty="0"/>
          </a:p>
          <a:p>
            <a:r>
              <a:rPr lang="zh-TW" altLang="en-US" sz="1350" dirty="0"/>
              <a:t>可</a:t>
            </a:r>
            <a:r>
              <a:rPr lang="zh-TW" altLang="en-US" sz="1350" dirty="0"/>
              <a:t>視為 </a:t>
            </a:r>
            <a:r>
              <a:rPr lang="en-US" altLang="zh-TW" sz="1350" dirty="0"/>
              <a:t>UDP </a:t>
            </a:r>
            <a:r>
              <a:rPr lang="en-US" altLang="zh-TW" sz="135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Payload</a:t>
            </a:r>
            <a:r>
              <a:rPr lang="en-US" altLang="zh-TW" sz="1350" dirty="0"/>
              <a:t>, </a:t>
            </a:r>
            <a:r>
              <a:rPr lang="zh-TW" altLang="en-US" sz="900" dirty="0"/>
              <a:t>一般</a:t>
            </a:r>
            <a:r>
              <a:rPr lang="zh-TW" altLang="en-US" sz="900" dirty="0"/>
              <a:t>都稱為 </a:t>
            </a:r>
            <a:r>
              <a:rPr lang="en-US" altLang="zh-TW" sz="900" dirty="0"/>
              <a:t>UDP Data </a:t>
            </a:r>
            <a:r>
              <a:rPr lang="zh-TW" altLang="en-US" sz="900" dirty="0"/>
              <a:t>或 </a:t>
            </a:r>
            <a:r>
              <a:rPr lang="en-US" altLang="zh-TW" sz="900" dirty="0"/>
              <a:t>UDP Message</a:t>
            </a:r>
            <a:endParaRPr lang="zh-TW" altLang="en-US" sz="9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5"/>
          <a:srcRect r="34249"/>
          <a:stretch/>
        </p:blipFill>
        <p:spPr>
          <a:xfrm>
            <a:off x="183268" y="1461840"/>
            <a:ext cx="2042954" cy="1947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67376" y="5110444"/>
            <a:ext cx="80645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封包長度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用來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記錄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UDP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封包的總長度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為單位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此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欄位值最小為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8,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也就是整個封包只有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UDP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表頭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沒有任何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UDP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資料；最大值則受限於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Payload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的長度</a:t>
            </a:r>
            <a:r>
              <a:rPr lang="zh-TW" altLang="en-US" sz="1350" dirty="0"/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7188201" y="2390260"/>
            <a:ext cx="162741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錯誤檢查碼</a:t>
            </a:r>
          </a:p>
          <a:p>
            <a:r>
              <a:rPr lang="en-US" altLang="zh-TW" sz="900" dirty="0"/>
              <a:t>UDP </a:t>
            </a:r>
            <a:r>
              <a:rPr lang="zh-TW" altLang="en-US" sz="900" dirty="0"/>
              <a:t>不一定要執行錯誤檢查</a:t>
            </a:r>
            <a:r>
              <a:rPr lang="en-US" altLang="zh-TW" sz="900" dirty="0"/>
              <a:t>, </a:t>
            </a:r>
            <a:r>
              <a:rPr lang="zh-TW" altLang="en-US" sz="900" dirty="0"/>
              <a:t>若是為了降低運算資源的需求等</a:t>
            </a:r>
            <a:r>
              <a:rPr lang="en-US" altLang="zh-TW" sz="900" dirty="0"/>
              <a:t>, </a:t>
            </a:r>
            <a:r>
              <a:rPr lang="zh-TW" altLang="en-US" sz="900" dirty="0"/>
              <a:t>可以不用執行錯誤檢查</a:t>
            </a:r>
            <a:r>
              <a:rPr lang="en-US" altLang="zh-TW" sz="900" dirty="0"/>
              <a:t>, </a:t>
            </a:r>
            <a:r>
              <a:rPr lang="zh-TW" altLang="en-US" sz="900" dirty="0"/>
              <a:t>此時本欄位填入 </a:t>
            </a:r>
            <a:r>
              <a:rPr lang="en-US" altLang="zh-TW" sz="900" dirty="0"/>
              <a:t>0 </a:t>
            </a:r>
            <a:r>
              <a:rPr lang="zh-TW" altLang="en-US" sz="900" dirty="0"/>
              <a:t>即可。</a:t>
            </a:r>
          </a:p>
        </p:txBody>
      </p:sp>
      <p:sp>
        <p:nvSpPr>
          <p:cNvPr id="15" name="矩形 14"/>
          <p:cNvSpPr/>
          <p:nvPr/>
        </p:nvSpPr>
        <p:spPr>
          <a:xfrm>
            <a:off x="1811676" y="1930831"/>
            <a:ext cx="7503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UDP </a:t>
            </a:r>
            <a:endParaRPr lang="en-US" altLang="zh-TW" sz="1350" dirty="0"/>
          </a:p>
          <a:p>
            <a:r>
              <a:rPr lang="en-US" altLang="zh-TW" sz="135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Payload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1431648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678" y="1302553"/>
            <a:ext cx="1314784" cy="30008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編號</a:t>
            </a:r>
            <a:r>
              <a:rPr lang="en-US" altLang="zh-TW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149</a:t>
            </a:r>
            <a:r>
              <a:rPr lang="zh-TW" altLang="en-US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的封包</a:t>
            </a:r>
            <a:endParaRPr lang="zh-TW" altLang="en-US" sz="135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27" y="1682353"/>
            <a:ext cx="7591716" cy="424219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193" y="2874789"/>
            <a:ext cx="4781550" cy="64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0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94"/>
          <a:stretch/>
        </p:blipFill>
        <p:spPr>
          <a:xfrm>
            <a:off x="527050" y="1860549"/>
            <a:ext cx="8207096" cy="381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46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950" dirty="0"/>
              <a:t>TCP</a:t>
            </a:r>
            <a:endParaRPr lang="zh-TW" altLang="en-US" sz="495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1" y="1994875"/>
            <a:ext cx="2704342" cy="302628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37850"/>
          <a:stretch/>
        </p:blipFill>
        <p:spPr>
          <a:xfrm>
            <a:off x="5500066" y="2048405"/>
            <a:ext cx="3015284" cy="31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0EA3-8FC9-42B8-BF39-85F0C3169F8F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31094"/>
            <a:ext cx="7886700" cy="53260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TCP </a:t>
            </a:r>
            <a:r>
              <a:rPr lang="zh-TW" altLang="en-US" dirty="0"/>
              <a:t>封包結構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704" y="1846382"/>
            <a:ext cx="6865492" cy="405197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19483" y="3735000"/>
            <a:ext cx="47481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</a:t>
            </a:r>
            <a:endParaRPr lang="zh-TW" altLang="en-US" sz="13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2743" y="2904003"/>
            <a:ext cx="10963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通知對方表頭中記錄了哪些有用的資訊</a:t>
            </a:r>
          </a:p>
        </p:txBody>
      </p:sp>
      <p:cxnSp>
        <p:nvCxnSpPr>
          <p:cNvPr id="8" name="直線單箭頭接點 7"/>
          <p:cNvCxnSpPr/>
          <p:nvPr/>
        </p:nvCxnSpPr>
        <p:spPr>
          <a:xfrm>
            <a:off x="1231900" y="3308350"/>
            <a:ext cx="2247900" cy="426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0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16" y="995749"/>
            <a:ext cx="6091230" cy="48664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5127" y="857250"/>
            <a:ext cx="1226618" cy="30008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編號</a:t>
            </a:r>
            <a:r>
              <a:rPr lang="en-US" altLang="zh-TW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93</a:t>
            </a:r>
            <a:r>
              <a:rPr lang="zh-TW" altLang="en-US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的封包</a:t>
            </a:r>
            <a:endParaRPr lang="zh-TW" altLang="en-US" sz="135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072" y="1955143"/>
            <a:ext cx="5534572" cy="3563007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1606550" y="2527300"/>
            <a:ext cx="2438400" cy="901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1606551" y="2616200"/>
            <a:ext cx="3860800" cy="7493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1678" y="70708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endParaRPr lang="zh-TW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106503"/>
              </p:ext>
            </p:extLst>
          </p:nvPr>
        </p:nvGraphicFramePr>
        <p:xfrm>
          <a:off x="575495" y="3200624"/>
          <a:ext cx="833669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371"/>
                <a:gridCol w="4744320"/>
              </a:tblGrid>
              <a:tr h="370840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Layer-7:application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Gateway    L7-switch</a:t>
                      </a:r>
                      <a:endParaRPr lang="zh-TW" alt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Layer-4:Transport</a:t>
                      </a:r>
                      <a:endParaRPr lang="zh-TW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                    L4-switch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Layer-3:Network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Routers      L3-switch</a:t>
                      </a:r>
                      <a:endParaRPr lang="zh-TW" alt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Layer-2:Data</a:t>
                      </a:r>
                      <a:r>
                        <a:rPr lang="en-US" altLang="zh-TW" sz="2800" baseline="0" dirty="0" smtClean="0"/>
                        <a:t> Link</a:t>
                      </a:r>
                      <a:endParaRPr lang="zh-TW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Bridges       </a:t>
                      </a: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Switch</a:t>
                      </a:r>
                      <a:endParaRPr lang="zh-TW" altLang="en-US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Layer-1:Physical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Repeaters      Hubs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7045" y="162370"/>
            <a:ext cx="3866407" cy="30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1619996"/>
            <a:ext cx="9135731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1200" dirty="0"/>
              <a:t>http://120.105.184.250/peiyuli/network-3/%E7%B6%B2%E8%B7%AF%E7%B0%A1%E4%BB%8B%E8%88%87%E6%8C%87%E4%BB%A4.htm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-19059" y="1004120"/>
            <a:ext cx="4316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TW" sz="3600" dirty="0"/>
              <a:t>Three-way Handshake</a:t>
            </a:r>
          </a:p>
        </p:txBody>
      </p:sp>
      <p:sp>
        <p:nvSpPr>
          <p:cNvPr id="3" name="矩形 2"/>
          <p:cNvSpPr/>
          <p:nvPr/>
        </p:nvSpPr>
        <p:spPr>
          <a:xfrm>
            <a:off x="304800" y="2341433"/>
            <a:ext cx="285307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50" dirty="0"/>
              <a:t>TCP</a:t>
            </a:r>
            <a:r>
              <a:rPr lang="zh-TW" altLang="en-US" sz="1350" dirty="0"/>
              <a:t>通訊協定實際</a:t>
            </a:r>
            <a:r>
              <a:rPr lang="zh-TW" altLang="en-US" sz="1350" dirty="0"/>
              <a:t>資料傳送前，會在來源端與目的端主機以三向交握 </a:t>
            </a:r>
            <a:r>
              <a:rPr lang="en-US" altLang="zh-TW" sz="1350" dirty="0"/>
              <a:t>(three-way handshake) </a:t>
            </a:r>
            <a:r>
              <a:rPr lang="zh-TW" altLang="en-US" sz="1350" dirty="0"/>
              <a:t>的方式先建立連線，所有屬於相同訊息的 </a:t>
            </a:r>
            <a:r>
              <a:rPr lang="en-US" altLang="zh-TW" sz="1350" dirty="0"/>
              <a:t>TCP </a:t>
            </a:r>
            <a:r>
              <a:rPr lang="zh-TW" altLang="en-US" sz="1350" dirty="0"/>
              <a:t>封包，就利用此連線傳送，此種作法有助於資料傳輸的正確性。</a:t>
            </a:r>
          </a:p>
        </p:txBody>
      </p:sp>
      <p:pic>
        <p:nvPicPr>
          <p:cNvPr id="2" name="Picture 2" descr="「tcp three-way handshake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032" y="2341433"/>
            <a:ext cx="5478163" cy="308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7715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7774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3195" y="669404"/>
            <a:ext cx="2158171" cy="29263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98109" y="168266"/>
            <a:ext cx="4572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 dirty="0" smtClean="0"/>
              <a:t>第一章 電腦網路基礎簡介</a:t>
            </a:r>
          </a:p>
          <a:p>
            <a:r>
              <a:rPr lang="en-US" altLang="zh-TW" sz="1200" dirty="0" smtClean="0"/>
              <a:t>1-1 </a:t>
            </a:r>
            <a:r>
              <a:rPr lang="zh-TW" altLang="en-US" sz="1200" dirty="0" smtClean="0"/>
              <a:t>認識電腦網路   </a:t>
            </a:r>
            <a:r>
              <a:rPr lang="en-US" altLang="zh-TW" sz="1200" dirty="0" smtClean="0"/>
              <a:t>1-2 </a:t>
            </a:r>
            <a:r>
              <a:rPr lang="zh-TW" altLang="en-US" sz="1200" dirty="0" smtClean="0"/>
              <a:t>電腦網路的種類</a:t>
            </a:r>
          </a:p>
          <a:p>
            <a:r>
              <a:rPr lang="en-US" altLang="zh-TW" sz="1200" dirty="0" smtClean="0"/>
              <a:t>1-3 </a:t>
            </a:r>
            <a:r>
              <a:rPr lang="zh-TW" altLang="en-US" sz="1200" dirty="0" smtClean="0"/>
              <a:t>網路拓樸</a:t>
            </a:r>
            <a:r>
              <a:rPr lang="en-US" altLang="zh-TW" sz="1200" dirty="0" smtClean="0"/>
              <a:t>(Topology)  1-4 </a:t>
            </a:r>
            <a:r>
              <a:rPr lang="zh-TW" altLang="en-US" sz="1200" dirty="0" smtClean="0"/>
              <a:t>電腦網路的基礎知識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第二章 硬體設備</a:t>
            </a:r>
            <a:r>
              <a:rPr lang="en-US" altLang="zh-TW" sz="1200" dirty="0" smtClean="0"/>
              <a:t>(Network Hardware)</a:t>
            </a:r>
          </a:p>
          <a:p>
            <a:r>
              <a:rPr lang="en-US" altLang="zh-TW" sz="1200" dirty="0" smtClean="0"/>
              <a:t>2-1 </a:t>
            </a:r>
            <a:r>
              <a:rPr lang="zh-TW" altLang="en-US" sz="1200" dirty="0" smtClean="0"/>
              <a:t>通訊媒介  </a:t>
            </a:r>
            <a:r>
              <a:rPr lang="en-US" altLang="zh-TW" sz="1200" dirty="0" smtClean="0"/>
              <a:t>2-2 </a:t>
            </a:r>
            <a:r>
              <a:rPr lang="zh-TW" altLang="en-US" sz="1200" dirty="0" smtClean="0"/>
              <a:t>網路設備</a:t>
            </a:r>
          </a:p>
          <a:p>
            <a:r>
              <a:rPr lang="zh-TW" altLang="en-US" sz="1200" dirty="0" smtClean="0"/>
              <a:t>第三章 通信協定</a:t>
            </a:r>
            <a:r>
              <a:rPr lang="en-US" altLang="zh-TW" sz="1200" dirty="0" smtClean="0"/>
              <a:t>(Protocol)</a:t>
            </a:r>
          </a:p>
          <a:p>
            <a:r>
              <a:rPr lang="en-US" altLang="zh-TW" sz="1200" dirty="0" smtClean="0"/>
              <a:t>3-1 UDP   3-2 TCP/IP   3-3 IPv4   3-4 IPv6</a:t>
            </a:r>
          </a:p>
          <a:p>
            <a:endParaRPr lang="en-US" altLang="zh-TW" sz="1200" dirty="0" smtClean="0"/>
          </a:p>
          <a:p>
            <a:r>
              <a:rPr lang="zh-TW" altLang="en-US" sz="1200" dirty="0" smtClean="0"/>
              <a:t>第四章 </a:t>
            </a:r>
            <a:r>
              <a:rPr lang="en-US" altLang="zh-TW" sz="1200" dirty="0" smtClean="0"/>
              <a:t>OSI</a:t>
            </a:r>
            <a:r>
              <a:rPr lang="zh-TW" altLang="en-US" sz="1200" dirty="0" smtClean="0"/>
              <a:t>參考模型</a:t>
            </a:r>
          </a:p>
          <a:p>
            <a:r>
              <a:rPr lang="en-US" altLang="zh-TW" sz="1200" dirty="0" smtClean="0"/>
              <a:t>4-1 </a:t>
            </a:r>
            <a:r>
              <a:rPr lang="zh-TW" altLang="en-US" sz="1200" dirty="0" smtClean="0"/>
              <a:t>網路模型簡介   </a:t>
            </a:r>
            <a:r>
              <a:rPr lang="en-US" altLang="zh-TW" sz="1200" dirty="0" smtClean="0"/>
              <a:t>4-2 ISO</a:t>
            </a:r>
            <a:r>
              <a:rPr lang="zh-TW" altLang="en-US" sz="1200" dirty="0" smtClean="0"/>
              <a:t>的 </a:t>
            </a:r>
            <a:r>
              <a:rPr lang="en-US" altLang="zh-TW" sz="1200" dirty="0" smtClean="0"/>
              <a:t>OSI</a:t>
            </a:r>
            <a:r>
              <a:rPr lang="zh-TW" altLang="en-US" sz="1200" dirty="0" smtClean="0"/>
              <a:t>參考模型</a:t>
            </a:r>
          </a:p>
          <a:p>
            <a:r>
              <a:rPr lang="zh-TW" altLang="en-US" sz="1200" dirty="0" smtClean="0"/>
              <a:t>第五章 區域網路</a:t>
            </a:r>
            <a:r>
              <a:rPr lang="en-US" altLang="zh-TW" sz="1200" dirty="0" smtClean="0"/>
              <a:t>(Local Area Networking)</a:t>
            </a:r>
          </a:p>
          <a:p>
            <a:r>
              <a:rPr lang="en-US" altLang="zh-TW" sz="1200" dirty="0" smtClean="0"/>
              <a:t>5-1 </a:t>
            </a:r>
            <a:r>
              <a:rPr lang="zh-TW" altLang="en-US" sz="1200" dirty="0" smtClean="0"/>
              <a:t>區域網路簡介   </a:t>
            </a:r>
            <a:r>
              <a:rPr lang="en-US" altLang="zh-TW" sz="1200" dirty="0" smtClean="0"/>
              <a:t>5-2 </a:t>
            </a:r>
            <a:r>
              <a:rPr lang="zh-TW" altLang="en-US" sz="1200" dirty="0" smtClean="0"/>
              <a:t>乙太網路   </a:t>
            </a:r>
            <a:r>
              <a:rPr lang="en-US" altLang="zh-TW" sz="1200" dirty="0" smtClean="0"/>
              <a:t>5-3 IEEE 802.3</a:t>
            </a:r>
            <a:r>
              <a:rPr lang="zh-TW" altLang="en-US" sz="1200" dirty="0" smtClean="0"/>
              <a:t>標準</a:t>
            </a:r>
          </a:p>
          <a:p>
            <a:endParaRPr lang="en-US" altLang="zh-TW" sz="1200" dirty="0" smtClean="0"/>
          </a:p>
          <a:p>
            <a:r>
              <a:rPr lang="zh-TW" altLang="en-US" sz="1200" dirty="0" smtClean="0"/>
              <a:t>第六章 廣域網路</a:t>
            </a:r>
            <a:r>
              <a:rPr lang="en-US" altLang="zh-TW" sz="1200" dirty="0" smtClean="0"/>
              <a:t>(Wide Area Networks)</a:t>
            </a:r>
          </a:p>
          <a:p>
            <a:r>
              <a:rPr lang="en-US" altLang="zh-TW" sz="1200" dirty="0" smtClean="0"/>
              <a:t>6-1 </a:t>
            </a:r>
            <a:r>
              <a:rPr lang="zh-TW" altLang="en-US" sz="1200" dirty="0" smtClean="0"/>
              <a:t>廣域網路簡介   </a:t>
            </a:r>
            <a:r>
              <a:rPr lang="en-US" altLang="zh-TW" sz="1200" dirty="0" smtClean="0"/>
              <a:t>6-2 ADSL</a:t>
            </a:r>
            <a:r>
              <a:rPr lang="zh-TW" altLang="en-US" sz="1200" dirty="0" smtClean="0"/>
              <a:t>與 </a:t>
            </a:r>
            <a:r>
              <a:rPr lang="en-US" altLang="zh-TW" sz="1200" dirty="0" smtClean="0"/>
              <a:t>Cable Modem</a:t>
            </a:r>
          </a:p>
          <a:p>
            <a:r>
              <a:rPr lang="en-US" altLang="zh-TW" sz="1200" dirty="0" smtClean="0"/>
              <a:t>6-3 </a:t>
            </a:r>
            <a:r>
              <a:rPr lang="zh-TW" altLang="en-US" sz="1200" dirty="0" smtClean="0"/>
              <a:t>光纖到府  </a:t>
            </a:r>
            <a:r>
              <a:rPr lang="en-US" altLang="zh-TW" sz="1200" dirty="0" smtClean="0"/>
              <a:t>6-4 </a:t>
            </a:r>
            <a:r>
              <a:rPr lang="zh-TW" altLang="en-US" sz="1200" dirty="0" smtClean="0"/>
              <a:t>專線  </a:t>
            </a:r>
            <a:r>
              <a:rPr lang="en-US" altLang="zh-TW" sz="1200" dirty="0" smtClean="0"/>
              <a:t>6-5 </a:t>
            </a:r>
            <a:r>
              <a:rPr lang="zh-TW" altLang="en-US" sz="1200" dirty="0" smtClean="0"/>
              <a:t>高速網路</a:t>
            </a:r>
          </a:p>
          <a:p>
            <a:endParaRPr lang="en-US" altLang="zh-TW" sz="1200" dirty="0" smtClean="0"/>
          </a:p>
          <a:p>
            <a:r>
              <a:rPr lang="zh-TW" altLang="en-US" sz="1200" dirty="0" smtClean="0"/>
              <a:t>第七章 無線網路</a:t>
            </a:r>
            <a:r>
              <a:rPr lang="en-US" altLang="zh-TW" sz="1200" dirty="0" smtClean="0"/>
              <a:t>(Wireless Networks)</a:t>
            </a:r>
          </a:p>
          <a:p>
            <a:r>
              <a:rPr lang="en-US" altLang="zh-TW" sz="1200" dirty="0" smtClean="0"/>
              <a:t>7-1 </a:t>
            </a:r>
            <a:r>
              <a:rPr lang="zh-TW" altLang="en-US" sz="1200" dirty="0" smtClean="0"/>
              <a:t>無線網路簡介   </a:t>
            </a:r>
            <a:r>
              <a:rPr lang="en-US" altLang="zh-TW" sz="1200" dirty="0" smtClean="0"/>
              <a:t>7-2 </a:t>
            </a:r>
            <a:r>
              <a:rPr lang="zh-TW" altLang="en-US" sz="1200" dirty="0" smtClean="0"/>
              <a:t>無線區域網路</a:t>
            </a:r>
          </a:p>
          <a:p>
            <a:endParaRPr lang="en-US" altLang="zh-TW" sz="1200" dirty="0" smtClean="0"/>
          </a:p>
          <a:p>
            <a:r>
              <a:rPr lang="zh-TW" altLang="en-US" sz="1200" dirty="0" smtClean="0"/>
              <a:t>第八章 網路服務</a:t>
            </a:r>
            <a:r>
              <a:rPr lang="en-US" altLang="zh-TW" sz="1200" dirty="0" smtClean="0"/>
              <a:t>(Networking Services)</a:t>
            </a:r>
          </a:p>
          <a:p>
            <a:r>
              <a:rPr lang="en-US" altLang="zh-TW" sz="1200" dirty="0" smtClean="0"/>
              <a:t>8-1 </a:t>
            </a:r>
            <a:r>
              <a:rPr lang="zh-TW" altLang="en-US" sz="1200" dirty="0" smtClean="0"/>
              <a:t>動態主機組態協定（</a:t>
            </a:r>
            <a:r>
              <a:rPr lang="en-US" altLang="zh-TW" sz="1200" dirty="0" smtClean="0"/>
              <a:t>DHCP</a:t>
            </a:r>
            <a:r>
              <a:rPr lang="zh-TW" altLang="en-US" sz="1200" dirty="0" smtClean="0"/>
              <a:t>）</a:t>
            </a:r>
          </a:p>
          <a:p>
            <a:r>
              <a:rPr lang="en-US" altLang="zh-TW" sz="1200" dirty="0" smtClean="0"/>
              <a:t>8-2 </a:t>
            </a:r>
            <a:r>
              <a:rPr lang="zh-TW" altLang="en-US" sz="1200" dirty="0" smtClean="0"/>
              <a:t>網際網路名稱服務（</a:t>
            </a:r>
            <a:r>
              <a:rPr lang="en-US" altLang="zh-TW" sz="1200" dirty="0" smtClean="0"/>
              <a:t>WINS</a:t>
            </a:r>
            <a:r>
              <a:rPr lang="zh-TW" altLang="en-US" sz="1200" dirty="0" smtClean="0"/>
              <a:t>）</a:t>
            </a:r>
          </a:p>
          <a:p>
            <a:r>
              <a:rPr lang="en-US" altLang="zh-TW" sz="1200" dirty="0" smtClean="0"/>
              <a:t>8-3 </a:t>
            </a:r>
            <a:r>
              <a:rPr lang="zh-TW" altLang="en-US" sz="1200" dirty="0" smtClean="0"/>
              <a:t>網域名稱系統（</a:t>
            </a:r>
            <a:r>
              <a:rPr lang="en-US" altLang="zh-TW" sz="1200" dirty="0" smtClean="0"/>
              <a:t>DNS</a:t>
            </a:r>
            <a:r>
              <a:rPr lang="zh-TW" altLang="en-US" sz="1200" dirty="0" smtClean="0"/>
              <a:t>）</a:t>
            </a:r>
          </a:p>
          <a:p>
            <a:endParaRPr lang="en-US" altLang="zh-TW" sz="1200" dirty="0" smtClean="0"/>
          </a:p>
          <a:p>
            <a:r>
              <a:rPr lang="zh-TW" altLang="en-US" sz="1200" dirty="0" smtClean="0"/>
              <a:t>第九章 命令方式操作</a:t>
            </a:r>
            <a:r>
              <a:rPr lang="en-US" altLang="zh-TW" sz="1200" dirty="0" smtClean="0"/>
              <a:t>(TCP/IP in the Command-Line)</a:t>
            </a:r>
          </a:p>
          <a:p>
            <a:r>
              <a:rPr lang="en-US" altLang="zh-TW" sz="1200" dirty="0" smtClean="0"/>
              <a:t>9-1 IPCONFIG   9-2 PING   9-3 TRACERT</a:t>
            </a:r>
          </a:p>
          <a:p>
            <a:r>
              <a:rPr lang="en-US" altLang="zh-TW" sz="1200" dirty="0" smtClean="0"/>
              <a:t>9-4 NETSTAT  9-5 NSLOOKUP   9-6 PATHPING</a:t>
            </a:r>
          </a:p>
          <a:p>
            <a:endParaRPr lang="en-US" altLang="zh-TW" sz="1200" dirty="0" smtClean="0"/>
          </a:p>
          <a:p>
            <a:r>
              <a:rPr lang="zh-TW" altLang="en-US" sz="1200" dirty="0" smtClean="0"/>
              <a:t>第十章 網路安全</a:t>
            </a:r>
            <a:r>
              <a:rPr lang="en-US" altLang="zh-TW" sz="1200" dirty="0" smtClean="0"/>
              <a:t>(Network Security)</a:t>
            </a:r>
          </a:p>
          <a:p>
            <a:r>
              <a:rPr lang="en-US" altLang="zh-TW" sz="1200" dirty="0" smtClean="0"/>
              <a:t>10-1 Microsoft windows </a:t>
            </a:r>
            <a:r>
              <a:rPr lang="zh-TW" altLang="en-US" sz="1200" dirty="0" smtClean="0"/>
              <a:t>系統的網路安全</a:t>
            </a:r>
          </a:p>
          <a:p>
            <a:r>
              <a:rPr lang="en-US" altLang="zh-TW" sz="1200" dirty="0" smtClean="0"/>
              <a:t>10-2 </a:t>
            </a:r>
            <a:r>
              <a:rPr lang="zh-TW" altLang="en-US" sz="1200" dirty="0" smtClean="0"/>
              <a:t>數位簽章  </a:t>
            </a:r>
            <a:r>
              <a:rPr lang="en-US" altLang="zh-TW" sz="1200" dirty="0" smtClean="0"/>
              <a:t>10-3 </a:t>
            </a:r>
            <a:r>
              <a:rPr lang="zh-TW" altLang="en-US" sz="1200" dirty="0" smtClean="0"/>
              <a:t>電子交易安全傳輸協定</a:t>
            </a:r>
          </a:p>
          <a:p>
            <a:r>
              <a:rPr lang="en-US" altLang="zh-TW" sz="1200" dirty="0" smtClean="0"/>
              <a:t>10-4 </a:t>
            </a:r>
            <a:r>
              <a:rPr lang="zh-TW" altLang="en-US" sz="1200" dirty="0" smtClean="0"/>
              <a:t>虛擬私人網路  </a:t>
            </a:r>
            <a:r>
              <a:rPr lang="en-US" altLang="zh-TW" sz="1200" dirty="0" smtClean="0"/>
              <a:t>10-5 </a:t>
            </a:r>
            <a:r>
              <a:rPr lang="zh-TW" altLang="en-US" sz="1200" dirty="0" smtClean="0"/>
              <a:t>防火牆  </a:t>
            </a:r>
            <a:r>
              <a:rPr lang="en-US" altLang="zh-TW" sz="1200" dirty="0" smtClean="0"/>
              <a:t>10-6 </a:t>
            </a:r>
            <a:r>
              <a:rPr lang="zh-TW" altLang="en-US" sz="1200" dirty="0" smtClean="0"/>
              <a:t>駭客相關知識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320402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/>
          <a:srcRect l="17195" t="5701" r="17940" b="6819"/>
          <a:stretch/>
        </p:blipFill>
        <p:spPr>
          <a:xfrm>
            <a:off x="601361" y="457338"/>
            <a:ext cx="2150076" cy="28997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41589" y="457338"/>
            <a:ext cx="4572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200" dirty="0" smtClean="0"/>
              <a:t>第一章 網路的安全與管理簡介</a:t>
            </a:r>
          </a:p>
          <a:p>
            <a:r>
              <a:rPr lang="en-US" altLang="zh-TW" sz="1200" dirty="0" smtClean="0"/>
              <a:t>1-1 </a:t>
            </a:r>
            <a:r>
              <a:rPr lang="zh-TW" altLang="en-US" sz="1200" dirty="0" smtClean="0"/>
              <a:t>網路的安全問題    </a:t>
            </a:r>
            <a:r>
              <a:rPr lang="en-US" altLang="zh-TW" sz="1200" dirty="0" smtClean="0"/>
              <a:t>1-2 </a:t>
            </a:r>
            <a:r>
              <a:rPr lang="zh-TW" altLang="en-US" sz="1200" dirty="0" smtClean="0"/>
              <a:t>網路的安全措施與管理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第二章 安全層級</a:t>
            </a:r>
          </a:p>
          <a:p>
            <a:r>
              <a:rPr lang="en-US" altLang="zh-TW" sz="1200" dirty="0" smtClean="0"/>
              <a:t>2-1 </a:t>
            </a:r>
            <a:r>
              <a:rPr lang="zh-TW" altLang="en-US" sz="1200" dirty="0" smtClean="0"/>
              <a:t>核心安全原則</a:t>
            </a:r>
            <a:r>
              <a:rPr lang="en-US" altLang="zh-TW" sz="1200" dirty="0" smtClean="0"/>
              <a:t>Understand Core Security Principles</a:t>
            </a:r>
          </a:p>
          <a:p>
            <a:r>
              <a:rPr lang="en-US" altLang="zh-TW" sz="1200" dirty="0" smtClean="0"/>
              <a:t>2-2 </a:t>
            </a:r>
            <a:r>
              <a:rPr lang="zh-TW" altLang="en-US" sz="1200" dirty="0" smtClean="0"/>
              <a:t>硬體安全</a:t>
            </a:r>
            <a:r>
              <a:rPr lang="en-US" altLang="zh-TW" sz="1200" dirty="0" smtClean="0"/>
              <a:t>Understand Physical Security</a:t>
            </a:r>
          </a:p>
          <a:p>
            <a:r>
              <a:rPr lang="en-US" altLang="zh-TW" sz="1200" dirty="0" smtClean="0"/>
              <a:t>2-3 </a:t>
            </a:r>
            <a:r>
              <a:rPr lang="zh-TW" altLang="en-US" sz="1200" dirty="0" smtClean="0"/>
              <a:t>網路安全</a:t>
            </a:r>
            <a:r>
              <a:rPr lang="en-US" altLang="zh-TW" sz="1200" dirty="0" smtClean="0"/>
              <a:t>Understand Internet Security</a:t>
            </a:r>
          </a:p>
          <a:p>
            <a:r>
              <a:rPr lang="en-US" altLang="zh-TW" sz="1200" dirty="0" smtClean="0"/>
              <a:t>2-4 </a:t>
            </a:r>
            <a:r>
              <a:rPr lang="zh-TW" altLang="en-US" sz="1200" dirty="0" smtClean="0"/>
              <a:t>無線網路安全</a:t>
            </a:r>
            <a:r>
              <a:rPr lang="en-US" altLang="zh-TW" sz="1200" dirty="0" smtClean="0"/>
              <a:t>Understand Wireless Security</a:t>
            </a:r>
          </a:p>
          <a:p>
            <a:endParaRPr lang="en-US" altLang="zh-TW" sz="1200" dirty="0" smtClean="0"/>
          </a:p>
          <a:p>
            <a:r>
              <a:rPr lang="zh-TW" altLang="en-US" sz="1200" dirty="0" smtClean="0"/>
              <a:t>第三章 作業系統安全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一</a:t>
            </a:r>
            <a:r>
              <a:rPr lang="en-US" altLang="zh-TW" sz="1200" dirty="0" smtClean="0"/>
              <a:t>)</a:t>
            </a:r>
          </a:p>
          <a:p>
            <a:r>
              <a:rPr lang="en-US" altLang="zh-TW" sz="1200" dirty="0" smtClean="0"/>
              <a:t>3-1 Windows </a:t>
            </a:r>
            <a:r>
              <a:rPr lang="zh-TW" altLang="en-US" sz="1200" dirty="0" smtClean="0"/>
              <a:t>系統的網路安全  </a:t>
            </a:r>
            <a:r>
              <a:rPr lang="en-US" altLang="zh-TW" sz="1200" dirty="0" smtClean="0"/>
              <a:t>3-2 </a:t>
            </a:r>
            <a:r>
              <a:rPr lang="zh-TW" altLang="en-US" sz="1200" dirty="0" smtClean="0"/>
              <a:t>使用者驗證</a:t>
            </a:r>
            <a:r>
              <a:rPr lang="en-US" altLang="zh-TW" sz="1200" dirty="0" smtClean="0"/>
              <a:t>Understand User Authentication  3-3 </a:t>
            </a:r>
            <a:r>
              <a:rPr lang="zh-TW" altLang="en-US" sz="1200" dirty="0" smtClean="0"/>
              <a:t>授權</a:t>
            </a:r>
            <a:r>
              <a:rPr lang="en-US" altLang="zh-TW" sz="1200" dirty="0" smtClean="0"/>
              <a:t>Understand Permissions  3-4 </a:t>
            </a:r>
            <a:r>
              <a:rPr lang="zh-TW" altLang="en-US" sz="1200" dirty="0" smtClean="0"/>
              <a:t>密碼原則</a:t>
            </a:r>
            <a:r>
              <a:rPr lang="en-US" altLang="zh-TW" sz="1200" dirty="0" smtClean="0"/>
              <a:t>Understand Password Policies  3-5 </a:t>
            </a:r>
            <a:r>
              <a:rPr lang="zh-TW" altLang="en-US" sz="1200" dirty="0" smtClean="0"/>
              <a:t>稽核原則</a:t>
            </a:r>
            <a:r>
              <a:rPr lang="en-US" altLang="zh-TW" sz="1200" dirty="0" smtClean="0"/>
              <a:t>Understand Audit Policies</a:t>
            </a:r>
          </a:p>
          <a:p>
            <a:r>
              <a:rPr lang="zh-TW" altLang="en-US" sz="1200" dirty="0" smtClean="0"/>
              <a:t>第四章 作業系統安全</a:t>
            </a:r>
            <a:r>
              <a:rPr lang="en-US" altLang="zh-TW" sz="1200" dirty="0" smtClean="0"/>
              <a:t>(</a:t>
            </a:r>
            <a:r>
              <a:rPr lang="zh-TW" altLang="en-US" sz="1200" dirty="0" smtClean="0"/>
              <a:t>二</a:t>
            </a:r>
            <a:r>
              <a:rPr lang="en-US" altLang="zh-TW" sz="1200" dirty="0" smtClean="0"/>
              <a:t>)</a:t>
            </a:r>
          </a:p>
          <a:p>
            <a:r>
              <a:rPr lang="en-US" altLang="zh-TW" sz="1200" dirty="0" smtClean="0"/>
              <a:t>4-1 </a:t>
            </a:r>
            <a:r>
              <a:rPr lang="zh-TW" altLang="en-US" sz="1200" dirty="0" smtClean="0"/>
              <a:t>加密</a:t>
            </a:r>
            <a:r>
              <a:rPr lang="en-US" altLang="zh-TW" sz="1200" dirty="0" smtClean="0"/>
              <a:t>Understand Encryption  4-2 </a:t>
            </a:r>
            <a:r>
              <a:rPr lang="zh-TW" altLang="en-US" sz="1200" dirty="0" smtClean="0"/>
              <a:t>惡意軟體</a:t>
            </a:r>
            <a:r>
              <a:rPr lang="en-US" altLang="zh-TW" sz="1200" dirty="0" smtClean="0"/>
              <a:t>Understand Malware</a:t>
            </a:r>
          </a:p>
          <a:p>
            <a:r>
              <a:rPr lang="en-US" altLang="zh-TW" sz="1200" dirty="0" smtClean="0"/>
              <a:t>4-3 Windows 10</a:t>
            </a:r>
            <a:r>
              <a:rPr lang="zh-TW" altLang="en-US" sz="1200" dirty="0" smtClean="0"/>
              <a:t>全面的安全性  </a:t>
            </a:r>
            <a:r>
              <a:rPr lang="en-US" altLang="zh-TW" sz="1200" dirty="0" smtClean="0"/>
              <a:t>4-4 </a:t>
            </a:r>
            <a:r>
              <a:rPr lang="zh-TW" altLang="en-US" sz="1200" dirty="0" smtClean="0"/>
              <a:t>補充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第五章 網路安全</a:t>
            </a:r>
          </a:p>
          <a:p>
            <a:r>
              <a:rPr lang="en-US" altLang="zh-TW" sz="1200" dirty="0" smtClean="0"/>
              <a:t>5-1 </a:t>
            </a:r>
            <a:r>
              <a:rPr lang="zh-TW" altLang="en-US" sz="1200" dirty="0" smtClean="0"/>
              <a:t>防火牆</a:t>
            </a:r>
            <a:r>
              <a:rPr lang="en-US" altLang="zh-TW" sz="1200" dirty="0" smtClean="0"/>
              <a:t>Understand Dedicated Firewalls</a:t>
            </a:r>
          </a:p>
          <a:p>
            <a:r>
              <a:rPr lang="en-US" altLang="zh-TW" sz="1200" dirty="0" smtClean="0"/>
              <a:t>5-2 </a:t>
            </a:r>
            <a:r>
              <a:rPr lang="zh-TW" altLang="en-US" sz="1200" dirty="0" smtClean="0"/>
              <a:t>網路隔離</a:t>
            </a:r>
            <a:r>
              <a:rPr lang="en-US" altLang="zh-TW" sz="1200" dirty="0" smtClean="0"/>
              <a:t>Understand Network Isolation</a:t>
            </a:r>
          </a:p>
          <a:p>
            <a:r>
              <a:rPr lang="en-US" altLang="zh-TW" sz="1200" dirty="0" smtClean="0"/>
              <a:t>5-3 </a:t>
            </a:r>
            <a:r>
              <a:rPr lang="zh-TW" altLang="en-US" sz="1200" dirty="0" smtClean="0"/>
              <a:t>安全協定</a:t>
            </a:r>
            <a:r>
              <a:rPr lang="en-US" altLang="zh-TW" sz="1200" dirty="0" smtClean="0"/>
              <a:t>Understand Protocol Security</a:t>
            </a:r>
          </a:p>
          <a:p>
            <a:r>
              <a:rPr lang="en-US" altLang="zh-TW" sz="1200" dirty="0" smtClean="0"/>
              <a:t>5-4 </a:t>
            </a:r>
            <a:r>
              <a:rPr lang="zh-TW" altLang="en-US" sz="1200" dirty="0" smtClean="0"/>
              <a:t>常見網路攻擊方法</a:t>
            </a:r>
          </a:p>
          <a:p>
            <a:endParaRPr lang="zh-TW" altLang="en-US" sz="1200" dirty="0" smtClean="0"/>
          </a:p>
          <a:p>
            <a:r>
              <a:rPr lang="zh-TW" altLang="en-US" sz="1200" dirty="0" smtClean="0"/>
              <a:t>第六章 安全軟體</a:t>
            </a:r>
          </a:p>
          <a:p>
            <a:r>
              <a:rPr lang="en-US" altLang="zh-TW" sz="1200" dirty="0" smtClean="0"/>
              <a:t>6-1</a:t>
            </a:r>
            <a:r>
              <a:rPr lang="zh-TW" altLang="en-US" sz="1200" dirty="0" smtClean="0"/>
              <a:t>用戶端保護</a:t>
            </a:r>
            <a:r>
              <a:rPr lang="en-US" altLang="zh-TW" sz="1200" dirty="0" smtClean="0"/>
              <a:t>Understand Client Protection</a:t>
            </a:r>
          </a:p>
          <a:p>
            <a:r>
              <a:rPr lang="en-US" altLang="zh-TW" sz="1200" dirty="0" smtClean="0"/>
              <a:t>6-2</a:t>
            </a:r>
            <a:r>
              <a:rPr lang="zh-TW" altLang="en-US" sz="1200" dirty="0" smtClean="0"/>
              <a:t>伺服器端保護</a:t>
            </a:r>
            <a:r>
              <a:rPr lang="en-US" altLang="zh-TW" sz="1200" dirty="0" smtClean="0"/>
              <a:t>Understand Server Protection</a:t>
            </a:r>
          </a:p>
          <a:p>
            <a:r>
              <a:rPr lang="en-US" altLang="zh-TW" sz="1200" dirty="0" smtClean="0"/>
              <a:t>6-3</a:t>
            </a:r>
            <a:r>
              <a:rPr lang="zh-TW" altLang="en-US" sz="1200" dirty="0" smtClean="0"/>
              <a:t>電子郵件保護</a:t>
            </a:r>
            <a:r>
              <a:rPr lang="en-US" altLang="zh-TW" sz="1200" dirty="0" smtClean="0"/>
              <a:t>Understand e-mail Protection</a:t>
            </a:r>
          </a:p>
          <a:p>
            <a:endParaRPr lang="en-US" altLang="zh-TW" sz="1200" dirty="0" smtClean="0"/>
          </a:p>
          <a:p>
            <a:r>
              <a:rPr lang="zh-TW" altLang="en-US" sz="1200" dirty="0" smtClean="0"/>
              <a:t>第七章 資訊安全相關重要知識</a:t>
            </a:r>
          </a:p>
          <a:p>
            <a:r>
              <a:rPr lang="en-US" altLang="zh-TW" sz="1200" dirty="0" smtClean="0"/>
              <a:t>7-1 Hacker</a:t>
            </a:r>
            <a:r>
              <a:rPr lang="zh-TW" altLang="en-US" sz="1200" dirty="0" smtClean="0"/>
              <a:t>相關知識  </a:t>
            </a:r>
            <a:r>
              <a:rPr lang="en-US" altLang="zh-TW" sz="1200" dirty="0" smtClean="0"/>
              <a:t>7-2 </a:t>
            </a:r>
            <a:r>
              <a:rPr lang="zh-TW" altLang="en-US" sz="1200" dirty="0" smtClean="0"/>
              <a:t>網路封包分析工具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743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網路設備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8224" y="1415734"/>
            <a:ext cx="6951246" cy="19037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083" y="3677636"/>
            <a:ext cx="7793570" cy="208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6713" y="1056849"/>
            <a:ext cx="5358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https://en.wikipedia.org/wiki/Bridging_(networking)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6143" y="410518"/>
            <a:ext cx="47611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網路設備</a:t>
            </a:r>
            <a:r>
              <a:rPr lang="en-US" altLang="zh-TW" sz="3600" dirty="0" smtClean="0"/>
              <a:t>:</a:t>
            </a:r>
            <a:r>
              <a:rPr lang="en-US" altLang="zh-TW" sz="3600" b="1" dirty="0" smtClean="0"/>
              <a:t>bridge</a:t>
            </a:r>
            <a:r>
              <a:rPr lang="zh-TW" altLang="zh-TW" sz="3600" dirty="0"/>
              <a:t>橋接</a:t>
            </a:r>
            <a:r>
              <a:rPr lang="zh-TW" altLang="zh-TW" sz="3600" dirty="0" smtClean="0"/>
              <a:t>器</a:t>
            </a:r>
            <a:endParaRPr lang="zh-TW" altLang="zh-TW" sz="3600" dirty="0"/>
          </a:p>
        </p:txBody>
      </p:sp>
      <p:sp>
        <p:nvSpPr>
          <p:cNvPr id="4" name="矩形 3"/>
          <p:cNvSpPr/>
          <p:nvPr/>
        </p:nvSpPr>
        <p:spPr>
          <a:xfrm>
            <a:off x="333766" y="2012587"/>
            <a:ext cx="43782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橋接器（</a:t>
            </a:r>
            <a:r>
              <a:rPr lang="en-US" altLang="zh-TW" sz="2400" dirty="0" smtClean="0"/>
              <a:t>network bridge</a:t>
            </a:r>
            <a:r>
              <a:rPr lang="zh-TW" altLang="en-US" sz="2400" dirty="0" smtClean="0"/>
              <a:t>），又稱網橋，一種網路裝置，負責網路橋接（</a:t>
            </a:r>
            <a:r>
              <a:rPr lang="en-US" altLang="zh-TW" sz="2400" dirty="0" smtClean="0"/>
              <a:t>network bridging</a:t>
            </a:r>
            <a:r>
              <a:rPr lang="zh-TW" altLang="en-US" sz="2400" dirty="0" smtClean="0"/>
              <a:t>）之用。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橋接器將網路的多個網段在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資料鏈路層（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OSI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模型第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層）</a:t>
            </a:r>
            <a:r>
              <a:rPr lang="zh-TW" altLang="en-US" sz="2400" dirty="0" smtClean="0"/>
              <a:t>連接起來（即橋接）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9635" y="2362885"/>
            <a:ext cx="3854510" cy="262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262" y="361091"/>
            <a:ext cx="30053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r>
              <a:rPr lang="en-US" altLang="zh-TW" sz="3200" dirty="0" smtClean="0"/>
              <a:t>:switch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7243" y="124876"/>
            <a:ext cx="4275438" cy="14108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8218" y="1656119"/>
            <a:ext cx="81808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 network switch (also called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switching hub</a:t>
            </a:r>
            <a:r>
              <a:rPr lang="en-US" altLang="zh-TW" dirty="0" smtClean="0"/>
              <a:t>, bridging hub, officially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 bridge</a:t>
            </a:r>
            <a:r>
              <a:rPr lang="en-US" altLang="zh-TW" dirty="0" smtClean="0"/>
              <a:t>) is a computer networking device that connects devices on a computer network by using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 switching(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封包交換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zh-TW" dirty="0" smtClean="0"/>
              <a:t>to receive, process, and forward data to the destination device.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 network switch is a multiport network bridge that uses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addresses[MAC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硬體位址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TW" dirty="0" smtClean="0"/>
              <a:t> to process and forward data at the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link layer (layer 2) </a:t>
            </a:r>
            <a:r>
              <a:rPr lang="en-US" altLang="zh-TW" dirty="0" smtClean="0"/>
              <a:t>of the OSI model. </a:t>
            </a:r>
          </a:p>
          <a:p>
            <a:endParaRPr lang="en-US" altLang="zh-TW" dirty="0"/>
          </a:p>
          <a:p>
            <a:r>
              <a:rPr lang="en-US" altLang="zh-TW" dirty="0" smtClean="0"/>
              <a:t>Some switches can also process data at the network layer (layer 3) by additionally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incorporating routing functionality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tooltip="特殊應用積體電路"/>
              </a:rPr>
              <a:t>ASIC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(Application Specific Integrated Circuit)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 </a:t>
            </a:r>
            <a:r>
              <a:rPr lang="en-US" altLang="zh-TW" dirty="0" smtClean="0"/>
              <a:t>Such switches are commonly known as layer-3 switches or multilayer switches.[2]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Switches for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Ethernet[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乙太網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en-US" altLang="zh-TW" dirty="0" smtClean="0"/>
              <a:t>are the most common form of network switch. </a:t>
            </a:r>
          </a:p>
        </p:txBody>
      </p:sp>
    </p:spTree>
    <p:extLst>
      <p:ext uri="{BB962C8B-B14F-4D97-AF65-F5344CB8AC3E}">
        <p14:creationId xmlns:p14="http://schemas.microsoft.com/office/powerpoint/2010/main" val="29983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3981</Words>
  <Application>Microsoft Office PowerPoint</Application>
  <PresentationFormat>如螢幕大小 (4:3)</PresentationFormat>
  <Paragraphs>474</Paragraphs>
  <Slides>63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75" baseType="lpstr">
      <vt:lpstr>Adobe Gothic Std B</vt:lpstr>
      <vt:lpstr>Batang</vt:lpstr>
      <vt:lpstr>華康康楷體W5(P)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單元學習目標</vt:lpstr>
      <vt:lpstr>PowerPoint 簡報</vt:lpstr>
      <vt:lpstr>網路架構 </vt:lpstr>
      <vt:lpstr>網路架構</vt:lpstr>
      <vt:lpstr>PowerPoint 簡報</vt:lpstr>
      <vt:lpstr>網路設備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網路架構:Peer-to-Peer(P2P) vs. Client/Server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網路協定:: OSI Model | TCP/IP Protocal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ARP</vt:lpstr>
      <vt:lpstr>PowerPoint 簡報</vt:lpstr>
      <vt:lpstr>PowerPoint 簡報</vt:lpstr>
      <vt:lpstr>TCP </vt:lpstr>
      <vt:lpstr>滑動視窗 </vt:lpstr>
      <vt:lpstr>UDP </vt:lpstr>
      <vt:lpstr>PowerPoint 簡報</vt:lpstr>
      <vt:lpstr>DNS 名稱解析</vt:lpstr>
      <vt:lpstr>完整網域名稱 (FQDN, Fully Qualified Domain Name)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TCP 封包結構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網路基本知識</dc:title>
  <dc:creator>BREAKALLCTF{Letmeseesee}</dc:creator>
  <cp:lastModifiedBy>BREAKALLCTF{Letmeseesee}</cp:lastModifiedBy>
  <cp:revision>28</cp:revision>
  <dcterms:created xsi:type="dcterms:W3CDTF">2019-04-30T02:45:08Z</dcterms:created>
  <dcterms:modified xsi:type="dcterms:W3CDTF">2019-10-01T07:43:46Z</dcterms:modified>
</cp:coreProperties>
</file>