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79" r:id="rId4"/>
    <p:sldId id="281" r:id="rId5"/>
    <p:sldId id="312" r:id="rId6"/>
    <p:sldId id="291" r:id="rId7"/>
    <p:sldId id="292" r:id="rId8"/>
    <p:sldId id="293" r:id="rId9"/>
    <p:sldId id="298" r:id="rId10"/>
    <p:sldId id="299" r:id="rId11"/>
    <p:sldId id="300" r:id="rId12"/>
    <p:sldId id="301" r:id="rId13"/>
    <p:sldId id="302" r:id="rId14"/>
    <p:sldId id="303" r:id="rId15"/>
    <p:sldId id="623" r:id="rId16"/>
    <p:sldId id="282" r:id="rId17"/>
    <p:sldId id="283" r:id="rId18"/>
    <p:sldId id="284" r:id="rId19"/>
    <p:sldId id="285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7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23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13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74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5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6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67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8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7A32-0A22-4B28-92D2-67E3256CC2C2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10B7-8790-45FC-9EB6-978AF8F0E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9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/>
              <a:t>IP</a:t>
            </a:r>
            <a:endParaRPr lang="zh-TW" altLang="en-US" sz="6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043" y="1825625"/>
            <a:ext cx="4142810" cy="25960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7850"/>
          <a:stretch/>
        </p:blipFill>
        <p:spPr>
          <a:xfrm>
            <a:off x="1405467" y="632088"/>
            <a:ext cx="4020378" cy="41955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28900" y="4962612"/>
            <a:ext cx="7556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bg1"/>
                </a:solidFill>
              </a:rPr>
              <a:t>網路層負責在網路系統之間傳送訊息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將訊息從來源端傳送到目的端。</a:t>
            </a:r>
            <a:endParaRPr lang="en-US" altLang="zh-TW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bg1"/>
                </a:solidFill>
              </a:rPr>
              <a:t>網路層的主要功能：</a:t>
            </a: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定址 </a:t>
            </a:r>
            <a:r>
              <a:rPr lang="en-US" altLang="zh-TW" dirty="0">
                <a:solidFill>
                  <a:schemeClr val="bg1"/>
                </a:solidFill>
              </a:rPr>
              <a:t>(Addressing)</a:t>
            </a:r>
            <a:r>
              <a:rPr lang="zh-TW" altLang="en-US" dirty="0">
                <a:solidFill>
                  <a:schemeClr val="bg1"/>
                </a:solidFill>
              </a:rPr>
              <a:t>：賦予網路裝置名稱或位址。</a:t>
            </a: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路由 </a:t>
            </a:r>
            <a:r>
              <a:rPr lang="en-US" altLang="zh-TW" dirty="0">
                <a:solidFill>
                  <a:schemeClr val="bg1"/>
                </a:solidFill>
              </a:rPr>
              <a:t>(Routing)</a:t>
            </a:r>
            <a:r>
              <a:rPr lang="zh-TW" altLang="en-US" dirty="0">
                <a:solidFill>
                  <a:schemeClr val="bg1"/>
                </a:solidFill>
              </a:rPr>
              <a:t>：決定封包在網路之間的傳送路徑。</a:t>
            </a:r>
          </a:p>
        </p:txBody>
      </p:sp>
    </p:spTree>
    <p:extLst>
      <p:ext uri="{BB962C8B-B14F-4D97-AF65-F5344CB8AC3E}">
        <p14:creationId xmlns:p14="http://schemas.microsoft.com/office/powerpoint/2010/main" val="242962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96895" y="5673028"/>
            <a:ext cx="2153069" cy="278510"/>
          </a:xfrm>
        </p:spPr>
        <p:txBody>
          <a:bodyPr/>
          <a:lstStyle/>
          <a:p>
            <a:fld id="{1B9952D4-D2F9-4CDA-B958-36913CE5F97F}" type="slidenum">
              <a:rPr lang="en-US" altLang="zh-TW"/>
              <a:pPr/>
              <a:t>10</a:t>
            </a:fld>
            <a:endParaRPr lang="en-US" altLang="zh-TW"/>
          </a:p>
        </p:txBody>
      </p:sp>
      <p:grpSp>
        <p:nvGrpSpPr>
          <p:cNvPr id="281606" name="Group 6"/>
          <p:cNvGrpSpPr>
            <a:grpSpLocks/>
          </p:cNvGrpSpPr>
          <p:nvPr/>
        </p:nvGrpSpPr>
        <p:grpSpPr bwMode="auto">
          <a:xfrm>
            <a:off x="5042516" y="387477"/>
            <a:ext cx="5998285" cy="6083045"/>
            <a:chOff x="793" y="618"/>
            <a:chExt cx="3300" cy="3702"/>
          </a:xfrm>
        </p:grpSpPr>
        <p:pic>
          <p:nvPicPr>
            <p:cNvPr id="28160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618"/>
              <a:ext cx="3300" cy="3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160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4020"/>
              <a:ext cx="1746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3763" y="5376780"/>
            <a:ext cx="2570820" cy="39233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zh-TW" altLang="en-US" sz="1800" dirty="0">
                <a:solidFill>
                  <a:schemeClr val="bg1"/>
                </a:solidFill>
              </a:rPr>
              <a:t>完整的</a:t>
            </a:r>
            <a:r>
              <a:rPr lang="en-US" altLang="zh-TW" sz="1800" dirty="0">
                <a:solidFill>
                  <a:schemeClr val="bg1"/>
                </a:solidFill>
              </a:rPr>
              <a:t>DNS</a:t>
            </a:r>
            <a:r>
              <a:rPr lang="zh-TW" altLang="en-US" sz="1800" dirty="0">
                <a:solidFill>
                  <a:schemeClr val="bg1"/>
                </a:solidFill>
              </a:rPr>
              <a:t>查詢流程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832100" y="1226344"/>
            <a:ext cx="194945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/>
              <a:t>反覆查詢</a:t>
            </a:r>
            <a:endParaRPr lang="zh-TW" altLang="en-US" sz="3300" dirty="0"/>
          </a:p>
        </p:txBody>
      </p:sp>
      <p:sp>
        <p:nvSpPr>
          <p:cNvPr id="9" name="矩形 8"/>
          <p:cNvSpPr/>
          <p:nvPr/>
        </p:nvSpPr>
        <p:spPr>
          <a:xfrm>
            <a:off x="2977123" y="1957001"/>
            <a:ext cx="1627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Query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18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8DB6-14C0-4202-A82F-7425C99A056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DNS </a:t>
            </a:r>
            <a:r>
              <a:rPr lang="zh-TW" altLang="en-US" dirty="0"/>
              <a:t>封包格式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83" y="2041577"/>
            <a:ext cx="6571640" cy="18244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52651" y="4067127"/>
            <a:ext cx="7073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b="1" dirty="0"/>
              <a:t>表頭 </a:t>
            </a:r>
            <a:r>
              <a:rPr lang="en-US" altLang="zh-TW" b="1" dirty="0"/>
              <a:t>(Header) </a:t>
            </a:r>
            <a:r>
              <a:rPr lang="zh-TW" altLang="en-US" b="1" dirty="0"/>
              <a:t>的長度固定為 </a:t>
            </a:r>
            <a:r>
              <a:rPr lang="en-US" altLang="zh-TW" b="1" dirty="0"/>
              <a:t>12 Bytes, </a:t>
            </a:r>
            <a:r>
              <a:rPr lang="zh-TW" altLang="en-US" b="1" dirty="0"/>
              <a:t>但其它部分的長度則不固定</a:t>
            </a:r>
            <a:endParaRPr lang="en-US" altLang="zh-TW" b="1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b="1" dirty="0"/>
              <a:t>除了 </a:t>
            </a:r>
            <a:r>
              <a:rPr lang="en-US" altLang="zh-TW" b="1" dirty="0"/>
              <a:t>Question Section, </a:t>
            </a:r>
            <a:r>
              <a:rPr lang="zh-TW" altLang="en-US" b="1" dirty="0"/>
              <a:t>其它 </a:t>
            </a:r>
            <a:r>
              <a:rPr lang="en-US" altLang="zh-TW" b="1" dirty="0"/>
              <a:t>3 </a:t>
            </a:r>
            <a:r>
              <a:rPr lang="zh-TW" altLang="en-US" b="1" dirty="0"/>
              <a:t>個 </a:t>
            </a:r>
            <a:r>
              <a:rPr lang="en-US" altLang="zh-TW" b="1" dirty="0"/>
              <a:t>Section </a:t>
            </a:r>
            <a:r>
              <a:rPr lang="zh-TW" altLang="en-US" b="1" dirty="0"/>
              <a:t>未必在每個 </a:t>
            </a:r>
            <a:r>
              <a:rPr lang="en-US" altLang="zh-TW" b="1" dirty="0"/>
              <a:t>DNS </a:t>
            </a:r>
            <a:r>
              <a:rPr lang="zh-TW" altLang="en-US" b="1" dirty="0"/>
              <a:t>封包中都出現</a:t>
            </a:r>
            <a:r>
              <a:rPr lang="en-US" altLang="zh-TW" b="1" dirty="0"/>
              <a:t>, </a:t>
            </a:r>
            <a:r>
              <a:rPr lang="zh-TW" altLang="en-US" b="1" dirty="0"/>
              <a:t>而是視需要使用</a:t>
            </a:r>
            <a:endParaRPr lang="en-US" altLang="zh-TW" b="1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b="1" dirty="0"/>
              <a:t>例如：用戶端要求查詢 </a:t>
            </a:r>
            <a:r>
              <a:rPr lang="en-US" altLang="zh-TW" b="1" dirty="0"/>
              <a:t>FQDN </a:t>
            </a:r>
            <a:r>
              <a:rPr lang="zh-TW" altLang="en-US" b="1" dirty="0"/>
              <a:t>時</a:t>
            </a:r>
            <a:r>
              <a:rPr lang="en-US" altLang="zh-TW" b="1" dirty="0"/>
              <a:t>, </a:t>
            </a:r>
            <a:r>
              <a:rPr lang="zh-TW" altLang="en-US" b="1" dirty="0"/>
              <a:t>就不需要其它 </a:t>
            </a:r>
            <a:r>
              <a:rPr lang="en-US" altLang="zh-TW" b="1" dirty="0"/>
              <a:t>3 </a:t>
            </a:r>
            <a:r>
              <a:rPr lang="zh-TW" altLang="en-US" b="1" dirty="0"/>
              <a:t>個 </a:t>
            </a:r>
            <a:r>
              <a:rPr lang="en-US" altLang="zh-TW" b="1" dirty="0"/>
              <a:t>Section, </a:t>
            </a:r>
            <a:r>
              <a:rPr lang="zh-TW" altLang="en-US" b="1" dirty="0"/>
              <a:t>但是 </a:t>
            </a:r>
            <a:r>
              <a:rPr lang="en-US" altLang="zh-TW" b="1" dirty="0"/>
              <a:t>DNS</a:t>
            </a:r>
            <a:r>
              <a:rPr lang="zh-TW" altLang="en-US" b="1" dirty="0"/>
              <a:t>伺服器回覆時</a:t>
            </a:r>
            <a:r>
              <a:rPr lang="en-US" altLang="zh-TW" b="1" dirty="0"/>
              <a:t>, </a:t>
            </a:r>
            <a:r>
              <a:rPr lang="zh-TW" altLang="en-US" b="1" dirty="0"/>
              <a:t>就會使用到 </a:t>
            </a:r>
            <a:r>
              <a:rPr lang="en-US" altLang="zh-TW" b="1" dirty="0"/>
              <a:t>Answer Section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3575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4861" y="717176"/>
            <a:ext cx="3794552" cy="773906"/>
          </a:xfrm>
        </p:spPr>
        <p:txBody>
          <a:bodyPr>
            <a:norm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封包表頭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772" y="1928416"/>
            <a:ext cx="6687284" cy="38437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69054" y="3290500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5680503" y="3290500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回應部分</a:t>
            </a:r>
          </a:p>
        </p:txBody>
      </p:sp>
      <p:sp>
        <p:nvSpPr>
          <p:cNvPr id="9" name="矩形 8"/>
          <p:cNvSpPr/>
          <p:nvPr/>
        </p:nvSpPr>
        <p:spPr>
          <a:xfrm>
            <a:off x="2969054" y="4531325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授權部分</a:t>
            </a:r>
          </a:p>
        </p:txBody>
      </p:sp>
      <p:sp>
        <p:nvSpPr>
          <p:cNvPr id="10" name="矩形 9"/>
          <p:cNvSpPr/>
          <p:nvPr/>
        </p:nvSpPr>
        <p:spPr>
          <a:xfrm>
            <a:off x="5629413" y="4465250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額外紀錄部分</a:t>
            </a:r>
          </a:p>
        </p:txBody>
      </p:sp>
    </p:spTree>
    <p:extLst>
      <p:ext uri="{BB962C8B-B14F-4D97-AF65-F5344CB8AC3E}">
        <p14:creationId xmlns:p14="http://schemas.microsoft.com/office/powerpoint/2010/main" val="197846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267-64FD-4D31-A1AB-63EF409D2C54}" type="slidenum">
              <a:rPr lang="en-US" altLang="zh-TW"/>
              <a:pPr/>
              <a:t>13</a:t>
            </a:fld>
            <a:endParaRPr lang="en-US" altLang="zh-TW" dirty="0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0097" y="680984"/>
            <a:ext cx="7886700" cy="735806"/>
          </a:xfrm>
        </p:spPr>
        <p:txBody>
          <a:bodyPr/>
          <a:lstStyle/>
          <a:p>
            <a:r>
              <a:rPr lang="en-US" altLang="zh-TW" dirty="0"/>
              <a:t>Answer Section (</a:t>
            </a:r>
            <a:r>
              <a:rPr lang="zh-TW" altLang="en-US" dirty="0"/>
              <a:t>回應部分</a:t>
            </a:r>
            <a:r>
              <a:rPr lang="en-US" altLang="zh-TW" dirty="0"/>
              <a:t>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1553876"/>
            <a:ext cx="7886700" cy="79494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Answer Section </a:t>
            </a:r>
            <a:r>
              <a:rPr lang="zh-TW" altLang="en-US" dirty="0"/>
              <a:t>存放了要回應給用戶端的資料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包括 </a:t>
            </a:r>
            <a:r>
              <a:rPr lang="en-US" altLang="zh-TW" dirty="0"/>
              <a:t>6 </a:t>
            </a:r>
            <a:r>
              <a:rPr lang="zh-TW" altLang="en-US" dirty="0"/>
              <a:t>個欄位：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44" y="2348815"/>
            <a:ext cx="4680374" cy="34565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72903" y="2387282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資源名稱</a:t>
            </a:r>
          </a:p>
        </p:txBody>
      </p:sp>
      <p:sp>
        <p:nvSpPr>
          <p:cNvPr id="4" name="矩形 3"/>
          <p:cNvSpPr/>
          <p:nvPr/>
        </p:nvSpPr>
        <p:spPr>
          <a:xfrm>
            <a:off x="6002453" y="2746700"/>
            <a:ext cx="22400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存放查詢的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</a:t>
            </a: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欄位長度視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長度而定</a:t>
            </a:r>
          </a:p>
        </p:txBody>
      </p:sp>
      <p:sp>
        <p:nvSpPr>
          <p:cNvPr id="5" name="矩形 4"/>
          <p:cNvSpPr/>
          <p:nvPr/>
        </p:nvSpPr>
        <p:spPr>
          <a:xfrm>
            <a:off x="5001080" y="3352331"/>
            <a:ext cx="122341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資源紀錄類型</a:t>
            </a:r>
          </a:p>
        </p:txBody>
      </p:sp>
      <p:sp>
        <p:nvSpPr>
          <p:cNvPr id="10" name="矩形 9"/>
          <p:cNvSpPr/>
          <p:nvPr/>
        </p:nvSpPr>
        <p:spPr>
          <a:xfrm>
            <a:off x="1580097" y="2466426"/>
            <a:ext cx="14838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資源紀錄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(Resource Record)</a:t>
            </a:r>
            <a:endParaRPr lang="zh-TW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635762" y="2989073"/>
          <a:ext cx="3250011" cy="285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SOA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Start of Authority, </a:t>
                      </a:r>
                      <a:r>
                        <a:rPr lang="zh-TW" altLang="en-US" sz="900" dirty="0"/>
                        <a:t>起始授權</a:t>
                      </a:r>
                      <a:endParaRPr lang="en-US" altLang="zh-TW" sz="900" dirty="0"/>
                    </a:p>
                    <a:p>
                      <a:r>
                        <a:rPr lang="zh-TW" altLang="en-US" sz="900" dirty="0"/>
                        <a:t>記錄此區域的授權資訊</a:t>
                      </a:r>
                      <a:r>
                        <a:rPr lang="en-US" altLang="zh-TW" sz="900" dirty="0"/>
                        <a:t>, </a:t>
                      </a:r>
                      <a:r>
                        <a:rPr lang="zh-TW" altLang="en-US" sz="900" dirty="0"/>
                        <a:t>包含主要名稱伺服器與管理此區域的負責人之電子郵件帳號、修改的版次、每筆紀錄在快取中存放的時間等等。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NS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Name Server, </a:t>
                      </a:r>
                      <a:r>
                        <a:rPr lang="zh-TW" altLang="en-US" sz="1400" dirty="0"/>
                        <a:t>名稱伺服器</a:t>
                      </a:r>
                      <a:endParaRPr lang="en-US" altLang="zh-TW" sz="1400" dirty="0"/>
                    </a:p>
                    <a:p>
                      <a:r>
                        <a:rPr lang="zh-TW" altLang="en-US" sz="900" dirty="0"/>
                        <a:t>記錄管轄此區域的名稱伺服器</a:t>
                      </a:r>
                      <a:r>
                        <a:rPr lang="en-US" altLang="zh-TW" sz="900" dirty="0"/>
                        <a:t>, </a:t>
                      </a:r>
                      <a:r>
                        <a:rPr lang="zh-TW" altLang="en-US" sz="900" dirty="0"/>
                        <a:t>它包含了主要名稱伺服器和次要名稱伺服器。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Address, </a:t>
                      </a:r>
                      <a:r>
                        <a:rPr lang="zh-TW" altLang="en-US" sz="1400" dirty="0"/>
                        <a:t>位址</a:t>
                      </a:r>
                      <a:endParaRPr lang="en-US" altLang="zh-TW" sz="1400" dirty="0"/>
                    </a:p>
                    <a:p>
                      <a:r>
                        <a:rPr lang="en-US" altLang="zh-TW" sz="900" b="1" dirty="0"/>
                        <a:t>FQDN </a:t>
                      </a:r>
                      <a:r>
                        <a:rPr lang="zh-TW" altLang="en-US" sz="900" b="1" dirty="0"/>
                        <a:t>所對應的 </a:t>
                      </a:r>
                      <a:r>
                        <a:rPr lang="en-US" altLang="zh-TW" sz="900" b="1" dirty="0"/>
                        <a:t>IP </a:t>
                      </a:r>
                      <a:r>
                        <a:rPr lang="zh-TW" altLang="en-US" sz="900" b="1" dirty="0"/>
                        <a:t>位址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CNAME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Canonical Name, </a:t>
                      </a:r>
                      <a:r>
                        <a:rPr lang="zh-TW" altLang="en-US" sz="1400" dirty="0"/>
                        <a:t>別名</a:t>
                      </a:r>
                      <a:endParaRPr lang="en-US" altLang="zh-TW" sz="1400" dirty="0"/>
                    </a:p>
                    <a:p>
                      <a:r>
                        <a:rPr lang="zh-TW" altLang="en-US" sz="9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記錄某台主機的別名。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MX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 Mail Exchanger, </a:t>
                      </a:r>
                      <a:r>
                        <a:rPr lang="zh-TW" altLang="en-US" sz="1400" dirty="0"/>
                        <a:t>郵件交換器</a:t>
                      </a:r>
                      <a:endParaRPr lang="en-US" altLang="zh-TW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PTR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 (Pointer, </a:t>
                      </a:r>
                      <a:r>
                        <a:rPr lang="zh-TW" altLang="en-US" sz="1400" dirty="0"/>
                        <a:t>反向查詢指標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85430" y="3358792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資源類型</a:t>
            </a:r>
          </a:p>
        </p:txBody>
      </p:sp>
      <p:sp>
        <p:nvSpPr>
          <p:cNvPr id="8" name="矩形 7"/>
          <p:cNvSpPr/>
          <p:nvPr/>
        </p:nvSpPr>
        <p:spPr>
          <a:xfrm>
            <a:off x="9271864" y="3348025"/>
            <a:ext cx="1338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所屬的網路類型</a:t>
            </a:r>
            <a:endParaRPr lang="en-US" altLang="zh-TW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  <a:endParaRPr lang="en-US" altLang="zh-TW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欄位值固定為 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96250" y="3974063"/>
            <a:ext cx="2514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資料保留在 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伺服器快取中的時間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以秒為計量單位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若為 </a:t>
            </a:r>
            <a:r>
              <a:rPr lang="en-US" altLang="zh-TW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</a:t>
            </a:r>
            <a:r>
              <a:rPr lang="zh-TW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表示不存放在快取</a:t>
            </a:r>
          </a:p>
        </p:txBody>
      </p:sp>
      <p:sp>
        <p:nvSpPr>
          <p:cNvPr id="12" name="矩形 11"/>
          <p:cNvSpPr/>
          <p:nvPr/>
        </p:nvSpPr>
        <p:spPr>
          <a:xfrm>
            <a:off x="5586953" y="3902322"/>
            <a:ext cx="106420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存活時間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To Live</a:t>
            </a:r>
            <a:endParaRPr lang="zh-TW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86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資源紀錄類型</a:t>
            </a:r>
            <a:br>
              <a:rPr lang="en-US" altLang="zh-TW" dirty="0"/>
            </a:br>
            <a:r>
              <a:rPr lang="en-US" altLang="zh-TW" dirty="0"/>
              <a:t>resource record type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1574" y="2005098"/>
            <a:ext cx="99812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主機記錄（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記錄）</a:t>
            </a:r>
            <a:r>
              <a:rPr lang="zh-TW" altLang="en-US" sz="2400" dirty="0"/>
              <a:t>：</a:t>
            </a:r>
            <a:r>
              <a:rPr lang="en-US" altLang="zh-TW" sz="2400" dirty="0"/>
              <a:t>RFC 1035</a:t>
            </a:r>
            <a:r>
              <a:rPr lang="zh-TW" altLang="en-US" sz="2400" dirty="0"/>
              <a:t>定義，</a:t>
            </a:r>
            <a:r>
              <a:rPr lang="en-US" altLang="zh-TW" sz="2400" dirty="0"/>
              <a:t>A</a:t>
            </a:r>
            <a:r>
              <a:rPr lang="zh-TW" altLang="en-US" sz="2400" dirty="0"/>
              <a:t>記錄是用於名稱解析的重要記錄，它將特定的主機名對映到對應主機的</a:t>
            </a:r>
            <a:r>
              <a:rPr lang="en-US" altLang="zh-TW" sz="2400" dirty="0"/>
              <a:t>IP</a:t>
            </a:r>
            <a:r>
              <a:rPr lang="zh-TW" altLang="en-US" sz="2400" dirty="0"/>
              <a:t>位址上。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別名記錄（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CNAME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記錄）</a:t>
            </a:r>
            <a:r>
              <a:rPr lang="en-US" altLang="zh-TW" sz="2400" dirty="0"/>
              <a:t>: RFC 1035</a:t>
            </a:r>
            <a:r>
              <a:rPr lang="zh-TW" altLang="en-US" sz="2400" dirty="0"/>
              <a:t>定義，</a:t>
            </a:r>
            <a:r>
              <a:rPr lang="en-US" altLang="zh-TW" sz="2400" dirty="0"/>
              <a:t>CNAME</a:t>
            </a:r>
            <a:r>
              <a:rPr lang="zh-TW" altLang="en-US" sz="2400" dirty="0"/>
              <a:t>記錄用於將某個別名指向到某個</a:t>
            </a:r>
            <a:r>
              <a:rPr lang="en-US" altLang="zh-TW" sz="2400" dirty="0"/>
              <a:t>A</a:t>
            </a:r>
            <a:r>
              <a:rPr lang="zh-TW" altLang="en-US" sz="2400" dirty="0"/>
              <a:t>記錄上，這樣就不需要再為某個新名字另外建立一條新的</a:t>
            </a:r>
            <a:r>
              <a:rPr lang="en-US" altLang="zh-TW" sz="2400" dirty="0"/>
              <a:t>A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記錄。</a:t>
            </a:r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MX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400" dirty="0"/>
              <a:t>the </a:t>
            </a:r>
            <a:r>
              <a:rPr lang="en-US" altLang="zh-TW" sz="2400" i="1" dirty="0"/>
              <a:t>MX</a:t>
            </a:r>
            <a:r>
              <a:rPr lang="en-US" altLang="zh-TW" sz="2400" dirty="0"/>
              <a:t> record specifies the mail server used to handle mail for a domain specified in an e-mail address</a:t>
            </a:r>
            <a:endParaRPr lang="zh-TW" alt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IPv6</a:t>
            </a:r>
            <a:r>
              <a:rPr lang="zh-TW" altLang="en-US" sz="2400" dirty="0"/>
              <a:t>主機記錄（</a:t>
            </a:r>
            <a:r>
              <a:rPr lang="en-US" altLang="zh-TW" sz="2400" dirty="0"/>
              <a:t>AAAA</a:t>
            </a:r>
            <a:r>
              <a:rPr lang="zh-TW" altLang="en-US" sz="2400" dirty="0"/>
              <a:t>記錄）</a:t>
            </a:r>
            <a:r>
              <a:rPr lang="en-US" altLang="zh-TW" sz="2400" dirty="0"/>
              <a:t>: RFC 3596</a:t>
            </a:r>
            <a:r>
              <a:rPr lang="zh-TW" altLang="en-US" sz="2400" dirty="0"/>
              <a:t>定義，與</a:t>
            </a:r>
            <a:r>
              <a:rPr lang="en-US" altLang="zh-TW" sz="2400" dirty="0"/>
              <a:t>A</a:t>
            </a:r>
            <a:r>
              <a:rPr lang="zh-TW" altLang="en-US" sz="2400" dirty="0"/>
              <a:t>記錄對應，用於將特定的主機名對映到一個主機的</a:t>
            </a:r>
            <a:r>
              <a:rPr lang="en-US" altLang="zh-TW" sz="2400" dirty="0"/>
              <a:t>IPv6</a:t>
            </a:r>
            <a:r>
              <a:rPr lang="zh-TW" altLang="en-US" sz="2400" dirty="0"/>
              <a:t>位址。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服務位置記錄（</a:t>
            </a:r>
            <a:r>
              <a:rPr lang="en-US" altLang="zh-TW" sz="2400" dirty="0"/>
              <a:t>SRV</a:t>
            </a:r>
            <a:r>
              <a:rPr lang="zh-TW" altLang="en-US" sz="2400" dirty="0"/>
              <a:t>記錄）</a:t>
            </a:r>
            <a:r>
              <a:rPr lang="en-US" altLang="zh-TW" sz="2400" dirty="0"/>
              <a:t>: RFC 2782</a:t>
            </a:r>
            <a:r>
              <a:rPr lang="zh-TW" altLang="en-US" sz="2400" dirty="0"/>
              <a:t>定義，用於定義提供特定服務的伺服器的位置，如主機（</a:t>
            </a:r>
            <a:r>
              <a:rPr lang="en-US" altLang="zh-TW" sz="2400" dirty="0"/>
              <a:t>hostname</a:t>
            </a:r>
            <a:r>
              <a:rPr lang="zh-TW" altLang="en-US" sz="2400" dirty="0"/>
              <a:t>），埠（</a:t>
            </a:r>
            <a:r>
              <a:rPr lang="en-US" altLang="zh-TW" sz="2400" dirty="0"/>
              <a:t>port number</a:t>
            </a:r>
            <a:r>
              <a:rPr lang="zh-TW" altLang="en-US" sz="2400" dirty="0"/>
              <a:t>）等。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NAPTR</a:t>
            </a:r>
            <a:r>
              <a:rPr lang="zh-TW" altLang="en-US" sz="2400" dirty="0"/>
              <a:t>記錄：</a:t>
            </a:r>
            <a:r>
              <a:rPr lang="en-US" altLang="zh-TW" sz="2400" dirty="0"/>
              <a:t>RFC 3403</a:t>
            </a:r>
            <a:r>
              <a:rPr lang="zh-TW" altLang="en-US" sz="2400" dirty="0"/>
              <a:t>定義，它提供了正規表示式方式去對映一個域名。</a:t>
            </a:r>
            <a:r>
              <a:rPr lang="en-US" altLang="zh-TW" sz="2400" dirty="0"/>
              <a:t>NAPTR</a:t>
            </a:r>
            <a:r>
              <a:rPr lang="zh-TW" altLang="en-US" sz="2400" dirty="0"/>
              <a:t>記錄非常著名的一個應用是用於</a:t>
            </a:r>
            <a:r>
              <a:rPr lang="en-US" altLang="zh-TW" sz="2400" dirty="0"/>
              <a:t>ENUM</a:t>
            </a:r>
            <a:r>
              <a:rPr lang="zh-TW" altLang="en-US" sz="2400" dirty="0"/>
              <a:t>查詢。</a:t>
            </a:r>
          </a:p>
        </p:txBody>
      </p:sp>
    </p:spTree>
    <p:extLst>
      <p:ext uri="{BB962C8B-B14F-4D97-AF65-F5344CB8AC3E}">
        <p14:creationId xmlns:p14="http://schemas.microsoft.com/office/powerpoint/2010/main" val="151212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427FD-DC96-423C-BF65-195514D5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sz="7200" dirty="0">
                <a:solidFill>
                  <a:schemeClr val="bg1"/>
                </a:solidFill>
              </a:rPr>
              <a:t>UDP</a:t>
            </a:r>
            <a:r>
              <a:rPr lang="zh-TW" altLang="en-US" sz="7200" dirty="0">
                <a:solidFill>
                  <a:schemeClr val="bg1"/>
                </a:solidFill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00558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898" y="348448"/>
            <a:ext cx="1191912" cy="67284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UDP</a:t>
            </a:r>
            <a:r>
              <a:rPr lang="en-US" altLang="zh-TW" dirty="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278" y="2408452"/>
            <a:ext cx="8367068" cy="39802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UDP</a:t>
            </a:r>
            <a:r>
              <a:rPr lang="zh-TW" altLang="en-US" dirty="0"/>
              <a:t>的工作是負責將封包分送給不同的應用程式，就如同</a:t>
            </a:r>
            <a:r>
              <a:rPr lang="en-US" altLang="zh-TW" dirty="0"/>
              <a:t>IP</a:t>
            </a:r>
            <a:r>
              <a:rPr lang="zh-TW" altLang="en-US" dirty="0"/>
              <a:t>將封包送給遠端機器一樣。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UDP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不可靠且非連接性</a:t>
            </a:r>
            <a:r>
              <a:rPr lang="zh-TW" altLang="en-US" dirty="0"/>
              <a:t>的通訊協定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沒有檢驗封包是否正確到達遠端的功能。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UDP</a:t>
            </a:r>
            <a:r>
              <a:rPr lang="zh-TW" altLang="en-US" dirty="0"/>
              <a:t>和</a:t>
            </a:r>
            <a:r>
              <a:rPr lang="en-US" altLang="zh-TW" dirty="0"/>
              <a:t>TCP</a:t>
            </a:r>
            <a:r>
              <a:rPr lang="zh-TW" altLang="en-US" dirty="0"/>
              <a:t>最大的分別是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2600" dirty="0"/>
              <a:t>   </a:t>
            </a:r>
            <a:r>
              <a:rPr lang="en-US" altLang="zh-TW" sz="2600" dirty="0"/>
              <a:t>UDP</a:t>
            </a:r>
            <a:r>
              <a:rPr lang="zh-TW" altLang="en-US" sz="2600" dirty="0"/>
              <a:t>不偵測對方的存在就直接將資料送給對方，而假設對方 </a:t>
            </a:r>
            <a:endParaRPr lang="en-US" altLang="zh-TW" sz="2600" dirty="0"/>
          </a:p>
          <a:p>
            <a:pPr marL="0" indent="0">
              <a:buNone/>
            </a:pPr>
            <a:r>
              <a:rPr lang="zh-TW" altLang="en-US" sz="2600" dirty="0"/>
              <a:t>   會自行接收。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UDP</a:t>
            </a:r>
            <a:r>
              <a:rPr lang="zh-TW" altLang="en-US" dirty="0"/>
              <a:t>應用時機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sz="2200" dirty="0"/>
              <a:t>    對那些需要大量資料存取而又不要求可靠傳輸的程式，如</a:t>
            </a:r>
            <a:r>
              <a:rPr lang="en-US" altLang="zh-TW" sz="2200" dirty="0"/>
              <a:t>﹕</a:t>
            </a:r>
            <a:r>
              <a:rPr lang="zh-TW" altLang="en-US" sz="2200" dirty="0"/>
              <a:t>聲音傳遞</a:t>
            </a:r>
            <a:r>
              <a:rPr lang="en-US" altLang="zh-TW" sz="2200" dirty="0"/>
              <a:t>﹐</a:t>
            </a:r>
            <a:r>
              <a:rPr lang="zh-TW" altLang="en-US" sz="2200" dirty="0"/>
              <a:t>可以省卻雙方的溝通和確認時間，進而提高資料傳輸量。 </a:t>
            </a:r>
          </a:p>
        </p:txBody>
      </p:sp>
      <p:sp>
        <p:nvSpPr>
          <p:cNvPr id="2" name="矩形 1"/>
          <p:cNvSpPr/>
          <p:nvPr/>
        </p:nvSpPr>
        <p:spPr>
          <a:xfrm>
            <a:off x="1814899" y="1876423"/>
            <a:ext cx="537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https://en.wikipedia.org/wiki/User_Datagram_Protocol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378" y="224913"/>
            <a:ext cx="4762500" cy="1685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14899" y="846062"/>
            <a:ext cx="3664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User Datagram Protocol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882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3323" y="1360988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30036" y="857252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UDP</a:t>
            </a:r>
          </a:p>
        </p:txBody>
      </p:sp>
      <p:pic>
        <p:nvPicPr>
          <p:cNvPr id="5" name="Picture 2" descr="「tcp udp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2" b="-1956"/>
          <a:stretch/>
        </p:blipFill>
        <p:spPr bwMode="auto">
          <a:xfrm>
            <a:off x="1707268" y="3408840"/>
            <a:ext cx="8687554" cy="177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753920" y="5637816"/>
            <a:ext cx="850195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https://www.quora.com/What-are-the-pros-and-cons-of-UDP-versus-TCP-as-transport-mechanisms-in-IP-networks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2506488"/>
            <a:ext cx="4781550" cy="6461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1" y="1338924"/>
            <a:ext cx="5410453" cy="555897"/>
          </a:xfrm>
          <a:prstGeom prst="rect">
            <a:avLst/>
          </a:prstGeom>
        </p:spPr>
      </p:pic>
      <p:sp>
        <p:nvSpPr>
          <p:cNvPr id="10" name="右大括弧 9"/>
          <p:cNvSpPr/>
          <p:nvPr/>
        </p:nvSpPr>
        <p:spPr>
          <a:xfrm rot="16200000">
            <a:off x="6133191" y="104633"/>
            <a:ext cx="381000" cy="4357922"/>
          </a:xfrm>
          <a:prstGeom prst="rightBrace">
            <a:avLst>
              <a:gd name="adj1" fmla="val 8333"/>
              <a:gd name="adj2" fmla="val 449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6910657" y="909298"/>
            <a:ext cx="38550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載送應用層 </a:t>
            </a:r>
            <a:r>
              <a:rPr lang="en-US" altLang="zh-TW" sz="1350" dirty="0"/>
              <a:t>(Application Layer) </a:t>
            </a:r>
            <a:r>
              <a:rPr lang="zh-TW" altLang="en-US" sz="1350" dirty="0"/>
              <a:t>的資訊。</a:t>
            </a:r>
            <a:endParaRPr lang="en-US" altLang="zh-TW" sz="1350" dirty="0"/>
          </a:p>
          <a:p>
            <a:r>
              <a:rPr lang="zh-TW" altLang="en-US" sz="1350" dirty="0"/>
              <a:t>可視為 </a:t>
            </a:r>
            <a:r>
              <a:rPr lang="en-US" altLang="zh-TW" sz="1350" dirty="0"/>
              <a:t>UDP </a:t>
            </a:r>
            <a:r>
              <a:rPr lang="en-US" altLang="zh-TW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r>
              <a:rPr lang="en-US" altLang="zh-TW" sz="1350" dirty="0"/>
              <a:t>, </a:t>
            </a:r>
            <a:r>
              <a:rPr lang="zh-TW" altLang="en-US" sz="900" dirty="0"/>
              <a:t>一般都稱為 </a:t>
            </a:r>
            <a:r>
              <a:rPr lang="en-US" altLang="zh-TW" sz="900" dirty="0"/>
              <a:t>UDP Data </a:t>
            </a:r>
            <a:r>
              <a:rPr lang="zh-TW" altLang="en-US" sz="900" dirty="0"/>
              <a:t>或 </a:t>
            </a:r>
            <a:r>
              <a:rPr lang="en-US" altLang="zh-TW" sz="900" dirty="0"/>
              <a:t>UDP Message</a:t>
            </a:r>
            <a:endParaRPr lang="zh-TW" altLang="en-US" sz="9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/>
          <a:srcRect r="34249"/>
          <a:stretch/>
        </p:blipFill>
        <p:spPr>
          <a:xfrm>
            <a:off x="1707268" y="1461841"/>
            <a:ext cx="2042954" cy="1947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91376" y="5110445"/>
            <a:ext cx="8064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封包長度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用來記錄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封包的總長度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為單位。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此欄位值最小為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也就是整個封包只有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表頭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沒有任何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資料；最大值則受限於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Payload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的長度</a:t>
            </a:r>
            <a:r>
              <a:rPr lang="zh-TW" altLang="en-US" sz="1350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712201" y="2390260"/>
            <a:ext cx="162741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錯誤檢查碼</a:t>
            </a:r>
          </a:p>
          <a:p>
            <a:r>
              <a:rPr lang="en-US" altLang="zh-TW" sz="900" dirty="0"/>
              <a:t>UDP </a:t>
            </a:r>
            <a:r>
              <a:rPr lang="zh-TW" altLang="en-US" sz="900" dirty="0"/>
              <a:t>不一定要執行錯誤檢查</a:t>
            </a:r>
            <a:r>
              <a:rPr lang="en-US" altLang="zh-TW" sz="900" dirty="0"/>
              <a:t>, </a:t>
            </a:r>
            <a:r>
              <a:rPr lang="zh-TW" altLang="en-US" sz="900" dirty="0"/>
              <a:t>若是為了降低運算資源的需求等</a:t>
            </a:r>
            <a:r>
              <a:rPr lang="en-US" altLang="zh-TW" sz="900" dirty="0"/>
              <a:t>, </a:t>
            </a:r>
            <a:r>
              <a:rPr lang="zh-TW" altLang="en-US" sz="900" dirty="0"/>
              <a:t>可以不用執行錯誤檢查</a:t>
            </a:r>
            <a:r>
              <a:rPr lang="en-US" altLang="zh-TW" sz="900" dirty="0"/>
              <a:t>, </a:t>
            </a:r>
            <a:r>
              <a:rPr lang="zh-TW" altLang="en-US" sz="900" dirty="0"/>
              <a:t>此時本欄位填入 </a:t>
            </a:r>
            <a:r>
              <a:rPr lang="en-US" altLang="zh-TW" sz="900" dirty="0"/>
              <a:t>0 </a:t>
            </a:r>
            <a:r>
              <a:rPr lang="zh-TW" altLang="en-US" sz="900" dirty="0"/>
              <a:t>即可。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335676" y="1930832"/>
            <a:ext cx="7503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UDP </a:t>
            </a:r>
          </a:p>
          <a:p>
            <a:r>
              <a:rPr lang="en-US" altLang="zh-TW" sz="13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Payload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70807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1678" y="1302553"/>
            <a:ext cx="131478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27" y="1682354"/>
            <a:ext cx="7591716" cy="42421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93" y="2874789"/>
            <a:ext cx="4781550" cy="6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8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94"/>
          <a:stretch/>
        </p:blipFill>
        <p:spPr>
          <a:xfrm>
            <a:off x="2051050" y="1860550"/>
            <a:ext cx="8207096" cy="38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CEA0-D385-4235-8883-BCBA1D959B5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851"/>
          </a:xfrm>
        </p:spPr>
        <p:txBody>
          <a:bodyPr/>
          <a:lstStyle/>
          <a:p>
            <a:r>
              <a:rPr lang="en-US" altLang="zh-TW" dirty="0"/>
              <a:t>IP </a:t>
            </a:r>
            <a:r>
              <a:rPr lang="zh-TW" altLang="en-US" dirty="0"/>
              <a:t>封包表頭結構 </a:t>
            </a:r>
            <a:r>
              <a:rPr lang="en-US" altLang="zh-TW" dirty="0"/>
              <a:t>IP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endParaRPr lang="zh-TW" altLang="en-US" dirty="0"/>
          </a:p>
        </p:txBody>
      </p:sp>
      <p:pic>
        <p:nvPicPr>
          <p:cNvPr id="2508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8413" y="1196976"/>
            <a:ext cx="7256462" cy="5472113"/>
          </a:xfrm>
          <a:noFill/>
          <a:ln/>
        </p:spPr>
      </p:pic>
      <p:sp>
        <p:nvSpPr>
          <p:cNvPr id="2" name="矩形 1"/>
          <p:cNvSpPr/>
          <p:nvPr/>
        </p:nvSpPr>
        <p:spPr>
          <a:xfrm>
            <a:off x="4174497" y="4260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目的位址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37085" y="3563700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來源位址 </a:t>
            </a:r>
          </a:p>
        </p:txBody>
      </p:sp>
      <p:sp>
        <p:nvSpPr>
          <p:cNvPr id="4" name="矩形 3"/>
          <p:cNvSpPr/>
          <p:nvPr/>
        </p:nvSpPr>
        <p:spPr>
          <a:xfrm>
            <a:off x="4817532" y="2593777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上層協定 </a:t>
            </a:r>
          </a:p>
        </p:txBody>
      </p:sp>
      <p:sp>
        <p:nvSpPr>
          <p:cNvPr id="5" name="矩形 4"/>
          <p:cNvSpPr/>
          <p:nvPr/>
        </p:nvSpPr>
        <p:spPr>
          <a:xfrm>
            <a:off x="8356053" y="31088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錯誤檢查碼</a:t>
            </a:r>
          </a:p>
        </p:txBody>
      </p:sp>
    </p:spTree>
    <p:extLst>
      <p:ext uri="{BB962C8B-B14F-4D97-AF65-F5344CB8AC3E}">
        <p14:creationId xmlns:p14="http://schemas.microsoft.com/office/powerpoint/2010/main" val="4141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>
                <a:solidFill>
                  <a:srgbClr val="FFFF00"/>
                </a:solidFill>
              </a:rPr>
              <a:t>傳輸層</a:t>
            </a:r>
            <a:r>
              <a:rPr lang="zh-TW" altLang="en-US" sz="8000" dirty="0"/>
              <a:t>網路協定</a:t>
            </a:r>
            <a:endParaRPr lang="en-US" altLang="zh-TW" sz="8000" dirty="0"/>
          </a:p>
          <a:p>
            <a:pPr algn="ctr"/>
            <a:r>
              <a:rPr lang="en-US" altLang="zh-TW" sz="8000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09583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17992"/>
            <a:ext cx="7886700" cy="1325563"/>
          </a:xfrm>
        </p:spPr>
        <p:txBody>
          <a:bodyPr/>
          <a:lstStyle/>
          <a:p>
            <a:r>
              <a:rPr lang="en-US" altLang="zh-TW" b="1" dirty="0"/>
              <a:t>TCP</a:t>
            </a:r>
            <a:r>
              <a:rPr lang="en-US" altLang="zh-TW" dirty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4021" y="1371302"/>
            <a:ext cx="5387546" cy="453072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TCP</a:t>
            </a:r>
            <a:r>
              <a:rPr lang="zh-TW" altLang="en-US" dirty="0"/>
              <a:t>是一種傳輸協定，它可以在網路用戶啓動的軟體應用過程之間建立通信會談。</a:t>
            </a:r>
            <a:endParaRPr lang="en-US" altLang="zh-TW" dirty="0"/>
          </a:p>
          <a:p>
            <a:r>
              <a:rPr lang="en-US" altLang="zh-TW" dirty="0"/>
              <a:t>TCP</a:t>
            </a:r>
            <a:r>
              <a:rPr lang="zh-TW" altLang="en-US" dirty="0"/>
              <a:t>通過控制資料流量可以提供可靠的端到端資料傳送。</a:t>
            </a:r>
            <a:endParaRPr lang="en-US" altLang="zh-TW" dirty="0"/>
          </a:p>
          <a:p>
            <a:r>
              <a:rPr lang="zh-TW" altLang="en-US" dirty="0"/>
              <a:t>網路節點可以就資料傳輸的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“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窗口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”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[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滑動視窗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(Sliding Window)]</a:t>
            </a:r>
            <a:r>
              <a:rPr lang="zh-TW" altLang="en-US" dirty="0"/>
              <a:t>大小達成一個協定，該窗口大小規定了將要發送的資料位元組數。傳輸視窗可以根據當前的網路流量進行即時調整。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68" y="678084"/>
            <a:ext cx="3332411" cy="34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0EA3-8FC9-42B8-BF39-85F0C3169F8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1131095"/>
            <a:ext cx="7886700" cy="53260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TCP </a:t>
            </a:r>
            <a:r>
              <a:rPr lang="zh-TW" altLang="en-US" dirty="0"/>
              <a:t>封包結構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704" y="1846382"/>
            <a:ext cx="6865492" cy="40519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43483" y="3735000"/>
            <a:ext cx="4748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</a:t>
            </a:r>
            <a:endParaRPr lang="zh-TW" altLang="en-US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6744" y="2904003"/>
            <a:ext cx="1096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通知對方表頭中記錄了哪些有用的資訊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2755900" y="3308350"/>
            <a:ext cx="2247900" cy="426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2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16" y="995749"/>
            <a:ext cx="6091230" cy="48664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9127" y="857250"/>
            <a:ext cx="1226618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r>
              <a:rPr lang="zh-TW" altLang="en-US" sz="135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72" y="1955144"/>
            <a:ext cx="5534572" cy="356300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3130550" y="2527301"/>
            <a:ext cx="2438400" cy="901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130551" y="2616200"/>
            <a:ext cx="3860800" cy="7493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9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2" y="1619997"/>
            <a:ext cx="9135731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1200" dirty="0"/>
              <a:t>http://120.105.184.250/peiyuli/network-3/%E7%B6%B2%E8%B7%AF%E7%B0%A1%E4%BB%8B%E8%88%87%E6%8C%87%E4%BB%A4.htm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04941" y="1004121"/>
            <a:ext cx="431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Three-way Handshake</a:t>
            </a:r>
          </a:p>
        </p:txBody>
      </p:sp>
      <p:sp>
        <p:nvSpPr>
          <p:cNvPr id="3" name="矩形 2"/>
          <p:cNvSpPr/>
          <p:nvPr/>
        </p:nvSpPr>
        <p:spPr>
          <a:xfrm>
            <a:off x="1828800" y="2341433"/>
            <a:ext cx="28530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TCP</a:t>
            </a:r>
            <a:r>
              <a:rPr lang="zh-TW" altLang="en-US" sz="1350" dirty="0"/>
              <a:t>通訊協定實際資料傳送前，會在來源端與目的端主機以三向交握 </a:t>
            </a:r>
            <a:r>
              <a:rPr lang="en-US" altLang="zh-TW" sz="1350" dirty="0"/>
              <a:t>(three-way handshake) </a:t>
            </a:r>
            <a:r>
              <a:rPr lang="zh-TW" altLang="en-US" sz="1350" dirty="0"/>
              <a:t>的方式先建立連線，所有屬於相同訊息的 </a:t>
            </a:r>
            <a:r>
              <a:rPr lang="en-US" altLang="zh-TW" sz="1350" dirty="0"/>
              <a:t>TCP </a:t>
            </a:r>
            <a:r>
              <a:rPr lang="zh-TW" altLang="en-US" sz="1350" dirty="0"/>
              <a:t>封包，就利用此連線傳送，此種作法有助於資料傳輸的正確性。</a:t>
            </a:r>
          </a:p>
        </p:txBody>
      </p:sp>
      <p:pic>
        <p:nvPicPr>
          <p:cNvPr id="2" name="Picture 2" descr="「tcp three-way handshak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33" y="2341434"/>
            <a:ext cx="5478163" cy="30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2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764" y="492124"/>
            <a:ext cx="9942309" cy="61457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3570" y="593738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編號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的封包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700" t="35534" r="36206" b="12388"/>
          <a:stretch/>
        </p:blipFill>
        <p:spPr>
          <a:xfrm>
            <a:off x="765651" y="1236132"/>
            <a:ext cx="10788282" cy="5503334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V="1">
            <a:off x="2590800" y="2370667"/>
            <a:ext cx="1058334" cy="84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347269" y="4453467"/>
            <a:ext cx="1772698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1343036" y="5266267"/>
            <a:ext cx="3796231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1343036" y="5539331"/>
            <a:ext cx="3982497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1343035" y="4180405"/>
            <a:ext cx="1776932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78286" y="2118267"/>
            <a:ext cx="547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代表此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封包所使用的協定版本為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IPv4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3649134" y="2260600"/>
            <a:ext cx="2116666" cy="4233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39721" y="3228390"/>
            <a:ext cx="3216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預設的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to Live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::128 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直線單箭頭接點 21"/>
          <p:cNvCxnSpPr>
            <a:stCxn id="21" idx="1"/>
          </p:cNvCxnSpPr>
          <p:nvPr/>
        </p:nvCxnSpPr>
        <p:spPr>
          <a:xfrm flipH="1">
            <a:off x="3149489" y="3551556"/>
            <a:ext cx="2290232" cy="51457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94604" y="4230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記錄傳輸層所用的協定</a:t>
            </a:r>
          </a:p>
        </p:txBody>
      </p:sp>
      <p:sp>
        <p:nvSpPr>
          <p:cNvPr id="25" name="矩形 24"/>
          <p:cNvSpPr/>
          <p:nvPr/>
        </p:nvSpPr>
        <p:spPr>
          <a:xfrm>
            <a:off x="3157955" y="4180405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上層協定 </a:t>
            </a:r>
          </a:p>
        </p:txBody>
      </p:sp>
    </p:spTree>
    <p:extLst>
      <p:ext uri="{BB962C8B-B14F-4D97-AF65-F5344CB8AC3E}">
        <p14:creationId xmlns:p14="http://schemas.microsoft.com/office/powerpoint/2010/main" val="30533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259673" y="449108"/>
            <a:ext cx="38331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來源位址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:192.168.2.139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43638" y="289835"/>
            <a:ext cx="55162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v4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位址表示法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(32 bits)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9" y="2778821"/>
            <a:ext cx="5725903" cy="137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212456" y="1696765"/>
            <a:ext cx="7016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位址本質上是一個長度為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Bits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的二進位數字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Bits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為單位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Bits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位址分成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</a:p>
        </p:txBody>
      </p:sp>
      <p:sp>
        <p:nvSpPr>
          <p:cNvPr id="9" name="矩形 8"/>
          <p:cNvSpPr/>
          <p:nvPr/>
        </p:nvSpPr>
        <p:spPr>
          <a:xfrm>
            <a:off x="1372458" y="4403965"/>
            <a:ext cx="706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各段的二進位數字轉換成十進位數字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再以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『.』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隔開以利閱讀：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898" y="3133602"/>
            <a:ext cx="4121253" cy="664522"/>
          </a:xfrm>
          <a:prstGeom prst="rect">
            <a:avLst/>
          </a:prstGeom>
        </p:spPr>
      </p:pic>
      <p:sp>
        <p:nvSpPr>
          <p:cNvPr id="11" name="左-右雙向箭號 10"/>
          <p:cNvSpPr/>
          <p:nvPr/>
        </p:nvSpPr>
        <p:spPr>
          <a:xfrm>
            <a:off x="6062992" y="3251668"/>
            <a:ext cx="875806" cy="42839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2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8"/>
          <p:cNvSpPr txBox="1">
            <a:spLocks/>
          </p:cNvSpPr>
          <p:nvPr/>
        </p:nvSpPr>
        <p:spPr>
          <a:xfrm>
            <a:off x="4121432" y="2509742"/>
            <a:ext cx="1667790" cy="646971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3060" y="3156713"/>
            <a:ext cx="57861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Domain Name (System)Server</a:t>
            </a:r>
          </a:p>
          <a:p>
            <a:r>
              <a:rPr lang="zh-TW" altLang="en-US" sz="3600" dirty="0">
                <a:solidFill>
                  <a:schemeClr val="bg1"/>
                </a:solidFill>
              </a:rPr>
              <a:t>網域名稱服務</a:t>
            </a:r>
            <a:r>
              <a:rPr lang="en-US" altLang="zh-TW" sz="3600" dirty="0">
                <a:solidFill>
                  <a:schemeClr val="bg1"/>
                </a:solidFill>
              </a:rPr>
              <a:t>(</a:t>
            </a:r>
            <a:r>
              <a:rPr lang="zh-TW" altLang="en-US" sz="3600" dirty="0">
                <a:solidFill>
                  <a:schemeClr val="bg1"/>
                </a:solidFill>
              </a:rPr>
              <a:t>伺服器</a:t>
            </a:r>
            <a:r>
              <a:rPr lang="en-US" altLang="zh-TW" sz="3600" dirty="0">
                <a:solidFill>
                  <a:schemeClr val="bg1"/>
                </a:solidFill>
              </a:rPr>
              <a:t>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3941" y="934620"/>
            <a:ext cx="8911652" cy="727944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1686033" y="4092118"/>
            <a:ext cx="8058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altLang="zh-TW" sz="2400" dirty="0"/>
              <a:t>DNS </a:t>
            </a:r>
            <a:r>
              <a:rPr lang="zh-TW" altLang="en-US" sz="2400" dirty="0"/>
              <a:t>系統是由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r>
              <a:rPr lang="zh-TW" altLang="en-US" sz="2400" dirty="0"/>
              <a:t>和 </a:t>
            </a:r>
            <a:r>
              <a:rPr lang="en-US" altLang="zh-TW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 </a:t>
            </a:r>
            <a:r>
              <a:rPr lang="en-US" altLang="zh-TW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Client) </a:t>
            </a:r>
            <a:r>
              <a:rPr lang="zh-TW" altLang="en-US" sz="2400" dirty="0"/>
              <a:t>所組成。</a:t>
            </a:r>
            <a:endParaRPr lang="en-US" altLang="zh-TW" sz="24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400" dirty="0"/>
              <a:t>當使用者在瀏覽器等應用程式中輸入一個 </a:t>
            </a:r>
            <a:r>
              <a:rPr lang="en-US" altLang="zh-TW" sz="2400" dirty="0"/>
              <a:t>FQDN </a:t>
            </a:r>
            <a:r>
              <a:rPr lang="zh-TW" altLang="en-US" sz="2400" dirty="0"/>
              <a:t>後</a:t>
            </a:r>
            <a:r>
              <a:rPr lang="en-US" altLang="zh-TW" sz="2400" dirty="0"/>
              <a:t>, DNS </a:t>
            </a:r>
            <a:r>
              <a:rPr lang="zh-TW" altLang="en-US" sz="2400" dirty="0"/>
              <a:t>用戶端會向 </a:t>
            </a:r>
            <a:r>
              <a:rPr lang="en-US" altLang="zh-TW" sz="2400" dirty="0"/>
              <a:t>DNS</a:t>
            </a:r>
            <a:r>
              <a:rPr lang="zh-TW" altLang="en-US" sz="2400" dirty="0"/>
              <a:t>伺服器要求查詢此 </a:t>
            </a:r>
            <a:r>
              <a:rPr lang="en-US" altLang="zh-TW" sz="2400" dirty="0"/>
              <a:t>FQDN </a:t>
            </a:r>
            <a:r>
              <a:rPr lang="zh-TW" altLang="en-US" sz="2400" dirty="0"/>
              <a:t>的 </a:t>
            </a:r>
            <a:r>
              <a:rPr lang="en-US" altLang="zh-TW" sz="2400" dirty="0"/>
              <a:t>IP </a:t>
            </a:r>
            <a:r>
              <a:rPr lang="zh-TW" altLang="en-US" sz="2400" dirty="0"/>
              <a:t>位址</a:t>
            </a:r>
            <a:r>
              <a:rPr lang="en-US" altLang="zh-TW" sz="2400" dirty="0"/>
              <a:t>, </a:t>
            </a:r>
            <a:r>
              <a:rPr lang="zh-TW" altLang="en-US" sz="2400" dirty="0"/>
              <a:t>而伺服器則會去對照其資料庫內的資料</a:t>
            </a:r>
            <a:r>
              <a:rPr lang="en-US" altLang="zh-TW" sz="2400" dirty="0"/>
              <a:t>, </a:t>
            </a:r>
            <a:r>
              <a:rPr lang="zh-TW" altLang="en-US" sz="2400" dirty="0"/>
              <a:t>並將 </a:t>
            </a:r>
            <a:r>
              <a:rPr lang="en-US" altLang="zh-TW" sz="2400" dirty="0"/>
              <a:t>IP </a:t>
            </a:r>
            <a:r>
              <a:rPr lang="zh-TW" altLang="en-US" sz="2400" dirty="0"/>
              <a:t>位址回覆給用戶端。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53" y="1658697"/>
            <a:ext cx="944118" cy="7560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15319" y="1380401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168.95.1.1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5318" y="2296272"/>
            <a:ext cx="11335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endParaRPr lang="en-US" altLang="zh-TW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endParaRPr lang="zh-TW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3196920" y="2137744"/>
            <a:ext cx="196720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DNS </a:t>
            </a:r>
            <a:r>
              <a:rPr lang="zh-TW" altLang="en-US" sz="1350" dirty="0"/>
              <a:t>用戶端 </a:t>
            </a:r>
            <a:r>
              <a:rPr lang="en-US" altLang="zh-TW" sz="1350" dirty="0"/>
              <a:t>(DNS Client) </a:t>
            </a:r>
            <a:endParaRPr lang="zh-TW" altLang="en-US" sz="1350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2419" y="2460149"/>
            <a:ext cx="992822" cy="549871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4705350" y="2036721"/>
            <a:ext cx="2508250" cy="6983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969211" y="2886854"/>
            <a:ext cx="416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BIND</a:t>
            </a:r>
            <a:r>
              <a:rPr lang="zh-TW" altLang="en-US" dirty="0"/>
              <a:t>（</a:t>
            </a:r>
            <a:r>
              <a:rPr lang="en-US" altLang="zh-TW" dirty="0"/>
              <a:t>Berkeley Internet Name Domain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使用最廣的</a:t>
            </a:r>
            <a:r>
              <a:rPr lang="en-US" altLang="zh-TW" dirty="0"/>
              <a:t>DNS</a:t>
            </a:r>
            <a:r>
              <a:rPr lang="zh-TW" altLang="en-US" dirty="0"/>
              <a:t>軟體</a:t>
            </a:r>
          </a:p>
        </p:txBody>
      </p:sp>
    </p:spTree>
    <p:extLst>
      <p:ext uri="{BB962C8B-B14F-4D97-AF65-F5344CB8AC3E}">
        <p14:creationId xmlns:p14="http://schemas.microsoft.com/office/powerpoint/2010/main" val="251077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495" y="2289218"/>
            <a:ext cx="6699313" cy="270823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524000" y="1177497"/>
            <a:ext cx="9144000" cy="72794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en-US" altLang="zh-TW" sz="3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altLang="zh-TW" sz="3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nslookup</a:t>
            </a:r>
            <a:endParaRPr lang="zh-TW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08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87796" y="2621988"/>
            <a:ext cx="358775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用戶端要求伺服器由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查出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位址的動作稱之為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正向名稱查詢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Query),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一般直接說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而伺服器查出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位址並回傳給用戶端的動作就叫做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正向名稱解析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Resolution),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一般又簡稱為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若要求由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位址查詢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則稱為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(Reverse Name Query),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而伺服器所對應的動作自然也就稱為</a:t>
            </a:r>
            <a:r>
              <a:rPr lang="zh-TW" altLang="en-US" sz="135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反向解析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524000" y="1177497"/>
            <a:ext cx="9144000" cy="72794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3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endParaRPr lang="zh-TW" alt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33342" y="4383901"/>
            <a:ext cx="134844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</a:p>
        </p:txBody>
      </p:sp>
      <p:sp>
        <p:nvSpPr>
          <p:cNvPr id="7" name="矩形 6"/>
          <p:cNvSpPr/>
          <p:nvPr/>
        </p:nvSpPr>
        <p:spPr>
          <a:xfrm>
            <a:off x="3533344" y="2591318"/>
            <a:ext cx="12799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dirty="0"/>
              <a:t>FQDN </a:t>
            </a:r>
            <a:endParaRPr lang="zh-TW" altLang="en-US" sz="3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759200" y="3312859"/>
            <a:ext cx="6350" cy="972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16739" y="3177319"/>
            <a:ext cx="17026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669900"/>
                </a:solidFill>
              </a:rPr>
              <a:t>正向名稱查詢</a:t>
            </a:r>
            <a:r>
              <a:rPr lang="zh-TW" altLang="en-US" sz="1350" dirty="0"/>
              <a:t> </a:t>
            </a:r>
            <a:endParaRPr lang="en-US" altLang="zh-TW" sz="1350" dirty="0"/>
          </a:p>
          <a:p>
            <a:r>
              <a:rPr lang="en-US" altLang="zh-TW" sz="1350" dirty="0"/>
              <a:t>Forward Name Query</a:t>
            </a:r>
            <a:endParaRPr lang="zh-TW" altLang="en-US" sz="1350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4610100" y="3338642"/>
            <a:ext cx="6350" cy="921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70553" y="3882599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</a:p>
        </p:txBody>
      </p:sp>
      <p:sp>
        <p:nvSpPr>
          <p:cNvPr id="14" name="矩形 13"/>
          <p:cNvSpPr/>
          <p:nvPr/>
        </p:nvSpPr>
        <p:spPr>
          <a:xfrm>
            <a:off x="4813300" y="3244431"/>
            <a:ext cx="169155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 </a:t>
            </a:r>
            <a:endParaRPr lang="en-US" altLang="zh-TW" sz="13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Name Query</a:t>
            </a:r>
          </a:p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</a:p>
        </p:txBody>
      </p:sp>
    </p:spTree>
    <p:extLst>
      <p:ext uri="{BB962C8B-B14F-4D97-AF65-F5344CB8AC3E}">
        <p14:creationId xmlns:p14="http://schemas.microsoft.com/office/powerpoint/2010/main" val="16403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08B8-766D-47FD-AA48-7B7B4B455323}" type="slidenum">
              <a:rPr lang="en-US" altLang="zh-TW"/>
              <a:pPr/>
              <a:t>9</a:t>
            </a:fld>
            <a:endParaRPr lang="en-US" altLang="zh-TW"/>
          </a:p>
        </p:txBody>
      </p:sp>
      <p:pic>
        <p:nvPicPr>
          <p:cNvPr id="2693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01"/>
          <a:stretch/>
        </p:blipFill>
        <p:spPr bwMode="auto">
          <a:xfrm>
            <a:off x="2700934" y="3237706"/>
            <a:ext cx="656153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610802"/>
            <a:ext cx="9144000" cy="800894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名稱查詢流程</a:t>
            </a:r>
          </a:p>
        </p:txBody>
      </p:sp>
      <p:sp>
        <p:nvSpPr>
          <p:cNvPr id="2" name="矩形 1"/>
          <p:cNvSpPr/>
          <p:nvPr/>
        </p:nvSpPr>
        <p:spPr>
          <a:xfrm>
            <a:off x="2241549" y="3338749"/>
            <a:ext cx="15311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100" dirty="0"/>
              <a:t>運作過程：</a:t>
            </a:r>
          </a:p>
        </p:txBody>
      </p:sp>
      <p:sp>
        <p:nvSpPr>
          <p:cNvPr id="3" name="矩形 2"/>
          <p:cNvSpPr/>
          <p:nvPr/>
        </p:nvSpPr>
        <p:spPr>
          <a:xfrm>
            <a:off x="2022475" y="1604186"/>
            <a:ext cx="778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當使用瀏覽器閱讀網頁時</a:t>
            </a:r>
            <a:r>
              <a:rPr lang="en-US" altLang="zh-TW" dirty="0"/>
              <a:t>, </a:t>
            </a:r>
            <a:r>
              <a:rPr lang="zh-TW" altLang="en-US" dirty="0"/>
              <a:t>在網址列輸入網站的 </a:t>
            </a:r>
            <a:r>
              <a:rPr lang="en-US" altLang="zh-TW" dirty="0"/>
              <a:t>FQDN </a:t>
            </a:r>
            <a:r>
              <a:rPr lang="zh-TW" altLang="en-US" dirty="0"/>
              <a:t>後</a:t>
            </a:r>
            <a:r>
              <a:rPr lang="en-US" altLang="zh-TW" dirty="0"/>
              <a:t>, </a:t>
            </a:r>
            <a:r>
              <a:rPr lang="zh-TW" altLang="en-US" dirty="0"/>
              <a:t>作業系統會呼叫解析程式 </a:t>
            </a:r>
            <a:r>
              <a:rPr lang="en-US" altLang="zh-TW" dirty="0"/>
              <a:t>(Resolver, </a:t>
            </a:r>
            <a:r>
              <a:rPr lang="zh-TW" altLang="en-US" dirty="0"/>
              <a:t>亦即用戶端負責 </a:t>
            </a:r>
            <a:r>
              <a:rPr lang="en-US" altLang="zh-TW" dirty="0"/>
              <a:t>DNS </a:t>
            </a:r>
            <a:r>
              <a:rPr lang="zh-TW" altLang="en-US" dirty="0"/>
              <a:t>查詢的 </a:t>
            </a:r>
            <a:r>
              <a:rPr lang="en-US" altLang="zh-TW" dirty="0"/>
              <a:t>TCP/IP </a:t>
            </a:r>
            <a:r>
              <a:rPr lang="zh-TW" altLang="en-US" dirty="0"/>
              <a:t>軟體</a:t>
            </a:r>
            <a:r>
              <a:rPr lang="en-US" altLang="zh-TW" dirty="0"/>
              <a:t>), </a:t>
            </a:r>
            <a:r>
              <a:rPr lang="zh-TW" altLang="en-US" dirty="0"/>
              <a:t>開始解析此 </a:t>
            </a:r>
            <a:r>
              <a:rPr lang="en-US" altLang="zh-TW" dirty="0"/>
              <a:t>FQDN </a:t>
            </a:r>
            <a:r>
              <a:rPr lang="zh-TW" altLang="en-US" dirty="0"/>
              <a:t>所對應的 </a:t>
            </a:r>
            <a:r>
              <a:rPr lang="en-US" altLang="zh-TW" dirty="0"/>
              <a:t>IP </a:t>
            </a:r>
            <a:r>
              <a:rPr lang="zh-TW" altLang="en-US" dirty="0"/>
              <a:t>位址</a:t>
            </a:r>
          </a:p>
        </p:txBody>
      </p:sp>
    </p:spTree>
    <p:extLst>
      <p:ext uri="{BB962C8B-B14F-4D97-AF65-F5344CB8AC3E}">
        <p14:creationId xmlns:p14="http://schemas.microsoft.com/office/powerpoint/2010/main" val="20337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1540</Words>
  <Application>Microsoft Office PowerPoint</Application>
  <PresentationFormat>寬螢幕</PresentationFormat>
  <Paragraphs>151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佈景主題</vt:lpstr>
      <vt:lpstr>PowerPoint 簡報</vt:lpstr>
      <vt:lpstr>IP 封包表頭結構 IP Header</vt:lpstr>
      <vt:lpstr>PowerPoint 簡報</vt:lpstr>
      <vt:lpstr>來源位址:192.168.2.139 </vt:lpstr>
      <vt:lpstr>PowerPoint 簡報</vt:lpstr>
      <vt:lpstr>DNS 名稱解析</vt:lpstr>
      <vt:lpstr>PowerPoint 簡報</vt:lpstr>
      <vt:lpstr>PowerPoint 簡報</vt:lpstr>
      <vt:lpstr>DNS 名稱查詢流程</vt:lpstr>
      <vt:lpstr>完整的DNS查詢流程</vt:lpstr>
      <vt:lpstr>DNS 封包格式</vt:lpstr>
      <vt:lpstr>DNS 封包表頭</vt:lpstr>
      <vt:lpstr>Answer Section (回應部分)</vt:lpstr>
      <vt:lpstr>資源紀錄類型 resource record type</vt:lpstr>
      <vt:lpstr>PowerPoint 簡報</vt:lpstr>
      <vt:lpstr>UDP </vt:lpstr>
      <vt:lpstr>PowerPoint 簡報</vt:lpstr>
      <vt:lpstr>PowerPoint 簡報</vt:lpstr>
      <vt:lpstr>PowerPoint 簡報</vt:lpstr>
      <vt:lpstr>PowerPoint 簡報</vt:lpstr>
      <vt:lpstr>TCP </vt:lpstr>
      <vt:lpstr>TCP 封包結構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TCP/IP網路協定分析</dc:title>
  <dc:creator>BREAKALLCTF{Letmeseesee}</dc:creator>
  <cp:lastModifiedBy>PMMD</cp:lastModifiedBy>
  <cp:revision>21</cp:revision>
  <dcterms:created xsi:type="dcterms:W3CDTF">2019-10-01T08:20:58Z</dcterms:created>
  <dcterms:modified xsi:type="dcterms:W3CDTF">2019-11-24T01:41:52Z</dcterms:modified>
</cp:coreProperties>
</file>