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09" r:id="rId3"/>
    <p:sldId id="258" r:id="rId4"/>
    <p:sldId id="259" r:id="rId5"/>
    <p:sldId id="412" r:id="rId6"/>
    <p:sldId id="560" r:id="rId7"/>
    <p:sldId id="266" r:id="rId8"/>
    <p:sldId id="265" r:id="rId9"/>
    <p:sldId id="264" r:id="rId10"/>
    <p:sldId id="263" r:id="rId11"/>
    <p:sldId id="418" r:id="rId12"/>
    <p:sldId id="419" r:id="rId13"/>
    <p:sldId id="270" r:id="rId14"/>
    <p:sldId id="421" r:id="rId15"/>
    <p:sldId id="422" r:id="rId16"/>
    <p:sldId id="423" r:id="rId17"/>
    <p:sldId id="274" r:id="rId18"/>
    <p:sldId id="425" r:id="rId19"/>
    <p:sldId id="426" r:id="rId20"/>
    <p:sldId id="427" r:id="rId21"/>
    <p:sldId id="428" r:id="rId22"/>
    <p:sldId id="429" r:id="rId23"/>
    <p:sldId id="430" r:id="rId24"/>
    <p:sldId id="431" r:id="rId25"/>
    <p:sldId id="432" r:id="rId26"/>
    <p:sldId id="433" r:id="rId27"/>
    <p:sldId id="434" r:id="rId28"/>
    <p:sldId id="435" r:id="rId29"/>
    <p:sldId id="293" r:id="rId30"/>
    <p:sldId id="437" r:id="rId31"/>
    <p:sldId id="295"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314" r:id="rId51"/>
    <p:sldId id="457" r:id="rId52"/>
    <p:sldId id="315" r:id="rId53"/>
    <p:sldId id="458" r:id="rId54"/>
    <p:sldId id="316" r:id="rId55"/>
    <p:sldId id="459" r:id="rId56"/>
    <p:sldId id="317" r:id="rId57"/>
    <p:sldId id="460" r:id="rId58"/>
    <p:sldId id="318" r:id="rId59"/>
    <p:sldId id="461" r:id="rId60"/>
    <p:sldId id="319" r:id="rId61"/>
    <p:sldId id="462" r:id="rId62"/>
    <p:sldId id="320" r:id="rId63"/>
    <p:sldId id="463" r:id="rId64"/>
    <p:sldId id="321" r:id="rId65"/>
    <p:sldId id="464" r:id="rId66"/>
    <p:sldId id="322" r:id="rId67"/>
    <p:sldId id="465" r:id="rId68"/>
    <p:sldId id="323" r:id="rId69"/>
    <p:sldId id="466" r:id="rId70"/>
    <p:sldId id="324" r:id="rId71"/>
    <p:sldId id="467" r:id="rId72"/>
    <p:sldId id="325" r:id="rId73"/>
    <p:sldId id="468" r:id="rId74"/>
    <p:sldId id="326" r:id="rId75"/>
    <p:sldId id="469" r:id="rId76"/>
    <p:sldId id="327" r:id="rId77"/>
    <p:sldId id="470" r:id="rId78"/>
    <p:sldId id="328" r:id="rId79"/>
    <p:sldId id="471" r:id="rId80"/>
    <p:sldId id="329" r:id="rId81"/>
    <p:sldId id="472" r:id="rId82"/>
    <p:sldId id="330" r:id="rId83"/>
    <p:sldId id="473" r:id="rId84"/>
    <p:sldId id="331" r:id="rId85"/>
    <p:sldId id="474" r:id="rId86"/>
    <p:sldId id="332" r:id="rId87"/>
    <p:sldId id="475" r:id="rId88"/>
    <p:sldId id="333" r:id="rId89"/>
    <p:sldId id="476" r:id="rId90"/>
    <p:sldId id="334" r:id="rId91"/>
    <p:sldId id="477" r:id="rId92"/>
    <p:sldId id="335" r:id="rId93"/>
    <p:sldId id="478" r:id="rId94"/>
    <p:sldId id="336" r:id="rId95"/>
    <p:sldId id="479" r:id="rId96"/>
    <p:sldId id="337" r:id="rId97"/>
    <p:sldId id="480" r:id="rId98"/>
    <p:sldId id="338" r:id="rId99"/>
    <p:sldId id="481" r:id="rId100"/>
    <p:sldId id="339" r:id="rId101"/>
    <p:sldId id="482" r:id="rId102"/>
    <p:sldId id="340" r:id="rId103"/>
    <p:sldId id="483" r:id="rId104"/>
    <p:sldId id="356" r:id="rId105"/>
    <p:sldId id="484" r:id="rId106"/>
    <p:sldId id="357" r:id="rId107"/>
    <p:sldId id="485" r:id="rId108"/>
    <p:sldId id="358" r:id="rId109"/>
    <p:sldId id="486" r:id="rId110"/>
    <p:sldId id="359" r:id="rId111"/>
    <p:sldId id="487" r:id="rId112"/>
    <p:sldId id="360" r:id="rId113"/>
    <p:sldId id="488" r:id="rId114"/>
    <p:sldId id="361" r:id="rId115"/>
    <p:sldId id="489" r:id="rId116"/>
    <p:sldId id="362" r:id="rId117"/>
    <p:sldId id="490" r:id="rId118"/>
    <p:sldId id="363" r:id="rId119"/>
    <p:sldId id="491" r:id="rId120"/>
    <p:sldId id="364" r:id="rId121"/>
    <p:sldId id="492" r:id="rId122"/>
    <p:sldId id="365" r:id="rId123"/>
    <p:sldId id="493" r:id="rId124"/>
    <p:sldId id="366" r:id="rId125"/>
    <p:sldId id="494" r:id="rId126"/>
    <p:sldId id="367" r:id="rId127"/>
    <p:sldId id="495" r:id="rId128"/>
    <p:sldId id="368" r:id="rId129"/>
    <p:sldId id="496" r:id="rId130"/>
    <p:sldId id="369" r:id="rId131"/>
    <p:sldId id="497" r:id="rId132"/>
    <p:sldId id="370" r:id="rId133"/>
    <p:sldId id="498" r:id="rId134"/>
    <p:sldId id="371" r:id="rId135"/>
    <p:sldId id="499" r:id="rId136"/>
    <p:sldId id="372" r:id="rId137"/>
    <p:sldId id="500" r:id="rId138"/>
    <p:sldId id="373" r:id="rId139"/>
    <p:sldId id="501" r:id="rId140"/>
    <p:sldId id="374" r:id="rId141"/>
    <p:sldId id="502" r:id="rId142"/>
    <p:sldId id="375" r:id="rId143"/>
    <p:sldId id="503" r:id="rId144"/>
    <p:sldId id="376" r:id="rId145"/>
    <p:sldId id="504" r:id="rId146"/>
    <p:sldId id="377" r:id="rId147"/>
    <p:sldId id="505" r:id="rId148"/>
    <p:sldId id="378" r:id="rId149"/>
    <p:sldId id="506" r:id="rId150"/>
    <p:sldId id="379" r:id="rId151"/>
    <p:sldId id="507" r:id="rId152"/>
    <p:sldId id="380" r:id="rId153"/>
    <p:sldId id="508" r:id="rId154"/>
    <p:sldId id="381" r:id="rId155"/>
    <p:sldId id="509" r:id="rId156"/>
    <p:sldId id="382" r:id="rId157"/>
    <p:sldId id="510" r:id="rId158"/>
    <p:sldId id="383" r:id="rId159"/>
    <p:sldId id="511" r:id="rId160"/>
    <p:sldId id="384" r:id="rId161"/>
    <p:sldId id="512" r:id="rId162"/>
    <p:sldId id="385" r:id="rId163"/>
    <p:sldId id="513" r:id="rId164"/>
    <p:sldId id="386" r:id="rId165"/>
    <p:sldId id="514" r:id="rId166"/>
    <p:sldId id="387" r:id="rId167"/>
    <p:sldId id="515" r:id="rId168"/>
    <p:sldId id="388" r:id="rId169"/>
    <p:sldId id="516" r:id="rId170"/>
    <p:sldId id="389" r:id="rId171"/>
    <p:sldId id="517" r:id="rId172"/>
    <p:sldId id="390" r:id="rId173"/>
    <p:sldId id="518" r:id="rId174"/>
    <p:sldId id="391" r:id="rId175"/>
    <p:sldId id="519" r:id="rId176"/>
    <p:sldId id="392" r:id="rId177"/>
    <p:sldId id="520" r:id="rId178"/>
    <p:sldId id="393" r:id="rId179"/>
    <p:sldId id="521" r:id="rId180"/>
    <p:sldId id="394" r:id="rId181"/>
    <p:sldId id="522" r:id="rId182"/>
    <p:sldId id="395" r:id="rId183"/>
    <p:sldId id="523" r:id="rId184"/>
    <p:sldId id="396" r:id="rId185"/>
    <p:sldId id="524" r:id="rId186"/>
    <p:sldId id="397" r:id="rId187"/>
    <p:sldId id="525" r:id="rId188"/>
    <p:sldId id="398" r:id="rId189"/>
    <p:sldId id="526" r:id="rId190"/>
    <p:sldId id="399" r:id="rId191"/>
    <p:sldId id="527" r:id="rId192"/>
    <p:sldId id="400" r:id="rId193"/>
    <p:sldId id="528" r:id="rId194"/>
    <p:sldId id="401" r:id="rId195"/>
    <p:sldId id="529" r:id="rId196"/>
    <p:sldId id="402" r:id="rId197"/>
    <p:sldId id="530" r:id="rId198"/>
    <p:sldId id="341" r:id="rId199"/>
    <p:sldId id="531" r:id="rId200"/>
    <p:sldId id="532" r:id="rId201"/>
    <p:sldId id="342" r:id="rId202"/>
    <p:sldId id="533" r:id="rId203"/>
    <p:sldId id="343" r:id="rId204"/>
    <p:sldId id="534" r:id="rId205"/>
    <p:sldId id="344" r:id="rId206"/>
    <p:sldId id="535" r:id="rId207"/>
    <p:sldId id="345" r:id="rId208"/>
    <p:sldId id="536" r:id="rId209"/>
    <p:sldId id="346" r:id="rId210"/>
    <p:sldId id="537" r:id="rId211"/>
    <p:sldId id="347" r:id="rId212"/>
    <p:sldId id="538" r:id="rId213"/>
    <p:sldId id="348" r:id="rId214"/>
    <p:sldId id="539" r:id="rId215"/>
    <p:sldId id="349" r:id="rId216"/>
    <p:sldId id="540" r:id="rId217"/>
    <p:sldId id="350" r:id="rId218"/>
    <p:sldId id="541" r:id="rId219"/>
    <p:sldId id="351" r:id="rId220"/>
    <p:sldId id="542" r:id="rId221"/>
    <p:sldId id="352" r:id="rId222"/>
    <p:sldId id="543" r:id="rId223"/>
    <p:sldId id="353" r:id="rId224"/>
    <p:sldId id="544" r:id="rId225"/>
    <p:sldId id="354" r:id="rId226"/>
    <p:sldId id="545" r:id="rId227"/>
    <p:sldId id="355" r:id="rId228"/>
    <p:sldId id="546" r:id="rId229"/>
    <p:sldId id="285" r:id="rId230"/>
    <p:sldId id="547" r:id="rId231"/>
    <p:sldId id="286" r:id="rId232"/>
    <p:sldId id="548" r:id="rId233"/>
    <p:sldId id="287" r:id="rId234"/>
    <p:sldId id="549" r:id="rId235"/>
    <p:sldId id="288" r:id="rId236"/>
    <p:sldId id="550" r:id="rId237"/>
    <p:sldId id="289" r:id="rId238"/>
    <p:sldId id="551" r:id="rId239"/>
    <p:sldId id="290" r:id="rId240"/>
    <p:sldId id="552" r:id="rId241"/>
    <p:sldId id="291" r:id="rId242"/>
    <p:sldId id="553" r:id="rId243"/>
    <p:sldId id="403" r:id="rId244"/>
    <p:sldId id="554" r:id="rId245"/>
    <p:sldId id="404" r:id="rId246"/>
    <p:sldId id="555" r:id="rId247"/>
    <p:sldId id="405" r:id="rId248"/>
    <p:sldId id="556" r:id="rId249"/>
    <p:sldId id="406" r:id="rId250"/>
    <p:sldId id="557" r:id="rId251"/>
    <p:sldId id="407" r:id="rId252"/>
    <p:sldId id="558" r:id="rId253"/>
    <p:sldId id="408" r:id="rId254"/>
    <p:sldId id="559" r:id="rId25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6" d="100"/>
          <a:sy n="86" d="100"/>
        </p:scale>
        <p:origin x="12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7917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35799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7899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97361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ACE2006-521E-4552-B696-4238123AD110}" type="datetimeFigureOut">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2589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ACE2006-521E-4552-B696-4238123AD110}" type="datetimeFigureOut">
              <a:rPr lang="zh-TW" altLang="en-US" smtClean="0"/>
              <a:t>2019/11/26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46668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ACE2006-521E-4552-B696-4238123AD110}" type="datetimeFigureOut">
              <a:rPr lang="zh-TW" altLang="en-US" smtClean="0"/>
              <a:t>2019/11/26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8317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ACE2006-521E-4552-B696-4238123AD110}" type="datetimeFigureOut">
              <a:rPr lang="zh-TW" altLang="en-US" smtClean="0"/>
              <a:t>2019/11/26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17742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2006-521E-4552-B696-4238123AD110}" type="datetimeFigureOut">
              <a:rPr lang="zh-TW" altLang="en-US" smtClean="0"/>
              <a:t>2019/11/26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02052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2019/11/26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82679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2019/11/26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408672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E2006-521E-4552-B696-4238123AD110}" type="datetimeFigureOut">
              <a:rPr lang="zh-TW" altLang="en-US" smtClean="0"/>
              <a:t>2019/11/26</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446930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h.wikipedia.org/zh-tw/TCP/IP%E5%8D%8F%E8%AE%AE%E6%97%8F" TargetMode="Externa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zh.wikipedia.org/zh-tw/%E5%A4%9A%E5%8D%8F%E8%AE%AE%E6%A0%87%E7%AD%BE%E4%BA%A4%E6%8D%A2" TargetMode="External"/><Relationship Id="rId2" Type="http://schemas.openxmlformats.org/officeDocument/2006/relationships/hyperlink" Target="https://zh.wikipedia.org/zh-hant/%E8%99%9A%E6%8B%9F%E5%B1%80%E5%9F%9F%E7%BD%91" TargetMode="External"/><Relationship Id="rId1" Type="http://schemas.openxmlformats.org/officeDocument/2006/relationships/slideLayout" Target="../slideLayouts/slideLayout7.xml"/><Relationship Id="rId4" Type="http://schemas.openxmlformats.org/officeDocument/2006/relationships/hyperlink" Target="https://zh.wikipedia.org/zh-hant/%E7%AE%80%E5%8D%95%E7%BD%91%E7%BB%9C%E7%AE%A1%E7%90%86%E5%8D%8F%E8%AE%AE"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zh.wikipedia.org/wiki/%E5%8F%83%E6%95%B8%E5%8C%96%E6%9F%A5%E8%A9%A2" TargetMode="External"/><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zh.wikipedia.org/wiki/%E4%BC%BA%E6%9C%8D%E5%99%A8%E8%A8%8A%E6%81%AF%E5%8D%80%E5%A1%8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baike.baidu.com/item/3A%E8%AE%A4%E8%AF%81/8189295?noadapt=1"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IPsec" TargetMode="External"/><Relationship Id="rId2" Type="http://schemas.openxmlformats.org/officeDocument/2006/relationships/hyperlink" Target="https://zh.wikipedia.org/zh-tw/%E7%B6%B2%E8%B7%AF%E5%AE%89%E5%85%A8%E9%97%9C%E8%81%AF%E8%88%87%E9%87%91%E9%91%B0%E7%AE%A1%E7%90%86%E5%8D%94%E5%AE%9A"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zh.wikipedia.org/wiki/%E8%99%9B%E6%93%AC%E7%A7%81%E4%BA%BA%E7%B6%B2%E8%B7%AF" TargetMode="Externa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b="1" dirty="0">
                <a:latin typeface="微軟正黑體" panose="020B0604030504040204" pitchFamily="34" charset="-120"/>
                <a:ea typeface="微軟正黑體" panose="020B0604030504040204" pitchFamily="34" charset="-120"/>
              </a:rPr>
              <a:t>IPAS</a:t>
            </a:r>
            <a:r>
              <a:rPr lang="zh-TW" altLang="en-US" sz="4800" b="1" dirty="0">
                <a:latin typeface="微軟正黑體" panose="020B0604030504040204" pitchFamily="34" charset="-120"/>
                <a:ea typeface="微軟正黑體" panose="020B0604030504040204" pitchFamily="34" charset="-120"/>
              </a:rPr>
              <a:t>資安工程師</a:t>
            </a:r>
            <a:br>
              <a:rPr lang="en-US" altLang="zh-TW" sz="4800" b="1" dirty="0">
                <a:latin typeface="微軟正黑體" panose="020B0604030504040204" pitchFamily="34" charset="-120"/>
                <a:ea typeface="微軟正黑體" panose="020B0604030504040204" pitchFamily="34" charset="-120"/>
              </a:rPr>
            </a:br>
            <a:r>
              <a:rPr lang="zh-TW" altLang="en-US" sz="4800" b="1" dirty="0">
                <a:latin typeface="微軟正黑體" panose="020B0604030504040204" pitchFamily="34" charset="-120"/>
                <a:ea typeface="微軟正黑體" panose="020B0604030504040204" pitchFamily="34" charset="-120"/>
              </a:rPr>
              <a:t>認證題庫</a:t>
            </a:r>
            <a:r>
              <a:rPr lang="en-US" altLang="zh-TW" sz="4800" b="1" dirty="0">
                <a:latin typeface="微軟正黑體" panose="020B0604030504040204" pitchFamily="34" charset="-120"/>
                <a:ea typeface="微軟正黑體" panose="020B0604030504040204" pitchFamily="34" charset="-120"/>
              </a:rPr>
              <a:t>_</a:t>
            </a:r>
            <a:r>
              <a:rPr lang="zh-TW" altLang="en-US" sz="4800" b="1" dirty="0">
                <a:latin typeface="微軟正黑體" panose="020B0604030504040204" pitchFamily="34" charset="-120"/>
                <a:ea typeface="微軟正黑體" panose="020B0604030504040204" pitchFamily="34" charset="-120"/>
              </a:rPr>
              <a:t>資訊安全技術概論</a:t>
            </a: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13061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請問 </a:t>
            </a:r>
            <a:r>
              <a:rPr lang="en-US" altLang="zh-TW" sz="3600" dirty="0"/>
              <a:t>TCP/IP </a:t>
            </a:r>
            <a:r>
              <a:rPr lang="zh-TW" altLang="en-US" sz="3600" dirty="0"/>
              <a:t>通訊協定中</a:t>
            </a:r>
            <a:r>
              <a:rPr lang="en-US" altLang="zh-TW" sz="3600" dirty="0"/>
              <a:t>,</a:t>
            </a:r>
            <a:r>
              <a:rPr lang="zh-TW" altLang="en-US" sz="3600" dirty="0"/>
              <a:t>負責提供</a:t>
            </a:r>
            <a:r>
              <a:rPr lang="zh-TW" altLang="en-US" sz="3600" dirty="0">
                <a:solidFill>
                  <a:srgbClr val="FF0000"/>
                </a:solidFill>
              </a:rPr>
              <a:t>分段排序、錯誤控制、流量控制</a:t>
            </a:r>
            <a:r>
              <a:rPr lang="zh-TW" altLang="en-US" sz="3600" dirty="0"/>
              <a:t>等工作是哪一層之任務</a:t>
            </a:r>
            <a:r>
              <a:rPr lang="en-US" altLang="zh-TW" sz="3600" dirty="0"/>
              <a:t>?</a:t>
            </a:r>
          </a:p>
          <a:p>
            <a:r>
              <a:rPr lang="en-US" altLang="zh-TW" sz="3600" dirty="0"/>
              <a:t>(A) </a:t>
            </a:r>
            <a:r>
              <a:rPr lang="zh-TW" altLang="en-US" sz="3600" dirty="0"/>
              <a:t>應用層</a:t>
            </a:r>
          </a:p>
          <a:p>
            <a:r>
              <a:rPr lang="en-US" altLang="zh-TW" sz="3600" dirty="0"/>
              <a:t>(B) </a:t>
            </a:r>
            <a:r>
              <a:rPr lang="zh-TW" altLang="en-US" sz="3600" dirty="0"/>
              <a:t>會議層</a:t>
            </a:r>
          </a:p>
          <a:p>
            <a:r>
              <a:rPr lang="en-US" altLang="zh-TW" sz="3600" dirty="0">
                <a:solidFill>
                  <a:srgbClr val="FF0000"/>
                </a:solidFill>
              </a:rPr>
              <a:t>(C) </a:t>
            </a:r>
            <a:r>
              <a:rPr lang="zh-TW" altLang="en-US" sz="3600" dirty="0">
                <a:solidFill>
                  <a:srgbClr val="FF0000"/>
                </a:solidFill>
              </a:rPr>
              <a:t>傳輸層</a:t>
            </a:r>
          </a:p>
          <a:p>
            <a:r>
              <a:rPr lang="en-US" altLang="zh-TW" sz="3600" dirty="0"/>
              <a:t>(D) </a:t>
            </a:r>
            <a:r>
              <a:rPr lang="zh-TW" altLang="en-US" sz="3600" dirty="0"/>
              <a:t>網路層</a:t>
            </a:r>
            <a:endParaRPr lang="en-US" altLang="zh-TW" sz="3600" dirty="0"/>
          </a:p>
          <a:p>
            <a:endParaRPr lang="en-US" altLang="zh-TW" sz="3600" dirty="0"/>
          </a:p>
          <a:p>
            <a:endParaRPr lang="en-US" altLang="zh-TW" sz="3600" dirty="0"/>
          </a:p>
          <a:p>
            <a:r>
              <a:rPr lang="en-US" altLang="zh-TW" sz="3600" dirty="0">
                <a:hlinkClick r:id="rId2"/>
              </a:rPr>
              <a:t>TCP/IP</a:t>
            </a:r>
            <a:endParaRPr lang="en-US" altLang="zh-TW" sz="3600" dirty="0"/>
          </a:p>
        </p:txBody>
      </p:sp>
      <p:pic>
        <p:nvPicPr>
          <p:cNvPr id="1026" name="Picture 2" descr="「TCP 表頭」的圖片搜尋結果&quot;">
            <a:extLst>
              <a:ext uri="{FF2B5EF4-FFF2-40B4-BE49-F238E27FC236}">
                <a16:creationId xmlns:a16="http://schemas.microsoft.com/office/drawing/2014/main" id="{54618D9D-0451-456D-A500-E1DD20647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264" y="3009300"/>
            <a:ext cx="4724400" cy="3076575"/>
          </a:xfrm>
          <a:prstGeom prst="rect">
            <a:avLst/>
          </a:prstGeom>
          <a:noFill/>
          <a:extLst>
            <a:ext uri="{909E8E84-426E-40DD-AFC4-6F175D3DCCD1}">
              <a14:hiddenFill xmlns:a14="http://schemas.microsoft.com/office/drawing/2010/main">
                <a:solidFill>
                  <a:srgbClr val="FFFFFF"/>
                </a:solidFill>
              </a14:hiddenFill>
            </a:ext>
          </a:extLst>
        </p:spPr>
      </p:pic>
      <p:sp>
        <p:nvSpPr>
          <p:cNvPr id="4" name="框架 3">
            <a:extLst>
              <a:ext uri="{FF2B5EF4-FFF2-40B4-BE49-F238E27FC236}">
                <a16:creationId xmlns:a16="http://schemas.microsoft.com/office/drawing/2014/main" id="{63CE330A-F958-4BCA-B514-CD55BCC7F12D}"/>
              </a:ext>
            </a:extLst>
          </p:cNvPr>
          <p:cNvSpPr/>
          <p:nvPr/>
        </p:nvSpPr>
        <p:spPr>
          <a:xfrm>
            <a:off x="5903650" y="4367814"/>
            <a:ext cx="2299317" cy="55929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5" name="箭號: 向右 4">
            <a:extLst>
              <a:ext uri="{FF2B5EF4-FFF2-40B4-BE49-F238E27FC236}">
                <a16:creationId xmlns:a16="http://schemas.microsoft.com/office/drawing/2014/main" id="{B04311CB-7088-4A61-A81E-77BF8DAAFDAB}"/>
              </a:ext>
            </a:extLst>
          </p:cNvPr>
          <p:cNvSpPr/>
          <p:nvPr/>
        </p:nvSpPr>
        <p:spPr>
          <a:xfrm rot="4957559">
            <a:off x="5285912" y="2690292"/>
            <a:ext cx="1589103" cy="829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684030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下列何者為防禦</a:t>
            </a:r>
            <a:r>
              <a:rPr lang="en-US" altLang="zh-TW" sz="3600" dirty="0"/>
              <a:t>(Cross-Site Scripting, XSS)</a:t>
            </a:r>
            <a:r>
              <a:rPr lang="zh-TW" altLang="en-US" sz="3600" dirty="0"/>
              <a:t>的最佳方式</a:t>
            </a:r>
            <a:r>
              <a:rPr lang="en-US" altLang="zh-TW" sz="3600" dirty="0"/>
              <a:t>?</a:t>
            </a:r>
          </a:p>
          <a:p>
            <a:r>
              <a:rPr lang="en-US" altLang="zh-TW" sz="3600" dirty="0"/>
              <a:t>(A) </a:t>
            </a:r>
            <a:r>
              <a:rPr lang="zh-TW" altLang="en-US" sz="3600" dirty="0"/>
              <a:t>輸入參數黑名單過濾</a:t>
            </a:r>
          </a:p>
          <a:p>
            <a:r>
              <a:rPr lang="en-US" altLang="zh-TW" sz="3600" dirty="0"/>
              <a:t>(B) </a:t>
            </a:r>
            <a:r>
              <a:rPr lang="zh-TW" altLang="en-US" sz="3600" dirty="0"/>
              <a:t>輸入參數白名單過濾</a:t>
            </a:r>
          </a:p>
          <a:p>
            <a:r>
              <a:rPr lang="en-US" altLang="zh-TW" sz="3600" dirty="0"/>
              <a:t>(C) </a:t>
            </a:r>
            <a:r>
              <a:rPr lang="zh-TW" altLang="en-US" sz="3600" dirty="0"/>
              <a:t>輸入參數長度過濾</a:t>
            </a:r>
          </a:p>
          <a:p>
            <a:r>
              <a:rPr lang="en-US" altLang="zh-TW" sz="3600" dirty="0"/>
              <a:t>(D) </a:t>
            </a:r>
            <a:r>
              <a:rPr lang="zh-TW" altLang="en-US" sz="3600" dirty="0"/>
              <a:t>輸出頁面過濾</a:t>
            </a:r>
            <a:endParaRPr lang="en-US" altLang="zh-TW" sz="3600" dirty="0"/>
          </a:p>
        </p:txBody>
      </p:sp>
    </p:spTree>
    <p:extLst>
      <p:ext uri="{BB962C8B-B14F-4D97-AF65-F5344CB8AC3E}">
        <p14:creationId xmlns:p14="http://schemas.microsoft.com/office/powerpoint/2010/main" val="17606872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下列何者為防禦</a:t>
            </a:r>
            <a:r>
              <a:rPr lang="en-US" altLang="zh-TW" sz="3600" dirty="0"/>
              <a:t>(Cross-Site Scripting, XSS)</a:t>
            </a:r>
            <a:r>
              <a:rPr lang="zh-TW" altLang="en-US" sz="3600" dirty="0"/>
              <a:t>的最佳方式</a:t>
            </a:r>
            <a:r>
              <a:rPr lang="en-US" altLang="zh-TW" sz="3600" dirty="0"/>
              <a:t>?</a:t>
            </a:r>
          </a:p>
          <a:p>
            <a:r>
              <a:rPr lang="en-US" altLang="zh-TW" sz="3600" dirty="0"/>
              <a:t>(A) </a:t>
            </a:r>
            <a:r>
              <a:rPr lang="zh-TW" altLang="en-US" sz="3600" dirty="0"/>
              <a:t>輸入參數黑名單過濾</a:t>
            </a:r>
          </a:p>
          <a:p>
            <a:r>
              <a:rPr lang="en-US" altLang="zh-TW" sz="3600" dirty="0">
                <a:solidFill>
                  <a:srgbClr val="FF0000"/>
                </a:solidFill>
              </a:rPr>
              <a:t>(B) </a:t>
            </a:r>
            <a:r>
              <a:rPr lang="zh-TW" altLang="en-US" sz="3600" dirty="0">
                <a:solidFill>
                  <a:srgbClr val="FF0000"/>
                </a:solidFill>
              </a:rPr>
              <a:t>輸入參數白名單過濾</a:t>
            </a:r>
          </a:p>
          <a:p>
            <a:r>
              <a:rPr lang="en-US" altLang="zh-TW" sz="3600" dirty="0"/>
              <a:t>(C) </a:t>
            </a:r>
            <a:r>
              <a:rPr lang="zh-TW" altLang="en-US" sz="3600" dirty="0"/>
              <a:t>輸入參數長度過濾</a:t>
            </a:r>
          </a:p>
          <a:p>
            <a:r>
              <a:rPr lang="en-US" altLang="zh-TW" sz="3600" dirty="0"/>
              <a:t>(D) </a:t>
            </a:r>
            <a:r>
              <a:rPr lang="zh-TW" altLang="en-US" sz="3600" dirty="0"/>
              <a:t>輸出頁面過濾</a:t>
            </a:r>
            <a:endParaRPr lang="en-US" altLang="zh-TW" sz="3600" dirty="0"/>
          </a:p>
        </p:txBody>
      </p:sp>
    </p:spTree>
    <p:extLst>
      <p:ext uri="{BB962C8B-B14F-4D97-AF65-F5344CB8AC3E}">
        <p14:creationId xmlns:p14="http://schemas.microsoft.com/office/powerpoint/2010/main" val="1039236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en-US" altLang="zh-TW" sz="3600" dirty="0"/>
              <a:t>HTTP Cookie </a:t>
            </a:r>
            <a:r>
              <a:rPr lang="zh-TW" altLang="en-US" sz="3600" dirty="0"/>
              <a:t>的用途是</a:t>
            </a:r>
            <a:r>
              <a:rPr lang="en-US" altLang="zh-TW" sz="3600" dirty="0"/>
              <a:t>?</a:t>
            </a:r>
          </a:p>
          <a:p>
            <a:r>
              <a:rPr lang="en-US" altLang="zh-TW" sz="3600" dirty="0"/>
              <a:t>(A) </a:t>
            </a:r>
            <a:r>
              <a:rPr lang="zh-TW" altLang="en-US" sz="3600" dirty="0"/>
              <a:t>在瀏覽器中儲存資訊</a:t>
            </a:r>
            <a:r>
              <a:rPr lang="en-US" altLang="zh-TW" sz="3600" dirty="0"/>
              <a:t>(</a:t>
            </a:r>
            <a:r>
              <a:rPr lang="zh-TW" altLang="en-US" sz="3600" dirty="0"/>
              <a:t>如 </a:t>
            </a:r>
            <a:r>
              <a:rPr lang="en-US" altLang="zh-TW" sz="3600" dirty="0"/>
              <a:t>Session ID </a:t>
            </a:r>
            <a:r>
              <a:rPr lang="zh-TW" altLang="en-US" sz="3600" dirty="0"/>
              <a:t>等</a:t>
            </a:r>
            <a:r>
              <a:rPr lang="en-US" altLang="zh-TW" sz="3600" dirty="0"/>
              <a:t>)</a:t>
            </a:r>
          </a:p>
          <a:p>
            <a:r>
              <a:rPr lang="en-US" altLang="zh-TW" sz="3600" dirty="0"/>
              <a:t>(B) </a:t>
            </a:r>
            <a:r>
              <a:rPr lang="zh-TW" altLang="en-US" sz="3600" dirty="0"/>
              <a:t>瀏覽器的設定檔</a:t>
            </a:r>
          </a:p>
          <a:p>
            <a:r>
              <a:rPr lang="en-US" altLang="zh-TW" sz="3600" dirty="0"/>
              <a:t>(C) </a:t>
            </a:r>
            <a:r>
              <a:rPr lang="zh-TW" altLang="en-US" sz="3600" dirty="0"/>
              <a:t>幫助防禦 </a:t>
            </a:r>
            <a:r>
              <a:rPr lang="en-US" altLang="zh-TW" sz="3600" dirty="0"/>
              <a:t>XSS </a:t>
            </a:r>
            <a:r>
              <a:rPr lang="zh-TW" altLang="en-US" sz="3600" dirty="0"/>
              <a:t>攻擊</a:t>
            </a:r>
          </a:p>
          <a:p>
            <a:r>
              <a:rPr lang="en-US" altLang="zh-TW" sz="3600" dirty="0"/>
              <a:t>(D) </a:t>
            </a:r>
            <a:r>
              <a:rPr lang="zh-TW" altLang="en-US" sz="3600" dirty="0"/>
              <a:t>幫助防禦 </a:t>
            </a:r>
            <a:r>
              <a:rPr lang="en-US" altLang="zh-TW" sz="3600" dirty="0"/>
              <a:t>XML Injection </a:t>
            </a:r>
            <a:r>
              <a:rPr lang="zh-TW" altLang="en-US" sz="3600" dirty="0"/>
              <a:t>攻擊</a:t>
            </a:r>
            <a:endParaRPr lang="en-US" altLang="zh-TW" sz="3600" dirty="0"/>
          </a:p>
        </p:txBody>
      </p:sp>
    </p:spTree>
    <p:extLst>
      <p:ext uri="{BB962C8B-B14F-4D97-AF65-F5344CB8AC3E}">
        <p14:creationId xmlns:p14="http://schemas.microsoft.com/office/powerpoint/2010/main" val="25885954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en-US" altLang="zh-TW" sz="3600" dirty="0"/>
              <a:t>HTTP Cookie </a:t>
            </a:r>
            <a:r>
              <a:rPr lang="zh-TW" altLang="en-US" sz="3600" dirty="0"/>
              <a:t>的用途是</a:t>
            </a:r>
            <a:r>
              <a:rPr lang="en-US" altLang="zh-TW" sz="3600" dirty="0"/>
              <a:t>?</a:t>
            </a:r>
          </a:p>
          <a:p>
            <a:r>
              <a:rPr lang="en-US" altLang="zh-TW" sz="3600" dirty="0">
                <a:solidFill>
                  <a:srgbClr val="FF0000"/>
                </a:solidFill>
              </a:rPr>
              <a:t>(A) </a:t>
            </a:r>
            <a:r>
              <a:rPr lang="zh-TW" altLang="en-US" sz="3600" dirty="0">
                <a:solidFill>
                  <a:srgbClr val="FF0000"/>
                </a:solidFill>
              </a:rPr>
              <a:t>在瀏覽器中儲存資訊</a:t>
            </a:r>
            <a:r>
              <a:rPr lang="en-US" altLang="zh-TW" sz="3600" dirty="0">
                <a:solidFill>
                  <a:srgbClr val="FF0000"/>
                </a:solidFill>
              </a:rPr>
              <a:t>(</a:t>
            </a:r>
            <a:r>
              <a:rPr lang="zh-TW" altLang="en-US" sz="3600" dirty="0">
                <a:solidFill>
                  <a:srgbClr val="FF0000"/>
                </a:solidFill>
              </a:rPr>
              <a:t>如 </a:t>
            </a:r>
            <a:r>
              <a:rPr lang="en-US" altLang="zh-TW" sz="3600" dirty="0">
                <a:solidFill>
                  <a:srgbClr val="FF0000"/>
                </a:solidFill>
              </a:rPr>
              <a:t>Session ID </a:t>
            </a:r>
            <a:r>
              <a:rPr lang="zh-TW" altLang="en-US" sz="3600" dirty="0">
                <a:solidFill>
                  <a:srgbClr val="FF0000"/>
                </a:solidFill>
              </a:rPr>
              <a:t>等</a:t>
            </a:r>
            <a:r>
              <a:rPr lang="en-US" altLang="zh-TW" sz="3600" dirty="0">
                <a:solidFill>
                  <a:srgbClr val="FF0000"/>
                </a:solidFill>
              </a:rPr>
              <a:t>)</a:t>
            </a:r>
          </a:p>
          <a:p>
            <a:r>
              <a:rPr lang="en-US" altLang="zh-TW" sz="3600" dirty="0"/>
              <a:t>(B) </a:t>
            </a:r>
            <a:r>
              <a:rPr lang="zh-TW" altLang="en-US" sz="3600" dirty="0"/>
              <a:t>瀏覽器的設定檔</a:t>
            </a:r>
          </a:p>
          <a:p>
            <a:r>
              <a:rPr lang="en-US" altLang="zh-TW" sz="3600" dirty="0"/>
              <a:t>(C) </a:t>
            </a:r>
            <a:r>
              <a:rPr lang="zh-TW" altLang="en-US" sz="3600" dirty="0"/>
              <a:t>幫助防禦 </a:t>
            </a:r>
            <a:r>
              <a:rPr lang="en-US" altLang="zh-TW" sz="3600" dirty="0"/>
              <a:t>XSS </a:t>
            </a:r>
            <a:r>
              <a:rPr lang="zh-TW" altLang="en-US" sz="3600" dirty="0"/>
              <a:t>攻擊</a:t>
            </a:r>
          </a:p>
          <a:p>
            <a:r>
              <a:rPr lang="en-US" altLang="zh-TW" sz="3600" dirty="0"/>
              <a:t>(D) </a:t>
            </a:r>
            <a:r>
              <a:rPr lang="zh-TW" altLang="en-US" sz="3600" dirty="0"/>
              <a:t>幫助防禦 </a:t>
            </a:r>
            <a:r>
              <a:rPr lang="en-US" altLang="zh-TW" sz="3600" dirty="0"/>
              <a:t>XML Injection </a:t>
            </a:r>
            <a:r>
              <a:rPr lang="zh-TW" altLang="en-US" sz="3600" dirty="0"/>
              <a:t>攻擊</a:t>
            </a:r>
            <a:endParaRPr lang="en-US" altLang="zh-TW" sz="3600" dirty="0"/>
          </a:p>
        </p:txBody>
      </p:sp>
    </p:spTree>
    <p:extLst>
      <p:ext uri="{BB962C8B-B14F-4D97-AF65-F5344CB8AC3E}">
        <p14:creationId xmlns:p14="http://schemas.microsoft.com/office/powerpoint/2010/main" val="24840769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11874" y="946908"/>
            <a:ext cx="8720253" cy="5078313"/>
          </a:xfrm>
          <a:prstGeom prst="rect">
            <a:avLst/>
          </a:prstGeom>
        </p:spPr>
        <p:txBody>
          <a:bodyPr wrap="square">
            <a:spAutoFit/>
          </a:bodyPr>
          <a:lstStyle/>
          <a:p>
            <a:r>
              <a:rPr lang="zh-TW" altLang="en-US" sz="3600" dirty="0"/>
              <a:t>安全性測試人員可以使用反組譯器</a:t>
            </a:r>
            <a:r>
              <a:rPr lang="en-US" altLang="zh-TW" sz="3600" dirty="0"/>
              <a:t>(Disassemblers)</a:t>
            </a:r>
            <a:r>
              <a:rPr lang="zh-TW" altLang="en-US" sz="3600" dirty="0"/>
              <a:t>、除錯器</a:t>
            </a:r>
            <a:r>
              <a:rPr lang="en-US" altLang="zh-TW" sz="3600" dirty="0"/>
              <a:t>(Debuggers)</a:t>
            </a:r>
            <a:r>
              <a:rPr lang="zh-TW" altLang="en-US" sz="3600" dirty="0"/>
              <a:t>和反編譯器</a:t>
            </a:r>
            <a:r>
              <a:rPr lang="en-US" altLang="zh-TW" sz="3600" dirty="0"/>
              <a:t>(</a:t>
            </a:r>
            <a:r>
              <a:rPr lang="en-US" altLang="zh-TW" sz="3600" dirty="0" err="1"/>
              <a:t>Decompilers</a:t>
            </a:r>
            <a:r>
              <a:rPr lang="en-US" altLang="zh-TW" sz="3600" dirty="0"/>
              <a:t>)</a:t>
            </a:r>
            <a:r>
              <a:rPr lang="zh-TW" altLang="en-US" sz="3600" dirty="0"/>
              <a:t>來判斷與檢查</a:t>
            </a:r>
            <a:r>
              <a:rPr lang="en-US" altLang="zh-TW" sz="3600" dirty="0"/>
              <a:t>,</a:t>
            </a:r>
            <a:r>
              <a:rPr lang="zh-TW" altLang="en-US" sz="3600" dirty="0"/>
              <a:t>是否存在何種程式碼的弱點</a:t>
            </a:r>
            <a:r>
              <a:rPr lang="en-US" altLang="zh-TW" sz="3600" dirty="0"/>
              <a:t>?</a:t>
            </a:r>
          </a:p>
          <a:p>
            <a:r>
              <a:rPr lang="en-US" altLang="zh-TW" sz="3600" dirty="0"/>
              <a:t>(A) </a:t>
            </a:r>
            <a:r>
              <a:rPr lang="zh-TW" altLang="en-US" sz="3600" dirty="0"/>
              <a:t>缺乏逆向工程</a:t>
            </a:r>
            <a:r>
              <a:rPr lang="en-US" altLang="zh-TW" sz="3600" dirty="0"/>
              <a:t>(Reverse Engineering)</a:t>
            </a:r>
            <a:r>
              <a:rPr lang="zh-TW" altLang="en-US" sz="3600" dirty="0"/>
              <a:t>保護</a:t>
            </a:r>
          </a:p>
          <a:p>
            <a:r>
              <a:rPr lang="en-US" altLang="zh-TW" sz="3600" dirty="0"/>
              <a:t>(B) </a:t>
            </a:r>
            <a:r>
              <a:rPr lang="zh-TW" altLang="en-US" sz="3600" dirty="0"/>
              <a:t>注入缺失</a:t>
            </a:r>
            <a:r>
              <a:rPr lang="en-US" altLang="zh-TW" sz="3600" dirty="0"/>
              <a:t>(</a:t>
            </a:r>
            <a:r>
              <a:rPr lang="zh-TW" altLang="en-US" sz="3600" dirty="0"/>
              <a:t>注射缺陷</a:t>
            </a:r>
            <a:r>
              <a:rPr lang="en-US" altLang="zh-TW" sz="3600" dirty="0"/>
              <a:t>)</a:t>
            </a:r>
          </a:p>
          <a:p>
            <a:r>
              <a:rPr lang="en-US" altLang="zh-TW" sz="3600" dirty="0"/>
              <a:t>(C) </a:t>
            </a:r>
            <a:r>
              <a:rPr lang="zh-TW" altLang="en-US" sz="3600" dirty="0"/>
              <a:t>跨網站指令碼</a:t>
            </a:r>
            <a:r>
              <a:rPr lang="en-US" altLang="zh-TW" sz="3600" dirty="0"/>
              <a:t>(Cross-Site Scripting)</a:t>
            </a:r>
          </a:p>
          <a:p>
            <a:r>
              <a:rPr lang="en-US" altLang="zh-TW" sz="3600" dirty="0"/>
              <a:t>(D) </a:t>
            </a:r>
            <a:r>
              <a:rPr lang="zh-TW" altLang="en-US" sz="3600" dirty="0"/>
              <a:t>不安全的物件參考</a:t>
            </a:r>
            <a:r>
              <a:rPr lang="en-US" altLang="zh-TW" sz="3600" dirty="0"/>
              <a:t>(Insecure Direct Object Reference)</a:t>
            </a:r>
          </a:p>
        </p:txBody>
      </p:sp>
    </p:spTree>
    <p:extLst>
      <p:ext uri="{BB962C8B-B14F-4D97-AF65-F5344CB8AC3E}">
        <p14:creationId xmlns:p14="http://schemas.microsoft.com/office/powerpoint/2010/main" val="37822003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11874" y="946908"/>
            <a:ext cx="8720253" cy="5078313"/>
          </a:xfrm>
          <a:prstGeom prst="rect">
            <a:avLst/>
          </a:prstGeom>
        </p:spPr>
        <p:txBody>
          <a:bodyPr wrap="square">
            <a:spAutoFit/>
          </a:bodyPr>
          <a:lstStyle/>
          <a:p>
            <a:r>
              <a:rPr lang="zh-TW" altLang="en-US" sz="3600" dirty="0"/>
              <a:t>安全性測試人員可以使用反組譯器</a:t>
            </a:r>
            <a:r>
              <a:rPr lang="en-US" altLang="zh-TW" sz="3600" dirty="0"/>
              <a:t>(Disassemblers)</a:t>
            </a:r>
            <a:r>
              <a:rPr lang="zh-TW" altLang="en-US" sz="3600" dirty="0"/>
              <a:t>、除錯器</a:t>
            </a:r>
            <a:r>
              <a:rPr lang="en-US" altLang="zh-TW" sz="3600" dirty="0"/>
              <a:t>(Debuggers)</a:t>
            </a:r>
            <a:r>
              <a:rPr lang="zh-TW" altLang="en-US" sz="3600" dirty="0"/>
              <a:t>和反編譯器</a:t>
            </a:r>
            <a:r>
              <a:rPr lang="en-US" altLang="zh-TW" sz="3600" dirty="0"/>
              <a:t>(</a:t>
            </a:r>
            <a:r>
              <a:rPr lang="en-US" altLang="zh-TW" sz="3600" dirty="0" err="1"/>
              <a:t>Decompilers</a:t>
            </a:r>
            <a:r>
              <a:rPr lang="en-US" altLang="zh-TW" sz="3600" dirty="0"/>
              <a:t>)</a:t>
            </a:r>
            <a:r>
              <a:rPr lang="zh-TW" altLang="en-US" sz="3600" dirty="0"/>
              <a:t>來判斷與檢查</a:t>
            </a:r>
            <a:r>
              <a:rPr lang="en-US" altLang="zh-TW" sz="3600" dirty="0"/>
              <a:t>,</a:t>
            </a:r>
            <a:r>
              <a:rPr lang="zh-TW" altLang="en-US" sz="3600" dirty="0"/>
              <a:t>是否存在何種程式碼的弱點</a:t>
            </a:r>
            <a:r>
              <a:rPr lang="en-US" altLang="zh-TW" sz="3600" dirty="0"/>
              <a:t>?</a:t>
            </a:r>
          </a:p>
          <a:p>
            <a:r>
              <a:rPr lang="en-US" altLang="zh-TW" sz="3600" dirty="0">
                <a:solidFill>
                  <a:srgbClr val="FF0000"/>
                </a:solidFill>
              </a:rPr>
              <a:t>(A) </a:t>
            </a:r>
            <a:r>
              <a:rPr lang="zh-TW" altLang="en-US" sz="3600" dirty="0">
                <a:solidFill>
                  <a:srgbClr val="FF0000"/>
                </a:solidFill>
              </a:rPr>
              <a:t>缺乏逆向工程</a:t>
            </a:r>
            <a:r>
              <a:rPr lang="en-US" altLang="zh-TW" sz="3600" dirty="0">
                <a:solidFill>
                  <a:srgbClr val="FF0000"/>
                </a:solidFill>
              </a:rPr>
              <a:t>(Reverse Engineering)</a:t>
            </a:r>
            <a:r>
              <a:rPr lang="zh-TW" altLang="en-US" sz="3600" dirty="0">
                <a:solidFill>
                  <a:srgbClr val="FF0000"/>
                </a:solidFill>
              </a:rPr>
              <a:t>保護</a:t>
            </a:r>
          </a:p>
          <a:p>
            <a:r>
              <a:rPr lang="en-US" altLang="zh-TW" sz="3600" dirty="0"/>
              <a:t>(B) </a:t>
            </a:r>
            <a:r>
              <a:rPr lang="zh-TW" altLang="en-US" sz="3600" dirty="0"/>
              <a:t>注入缺失</a:t>
            </a:r>
            <a:r>
              <a:rPr lang="en-US" altLang="zh-TW" sz="3600" dirty="0"/>
              <a:t>(</a:t>
            </a:r>
            <a:r>
              <a:rPr lang="zh-TW" altLang="en-US" sz="3600" dirty="0"/>
              <a:t>注射缺陷</a:t>
            </a:r>
            <a:r>
              <a:rPr lang="en-US" altLang="zh-TW" sz="3600" dirty="0"/>
              <a:t>)</a:t>
            </a:r>
          </a:p>
          <a:p>
            <a:r>
              <a:rPr lang="en-US" altLang="zh-TW" sz="3600" dirty="0"/>
              <a:t>(C) </a:t>
            </a:r>
            <a:r>
              <a:rPr lang="zh-TW" altLang="en-US" sz="3600" dirty="0"/>
              <a:t>跨網站指令碼</a:t>
            </a:r>
            <a:r>
              <a:rPr lang="en-US" altLang="zh-TW" sz="3600" dirty="0"/>
              <a:t>(Cross-Site Scripting)</a:t>
            </a:r>
          </a:p>
          <a:p>
            <a:r>
              <a:rPr lang="en-US" altLang="zh-TW" sz="3600" dirty="0"/>
              <a:t>(D) </a:t>
            </a:r>
            <a:r>
              <a:rPr lang="zh-TW" altLang="en-US" sz="3600" dirty="0"/>
              <a:t>不安全的物件參考</a:t>
            </a:r>
            <a:r>
              <a:rPr lang="en-US" altLang="zh-TW" sz="3600" dirty="0"/>
              <a:t>(Insecure Direct Object Reference)</a:t>
            </a:r>
          </a:p>
        </p:txBody>
      </p:sp>
    </p:spTree>
    <p:extLst>
      <p:ext uri="{BB962C8B-B14F-4D97-AF65-F5344CB8AC3E}">
        <p14:creationId xmlns:p14="http://schemas.microsoft.com/office/powerpoint/2010/main" val="37460974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下列何者不是 </a:t>
            </a:r>
            <a:r>
              <a:rPr lang="en-US" altLang="zh-TW" sz="3600" dirty="0"/>
              <a:t>Windows </a:t>
            </a:r>
            <a:r>
              <a:rPr lang="zh-TW" altLang="en-US" sz="3600" dirty="0"/>
              <a:t>安全開發必須注意的地方</a:t>
            </a:r>
            <a:r>
              <a:rPr lang="en-US" altLang="zh-TW" sz="3600" dirty="0"/>
              <a:t>?</a:t>
            </a:r>
          </a:p>
          <a:p>
            <a:r>
              <a:rPr lang="en-US" altLang="zh-TW" sz="3600" dirty="0"/>
              <a:t>(A) Socket </a:t>
            </a:r>
            <a:r>
              <a:rPr lang="zh-TW" altLang="en-US" sz="3600" dirty="0"/>
              <a:t>設計</a:t>
            </a:r>
          </a:p>
          <a:p>
            <a:r>
              <a:rPr lang="en-US" altLang="zh-TW" sz="3600" dirty="0"/>
              <a:t>(B) </a:t>
            </a:r>
            <a:r>
              <a:rPr lang="zh-TW" altLang="en-US" sz="3600" dirty="0"/>
              <a:t>多執行緒設計</a:t>
            </a:r>
          </a:p>
          <a:p>
            <a:r>
              <a:rPr lang="en-US" altLang="zh-TW" sz="3600" dirty="0"/>
              <a:t>(C) </a:t>
            </a:r>
            <a:r>
              <a:rPr lang="zh-TW" altLang="en-US" sz="3600" dirty="0"/>
              <a:t>常駐程式設計</a:t>
            </a:r>
          </a:p>
          <a:p>
            <a:r>
              <a:rPr lang="en-US" altLang="zh-TW" sz="3600" dirty="0"/>
              <a:t>(D) </a:t>
            </a:r>
            <a:r>
              <a:rPr lang="zh-TW" altLang="en-US" sz="3600" dirty="0"/>
              <a:t>封包流量設計</a:t>
            </a:r>
            <a:endParaRPr lang="en-US" altLang="zh-TW" sz="3600" dirty="0"/>
          </a:p>
        </p:txBody>
      </p:sp>
    </p:spTree>
    <p:extLst>
      <p:ext uri="{BB962C8B-B14F-4D97-AF65-F5344CB8AC3E}">
        <p14:creationId xmlns:p14="http://schemas.microsoft.com/office/powerpoint/2010/main" val="5425894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下列何者不是 </a:t>
            </a:r>
            <a:r>
              <a:rPr lang="en-US" altLang="zh-TW" sz="3600" dirty="0"/>
              <a:t>Windows </a:t>
            </a:r>
            <a:r>
              <a:rPr lang="zh-TW" altLang="en-US" sz="3600" dirty="0"/>
              <a:t>安全開發必須注意的地方</a:t>
            </a:r>
            <a:r>
              <a:rPr lang="en-US" altLang="zh-TW" sz="3600" dirty="0"/>
              <a:t>?</a:t>
            </a:r>
          </a:p>
          <a:p>
            <a:r>
              <a:rPr lang="en-US" altLang="zh-TW" sz="3600" dirty="0"/>
              <a:t>(A) Socket </a:t>
            </a:r>
            <a:r>
              <a:rPr lang="zh-TW" altLang="en-US" sz="3600" dirty="0"/>
              <a:t>設計</a:t>
            </a:r>
          </a:p>
          <a:p>
            <a:r>
              <a:rPr lang="en-US" altLang="zh-TW" sz="3600" dirty="0"/>
              <a:t>(B) </a:t>
            </a:r>
            <a:r>
              <a:rPr lang="zh-TW" altLang="en-US" sz="3600" dirty="0"/>
              <a:t>多執行緒設計</a:t>
            </a:r>
          </a:p>
          <a:p>
            <a:r>
              <a:rPr lang="en-US" altLang="zh-TW" sz="3600" dirty="0"/>
              <a:t>(C) </a:t>
            </a:r>
            <a:r>
              <a:rPr lang="zh-TW" altLang="en-US" sz="3600" dirty="0"/>
              <a:t>常駐程式設計</a:t>
            </a:r>
          </a:p>
          <a:p>
            <a:r>
              <a:rPr lang="en-US" altLang="zh-TW" sz="3600" dirty="0">
                <a:solidFill>
                  <a:srgbClr val="FF0000"/>
                </a:solidFill>
              </a:rPr>
              <a:t>(D) </a:t>
            </a:r>
            <a:r>
              <a:rPr lang="zh-TW" altLang="en-US" sz="3600" dirty="0">
                <a:solidFill>
                  <a:srgbClr val="FF0000"/>
                </a:solidFill>
              </a:rPr>
              <a:t>封包流量設計</a:t>
            </a:r>
            <a:endParaRPr lang="en-US" altLang="zh-TW" sz="3600" dirty="0">
              <a:solidFill>
                <a:srgbClr val="FF0000"/>
              </a:solidFill>
            </a:endParaRPr>
          </a:p>
        </p:txBody>
      </p:sp>
    </p:spTree>
    <p:extLst>
      <p:ext uri="{BB962C8B-B14F-4D97-AF65-F5344CB8AC3E}">
        <p14:creationId xmlns:p14="http://schemas.microsoft.com/office/powerpoint/2010/main" val="13960315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下列何者並非防毒軟體偵測的方式</a:t>
            </a:r>
            <a:r>
              <a:rPr lang="en-US" altLang="zh-TW" sz="3600" dirty="0"/>
              <a:t>?</a:t>
            </a:r>
          </a:p>
          <a:p>
            <a:r>
              <a:rPr lang="en-US" altLang="zh-TW" sz="3600" dirty="0"/>
              <a:t>(A) </a:t>
            </a:r>
            <a:r>
              <a:rPr lang="zh-TW" altLang="en-US" sz="3600" dirty="0"/>
              <a:t>特徵碼掃描</a:t>
            </a:r>
          </a:p>
          <a:p>
            <a:r>
              <a:rPr lang="en-US" altLang="zh-TW" sz="3600" dirty="0"/>
              <a:t>(B) </a:t>
            </a:r>
            <a:r>
              <a:rPr lang="zh-TW" altLang="en-US" sz="3600" dirty="0"/>
              <a:t>檔案完整性掃描</a:t>
            </a:r>
          </a:p>
          <a:p>
            <a:r>
              <a:rPr lang="en-US" altLang="zh-TW" sz="3600" dirty="0"/>
              <a:t>(C) </a:t>
            </a:r>
            <a:r>
              <a:rPr lang="zh-TW" altLang="en-US" sz="3600" dirty="0"/>
              <a:t>沙箱檢測</a:t>
            </a:r>
          </a:p>
          <a:p>
            <a:r>
              <a:rPr lang="en-US" altLang="zh-TW" sz="3600" dirty="0"/>
              <a:t>(D) </a:t>
            </a:r>
            <a:r>
              <a:rPr lang="zh-TW" altLang="en-US" sz="3600" dirty="0"/>
              <a:t>程式碼檢核</a:t>
            </a:r>
            <a:endParaRPr lang="en-US" altLang="zh-TW" sz="3600" dirty="0"/>
          </a:p>
        </p:txBody>
      </p:sp>
    </p:spTree>
    <p:extLst>
      <p:ext uri="{BB962C8B-B14F-4D97-AF65-F5344CB8AC3E}">
        <p14:creationId xmlns:p14="http://schemas.microsoft.com/office/powerpoint/2010/main" val="22629483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下列何者並非防毒軟體偵測的方式</a:t>
            </a:r>
            <a:r>
              <a:rPr lang="en-US" altLang="zh-TW" sz="3600" dirty="0"/>
              <a:t>?</a:t>
            </a:r>
          </a:p>
          <a:p>
            <a:r>
              <a:rPr lang="en-US" altLang="zh-TW" sz="3600" dirty="0"/>
              <a:t>(A) </a:t>
            </a:r>
            <a:r>
              <a:rPr lang="zh-TW" altLang="en-US" sz="3600" dirty="0"/>
              <a:t>特徵碼掃描</a:t>
            </a:r>
          </a:p>
          <a:p>
            <a:r>
              <a:rPr lang="en-US" altLang="zh-TW" sz="3600" dirty="0"/>
              <a:t>(B) </a:t>
            </a:r>
            <a:r>
              <a:rPr lang="zh-TW" altLang="en-US" sz="3600" dirty="0"/>
              <a:t>檔案完整性掃描</a:t>
            </a:r>
          </a:p>
          <a:p>
            <a:r>
              <a:rPr lang="en-US" altLang="zh-TW" sz="3600" dirty="0"/>
              <a:t>(C) </a:t>
            </a:r>
            <a:r>
              <a:rPr lang="zh-TW" altLang="en-US" sz="3600" dirty="0"/>
              <a:t>沙箱檢測</a:t>
            </a:r>
          </a:p>
          <a:p>
            <a:r>
              <a:rPr lang="en-US" altLang="zh-TW" sz="3600" dirty="0">
                <a:solidFill>
                  <a:srgbClr val="FF0000"/>
                </a:solidFill>
              </a:rPr>
              <a:t>(D) </a:t>
            </a:r>
            <a:r>
              <a:rPr lang="zh-TW" altLang="en-US" sz="3600" dirty="0">
                <a:solidFill>
                  <a:srgbClr val="FF0000"/>
                </a:solidFill>
              </a:rPr>
              <a:t>程式碼檢核</a:t>
            </a:r>
            <a:endParaRPr lang="en-US" altLang="zh-TW" sz="3600" dirty="0">
              <a:solidFill>
                <a:srgbClr val="FF0000"/>
              </a:solidFill>
            </a:endParaRPr>
          </a:p>
        </p:txBody>
      </p:sp>
    </p:spTree>
    <p:extLst>
      <p:ext uri="{BB962C8B-B14F-4D97-AF65-F5344CB8AC3E}">
        <p14:creationId xmlns:p14="http://schemas.microsoft.com/office/powerpoint/2010/main" val="3285663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關於跨站腳本攻擊</a:t>
            </a:r>
            <a:r>
              <a:rPr lang="en-US" altLang="zh-TW" sz="3600" dirty="0"/>
              <a:t>(Cross-Site Scripting, XSS),</a:t>
            </a:r>
            <a:r>
              <a:rPr lang="zh-TW" altLang="en-US" sz="3600" dirty="0"/>
              <a:t>下列敘述何者正確</a:t>
            </a:r>
            <a:r>
              <a:rPr lang="en-US" altLang="zh-TW" sz="3600" dirty="0"/>
              <a:t>?</a:t>
            </a:r>
          </a:p>
          <a:p>
            <a:r>
              <a:rPr lang="en-US" altLang="zh-TW" sz="3600" dirty="0"/>
              <a:t>(A) </a:t>
            </a:r>
            <a:r>
              <a:rPr lang="zh-TW" altLang="en-US" sz="3600" dirty="0"/>
              <a:t>過濾雙引號之符號</a:t>
            </a:r>
          </a:p>
          <a:p>
            <a:r>
              <a:rPr lang="en-US" altLang="zh-TW" sz="3600" dirty="0"/>
              <a:t>(B) </a:t>
            </a:r>
            <a:r>
              <a:rPr lang="zh-TW" altLang="en-US" sz="3600" dirty="0"/>
              <a:t>使用 </a:t>
            </a:r>
            <a:r>
              <a:rPr lang="en-US" altLang="zh-TW" sz="3600" dirty="0"/>
              <a:t>URL Encode</a:t>
            </a:r>
          </a:p>
          <a:p>
            <a:r>
              <a:rPr lang="en-US" altLang="zh-TW" sz="3600" dirty="0"/>
              <a:t>(C) </a:t>
            </a:r>
            <a:r>
              <a:rPr lang="zh-TW" altLang="en-US" sz="3600" dirty="0"/>
              <a:t>使用正規表達式</a:t>
            </a:r>
          </a:p>
          <a:p>
            <a:r>
              <a:rPr lang="en-US" altLang="zh-TW" sz="3600" dirty="0">
                <a:solidFill>
                  <a:srgbClr val="FF0000"/>
                </a:solidFill>
              </a:rPr>
              <a:t>(D) </a:t>
            </a:r>
            <a:r>
              <a:rPr lang="zh-TW" altLang="en-US" sz="3600" dirty="0">
                <a:solidFill>
                  <a:srgbClr val="FF0000"/>
                </a:solidFill>
              </a:rPr>
              <a:t>使用 </a:t>
            </a:r>
            <a:r>
              <a:rPr lang="en-US" altLang="zh-TW" sz="3600" dirty="0">
                <a:solidFill>
                  <a:srgbClr val="FF0000"/>
                </a:solidFill>
              </a:rPr>
              <a:t>HTML Encode</a:t>
            </a:r>
          </a:p>
        </p:txBody>
      </p:sp>
    </p:spTree>
    <p:extLst>
      <p:ext uri="{BB962C8B-B14F-4D97-AF65-F5344CB8AC3E}">
        <p14:creationId xmlns:p14="http://schemas.microsoft.com/office/powerpoint/2010/main" val="28077967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關於弱點掃描</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弱點掃描工具的使用</a:t>
            </a:r>
            <a:r>
              <a:rPr lang="en-US" altLang="zh-TW" sz="3600" dirty="0"/>
              <a:t>,</a:t>
            </a:r>
            <a:r>
              <a:rPr lang="zh-TW" altLang="en-US" sz="3600" dirty="0"/>
              <a:t>可能會觸發入侵偵測系統的警告</a:t>
            </a:r>
          </a:p>
          <a:p>
            <a:r>
              <a:rPr lang="en-US" altLang="zh-TW" sz="3600" dirty="0"/>
              <a:t>(B) </a:t>
            </a:r>
            <a:r>
              <a:rPr lang="zh-TW" altLang="en-US" sz="3600" dirty="0"/>
              <a:t>弱點掃描可算是滲透測試的前置作業之一</a:t>
            </a:r>
          </a:p>
          <a:p>
            <a:r>
              <a:rPr lang="en-US" altLang="zh-TW" sz="3600" dirty="0"/>
              <a:t>(C) Ping </a:t>
            </a:r>
            <a:r>
              <a:rPr lang="zh-TW" altLang="en-US" sz="3600" dirty="0"/>
              <a:t>工具的使用</a:t>
            </a:r>
            <a:r>
              <a:rPr lang="en-US" altLang="zh-TW" sz="3600" dirty="0"/>
              <a:t>,</a:t>
            </a:r>
            <a:r>
              <a:rPr lang="zh-TW" altLang="en-US" sz="3600" dirty="0"/>
              <a:t>可算是弱點掃描的前置作業之一</a:t>
            </a:r>
          </a:p>
          <a:p>
            <a:r>
              <a:rPr lang="en-US" altLang="zh-TW" sz="3600" dirty="0"/>
              <a:t>(D) </a:t>
            </a:r>
            <a:r>
              <a:rPr lang="zh-TW" altLang="en-US" sz="3600" dirty="0"/>
              <a:t>部署 </a:t>
            </a:r>
            <a:r>
              <a:rPr lang="en-US" altLang="zh-TW" sz="3600" dirty="0"/>
              <a:t>Web </a:t>
            </a:r>
            <a:r>
              <a:rPr lang="zh-TW" altLang="en-US" sz="3600" dirty="0"/>
              <a:t>應用程式防火牆</a:t>
            </a:r>
            <a:r>
              <a:rPr lang="en-US" altLang="zh-TW" sz="3600" dirty="0"/>
              <a:t>,</a:t>
            </a:r>
            <a:r>
              <a:rPr lang="zh-TW" altLang="en-US" sz="3600" dirty="0"/>
              <a:t>即可避免遭受弱點掃描的探測</a:t>
            </a:r>
            <a:endParaRPr lang="en-US" altLang="zh-TW" sz="3600" dirty="0"/>
          </a:p>
        </p:txBody>
      </p:sp>
    </p:spTree>
    <p:extLst>
      <p:ext uri="{BB962C8B-B14F-4D97-AF65-F5344CB8AC3E}">
        <p14:creationId xmlns:p14="http://schemas.microsoft.com/office/powerpoint/2010/main" val="25700364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關於弱點掃描</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弱點掃描工具的使用</a:t>
            </a:r>
            <a:r>
              <a:rPr lang="en-US" altLang="zh-TW" sz="3600" dirty="0"/>
              <a:t>,</a:t>
            </a:r>
            <a:r>
              <a:rPr lang="zh-TW" altLang="en-US" sz="3600" dirty="0"/>
              <a:t>可能會觸發入侵偵測系統的警告</a:t>
            </a:r>
          </a:p>
          <a:p>
            <a:r>
              <a:rPr lang="en-US" altLang="zh-TW" sz="3600" dirty="0"/>
              <a:t>(B) </a:t>
            </a:r>
            <a:r>
              <a:rPr lang="zh-TW" altLang="en-US" sz="3600" dirty="0"/>
              <a:t>弱點掃描可算是滲透測試的前置作業之一</a:t>
            </a:r>
          </a:p>
          <a:p>
            <a:r>
              <a:rPr lang="en-US" altLang="zh-TW" sz="3600" dirty="0"/>
              <a:t>(C) Ping </a:t>
            </a:r>
            <a:r>
              <a:rPr lang="zh-TW" altLang="en-US" sz="3600" dirty="0"/>
              <a:t>工具的使用</a:t>
            </a:r>
            <a:r>
              <a:rPr lang="en-US" altLang="zh-TW" sz="3600" dirty="0"/>
              <a:t>,</a:t>
            </a:r>
            <a:r>
              <a:rPr lang="zh-TW" altLang="en-US" sz="3600" dirty="0"/>
              <a:t>可算是弱點掃描的前置作業之一</a:t>
            </a:r>
          </a:p>
          <a:p>
            <a:r>
              <a:rPr lang="en-US" altLang="zh-TW" sz="3600" dirty="0">
                <a:solidFill>
                  <a:srgbClr val="FF0000"/>
                </a:solidFill>
              </a:rPr>
              <a:t>(D) </a:t>
            </a:r>
            <a:r>
              <a:rPr lang="zh-TW" altLang="en-US" sz="3600" dirty="0">
                <a:solidFill>
                  <a:srgbClr val="FF0000"/>
                </a:solidFill>
              </a:rPr>
              <a:t>部署 </a:t>
            </a:r>
            <a:r>
              <a:rPr lang="en-US" altLang="zh-TW" sz="3600" dirty="0">
                <a:solidFill>
                  <a:srgbClr val="FF0000"/>
                </a:solidFill>
              </a:rPr>
              <a:t>Web </a:t>
            </a:r>
            <a:r>
              <a:rPr lang="zh-TW" altLang="en-US" sz="3600" dirty="0">
                <a:solidFill>
                  <a:srgbClr val="FF0000"/>
                </a:solidFill>
              </a:rPr>
              <a:t>應用程式防火牆</a:t>
            </a:r>
            <a:r>
              <a:rPr lang="en-US" altLang="zh-TW" sz="3600" dirty="0">
                <a:solidFill>
                  <a:srgbClr val="FF0000"/>
                </a:solidFill>
              </a:rPr>
              <a:t>,</a:t>
            </a:r>
            <a:r>
              <a:rPr lang="zh-TW" altLang="en-US" sz="3600" dirty="0">
                <a:solidFill>
                  <a:srgbClr val="FF0000"/>
                </a:solidFill>
              </a:rPr>
              <a:t>即可避免遭受弱點掃描的探測</a:t>
            </a:r>
            <a:endParaRPr lang="en-US" altLang="zh-TW" sz="3600" dirty="0">
              <a:solidFill>
                <a:srgbClr val="FF0000"/>
              </a:solidFill>
            </a:endParaRPr>
          </a:p>
        </p:txBody>
      </p:sp>
    </p:spTree>
    <p:extLst>
      <p:ext uri="{BB962C8B-B14F-4D97-AF65-F5344CB8AC3E}">
        <p14:creationId xmlns:p14="http://schemas.microsoft.com/office/powerpoint/2010/main" val="34490838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下列哪些是 </a:t>
            </a:r>
            <a:r>
              <a:rPr lang="en-US" altLang="zh-TW" sz="3600" dirty="0"/>
              <a:t>rootkits </a:t>
            </a:r>
            <a:r>
              <a:rPr lang="zh-TW" altLang="en-US" sz="3600" dirty="0"/>
              <a:t>的主要特性</a:t>
            </a:r>
            <a:r>
              <a:rPr lang="en-US" altLang="zh-TW" sz="3600" dirty="0"/>
              <a:t>?</a:t>
            </a:r>
          </a:p>
          <a:p>
            <a:r>
              <a:rPr lang="en-US" altLang="zh-TW" sz="3600" dirty="0"/>
              <a:t>(1)</a:t>
            </a:r>
            <a:r>
              <a:rPr lang="zh-TW" altLang="en-US" sz="3600" dirty="0"/>
              <a:t>讓駭客取得最高權限</a:t>
            </a:r>
          </a:p>
          <a:p>
            <a:r>
              <a:rPr lang="en-US" altLang="zh-TW" sz="3600" dirty="0"/>
              <a:t>(2)</a:t>
            </a:r>
            <a:r>
              <a:rPr lang="zh-TW" altLang="en-US" sz="3600" dirty="0"/>
              <a:t>具隱藏性</a:t>
            </a:r>
          </a:p>
          <a:p>
            <a:r>
              <a:rPr lang="en-US" altLang="zh-TW" sz="3600" dirty="0"/>
              <a:t>(3)</a:t>
            </a:r>
            <a:r>
              <a:rPr lang="zh-TW" altLang="en-US" sz="3600" dirty="0"/>
              <a:t>在系統內大量自我複製</a:t>
            </a:r>
          </a:p>
          <a:p>
            <a:r>
              <a:rPr lang="en-US" altLang="zh-TW" sz="3600" dirty="0"/>
              <a:t>(4)</a:t>
            </a:r>
            <a:r>
              <a:rPr lang="zh-TW" altLang="en-US" sz="3600" dirty="0"/>
              <a:t>讓駭客執行遠端控制</a:t>
            </a:r>
          </a:p>
          <a:p>
            <a:r>
              <a:rPr lang="en-US" altLang="zh-TW" sz="3600" dirty="0"/>
              <a:t>(A) (1)(2)(3)</a:t>
            </a:r>
          </a:p>
          <a:p>
            <a:r>
              <a:rPr lang="en-US" altLang="zh-TW" sz="3600" dirty="0"/>
              <a:t>(B) (1)(2)(4)</a:t>
            </a:r>
          </a:p>
          <a:p>
            <a:r>
              <a:rPr lang="en-US" altLang="zh-TW" sz="3600" dirty="0"/>
              <a:t>(C) (2)(3)(4)</a:t>
            </a:r>
          </a:p>
          <a:p>
            <a:r>
              <a:rPr lang="en-US" altLang="zh-TW" sz="3600" dirty="0"/>
              <a:t>(D) (1)(2)(3)(4)</a:t>
            </a:r>
          </a:p>
        </p:txBody>
      </p:sp>
    </p:spTree>
    <p:extLst>
      <p:ext uri="{BB962C8B-B14F-4D97-AF65-F5344CB8AC3E}">
        <p14:creationId xmlns:p14="http://schemas.microsoft.com/office/powerpoint/2010/main" val="3249024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下列哪些是 </a:t>
            </a:r>
            <a:r>
              <a:rPr lang="en-US" altLang="zh-TW" sz="3600" dirty="0"/>
              <a:t>rootkits </a:t>
            </a:r>
            <a:r>
              <a:rPr lang="zh-TW" altLang="en-US" sz="3600" dirty="0"/>
              <a:t>的主要特性</a:t>
            </a:r>
            <a:r>
              <a:rPr lang="en-US" altLang="zh-TW" sz="3600" dirty="0"/>
              <a:t>?</a:t>
            </a:r>
          </a:p>
          <a:p>
            <a:r>
              <a:rPr lang="en-US" altLang="zh-TW" sz="3600" dirty="0"/>
              <a:t>(1)</a:t>
            </a:r>
            <a:r>
              <a:rPr lang="zh-TW" altLang="en-US" sz="3600" dirty="0"/>
              <a:t>讓駭客取得最高權限</a:t>
            </a:r>
          </a:p>
          <a:p>
            <a:r>
              <a:rPr lang="en-US" altLang="zh-TW" sz="3600" dirty="0"/>
              <a:t>(2)</a:t>
            </a:r>
            <a:r>
              <a:rPr lang="zh-TW" altLang="en-US" sz="3600" dirty="0"/>
              <a:t>具隱藏性</a:t>
            </a:r>
          </a:p>
          <a:p>
            <a:r>
              <a:rPr lang="en-US" altLang="zh-TW" sz="3600" dirty="0"/>
              <a:t>(3)</a:t>
            </a:r>
            <a:r>
              <a:rPr lang="zh-TW" altLang="en-US" sz="3600" dirty="0"/>
              <a:t>在系統內大量自我複製</a:t>
            </a:r>
          </a:p>
          <a:p>
            <a:r>
              <a:rPr lang="en-US" altLang="zh-TW" sz="3600" dirty="0"/>
              <a:t>(4)</a:t>
            </a:r>
            <a:r>
              <a:rPr lang="zh-TW" altLang="en-US" sz="3600" dirty="0"/>
              <a:t>讓駭客執行遠端控制</a:t>
            </a:r>
          </a:p>
          <a:p>
            <a:r>
              <a:rPr lang="en-US" altLang="zh-TW" sz="3600" dirty="0"/>
              <a:t>(A) (1)(2)(3)</a:t>
            </a:r>
          </a:p>
          <a:p>
            <a:r>
              <a:rPr lang="en-US" altLang="zh-TW" sz="3600" dirty="0">
                <a:solidFill>
                  <a:srgbClr val="FF0000"/>
                </a:solidFill>
              </a:rPr>
              <a:t>(B) (1)(2)(4)</a:t>
            </a:r>
          </a:p>
          <a:p>
            <a:r>
              <a:rPr lang="en-US" altLang="zh-TW" sz="3600" dirty="0"/>
              <a:t>(C) (2)(3)(4)</a:t>
            </a:r>
          </a:p>
          <a:p>
            <a:r>
              <a:rPr lang="en-US" altLang="zh-TW" sz="3600" dirty="0"/>
              <a:t>(D) (1)(2)(3)(4)</a:t>
            </a:r>
          </a:p>
        </p:txBody>
      </p:sp>
    </p:spTree>
    <p:extLst>
      <p:ext uri="{BB962C8B-B14F-4D97-AF65-F5344CB8AC3E}">
        <p14:creationId xmlns:p14="http://schemas.microsoft.com/office/powerpoint/2010/main" val="22882403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你的老闆閱讀了一篇關於新發現嚴重漏洞的文章</a:t>
            </a:r>
            <a:r>
              <a:rPr lang="en-US" altLang="zh-TW" sz="3600" dirty="0"/>
              <a:t>,</a:t>
            </a:r>
            <a:r>
              <a:rPr lang="zh-TW" altLang="en-US" sz="3600" dirty="0"/>
              <a:t>而廠商所提供的修</a:t>
            </a:r>
          </a:p>
          <a:p>
            <a:r>
              <a:rPr lang="zh-TW" altLang="en-US" sz="3600" dirty="0"/>
              <a:t>復漏洞修正檔也已於今天被釋出</a:t>
            </a:r>
            <a:r>
              <a:rPr lang="en-US" altLang="zh-TW" sz="3600" dirty="0"/>
              <a:t>,</a:t>
            </a:r>
            <a:r>
              <a:rPr lang="zh-TW" altLang="en-US" sz="3600" dirty="0"/>
              <a:t>他要求你立即更新所有系統此一修</a:t>
            </a:r>
          </a:p>
          <a:p>
            <a:r>
              <a:rPr lang="zh-TW" altLang="en-US" sz="3600" dirty="0"/>
              <a:t>正檔</a:t>
            </a:r>
            <a:r>
              <a:rPr lang="en-US" altLang="zh-TW" sz="3600" dirty="0"/>
              <a:t>,</a:t>
            </a:r>
            <a:r>
              <a:rPr lang="zh-TW" altLang="en-US" sz="3600" dirty="0"/>
              <a:t>請問你應該採用下列何種做法</a:t>
            </a:r>
            <a:r>
              <a:rPr lang="en-US" altLang="zh-TW" sz="3600" dirty="0"/>
              <a:t>?</a:t>
            </a:r>
          </a:p>
          <a:p>
            <a:r>
              <a:rPr lang="en-US" altLang="zh-TW" sz="3600" dirty="0"/>
              <a:t>(A) </a:t>
            </a:r>
            <a:r>
              <a:rPr lang="zh-TW" altLang="en-US" sz="3600" dirty="0"/>
              <a:t>立即將修正檔套用到所有系統</a:t>
            </a:r>
          </a:p>
          <a:p>
            <a:r>
              <a:rPr lang="en-US" altLang="zh-TW" sz="3600" dirty="0"/>
              <a:t>(B) </a:t>
            </a:r>
            <a:r>
              <a:rPr lang="zh-TW" altLang="en-US" sz="3600" dirty="0"/>
              <a:t>先測試修正檔</a:t>
            </a:r>
            <a:r>
              <a:rPr lang="en-US" altLang="zh-TW" sz="3600" dirty="0"/>
              <a:t>,</a:t>
            </a:r>
            <a:r>
              <a:rPr lang="zh-TW" altLang="en-US" sz="3600" dirty="0"/>
              <a:t>無誤後再行修補</a:t>
            </a:r>
          </a:p>
          <a:p>
            <a:r>
              <a:rPr lang="en-US" altLang="zh-TW" sz="3600" dirty="0"/>
              <a:t>(C) </a:t>
            </a:r>
            <a:r>
              <a:rPr lang="zh-TW" altLang="en-US" sz="3600" dirty="0"/>
              <a:t>先更新防毒軟體之後再行修補</a:t>
            </a:r>
          </a:p>
          <a:p>
            <a:r>
              <a:rPr lang="en-US" altLang="zh-TW" sz="3600" dirty="0"/>
              <a:t>(D) </a:t>
            </a:r>
            <a:r>
              <a:rPr lang="zh-TW" altLang="en-US" sz="3600" dirty="0"/>
              <a:t>先執行漏洞掃描</a:t>
            </a:r>
            <a:r>
              <a:rPr lang="en-US" altLang="zh-TW" sz="3600" dirty="0"/>
              <a:t>,</a:t>
            </a:r>
            <a:r>
              <a:rPr lang="zh-TW" altLang="en-US" sz="3600" dirty="0"/>
              <a:t>再進行修正檔套用</a:t>
            </a:r>
            <a:endParaRPr lang="en-US" altLang="zh-TW" sz="3600" dirty="0"/>
          </a:p>
        </p:txBody>
      </p:sp>
    </p:spTree>
    <p:extLst>
      <p:ext uri="{BB962C8B-B14F-4D97-AF65-F5344CB8AC3E}">
        <p14:creationId xmlns:p14="http://schemas.microsoft.com/office/powerpoint/2010/main" val="28051913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你的老闆閱讀了一篇關於新發現嚴重漏洞的文章</a:t>
            </a:r>
            <a:r>
              <a:rPr lang="en-US" altLang="zh-TW" sz="3600" dirty="0"/>
              <a:t>,</a:t>
            </a:r>
            <a:r>
              <a:rPr lang="zh-TW" altLang="en-US" sz="3600" dirty="0"/>
              <a:t>而廠商所提供的修</a:t>
            </a:r>
          </a:p>
          <a:p>
            <a:r>
              <a:rPr lang="zh-TW" altLang="en-US" sz="3600" dirty="0"/>
              <a:t>復漏洞修正檔也已於今天被釋出</a:t>
            </a:r>
            <a:r>
              <a:rPr lang="en-US" altLang="zh-TW" sz="3600" dirty="0"/>
              <a:t>,</a:t>
            </a:r>
            <a:r>
              <a:rPr lang="zh-TW" altLang="en-US" sz="3600" dirty="0"/>
              <a:t>他要求你立即更新所有系統此一修</a:t>
            </a:r>
          </a:p>
          <a:p>
            <a:r>
              <a:rPr lang="zh-TW" altLang="en-US" sz="3600" dirty="0"/>
              <a:t>正檔</a:t>
            </a:r>
            <a:r>
              <a:rPr lang="en-US" altLang="zh-TW" sz="3600" dirty="0"/>
              <a:t>,</a:t>
            </a:r>
            <a:r>
              <a:rPr lang="zh-TW" altLang="en-US" sz="3600" dirty="0"/>
              <a:t>請問你應該採用下列何種做法</a:t>
            </a:r>
            <a:r>
              <a:rPr lang="en-US" altLang="zh-TW" sz="3600" dirty="0"/>
              <a:t>?</a:t>
            </a:r>
          </a:p>
          <a:p>
            <a:r>
              <a:rPr lang="en-US" altLang="zh-TW" sz="3600" dirty="0"/>
              <a:t>(A) </a:t>
            </a:r>
            <a:r>
              <a:rPr lang="zh-TW" altLang="en-US" sz="3600" dirty="0"/>
              <a:t>立即將修正檔套用到所有系統</a:t>
            </a:r>
          </a:p>
          <a:p>
            <a:r>
              <a:rPr lang="en-US" altLang="zh-TW" sz="3600" dirty="0">
                <a:solidFill>
                  <a:srgbClr val="FF0000"/>
                </a:solidFill>
              </a:rPr>
              <a:t>(B) </a:t>
            </a:r>
            <a:r>
              <a:rPr lang="zh-TW" altLang="en-US" sz="3600" dirty="0">
                <a:solidFill>
                  <a:srgbClr val="FF0000"/>
                </a:solidFill>
              </a:rPr>
              <a:t>先測試修正檔</a:t>
            </a:r>
            <a:r>
              <a:rPr lang="en-US" altLang="zh-TW" sz="3600" dirty="0">
                <a:solidFill>
                  <a:srgbClr val="FF0000"/>
                </a:solidFill>
              </a:rPr>
              <a:t>,</a:t>
            </a:r>
            <a:r>
              <a:rPr lang="zh-TW" altLang="en-US" sz="3600" dirty="0">
                <a:solidFill>
                  <a:srgbClr val="FF0000"/>
                </a:solidFill>
              </a:rPr>
              <a:t>無誤後再行修補</a:t>
            </a:r>
          </a:p>
          <a:p>
            <a:r>
              <a:rPr lang="en-US" altLang="zh-TW" sz="3600" dirty="0"/>
              <a:t>(C) </a:t>
            </a:r>
            <a:r>
              <a:rPr lang="zh-TW" altLang="en-US" sz="3600" dirty="0"/>
              <a:t>先更新防毒軟體之後再行修補</a:t>
            </a:r>
          </a:p>
          <a:p>
            <a:r>
              <a:rPr lang="en-US" altLang="zh-TW" sz="3600" dirty="0"/>
              <a:t>(D) </a:t>
            </a:r>
            <a:r>
              <a:rPr lang="zh-TW" altLang="en-US" sz="3600" dirty="0"/>
              <a:t>先執行漏洞掃描</a:t>
            </a:r>
            <a:r>
              <a:rPr lang="en-US" altLang="zh-TW" sz="3600" dirty="0"/>
              <a:t>,</a:t>
            </a:r>
            <a:r>
              <a:rPr lang="zh-TW" altLang="en-US" sz="3600" dirty="0"/>
              <a:t>再進行修正檔套用</a:t>
            </a:r>
            <a:endParaRPr lang="en-US" altLang="zh-TW" sz="3600" dirty="0"/>
          </a:p>
        </p:txBody>
      </p:sp>
    </p:spTree>
    <p:extLst>
      <p:ext uri="{BB962C8B-B14F-4D97-AF65-F5344CB8AC3E}">
        <p14:creationId xmlns:p14="http://schemas.microsoft.com/office/powerpoint/2010/main" val="41208858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下列何者不是電腦病毒的傳染途徑</a:t>
            </a:r>
            <a:r>
              <a:rPr lang="en-US" altLang="zh-TW" sz="3600" dirty="0"/>
              <a:t>?</a:t>
            </a:r>
          </a:p>
          <a:p>
            <a:r>
              <a:rPr lang="en-US" altLang="zh-TW" sz="3600" dirty="0"/>
              <a:t>(A) </a:t>
            </a:r>
            <a:r>
              <a:rPr lang="zh-TW" altLang="en-US" sz="3600" dirty="0"/>
              <a:t>經由網路下載的軟體傳染</a:t>
            </a:r>
          </a:p>
          <a:p>
            <a:r>
              <a:rPr lang="en-US" altLang="zh-TW" sz="3600" dirty="0"/>
              <a:t>(B) </a:t>
            </a:r>
            <a:r>
              <a:rPr lang="zh-TW" altLang="en-US" sz="3600" dirty="0"/>
              <a:t>經由電子郵件的附加檔案中傳染</a:t>
            </a:r>
          </a:p>
          <a:p>
            <a:r>
              <a:rPr lang="en-US" altLang="zh-TW" sz="3600" dirty="0"/>
              <a:t>(C) </a:t>
            </a:r>
            <a:r>
              <a:rPr lang="zh-TW" altLang="en-US" sz="3600" dirty="0"/>
              <a:t>經由應用程式存取資料庫資料</a:t>
            </a:r>
          </a:p>
          <a:p>
            <a:r>
              <a:rPr lang="en-US" altLang="zh-TW" sz="3600" dirty="0"/>
              <a:t>(D) </a:t>
            </a:r>
            <a:r>
              <a:rPr lang="zh-TW" altLang="en-US" sz="3600" dirty="0"/>
              <a:t>經由已被感染的可移式媒體</a:t>
            </a:r>
            <a:r>
              <a:rPr lang="en-US" altLang="zh-TW" sz="3600" dirty="0"/>
              <a:t>(</a:t>
            </a:r>
            <a:r>
              <a:rPr lang="zh-TW" altLang="en-US" sz="3600" dirty="0"/>
              <a:t>如</a:t>
            </a:r>
            <a:r>
              <a:rPr lang="en-US" altLang="zh-TW" sz="3600" dirty="0"/>
              <a:t>:USB</a:t>
            </a:r>
            <a:r>
              <a:rPr lang="zh-TW" altLang="en-US" sz="3600" dirty="0"/>
              <a:t>、</a:t>
            </a:r>
            <a:r>
              <a:rPr lang="en-US" altLang="zh-TW" sz="3600" dirty="0"/>
              <a:t>CD </a:t>
            </a:r>
            <a:r>
              <a:rPr lang="zh-TW" altLang="en-US" sz="3600" dirty="0"/>
              <a:t>等</a:t>
            </a:r>
            <a:r>
              <a:rPr lang="en-US" altLang="zh-TW" sz="3600" dirty="0"/>
              <a:t>)</a:t>
            </a:r>
          </a:p>
        </p:txBody>
      </p:sp>
    </p:spTree>
    <p:extLst>
      <p:ext uri="{BB962C8B-B14F-4D97-AF65-F5344CB8AC3E}">
        <p14:creationId xmlns:p14="http://schemas.microsoft.com/office/powerpoint/2010/main" val="3760809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下列何者不是電腦病毒的傳染途徑</a:t>
            </a:r>
            <a:r>
              <a:rPr lang="en-US" altLang="zh-TW" sz="3600" dirty="0"/>
              <a:t>?</a:t>
            </a:r>
          </a:p>
          <a:p>
            <a:r>
              <a:rPr lang="en-US" altLang="zh-TW" sz="3600" dirty="0"/>
              <a:t>(A) </a:t>
            </a:r>
            <a:r>
              <a:rPr lang="zh-TW" altLang="en-US" sz="3600" dirty="0"/>
              <a:t>經由網路下載的軟體傳染</a:t>
            </a:r>
          </a:p>
          <a:p>
            <a:r>
              <a:rPr lang="en-US" altLang="zh-TW" sz="3600" dirty="0"/>
              <a:t>(B) </a:t>
            </a:r>
            <a:r>
              <a:rPr lang="zh-TW" altLang="en-US" sz="3600" dirty="0"/>
              <a:t>經由電子郵件的附加檔案中傳染</a:t>
            </a:r>
          </a:p>
          <a:p>
            <a:r>
              <a:rPr lang="en-US" altLang="zh-TW" sz="3600" dirty="0">
                <a:solidFill>
                  <a:srgbClr val="FF0000"/>
                </a:solidFill>
              </a:rPr>
              <a:t>(C) </a:t>
            </a:r>
            <a:r>
              <a:rPr lang="zh-TW" altLang="en-US" sz="3600" dirty="0">
                <a:solidFill>
                  <a:srgbClr val="FF0000"/>
                </a:solidFill>
              </a:rPr>
              <a:t>經由應用程式存取資料庫資料</a:t>
            </a:r>
          </a:p>
          <a:p>
            <a:r>
              <a:rPr lang="en-US" altLang="zh-TW" sz="3600" dirty="0"/>
              <a:t>(D) </a:t>
            </a:r>
            <a:r>
              <a:rPr lang="zh-TW" altLang="en-US" sz="3600" dirty="0"/>
              <a:t>經由已被感染的可移式媒體</a:t>
            </a:r>
            <a:r>
              <a:rPr lang="en-US" altLang="zh-TW" sz="3600" dirty="0"/>
              <a:t>(</a:t>
            </a:r>
            <a:r>
              <a:rPr lang="zh-TW" altLang="en-US" sz="3600" dirty="0"/>
              <a:t>如</a:t>
            </a:r>
            <a:r>
              <a:rPr lang="en-US" altLang="zh-TW" sz="3600" dirty="0"/>
              <a:t>:USB</a:t>
            </a:r>
            <a:r>
              <a:rPr lang="zh-TW" altLang="en-US" sz="3600" dirty="0"/>
              <a:t>、</a:t>
            </a:r>
            <a:r>
              <a:rPr lang="en-US" altLang="zh-TW" sz="3600" dirty="0"/>
              <a:t>CD </a:t>
            </a:r>
            <a:r>
              <a:rPr lang="zh-TW" altLang="en-US" sz="3600" dirty="0"/>
              <a:t>等</a:t>
            </a:r>
            <a:r>
              <a:rPr lang="en-US" altLang="zh-TW" sz="3600" dirty="0"/>
              <a:t>)</a:t>
            </a:r>
          </a:p>
        </p:txBody>
      </p:sp>
    </p:spTree>
    <p:extLst>
      <p:ext uri="{BB962C8B-B14F-4D97-AF65-F5344CB8AC3E}">
        <p14:creationId xmlns:p14="http://schemas.microsoft.com/office/powerpoint/2010/main" val="250072680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關於備份管理作業</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資訊系統資料需排定備份計畫</a:t>
            </a:r>
            <a:r>
              <a:rPr lang="en-US" altLang="zh-TW" sz="3600" dirty="0"/>
              <a:t>,</a:t>
            </a:r>
            <a:r>
              <a:rPr lang="zh-TW" altLang="en-US" sz="3600" dirty="0"/>
              <a:t>並定期執行備份作業</a:t>
            </a:r>
          </a:p>
          <a:p>
            <a:r>
              <a:rPr lang="en-US" altLang="zh-TW" sz="3600" dirty="0"/>
              <a:t>(B) </a:t>
            </a:r>
            <a:r>
              <a:rPr lang="zh-TW" altLang="en-US" sz="3600" dirty="0"/>
              <a:t>系統備份結果之相關作業紀錄須留存備查</a:t>
            </a:r>
          </a:p>
          <a:p>
            <a:r>
              <a:rPr lang="en-US" altLang="zh-TW" sz="3600" dirty="0"/>
              <a:t>(C) </a:t>
            </a:r>
            <a:r>
              <a:rPr lang="zh-TW" altLang="en-US" sz="3600" dirty="0"/>
              <a:t>規劃備份作業應包含系統設定、應用程式及資料庫等項目</a:t>
            </a:r>
          </a:p>
          <a:p>
            <a:r>
              <a:rPr lang="en-US" altLang="zh-TW" sz="3600" dirty="0"/>
              <a:t>(D) </a:t>
            </a:r>
            <a:r>
              <a:rPr lang="zh-TW" altLang="en-US" sz="3600" dirty="0"/>
              <a:t>備份資料需排定執行資料回復測試</a:t>
            </a:r>
            <a:r>
              <a:rPr lang="en-US" altLang="zh-TW" sz="3600" dirty="0"/>
              <a:t>,</a:t>
            </a:r>
            <a:r>
              <a:rPr lang="zh-TW" altLang="en-US" sz="3600" dirty="0"/>
              <a:t>並將測試結果記錄於本機紀錄檔</a:t>
            </a:r>
            <a:endParaRPr lang="en-US" altLang="zh-TW" sz="3600" dirty="0"/>
          </a:p>
        </p:txBody>
      </p:sp>
    </p:spTree>
    <p:extLst>
      <p:ext uri="{BB962C8B-B14F-4D97-AF65-F5344CB8AC3E}">
        <p14:creationId xmlns:p14="http://schemas.microsoft.com/office/powerpoint/2010/main" val="29142142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關於備份管理作業</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資訊系統資料需排定備份計畫</a:t>
            </a:r>
            <a:r>
              <a:rPr lang="en-US" altLang="zh-TW" sz="3600" dirty="0"/>
              <a:t>,</a:t>
            </a:r>
            <a:r>
              <a:rPr lang="zh-TW" altLang="en-US" sz="3600" dirty="0"/>
              <a:t>並定期執行備份作業</a:t>
            </a:r>
          </a:p>
          <a:p>
            <a:r>
              <a:rPr lang="en-US" altLang="zh-TW" sz="3600" dirty="0"/>
              <a:t>(B) </a:t>
            </a:r>
            <a:r>
              <a:rPr lang="zh-TW" altLang="en-US" sz="3600" dirty="0"/>
              <a:t>系統備份結果之相關作業紀錄須留存備查</a:t>
            </a:r>
          </a:p>
          <a:p>
            <a:r>
              <a:rPr lang="en-US" altLang="zh-TW" sz="3600" dirty="0"/>
              <a:t>(C) </a:t>
            </a:r>
            <a:r>
              <a:rPr lang="zh-TW" altLang="en-US" sz="3600" dirty="0"/>
              <a:t>規劃備份作業應包含系統設定、應用程式及資料庫等項目</a:t>
            </a:r>
          </a:p>
          <a:p>
            <a:r>
              <a:rPr lang="en-US" altLang="zh-TW" sz="3600" dirty="0">
                <a:solidFill>
                  <a:srgbClr val="FF0000"/>
                </a:solidFill>
              </a:rPr>
              <a:t>(D) </a:t>
            </a:r>
            <a:r>
              <a:rPr lang="zh-TW" altLang="en-US" sz="3600" dirty="0">
                <a:solidFill>
                  <a:srgbClr val="FF0000"/>
                </a:solidFill>
              </a:rPr>
              <a:t>備份資料需排定執行資料回復測試</a:t>
            </a:r>
            <a:r>
              <a:rPr lang="en-US" altLang="zh-TW" sz="3600" dirty="0">
                <a:solidFill>
                  <a:srgbClr val="FF0000"/>
                </a:solidFill>
              </a:rPr>
              <a:t>,</a:t>
            </a:r>
            <a:r>
              <a:rPr lang="zh-TW" altLang="en-US" sz="3600" dirty="0">
                <a:solidFill>
                  <a:srgbClr val="FF0000"/>
                </a:solidFill>
              </a:rPr>
              <a:t>並將測試結果記錄於本機紀錄檔</a:t>
            </a:r>
            <a:endParaRPr lang="en-US" altLang="zh-TW" sz="3600" dirty="0">
              <a:solidFill>
                <a:srgbClr val="FF0000"/>
              </a:solidFill>
            </a:endParaRPr>
          </a:p>
        </p:txBody>
      </p:sp>
    </p:spTree>
    <p:extLst>
      <p:ext uri="{BB962C8B-B14F-4D97-AF65-F5344CB8AC3E}">
        <p14:creationId xmlns:p14="http://schemas.microsoft.com/office/powerpoint/2010/main" val="46778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請問下列何者</a:t>
            </a:r>
            <a:r>
              <a:rPr lang="zh-TW" altLang="en-US" sz="3600" dirty="0">
                <a:solidFill>
                  <a:srgbClr val="FF0000"/>
                </a:solidFill>
              </a:rPr>
              <a:t>非 </a:t>
            </a:r>
            <a:r>
              <a:rPr lang="en-US" altLang="zh-TW" sz="3600" dirty="0">
                <a:solidFill>
                  <a:srgbClr val="FF0000"/>
                </a:solidFill>
              </a:rPr>
              <a:t>SYN SCAN </a:t>
            </a:r>
            <a:r>
              <a:rPr lang="zh-TW" altLang="en-US" sz="3600" dirty="0"/>
              <a:t>的優點</a:t>
            </a:r>
            <a:r>
              <a:rPr lang="en-US" altLang="zh-TW" sz="3600" dirty="0"/>
              <a:t>?</a:t>
            </a:r>
          </a:p>
          <a:p>
            <a:r>
              <a:rPr lang="en-US" altLang="zh-TW" sz="3600" dirty="0"/>
              <a:t>(A) </a:t>
            </a:r>
            <a:r>
              <a:rPr lang="zh-TW" altLang="en-US" sz="3600" u="sng" dirty="0"/>
              <a:t>快速</a:t>
            </a:r>
            <a:r>
              <a:rPr lang="zh-TW" altLang="en-US" sz="3600" dirty="0"/>
              <a:t>及</a:t>
            </a:r>
            <a:r>
              <a:rPr lang="zh-TW" altLang="en-US" sz="3600" u="sng" dirty="0"/>
              <a:t>可靠</a:t>
            </a:r>
          </a:p>
          <a:p>
            <a:r>
              <a:rPr lang="en-US" altLang="zh-TW" sz="3600" dirty="0"/>
              <a:t>(B) </a:t>
            </a:r>
            <a:r>
              <a:rPr lang="zh-TW" altLang="en-US" sz="3600" u="sng" dirty="0"/>
              <a:t>雜訊少</a:t>
            </a:r>
          </a:p>
          <a:p>
            <a:r>
              <a:rPr lang="en-US" altLang="zh-TW" sz="3600" dirty="0"/>
              <a:t>(C) </a:t>
            </a:r>
            <a:r>
              <a:rPr lang="zh-TW" altLang="en-US" sz="3600" u="sng" dirty="0"/>
              <a:t>所有平台</a:t>
            </a:r>
            <a:r>
              <a:rPr lang="en-US" altLang="zh-TW" sz="3600" u="sng" dirty="0"/>
              <a:t>(</a:t>
            </a:r>
            <a:r>
              <a:rPr lang="zh-TW" altLang="en-US" sz="3600" u="sng" dirty="0"/>
              <a:t>不管 </a:t>
            </a:r>
            <a:r>
              <a:rPr lang="en-US" altLang="zh-TW" sz="3600" u="sng" dirty="0"/>
              <a:t>TCP </a:t>
            </a:r>
            <a:r>
              <a:rPr lang="zh-TW" altLang="en-US" sz="3600" u="sng" dirty="0"/>
              <a:t>堆疊實作</a:t>
            </a:r>
            <a:r>
              <a:rPr lang="en-US" altLang="zh-TW" sz="3600" u="sng" dirty="0"/>
              <a:t>)</a:t>
            </a:r>
            <a:r>
              <a:rPr lang="zh-TW" altLang="en-US" sz="3600" u="sng" dirty="0"/>
              <a:t>皆準確</a:t>
            </a:r>
          </a:p>
          <a:p>
            <a:r>
              <a:rPr lang="en-US" altLang="zh-TW" sz="3600" dirty="0">
                <a:solidFill>
                  <a:srgbClr val="FF0000"/>
                </a:solidFill>
              </a:rPr>
              <a:t>(D) </a:t>
            </a:r>
            <a:r>
              <a:rPr lang="zh-TW" altLang="en-US" sz="3600" dirty="0">
                <a:solidFill>
                  <a:srgbClr val="FF0000"/>
                </a:solidFill>
              </a:rPr>
              <a:t>不會被偵測</a:t>
            </a:r>
            <a:endParaRPr lang="en-US" altLang="zh-TW" sz="3600" dirty="0">
              <a:solidFill>
                <a:srgbClr val="FF0000"/>
              </a:solidFill>
            </a:endParaRPr>
          </a:p>
        </p:txBody>
      </p:sp>
    </p:spTree>
    <p:extLst>
      <p:ext uri="{BB962C8B-B14F-4D97-AF65-F5344CB8AC3E}">
        <p14:creationId xmlns:p14="http://schemas.microsoft.com/office/powerpoint/2010/main" val="28955501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下列哪個資訊儲存媒體</a:t>
            </a:r>
            <a:r>
              <a:rPr lang="en-US" altLang="zh-TW" sz="3600" dirty="0"/>
              <a:t>,</a:t>
            </a:r>
            <a:r>
              <a:rPr lang="zh-TW" altLang="en-US" sz="3600" dirty="0"/>
              <a:t>相較於其他選項</a:t>
            </a:r>
            <a:r>
              <a:rPr lang="en-US" altLang="zh-TW" sz="3600" dirty="0"/>
              <a:t>,</a:t>
            </a:r>
            <a:r>
              <a:rPr lang="zh-TW" altLang="en-US" sz="3600" dirty="0"/>
              <a:t>不太適合企業作為大量資料備份用途</a:t>
            </a:r>
            <a:r>
              <a:rPr lang="en-US" altLang="zh-TW" sz="3600" dirty="0"/>
              <a:t>?</a:t>
            </a:r>
          </a:p>
          <a:p>
            <a:r>
              <a:rPr lang="en-US" altLang="zh-TW" sz="3600" dirty="0"/>
              <a:t>(A) LTO Tape</a:t>
            </a:r>
          </a:p>
          <a:p>
            <a:r>
              <a:rPr lang="en-US" altLang="zh-TW" sz="3600" dirty="0"/>
              <a:t>(B) SD Memory Card</a:t>
            </a:r>
          </a:p>
          <a:p>
            <a:r>
              <a:rPr lang="en-US" altLang="zh-TW" sz="3600" dirty="0"/>
              <a:t>(C) Disk Array(</a:t>
            </a:r>
            <a:r>
              <a:rPr lang="zh-TW" altLang="en-US" sz="3600" dirty="0"/>
              <a:t>磁碟陣列系統</a:t>
            </a:r>
            <a:r>
              <a:rPr lang="en-US" altLang="zh-TW" sz="3600" dirty="0"/>
              <a:t>)</a:t>
            </a:r>
          </a:p>
          <a:p>
            <a:r>
              <a:rPr lang="en-US" altLang="zh-TW" sz="3600" dirty="0"/>
              <a:t>(D) Tape Library(</a:t>
            </a:r>
            <a:r>
              <a:rPr lang="zh-TW" altLang="en-US" sz="3600" dirty="0"/>
              <a:t>磁帶櫃</a:t>
            </a:r>
            <a:r>
              <a:rPr lang="en-US" altLang="zh-TW" sz="3600" dirty="0"/>
              <a:t>)</a:t>
            </a:r>
          </a:p>
        </p:txBody>
      </p:sp>
    </p:spTree>
    <p:extLst>
      <p:ext uri="{BB962C8B-B14F-4D97-AF65-F5344CB8AC3E}">
        <p14:creationId xmlns:p14="http://schemas.microsoft.com/office/powerpoint/2010/main" val="26085299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下列哪個資訊儲存媒體</a:t>
            </a:r>
            <a:r>
              <a:rPr lang="en-US" altLang="zh-TW" sz="3600" dirty="0"/>
              <a:t>,</a:t>
            </a:r>
            <a:r>
              <a:rPr lang="zh-TW" altLang="en-US" sz="3600" dirty="0"/>
              <a:t>相較於其他選項</a:t>
            </a:r>
            <a:r>
              <a:rPr lang="en-US" altLang="zh-TW" sz="3600" dirty="0"/>
              <a:t>,</a:t>
            </a:r>
            <a:r>
              <a:rPr lang="zh-TW" altLang="en-US" sz="3600" dirty="0"/>
              <a:t>不太適合企業作為大量資料備份用途</a:t>
            </a:r>
            <a:r>
              <a:rPr lang="en-US" altLang="zh-TW" sz="3600" dirty="0"/>
              <a:t>?</a:t>
            </a:r>
          </a:p>
          <a:p>
            <a:r>
              <a:rPr lang="en-US" altLang="zh-TW" sz="3600" dirty="0"/>
              <a:t>(A) LTO Tape</a:t>
            </a:r>
          </a:p>
          <a:p>
            <a:r>
              <a:rPr lang="en-US" altLang="zh-TW" sz="3600" dirty="0">
                <a:solidFill>
                  <a:srgbClr val="FF0000"/>
                </a:solidFill>
              </a:rPr>
              <a:t>(B) SD Memory Card</a:t>
            </a:r>
          </a:p>
          <a:p>
            <a:r>
              <a:rPr lang="en-US" altLang="zh-TW" sz="3600" dirty="0"/>
              <a:t>(C) Disk Array(</a:t>
            </a:r>
            <a:r>
              <a:rPr lang="zh-TW" altLang="en-US" sz="3600" dirty="0"/>
              <a:t>磁碟陣列系統</a:t>
            </a:r>
            <a:r>
              <a:rPr lang="en-US" altLang="zh-TW" sz="3600" dirty="0"/>
              <a:t>)</a:t>
            </a:r>
          </a:p>
          <a:p>
            <a:r>
              <a:rPr lang="en-US" altLang="zh-TW" sz="3600" dirty="0"/>
              <a:t>(D) Tape Library(</a:t>
            </a:r>
            <a:r>
              <a:rPr lang="zh-TW" altLang="en-US" sz="3600" dirty="0"/>
              <a:t>磁帶櫃</a:t>
            </a:r>
            <a:r>
              <a:rPr lang="en-US" altLang="zh-TW" sz="3600" dirty="0"/>
              <a:t>)</a:t>
            </a:r>
          </a:p>
        </p:txBody>
      </p:sp>
    </p:spTree>
    <p:extLst>
      <p:ext uri="{BB962C8B-B14F-4D97-AF65-F5344CB8AC3E}">
        <p14:creationId xmlns:p14="http://schemas.microsoft.com/office/powerpoint/2010/main" val="300437598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00361" y="946908"/>
            <a:ext cx="9121698" cy="4524315"/>
          </a:xfrm>
          <a:prstGeom prst="rect">
            <a:avLst/>
          </a:prstGeom>
        </p:spPr>
        <p:txBody>
          <a:bodyPr wrap="square">
            <a:spAutoFit/>
          </a:bodyPr>
          <a:lstStyle/>
          <a:p>
            <a:r>
              <a:rPr lang="zh-TW" altLang="en-US" sz="3200" dirty="0"/>
              <a:t>某一個組織針對先前備份的資料進行復原時</a:t>
            </a:r>
            <a:r>
              <a:rPr lang="en-US" altLang="zh-TW" sz="3200" dirty="0"/>
              <a:t>,</a:t>
            </a:r>
            <a:r>
              <a:rPr lang="zh-TW" altLang="en-US" sz="3200" dirty="0"/>
              <a:t>發現先前備份的資料無</a:t>
            </a:r>
          </a:p>
          <a:p>
            <a:r>
              <a:rPr lang="zh-TW" altLang="en-US" sz="3200" dirty="0"/>
              <a:t>法順利還原</a:t>
            </a:r>
            <a:r>
              <a:rPr lang="en-US" altLang="zh-TW" sz="3200" dirty="0"/>
              <a:t>,</a:t>
            </a:r>
            <a:r>
              <a:rPr lang="zh-TW" altLang="en-US" sz="3200" dirty="0"/>
              <a:t>請問這個組織可能是在以下哪個環節上出了問題</a:t>
            </a:r>
            <a:r>
              <a:rPr lang="en-US" altLang="zh-TW" sz="3200" dirty="0"/>
              <a:t>?</a:t>
            </a:r>
          </a:p>
          <a:p>
            <a:r>
              <a:rPr lang="en-US" altLang="zh-TW" sz="3200" dirty="0"/>
              <a:t>(A) </a:t>
            </a:r>
            <a:r>
              <a:rPr lang="zh-TW" altLang="en-US" sz="3200" dirty="0"/>
              <a:t>沒有設定適當的 </a:t>
            </a:r>
            <a:r>
              <a:rPr lang="en-US" altLang="zh-TW" sz="3200" dirty="0"/>
              <a:t>RTO </a:t>
            </a:r>
            <a:r>
              <a:rPr lang="zh-TW" altLang="en-US" sz="3200" dirty="0"/>
              <a:t>時間</a:t>
            </a:r>
          </a:p>
          <a:p>
            <a:r>
              <a:rPr lang="en-US" altLang="zh-TW" sz="3200" dirty="0"/>
              <a:t>(B) </a:t>
            </a:r>
            <a:r>
              <a:rPr lang="zh-TW" altLang="en-US" sz="3200" dirty="0"/>
              <a:t>因為備份的時間太長</a:t>
            </a:r>
            <a:r>
              <a:rPr lang="en-US" altLang="zh-TW" sz="3200" dirty="0"/>
              <a:t>,</a:t>
            </a:r>
            <a:r>
              <a:rPr lang="zh-TW" altLang="en-US" sz="3200" dirty="0"/>
              <a:t>以致影響了復原的可靠度</a:t>
            </a:r>
          </a:p>
          <a:p>
            <a:r>
              <a:rPr lang="en-US" altLang="zh-TW" sz="3200" dirty="0"/>
              <a:t>(C) </a:t>
            </a:r>
            <a:r>
              <a:rPr lang="zh-TW" altLang="en-US" sz="3200" dirty="0"/>
              <a:t>因為先前備份好的媒體</a:t>
            </a:r>
            <a:r>
              <a:rPr lang="en-US" altLang="zh-TW" sz="3200" dirty="0"/>
              <a:t>,</a:t>
            </a:r>
            <a:r>
              <a:rPr lang="zh-TW" altLang="en-US" sz="3200" dirty="0"/>
              <a:t>沒有定期進行復原測試</a:t>
            </a:r>
          </a:p>
          <a:p>
            <a:r>
              <a:rPr lang="en-US" altLang="zh-TW" sz="3200" dirty="0"/>
              <a:t>(D) </a:t>
            </a:r>
            <a:r>
              <a:rPr lang="zh-TW" altLang="en-US" sz="3200" dirty="0"/>
              <a:t>組織在訂定備份政策時</a:t>
            </a:r>
            <a:r>
              <a:rPr lang="en-US" altLang="zh-TW" sz="3200" dirty="0"/>
              <a:t>,</a:t>
            </a:r>
            <a:r>
              <a:rPr lang="zh-TW" altLang="en-US" sz="3200" dirty="0"/>
              <a:t>沒有定義好要執行備份的頻率</a:t>
            </a:r>
            <a:endParaRPr lang="en-US" altLang="zh-TW" sz="3200" dirty="0"/>
          </a:p>
        </p:txBody>
      </p:sp>
    </p:spTree>
    <p:extLst>
      <p:ext uri="{BB962C8B-B14F-4D97-AF65-F5344CB8AC3E}">
        <p14:creationId xmlns:p14="http://schemas.microsoft.com/office/powerpoint/2010/main" val="627768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00361" y="946908"/>
            <a:ext cx="9121698" cy="4524315"/>
          </a:xfrm>
          <a:prstGeom prst="rect">
            <a:avLst/>
          </a:prstGeom>
        </p:spPr>
        <p:txBody>
          <a:bodyPr wrap="square">
            <a:spAutoFit/>
          </a:bodyPr>
          <a:lstStyle/>
          <a:p>
            <a:r>
              <a:rPr lang="zh-TW" altLang="en-US" sz="3200" dirty="0"/>
              <a:t>某一個組織針對先前備份的資料進行復原時</a:t>
            </a:r>
            <a:r>
              <a:rPr lang="en-US" altLang="zh-TW" sz="3200" dirty="0"/>
              <a:t>,</a:t>
            </a:r>
            <a:r>
              <a:rPr lang="zh-TW" altLang="en-US" sz="3200" dirty="0"/>
              <a:t>發現先前備份的資料無</a:t>
            </a:r>
          </a:p>
          <a:p>
            <a:r>
              <a:rPr lang="zh-TW" altLang="en-US" sz="3200" dirty="0"/>
              <a:t>法順利還原</a:t>
            </a:r>
            <a:r>
              <a:rPr lang="en-US" altLang="zh-TW" sz="3200" dirty="0"/>
              <a:t>,</a:t>
            </a:r>
            <a:r>
              <a:rPr lang="zh-TW" altLang="en-US" sz="3200" dirty="0"/>
              <a:t>請問這個組織可能是在以下哪個環節上出了問題</a:t>
            </a:r>
            <a:r>
              <a:rPr lang="en-US" altLang="zh-TW" sz="3200" dirty="0"/>
              <a:t>?</a:t>
            </a:r>
          </a:p>
          <a:p>
            <a:r>
              <a:rPr lang="en-US" altLang="zh-TW" sz="3200" dirty="0"/>
              <a:t>(A) </a:t>
            </a:r>
            <a:r>
              <a:rPr lang="zh-TW" altLang="en-US" sz="3200" dirty="0"/>
              <a:t>沒有設定適當的 </a:t>
            </a:r>
            <a:r>
              <a:rPr lang="en-US" altLang="zh-TW" sz="3200" dirty="0"/>
              <a:t>RTO </a:t>
            </a:r>
            <a:r>
              <a:rPr lang="zh-TW" altLang="en-US" sz="3200" dirty="0"/>
              <a:t>時間</a:t>
            </a:r>
          </a:p>
          <a:p>
            <a:r>
              <a:rPr lang="en-US" altLang="zh-TW" sz="3200" dirty="0"/>
              <a:t>(B) </a:t>
            </a:r>
            <a:r>
              <a:rPr lang="zh-TW" altLang="en-US" sz="3200" dirty="0"/>
              <a:t>因為備份的時間太長</a:t>
            </a:r>
            <a:r>
              <a:rPr lang="en-US" altLang="zh-TW" sz="3200" dirty="0"/>
              <a:t>,</a:t>
            </a:r>
            <a:r>
              <a:rPr lang="zh-TW" altLang="en-US" sz="3200" dirty="0"/>
              <a:t>以致影響了復原的可靠度</a:t>
            </a:r>
          </a:p>
          <a:p>
            <a:r>
              <a:rPr lang="en-US" altLang="zh-TW" sz="3200" dirty="0">
                <a:solidFill>
                  <a:srgbClr val="FF0000"/>
                </a:solidFill>
              </a:rPr>
              <a:t>(C) </a:t>
            </a:r>
            <a:r>
              <a:rPr lang="zh-TW" altLang="en-US" sz="3200" dirty="0">
                <a:solidFill>
                  <a:srgbClr val="FF0000"/>
                </a:solidFill>
              </a:rPr>
              <a:t>因為先前備份好的媒體</a:t>
            </a:r>
            <a:r>
              <a:rPr lang="en-US" altLang="zh-TW" sz="3200" dirty="0">
                <a:solidFill>
                  <a:srgbClr val="FF0000"/>
                </a:solidFill>
              </a:rPr>
              <a:t>,</a:t>
            </a:r>
            <a:r>
              <a:rPr lang="zh-TW" altLang="en-US" sz="3200" dirty="0">
                <a:solidFill>
                  <a:srgbClr val="FF0000"/>
                </a:solidFill>
              </a:rPr>
              <a:t>沒有定期進行復原測試</a:t>
            </a:r>
          </a:p>
          <a:p>
            <a:r>
              <a:rPr lang="en-US" altLang="zh-TW" sz="3200" dirty="0"/>
              <a:t>(D) </a:t>
            </a:r>
            <a:r>
              <a:rPr lang="zh-TW" altLang="en-US" sz="3200" dirty="0"/>
              <a:t>組織在訂定備份政策時</a:t>
            </a:r>
            <a:r>
              <a:rPr lang="en-US" altLang="zh-TW" sz="3200" dirty="0"/>
              <a:t>,</a:t>
            </a:r>
            <a:r>
              <a:rPr lang="zh-TW" altLang="en-US" sz="3200" dirty="0"/>
              <a:t>沒有定義好要執行備份的頻率</a:t>
            </a:r>
            <a:endParaRPr lang="en-US" altLang="zh-TW" sz="3200" dirty="0"/>
          </a:p>
        </p:txBody>
      </p:sp>
    </p:spTree>
    <p:extLst>
      <p:ext uri="{BB962C8B-B14F-4D97-AF65-F5344CB8AC3E}">
        <p14:creationId xmlns:p14="http://schemas.microsoft.com/office/powerpoint/2010/main" val="18524571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為確保公司備份資料之完整性</a:t>
            </a:r>
            <a:r>
              <a:rPr lang="en-US" altLang="zh-TW" sz="3600" dirty="0"/>
              <a:t>,</a:t>
            </a:r>
            <a:r>
              <a:rPr lang="zh-TW" altLang="en-US" sz="3600" dirty="0"/>
              <a:t>下列何者方式最佳</a:t>
            </a:r>
            <a:r>
              <a:rPr lang="en-US" altLang="zh-TW" sz="3600" dirty="0"/>
              <a:t>?</a:t>
            </a:r>
          </a:p>
          <a:p>
            <a:r>
              <a:rPr lang="en-US" altLang="zh-TW" sz="3600" dirty="0"/>
              <a:t>(A) </a:t>
            </a:r>
            <a:r>
              <a:rPr lang="zh-TW" altLang="en-US" sz="3600" dirty="0"/>
              <a:t>加解密</a:t>
            </a:r>
          </a:p>
          <a:p>
            <a:r>
              <a:rPr lang="en-US" altLang="zh-TW" sz="3600" dirty="0"/>
              <a:t>(B) </a:t>
            </a:r>
            <a:r>
              <a:rPr lang="zh-TW" altLang="en-US" sz="3600" dirty="0"/>
              <a:t>身分驗證</a:t>
            </a:r>
          </a:p>
          <a:p>
            <a:r>
              <a:rPr lang="en-US" altLang="zh-TW" sz="3600" dirty="0"/>
              <a:t>(C) </a:t>
            </a:r>
            <a:r>
              <a:rPr lang="zh-TW" altLang="en-US" sz="3600" dirty="0"/>
              <a:t>雜湊計算</a:t>
            </a:r>
            <a:endParaRPr lang="en-US" altLang="zh-TW" sz="3600" dirty="0"/>
          </a:p>
          <a:p>
            <a:r>
              <a:rPr lang="en-US" altLang="zh-TW" sz="3600" dirty="0"/>
              <a:t>(D) </a:t>
            </a:r>
            <a:r>
              <a:rPr lang="zh-TW" altLang="en-US" sz="3600" dirty="0"/>
              <a:t>資訊隱藏</a:t>
            </a:r>
            <a:endParaRPr lang="en-US" altLang="zh-TW" sz="3600" dirty="0"/>
          </a:p>
        </p:txBody>
      </p:sp>
    </p:spTree>
    <p:extLst>
      <p:ext uri="{BB962C8B-B14F-4D97-AF65-F5344CB8AC3E}">
        <p14:creationId xmlns:p14="http://schemas.microsoft.com/office/powerpoint/2010/main" val="417024850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為確保公司備份資料之完整性</a:t>
            </a:r>
            <a:r>
              <a:rPr lang="en-US" altLang="zh-TW" sz="3600" dirty="0"/>
              <a:t>,</a:t>
            </a:r>
            <a:r>
              <a:rPr lang="zh-TW" altLang="en-US" sz="3600" dirty="0"/>
              <a:t>下列何者方式最佳</a:t>
            </a:r>
            <a:r>
              <a:rPr lang="en-US" altLang="zh-TW" sz="3600" dirty="0"/>
              <a:t>?</a:t>
            </a:r>
          </a:p>
          <a:p>
            <a:r>
              <a:rPr lang="en-US" altLang="zh-TW" sz="3600" dirty="0"/>
              <a:t>(A) </a:t>
            </a:r>
            <a:r>
              <a:rPr lang="zh-TW" altLang="en-US" sz="3600" dirty="0"/>
              <a:t>加解密</a:t>
            </a:r>
          </a:p>
          <a:p>
            <a:r>
              <a:rPr lang="en-US" altLang="zh-TW" sz="3600" dirty="0"/>
              <a:t>(B) </a:t>
            </a:r>
            <a:r>
              <a:rPr lang="zh-TW" altLang="en-US" sz="3600" dirty="0"/>
              <a:t>身分驗證</a:t>
            </a:r>
          </a:p>
          <a:p>
            <a:r>
              <a:rPr lang="en-US" altLang="zh-TW" sz="3600" dirty="0">
                <a:solidFill>
                  <a:srgbClr val="FF0000"/>
                </a:solidFill>
              </a:rPr>
              <a:t>(C) </a:t>
            </a:r>
            <a:r>
              <a:rPr lang="zh-TW" altLang="en-US" sz="3600" dirty="0">
                <a:solidFill>
                  <a:srgbClr val="FF0000"/>
                </a:solidFill>
              </a:rPr>
              <a:t>雜湊計算</a:t>
            </a:r>
            <a:endParaRPr lang="en-US" altLang="zh-TW" sz="3600" dirty="0">
              <a:solidFill>
                <a:srgbClr val="FF0000"/>
              </a:solidFill>
            </a:endParaRPr>
          </a:p>
          <a:p>
            <a:r>
              <a:rPr lang="en-US" altLang="zh-TW" sz="3600" dirty="0"/>
              <a:t>(D) </a:t>
            </a:r>
            <a:r>
              <a:rPr lang="zh-TW" altLang="en-US" sz="3600" dirty="0"/>
              <a:t>資訊隱藏</a:t>
            </a:r>
            <a:endParaRPr lang="en-US" altLang="zh-TW" sz="3600" dirty="0"/>
          </a:p>
        </p:txBody>
      </p:sp>
    </p:spTree>
    <p:extLst>
      <p:ext uri="{BB962C8B-B14F-4D97-AF65-F5344CB8AC3E}">
        <p14:creationId xmlns:p14="http://schemas.microsoft.com/office/powerpoint/2010/main" val="7300155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62054" y="946908"/>
            <a:ext cx="8619893" cy="6001643"/>
          </a:xfrm>
          <a:prstGeom prst="rect">
            <a:avLst/>
          </a:prstGeom>
        </p:spPr>
        <p:txBody>
          <a:bodyPr wrap="square">
            <a:spAutoFit/>
          </a:bodyPr>
          <a:lstStyle/>
          <a:p>
            <a:r>
              <a:rPr lang="zh-TW" altLang="en-US" sz="3200" dirty="0"/>
              <a:t>某組織之上班尖峰時間為上午 </a:t>
            </a:r>
            <a:r>
              <a:rPr lang="en-US" altLang="zh-TW" sz="3200" dirty="0"/>
              <a:t>9 </a:t>
            </a:r>
            <a:r>
              <a:rPr lang="zh-TW" altLang="en-US" sz="3200" dirty="0"/>
              <a:t>點至 </a:t>
            </a:r>
            <a:r>
              <a:rPr lang="en-US" altLang="zh-TW" sz="3200" dirty="0"/>
              <a:t>12 </a:t>
            </a:r>
            <a:r>
              <a:rPr lang="zh-TW" altLang="en-US" sz="3200" dirty="0"/>
              <a:t>點</a:t>
            </a:r>
            <a:r>
              <a:rPr lang="en-US" altLang="zh-TW" sz="3200" dirty="0"/>
              <a:t>,</a:t>
            </a:r>
            <a:r>
              <a:rPr lang="zh-TW" altLang="en-US" sz="3200" dirty="0"/>
              <a:t>下午為 </a:t>
            </a:r>
            <a:r>
              <a:rPr lang="en-US" altLang="zh-TW" sz="3200" dirty="0"/>
              <a:t>13 </a:t>
            </a:r>
            <a:r>
              <a:rPr lang="zh-TW" altLang="en-US" sz="3200" dirty="0"/>
              <a:t>至 </a:t>
            </a:r>
            <a:r>
              <a:rPr lang="en-US" altLang="zh-TW" sz="3200" dirty="0"/>
              <a:t>17 </a:t>
            </a:r>
            <a:r>
              <a:rPr lang="zh-TW" altLang="en-US" sz="3200" dirty="0"/>
              <a:t>點</a:t>
            </a:r>
            <a:r>
              <a:rPr lang="en-US" altLang="zh-TW" sz="3200" dirty="0"/>
              <a:t>,</a:t>
            </a:r>
            <a:r>
              <a:rPr lang="zh-TW" altLang="en-US" sz="3200" dirty="0"/>
              <a:t>該組織為了資料安全</a:t>
            </a:r>
            <a:r>
              <a:rPr lang="en-US" altLang="zh-TW" sz="3200" dirty="0"/>
              <a:t>,</a:t>
            </a:r>
            <a:r>
              <a:rPr lang="zh-TW" altLang="en-US" sz="3200" dirty="0"/>
              <a:t>採取備份控制措施</a:t>
            </a:r>
            <a:r>
              <a:rPr lang="en-US" altLang="zh-TW" sz="3200" dirty="0"/>
              <a:t>,</a:t>
            </a:r>
            <a:r>
              <a:rPr lang="zh-TW" altLang="en-US" sz="3200" dirty="0"/>
              <a:t>請問該組織的備份控制措施最佳策略</a:t>
            </a:r>
            <a:r>
              <a:rPr lang="en-US" altLang="zh-TW" sz="3200" dirty="0"/>
              <a:t>,</a:t>
            </a:r>
            <a:r>
              <a:rPr lang="zh-TW" altLang="en-US" sz="3200" dirty="0"/>
              <a:t>應為下列何者</a:t>
            </a:r>
            <a:r>
              <a:rPr lang="en-US" altLang="zh-TW" sz="3200" dirty="0"/>
              <a:t>?</a:t>
            </a:r>
          </a:p>
          <a:p>
            <a:r>
              <a:rPr lang="en-US" altLang="zh-TW" sz="3200" dirty="0"/>
              <a:t>(A) </a:t>
            </a:r>
            <a:r>
              <a:rPr lang="zh-TW" altLang="en-US" sz="3200" dirty="0"/>
              <a:t>中午 </a:t>
            </a:r>
            <a:r>
              <a:rPr lang="en-US" altLang="zh-TW" sz="3200" dirty="0"/>
              <a:t>12 </a:t>
            </a:r>
            <a:r>
              <a:rPr lang="zh-TW" altLang="en-US" sz="3200" dirty="0"/>
              <a:t>點執行完全備份</a:t>
            </a:r>
            <a:r>
              <a:rPr lang="en-US" altLang="zh-TW" sz="3200" dirty="0"/>
              <a:t>,</a:t>
            </a:r>
            <a:r>
              <a:rPr lang="zh-TW" altLang="en-US" sz="3200" dirty="0"/>
              <a:t>晚上 </a:t>
            </a:r>
            <a:r>
              <a:rPr lang="en-US" altLang="zh-TW" sz="3200" dirty="0"/>
              <a:t>20 </a:t>
            </a:r>
            <a:r>
              <a:rPr lang="zh-TW" altLang="en-US" sz="3200" dirty="0"/>
              <a:t>點進行差異備份</a:t>
            </a:r>
          </a:p>
          <a:p>
            <a:r>
              <a:rPr lang="en-US" altLang="zh-TW" sz="3200" dirty="0"/>
              <a:t>(B) </a:t>
            </a:r>
            <a:r>
              <a:rPr lang="zh-TW" altLang="en-US" sz="3200" dirty="0"/>
              <a:t>中午 </a:t>
            </a:r>
            <a:r>
              <a:rPr lang="en-US" altLang="zh-TW" sz="3200" dirty="0"/>
              <a:t>12 </a:t>
            </a:r>
            <a:r>
              <a:rPr lang="zh-TW" altLang="en-US" sz="3200" dirty="0"/>
              <a:t>點執行差異備份</a:t>
            </a:r>
            <a:r>
              <a:rPr lang="en-US" altLang="zh-TW" sz="3200" dirty="0"/>
              <a:t>,</a:t>
            </a:r>
            <a:r>
              <a:rPr lang="zh-TW" altLang="en-US" sz="3200" dirty="0"/>
              <a:t>晚上 </a:t>
            </a:r>
            <a:r>
              <a:rPr lang="en-US" altLang="zh-TW" sz="3200" dirty="0"/>
              <a:t>20 </a:t>
            </a:r>
            <a:r>
              <a:rPr lang="zh-TW" altLang="en-US" sz="3200" dirty="0"/>
              <a:t>點進行完全備份</a:t>
            </a:r>
          </a:p>
          <a:p>
            <a:r>
              <a:rPr lang="en-US" altLang="zh-TW" sz="3200" dirty="0"/>
              <a:t>(C) </a:t>
            </a:r>
            <a:r>
              <a:rPr lang="zh-TW" altLang="en-US" sz="3200" dirty="0"/>
              <a:t>上午 </a:t>
            </a:r>
            <a:r>
              <a:rPr lang="en-US" altLang="zh-TW" sz="3200" dirty="0"/>
              <a:t>10 </a:t>
            </a:r>
            <a:r>
              <a:rPr lang="zh-TW" altLang="en-US" sz="3200" dirty="0"/>
              <a:t>點執行完全備份</a:t>
            </a:r>
            <a:r>
              <a:rPr lang="en-US" altLang="zh-TW" sz="3200" dirty="0"/>
              <a:t>,</a:t>
            </a:r>
            <a:r>
              <a:rPr lang="zh-TW" altLang="en-US" sz="3200" dirty="0"/>
              <a:t>下午 </a:t>
            </a:r>
            <a:r>
              <a:rPr lang="en-US" altLang="zh-TW" sz="3200" dirty="0"/>
              <a:t>15 </a:t>
            </a:r>
            <a:r>
              <a:rPr lang="zh-TW" altLang="en-US" sz="3200" dirty="0"/>
              <a:t>點進行差異備份</a:t>
            </a:r>
          </a:p>
          <a:p>
            <a:r>
              <a:rPr lang="en-US" altLang="zh-TW" sz="3200" dirty="0"/>
              <a:t>(D) </a:t>
            </a:r>
            <a:r>
              <a:rPr lang="zh-TW" altLang="en-US" sz="3200" dirty="0"/>
              <a:t>上午 </a:t>
            </a:r>
            <a:r>
              <a:rPr lang="en-US" altLang="zh-TW" sz="3200" dirty="0"/>
              <a:t>10 </a:t>
            </a:r>
            <a:r>
              <a:rPr lang="zh-TW" altLang="en-US" sz="3200" dirty="0"/>
              <a:t>點執行差異備份</a:t>
            </a:r>
            <a:r>
              <a:rPr lang="en-US" altLang="zh-TW" sz="3200" dirty="0"/>
              <a:t>,</a:t>
            </a:r>
            <a:r>
              <a:rPr lang="zh-TW" altLang="en-US" sz="3200" dirty="0"/>
              <a:t>下午 </a:t>
            </a:r>
            <a:r>
              <a:rPr lang="en-US" altLang="zh-TW" sz="3200" dirty="0"/>
              <a:t>15 </a:t>
            </a:r>
            <a:r>
              <a:rPr lang="zh-TW" altLang="en-US" sz="3200" dirty="0"/>
              <a:t>點進行完全備份</a:t>
            </a:r>
            <a:endParaRPr lang="en-US" altLang="zh-TW" sz="3200" dirty="0"/>
          </a:p>
        </p:txBody>
      </p:sp>
    </p:spTree>
    <p:extLst>
      <p:ext uri="{BB962C8B-B14F-4D97-AF65-F5344CB8AC3E}">
        <p14:creationId xmlns:p14="http://schemas.microsoft.com/office/powerpoint/2010/main" val="19335789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62054" y="946908"/>
            <a:ext cx="8619893" cy="6001643"/>
          </a:xfrm>
          <a:prstGeom prst="rect">
            <a:avLst/>
          </a:prstGeom>
        </p:spPr>
        <p:txBody>
          <a:bodyPr wrap="square">
            <a:spAutoFit/>
          </a:bodyPr>
          <a:lstStyle/>
          <a:p>
            <a:r>
              <a:rPr lang="zh-TW" altLang="en-US" sz="3200" dirty="0"/>
              <a:t>某組織之上班尖峰時間為上午 </a:t>
            </a:r>
            <a:r>
              <a:rPr lang="en-US" altLang="zh-TW" sz="3200" dirty="0"/>
              <a:t>9 </a:t>
            </a:r>
            <a:r>
              <a:rPr lang="zh-TW" altLang="en-US" sz="3200" dirty="0"/>
              <a:t>點至 </a:t>
            </a:r>
            <a:r>
              <a:rPr lang="en-US" altLang="zh-TW" sz="3200" dirty="0"/>
              <a:t>12 </a:t>
            </a:r>
            <a:r>
              <a:rPr lang="zh-TW" altLang="en-US" sz="3200" dirty="0"/>
              <a:t>點</a:t>
            </a:r>
            <a:r>
              <a:rPr lang="en-US" altLang="zh-TW" sz="3200" dirty="0"/>
              <a:t>,</a:t>
            </a:r>
            <a:r>
              <a:rPr lang="zh-TW" altLang="en-US" sz="3200" dirty="0"/>
              <a:t>下午為 </a:t>
            </a:r>
            <a:r>
              <a:rPr lang="en-US" altLang="zh-TW" sz="3200" dirty="0"/>
              <a:t>13 </a:t>
            </a:r>
            <a:r>
              <a:rPr lang="zh-TW" altLang="en-US" sz="3200" dirty="0"/>
              <a:t>至 </a:t>
            </a:r>
            <a:r>
              <a:rPr lang="en-US" altLang="zh-TW" sz="3200" dirty="0"/>
              <a:t>17 </a:t>
            </a:r>
            <a:r>
              <a:rPr lang="zh-TW" altLang="en-US" sz="3200" dirty="0"/>
              <a:t>點</a:t>
            </a:r>
            <a:r>
              <a:rPr lang="en-US" altLang="zh-TW" sz="3200" dirty="0"/>
              <a:t>,</a:t>
            </a:r>
            <a:r>
              <a:rPr lang="zh-TW" altLang="en-US" sz="3200" dirty="0"/>
              <a:t>該組織為了資料安全</a:t>
            </a:r>
            <a:r>
              <a:rPr lang="en-US" altLang="zh-TW" sz="3200" dirty="0"/>
              <a:t>,</a:t>
            </a:r>
            <a:r>
              <a:rPr lang="zh-TW" altLang="en-US" sz="3200" dirty="0"/>
              <a:t>採取備份控制措施</a:t>
            </a:r>
            <a:r>
              <a:rPr lang="en-US" altLang="zh-TW" sz="3200" dirty="0"/>
              <a:t>,</a:t>
            </a:r>
            <a:r>
              <a:rPr lang="zh-TW" altLang="en-US" sz="3200" dirty="0"/>
              <a:t>請問該組織的備份控制措施最佳策略</a:t>
            </a:r>
            <a:r>
              <a:rPr lang="en-US" altLang="zh-TW" sz="3200" dirty="0"/>
              <a:t>,</a:t>
            </a:r>
            <a:r>
              <a:rPr lang="zh-TW" altLang="en-US" sz="3200" dirty="0"/>
              <a:t>應為下列何者</a:t>
            </a:r>
            <a:r>
              <a:rPr lang="en-US" altLang="zh-TW" sz="3200" dirty="0"/>
              <a:t>?</a:t>
            </a:r>
          </a:p>
          <a:p>
            <a:r>
              <a:rPr lang="en-US" altLang="zh-TW" sz="3200" dirty="0"/>
              <a:t>(A) </a:t>
            </a:r>
            <a:r>
              <a:rPr lang="zh-TW" altLang="en-US" sz="3200" dirty="0"/>
              <a:t>中午 </a:t>
            </a:r>
            <a:r>
              <a:rPr lang="en-US" altLang="zh-TW" sz="3200" dirty="0"/>
              <a:t>12 </a:t>
            </a:r>
            <a:r>
              <a:rPr lang="zh-TW" altLang="en-US" sz="3200" dirty="0"/>
              <a:t>點執行完全備份</a:t>
            </a:r>
            <a:r>
              <a:rPr lang="en-US" altLang="zh-TW" sz="3200" dirty="0"/>
              <a:t>,</a:t>
            </a:r>
            <a:r>
              <a:rPr lang="zh-TW" altLang="en-US" sz="3200" dirty="0"/>
              <a:t>晚上 </a:t>
            </a:r>
            <a:r>
              <a:rPr lang="en-US" altLang="zh-TW" sz="3200" dirty="0"/>
              <a:t>20 </a:t>
            </a:r>
            <a:r>
              <a:rPr lang="zh-TW" altLang="en-US" sz="3200" dirty="0"/>
              <a:t>點進行差異備份</a:t>
            </a:r>
          </a:p>
          <a:p>
            <a:r>
              <a:rPr lang="en-US" altLang="zh-TW" sz="3200" dirty="0">
                <a:solidFill>
                  <a:srgbClr val="FF0000"/>
                </a:solidFill>
              </a:rPr>
              <a:t>(B) </a:t>
            </a:r>
            <a:r>
              <a:rPr lang="zh-TW" altLang="en-US" sz="3200" dirty="0">
                <a:solidFill>
                  <a:srgbClr val="FF0000"/>
                </a:solidFill>
              </a:rPr>
              <a:t>中午 </a:t>
            </a:r>
            <a:r>
              <a:rPr lang="en-US" altLang="zh-TW" sz="3200" dirty="0">
                <a:solidFill>
                  <a:srgbClr val="FF0000"/>
                </a:solidFill>
              </a:rPr>
              <a:t>12 </a:t>
            </a:r>
            <a:r>
              <a:rPr lang="zh-TW" altLang="en-US" sz="3200" dirty="0">
                <a:solidFill>
                  <a:srgbClr val="FF0000"/>
                </a:solidFill>
              </a:rPr>
              <a:t>點執行差異備份</a:t>
            </a:r>
            <a:r>
              <a:rPr lang="en-US" altLang="zh-TW" sz="3200" dirty="0">
                <a:solidFill>
                  <a:srgbClr val="FF0000"/>
                </a:solidFill>
              </a:rPr>
              <a:t>,</a:t>
            </a:r>
            <a:r>
              <a:rPr lang="zh-TW" altLang="en-US" sz="3200" dirty="0">
                <a:solidFill>
                  <a:srgbClr val="FF0000"/>
                </a:solidFill>
              </a:rPr>
              <a:t>晚上 </a:t>
            </a:r>
            <a:r>
              <a:rPr lang="en-US" altLang="zh-TW" sz="3200" dirty="0">
                <a:solidFill>
                  <a:srgbClr val="FF0000"/>
                </a:solidFill>
              </a:rPr>
              <a:t>20 </a:t>
            </a:r>
            <a:r>
              <a:rPr lang="zh-TW" altLang="en-US" sz="3200" dirty="0">
                <a:solidFill>
                  <a:srgbClr val="FF0000"/>
                </a:solidFill>
              </a:rPr>
              <a:t>點進行完全備份</a:t>
            </a:r>
          </a:p>
          <a:p>
            <a:r>
              <a:rPr lang="en-US" altLang="zh-TW" sz="3200" dirty="0"/>
              <a:t>(C) </a:t>
            </a:r>
            <a:r>
              <a:rPr lang="zh-TW" altLang="en-US" sz="3200" dirty="0"/>
              <a:t>上午 </a:t>
            </a:r>
            <a:r>
              <a:rPr lang="en-US" altLang="zh-TW" sz="3200" dirty="0"/>
              <a:t>10 </a:t>
            </a:r>
            <a:r>
              <a:rPr lang="zh-TW" altLang="en-US" sz="3200" dirty="0"/>
              <a:t>點執行完全備份</a:t>
            </a:r>
            <a:r>
              <a:rPr lang="en-US" altLang="zh-TW" sz="3200" dirty="0"/>
              <a:t>,</a:t>
            </a:r>
            <a:r>
              <a:rPr lang="zh-TW" altLang="en-US" sz="3200" dirty="0"/>
              <a:t>下午 </a:t>
            </a:r>
            <a:r>
              <a:rPr lang="en-US" altLang="zh-TW" sz="3200" dirty="0"/>
              <a:t>15 </a:t>
            </a:r>
            <a:r>
              <a:rPr lang="zh-TW" altLang="en-US" sz="3200" dirty="0"/>
              <a:t>點進行差異備份</a:t>
            </a:r>
          </a:p>
          <a:p>
            <a:r>
              <a:rPr lang="en-US" altLang="zh-TW" sz="3200" dirty="0"/>
              <a:t>(D) </a:t>
            </a:r>
            <a:r>
              <a:rPr lang="zh-TW" altLang="en-US" sz="3200" dirty="0"/>
              <a:t>上午 </a:t>
            </a:r>
            <a:r>
              <a:rPr lang="en-US" altLang="zh-TW" sz="3200" dirty="0"/>
              <a:t>10 </a:t>
            </a:r>
            <a:r>
              <a:rPr lang="zh-TW" altLang="en-US" sz="3200" dirty="0"/>
              <a:t>點執行差異備份</a:t>
            </a:r>
            <a:r>
              <a:rPr lang="en-US" altLang="zh-TW" sz="3200" dirty="0"/>
              <a:t>,</a:t>
            </a:r>
            <a:r>
              <a:rPr lang="zh-TW" altLang="en-US" sz="3200" dirty="0"/>
              <a:t>下午 </a:t>
            </a:r>
            <a:r>
              <a:rPr lang="en-US" altLang="zh-TW" sz="3200" dirty="0"/>
              <a:t>15 </a:t>
            </a:r>
            <a:r>
              <a:rPr lang="zh-TW" altLang="en-US" sz="3200" dirty="0"/>
              <a:t>點進行完全備份</a:t>
            </a:r>
            <a:endParaRPr lang="en-US" altLang="zh-TW" sz="3200" dirty="0"/>
          </a:p>
        </p:txBody>
      </p:sp>
    </p:spTree>
    <p:extLst>
      <p:ext uri="{BB962C8B-B14F-4D97-AF65-F5344CB8AC3E}">
        <p14:creationId xmlns:p14="http://schemas.microsoft.com/office/powerpoint/2010/main" val="25645868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 </a:t>
            </a:r>
            <a:r>
              <a:rPr lang="en-US" altLang="zh-TW" sz="3600" dirty="0"/>
              <a:t>Syslog </a:t>
            </a:r>
            <a:r>
              <a:rPr lang="zh-TW" altLang="en-US" sz="3600" dirty="0"/>
              <a:t>系統日誌或系統記錄</a:t>
            </a:r>
            <a:r>
              <a:rPr lang="en-US" altLang="zh-TW" sz="3600" dirty="0"/>
              <a:t>,</a:t>
            </a:r>
            <a:r>
              <a:rPr lang="zh-TW" altLang="en-US" sz="3600" dirty="0"/>
              <a:t>下列敘述何者不正確</a:t>
            </a:r>
            <a:r>
              <a:rPr lang="en-US" altLang="zh-TW" sz="3600" dirty="0"/>
              <a:t>?</a:t>
            </a:r>
          </a:p>
          <a:p>
            <a:r>
              <a:rPr lang="en-US" altLang="zh-TW" sz="3600" dirty="0"/>
              <a:t>(A) Syslog </a:t>
            </a:r>
            <a:r>
              <a:rPr lang="zh-TW" altLang="en-US" sz="3600" dirty="0"/>
              <a:t>是一種用來在 </a:t>
            </a:r>
            <a:r>
              <a:rPr lang="en-US" altLang="zh-TW" sz="3600" dirty="0"/>
              <a:t>TCP/IP </a:t>
            </a:r>
            <a:r>
              <a:rPr lang="zh-TW" altLang="en-US" sz="3600" dirty="0"/>
              <a:t>網路中傳遞記錄檔訊息的標準</a:t>
            </a:r>
          </a:p>
          <a:p>
            <a:r>
              <a:rPr lang="en-US" altLang="zh-TW" sz="3600" dirty="0"/>
              <a:t>(B) Syslog </a:t>
            </a:r>
            <a:r>
              <a:rPr lang="zh-TW" altLang="en-US" sz="3600" dirty="0"/>
              <a:t>系統日誌訊息可以被以 </a:t>
            </a:r>
            <a:r>
              <a:rPr lang="en-US" altLang="zh-TW" sz="3600" dirty="0"/>
              <a:t>UDP </a:t>
            </a:r>
            <a:r>
              <a:rPr lang="zh-TW" altLang="en-US" sz="3600" dirty="0"/>
              <a:t>協定及 </a:t>
            </a:r>
            <a:r>
              <a:rPr lang="en-US" altLang="zh-TW" sz="3600" dirty="0"/>
              <a:t>TCP </a:t>
            </a:r>
            <a:r>
              <a:rPr lang="zh-TW" altLang="en-US" sz="3600" dirty="0"/>
              <a:t>協定來傳送</a:t>
            </a:r>
          </a:p>
          <a:p>
            <a:r>
              <a:rPr lang="en-US" altLang="zh-TW" sz="3600" dirty="0"/>
              <a:t>(C) Syslog </a:t>
            </a:r>
            <a:r>
              <a:rPr lang="zh-TW" altLang="en-US" sz="3600" dirty="0"/>
              <a:t>通常被用於資訊系統管理及資安稽核</a:t>
            </a:r>
          </a:p>
          <a:p>
            <a:r>
              <a:rPr lang="en-US" altLang="zh-TW" sz="3600" dirty="0"/>
              <a:t>(D) Syslog </a:t>
            </a:r>
            <a:r>
              <a:rPr lang="zh-TW" altLang="en-US" sz="3600" dirty="0"/>
              <a:t>是以明碼型態被傳送</a:t>
            </a:r>
            <a:r>
              <a:rPr lang="en-US" altLang="zh-TW" sz="3600" dirty="0"/>
              <a:t>,</a:t>
            </a:r>
            <a:r>
              <a:rPr lang="zh-TW" altLang="en-US" sz="3600" dirty="0"/>
              <a:t>無法透過 </a:t>
            </a:r>
            <a:r>
              <a:rPr lang="en-US" altLang="zh-TW" sz="3600" dirty="0"/>
              <a:t>SSL </a:t>
            </a:r>
            <a:r>
              <a:rPr lang="zh-TW" altLang="en-US" sz="3600" dirty="0"/>
              <a:t>或 </a:t>
            </a:r>
            <a:r>
              <a:rPr lang="en-US" altLang="zh-TW" sz="3600" dirty="0"/>
              <a:t>TLS </a:t>
            </a:r>
            <a:r>
              <a:rPr lang="zh-TW" altLang="en-US" sz="3600" dirty="0"/>
              <a:t>方式加密</a:t>
            </a:r>
            <a:endParaRPr lang="en-US" altLang="zh-TW" sz="3600" dirty="0"/>
          </a:p>
        </p:txBody>
      </p:sp>
    </p:spTree>
    <p:extLst>
      <p:ext uri="{BB962C8B-B14F-4D97-AF65-F5344CB8AC3E}">
        <p14:creationId xmlns:p14="http://schemas.microsoft.com/office/powerpoint/2010/main" val="1654425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 </a:t>
            </a:r>
            <a:r>
              <a:rPr lang="en-US" altLang="zh-TW" sz="3600" dirty="0"/>
              <a:t>Syslog </a:t>
            </a:r>
            <a:r>
              <a:rPr lang="zh-TW" altLang="en-US" sz="3600" dirty="0"/>
              <a:t>系統日誌或系統記錄</a:t>
            </a:r>
            <a:r>
              <a:rPr lang="en-US" altLang="zh-TW" sz="3600" dirty="0"/>
              <a:t>,</a:t>
            </a:r>
            <a:r>
              <a:rPr lang="zh-TW" altLang="en-US" sz="3600" dirty="0"/>
              <a:t>下列敘述何者不正確</a:t>
            </a:r>
            <a:r>
              <a:rPr lang="en-US" altLang="zh-TW" sz="3600" dirty="0"/>
              <a:t>?</a:t>
            </a:r>
          </a:p>
          <a:p>
            <a:r>
              <a:rPr lang="en-US" altLang="zh-TW" sz="3600" dirty="0"/>
              <a:t>(A) Syslog </a:t>
            </a:r>
            <a:r>
              <a:rPr lang="zh-TW" altLang="en-US" sz="3600" dirty="0"/>
              <a:t>是一種用來在 </a:t>
            </a:r>
            <a:r>
              <a:rPr lang="en-US" altLang="zh-TW" sz="3600" dirty="0"/>
              <a:t>TCP/IP </a:t>
            </a:r>
            <a:r>
              <a:rPr lang="zh-TW" altLang="en-US" sz="3600" dirty="0"/>
              <a:t>網路中傳遞記錄檔訊息的標準</a:t>
            </a:r>
          </a:p>
          <a:p>
            <a:r>
              <a:rPr lang="en-US" altLang="zh-TW" sz="3600" dirty="0"/>
              <a:t>(B) Syslog </a:t>
            </a:r>
            <a:r>
              <a:rPr lang="zh-TW" altLang="en-US" sz="3600" dirty="0"/>
              <a:t>系統日誌訊息可以被以 </a:t>
            </a:r>
            <a:r>
              <a:rPr lang="en-US" altLang="zh-TW" sz="3600" dirty="0"/>
              <a:t>UDP </a:t>
            </a:r>
            <a:r>
              <a:rPr lang="zh-TW" altLang="en-US" sz="3600" dirty="0"/>
              <a:t>協定及 </a:t>
            </a:r>
            <a:r>
              <a:rPr lang="en-US" altLang="zh-TW" sz="3600" dirty="0"/>
              <a:t>TCP </a:t>
            </a:r>
            <a:r>
              <a:rPr lang="zh-TW" altLang="en-US" sz="3600" dirty="0"/>
              <a:t>協定來傳送</a:t>
            </a:r>
          </a:p>
          <a:p>
            <a:r>
              <a:rPr lang="en-US" altLang="zh-TW" sz="3600" dirty="0"/>
              <a:t>(C) Syslog </a:t>
            </a:r>
            <a:r>
              <a:rPr lang="zh-TW" altLang="en-US" sz="3600" dirty="0"/>
              <a:t>通常被用於資訊系統管理及資安稽核</a:t>
            </a:r>
          </a:p>
          <a:p>
            <a:r>
              <a:rPr lang="en-US" altLang="zh-TW" sz="3600" dirty="0">
                <a:solidFill>
                  <a:srgbClr val="FF0000"/>
                </a:solidFill>
              </a:rPr>
              <a:t>(D) Syslog </a:t>
            </a:r>
            <a:r>
              <a:rPr lang="zh-TW" altLang="en-US" sz="3600" dirty="0">
                <a:solidFill>
                  <a:srgbClr val="FF0000"/>
                </a:solidFill>
              </a:rPr>
              <a:t>是以明碼型態被傳送</a:t>
            </a:r>
            <a:r>
              <a:rPr lang="en-US" altLang="zh-TW" sz="3600" dirty="0">
                <a:solidFill>
                  <a:srgbClr val="FF0000"/>
                </a:solidFill>
              </a:rPr>
              <a:t>,</a:t>
            </a:r>
            <a:r>
              <a:rPr lang="zh-TW" altLang="en-US" sz="3600" dirty="0">
                <a:solidFill>
                  <a:srgbClr val="FF0000"/>
                </a:solidFill>
              </a:rPr>
              <a:t>無法透過 </a:t>
            </a:r>
            <a:r>
              <a:rPr lang="en-US" altLang="zh-TW" sz="3600" dirty="0">
                <a:solidFill>
                  <a:srgbClr val="FF0000"/>
                </a:solidFill>
              </a:rPr>
              <a:t>SSL </a:t>
            </a:r>
            <a:r>
              <a:rPr lang="zh-TW" altLang="en-US" sz="3600" dirty="0">
                <a:solidFill>
                  <a:srgbClr val="FF0000"/>
                </a:solidFill>
              </a:rPr>
              <a:t>或 </a:t>
            </a:r>
            <a:r>
              <a:rPr lang="en-US" altLang="zh-TW" sz="3600" dirty="0">
                <a:solidFill>
                  <a:srgbClr val="FF0000"/>
                </a:solidFill>
              </a:rPr>
              <a:t>TLS </a:t>
            </a:r>
            <a:r>
              <a:rPr lang="zh-TW" altLang="en-US" sz="3600" dirty="0">
                <a:solidFill>
                  <a:srgbClr val="FF0000"/>
                </a:solidFill>
              </a:rPr>
              <a:t>方式加密</a:t>
            </a:r>
            <a:endParaRPr lang="en-US" altLang="zh-TW" sz="3600" dirty="0">
              <a:solidFill>
                <a:srgbClr val="FF0000"/>
              </a:solidFill>
            </a:endParaRPr>
          </a:p>
        </p:txBody>
      </p:sp>
    </p:spTree>
    <p:extLst>
      <p:ext uri="{BB962C8B-B14F-4D97-AF65-F5344CB8AC3E}">
        <p14:creationId xmlns:p14="http://schemas.microsoft.com/office/powerpoint/2010/main" val="423059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公司的</a:t>
            </a:r>
            <a:r>
              <a:rPr lang="zh-TW" altLang="en-US" sz="3600" dirty="0">
                <a:solidFill>
                  <a:srgbClr val="FF0000"/>
                </a:solidFill>
              </a:rPr>
              <a:t>資安人員</a:t>
            </a:r>
            <a:r>
              <a:rPr lang="zh-TW" altLang="en-US" sz="3600" dirty="0"/>
              <a:t>想要</a:t>
            </a:r>
            <a:r>
              <a:rPr lang="zh-TW" altLang="en-US" sz="3600" dirty="0">
                <a:solidFill>
                  <a:srgbClr val="FF0000"/>
                </a:solidFill>
              </a:rPr>
              <a:t>安全性的監控網路</a:t>
            </a:r>
            <a:r>
              <a:rPr lang="zh-TW" altLang="en-US" sz="3600" dirty="0"/>
              <a:t>上所有的</a:t>
            </a:r>
            <a:r>
              <a:rPr lang="zh-TW" altLang="en-US" sz="3600" dirty="0">
                <a:solidFill>
                  <a:srgbClr val="FF0000"/>
                </a:solidFill>
              </a:rPr>
              <a:t>交換器和路由器</a:t>
            </a:r>
            <a:r>
              <a:rPr lang="zh-TW" altLang="en-US" sz="3600" dirty="0"/>
              <a:t>的狀態</a:t>
            </a:r>
            <a:r>
              <a:rPr lang="en-US" altLang="zh-TW" sz="3600" dirty="0"/>
              <a:t>,</a:t>
            </a:r>
            <a:r>
              <a:rPr lang="zh-TW" altLang="en-US" sz="3600" dirty="0"/>
              <a:t>請問他需要在每個設備上設定哪個協定</a:t>
            </a:r>
            <a:r>
              <a:rPr lang="en-US" altLang="zh-TW" sz="3600" dirty="0"/>
              <a:t>?</a:t>
            </a:r>
          </a:p>
          <a:p>
            <a:r>
              <a:rPr lang="en-US" altLang="zh-TW" sz="3600" dirty="0"/>
              <a:t>(A) STP</a:t>
            </a:r>
          </a:p>
          <a:p>
            <a:r>
              <a:rPr lang="en-US" altLang="zh-TW" sz="3600" dirty="0"/>
              <a:t>(B) </a:t>
            </a:r>
            <a:r>
              <a:rPr lang="en-US" altLang="zh-TW" sz="3600" dirty="0">
                <a:hlinkClick r:id="rId2"/>
              </a:rPr>
              <a:t>VLAN</a:t>
            </a:r>
            <a:r>
              <a:rPr lang="en-US" altLang="zh-TW" sz="3600" dirty="0"/>
              <a:t>(Virtual Local Area Network)</a:t>
            </a:r>
          </a:p>
          <a:p>
            <a:r>
              <a:rPr lang="en-US" altLang="zh-TW" sz="3600" dirty="0"/>
              <a:t>(C) </a:t>
            </a:r>
            <a:r>
              <a:rPr lang="en-US" altLang="zh-TW" sz="3600" dirty="0">
                <a:hlinkClick r:id="rId3"/>
              </a:rPr>
              <a:t>MPLS</a:t>
            </a:r>
            <a:r>
              <a:rPr lang="en-US" altLang="zh-TW" sz="3600" dirty="0"/>
              <a:t>(</a:t>
            </a:r>
            <a:r>
              <a:rPr lang="zh-TW" altLang="en-US" sz="3600" dirty="0"/>
              <a:t>高速傳輸資料</a:t>
            </a:r>
            <a:r>
              <a:rPr lang="en-US" altLang="zh-TW" sz="3600" dirty="0"/>
              <a:t>)</a:t>
            </a:r>
          </a:p>
          <a:p>
            <a:r>
              <a:rPr lang="en-US" altLang="zh-TW" sz="3600" dirty="0">
                <a:solidFill>
                  <a:srgbClr val="FF0000"/>
                </a:solidFill>
              </a:rPr>
              <a:t>(D)</a:t>
            </a:r>
            <a:r>
              <a:rPr lang="en-US" altLang="zh-TW" sz="3600" dirty="0">
                <a:solidFill>
                  <a:srgbClr val="FF0000"/>
                </a:solidFill>
                <a:hlinkClick r:id="rId4"/>
              </a:rPr>
              <a:t> SNMPv3</a:t>
            </a:r>
            <a:r>
              <a:rPr lang="en-US" altLang="zh-TW" sz="3600" dirty="0">
                <a:solidFill>
                  <a:srgbClr val="FF0000"/>
                </a:solidFill>
              </a:rPr>
              <a:t>(</a:t>
            </a:r>
            <a:r>
              <a:rPr lang="zh-TW" altLang="en-US" sz="3600" dirty="0">
                <a:solidFill>
                  <a:srgbClr val="FF0000"/>
                </a:solidFill>
              </a:rPr>
              <a:t>網管協定</a:t>
            </a:r>
            <a:r>
              <a:rPr lang="en-US" altLang="zh-TW" sz="3600" dirty="0">
                <a:solidFill>
                  <a:srgbClr val="FF0000"/>
                </a:solidFill>
              </a:rPr>
              <a:t>)</a:t>
            </a:r>
          </a:p>
          <a:p>
            <a:r>
              <a:rPr lang="en-US" altLang="zh-TW" sz="3600" dirty="0">
                <a:solidFill>
                  <a:srgbClr val="FF0000"/>
                </a:solidFill>
              </a:rPr>
              <a:t>(Simple Network Management Protocol)</a:t>
            </a:r>
          </a:p>
        </p:txBody>
      </p:sp>
    </p:spTree>
    <p:extLst>
      <p:ext uri="{BB962C8B-B14F-4D97-AF65-F5344CB8AC3E}">
        <p14:creationId xmlns:p14="http://schemas.microsoft.com/office/powerpoint/2010/main" val="400901325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關於「系統日誌」應該採取的適當保護措施</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防止侵害個人隱私</a:t>
            </a:r>
            <a:r>
              <a:rPr lang="en-US" altLang="zh-TW" sz="3600" dirty="0"/>
              <a:t>,</a:t>
            </a:r>
            <a:r>
              <a:rPr lang="zh-TW" altLang="en-US" sz="3600" dirty="0"/>
              <a:t>不須記錄使用者識別碼</a:t>
            </a:r>
          </a:p>
          <a:p>
            <a:r>
              <a:rPr lang="en-US" altLang="zh-TW" sz="3600" dirty="0"/>
              <a:t>(B) </a:t>
            </a:r>
            <a:r>
              <a:rPr lang="zh-TW" altLang="en-US" sz="3600" dirty="0"/>
              <a:t>防止系統日誌被未經授權的存取</a:t>
            </a:r>
          </a:p>
          <a:p>
            <a:r>
              <a:rPr lang="en-US" altLang="zh-TW" sz="3600" dirty="0"/>
              <a:t>(C) </a:t>
            </a:r>
            <a:r>
              <a:rPr lang="zh-TW" altLang="en-US" sz="3600" dirty="0"/>
              <a:t>防範日誌記錄檔被修改或刪除</a:t>
            </a:r>
          </a:p>
          <a:p>
            <a:r>
              <a:rPr lang="en-US" altLang="zh-TW" sz="3600" dirty="0"/>
              <a:t>(D) </a:t>
            </a:r>
            <a:r>
              <a:rPr lang="zh-TW" altLang="en-US" sz="3600" dirty="0"/>
              <a:t>防範超過媒體記錄容量時所產生的錯誤</a:t>
            </a:r>
            <a:endParaRPr lang="en-US" altLang="zh-TW" sz="3600" dirty="0"/>
          </a:p>
        </p:txBody>
      </p:sp>
    </p:spTree>
    <p:extLst>
      <p:ext uri="{BB962C8B-B14F-4D97-AF65-F5344CB8AC3E}">
        <p14:creationId xmlns:p14="http://schemas.microsoft.com/office/powerpoint/2010/main" val="46290138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關於「系統日誌」應該採取的適當保護措施</a:t>
            </a:r>
            <a:r>
              <a:rPr lang="en-US" altLang="zh-TW" sz="3600" dirty="0"/>
              <a:t>,</a:t>
            </a:r>
            <a:r>
              <a:rPr lang="zh-TW" altLang="en-US" sz="3600" dirty="0"/>
              <a:t>下列敘述何者不正確</a:t>
            </a:r>
            <a:r>
              <a:rPr lang="en-US" altLang="zh-TW" sz="3600" dirty="0"/>
              <a:t>?</a:t>
            </a:r>
          </a:p>
          <a:p>
            <a:r>
              <a:rPr lang="en-US" altLang="zh-TW" sz="3600" dirty="0">
                <a:solidFill>
                  <a:srgbClr val="FF0000"/>
                </a:solidFill>
              </a:rPr>
              <a:t>(A) </a:t>
            </a:r>
            <a:r>
              <a:rPr lang="zh-TW" altLang="en-US" sz="3600" dirty="0">
                <a:solidFill>
                  <a:srgbClr val="FF0000"/>
                </a:solidFill>
              </a:rPr>
              <a:t>防止侵害個人隱私</a:t>
            </a:r>
            <a:r>
              <a:rPr lang="en-US" altLang="zh-TW" sz="3600" dirty="0">
                <a:solidFill>
                  <a:srgbClr val="FF0000"/>
                </a:solidFill>
              </a:rPr>
              <a:t>,</a:t>
            </a:r>
            <a:r>
              <a:rPr lang="zh-TW" altLang="en-US" sz="3600" dirty="0">
                <a:solidFill>
                  <a:srgbClr val="FF0000"/>
                </a:solidFill>
              </a:rPr>
              <a:t>不須記錄使用者識別碼</a:t>
            </a:r>
          </a:p>
          <a:p>
            <a:r>
              <a:rPr lang="en-US" altLang="zh-TW" sz="3600" dirty="0"/>
              <a:t>(B) </a:t>
            </a:r>
            <a:r>
              <a:rPr lang="zh-TW" altLang="en-US" sz="3600" dirty="0"/>
              <a:t>防止系統日誌被未經授權的存取</a:t>
            </a:r>
          </a:p>
          <a:p>
            <a:r>
              <a:rPr lang="en-US" altLang="zh-TW" sz="3600" dirty="0"/>
              <a:t>(C) </a:t>
            </a:r>
            <a:r>
              <a:rPr lang="zh-TW" altLang="en-US" sz="3600" dirty="0"/>
              <a:t>防範日誌記錄檔被修改或刪除</a:t>
            </a:r>
          </a:p>
          <a:p>
            <a:r>
              <a:rPr lang="en-US" altLang="zh-TW" sz="3600" dirty="0"/>
              <a:t>(D) </a:t>
            </a:r>
            <a:r>
              <a:rPr lang="zh-TW" altLang="en-US" sz="3600" dirty="0"/>
              <a:t>防範超過媒體記錄容量時所產生的錯誤</a:t>
            </a:r>
            <a:endParaRPr lang="en-US" altLang="zh-TW" sz="3600" dirty="0"/>
          </a:p>
        </p:txBody>
      </p:sp>
    </p:spTree>
    <p:extLst>
      <p:ext uri="{BB962C8B-B14F-4D97-AF65-F5344CB8AC3E}">
        <p14:creationId xmlns:p14="http://schemas.microsoft.com/office/powerpoint/2010/main" val="20337150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請問「主要記錄系統本身登入</a:t>
            </a:r>
            <a:r>
              <a:rPr lang="en-US" altLang="zh-TW" sz="3600" dirty="0"/>
              <a:t>/</a:t>
            </a:r>
            <a:r>
              <a:rPr lang="zh-TW" altLang="en-US" sz="3600" dirty="0"/>
              <a:t>登出行為</a:t>
            </a:r>
            <a:r>
              <a:rPr lang="en-US" altLang="zh-TW" sz="3600" dirty="0"/>
              <a:t>,</a:t>
            </a:r>
            <a:r>
              <a:rPr lang="zh-TW" altLang="en-US" sz="3600" dirty="0"/>
              <a:t>例如系統管理人員透過遠端</a:t>
            </a:r>
          </a:p>
          <a:p>
            <a:r>
              <a:rPr lang="zh-TW" altLang="en-US" sz="3600" dirty="0"/>
              <a:t>登入系統等」係下列哪個記錄檔之功能</a:t>
            </a:r>
            <a:r>
              <a:rPr lang="en-US" altLang="zh-TW" sz="3600" dirty="0"/>
              <a:t>?</a:t>
            </a:r>
          </a:p>
          <a:p>
            <a:r>
              <a:rPr lang="en-US" altLang="zh-TW" sz="3600" dirty="0"/>
              <a:t>(A) </a:t>
            </a:r>
            <a:r>
              <a:rPr lang="zh-TW" altLang="en-US" sz="3600" dirty="0"/>
              <a:t>系統日誌檔</a:t>
            </a:r>
          </a:p>
          <a:p>
            <a:r>
              <a:rPr lang="en-US" altLang="zh-TW" sz="3600" dirty="0"/>
              <a:t>(B) </a:t>
            </a:r>
            <a:r>
              <a:rPr lang="zh-TW" altLang="en-US" sz="3600" dirty="0"/>
              <a:t>應用程式日誌檔</a:t>
            </a:r>
          </a:p>
          <a:p>
            <a:r>
              <a:rPr lang="en-US" altLang="zh-TW" sz="3600" dirty="0"/>
              <a:t>(C) </a:t>
            </a:r>
            <a:r>
              <a:rPr lang="zh-TW" altLang="en-US" sz="3600" dirty="0"/>
              <a:t>安全性日誌檔</a:t>
            </a:r>
          </a:p>
          <a:p>
            <a:r>
              <a:rPr lang="en-US" altLang="zh-TW" sz="3600" dirty="0"/>
              <a:t>(D) </a:t>
            </a:r>
            <a:r>
              <a:rPr lang="zh-TW" altLang="en-US" sz="3600" dirty="0"/>
              <a:t>網路日誌檔</a:t>
            </a:r>
            <a:endParaRPr lang="en-US" altLang="zh-TW" sz="3600" dirty="0"/>
          </a:p>
        </p:txBody>
      </p:sp>
    </p:spTree>
    <p:extLst>
      <p:ext uri="{BB962C8B-B14F-4D97-AF65-F5344CB8AC3E}">
        <p14:creationId xmlns:p14="http://schemas.microsoft.com/office/powerpoint/2010/main" val="26754511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請問「主要記錄系統本身登入</a:t>
            </a:r>
            <a:r>
              <a:rPr lang="en-US" altLang="zh-TW" sz="3600" dirty="0"/>
              <a:t>/</a:t>
            </a:r>
            <a:r>
              <a:rPr lang="zh-TW" altLang="en-US" sz="3600" dirty="0"/>
              <a:t>登出行為</a:t>
            </a:r>
            <a:r>
              <a:rPr lang="en-US" altLang="zh-TW" sz="3600" dirty="0"/>
              <a:t>,</a:t>
            </a:r>
            <a:r>
              <a:rPr lang="zh-TW" altLang="en-US" sz="3600" dirty="0"/>
              <a:t>例如系統管理人員透過遠端</a:t>
            </a:r>
          </a:p>
          <a:p>
            <a:r>
              <a:rPr lang="zh-TW" altLang="en-US" sz="3600" dirty="0"/>
              <a:t>登入系統等」係下列哪個記錄檔之功能</a:t>
            </a:r>
            <a:r>
              <a:rPr lang="en-US" altLang="zh-TW" sz="3600" dirty="0"/>
              <a:t>?</a:t>
            </a:r>
          </a:p>
          <a:p>
            <a:r>
              <a:rPr lang="en-US" altLang="zh-TW" sz="3600" dirty="0"/>
              <a:t>(A) </a:t>
            </a:r>
            <a:r>
              <a:rPr lang="zh-TW" altLang="en-US" sz="3600" dirty="0"/>
              <a:t>系統日誌檔</a:t>
            </a:r>
          </a:p>
          <a:p>
            <a:r>
              <a:rPr lang="en-US" altLang="zh-TW" sz="3600" dirty="0"/>
              <a:t>(B) </a:t>
            </a:r>
            <a:r>
              <a:rPr lang="zh-TW" altLang="en-US" sz="3600" dirty="0"/>
              <a:t>應用程式日誌檔</a:t>
            </a:r>
          </a:p>
          <a:p>
            <a:r>
              <a:rPr lang="en-US" altLang="zh-TW" sz="3600" dirty="0">
                <a:solidFill>
                  <a:srgbClr val="FF0000"/>
                </a:solidFill>
              </a:rPr>
              <a:t>(C) </a:t>
            </a:r>
            <a:r>
              <a:rPr lang="zh-TW" altLang="en-US" sz="3600" dirty="0">
                <a:solidFill>
                  <a:srgbClr val="FF0000"/>
                </a:solidFill>
              </a:rPr>
              <a:t>安全性日誌檔</a:t>
            </a:r>
          </a:p>
          <a:p>
            <a:r>
              <a:rPr lang="en-US" altLang="zh-TW" sz="3600" dirty="0"/>
              <a:t>(D) </a:t>
            </a:r>
            <a:r>
              <a:rPr lang="zh-TW" altLang="en-US" sz="3600" dirty="0"/>
              <a:t>網路日誌檔</a:t>
            </a:r>
            <a:endParaRPr lang="en-US" altLang="zh-TW" sz="3600" dirty="0"/>
          </a:p>
        </p:txBody>
      </p:sp>
    </p:spTree>
    <p:extLst>
      <p:ext uri="{BB962C8B-B14F-4D97-AF65-F5344CB8AC3E}">
        <p14:creationId xmlns:p14="http://schemas.microsoft.com/office/powerpoint/2010/main" val="18833619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「留存日誌」是為了達成資訊安全的何種特性</a:t>
            </a:r>
            <a:r>
              <a:rPr lang="en-US" altLang="zh-TW" sz="3600" dirty="0"/>
              <a:t>?</a:t>
            </a:r>
          </a:p>
          <a:p>
            <a:r>
              <a:rPr lang="en-US" altLang="zh-TW" sz="3600" dirty="0"/>
              <a:t>(A) </a:t>
            </a:r>
            <a:r>
              <a:rPr lang="zh-TW" altLang="en-US" sz="3600" dirty="0"/>
              <a:t>機密性</a:t>
            </a:r>
            <a:r>
              <a:rPr lang="en-US" altLang="zh-TW" sz="3600" dirty="0"/>
              <a:t>(Confidentiality)</a:t>
            </a:r>
          </a:p>
          <a:p>
            <a:r>
              <a:rPr lang="en-US" altLang="zh-TW" sz="3600" dirty="0"/>
              <a:t>(B) </a:t>
            </a:r>
            <a:r>
              <a:rPr lang="zh-TW" altLang="en-US" sz="3600" dirty="0"/>
              <a:t>可用性</a:t>
            </a:r>
            <a:r>
              <a:rPr lang="en-US" altLang="zh-TW" sz="3600" dirty="0"/>
              <a:t>(Availability)</a:t>
            </a:r>
          </a:p>
          <a:p>
            <a:r>
              <a:rPr lang="en-US" altLang="zh-TW" sz="3600" dirty="0"/>
              <a:t>(C) </a:t>
            </a:r>
            <a:r>
              <a:rPr lang="zh-TW" altLang="en-US" sz="3600" dirty="0"/>
              <a:t>可靠性</a:t>
            </a:r>
            <a:r>
              <a:rPr lang="en-US" altLang="zh-TW" sz="3600" dirty="0"/>
              <a:t>(Reliability)</a:t>
            </a:r>
          </a:p>
          <a:p>
            <a:r>
              <a:rPr lang="en-US" altLang="zh-TW" sz="3600" dirty="0"/>
              <a:t>(D) </a:t>
            </a:r>
            <a:r>
              <a:rPr lang="zh-TW" altLang="en-US" sz="3600" dirty="0"/>
              <a:t>不可否認性</a:t>
            </a:r>
            <a:r>
              <a:rPr lang="en-US" altLang="zh-TW" sz="3600" dirty="0"/>
              <a:t>(Non-Repudiation)</a:t>
            </a:r>
          </a:p>
        </p:txBody>
      </p:sp>
    </p:spTree>
    <p:extLst>
      <p:ext uri="{BB962C8B-B14F-4D97-AF65-F5344CB8AC3E}">
        <p14:creationId xmlns:p14="http://schemas.microsoft.com/office/powerpoint/2010/main" val="38447358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「留存日誌」是為了達成資訊安全的何種特性</a:t>
            </a:r>
            <a:r>
              <a:rPr lang="en-US" altLang="zh-TW" sz="3600" dirty="0"/>
              <a:t>?</a:t>
            </a:r>
          </a:p>
          <a:p>
            <a:r>
              <a:rPr lang="en-US" altLang="zh-TW" sz="3600" dirty="0"/>
              <a:t>(A) </a:t>
            </a:r>
            <a:r>
              <a:rPr lang="zh-TW" altLang="en-US" sz="3600" dirty="0"/>
              <a:t>機密性</a:t>
            </a:r>
            <a:r>
              <a:rPr lang="en-US" altLang="zh-TW" sz="3600" dirty="0"/>
              <a:t>(Confidentiality)</a:t>
            </a:r>
          </a:p>
          <a:p>
            <a:r>
              <a:rPr lang="en-US" altLang="zh-TW" sz="3600" dirty="0"/>
              <a:t>(B) </a:t>
            </a:r>
            <a:r>
              <a:rPr lang="zh-TW" altLang="en-US" sz="3600" dirty="0"/>
              <a:t>可用性</a:t>
            </a:r>
            <a:r>
              <a:rPr lang="en-US" altLang="zh-TW" sz="3600" dirty="0"/>
              <a:t>(Availability)</a:t>
            </a:r>
          </a:p>
          <a:p>
            <a:r>
              <a:rPr lang="en-US" altLang="zh-TW" sz="3600" dirty="0"/>
              <a:t>(C) </a:t>
            </a:r>
            <a:r>
              <a:rPr lang="zh-TW" altLang="en-US" sz="3600" dirty="0"/>
              <a:t>可靠性</a:t>
            </a:r>
            <a:r>
              <a:rPr lang="en-US" altLang="zh-TW" sz="3600" dirty="0"/>
              <a:t>(Reliability)</a:t>
            </a:r>
          </a:p>
          <a:p>
            <a:r>
              <a:rPr lang="en-US" altLang="zh-TW" sz="3600" dirty="0">
                <a:solidFill>
                  <a:srgbClr val="FF0000"/>
                </a:solidFill>
              </a:rPr>
              <a:t>(D) </a:t>
            </a:r>
            <a:r>
              <a:rPr lang="zh-TW" altLang="en-US" sz="3600" dirty="0">
                <a:solidFill>
                  <a:srgbClr val="FF0000"/>
                </a:solidFill>
              </a:rPr>
              <a:t>不可否認性</a:t>
            </a:r>
            <a:r>
              <a:rPr lang="en-US" altLang="zh-TW" sz="3600" dirty="0">
                <a:solidFill>
                  <a:srgbClr val="FF0000"/>
                </a:solidFill>
              </a:rPr>
              <a:t>(Non-Repudiation)</a:t>
            </a:r>
          </a:p>
        </p:txBody>
      </p:sp>
    </p:spTree>
    <p:extLst>
      <p:ext uri="{BB962C8B-B14F-4D97-AF65-F5344CB8AC3E}">
        <p14:creationId xmlns:p14="http://schemas.microsoft.com/office/powerpoint/2010/main" val="24395626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關於雲端蜜罐</a:t>
            </a:r>
            <a:r>
              <a:rPr lang="en-US" altLang="zh-TW" sz="3600" dirty="0"/>
              <a:t>(Honeypot)</a:t>
            </a:r>
            <a:r>
              <a:rPr lang="zh-TW" altLang="en-US" sz="3600" dirty="0"/>
              <a:t>技術</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任何攻擊蜜罐的行為都是可疑的</a:t>
            </a:r>
          </a:p>
          <a:p>
            <a:r>
              <a:rPr lang="en-US" altLang="zh-TW" sz="3600" dirty="0"/>
              <a:t>(B) </a:t>
            </a:r>
            <a:r>
              <a:rPr lang="zh-TW" altLang="en-US" sz="3600" dirty="0"/>
              <a:t>通常設置在真正的運作環境之中</a:t>
            </a:r>
          </a:p>
          <a:p>
            <a:r>
              <a:rPr lang="en-US" altLang="zh-TW" sz="3600" dirty="0"/>
              <a:t>(C) </a:t>
            </a:r>
            <a:r>
              <a:rPr lang="zh-TW" altLang="en-US" sz="3600" dirty="0"/>
              <a:t>偽裝成有利用價值的網路、資料或電腦系統</a:t>
            </a:r>
            <a:r>
              <a:rPr lang="en-US" altLang="zh-TW" sz="3600" dirty="0"/>
              <a:t>,</a:t>
            </a:r>
            <a:r>
              <a:rPr lang="zh-TW" altLang="en-US" sz="3600" dirty="0"/>
              <a:t>並在裡面設置漏洞</a:t>
            </a:r>
            <a:r>
              <a:rPr lang="en-US" altLang="zh-TW" sz="3600" dirty="0"/>
              <a:t>,</a:t>
            </a:r>
            <a:r>
              <a:rPr lang="zh-TW" altLang="en-US" sz="3600" dirty="0"/>
              <a:t>誘使駭客攻擊</a:t>
            </a:r>
          </a:p>
          <a:p>
            <a:r>
              <a:rPr lang="en-US" altLang="zh-TW" sz="3600" dirty="0"/>
              <a:t>(D) </a:t>
            </a:r>
            <a:r>
              <a:rPr lang="zh-TW" altLang="en-US" sz="3600" dirty="0"/>
              <a:t>為取得電腦病毒樣本的其中一種方法</a:t>
            </a:r>
            <a:endParaRPr lang="en-US" altLang="zh-TW" sz="3600" dirty="0"/>
          </a:p>
        </p:txBody>
      </p:sp>
    </p:spTree>
    <p:extLst>
      <p:ext uri="{BB962C8B-B14F-4D97-AF65-F5344CB8AC3E}">
        <p14:creationId xmlns:p14="http://schemas.microsoft.com/office/powerpoint/2010/main" val="19696841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關於雲端蜜罐</a:t>
            </a:r>
            <a:r>
              <a:rPr lang="en-US" altLang="zh-TW" sz="3600" dirty="0"/>
              <a:t>(Honeypot)</a:t>
            </a:r>
            <a:r>
              <a:rPr lang="zh-TW" altLang="en-US" sz="3600" dirty="0"/>
              <a:t>技術</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任何攻擊蜜罐的行為都是可疑的</a:t>
            </a:r>
          </a:p>
          <a:p>
            <a:r>
              <a:rPr lang="en-US" altLang="zh-TW" sz="3600" dirty="0">
                <a:solidFill>
                  <a:srgbClr val="FF0000"/>
                </a:solidFill>
              </a:rPr>
              <a:t>(B) </a:t>
            </a:r>
            <a:r>
              <a:rPr lang="zh-TW" altLang="en-US" sz="3600" dirty="0">
                <a:solidFill>
                  <a:srgbClr val="FF0000"/>
                </a:solidFill>
              </a:rPr>
              <a:t>通常設置在真正的運作環境之中</a:t>
            </a:r>
          </a:p>
          <a:p>
            <a:r>
              <a:rPr lang="en-US" altLang="zh-TW" sz="3600" dirty="0"/>
              <a:t>(C) </a:t>
            </a:r>
            <a:r>
              <a:rPr lang="zh-TW" altLang="en-US" sz="3600" dirty="0"/>
              <a:t>偽裝成有利用價值的網路、資料或電腦系統</a:t>
            </a:r>
            <a:r>
              <a:rPr lang="en-US" altLang="zh-TW" sz="3600" dirty="0"/>
              <a:t>,</a:t>
            </a:r>
            <a:r>
              <a:rPr lang="zh-TW" altLang="en-US" sz="3600" dirty="0"/>
              <a:t>並在裡面設置漏洞</a:t>
            </a:r>
            <a:r>
              <a:rPr lang="en-US" altLang="zh-TW" sz="3600" dirty="0"/>
              <a:t>,</a:t>
            </a:r>
            <a:r>
              <a:rPr lang="zh-TW" altLang="en-US" sz="3600" dirty="0"/>
              <a:t>誘使駭客攻擊</a:t>
            </a:r>
          </a:p>
          <a:p>
            <a:r>
              <a:rPr lang="en-US" altLang="zh-TW" sz="3600" dirty="0"/>
              <a:t>(D) </a:t>
            </a:r>
            <a:r>
              <a:rPr lang="zh-TW" altLang="en-US" sz="3600" dirty="0"/>
              <a:t>為取得電腦病毒樣本的其中一種方法</a:t>
            </a:r>
            <a:endParaRPr lang="en-US" altLang="zh-TW" sz="3600" dirty="0"/>
          </a:p>
        </p:txBody>
      </p:sp>
    </p:spTree>
    <p:extLst>
      <p:ext uri="{BB962C8B-B14F-4D97-AF65-F5344CB8AC3E}">
        <p14:creationId xmlns:p14="http://schemas.microsoft.com/office/powerpoint/2010/main" val="37585152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45327" y="946908"/>
            <a:ext cx="8653346" cy="5016758"/>
          </a:xfrm>
          <a:prstGeom prst="rect">
            <a:avLst/>
          </a:prstGeom>
        </p:spPr>
        <p:txBody>
          <a:bodyPr wrap="square">
            <a:spAutoFit/>
          </a:bodyPr>
          <a:lstStyle/>
          <a:p>
            <a:r>
              <a:rPr lang="zh-TW" altLang="en-US" sz="3200" dirty="0"/>
              <a:t>對雲端服務的安全管理而言</a:t>
            </a:r>
            <a:r>
              <a:rPr lang="en-US" altLang="zh-TW" sz="3200" dirty="0"/>
              <a:t>,</a:t>
            </a:r>
            <a:r>
              <a:rPr lang="zh-TW" altLang="en-US" sz="3200" dirty="0"/>
              <a:t>實施稽核是一項必要的作法</a:t>
            </a:r>
            <a:r>
              <a:rPr lang="en-US" altLang="zh-TW" sz="3200" dirty="0"/>
              <a:t>,</a:t>
            </a:r>
            <a:r>
              <a:rPr lang="zh-TW" altLang="en-US" sz="3200" dirty="0"/>
              <a:t>可確認雲端服務提供商是否已符合相關的資安要求。下列何者不是確保雲端服務的安全需考量的事項</a:t>
            </a:r>
            <a:r>
              <a:rPr lang="en-US" altLang="zh-TW" sz="3200" dirty="0"/>
              <a:t>?</a:t>
            </a:r>
          </a:p>
          <a:p>
            <a:r>
              <a:rPr lang="en-US" altLang="zh-TW" sz="3200" dirty="0"/>
              <a:t>(A) </a:t>
            </a:r>
            <a:r>
              <a:rPr lang="zh-TW" altLang="en-US" sz="3200" dirty="0"/>
              <a:t>用戶應選擇單一的雲端服務提供商所提供的服務</a:t>
            </a:r>
          </a:p>
          <a:p>
            <a:r>
              <a:rPr lang="en-US" altLang="zh-TW" sz="3200" dirty="0"/>
              <a:t>(B) </a:t>
            </a:r>
            <a:r>
              <a:rPr lang="zh-TW" altLang="en-US" sz="3200" dirty="0"/>
              <a:t>將實施稽核的權利納入合約之中</a:t>
            </a:r>
          </a:p>
          <a:p>
            <a:r>
              <a:rPr lang="en-US" altLang="zh-TW" sz="3200" dirty="0"/>
              <a:t>(C) </a:t>
            </a:r>
            <a:r>
              <a:rPr lang="zh-TW" altLang="en-US" sz="3200" dirty="0"/>
              <a:t>用戶應選擇熟悉雲端服務和法規的稽核人員</a:t>
            </a:r>
          </a:p>
          <a:p>
            <a:r>
              <a:rPr lang="en-US" altLang="zh-TW" sz="3200" dirty="0"/>
              <a:t>(D) </a:t>
            </a:r>
            <a:r>
              <a:rPr lang="zh-TW" altLang="en-US" sz="3200" dirty="0"/>
              <a:t>用戶可要求雲端服務提供商定期審查、更新、發佈和資安有關的流程與文件</a:t>
            </a:r>
            <a:endParaRPr lang="en-US" altLang="zh-TW" sz="3200" dirty="0"/>
          </a:p>
        </p:txBody>
      </p:sp>
    </p:spTree>
    <p:extLst>
      <p:ext uri="{BB962C8B-B14F-4D97-AF65-F5344CB8AC3E}">
        <p14:creationId xmlns:p14="http://schemas.microsoft.com/office/powerpoint/2010/main" val="40330911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45327" y="946908"/>
            <a:ext cx="8653346" cy="5016758"/>
          </a:xfrm>
          <a:prstGeom prst="rect">
            <a:avLst/>
          </a:prstGeom>
        </p:spPr>
        <p:txBody>
          <a:bodyPr wrap="square">
            <a:spAutoFit/>
          </a:bodyPr>
          <a:lstStyle/>
          <a:p>
            <a:r>
              <a:rPr lang="zh-TW" altLang="en-US" sz="3200" dirty="0"/>
              <a:t>對雲端服務的安全管理而言</a:t>
            </a:r>
            <a:r>
              <a:rPr lang="en-US" altLang="zh-TW" sz="3200" dirty="0"/>
              <a:t>,</a:t>
            </a:r>
            <a:r>
              <a:rPr lang="zh-TW" altLang="en-US" sz="3200" dirty="0"/>
              <a:t>實施稽核是一項必要的作法</a:t>
            </a:r>
            <a:r>
              <a:rPr lang="en-US" altLang="zh-TW" sz="3200" dirty="0"/>
              <a:t>,</a:t>
            </a:r>
            <a:r>
              <a:rPr lang="zh-TW" altLang="en-US" sz="3200" dirty="0"/>
              <a:t>可確認雲端服務提供商是否已符合相關的資安要求。下列何者不是確保雲端服務的安全需考量的事項</a:t>
            </a:r>
            <a:r>
              <a:rPr lang="en-US" altLang="zh-TW" sz="3200" dirty="0"/>
              <a:t>?</a:t>
            </a:r>
          </a:p>
          <a:p>
            <a:r>
              <a:rPr lang="en-US" altLang="zh-TW" sz="3200" dirty="0">
                <a:solidFill>
                  <a:srgbClr val="FF0000"/>
                </a:solidFill>
              </a:rPr>
              <a:t>(A) </a:t>
            </a:r>
            <a:r>
              <a:rPr lang="zh-TW" altLang="en-US" sz="3200" dirty="0">
                <a:solidFill>
                  <a:srgbClr val="FF0000"/>
                </a:solidFill>
              </a:rPr>
              <a:t>用戶應選擇單一的雲端服務提供商所提供的服務</a:t>
            </a:r>
          </a:p>
          <a:p>
            <a:r>
              <a:rPr lang="en-US" altLang="zh-TW" sz="3200" dirty="0"/>
              <a:t>(B) </a:t>
            </a:r>
            <a:r>
              <a:rPr lang="zh-TW" altLang="en-US" sz="3200" dirty="0"/>
              <a:t>將實施稽核的權利納入合約之中</a:t>
            </a:r>
          </a:p>
          <a:p>
            <a:r>
              <a:rPr lang="en-US" altLang="zh-TW" sz="3200" dirty="0"/>
              <a:t>(C) </a:t>
            </a:r>
            <a:r>
              <a:rPr lang="zh-TW" altLang="en-US" sz="3200" dirty="0"/>
              <a:t>用戶應選擇熟悉雲端服務和法規的稽核人員</a:t>
            </a:r>
          </a:p>
          <a:p>
            <a:r>
              <a:rPr lang="en-US" altLang="zh-TW" sz="3200" dirty="0"/>
              <a:t>(D) </a:t>
            </a:r>
            <a:r>
              <a:rPr lang="zh-TW" altLang="en-US" sz="3200" dirty="0"/>
              <a:t>用戶可要求雲端服務提供商定期審查、更新、發佈和資安有關的流程與文件</a:t>
            </a:r>
            <a:endParaRPr lang="en-US" altLang="zh-TW" sz="3200" dirty="0"/>
          </a:p>
        </p:txBody>
      </p:sp>
    </p:spTree>
    <p:extLst>
      <p:ext uri="{BB962C8B-B14F-4D97-AF65-F5344CB8AC3E}">
        <p14:creationId xmlns:p14="http://schemas.microsoft.com/office/powerpoint/2010/main" val="244062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786199"/>
          </a:xfrm>
          <a:prstGeom prst="rect">
            <a:avLst/>
          </a:prstGeom>
        </p:spPr>
        <p:txBody>
          <a:bodyPr wrap="square">
            <a:spAutoFit/>
          </a:bodyPr>
          <a:lstStyle/>
          <a:p>
            <a:r>
              <a:rPr lang="zh-TW" altLang="en-US" sz="3600" dirty="0"/>
              <a:t>下列何者不是</a:t>
            </a:r>
            <a:r>
              <a:rPr lang="zh-TW" altLang="en-US" sz="3600" dirty="0">
                <a:solidFill>
                  <a:srgbClr val="FF0000"/>
                </a:solidFill>
              </a:rPr>
              <a:t>資料外洩</a:t>
            </a:r>
            <a:r>
              <a:rPr lang="zh-TW" altLang="en-US" sz="3600" dirty="0"/>
              <a:t>時</a:t>
            </a:r>
            <a:r>
              <a:rPr lang="en-US" altLang="zh-TW" sz="3600" dirty="0"/>
              <a:t>,</a:t>
            </a:r>
            <a:r>
              <a:rPr lang="zh-TW" altLang="en-US" sz="3600" dirty="0">
                <a:solidFill>
                  <a:srgbClr val="FF0000"/>
                </a:solidFill>
              </a:rPr>
              <a:t>短期內</a:t>
            </a:r>
            <a:r>
              <a:rPr lang="zh-TW" altLang="en-US" sz="3600" dirty="0"/>
              <a:t>所應採取的補救措施</a:t>
            </a:r>
            <a:r>
              <a:rPr lang="en-US" altLang="zh-TW" sz="3600" dirty="0"/>
              <a:t>?</a:t>
            </a:r>
          </a:p>
          <a:p>
            <a:r>
              <a:rPr lang="en-US" altLang="zh-TW" sz="3600" dirty="0"/>
              <a:t>(A) </a:t>
            </a:r>
            <a:r>
              <a:rPr lang="zh-TW" altLang="en-US" sz="3600" dirty="0"/>
              <a:t>評估造成傷害的風險</a:t>
            </a:r>
          </a:p>
          <a:p>
            <a:r>
              <a:rPr lang="en-US" altLang="zh-TW" sz="3600" dirty="0"/>
              <a:t>(B) </a:t>
            </a:r>
            <a:r>
              <a:rPr lang="zh-TW" altLang="en-US" sz="3600" dirty="0"/>
              <a:t>立即收集有關外洩事故的重要資料</a:t>
            </a:r>
          </a:p>
          <a:p>
            <a:r>
              <a:rPr lang="en-US" altLang="zh-TW" sz="3600" dirty="0"/>
              <a:t>(C) </a:t>
            </a:r>
            <a:r>
              <a:rPr lang="zh-TW" altLang="en-US" sz="3600" dirty="0"/>
              <a:t>採取適當措施</a:t>
            </a:r>
            <a:r>
              <a:rPr lang="en-US" altLang="zh-TW" sz="3600" dirty="0"/>
              <a:t>,</a:t>
            </a:r>
            <a:r>
              <a:rPr lang="zh-TW" altLang="en-US" sz="3600" dirty="0"/>
              <a:t>制止資料外洩</a:t>
            </a:r>
          </a:p>
          <a:p>
            <a:r>
              <a:rPr lang="en-US" altLang="zh-TW" sz="3600" dirty="0">
                <a:solidFill>
                  <a:srgbClr val="FF0000"/>
                </a:solidFill>
              </a:rPr>
              <a:t>(D) </a:t>
            </a:r>
            <a:r>
              <a:rPr lang="zh-TW" altLang="en-US" sz="3600" dirty="0">
                <a:solidFill>
                  <a:srgbClr val="FF0000"/>
                </a:solidFill>
              </a:rPr>
              <a:t>執行資訊事故安全教育訓練</a:t>
            </a:r>
            <a:endParaRPr lang="en-US" altLang="zh-TW" sz="3600" dirty="0">
              <a:solidFill>
                <a:srgbClr val="FF0000"/>
              </a:solidFill>
            </a:endParaRPr>
          </a:p>
          <a:p>
            <a:r>
              <a:rPr lang="zh-TW" altLang="en-US" sz="3600" dirty="0">
                <a:solidFill>
                  <a:srgbClr val="FF0000"/>
                </a:solidFill>
              </a:rPr>
              <a:t>長期 </a:t>
            </a:r>
            <a:endParaRPr lang="en-US" altLang="zh-TW" sz="3600" dirty="0">
              <a:solidFill>
                <a:srgbClr val="FF0000"/>
              </a:solidFill>
            </a:endParaRPr>
          </a:p>
          <a:p>
            <a:endParaRPr lang="en-US" altLang="zh-TW" sz="3600" strike="sngStrike" dirty="0">
              <a:solidFill>
                <a:srgbClr val="FF0000"/>
              </a:solidFill>
            </a:endParaRPr>
          </a:p>
          <a:p>
            <a:endParaRPr lang="en-US" altLang="zh-TW" sz="3600" strike="sngStrike" dirty="0">
              <a:solidFill>
                <a:srgbClr val="FF0000"/>
              </a:solidFill>
            </a:endParaRPr>
          </a:p>
          <a:p>
            <a:r>
              <a:rPr lang="zh-TW" altLang="en-US" sz="1000" strike="sngStrike" dirty="0">
                <a:solidFill>
                  <a:srgbClr val="FF0000"/>
                </a:solidFill>
              </a:rPr>
              <a:t>送分題</a:t>
            </a:r>
            <a:endParaRPr lang="en-US" altLang="zh-TW" sz="1000" strike="sngStrike" dirty="0">
              <a:solidFill>
                <a:srgbClr val="FF0000"/>
              </a:solidFill>
            </a:endParaRPr>
          </a:p>
        </p:txBody>
      </p:sp>
    </p:spTree>
    <p:extLst>
      <p:ext uri="{BB962C8B-B14F-4D97-AF65-F5344CB8AC3E}">
        <p14:creationId xmlns:p14="http://schemas.microsoft.com/office/powerpoint/2010/main" val="10938074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61693" y="946908"/>
            <a:ext cx="8820615" cy="5632311"/>
          </a:xfrm>
          <a:prstGeom prst="rect">
            <a:avLst/>
          </a:prstGeom>
        </p:spPr>
        <p:txBody>
          <a:bodyPr wrap="square">
            <a:spAutoFit/>
          </a:bodyPr>
          <a:lstStyle/>
          <a:p>
            <a:r>
              <a:rPr lang="zh-TW" altLang="en-US" sz="3600" dirty="0"/>
              <a:t>使用雲端架設的 </a:t>
            </a:r>
            <a:r>
              <a:rPr lang="en-US" altLang="zh-TW" sz="3600" dirty="0"/>
              <a:t>Http </a:t>
            </a:r>
            <a:r>
              <a:rPr lang="zh-TW" altLang="en-US" sz="3600" dirty="0"/>
              <a:t>服務時</a:t>
            </a:r>
            <a:r>
              <a:rPr lang="en-US" altLang="zh-TW" sz="3600" dirty="0"/>
              <a:t>,</a:t>
            </a:r>
            <a:r>
              <a:rPr lang="zh-TW" altLang="en-US" sz="3600" dirty="0"/>
              <a:t>若伺服器回傳 </a:t>
            </a:r>
            <a:r>
              <a:rPr lang="en-US" altLang="zh-TW" sz="3600" dirty="0"/>
              <a:t>404 </a:t>
            </a:r>
            <a:r>
              <a:rPr lang="zh-TW" altLang="en-US" sz="3600" dirty="0"/>
              <a:t>的 </a:t>
            </a:r>
            <a:r>
              <a:rPr lang="en-US" altLang="zh-TW" sz="3600" dirty="0"/>
              <a:t>HTTP </a:t>
            </a:r>
            <a:r>
              <a:rPr lang="zh-TW" altLang="en-US" sz="3600" dirty="0"/>
              <a:t>狀態碼</a:t>
            </a:r>
            <a:r>
              <a:rPr lang="en-US" altLang="zh-TW" sz="3600" dirty="0"/>
              <a:t>,</a:t>
            </a:r>
            <a:r>
              <a:rPr lang="zh-TW" altLang="en-US" sz="3600" dirty="0"/>
              <a:t>請問是以下何種情況</a:t>
            </a:r>
            <a:r>
              <a:rPr lang="en-US" altLang="zh-TW" sz="3600" dirty="0"/>
              <a:t>?</a:t>
            </a:r>
          </a:p>
          <a:p>
            <a:r>
              <a:rPr lang="en-US" altLang="zh-TW" sz="3600" dirty="0"/>
              <a:t>(A) Not Found,</a:t>
            </a:r>
            <a:r>
              <a:rPr lang="zh-TW" altLang="en-US" sz="3600" dirty="0"/>
              <a:t>請求失敗</a:t>
            </a:r>
            <a:r>
              <a:rPr lang="en-US" altLang="zh-TW" sz="3600" dirty="0"/>
              <a:t>,</a:t>
            </a:r>
            <a:r>
              <a:rPr lang="zh-TW" altLang="en-US" sz="3600" dirty="0"/>
              <a:t>請求所希望得到的資源未在伺服器上被發現</a:t>
            </a:r>
          </a:p>
          <a:p>
            <a:r>
              <a:rPr lang="en-US" altLang="zh-TW" sz="3600" dirty="0"/>
              <a:t>(B) OK,</a:t>
            </a:r>
            <a:r>
              <a:rPr lang="zh-TW" altLang="en-US" sz="3600" dirty="0"/>
              <a:t>請求已成功</a:t>
            </a:r>
            <a:r>
              <a:rPr lang="en-US" altLang="zh-TW" sz="3600" dirty="0"/>
              <a:t>,</a:t>
            </a:r>
            <a:r>
              <a:rPr lang="zh-TW" altLang="en-US" sz="3600" dirty="0"/>
              <a:t>所請求的回應標頭或資料本體將被送回</a:t>
            </a:r>
          </a:p>
          <a:p>
            <a:r>
              <a:rPr lang="en-US" altLang="zh-TW" sz="3600" dirty="0"/>
              <a:t>(C) Gateway Timeout,</a:t>
            </a:r>
            <a:r>
              <a:rPr lang="zh-TW" altLang="en-US" sz="3600" dirty="0"/>
              <a:t>伺服器嘗試執行請求時</a:t>
            </a:r>
            <a:r>
              <a:rPr lang="en-US" altLang="zh-TW" sz="3600" dirty="0"/>
              <a:t>,</a:t>
            </a:r>
            <a:r>
              <a:rPr lang="zh-TW" altLang="en-US" sz="3600" dirty="0"/>
              <a:t>未能及時從其他伺服器取得回應</a:t>
            </a:r>
          </a:p>
          <a:p>
            <a:r>
              <a:rPr lang="en-US" altLang="zh-TW" sz="3600" dirty="0"/>
              <a:t>(D) I'm a teapot,</a:t>
            </a:r>
            <a:r>
              <a:rPr lang="zh-TW" altLang="en-US" sz="3600" dirty="0"/>
              <a:t>要求伺服器煮咖啡時應當回傳此狀態碼</a:t>
            </a:r>
            <a:endParaRPr lang="en-US" altLang="zh-TW" sz="3600" dirty="0"/>
          </a:p>
        </p:txBody>
      </p:sp>
    </p:spTree>
    <p:extLst>
      <p:ext uri="{BB962C8B-B14F-4D97-AF65-F5344CB8AC3E}">
        <p14:creationId xmlns:p14="http://schemas.microsoft.com/office/powerpoint/2010/main" val="29794571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61693" y="946908"/>
            <a:ext cx="8820615" cy="5632311"/>
          </a:xfrm>
          <a:prstGeom prst="rect">
            <a:avLst/>
          </a:prstGeom>
        </p:spPr>
        <p:txBody>
          <a:bodyPr wrap="square">
            <a:spAutoFit/>
          </a:bodyPr>
          <a:lstStyle/>
          <a:p>
            <a:r>
              <a:rPr lang="zh-TW" altLang="en-US" sz="3600" dirty="0"/>
              <a:t>使用雲端架設的 </a:t>
            </a:r>
            <a:r>
              <a:rPr lang="en-US" altLang="zh-TW" sz="3600" dirty="0"/>
              <a:t>Http </a:t>
            </a:r>
            <a:r>
              <a:rPr lang="zh-TW" altLang="en-US" sz="3600" dirty="0"/>
              <a:t>服務時</a:t>
            </a:r>
            <a:r>
              <a:rPr lang="en-US" altLang="zh-TW" sz="3600" dirty="0"/>
              <a:t>,</a:t>
            </a:r>
            <a:r>
              <a:rPr lang="zh-TW" altLang="en-US" sz="3600" dirty="0"/>
              <a:t>若伺服器回傳 </a:t>
            </a:r>
            <a:r>
              <a:rPr lang="en-US" altLang="zh-TW" sz="3600" dirty="0"/>
              <a:t>404 </a:t>
            </a:r>
            <a:r>
              <a:rPr lang="zh-TW" altLang="en-US" sz="3600" dirty="0"/>
              <a:t>的 </a:t>
            </a:r>
            <a:r>
              <a:rPr lang="en-US" altLang="zh-TW" sz="3600" dirty="0"/>
              <a:t>HTTP </a:t>
            </a:r>
            <a:r>
              <a:rPr lang="zh-TW" altLang="en-US" sz="3600" dirty="0"/>
              <a:t>狀態碼</a:t>
            </a:r>
            <a:r>
              <a:rPr lang="en-US" altLang="zh-TW" sz="3600" dirty="0"/>
              <a:t>,</a:t>
            </a:r>
            <a:r>
              <a:rPr lang="zh-TW" altLang="en-US" sz="3600" dirty="0"/>
              <a:t>請問是以下何種情況</a:t>
            </a:r>
            <a:r>
              <a:rPr lang="en-US" altLang="zh-TW" sz="3600" dirty="0"/>
              <a:t>?</a:t>
            </a:r>
          </a:p>
          <a:p>
            <a:r>
              <a:rPr lang="en-US" altLang="zh-TW" sz="3600" dirty="0">
                <a:solidFill>
                  <a:srgbClr val="FF0000"/>
                </a:solidFill>
              </a:rPr>
              <a:t>(A) Not Found,</a:t>
            </a:r>
            <a:r>
              <a:rPr lang="zh-TW" altLang="en-US" sz="3600" dirty="0">
                <a:solidFill>
                  <a:srgbClr val="FF0000"/>
                </a:solidFill>
              </a:rPr>
              <a:t>請求失敗</a:t>
            </a:r>
            <a:r>
              <a:rPr lang="en-US" altLang="zh-TW" sz="3600" dirty="0">
                <a:solidFill>
                  <a:srgbClr val="FF0000"/>
                </a:solidFill>
              </a:rPr>
              <a:t>,</a:t>
            </a:r>
            <a:r>
              <a:rPr lang="zh-TW" altLang="en-US" sz="3600" dirty="0">
                <a:solidFill>
                  <a:srgbClr val="FF0000"/>
                </a:solidFill>
              </a:rPr>
              <a:t>請求所希望得到的資源未在伺服器上被發現</a:t>
            </a:r>
          </a:p>
          <a:p>
            <a:r>
              <a:rPr lang="en-US" altLang="zh-TW" sz="3600" dirty="0"/>
              <a:t>(B) OK,</a:t>
            </a:r>
            <a:r>
              <a:rPr lang="zh-TW" altLang="en-US" sz="3600" dirty="0"/>
              <a:t>請求已成功</a:t>
            </a:r>
            <a:r>
              <a:rPr lang="en-US" altLang="zh-TW" sz="3600" dirty="0"/>
              <a:t>,</a:t>
            </a:r>
            <a:r>
              <a:rPr lang="zh-TW" altLang="en-US" sz="3600" dirty="0"/>
              <a:t>所請求的回應標頭或資料本體將被送回</a:t>
            </a:r>
          </a:p>
          <a:p>
            <a:r>
              <a:rPr lang="en-US" altLang="zh-TW" sz="3600" dirty="0"/>
              <a:t>(C) Gateway Timeout,</a:t>
            </a:r>
            <a:r>
              <a:rPr lang="zh-TW" altLang="en-US" sz="3600" dirty="0"/>
              <a:t>伺服器嘗試執行請求時</a:t>
            </a:r>
            <a:r>
              <a:rPr lang="en-US" altLang="zh-TW" sz="3600" dirty="0"/>
              <a:t>,</a:t>
            </a:r>
            <a:r>
              <a:rPr lang="zh-TW" altLang="en-US" sz="3600" dirty="0"/>
              <a:t>未能及時從其他伺服器取得回應</a:t>
            </a:r>
          </a:p>
          <a:p>
            <a:r>
              <a:rPr lang="en-US" altLang="zh-TW" sz="3600" dirty="0"/>
              <a:t>(D) I'm a teapot,</a:t>
            </a:r>
            <a:r>
              <a:rPr lang="zh-TW" altLang="en-US" sz="3600" dirty="0"/>
              <a:t>要求伺服器煮咖啡時應當回傳此狀態碼</a:t>
            </a:r>
            <a:endParaRPr lang="en-US" altLang="zh-TW" sz="3600" dirty="0"/>
          </a:p>
        </p:txBody>
      </p:sp>
    </p:spTree>
    <p:extLst>
      <p:ext uri="{BB962C8B-B14F-4D97-AF65-F5344CB8AC3E}">
        <p14:creationId xmlns:p14="http://schemas.microsoft.com/office/powerpoint/2010/main" val="109130232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48444" y="946908"/>
            <a:ext cx="8047112" cy="5632311"/>
          </a:xfrm>
          <a:prstGeom prst="rect">
            <a:avLst/>
          </a:prstGeom>
        </p:spPr>
        <p:txBody>
          <a:bodyPr wrap="square">
            <a:spAutoFit/>
          </a:bodyPr>
          <a:lstStyle/>
          <a:p>
            <a:r>
              <a:rPr lang="zh-TW" altLang="en-US" sz="3600" dirty="0"/>
              <a:t>針對行動裝置的安全防護</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行動裝置充電時應儘量使用變壓器座充</a:t>
            </a:r>
            <a:r>
              <a:rPr lang="en-US" altLang="zh-TW" sz="3600" dirty="0"/>
              <a:t>,</a:t>
            </a:r>
            <a:r>
              <a:rPr lang="zh-TW" altLang="en-US" sz="3600" dirty="0"/>
              <a:t>避免連接電腦</a:t>
            </a:r>
          </a:p>
          <a:p>
            <a:r>
              <a:rPr lang="en-US" altLang="zh-TW" sz="3600" dirty="0"/>
              <a:t>(B) </a:t>
            </a:r>
            <a:r>
              <a:rPr lang="zh-TW" altLang="en-US" sz="3600" dirty="0"/>
              <a:t>行動裝置應設置密碼或鍵盤鎖等防護措施</a:t>
            </a:r>
          </a:p>
          <a:p>
            <a:r>
              <a:rPr lang="en-US" altLang="zh-TW" sz="3600" dirty="0"/>
              <a:t>(C) </a:t>
            </a:r>
            <a:r>
              <a:rPr lang="zh-TW" altLang="en-US" sz="3600" dirty="0"/>
              <a:t>行動裝置應避免下載或安裝來路不明之安裝程式</a:t>
            </a:r>
          </a:p>
          <a:p>
            <a:r>
              <a:rPr lang="en-US" altLang="zh-TW" sz="3600" dirty="0"/>
              <a:t>(D) </a:t>
            </a:r>
            <a:r>
              <a:rPr lang="zh-TW" altLang="en-US" sz="3600" dirty="0"/>
              <a:t>行動裝置不會中毒</a:t>
            </a:r>
            <a:r>
              <a:rPr lang="en-US" altLang="zh-TW" sz="3600" dirty="0"/>
              <a:t>,</a:t>
            </a:r>
            <a:r>
              <a:rPr lang="zh-TW" altLang="en-US" sz="3600" dirty="0"/>
              <a:t>所以不需安裝防毒 </a:t>
            </a:r>
            <a:r>
              <a:rPr lang="en-US" altLang="zh-TW" sz="3600" dirty="0"/>
              <a:t>App,</a:t>
            </a:r>
            <a:r>
              <a:rPr lang="zh-TW" altLang="en-US" sz="3600" dirty="0"/>
              <a:t>以免影響行動裝置安全與效能</a:t>
            </a:r>
            <a:endParaRPr lang="en-US" altLang="zh-TW" sz="3600" dirty="0"/>
          </a:p>
        </p:txBody>
      </p:sp>
    </p:spTree>
    <p:extLst>
      <p:ext uri="{BB962C8B-B14F-4D97-AF65-F5344CB8AC3E}">
        <p14:creationId xmlns:p14="http://schemas.microsoft.com/office/powerpoint/2010/main" val="7068102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48444" y="946908"/>
            <a:ext cx="8047112" cy="5632311"/>
          </a:xfrm>
          <a:prstGeom prst="rect">
            <a:avLst/>
          </a:prstGeom>
        </p:spPr>
        <p:txBody>
          <a:bodyPr wrap="square">
            <a:spAutoFit/>
          </a:bodyPr>
          <a:lstStyle/>
          <a:p>
            <a:r>
              <a:rPr lang="zh-TW" altLang="en-US" sz="3600" dirty="0"/>
              <a:t>針對行動裝置的安全防護</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行動裝置充電時應儘量使用變壓器座充</a:t>
            </a:r>
            <a:r>
              <a:rPr lang="en-US" altLang="zh-TW" sz="3600" dirty="0"/>
              <a:t>,</a:t>
            </a:r>
            <a:r>
              <a:rPr lang="zh-TW" altLang="en-US" sz="3600" dirty="0"/>
              <a:t>避免連接電腦</a:t>
            </a:r>
          </a:p>
          <a:p>
            <a:r>
              <a:rPr lang="en-US" altLang="zh-TW" sz="3600" dirty="0"/>
              <a:t>(B) </a:t>
            </a:r>
            <a:r>
              <a:rPr lang="zh-TW" altLang="en-US" sz="3600" dirty="0"/>
              <a:t>行動裝置應設置密碼或鍵盤鎖等防護措施</a:t>
            </a:r>
          </a:p>
          <a:p>
            <a:r>
              <a:rPr lang="en-US" altLang="zh-TW" sz="3600" dirty="0"/>
              <a:t>(C) </a:t>
            </a:r>
            <a:r>
              <a:rPr lang="zh-TW" altLang="en-US" sz="3600" dirty="0"/>
              <a:t>行動裝置應避免下載或安裝來路不明之安裝程式</a:t>
            </a:r>
          </a:p>
          <a:p>
            <a:r>
              <a:rPr lang="en-US" altLang="zh-TW" sz="3600" dirty="0">
                <a:solidFill>
                  <a:srgbClr val="FF0000"/>
                </a:solidFill>
              </a:rPr>
              <a:t>(D) </a:t>
            </a:r>
            <a:r>
              <a:rPr lang="zh-TW" altLang="en-US" sz="3600" dirty="0">
                <a:solidFill>
                  <a:srgbClr val="FF0000"/>
                </a:solidFill>
              </a:rPr>
              <a:t>行動裝置不會中毒</a:t>
            </a:r>
            <a:r>
              <a:rPr lang="en-US" altLang="zh-TW" sz="3600" dirty="0">
                <a:solidFill>
                  <a:srgbClr val="FF0000"/>
                </a:solidFill>
              </a:rPr>
              <a:t>,</a:t>
            </a:r>
            <a:r>
              <a:rPr lang="zh-TW" altLang="en-US" sz="3600" dirty="0">
                <a:solidFill>
                  <a:srgbClr val="FF0000"/>
                </a:solidFill>
              </a:rPr>
              <a:t>所以不需安裝防毒 </a:t>
            </a:r>
            <a:r>
              <a:rPr lang="en-US" altLang="zh-TW" sz="3600" dirty="0">
                <a:solidFill>
                  <a:srgbClr val="FF0000"/>
                </a:solidFill>
              </a:rPr>
              <a:t>App,</a:t>
            </a:r>
            <a:r>
              <a:rPr lang="zh-TW" altLang="en-US" sz="3600" dirty="0">
                <a:solidFill>
                  <a:srgbClr val="FF0000"/>
                </a:solidFill>
              </a:rPr>
              <a:t>以免影響行動裝置安全與效能</a:t>
            </a:r>
            <a:endParaRPr lang="en-US" altLang="zh-TW" sz="3600" dirty="0">
              <a:solidFill>
                <a:srgbClr val="FF0000"/>
              </a:solidFill>
            </a:endParaRPr>
          </a:p>
        </p:txBody>
      </p:sp>
    </p:spTree>
    <p:extLst>
      <p:ext uri="{BB962C8B-B14F-4D97-AF65-F5344CB8AC3E}">
        <p14:creationId xmlns:p14="http://schemas.microsoft.com/office/powerpoint/2010/main" val="323338895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56840" y="946908"/>
            <a:ext cx="8430321" cy="5016758"/>
          </a:xfrm>
          <a:prstGeom prst="rect">
            <a:avLst/>
          </a:prstGeom>
        </p:spPr>
        <p:txBody>
          <a:bodyPr wrap="square">
            <a:spAutoFit/>
          </a:bodyPr>
          <a:lstStyle/>
          <a:p>
            <a:r>
              <a:rPr lang="zh-TW" altLang="en-US" sz="3200" dirty="0"/>
              <a:t>關於提高行動裝置連線的安全性</a:t>
            </a:r>
            <a:r>
              <a:rPr lang="en-US" altLang="zh-TW" sz="3200" dirty="0"/>
              <a:t>,</a:t>
            </a:r>
            <a:r>
              <a:rPr lang="zh-TW" altLang="en-US" sz="3200" dirty="0"/>
              <a:t>下列敘述何者不正確</a:t>
            </a:r>
            <a:r>
              <a:rPr lang="en-US" altLang="zh-TW" sz="3200" dirty="0"/>
              <a:t>?</a:t>
            </a:r>
          </a:p>
          <a:p>
            <a:r>
              <a:rPr lang="en-US" altLang="zh-TW" sz="3200" dirty="0"/>
              <a:t>(A) </a:t>
            </a:r>
            <a:r>
              <a:rPr lang="zh-TW" altLang="en-US" sz="3200" dirty="0"/>
              <a:t>當不需要開啟定位功能</a:t>
            </a:r>
            <a:r>
              <a:rPr lang="en-US" altLang="zh-TW" sz="3200" dirty="0"/>
              <a:t>(GPS)</a:t>
            </a:r>
            <a:r>
              <a:rPr lang="zh-TW" altLang="en-US" sz="3200" dirty="0"/>
              <a:t>時</a:t>
            </a:r>
            <a:r>
              <a:rPr lang="en-US" altLang="zh-TW" sz="3200" dirty="0"/>
              <a:t>,</a:t>
            </a:r>
            <a:r>
              <a:rPr lang="zh-TW" altLang="en-US" sz="3200" dirty="0"/>
              <a:t>應保持關閉</a:t>
            </a:r>
          </a:p>
          <a:p>
            <a:r>
              <a:rPr lang="en-US" altLang="zh-TW" sz="3200" dirty="0"/>
              <a:t>(B) </a:t>
            </a:r>
            <a:r>
              <a:rPr lang="zh-TW" altLang="en-US" sz="3200" dirty="0"/>
              <a:t>當有第三方免費提供 </a:t>
            </a:r>
            <a:r>
              <a:rPr lang="en-US" altLang="zh-TW" sz="3200" dirty="0"/>
              <a:t>Wi-Fi </a:t>
            </a:r>
            <a:r>
              <a:rPr lang="zh-TW" altLang="en-US" sz="3200" dirty="0"/>
              <a:t>服務時就直接用</a:t>
            </a:r>
            <a:r>
              <a:rPr lang="en-US" altLang="zh-TW" sz="3200" dirty="0"/>
              <a:t>,</a:t>
            </a:r>
            <a:r>
              <a:rPr lang="zh-TW" altLang="en-US" sz="3200" dirty="0"/>
              <a:t>不需了解服務提供者身份</a:t>
            </a:r>
          </a:p>
          <a:p>
            <a:r>
              <a:rPr lang="en-US" altLang="zh-TW" sz="3200" dirty="0"/>
              <a:t>(C) </a:t>
            </a:r>
            <a:r>
              <a:rPr lang="zh-TW" altLang="en-US" sz="3200" dirty="0"/>
              <a:t>應小心使用藍牙功能</a:t>
            </a:r>
            <a:r>
              <a:rPr lang="en-US" altLang="zh-TW" sz="3200" dirty="0"/>
              <a:t>,</a:t>
            </a:r>
            <a:r>
              <a:rPr lang="zh-TW" altLang="en-US" sz="3200" dirty="0"/>
              <a:t>無使用需求時應予以關閉</a:t>
            </a:r>
          </a:p>
          <a:p>
            <a:r>
              <a:rPr lang="en-US" altLang="zh-TW" sz="3200" dirty="0"/>
              <a:t>(D) </a:t>
            </a:r>
            <a:r>
              <a:rPr lang="zh-TW" altLang="en-US" sz="3200" dirty="0"/>
              <a:t>當使用公眾場合所提供之手機充電功能時</a:t>
            </a:r>
            <a:r>
              <a:rPr lang="en-US" altLang="zh-TW" sz="3200" dirty="0"/>
              <a:t>,</a:t>
            </a:r>
            <a:r>
              <a:rPr lang="zh-TW" altLang="en-US" sz="3200" dirty="0"/>
              <a:t>應確保手機相關傳輸功能未被開啟或先手動關閉</a:t>
            </a:r>
            <a:endParaRPr lang="en-US" altLang="zh-TW" sz="3200" dirty="0"/>
          </a:p>
        </p:txBody>
      </p:sp>
    </p:spTree>
    <p:extLst>
      <p:ext uri="{BB962C8B-B14F-4D97-AF65-F5344CB8AC3E}">
        <p14:creationId xmlns:p14="http://schemas.microsoft.com/office/powerpoint/2010/main" val="29806423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56840" y="946908"/>
            <a:ext cx="8430321" cy="5016758"/>
          </a:xfrm>
          <a:prstGeom prst="rect">
            <a:avLst/>
          </a:prstGeom>
        </p:spPr>
        <p:txBody>
          <a:bodyPr wrap="square">
            <a:spAutoFit/>
          </a:bodyPr>
          <a:lstStyle/>
          <a:p>
            <a:r>
              <a:rPr lang="zh-TW" altLang="en-US" sz="3200" dirty="0"/>
              <a:t>關於提高行動裝置連線的安全性</a:t>
            </a:r>
            <a:r>
              <a:rPr lang="en-US" altLang="zh-TW" sz="3200" dirty="0"/>
              <a:t>,</a:t>
            </a:r>
            <a:r>
              <a:rPr lang="zh-TW" altLang="en-US" sz="3200" dirty="0"/>
              <a:t>下列敘述何者不正確</a:t>
            </a:r>
            <a:r>
              <a:rPr lang="en-US" altLang="zh-TW" sz="3200" dirty="0"/>
              <a:t>?</a:t>
            </a:r>
          </a:p>
          <a:p>
            <a:r>
              <a:rPr lang="en-US" altLang="zh-TW" sz="3200" dirty="0"/>
              <a:t>(A) </a:t>
            </a:r>
            <a:r>
              <a:rPr lang="zh-TW" altLang="en-US" sz="3200" dirty="0"/>
              <a:t>當不需要開啟定位功能</a:t>
            </a:r>
            <a:r>
              <a:rPr lang="en-US" altLang="zh-TW" sz="3200" dirty="0"/>
              <a:t>(GPS)</a:t>
            </a:r>
            <a:r>
              <a:rPr lang="zh-TW" altLang="en-US" sz="3200" dirty="0"/>
              <a:t>時</a:t>
            </a:r>
            <a:r>
              <a:rPr lang="en-US" altLang="zh-TW" sz="3200" dirty="0"/>
              <a:t>,</a:t>
            </a:r>
            <a:r>
              <a:rPr lang="zh-TW" altLang="en-US" sz="3200" dirty="0"/>
              <a:t>應保持關閉</a:t>
            </a:r>
          </a:p>
          <a:p>
            <a:r>
              <a:rPr lang="en-US" altLang="zh-TW" sz="3200" dirty="0">
                <a:solidFill>
                  <a:srgbClr val="FF0000"/>
                </a:solidFill>
              </a:rPr>
              <a:t>(B) </a:t>
            </a:r>
            <a:r>
              <a:rPr lang="zh-TW" altLang="en-US" sz="3200" dirty="0">
                <a:solidFill>
                  <a:srgbClr val="FF0000"/>
                </a:solidFill>
              </a:rPr>
              <a:t>當有第三方免費提供 </a:t>
            </a:r>
            <a:r>
              <a:rPr lang="en-US" altLang="zh-TW" sz="3200" dirty="0">
                <a:solidFill>
                  <a:srgbClr val="FF0000"/>
                </a:solidFill>
              </a:rPr>
              <a:t>Wi-Fi </a:t>
            </a:r>
            <a:r>
              <a:rPr lang="zh-TW" altLang="en-US" sz="3200" dirty="0">
                <a:solidFill>
                  <a:srgbClr val="FF0000"/>
                </a:solidFill>
              </a:rPr>
              <a:t>服務時就直接用</a:t>
            </a:r>
            <a:r>
              <a:rPr lang="en-US" altLang="zh-TW" sz="3200" dirty="0">
                <a:solidFill>
                  <a:srgbClr val="FF0000"/>
                </a:solidFill>
              </a:rPr>
              <a:t>,</a:t>
            </a:r>
            <a:r>
              <a:rPr lang="zh-TW" altLang="en-US" sz="3200" dirty="0">
                <a:solidFill>
                  <a:srgbClr val="FF0000"/>
                </a:solidFill>
              </a:rPr>
              <a:t>不需了解服務提供者身份</a:t>
            </a:r>
          </a:p>
          <a:p>
            <a:r>
              <a:rPr lang="en-US" altLang="zh-TW" sz="3200" dirty="0"/>
              <a:t>(C) </a:t>
            </a:r>
            <a:r>
              <a:rPr lang="zh-TW" altLang="en-US" sz="3200" dirty="0"/>
              <a:t>應小心使用藍牙功能</a:t>
            </a:r>
            <a:r>
              <a:rPr lang="en-US" altLang="zh-TW" sz="3200" dirty="0"/>
              <a:t>,</a:t>
            </a:r>
            <a:r>
              <a:rPr lang="zh-TW" altLang="en-US" sz="3200" dirty="0"/>
              <a:t>無使用需求時應予以關閉</a:t>
            </a:r>
          </a:p>
          <a:p>
            <a:r>
              <a:rPr lang="en-US" altLang="zh-TW" sz="3200" dirty="0"/>
              <a:t>(D) </a:t>
            </a:r>
            <a:r>
              <a:rPr lang="zh-TW" altLang="en-US" sz="3200" dirty="0"/>
              <a:t>當使用公眾場合所提供之手機充電功能時</a:t>
            </a:r>
            <a:r>
              <a:rPr lang="en-US" altLang="zh-TW" sz="3200" dirty="0"/>
              <a:t>,</a:t>
            </a:r>
            <a:r>
              <a:rPr lang="zh-TW" altLang="en-US" sz="3200" dirty="0"/>
              <a:t>應確保手機相關傳輸功能未被開啟或先手動關閉</a:t>
            </a:r>
            <a:endParaRPr lang="en-US" altLang="zh-TW" sz="3200" dirty="0"/>
          </a:p>
        </p:txBody>
      </p:sp>
    </p:spTree>
    <p:extLst>
      <p:ext uri="{BB962C8B-B14F-4D97-AF65-F5344CB8AC3E}">
        <p14:creationId xmlns:p14="http://schemas.microsoft.com/office/powerpoint/2010/main" val="5196072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946908"/>
            <a:ext cx="8916106" cy="3046988"/>
          </a:xfrm>
          <a:prstGeom prst="rect">
            <a:avLst/>
          </a:prstGeom>
        </p:spPr>
        <p:txBody>
          <a:bodyPr wrap="square">
            <a:spAutoFit/>
          </a:bodyPr>
          <a:lstStyle/>
          <a:p>
            <a:r>
              <a:rPr lang="zh-TW" altLang="en-US" sz="3200" dirty="0"/>
              <a:t>關於行動裝置上運用 </a:t>
            </a:r>
            <a:r>
              <a:rPr lang="en-US" altLang="zh-TW" sz="3200" dirty="0"/>
              <a:t>HCE(Host Card Emulation)</a:t>
            </a:r>
            <a:r>
              <a:rPr lang="zh-TW" altLang="en-US" sz="3200" dirty="0"/>
              <a:t>行動支付方式的安全</a:t>
            </a:r>
            <a:r>
              <a:rPr lang="en-US" altLang="zh-TW" sz="3200" dirty="0"/>
              <a:t>,</a:t>
            </a:r>
            <a:r>
              <a:rPr lang="zh-TW" altLang="en-US" sz="3200" dirty="0"/>
              <a:t>下列敘述何者不正確</a:t>
            </a:r>
            <a:r>
              <a:rPr lang="en-US" altLang="zh-TW" sz="3200" dirty="0"/>
              <a:t>?</a:t>
            </a:r>
          </a:p>
          <a:p>
            <a:r>
              <a:rPr lang="en-US" altLang="zh-TW" sz="3200" dirty="0"/>
              <a:t>(A) </a:t>
            </a:r>
            <a:r>
              <a:rPr lang="zh-TW" altLang="en-US" sz="3200" dirty="0"/>
              <a:t>從雲端支付平台取得的金鑰是有時效性的</a:t>
            </a:r>
          </a:p>
          <a:p>
            <a:r>
              <a:rPr lang="en-US" altLang="zh-TW" sz="3200" dirty="0"/>
              <a:t>(B) </a:t>
            </a:r>
            <a:r>
              <a:rPr lang="zh-TW" altLang="en-US" sz="3200" dirty="0"/>
              <a:t>無需挑選通過服務平台安全認證的手機</a:t>
            </a:r>
          </a:p>
          <a:p>
            <a:r>
              <a:rPr lang="en-US" altLang="zh-TW" sz="3200" dirty="0"/>
              <a:t>(C) </a:t>
            </a:r>
            <a:r>
              <a:rPr lang="zh-TW" altLang="en-US" sz="3200" dirty="0"/>
              <a:t>手機無需具備安全元件來儲存支付資訊</a:t>
            </a:r>
          </a:p>
          <a:p>
            <a:r>
              <a:rPr lang="en-US" altLang="zh-TW" sz="3200" dirty="0"/>
              <a:t>(D) </a:t>
            </a:r>
            <a:r>
              <a:rPr lang="zh-TW" altLang="en-US" sz="3200" dirty="0"/>
              <a:t>需更換具備安全防護特殊的 </a:t>
            </a:r>
            <a:r>
              <a:rPr lang="en-US" altLang="zh-TW" sz="3200" dirty="0"/>
              <a:t>SIM </a:t>
            </a:r>
            <a:r>
              <a:rPr lang="zh-TW" altLang="en-US" sz="3200" dirty="0"/>
              <a:t>卡才能支援</a:t>
            </a:r>
            <a:endParaRPr lang="en-US" altLang="zh-TW" sz="3200" dirty="0"/>
          </a:p>
        </p:txBody>
      </p:sp>
    </p:spTree>
    <p:extLst>
      <p:ext uri="{BB962C8B-B14F-4D97-AF65-F5344CB8AC3E}">
        <p14:creationId xmlns:p14="http://schemas.microsoft.com/office/powerpoint/2010/main" val="24343520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946908"/>
            <a:ext cx="8916106" cy="3046988"/>
          </a:xfrm>
          <a:prstGeom prst="rect">
            <a:avLst/>
          </a:prstGeom>
        </p:spPr>
        <p:txBody>
          <a:bodyPr wrap="square">
            <a:spAutoFit/>
          </a:bodyPr>
          <a:lstStyle/>
          <a:p>
            <a:r>
              <a:rPr lang="zh-TW" altLang="en-US" sz="3200" dirty="0"/>
              <a:t>關於行動裝置上運用 </a:t>
            </a:r>
            <a:r>
              <a:rPr lang="en-US" altLang="zh-TW" sz="3200" dirty="0"/>
              <a:t>HCE(Host Card Emulation)</a:t>
            </a:r>
            <a:r>
              <a:rPr lang="zh-TW" altLang="en-US" sz="3200" dirty="0"/>
              <a:t>行動支付方式的安全</a:t>
            </a:r>
            <a:r>
              <a:rPr lang="en-US" altLang="zh-TW" sz="3200" dirty="0"/>
              <a:t>,</a:t>
            </a:r>
            <a:r>
              <a:rPr lang="zh-TW" altLang="en-US" sz="3200" dirty="0"/>
              <a:t>下列敘述何者不正確</a:t>
            </a:r>
            <a:r>
              <a:rPr lang="en-US" altLang="zh-TW" sz="3200" dirty="0"/>
              <a:t>?</a:t>
            </a:r>
          </a:p>
          <a:p>
            <a:r>
              <a:rPr lang="en-US" altLang="zh-TW" sz="3200" dirty="0"/>
              <a:t>(A) </a:t>
            </a:r>
            <a:r>
              <a:rPr lang="zh-TW" altLang="en-US" sz="3200" dirty="0"/>
              <a:t>從雲端支付平台取得的金鑰是有時效性的</a:t>
            </a:r>
          </a:p>
          <a:p>
            <a:r>
              <a:rPr lang="en-US" altLang="zh-TW" sz="3200" dirty="0"/>
              <a:t>(B) </a:t>
            </a:r>
            <a:r>
              <a:rPr lang="zh-TW" altLang="en-US" sz="3200" dirty="0"/>
              <a:t>無需挑選通過服務平台安全認證的手機</a:t>
            </a:r>
          </a:p>
          <a:p>
            <a:r>
              <a:rPr lang="en-US" altLang="zh-TW" sz="3200" dirty="0"/>
              <a:t>(C) </a:t>
            </a:r>
            <a:r>
              <a:rPr lang="zh-TW" altLang="en-US" sz="3200" dirty="0"/>
              <a:t>手機無需具備安全元件來儲存支付資訊</a:t>
            </a:r>
          </a:p>
          <a:p>
            <a:r>
              <a:rPr lang="en-US" altLang="zh-TW" sz="3200" dirty="0">
                <a:solidFill>
                  <a:srgbClr val="FF0000"/>
                </a:solidFill>
              </a:rPr>
              <a:t>(D) </a:t>
            </a:r>
            <a:r>
              <a:rPr lang="zh-TW" altLang="en-US" sz="3200" dirty="0">
                <a:solidFill>
                  <a:srgbClr val="FF0000"/>
                </a:solidFill>
              </a:rPr>
              <a:t>需更換具備安全防護特殊的 </a:t>
            </a:r>
            <a:r>
              <a:rPr lang="en-US" altLang="zh-TW" sz="3200" dirty="0">
                <a:solidFill>
                  <a:srgbClr val="FF0000"/>
                </a:solidFill>
              </a:rPr>
              <a:t>SIM </a:t>
            </a:r>
            <a:r>
              <a:rPr lang="zh-TW" altLang="en-US" sz="3200" dirty="0">
                <a:solidFill>
                  <a:srgbClr val="FF0000"/>
                </a:solidFill>
              </a:rPr>
              <a:t>卡才能支援</a:t>
            </a:r>
            <a:endParaRPr lang="en-US" altLang="zh-TW" sz="3200" dirty="0">
              <a:solidFill>
                <a:srgbClr val="FF0000"/>
              </a:solidFill>
            </a:endParaRPr>
          </a:p>
        </p:txBody>
      </p:sp>
    </p:spTree>
    <p:extLst>
      <p:ext uri="{BB962C8B-B14F-4D97-AF65-F5344CB8AC3E}">
        <p14:creationId xmlns:p14="http://schemas.microsoft.com/office/powerpoint/2010/main" val="7085897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80855" y="946908"/>
            <a:ext cx="8782291" cy="5078313"/>
          </a:xfrm>
          <a:prstGeom prst="rect">
            <a:avLst/>
          </a:prstGeom>
        </p:spPr>
        <p:txBody>
          <a:bodyPr wrap="square">
            <a:spAutoFit/>
          </a:bodyPr>
          <a:lstStyle/>
          <a:p>
            <a:r>
              <a:rPr lang="zh-TW" altLang="en-US" sz="3600" dirty="0"/>
              <a:t>在物聯網裡</a:t>
            </a:r>
            <a:r>
              <a:rPr lang="en-US" altLang="zh-TW" sz="3600" dirty="0"/>
              <a:t>,</a:t>
            </a:r>
            <a:r>
              <a:rPr lang="zh-TW" altLang="en-US" sz="3600" dirty="0"/>
              <a:t>電器設備透過無線通訊協定互聯時</a:t>
            </a:r>
            <a:r>
              <a:rPr lang="en-US" altLang="zh-TW" sz="3600" dirty="0"/>
              <a:t>,</a:t>
            </a:r>
            <a:r>
              <a:rPr lang="zh-TW" altLang="en-US" sz="3600" dirty="0"/>
              <a:t>有可能因為外來超強訊號的干擾而產生「蓋臺」的現象</a:t>
            </a:r>
            <a:r>
              <a:rPr lang="en-US" altLang="zh-TW" sz="3600" dirty="0"/>
              <a:t>,</a:t>
            </a:r>
            <a:r>
              <a:rPr lang="zh-TW" altLang="en-US" sz="3600" dirty="0"/>
              <a:t>這是屬於哪一類的攻擊手法</a:t>
            </a:r>
            <a:r>
              <a:rPr lang="en-US" altLang="zh-TW" sz="3600" dirty="0"/>
              <a:t>?</a:t>
            </a:r>
          </a:p>
          <a:p>
            <a:r>
              <a:rPr lang="en-US" altLang="zh-TW" sz="3600" dirty="0"/>
              <a:t>(A) </a:t>
            </a:r>
            <a:r>
              <a:rPr lang="zh-TW" altLang="en-US" sz="3600" dirty="0"/>
              <a:t>中間人攻擊</a:t>
            </a:r>
            <a:r>
              <a:rPr lang="en-US" altLang="zh-TW" sz="3600" dirty="0"/>
              <a:t>(Man-In-The-Middle Attack)</a:t>
            </a:r>
          </a:p>
          <a:p>
            <a:r>
              <a:rPr lang="en-US" altLang="zh-TW" sz="3600" dirty="0"/>
              <a:t>(B) </a:t>
            </a:r>
            <a:r>
              <a:rPr lang="zh-TW" altLang="en-US" sz="3600" dirty="0"/>
              <a:t>資料隱碼攻擊</a:t>
            </a:r>
            <a:r>
              <a:rPr lang="en-US" altLang="zh-TW" sz="3600" dirty="0"/>
              <a:t>(SQL Injection Attack)</a:t>
            </a:r>
          </a:p>
          <a:p>
            <a:r>
              <a:rPr lang="en-US" altLang="zh-TW" sz="3600" dirty="0"/>
              <a:t>(C) </a:t>
            </a:r>
            <a:r>
              <a:rPr lang="zh-TW" altLang="en-US" sz="3600" dirty="0"/>
              <a:t>隱藏欄位攻擊</a:t>
            </a:r>
            <a:r>
              <a:rPr lang="en-US" altLang="zh-TW" sz="3600" dirty="0"/>
              <a:t>(Hidden-Field-Tampering Attack)</a:t>
            </a:r>
          </a:p>
          <a:p>
            <a:r>
              <a:rPr lang="en-US" altLang="zh-TW" sz="3600" dirty="0"/>
              <a:t>(D) </a:t>
            </a:r>
            <a:r>
              <a:rPr lang="zh-TW" altLang="en-US" sz="3600" dirty="0"/>
              <a:t>阻斷服務攻擊</a:t>
            </a:r>
            <a:r>
              <a:rPr lang="en-US" altLang="zh-TW" sz="3600" dirty="0"/>
              <a:t>(Denial-of-Service Attack)</a:t>
            </a:r>
          </a:p>
        </p:txBody>
      </p:sp>
    </p:spTree>
    <p:extLst>
      <p:ext uri="{BB962C8B-B14F-4D97-AF65-F5344CB8AC3E}">
        <p14:creationId xmlns:p14="http://schemas.microsoft.com/office/powerpoint/2010/main" val="2639372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80855" y="946908"/>
            <a:ext cx="8782291" cy="5078313"/>
          </a:xfrm>
          <a:prstGeom prst="rect">
            <a:avLst/>
          </a:prstGeom>
        </p:spPr>
        <p:txBody>
          <a:bodyPr wrap="square">
            <a:spAutoFit/>
          </a:bodyPr>
          <a:lstStyle/>
          <a:p>
            <a:r>
              <a:rPr lang="zh-TW" altLang="en-US" sz="3600" dirty="0"/>
              <a:t>在物聯網裡</a:t>
            </a:r>
            <a:r>
              <a:rPr lang="en-US" altLang="zh-TW" sz="3600" dirty="0"/>
              <a:t>,</a:t>
            </a:r>
            <a:r>
              <a:rPr lang="zh-TW" altLang="en-US" sz="3600" dirty="0"/>
              <a:t>電器設備透過無線通訊協定互聯時</a:t>
            </a:r>
            <a:r>
              <a:rPr lang="en-US" altLang="zh-TW" sz="3600" dirty="0"/>
              <a:t>,</a:t>
            </a:r>
            <a:r>
              <a:rPr lang="zh-TW" altLang="en-US" sz="3600" dirty="0"/>
              <a:t>有可能因為外來超強訊號的干擾而產生「蓋臺」的現象</a:t>
            </a:r>
            <a:r>
              <a:rPr lang="en-US" altLang="zh-TW" sz="3600" dirty="0"/>
              <a:t>,</a:t>
            </a:r>
            <a:r>
              <a:rPr lang="zh-TW" altLang="en-US" sz="3600" dirty="0"/>
              <a:t>這是屬於哪一類的攻擊手法</a:t>
            </a:r>
            <a:r>
              <a:rPr lang="en-US" altLang="zh-TW" sz="3600" dirty="0"/>
              <a:t>?</a:t>
            </a:r>
          </a:p>
          <a:p>
            <a:r>
              <a:rPr lang="en-US" altLang="zh-TW" sz="3600" dirty="0"/>
              <a:t>(A) </a:t>
            </a:r>
            <a:r>
              <a:rPr lang="zh-TW" altLang="en-US" sz="3600" dirty="0"/>
              <a:t>中間人攻擊</a:t>
            </a:r>
            <a:r>
              <a:rPr lang="en-US" altLang="zh-TW" sz="3600" dirty="0"/>
              <a:t>(Man-In-The-Middle Attack)</a:t>
            </a:r>
          </a:p>
          <a:p>
            <a:r>
              <a:rPr lang="en-US" altLang="zh-TW" sz="3600" dirty="0"/>
              <a:t>(B) </a:t>
            </a:r>
            <a:r>
              <a:rPr lang="zh-TW" altLang="en-US" sz="3600" dirty="0"/>
              <a:t>資料隱碼攻擊</a:t>
            </a:r>
            <a:r>
              <a:rPr lang="en-US" altLang="zh-TW" sz="3600" dirty="0"/>
              <a:t>(SQL Injection Attack)</a:t>
            </a:r>
          </a:p>
          <a:p>
            <a:r>
              <a:rPr lang="en-US" altLang="zh-TW" sz="3600" dirty="0"/>
              <a:t>(C) </a:t>
            </a:r>
            <a:r>
              <a:rPr lang="zh-TW" altLang="en-US" sz="3600" dirty="0"/>
              <a:t>隱藏欄位攻擊</a:t>
            </a:r>
            <a:r>
              <a:rPr lang="en-US" altLang="zh-TW" sz="3600" dirty="0"/>
              <a:t>(Hidden-Field-Tampering Attack)</a:t>
            </a:r>
          </a:p>
          <a:p>
            <a:r>
              <a:rPr lang="en-US" altLang="zh-TW" sz="3600" dirty="0">
                <a:solidFill>
                  <a:srgbClr val="FF0000"/>
                </a:solidFill>
              </a:rPr>
              <a:t>(D) </a:t>
            </a:r>
            <a:r>
              <a:rPr lang="zh-TW" altLang="en-US" sz="3600" dirty="0">
                <a:solidFill>
                  <a:srgbClr val="FF0000"/>
                </a:solidFill>
              </a:rPr>
              <a:t>阻斷服務攻擊</a:t>
            </a:r>
            <a:r>
              <a:rPr lang="en-US" altLang="zh-TW" sz="3600" dirty="0">
                <a:solidFill>
                  <a:srgbClr val="FF0000"/>
                </a:solidFill>
              </a:rPr>
              <a:t>(Denial-of-Service Attack)</a:t>
            </a:r>
          </a:p>
        </p:txBody>
      </p:sp>
    </p:spTree>
    <p:extLst>
      <p:ext uri="{BB962C8B-B14F-4D97-AF65-F5344CB8AC3E}">
        <p14:creationId xmlns:p14="http://schemas.microsoft.com/office/powerpoint/2010/main" val="852476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當某一</a:t>
            </a:r>
            <a:r>
              <a:rPr lang="zh-TW" altLang="en-US" sz="3600" dirty="0">
                <a:solidFill>
                  <a:srgbClr val="FF0000"/>
                </a:solidFill>
              </a:rPr>
              <a:t>作業系統中</a:t>
            </a:r>
            <a:r>
              <a:rPr lang="zh-TW" altLang="en-US" sz="3600" dirty="0"/>
              <a:t>的</a:t>
            </a:r>
            <a:r>
              <a:rPr lang="zh-TW" altLang="en-US" sz="3600" dirty="0">
                <a:solidFill>
                  <a:srgbClr val="FF0000"/>
                </a:solidFill>
              </a:rPr>
              <a:t>兩個程式</a:t>
            </a:r>
            <a:r>
              <a:rPr lang="zh-TW" altLang="en-US" sz="3600" dirty="0"/>
              <a:t>因互相</a:t>
            </a:r>
            <a:r>
              <a:rPr lang="zh-TW" altLang="en-US" sz="3600" dirty="0">
                <a:solidFill>
                  <a:srgbClr val="FF0000"/>
                </a:solidFill>
              </a:rPr>
              <a:t>搶用資源</a:t>
            </a:r>
            <a:r>
              <a:rPr lang="zh-TW" altLang="en-US" sz="3600" dirty="0"/>
              <a:t>而造成兩個程式均</a:t>
            </a:r>
            <a:r>
              <a:rPr lang="zh-TW" altLang="en-US" sz="3600" dirty="0">
                <a:solidFill>
                  <a:srgbClr val="FF0000"/>
                </a:solidFill>
              </a:rPr>
              <a:t>無法完成既定工作</a:t>
            </a:r>
            <a:r>
              <a:rPr lang="zh-TW" altLang="en-US" sz="3600" dirty="0"/>
              <a:t>之結果</a:t>
            </a:r>
            <a:r>
              <a:rPr lang="en-US" altLang="zh-TW" sz="3600" dirty="0"/>
              <a:t>,</a:t>
            </a:r>
            <a:r>
              <a:rPr lang="zh-TW" altLang="en-US" sz="3600" dirty="0"/>
              <a:t>請問此現象稱為</a:t>
            </a:r>
            <a:r>
              <a:rPr lang="en-US" altLang="zh-TW" sz="3600" dirty="0"/>
              <a:t>?</a:t>
            </a:r>
          </a:p>
          <a:p>
            <a:r>
              <a:rPr lang="en-US" altLang="zh-TW" sz="3600" dirty="0"/>
              <a:t>(A) </a:t>
            </a:r>
            <a:r>
              <a:rPr lang="zh-TW" altLang="en-US" sz="3600" dirty="0"/>
              <a:t>碰撞</a:t>
            </a:r>
            <a:r>
              <a:rPr lang="en-US" altLang="zh-TW" sz="3600" dirty="0"/>
              <a:t>(Collision)</a:t>
            </a:r>
          </a:p>
          <a:p>
            <a:r>
              <a:rPr lang="en-US" altLang="zh-TW" sz="3600" dirty="0">
                <a:solidFill>
                  <a:srgbClr val="FF0000"/>
                </a:solidFill>
              </a:rPr>
              <a:t>(B) </a:t>
            </a:r>
            <a:r>
              <a:rPr lang="zh-TW" altLang="en-US" sz="3600" dirty="0">
                <a:solidFill>
                  <a:srgbClr val="FF0000"/>
                </a:solidFill>
              </a:rPr>
              <a:t>死結</a:t>
            </a:r>
            <a:r>
              <a:rPr lang="en-US" altLang="zh-TW" sz="3600" dirty="0">
                <a:solidFill>
                  <a:srgbClr val="FF0000"/>
                </a:solidFill>
              </a:rPr>
              <a:t>(Deadlock)</a:t>
            </a:r>
          </a:p>
          <a:p>
            <a:r>
              <a:rPr lang="en-US" altLang="zh-TW" sz="3600" dirty="0"/>
              <a:t>(C) </a:t>
            </a:r>
            <a:r>
              <a:rPr lang="zh-TW" altLang="en-US" sz="3600" dirty="0"/>
              <a:t>佇列</a:t>
            </a:r>
            <a:r>
              <a:rPr lang="en-US" altLang="zh-TW" sz="3600" dirty="0"/>
              <a:t>(Queue)</a:t>
            </a:r>
          </a:p>
          <a:p>
            <a:r>
              <a:rPr lang="en-US" altLang="zh-TW" sz="3600" dirty="0"/>
              <a:t>(D) </a:t>
            </a:r>
            <a:r>
              <a:rPr lang="zh-TW" altLang="en-US" sz="3600" dirty="0"/>
              <a:t>欺騙</a:t>
            </a:r>
            <a:r>
              <a:rPr lang="en-US" altLang="zh-TW" sz="3600" dirty="0"/>
              <a:t>(Spoof)</a:t>
            </a:r>
          </a:p>
        </p:txBody>
      </p:sp>
    </p:spTree>
    <p:extLst>
      <p:ext uri="{BB962C8B-B14F-4D97-AF65-F5344CB8AC3E}">
        <p14:creationId xmlns:p14="http://schemas.microsoft.com/office/powerpoint/2010/main" val="962407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08733" y="946908"/>
            <a:ext cx="8726535" cy="6001643"/>
          </a:xfrm>
          <a:prstGeom prst="rect">
            <a:avLst/>
          </a:prstGeom>
        </p:spPr>
        <p:txBody>
          <a:bodyPr wrap="square">
            <a:spAutoFit/>
          </a:bodyPr>
          <a:lstStyle/>
          <a:p>
            <a:r>
              <a:rPr lang="zh-TW" altLang="en-US" sz="3200" dirty="0"/>
              <a:t>目前在物聯網裡</a:t>
            </a:r>
            <a:r>
              <a:rPr lang="en-US" altLang="zh-TW" sz="3200" dirty="0"/>
              <a:t>,</a:t>
            </a:r>
            <a:r>
              <a:rPr lang="zh-TW" altLang="en-US" sz="3200" dirty="0"/>
              <a:t>連網的智慧家電多數是採用安全性不高的通訊協</a:t>
            </a:r>
          </a:p>
          <a:p>
            <a:r>
              <a:rPr lang="zh-TW" altLang="en-US" sz="3200" dirty="0"/>
              <a:t>定</a:t>
            </a:r>
            <a:r>
              <a:rPr lang="en-US" altLang="zh-TW" sz="3200" dirty="0"/>
              <a:t>,</a:t>
            </a:r>
            <a:r>
              <a:rPr lang="zh-TW" altLang="en-US" sz="3200" dirty="0"/>
              <a:t>駭客可以利用這些不安全的通訊協定</a:t>
            </a:r>
            <a:r>
              <a:rPr lang="en-US" altLang="zh-TW" sz="3200" dirty="0"/>
              <a:t>,</a:t>
            </a:r>
            <a:r>
              <a:rPr lang="zh-TW" altLang="en-US" sz="3200" dirty="0"/>
              <a:t>進行什麼樣的攻擊</a:t>
            </a:r>
            <a:r>
              <a:rPr lang="en-US" altLang="zh-TW" sz="3200" dirty="0"/>
              <a:t>?</a:t>
            </a:r>
          </a:p>
          <a:p>
            <a:r>
              <a:rPr lang="en-US" altLang="zh-TW" sz="3200" dirty="0"/>
              <a:t>(1) </a:t>
            </a:r>
            <a:r>
              <a:rPr lang="zh-TW" altLang="en-US" sz="3200" dirty="0"/>
              <a:t>中間人攻擊</a:t>
            </a:r>
            <a:r>
              <a:rPr lang="en-US" altLang="zh-TW" sz="3200" dirty="0"/>
              <a:t>(Man-in-the-Middle)</a:t>
            </a:r>
          </a:p>
          <a:p>
            <a:r>
              <a:rPr lang="en-US" altLang="zh-TW" sz="3200" dirty="0"/>
              <a:t>(2) </a:t>
            </a:r>
            <a:r>
              <a:rPr lang="zh-TW" altLang="en-US" sz="3200" dirty="0"/>
              <a:t>劫持</a:t>
            </a:r>
            <a:r>
              <a:rPr lang="en-US" altLang="zh-TW" sz="3200" dirty="0"/>
              <a:t>(TCP/IP Hijacking)</a:t>
            </a:r>
          </a:p>
          <a:p>
            <a:r>
              <a:rPr lang="en-US" altLang="zh-TW" sz="3200" dirty="0"/>
              <a:t>(3) </a:t>
            </a:r>
            <a:r>
              <a:rPr lang="zh-TW" altLang="en-US" sz="3200" dirty="0"/>
              <a:t>重播攻擊</a:t>
            </a:r>
            <a:r>
              <a:rPr lang="en-US" altLang="zh-TW" sz="3200" dirty="0"/>
              <a:t>(Replay)</a:t>
            </a:r>
          </a:p>
          <a:p>
            <a:r>
              <a:rPr lang="en-US" altLang="zh-TW" sz="3200" dirty="0"/>
              <a:t>(4) </a:t>
            </a:r>
            <a:r>
              <a:rPr lang="zh-TW" altLang="en-US" sz="3200" dirty="0"/>
              <a:t>垃圾搜尋攻擊</a:t>
            </a:r>
            <a:r>
              <a:rPr lang="en-US" altLang="zh-TW" sz="3200" dirty="0"/>
              <a:t>(Dumpster Diving)</a:t>
            </a:r>
          </a:p>
          <a:p>
            <a:r>
              <a:rPr lang="en-US" altLang="zh-TW" sz="3200" dirty="0"/>
              <a:t>(A) (1), (2), (3)</a:t>
            </a:r>
          </a:p>
          <a:p>
            <a:r>
              <a:rPr lang="en-US" altLang="zh-TW" sz="3200" dirty="0"/>
              <a:t>(B) (1), (2), (4)</a:t>
            </a:r>
          </a:p>
          <a:p>
            <a:r>
              <a:rPr lang="en-US" altLang="zh-TW" sz="3200" dirty="0"/>
              <a:t>(C) (1), (3), (4)</a:t>
            </a:r>
          </a:p>
          <a:p>
            <a:r>
              <a:rPr lang="en-US" altLang="zh-TW" sz="3200" dirty="0"/>
              <a:t>(D) (2), (3), (4)</a:t>
            </a:r>
          </a:p>
        </p:txBody>
      </p:sp>
    </p:spTree>
    <p:extLst>
      <p:ext uri="{BB962C8B-B14F-4D97-AF65-F5344CB8AC3E}">
        <p14:creationId xmlns:p14="http://schemas.microsoft.com/office/powerpoint/2010/main" val="120137875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08733" y="946908"/>
            <a:ext cx="8726535" cy="6001643"/>
          </a:xfrm>
          <a:prstGeom prst="rect">
            <a:avLst/>
          </a:prstGeom>
        </p:spPr>
        <p:txBody>
          <a:bodyPr wrap="square">
            <a:spAutoFit/>
          </a:bodyPr>
          <a:lstStyle/>
          <a:p>
            <a:r>
              <a:rPr lang="zh-TW" altLang="en-US" sz="3200" dirty="0"/>
              <a:t>目前在物聯網裡</a:t>
            </a:r>
            <a:r>
              <a:rPr lang="en-US" altLang="zh-TW" sz="3200" dirty="0"/>
              <a:t>,</a:t>
            </a:r>
            <a:r>
              <a:rPr lang="zh-TW" altLang="en-US" sz="3200" dirty="0"/>
              <a:t>連網的智慧家電多數是採用安全性不高的通訊協</a:t>
            </a:r>
          </a:p>
          <a:p>
            <a:r>
              <a:rPr lang="zh-TW" altLang="en-US" sz="3200" dirty="0"/>
              <a:t>定</a:t>
            </a:r>
            <a:r>
              <a:rPr lang="en-US" altLang="zh-TW" sz="3200" dirty="0"/>
              <a:t>,</a:t>
            </a:r>
            <a:r>
              <a:rPr lang="zh-TW" altLang="en-US" sz="3200" dirty="0"/>
              <a:t>駭客可以利用這些不安全的通訊協定</a:t>
            </a:r>
            <a:r>
              <a:rPr lang="en-US" altLang="zh-TW" sz="3200" dirty="0"/>
              <a:t>,</a:t>
            </a:r>
            <a:r>
              <a:rPr lang="zh-TW" altLang="en-US" sz="3200" dirty="0"/>
              <a:t>進行什麼樣的攻擊</a:t>
            </a:r>
            <a:r>
              <a:rPr lang="en-US" altLang="zh-TW" sz="3200" dirty="0"/>
              <a:t>?</a:t>
            </a:r>
          </a:p>
          <a:p>
            <a:r>
              <a:rPr lang="en-US" altLang="zh-TW" sz="3200" dirty="0"/>
              <a:t>(1) </a:t>
            </a:r>
            <a:r>
              <a:rPr lang="zh-TW" altLang="en-US" sz="3200" dirty="0"/>
              <a:t>中間人攻擊</a:t>
            </a:r>
            <a:r>
              <a:rPr lang="en-US" altLang="zh-TW" sz="3200" dirty="0"/>
              <a:t>(Man-in-the-Middle)</a:t>
            </a:r>
          </a:p>
          <a:p>
            <a:r>
              <a:rPr lang="en-US" altLang="zh-TW" sz="3200" dirty="0"/>
              <a:t>(2) </a:t>
            </a:r>
            <a:r>
              <a:rPr lang="zh-TW" altLang="en-US" sz="3200" dirty="0"/>
              <a:t>劫持</a:t>
            </a:r>
            <a:r>
              <a:rPr lang="en-US" altLang="zh-TW" sz="3200" dirty="0"/>
              <a:t>(TCP/IP Hijacking)</a:t>
            </a:r>
          </a:p>
          <a:p>
            <a:r>
              <a:rPr lang="en-US" altLang="zh-TW" sz="3200" dirty="0"/>
              <a:t>(3) </a:t>
            </a:r>
            <a:r>
              <a:rPr lang="zh-TW" altLang="en-US" sz="3200" dirty="0"/>
              <a:t>重播攻擊</a:t>
            </a:r>
            <a:r>
              <a:rPr lang="en-US" altLang="zh-TW" sz="3200" dirty="0"/>
              <a:t>(Replay)</a:t>
            </a:r>
          </a:p>
          <a:p>
            <a:r>
              <a:rPr lang="en-US" altLang="zh-TW" sz="3200" dirty="0"/>
              <a:t>(4) </a:t>
            </a:r>
            <a:r>
              <a:rPr lang="zh-TW" altLang="en-US" sz="3200" dirty="0"/>
              <a:t>垃圾搜尋攻擊</a:t>
            </a:r>
            <a:r>
              <a:rPr lang="en-US" altLang="zh-TW" sz="3200" dirty="0"/>
              <a:t>(Dumpster Diving)</a:t>
            </a:r>
          </a:p>
          <a:p>
            <a:r>
              <a:rPr lang="en-US" altLang="zh-TW" sz="3200" dirty="0">
                <a:solidFill>
                  <a:srgbClr val="FF0000"/>
                </a:solidFill>
              </a:rPr>
              <a:t>(A) (1), (2), (3)</a:t>
            </a:r>
          </a:p>
          <a:p>
            <a:r>
              <a:rPr lang="en-US" altLang="zh-TW" sz="3200" dirty="0"/>
              <a:t>(B) (1), (2), (4)</a:t>
            </a:r>
          </a:p>
          <a:p>
            <a:r>
              <a:rPr lang="en-US" altLang="zh-TW" sz="3200" dirty="0"/>
              <a:t>(C) (1), (3), (4)</a:t>
            </a:r>
          </a:p>
          <a:p>
            <a:r>
              <a:rPr lang="en-US" altLang="zh-TW" sz="3200" dirty="0"/>
              <a:t>(D) (2), (3), (4)</a:t>
            </a:r>
          </a:p>
        </p:txBody>
      </p:sp>
    </p:spTree>
    <p:extLst>
      <p:ext uri="{BB962C8B-B14F-4D97-AF65-F5344CB8AC3E}">
        <p14:creationId xmlns:p14="http://schemas.microsoft.com/office/powerpoint/2010/main" val="104473561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物聯網安全漏洞有很多因素</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物聯網軟體組件安全性不足</a:t>
            </a:r>
            <a:r>
              <a:rPr lang="en-US" altLang="zh-TW" sz="3600" dirty="0"/>
              <a:t>,</a:t>
            </a:r>
            <a:r>
              <a:rPr lang="zh-TW" altLang="en-US" sz="3600" dirty="0"/>
              <a:t>應將安全納入設計程序中</a:t>
            </a:r>
          </a:p>
          <a:p>
            <a:r>
              <a:rPr lang="en-US" altLang="zh-TW" sz="3600" dirty="0"/>
              <a:t>(B) </a:t>
            </a:r>
            <a:r>
              <a:rPr lang="zh-TW" altLang="en-US" sz="3600" dirty="0"/>
              <a:t>物聯網需要不斷的更新</a:t>
            </a:r>
            <a:r>
              <a:rPr lang="en-US" altLang="zh-TW" sz="3600" dirty="0"/>
              <a:t>,</a:t>
            </a:r>
            <a:r>
              <a:rPr lang="zh-TW" altLang="en-US" sz="3600" dirty="0"/>
              <a:t>並建立漏洞管理</a:t>
            </a:r>
          </a:p>
          <a:p>
            <a:r>
              <a:rPr lang="en-US" altLang="zh-TW" sz="3600" dirty="0"/>
              <a:t>(C) </a:t>
            </a:r>
            <a:r>
              <a:rPr lang="zh-TW" altLang="en-US" sz="3600" dirty="0"/>
              <a:t>物聯網安全必須建立在被驗證過的安全機制上</a:t>
            </a:r>
          </a:p>
          <a:p>
            <a:r>
              <a:rPr lang="en-US" altLang="zh-TW" sz="3600" dirty="0"/>
              <a:t>(D) </a:t>
            </a:r>
            <a:r>
              <a:rPr lang="zh-TW" altLang="en-US" sz="3600" dirty="0"/>
              <a:t>物聯網技術必須建立在黑盒子內</a:t>
            </a:r>
            <a:r>
              <a:rPr lang="en-US" altLang="zh-TW" sz="3600" dirty="0"/>
              <a:t>,</a:t>
            </a:r>
            <a:r>
              <a:rPr lang="zh-TW" altLang="en-US" sz="3600" dirty="0"/>
              <a:t>太透明風險更高</a:t>
            </a:r>
            <a:endParaRPr lang="en-US" altLang="zh-TW" sz="3600" dirty="0"/>
          </a:p>
        </p:txBody>
      </p:sp>
    </p:spTree>
    <p:extLst>
      <p:ext uri="{BB962C8B-B14F-4D97-AF65-F5344CB8AC3E}">
        <p14:creationId xmlns:p14="http://schemas.microsoft.com/office/powerpoint/2010/main" val="36435552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物聯網安全漏洞有很多因素</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物聯網軟體組件安全性不足</a:t>
            </a:r>
            <a:r>
              <a:rPr lang="en-US" altLang="zh-TW" sz="3600" dirty="0"/>
              <a:t>,</a:t>
            </a:r>
            <a:r>
              <a:rPr lang="zh-TW" altLang="en-US" sz="3600" dirty="0"/>
              <a:t>應將安全納入設計程序中</a:t>
            </a:r>
          </a:p>
          <a:p>
            <a:r>
              <a:rPr lang="en-US" altLang="zh-TW" sz="3600" dirty="0"/>
              <a:t>(B) </a:t>
            </a:r>
            <a:r>
              <a:rPr lang="zh-TW" altLang="en-US" sz="3600" dirty="0"/>
              <a:t>物聯網需要不斷的更新</a:t>
            </a:r>
            <a:r>
              <a:rPr lang="en-US" altLang="zh-TW" sz="3600" dirty="0"/>
              <a:t>,</a:t>
            </a:r>
            <a:r>
              <a:rPr lang="zh-TW" altLang="en-US" sz="3600" dirty="0"/>
              <a:t>並建立漏洞管理</a:t>
            </a:r>
          </a:p>
          <a:p>
            <a:r>
              <a:rPr lang="en-US" altLang="zh-TW" sz="3600" dirty="0"/>
              <a:t>(C) </a:t>
            </a:r>
            <a:r>
              <a:rPr lang="zh-TW" altLang="en-US" sz="3600" dirty="0"/>
              <a:t>物聯網安全必須建立在被驗證過的安全機制上</a:t>
            </a:r>
          </a:p>
          <a:p>
            <a:r>
              <a:rPr lang="en-US" altLang="zh-TW" sz="3600" dirty="0">
                <a:solidFill>
                  <a:srgbClr val="FF0000"/>
                </a:solidFill>
              </a:rPr>
              <a:t>(D) </a:t>
            </a:r>
            <a:r>
              <a:rPr lang="zh-TW" altLang="en-US" sz="3600" dirty="0">
                <a:solidFill>
                  <a:srgbClr val="FF0000"/>
                </a:solidFill>
              </a:rPr>
              <a:t>物聯網技術必須建立在黑盒子內</a:t>
            </a:r>
            <a:r>
              <a:rPr lang="en-US" altLang="zh-TW" sz="3600" dirty="0">
                <a:solidFill>
                  <a:srgbClr val="FF0000"/>
                </a:solidFill>
              </a:rPr>
              <a:t>,</a:t>
            </a:r>
            <a:r>
              <a:rPr lang="zh-TW" altLang="en-US" sz="3600" dirty="0">
                <a:solidFill>
                  <a:srgbClr val="FF0000"/>
                </a:solidFill>
              </a:rPr>
              <a:t>太透明風險更高</a:t>
            </a:r>
            <a:endParaRPr lang="en-US" altLang="zh-TW" sz="3600" dirty="0">
              <a:solidFill>
                <a:srgbClr val="FF0000"/>
              </a:solidFill>
            </a:endParaRPr>
          </a:p>
        </p:txBody>
      </p:sp>
    </p:spTree>
    <p:extLst>
      <p:ext uri="{BB962C8B-B14F-4D97-AF65-F5344CB8AC3E}">
        <p14:creationId xmlns:p14="http://schemas.microsoft.com/office/powerpoint/2010/main" val="30156445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en-US" altLang="zh-TW" sz="3600" dirty="0"/>
              <a:t>IP </a:t>
            </a:r>
            <a:r>
              <a:rPr lang="zh-TW" altLang="en-US" sz="3600" dirty="0"/>
              <a:t>之間的傳輸</a:t>
            </a:r>
            <a:r>
              <a:rPr lang="en-US" altLang="zh-TW" sz="3600" dirty="0"/>
              <a:t>,</a:t>
            </a:r>
            <a:r>
              <a:rPr lang="zh-TW" altLang="en-US" sz="3600" dirty="0"/>
              <a:t>屬 </a:t>
            </a:r>
            <a:r>
              <a:rPr lang="en-US" altLang="zh-TW" sz="3600" dirty="0"/>
              <a:t>OSI </a:t>
            </a:r>
            <a:r>
              <a:rPr lang="zh-TW" altLang="en-US" sz="3600" dirty="0"/>
              <a:t>模型哪一層次</a:t>
            </a:r>
            <a:r>
              <a:rPr lang="en-US" altLang="zh-TW" sz="3600" dirty="0"/>
              <a:t>?</a:t>
            </a:r>
          </a:p>
          <a:p>
            <a:r>
              <a:rPr lang="en-US" altLang="zh-TW" sz="3600" dirty="0"/>
              <a:t>(A) </a:t>
            </a:r>
            <a:r>
              <a:rPr lang="zh-TW" altLang="en-US" sz="3600" dirty="0"/>
              <a:t>應用層</a:t>
            </a:r>
            <a:r>
              <a:rPr lang="en-US" altLang="zh-TW" sz="3600" dirty="0"/>
              <a:t>(Application Layer)</a:t>
            </a:r>
          </a:p>
          <a:p>
            <a:r>
              <a:rPr lang="en-US" altLang="zh-TW" sz="3600" dirty="0"/>
              <a:t>(B) </a:t>
            </a:r>
            <a:r>
              <a:rPr lang="zh-TW" altLang="en-US" sz="3600" dirty="0"/>
              <a:t>表達層</a:t>
            </a:r>
            <a:r>
              <a:rPr lang="en-US" altLang="zh-TW" sz="3600" dirty="0"/>
              <a:t>(Presentation Layer)</a:t>
            </a:r>
          </a:p>
          <a:p>
            <a:r>
              <a:rPr lang="en-US" altLang="zh-TW" sz="3600" dirty="0"/>
              <a:t>(C) </a:t>
            </a:r>
            <a:r>
              <a:rPr lang="zh-TW" altLang="en-US" sz="3600" dirty="0"/>
              <a:t>網路層</a:t>
            </a:r>
            <a:r>
              <a:rPr lang="en-US" altLang="zh-TW" sz="3600" dirty="0"/>
              <a:t>(Network Layer)</a:t>
            </a:r>
          </a:p>
          <a:p>
            <a:r>
              <a:rPr lang="en-US" altLang="zh-TW" sz="3600" dirty="0"/>
              <a:t>(D) </a:t>
            </a:r>
            <a:r>
              <a:rPr lang="zh-TW" altLang="en-US" sz="3600" dirty="0"/>
              <a:t>傳輸層</a:t>
            </a:r>
            <a:r>
              <a:rPr lang="en-US" altLang="zh-TW" sz="3600" dirty="0"/>
              <a:t>(Transport Layer)</a:t>
            </a:r>
          </a:p>
        </p:txBody>
      </p:sp>
    </p:spTree>
    <p:extLst>
      <p:ext uri="{BB962C8B-B14F-4D97-AF65-F5344CB8AC3E}">
        <p14:creationId xmlns:p14="http://schemas.microsoft.com/office/powerpoint/2010/main" val="87631709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en-US" altLang="zh-TW" sz="3600" dirty="0"/>
              <a:t>IP </a:t>
            </a:r>
            <a:r>
              <a:rPr lang="zh-TW" altLang="en-US" sz="3600" dirty="0"/>
              <a:t>之間的傳輸</a:t>
            </a:r>
            <a:r>
              <a:rPr lang="en-US" altLang="zh-TW" sz="3600" dirty="0"/>
              <a:t>,</a:t>
            </a:r>
            <a:r>
              <a:rPr lang="zh-TW" altLang="en-US" sz="3600" dirty="0"/>
              <a:t>屬 </a:t>
            </a:r>
            <a:r>
              <a:rPr lang="en-US" altLang="zh-TW" sz="3600" dirty="0"/>
              <a:t>OSI </a:t>
            </a:r>
            <a:r>
              <a:rPr lang="zh-TW" altLang="en-US" sz="3600" dirty="0"/>
              <a:t>模型哪一層次</a:t>
            </a:r>
            <a:r>
              <a:rPr lang="en-US" altLang="zh-TW" sz="3600" dirty="0"/>
              <a:t>?</a:t>
            </a:r>
          </a:p>
          <a:p>
            <a:r>
              <a:rPr lang="en-US" altLang="zh-TW" sz="3600" dirty="0"/>
              <a:t>(A) </a:t>
            </a:r>
            <a:r>
              <a:rPr lang="zh-TW" altLang="en-US" sz="3600" dirty="0"/>
              <a:t>應用層</a:t>
            </a:r>
            <a:r>
              <a:rPr lang="en-US" altLang="zh-TW" sz="3600" dirty="0"/>
              <a:t>(Application Layer)</a:t>
            </a:r>
          </a:p>
          <a:p>
            <a:r>
              <a:rPr lang="en-US" altLang="zh-TW" sz="3600" dirty="0"/>
              <a:t>(B) </a:t>
            </a:r>
            <a:r>
              <a:rPr lang="zh-TW" altLang="en-US" sz="3600" dirty="0"/>
              <a:t>表達層</a:t>
            </a:r>
            <a:r>
              <a:rPr lang="en-US" altLang="zh-TW" sz="3600" dirty="0"/>
              <a:t>(Presentation Layer)</a:t>
            </a:r>
          </a:p>
          <a:p>
            <a:r>
              <a:rPr lang="en-US" altLang="zh-TW" sz="3600" dirty="0">
                <a:solidFill>
                  <a:srgbClr val="FF0000"/>
                </a:solidFill>
              </a:rPr>
              <a:t>(C) </a:t>
            </a:r>
            <a:r>
              <a:rPr lang="zh-TW" altLang="en-US" sz="3600" dirty="0">
                <a:solidFill>
                  <a:srgbClr val="FF0000"/>
                </a:solidFill>
              </a:rPr>
              <a:t>網路層</a:t>
            </a:r>
            <a:r>
              <a:rPr lang="en-US" altLang="zh-TW" sz="3600" dirty="0">
                <a:solidFill>
                  <a:srgbClr val="FF0000"/>
                </a:solidFill>
              </a:rPr>
              <a:t>(Network Layer)</a:t>
            </a:r>
          </a:p>
          <a:p>
            <a:r>
              <a:rPr lang="en-US" altLang="zh-TW" sz="3600" dirty="0"/>
              <a:t>(D) </a:t>
            </a:r>
            <a:r>
              <a:rPr lang="zh-TW" altLang="en-US" sz="3600" dirty="0"/>
              <a:t>傳輸層</a:t>
            </a:r>
            <a:r>
              <a:rPr lang="en-US" altLang="zh-TW" sz="3600" dirty="0"/>
              <a:t>(Transport Layer)</a:t>
            </a:r>
          </a:p>
        </p:txBody>
      </p:sp>
    </p:spTree>
    <p:extLst>
      <p:ext uri="{BB962C8B-B14F-4D97-AF65-F5344CB8AC3E}">
        <p14:creationId xmlns:p14="http://schemas.microsoft.com/office/powerpoint/2010/main" val="160462703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下列哪種攻擊可以用來繞過實體</a:t>
            </a:r>
            <a:r>
              <a:rPr lang="en-US" altLang="zh-TW" sz="3600" dirty="0"/>
              <a:t>(Physical)</a:t>
            </a:r>
            <a:r>
              <a:rPr lang="zh-TW" altLang="en-US" sz="3600" dirty="0"/>
              <a:t>和邏輯</a:t>
            </a:r>
            <a:r>
              <a:rPr lang="en-US" altLang="zh-TW" sz="3600" dirty="0"/>
              <a:t>(Logical)</a:t>
            </a:r>
            <a:r>
              <a:rPr lang="zh-TW" altLang="en-US" sz="3600" dirty="0"/>
              <a:t>主機安全機制</a:t>
            </a:r>
            <a:r>
              <a:rPr lang="en-US" altLang="zh-TW" sz="3600" dirty="0"/>
              <a:t>?</a:t>
            </a:r>
          </a:p>
          <a:p>
            <a:r>
              <a:rPr lang="en-US" altLang="zh-TW" sz="3600" dirty="0"/>
              <a:t>(A) </a:t>
            </a:r>
            <a:r>
              <a:rPr lang="zh-TW" altLang="en-US" sz="3600" dirty="0"/>
              <a:t>暴力攻擊</a:t>
            </a:r>
            <a:r>
              <a:rPr lang="en-US" altLang="zh-TW" sz="3600" dirty="0"/>
              <a:t>(Brute-Force Attack)</a:t>
            </a:r>
          </a:p>
          <a:p>
            <a:r>
              <a:rPr lang="en-US" altLang="zh-TW" sz="3600" dirty="0"/>
              <a:t>(B) </a:t>
            </a:r>
            <a:r>
              <a:rPr lang="zh-TW" altLang="en-US" sz="3600" dirty="0"/>
              <a:t>阻斷服務攻擊</a:t>
            </a:r>
            <a:r>
              <a:rPr lang="en-US" altLang="zh-TW" sz="3600" dirty="0"/>
              <a:t>(Denial-of-Service Attack)</a:t>
            </a:r>
          </a:p>
          <a:p>
            <a:r>
              <a:rPr lang="en-US" altLang="zh-TW" sz="3600" dirty="0"/>
              <a:t>(C) </a:t>
            </a:r>
            <a:r>
              <a:rPr lang="zh-TW" altLang="en-US" sz="3600" dirty="0"/>
              <a:t>社交工程</a:t>
            </a:r>
            <a:r>
              <a:rPr lang="en-US" altLang="zh-TW" sz="3600" dirty="0"/>
              <a:t>(Social Engineering)</a:t>
            </a:r>
          </a:p>
          <a:p>
            <a:r>
              <a:rPr lang="en-US" altLang="zh-TW" sz="3600" dirty="0"/>
              <a:t>(D) </a:t>
            </a:r>
            <a:r>
              <a:rPr lang="zh-TW" altLang="en-US" sz="3600" dirty="0"/>
              <a:t>通訊埠掃描</a:t>
            </a:r>
            <a:r>
              <a:rPr lang="en-US" altLang="zh-TW" sz="3600" dirty="0"/>
              <a:t>(Port Scan)</a:t>
            </a:r>
          </a:p>
        </p:txBody>
      </p:sp>
    </p:spTree>
    <p:extLst>
      <p:ext uri="{BB962C8B-B14F-4D97-AF65-F5344CB8AC3E}">
        <p14:creationId xmlns:p14="http://schemas.microsoft.com/office/powerpoint/2010/main" val="126355457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下列哪種攻擊可以用來繞過實體</a:t>
            </a:r>
            <a:r>
              <a:rPr lang="en-US" altLang="zh-TW" sz="3600" dirty="0"/>
              <a:t>(Physical)</a:t>
            </a:r>
            <a:r>
              <a:rPr lang="zh-TW" altLang="en-US" sz="3600" dirty="0"/>
              <a:t>和邏輯</a:t>
            </a:r>
            <a:r>
              <a:rPr lang="en-US" altLang="zh-TW" sz="3600" dirty="0"/>
              <a:t>(Logical)</a:t>
            </a:r>
            <a:r>
              <a:rPr lang="zh-TW" altLang="en-US" sz="3600" dirty="0"/>
              <a:t>主機安全機制</a:t>
            </a:r>
            <a:r>
              <a:rPr lang="en-US" altLang="zh-TW" sz="3600" dirty="0"/>
              <a:t>?</a:t>
            </a:r>
          </a:p>
          <a:p>
            <a:r>
              <a:rPr lang="en-US" altLang="zh-TW" sz="3600" dirty="0"/>
              <a:t>(A) </a:t>
            </a:r>
            <a:r>
              <a:rPr lang="zh-TW" altLang="en-US" sz="3600" dirty="0"/>
              <a:t>暴力攻擊</a:t>
            </a:r>
            <a:r>
              <a:rPr lang="en-US" altLang="zh-TW" sz="3600" dirty="0"/>
              <a:t>(Brute-Force Attack)</a:t>
            </a:r>
          </a:p>
          <a:p>
            <a:r>
              <a:rPr lang="en-US" altLang="zh-TW" sz="3600" dirty="0"/>
              <a:t>(B) </a:t>
            </a:r>
            <a:r>
              <a:rPr lang="zh-TW" altLang="en-US" sz="3600" dirty="0"/>
              <a:t>阻斷服務攻擊</a:t>
            </a:r>
            <a:r>
              <a:rPr lang="en-US" altLang="zh-TW" sz="3600" dirty="0"/>
              <a:t>(Denial-of-Service Attack)</a:t>
            </a:r>
          </a:p>
          <a:p>
            <a:r>
              <a:rPr lang="en-US" altLang="zh-TW" sz="3600" dirty="0">
                <a:solidFill>
                  <a:srgbClr val="FF0000"/>
                </a:solidFill>
              </a:rPr>
              <a:t>(C) </a:t>
            </a:r>
            <a:r>
              <a:rPr lang="zh-TW" altLang="en-US" sz="3600" dirty="0">
                <a:solidFill>
                  <a:srgbClr val="FF0000"/>
                </a:solidFill>
              </a:rPr>
              <a:t>社交工程</a:t>
            </a:r>
            <a:r>
              <a:rPr lang="en-US" altLang="zh-TW" sz="3600" dirty="0">
                <a:solidFill>
                  <a:srgbClr val="FF0000"/>
                </a:solidFill>
              </a:rPr>
              <a:t>(Social Engineering)</a:t>
            </a:r>
          </a:p>
          <a:p>
            <a:r>
              <a:rPr lang="en-US" altLang="zh-TW" sz="3600" dirty="0"/>
              <a:t>(D) </a:t>
            </a:r>
            <a:r>
              <a:rPr lang="zh-TW" altLang="en-US" sz="3600" dirty="0"/>
              <a:t>通訊埠掃描</a:t>
            </a:r>
            <a:r>
              <a:rPr lang="en-US" altLang="zh-TW" sz="3600" dirty="0"/>
              <a:t>(Port Scan)</a:t>
            </a:r>
          </a:p>
        </p:txBody>
      </p:sp>
    </p:spTree>
    <p:extLst>
      <p:ext uri="{BB962C8B-B14F-4D97-AF65-F5344CB8AC3E}">
        <p14:creationId xmlns:p14="http://schemas.microsoft.com/office/powerpoint/2010/main" val="112944769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en-US" altLang="zh-TW" sz="3600" dirty="0"/>
              <a:t>SMURF Attack </a:t>
            </a:r>
            <a:r>
              <a:rPr lang="zh-TW" altLang="en-US" sz="3600" dirty="0"/>
              <a:t>是利用何種協定進行攻擊</a:t>
            </a:r>
            <a:r>
              <a:rPr lang="en-US" altLang="zh-TW" sz="3600" dirty="0"/>
              <a:t>?</a:t>
            </a:r>
          </a:p>
          <a:p>
            <a:r>
              <a:rPr lang="en-US" altLang="zh-TW" sz="3600" dirty="0"/>
              <a:t>(A) ICMP</a:t>
            </a:r>
          </a:p>
          <a:p>
            <a:r>
              <a:rPr lang="en-US" altLang="zh-TW" sz="3600" dirty="0"/>
              <a:t>(B) UDP</a:t>
            </a:r>
          </a:p>
          <a:p>
            <a:r>
              <a:rPr lang="en-US" altLang="zh-TW" sz="3600" dirty="0"/>
              <a:t>(C) RIP</a:t>
            </a:r>
          </a:p>
          <a:p>
            <a:r>
              <a:rPr lang="en-US" altLang="zh-TW" sz="3600" dirty="0"/>
              <a:t>(D) ARP</a:t>
            </a:r>
          </a:p>
        </p:txBody>
      </p:sp>
    </p:spTree>
    <p:extLst>
      <p:ext uri="{BB962C8B-B14F-4D97-AF65-F5344CB8AC3E}">
        <p14:creationId xmlns:p14="http://schemas.microsoft.com/office/powerpoint/2010/main" val="7840473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en-US" altLang="zh-TW" sz="3600" dirty="0"/>
              <a:t>SMURF Attack </a:t>
            </a:r>
            <a:r>
              <a:rPr lang="zh-TW" altLang="en-US" sz="3600" dirty="0"/>
              <a:t>是利用何種協定進行攻擊</a:t>
            </a:r>
            <a:r>
              <a:rPr lang="en-US" altLang="zh-TW" sz="3600" dirty="0"/>
              <a:t>?</a:t>
            </a:r>
          </a:p>
          <a:p>
            <a:r>
              <a:rPr lang="en-US" altLang="zh-TW" sz="3600" dirty="0">
                <a:solidFill>
                  <a:srgbClr val="FF0000"/>
                </a:solidFill>
              </a:rPr>
              <a:t>(A) ICMP</a:t>
            </a:r>
          </a:p>
          <a:p>
            <a:r>
              <a:rPr lang="en-US" altLang="zh-TW" sz="3600" dirty="0"/>
              <a:t>(B) UDP</a:t>
            </a:r>
          </a:p>
          <a:p>
            <a:r>
              <a:rPr lang="en-US" altLang="zh-TW" sz="3600" dirty="0"/>
              <a:t>(C) RIP</a:t>
            </a:r>
          </a:p>
          <a:p>
            <a:r>
              <a:rPr lang="en-US" altLang="zh-TW" sz="3600" dirty="0"/>
              <a:t>(D) ARP</a:t>
            </a:r>
          </a:p>
        </p:txBody>
      </p:sp>
    </p:spTree>
    <p:extLst>
      <p:ext uri="{BB962C8B-B14F-4D97-AF65-F5344CB8AC3E}">
        <p14:creationId xmlns:p14="http://schemas.microsoft.com/office/powerpoint/2010/main" val="1314576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請問 </a:t>
            </a:r>
            <a:r>
              <a:rPr lang="en-US" altLang="zh-TW" sz="3600" dirty="0" err="1"/>
              <a:t>ssh</a:t>
            </a:r>
            <a:r>
              <a:rPr lang="en-US" altLang="zh-TW" sz="3600" dirty="0"/>
              <a:t> </a:t>
            </a:r>
            <a:r>
              <a:rPr lang="zh-TW" altLang="en-US" sz="3600" dirty="0"/>
              <a:t>公私鑰存在 </a:t>
            </a:r>
            <a:r>
              <a:rPr lang="en-US" altLang="zh-TW" sz="3600" dirty="0"/>
              <a:t>Linux </a:t>
            </a:r>
            <a:r>
              <a:rPr lang="zh-TW" altLang="en-US" sz="3600" dirty="0"/>
              <a:t>哪個目錄</a:t>
            </a:r>
            <a:r>
              <a:rPr lang="en-US" altLang="zh-TW" sz="3600" dirty="0"/>
              <a:t>?</a:t>
            </a:r>
          </a:p>
          <a:p>
            <a:r>
              <a:rPr lang="en-US" altLang="zh-TW" sz="3600" dirty="0">
                <a:solidFill>
                  <a:srgbClr val="FF0000"/>
                </a:solidFill>
              </a:rPr>
              <a:t>(A) /.</a:t>
            </a:r>
            <a:r>
              <a:rPr lang="en-US" altLang="zh-TW" sz="3600" dirty="0" err="1">
                <a:solidFill>
                  <a:srgbClr val="FF0000"/>
                </a:solidFill>
              </a:rPr>
              <a:t>ssh</a:t>
            </a:r>
            <a:endParaRPr lang="en-US" altLang="zh-TW" sz="3600" dirty="0">
              <a:solidFill>
                <a:srgbClr val="FF0000"/>
              </a:solidFill>
            </a:endParaRPr>
          </a:p>
          <a:p>
            <a:r>
              <a:rPr lang="en-US" altLang="zh-TW" sz="3600" dirty="0"/>
              <a:t>(B) /home</a:t>
            </a:r>
          </a:p>
          <a:p>
            <a:r>
              <a:rPr lang="en-US" altLang="zh-TW" sz="3600" dirty="0"/>
              <a:t>(C) /</a:t>
            </a:r>
            <a:r>
              <a:rPr lang="en-US" altLang="zh-TW" sz="3600" dirty="0" err="1"/>
              <a:t>etc</a:t>
            </a:r>
            <a:endParaRPr lang="en-US" altLang="zh-TW" sz="3600" dirty="0"/>
          </a:p>
          <a:p>
            <a:r>
              <a:rPr lang="en-US" altLang="zh-TW" sz="3600" dirty="0"/>
              <a:t>(D) User</a:t>
            </a:r>
          </a:p>
          <a:p>
            <a:endParaRPr lang="en-US" altLang="zh-TW" sz="3600" dirty="0"/>
          </a:p>
          <a:p>
            <a:r>
              <a:rPr lang="zh-TW" altLang="en-US" sz="3600" b="1" dirty="0">
                <a:effectLst>
                  <a:outerShdw blurRad="38100" dist="38100" dir="2700000" algn="tl">
                    <a:srgbClr val="000000">
                      <a:alpha val="43137"/>
                    </a:srgbClr>
                  </a:outerShdw>
                </a:effectLst>
              </a:rPr>
              <a:t>背的</a:t>
            </a:r>
            <a:endParaRPr lang="en-US" altLang="zh-TW"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8630358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公司對外的網站放置於下列何處</a:t>
            </a:r>
            <a:r>
              <a:rPr lang="en-US" altLang="zh-TW" sz="3600" dirty="0"/>
              <a:t>?</a:t>
            </a:r>
          </a:p>
          <a:p>
            <a:r>
              <a:rPr lang="en-US" altLang="zh-TW" sz="3600" dirty="0"/>
              <a:t>(A) DMZ(Demilitarized Zone)</a:t>
            </a:r>
          </a:p>
          <a:p>
            <a:r>
              <a:rPr lang="en-US" altLang="zh-TW" sz="3600" dirty="0"/>
              <a:t>(B) Internet</a:t>
            </a:r>
          </a:p>
          <a:p>
            <a:r>
              <a:rPr lang="en-US" altLang="zh-TW" sz="3600" dirty="0"/>
              <a:t>(C) Intranet</a:t>
            </a:r>
          </a:p>
          <a:p>
            <a:r>
              <a:rPr lang="en-US" altLang="zh-TW" sz="3600" dirty="0"/>
              <a:t>(D) Extranet</a:t>
            </a:r>
          </a:p>
        </p:txBody>
      </p:sp>
    </p:spTree>
    <p:extLst>
      <p:ext uri="{BB962C8B-B14F-4D97-AF65-F5344CB8AC3E}">
        <p14:creationId xmlns:p14="http://schemas.microsoft.com/office/powerpoint/2010/main" val="22057644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公司對外的網站放置於下列何處</a:t>
            </a:r>
            <a:r>
              <a:rPr lang="en-US" altLang="zh-TW" sz="3600" dirty="0"/>
              <a:t>?</a:t>
            </a:r>
          </a:p>
          <a:p>
            <a:r>
              <a:rPr lang="en-US" altLang="zh-TW" sz="3600" dirty="0">
                <a:solidFill>
                  <a:srgbClr val="FF0000"/>
                </a:solidFill>
              </a:rPr>
              <a:t>(A) DMZ(Demilitarized Zone)</a:t>
            </a:r>
          </a:p>
          <a:p>
            <a:r>
              <a:rPr lang="en-US" altLang="zh-TW" sz="3600" dirty="0"/>
              <a:t>(B) Internet</a:t>
            </a:r>
          </a:p>
          <a:p>
            <a:r>
              <a:rPr lang="en-US" altLang="zh-TW" sz="3600" dirty="0"/>
              <a:t>(C) Intranet</a:t>
            </a:r>
          </a:p>
          <a:p>
            <a:r>
              <a:rPr lang="en-US" altLang="zh-TW" sz="3600" dirty="0"/>
              <a:t>(D) Extranet</a:t>
            </a:r>
          </a:p>
        </p:txBody>
      </p:sp>
    </p:spTree>
    <p:extLst>
      <p:ext uri="{BB962C8B-B14F-4D97-AF65-F5344CB8AC3E}">
        <p14:creationId xmlns:p14="http://schemas.microsoft.com/office/powerpoint/2010/main" val="838356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某管理員監控網路上的 </a:t>
            </a:r>
            <a:r>
              <a:rPr lang="en-US" altLang="zh-TW" sz="3600" dirty="0"/>
              <a:t>IP </a:t>
            </a:r>
            <a:r>
              <a:rPr lang="zh-TW" altLang="en-US" sz="3600" dirty="0"/>
              <a:t>封包時</a:t>
            </a:r>
            <a:r>
              <a:rPr lang="en-US" altLang="zh-TW" sz="3600" dirty="0"/>
              <a:t>,</a:t>
            </a:r>
            <a:r>
              <a:rPr lang="zh-TW" altLang="en-US" sz="3600" dirty="0"/>
              <a:t>發現封包標頭包含了一個協定欄位</a:t>
            </a:r>
          </a:p>
          <a:p>
            <a:r>
              <a:rPr lang="en-US" altLang="zh-TW" sz="3600" dirty="0"/>
              <a:t>(Protocol Number),</a:t>
            </a:r>
            <a:r>
              <a:rPr lang="zh-TW" altLang="en-US" sz="3600" dirty="0"/>
              <a:t>而此欄位的值為 </a:t>
            </a:r>
            <a:r>
              <a:rPr lang="en-US" altLang="zh-TW" sz="3600" dirty="0"/>
              <a:t>1,</a:t>
            </a:r>
            <a:r>
              <a:rPr lang="zh-TW" altLang="en-US" sz="3600" dirty="0"/>
              <a:t>請問此封包是屬於何種協定的封包</a:t>
            </a:r>
            <a:r>
              <a:rPr lang="en-US" altLang="zh-TW" sz="3600" dirty="0"/>
              <a:t>?</a:t>
            </a:r>
          </a:p>
          <a:p>
            <a:r>
              <a:rPr lang="en-US" altLang="zh-TW" sz="3600" dirty="0"/>
              <a:t>(A) TCP</a:t>
            </a:r>
          </a:p>
          <a:p>
            <a:r>
              <a:rPr lang="en-US" altLang="zh-TW" sz="3600" dirty="0"/>
              <a:t>(B) UDP</a:t>
            </a:r>
          </a:p>
          <a:p>
            <a:r>
              <a:rPr lang="en-US" altLang="zh-TW" sz="3600" dirty="0"/>
              <a:t>(C) ICMP</a:t>
            </a:r>
          </a:p>
          <a:p>
            <a:r>
              <a:rPr lang="en-US" altLang="zh-TW" sz="3600" dirty="0"/>
              <a:t>(D) IGMP</a:t>
            </a:r>
          </a:p>
        </p:txBody>
      </p:sp>
    </p:spTree>
    <p:extLst>
      <p:ext uri="{BB962C8B-B14F-4D97-AF65-F5344CB8AC3E}">
        <p14:creationId xmlns:p14="http://schemas.microsoft.com/office/powerpoint/2010/main" val="83981432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某管理員監控網路上的 </a:t>
            </a:r>
            <a:r>
              <a:rPr lang="en-US" altLang="zh-TW" sz="3600" dirty="0"/>
              <a:t>IP </a:t>
            </a:r>
            <a:r>
              <a:rPr lang="zh-TW" altLang="en-US" sz="3600" dirty="0"/>
              <a:t>封包時</a:t>
            </a:r>
            <a:r>
              <a:rPr lang="en-US" altLang="zh-TW" sz="3600" dirty="0"/>
              <a:t>,</a:t>
            </a:r>
            <a:r>
              <a:rPr lang="zh-TW" altLang="en-US" sz="3600" dirty="0"/>
              <a:t>發現封包標頭包含了一個協定欄位</a:t>
            </a:r>
          </a:p>
          <a:p>
            <a:r>
              <a:rPr lang="en-US" altLang="zh-TW" sz="3600" dirty="0"/>
              <a:t>(Protocol Number),</a:t>
            </a:r>
            <a:r>
              <a:rPr lang="zh-TW" altLang="en-US" sz="3600" dirty="0"/>
              <a:t>而此欄位的值為 </a:t>
            </a:r>
            <a:r>
              <a:rPr lang="en-US" altLang="zh-TW" sz="3600" dirty="0"/>
              <a:t>1,</a:t>
            </a:r>
            <a:r>
              <a:rPr lang="zh-TW" altLang="en-US" sz="3600" dirty="0"/>
              <a:t>請問此封包是屬於何種協定的封包</a:t>
            </a:r>
            <a:r>
              <a:rPr lang="en-US" altLang="zh-TW" sz="3600" dirty="0"/>
              <a:t>?</a:t>
            </a:r>
          </a:p>
          <a:p>
            <a:r>
              <a:rPr lang="en-US" altLang="zh-TW" sz="3600" dirty="0"/>
              <a:t>(A) TCP</a:t>
            </a:r>
          </a:p>
          <a:p>
            <a:r>
              <a:rPr lang="en-US" altLang="zh-TW" sz="3600" dirty="0"/>
              <a:t>(B) UDP</a:t>
            </a:r>
          </a:p>
          <a:p>
            <a:r>
              <a:rPr lang="en-US" altLang="zh-TW" sz="3600" dirty="0">
                <a:solidFill>
                  <a:srgbClr val="FF0000"/>
                </a:solidFill>
              </a:rPr>
              <a:t>(C) ICMP</a:t>
            </a:r>
          </a:p>
          <a:p>
            <a:r>
              <a:rPr lang="en-US" altLang="zh-TW" sz="3600" dirty="0"/>
              <a:t>(D) IGMP</a:t>
            </a:r>
          </a:p>
        </p:txBody>
      </p:sp>
    </p:spTree>
    <p:extLst>
      <p:ext uri="{BB962C8B-B14F-4D97-AF65-F5344CB8AC3E}">
        <p14:creationId xmlns:p14="http://schemas.microsoft.com/office/powerpoint/2010/main" val="18225802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請問下列何種網路攻擊行為會使目標主機系統超出其工作負荷量</a:t>
            </a:r>
            <a:r>
              <a:rPr lang="en-US" altLang="zh-TW" sz="3600" dirty="0"/>
              <a:t>,</a:t>
            </a:r>
            <a:r>
              <a:rPr lang="zh-TW" altLang="en-US" sz="3600" dirty="0"/>
              <a:t>甚至導致系統癱瘓</a:t>
            </a:r>
            <a:r>
              <a:rPr lang="en-US" altLang="zh-TW" sz="3600" dirty="0"/>
              <a:t>?</a:t>
            </a:r>
          </a:p>
          <a:p>
            <a:r>
              <a:rPr lang="en-US" altLang="zh-TW" sz="3600" dirty="0"/>
              <a:t>(A) </a:t>
            </a:r>
            <a:r>
              <a:rPr lang="zh-TW" altLang="en-US" sz="3600" dirty="0"/>
              <a:t>社交攻擊</a:t>
            </a:r>
            <a:r>
              <a:rPr lang="en-US" altLang="zh-TW" sz="3600" dirty="0"/>
              <a:t>(Social Engineering)</a:t>
            </a:r>
          </a:p>
          <a:p>
            <a:r>
              <a:rPr lang="en-US" altLang="zh-TW" sz="3600" dirty="0"/>
              <a:t>(B) </a:t>
            </a:r>
            <a:r>
              <a:rPr lang="zh-TW" altLang="en-US" sz="3600" dirty="0"/>
              <a:t>流量分析</a:t>
            </a:r>
            <a:r>
              <a:rPr lang="en-US" altLang="zh-TW" sz="3600" dirty="0"/>
              <a:t>(Traffic Analysis)</a:t>
            </a:r>
          </a:p>
          <a:p>
            <a:r>
              <a:rPr lang="en-US" altLang="zh-TW" sz="3600" dirty="0"/>
              <a:t>(C) </a:t>
            </a:r>
            <a:r>
              <a:rPr lang="zh-TW" altLang="en-US" sz="3600" dirty="0"/>
              <a:t>阻斷式服務攻擊</a:t>
            </a:r>
            <a:r>
              <a:rPr lang="en-US" altLang="zh-TW" sz="3600" dirty="0"/>
              <a:t>(Denial-of-Service Attack)</a:t>
            </a:r>
          </a:p>
          <a:p>
            <a:r>
              <a:rPr lang="en-US" altLang="zh-TW" sz="3600" dirty="0"/>
              <a:t>(D) </a:t>
            </a:r>
            <a:r>
              <a:rPr lang="zh-TW" altLang="en-US" sz="3600" dirty="0"/>
              <a:t>竊聽</a:t>
            </a:r>
            <a:r>
              <a:rPr lang="en-US" altLang="zh-TW" sz="3600" dirty="0"/>
              <a:t>(Sniffing)</a:t>
            </a:r>
          </a:p>
        </p:txBody>
      </p:sp>
    </p:spTree>
    <p:extLst>
      <p:ext uri="{BB962C8B-B14F-4D97-AF65-F5344CB8AC3E}">
        <p14:creationId xmlns:p14="http://schemas.microsoft.com/office/powerpoint/2010/main" val="238828371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請問下列何種網路攻擊行為會使目標主機系統超出其工作負荷量</a:t>
            </a:r>
            <a:r>
              <a:rPr lang="en-US" altLang="zh-TW" sz="3600" dirty="0"/>
              <a:t>,</a:t>
            </a:r>
            <a:r>
              <a:rPr lang="zh-TW" altLang="en-US" sz="3600" dirty="0"/>
              <a:t>甚至導致系統癱瘓</a:t>
            </a:r>
            <a:r>
              <a:rPr lang="en-US" altLang="zh-TW" sz="3600" dirty="0"/>
              <a:t>?</a:t>
            </a:r>
          </a:p>
          <a:p>
            <a:r>
              <a:rPr lang="en-US" altLang="zh-TW" sz="3600" dirty="0"/>
              <a:t>(A) </a:t>
            </a:r>
            <a:r>
              <a:rPr lang="zh-TW" altLang="en-US" sz="3600" dirty="0"/>
              <a:t>社交攻擊</a:t>
            </a:r>
            <a:r>
              <a:rPr lang="en-US" altLang="zh-TW" sz="3600" dirty="0"/>
              <a:t>(Social Engineering)</a:t>
            </a:r>
          </a:p>
          <a:p>
            <a:r>
              <a:rPr lang="en-US" altLang="zh-TW" sz="3600" dirty="0"/>
              <a:t>(B) </a:t>
            </a:r>
            <a:r>
              <a:rPr lang="zh-TW" altLang="en-US" sz="3600" dirty="0"/>
              <a:t>流量分析</a:t>
            </a:r>
            <a:r>
              <a:rPr lang="en-US" altLang="zh-TW" sz="3600" dirty="0"/>
              <a:t>(Traffic Analysis)</a:t>
            </a:r>
          </a:p>
          <a:p>
            <a:r>
              <a:rPr lang="en-US" altLang="zh-TW" sz="3600" dirty="0">
                <a:solidFill>
                  <a:srgbClr val="FF0000"/>
                </a:solidFill>
              </a:rPr>
              <a:t>(C) </a:t>
            </a:r>
            <a:r>
              <a:rPr lang="zh-TW" altLang="en-US" sz="3600" dirty="0">
                <a:solidFill>
                  <a:srgbClr val="FF0000"/>
                </a:solidFill>
              </a:rPr>
              <a:t>阻斷式服務攻擊</a:t>
            </a:r>
            <a:r>
              <a:rPr lang="en-US" altLang="zh-TW" sz="3600" dirty="0">
                <a:solidFill>
                  <a:srgbClr val="FF0000"/>
                </a:solidFill>
              </a:rPr>
              <a:t>(Denial-of-Service Attack)</a:t>
            </a:r>
          </a:p>
          <a:p>
            <a:r>
              <a:rPr lang="en-US" altLang="zh-TW" sz="3600" dirty="0"/>
              <a:t>(D) </a:t>
            </a:r>
            <a:r>
              <a:rPr lang="zh-TW" altLang="en-US" sz="3600" dirty="0"/>
              <a:t>竊聽</a:t>
            </a:r>
            <a:r>
              <a:rPr lang="en-US" altLang="zh-TW" sz="3600" dirty="0"/>
              <a:t>(Sniffing)</a:t>
            </a:r>
          </a:p>
        </p:txBody>
      </p:sp>
    </p:spTree>
    <p:extLst>
      <p:ext uri="{BB962C8B-B14F-4D97-AF65-F5344CB8AC3E}">
        <p14:creationId xmlns:p14="http://schemas.microsoft.com/office/powerpoint/2010/main" val="60669925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下列設備中</a:t>
            </a:r>
            <a:r>
              <a:rPr lang="en-US" altLang="zh-TW" sz="3600" dirty="0"/>
              <a:t>,</a:t>
            </a:r>
            <a:r>
              <a:rPr lang="zh-TW" altLang="en-US" sz="3600" dirty="0"/>
              <a:t>何者是可避免內外直接連線並隱藏內部 </a:t>
            </a:r>
            <a:r>
              <a:rPr lang="en-US" altLang="zh-TW" sz="3600" dirty="0"/>
              <a:t>IP </a:t>
            </a:r>
            <a:r>
              <a:rPr lang="zh-TW" altLang="en-US" sz="3600" dirty="0"/>
              <a:t>位址</a:t>
            </a:r>
            <a:r>
              <a:rPr lang="en-US" altLang="zh-TW" sz="3600" dirty="0"/>
              <a:t>?</a:t>
            </a:r>
          </a:p>
          <a:p>
            <a:r>
              <a:rPr lang="en-US" altLang="zh-TW" sz="3600" dirty="0"/>
              <a:t>(A) </a:t>
            </a:r>
            <a:r>
              <a:rPr lang="zh-TW" altLang="en-US" sz="3600" dirty="0"/>
              <a:t>封包過濾防火牆</a:t>
            </a:r>
            <a:r>
              <a:rPr lang="en-US" altLang="zh-TW" sz="3600" dirty="0"/>
              <a:t>(Packet-Filtering Firewall)</a:t>
            </a:r>
          </a:p>
          <a:p>
            <a:r>
              <a:rPr lang="en-US" altLang="zh-TW" sz="3600" dirty="0"/>
              <a:t>(B) </a:t>
            </a:r>
            <a:r>
              <a:rPr lang="zh-TW" altLang="en-US" sz="3600" dirty="0"/>
              <a:t>狀態檢視防火牆</a:t>
            </a:r>
            <a:r>
              <a:rPr lang="en-US" altLang="zh-TW" sz="3600" dirty="0"/>
              <a:t>(</a:t>
            </a:r>
            <a:r>
              <a:rPr lang="en-US" altLang="zh-TW" sz="3600" dirty="0" err="1"/>
              <a:t>Stateful</a:t>
            </a:r>
            <a:r>
              <a:rPr lang="en-US" altLang="zh-TW" sz="3600" dirty="0"/>
              <a:t> Inspection Firewall)</a:t>
            </a:r>
          </a:p>
          <a:p>
            <a:r>
              <a:rPr lang="en-US" altLang="zh-TW" sz="3600" dirty="0"/>
              <a:t>(C) </a:t>
            </a:r>
            <a:r>
              <a:rPr lang="zh-TW" altLang="en-US" sz="3600" dirty="0"/>
              <a:t>代理伺服器</a:t>
            </a:r>
            <a:r>
              <a:rPr lang="en-US" altLang="zh-TW" sz="3600" dirty="0"/>
              <a:t>(Proxy Server)</a:t>
            </a:r>
          </a:p>
          <a:p>
            <a:r>
              <a:rPr lang="en-US" altLang="zh-TW" sz="3600" dirty="0"/>
              <a:t>(D) </a:t>
            </a:r>
            <a:r>
              <a:rPr lang="zh-TW" altLang="en-US" sz="3600" dirty="0"/>
              <a:t>網站應用程式防火牆</a:t>
            </a:r>
            <a:r>
              <a:rPr lang="en-US" altLang="zh-TW" sz="3600" dirty="0"/>
              <a:t>(Web Application Firewall)</a:t>
            </a:r>
          </a:p>
        </p:txBody>
      </p:sp>
    </p:spTree>
    <p:extLst>
      <p:ext uri="{BB962C8B-B14F-4D97-AF65-F5344CB8AC3E}">
        <p14:creationId xmlns:p14="http://schemas.microsoft.com/office/powerpoint/2010/main" val="270402049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下列設備中</a:t>
            </a:r>
            <a:r>
              <a:rPr lang="en-US" altLang="zh-TW" sz="3600" dirty="0"/>
              <a:t>,</a:t>
            </a:r>
            <a:r>
              <a:rPr lang="zh-TW" altLang="en-US" sz="3600" dirty="0"/>
              <a:t>何者是可避免內外直接連線並隱藏內部 </a:t>
            </a:r>
            <a:r>
              <a:rPr lang="en-US" altLang="zh-TW" sz="3600" dirty="0"/>
              <a:t>IP </a:t>
            </a:r>
            <a:r>
              <a:rPr lang="zh-TW" altLang="en-US" sz="3600" dirty="0"/>
              <a:t>位址</a:t>
            </a:r>
            <a:r>
              <a:rPr lang="en-US" altLang="zh-TW" sz="3600" dirty="0"/>
              <a:t>?</a:t>
            </a:r>
          </a:p>
          <a:p>
            <a:r>
              <a:rPr lang="en-US" altLang="zh-TW" sz="3600" dirty="0"/>
              <a:t>(A) </a:t>
            </a:r>
            <a:r>
              <a:rPr lang="zh-TW" altLang="en-US" sz="3600" dirty="0"/>
              <a:t>封包過濾防火牆</a:t>
            </a:r>
            <a:r>
              <a:rPr lang="en-US" altLang="zh-TW" sz="3600" dirty="0"/>
              <a:t>(Packet-Filtering Firewall)</a:t>
            </a:r>
          </a:p>
          <a:p>
            <a:r>
              <a:rPr lang="en-US" altLang="zh-TW" sz="3600" dirty="0"/>
              <a:t>(B) </a:t>
            </a:r>
            <a:r>
              <a:rPr lang="zh-TW" altLang="en-US" sz="3600" dirty="0"/>
              <a:t>狀態檢視防火牆</a:t>
            </a:r>
            <a:r>
              <a:rPr lang="en-US" altLang="zh-TW" sz="3600" dirty="0"/>
              <a:t>(</a:t>
            </a:r>
            <a:r>
              <a:rPr lang="en-US" altLang="zh-TW" sz="3600" dirty="0" err="1"/>
              <a:t>Stateful</a:t>
            </a:r>
            <a:r>
              <a:rPr lang="en-US" altLang="zh-TW" sz="3600" dirty="0"/>
              <a:t> Inspection Firewall)</a:t>
            </a:r>
          </a:p>
          <a:p>
            <a:r>
              <a:rPr lang="en-US" altLang="zh-TW" sz="3600" dirty="0">
                <a:solidFill>
                  <a:srgbClr val="FF0000"/>
                </a:solidFill>
              </a:rPr>
              <a:t>(C) </a:t>
            </a:r>
            <a:r>
              <a:rPr lang="zh-TW" altLang="en-US" sz="3600" dirty="0">
                <a:solidFill>
                  <a:srgbClr val="FF0000"/>
                </a:solidFill>
              </a:rPr>
              <a:t>代理伺服器</a:t>
            </a:r>
            <a:r>
              <a:rPr lang="en-US" altLang="zh-TW" sz="3600" dirty="0">
                <a:solidFill>
                  <a:srgbClr val="FF0000"/>
                </a:solidFill>
              </a:rPr>
              <a:t>(Proxy Server)</a:t>
            </a:r>
          </a:p>
          <a:p>
            <a:r>
              <a:rPr lang="en-US" altLang="zh-TW" sz="3600" dirty="0"/>
              <a:t>(D) </a:t>
            </a:r>
            <a:r>
              <a:rPr lang="zh-TW" altLang="en-US" sz="3600" dirty="0"/>
              <a:t>網站應用程式防火牆</a:t>
            </a:r>
            <a:r>
              <a:rPr lang="en-US" altLang="zh-TW" sz="3600" dirty="0"/>
              <a:t>(Web Application Firewall)</a:t>
            </a:r>
          </a:p>
        </p:txBody>
      </p:sp>
    </p:spTree>
    <p:extLst>
      <p:ext uri="{BB962C8B-B14F-4D97-AF65-F5344CB8AC3E}">
        <p14:creationId xmlns:p14="http://schemas.microsoft.com/office/powerpoint/2010/main" val="76405599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2327" y="946908"/>
            <a:ext cx="8359347" cy="5632311"/>
          </a:xfrm>
          <a:prstGeom prst="rect">
            <a:avLst/>
          </a:prstGeom>
        </p:spPr>
        <p:txBody>
          <a:bodyPr wrap="square">
            <a:spAutoFit/>
          </a:bodyPr>
          <a:lstStyle/>
          <a:p>
            <a:r>
              <a:rPr lang="zh-TW" altLang="en-US" sz="3600" dirty="0"/>
              <a:t>在寄送電子郵件時</a:t>
            </a:r>
            <a:r>
              <a:rPr lang="en-US" altLang="zh-TW" sz="3600" dirty="0"/>
              <a:t>,</a:t>
            </a:r>
            <a:r>
              <a:rPr lang="zh-TW" altLang="en-US" sz="3600" dirty="0"/>
              <a:t>可以運用安全電子郵件簽章</a:t>
            </a:r>
            <a:r>
              <a:rPr lang="en-US" altLang="zh-TW" sz="3600" dirty="0"/>
              <a:t>/</a:t>
            </a:r>
            <a:r>
              <a:rPr lang="zh-TW" altLang="en-US" sz="3600" dirty="0"/>
              <a:t>密碼技術</a:t>
            </a:r>
            <a:r>
              <a:rPr lang="en-US" altLang="zh-TW" sz="3600" dirty="0"/>
              <a:t>,</a:t>
            </a:r>
            <a:r>
              <a:rPr lang="zh-TW" altLang="en-US" sz="3600" dirty="0"/>
              <a:t>以確保資訊的哪些特性</a:t>
            </a:r>
            <a:r>
              <a:rPr lang="en-US" altLang="zh-TW" sz="3600" dirty="0"/>
              <a:t>?</a:t>
            </a:r>
          </a:p>
          <a:p>
            <a:r>
              <a:rPr lang="en-US" altLang="zh-TW" sz="3600" dirty="0"/>
              <a:t>(1) </a:t>
            </a:r>
            <a:r>
              <a:rPr lang="zh-TW" altLang="en-US" sz="3600" dirty="0"/>
              <a:t>機密性</a:t>
            </a:r>
          </a:p>
          <a:p>
            <a:r>
              <a:rPr lang="en-US" altLang="zh-TW" sz="3600" dirty="0"/>
              <a:t>(2) </a:t>
            </a:r>
            <a:r>
              <a:rPr lang="zh-TW" altLang="en-US" sz="3600" dirty="0"/>
              <a:t>完整性</a:t>
            </a:r>
          </a:p>
          <a:p>
            <a:r>
              <a:rPr lang="en-US" altLang="zh-TW" sz="3600" dirty="0"/>
              <a:t>(3) </a:t>
            </a:r>
            <a:r>
              <a:rPr lang="zh-TW" altLang="en-US" sz="3600" dirty="0"/>
              <a:t>可用性</a:t>
            </a:r>
          </a:p>
          <a:p>
            <a:r>
              <a:rPr lang="en-US" altLang="zh-TW" sz="3600" dirty="0"/>
              <a:t>(4) </a:t>
            </a:r>
            <a:r>
              <a:rPr lang="zh-TW" altLang="en-US" sz="3600" dirty="0"/>
              <a:t>鑑別性</a:t>
            </a:r>
          </a:p>
          <a:p>
            <a:r>
              <a:rPr lang="en-US" altLang="zh-TW" sz="3600" dirty="0"/>
              <a:t>(A) (1), (2), (3)</a:t>
            </a:r>
          </a:p>
          <a:p>
            <a:r>
              <a:rPr lang="en-US" altLang="zh-TW" sz="3600" dirty="0"/>
              <a:t>(B) (1), (2), (4)</a:t>
            </a:r>
          </a:p>
          <a:p>
            <a:r>
              <a:rPr lang="en-US" altLang="zh-TW" sz="3600" dirty="0"/>
              <a:t>(C) (1), (3), (4)</a:t>
            </a:r>
          </a:p>
          <a:p>
            <a:r>
              <a:rPr lang="en-US" altLang="zh-TW" sz="3600" dirty="0"/>
              <a:t>(D) (2), (3), (4)</a:t>
            </a:r>
          </a:p>
        </p:txBody>
      </p:sp>
    </p:spTree>
    <p:extLst>
      <p:ext uri="{BB962C8B-B14F-4D97-AF65-F5344CB8AC3E}">
        <p14:creationId xmlns:p14="http://schemas.microsoft.com/office/powerpoint/2010/main" val="99609394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2327" y="946908"/>
            <a:ext cx="8359347" cy="5632311"/>
          </a:xfrm>
          <a:prstGeom prst="rect">
            <a:avLst/>
          </a:prstGeom>
        </p:spPr>
        <p:txBody>
          <a:bodyPr wrap="square">
            <a:spAutoFit/>
          </a:bodyPr>
          <a:lstStyle/>
          <a:p>
            <a:r>
              <a:rPr lang="zh-TW" altLang="en-US" sz="3600" dirty="0"/>
              <a:t>在寄送電子郵件時</a:t>
            </a:r>
            <a:r>
              <a:rPr lang="en-US" altLang="zh-TW" sz="3600" dirty="0"/>
              <a:t>,</a:t>
            </a:r>
            <a:r>
              <a:rPr lang="zh-TW" altLang="en-US" sz="3600" dirty="0"/>
              <a:t>可以運用安全電子郵件簽章</a:t>
            </a:r>
            <a:r>
              <a:rPr lang="en-US" altLang="zh-TW" sz="3600" dirty="0"/>
              <a:t>/</a:t>
            </a:r>
            <a:r>
              <a:rPr lang="zh-TW" altLang="en-US" sz="3600" dirty="0"/>
              <a:t>密碼技術</a:t>
            </a:r>
            <a:r>
              <a:rPr lang="en-US" altLang="zh-TW" sz="3600" dirty="0"/>
              <a:t>,</a:t>
            </a:r>
            <a:r>
              <a:rPr lang="zh-TW" altLang="en-US" sz="3600" dirty="0"/>
              <a:t>以確保資訊的哪些特性</a:t>
            </a:r>
            <a:r>
              <a:rPr lang="en-US" altLang="zh-TW" sz="3600" dirty="0"/>
              <a:t>?</a:t>
            </a:r>
          </a:p>
          <a:p>
            <a:r>
              <a:rPr lang="en-US" altLang="zh-TW" sz="3600" dirty="0"/>
              <a:t>(1) </a:t>
            </a:r>
            <a:r>
              <a:rPr lang="zh-TW" altLang="en-US" sz="3600" dirty="0"/>
              <a:t>機密性</a:t>
            </a:r>
          </a:p>
          <a:p>
            <a:r>
              <a:rPr lang="en-US" altLang="zh-TW" sz="3600" dirty="0"/>
              <a:t>(2) </a:t>
            </a:r>
            <a:r>
              <a:rPr lang="zh-TW" altLang="en-US" sz="3600" dirty="0"/>
              <a:t>完整性</a:t>
            </a:r>
          </a:p>
          <a:p>
            <a:r>
              <a:rPr lang="en-US" altLang="zh-TW" sz="3600" dirty="0"/>
              <a:t>(3) </a:t>
            </a:r>
            <a:r>
              <a:rPr lang="zh-TW" altLang="en-US" sz="3600" dirty="0"/>
              <a:t>可用性</a:t>
            </a:r>
          </a:p>
          <a:p>
            <a:r>
              <a:rPr lang="en-US" altLang="zh-TW" sz="3600" dirty="0"/>
              <a:t>(4) </a:t>
            </a:r>
            <a:r>
              <a:rPr lang="zh-TW" altLang="en-US" sz="3600" dirty="0"/>
              <a:t>鑑別性</a:t>
            </a:r>
          </a:p>
          <a:p>
            <a:r>
              <a:rPr lang="en-US" altLang="zh-TW" sz="3600" dirty="0"/>
              <a:t>(A) (1), (2), (3)</a:t>
            </a:r>
          </a:p>
          <a:p>
            <a:r>
              <a:rPr lang="en-US" altLang="zh-TW" sz="3600" dirty="0">
                <a:solidFill>
                  <a:srgbClr val="FF0000"/>
                </a:solidFill>
              </a:rPr>
              <a:t>(B) (1), (2), (4)</a:t>
            </a:r>
          </a:p>
          <a:p>
            <a:r>
              <a:rPr lang="en-US" altLang="zh-TW" sz="3600" dirty="0"/>
              <a:t>(C) (1), (3), (4)</a:t>
            </a:r>
          </a:p>
          <a:p>
            <a:r>
              <a:rPr lang="en-US" altLang="zh-TW" sz="3600" dirty="0"/>
              <a:t>(D) (2), (3), (4)</a:t>
            </a:r>
          </a:p>
        </p:txBody>
      </p:sp>
    </p:spTree>
    <p:extLst>
      <p:ext uri="{BB962C8B-B14F-4D97-AF65-F5344CB8AC3E}">
        <p14:creationId xmlns:p14="http://schemas.microsoft.com/office/powerpoint/2010/main" val="77155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5" y="171420"/>
            <a:ext cx="659872" cy="646331"/>
          </a:xfrm>
          <a:prstGeom prst="rect">
            <a:avLst/>
          </a:prstGeom>
          <a:solidFill>
            <a:schemeClr val="accent2">
              <a:lumMod val="50000"/>
            </a:schemeClr>
          </a:solidFill>
          <a:ln>
            <a:noFill/>
          </a:ln>
        </p:spPr>
        <p:txBody>
          <a:bodyPr wrap="square">
            <a:spAutoFit/>
          </a:bodyPr>
          <a:lstStyle/>
          <a:p>
            <a:r>
              <a:rPr lang="en-US" altLang="zh-TW" sz="3600" b="1" dirty="0">
                <a:solidFill>
                  <a:schemeClr val="bg1"/>
                </a:solidFill>
                <a:effectLst>
                  <a:outerShdw blurRad="38100" dist="38100" dir="2700000" algn="tl">
                    <a:srgbClr val="000000">
                      <a:alpha val="43137"/>
                    </a:srgbClr>
                  </a:outerShdw>
                </a:effectLst>
              </a:rPr>
              <a:t>16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03157" y="946908"/>
            <a:ext cx="8737686" cy="4832092"/>
          </a:xfrm>
          <a:prstGeom prst="rect">
            <a:avLst/>
          </a:prstGeom>
        </p:spPr>
        <p:txBody>
          <a:bodyPr wrap="square">
            <a:spAutoFit/>
          </a:bodyPr>
          <a:lstStyle/>
          <a:p>
            <a:r>
              <a:rPr lang="zh-TW" altLang="en-US" sz="3600" dirty="0"/>
              <a:t>下列何項 </a:t>
            </a:r>
            <a:r>
              <a:rPr lang="en-US" altLang="zh-TW" sz="3600" dirty="0">
                <a:solidFill>
                  <a:srgbClr val="FF0000"/>
                </a:solidFill>
              </a:rPr>
              <a:t>Windows </a:t>
            </a:r>
            <a:r>
              <a:rPr lang="zh-TW" altLang="en-US" sz="3600" dirty="0">
                <a:solidFill>
                  <a:srgbClr val="FF0000"/>
                </a:solidFill>
              </a:rPr>
              <a:t>功能</a:t>
            </a:r>
            <a:r>
              <a:rPr lang="zh-TW" altLang="en-US" sz="3600" dirty="0"/>
              <a:t>可以</a:t>
            </a:r>
            <a:r>
              <a:rPr lang="zh-TW" altLang="en-US" sz="3600" u="sng" dirty="0">
                <a:solidFill>
                  <a:srgbClr val="FF0000"/>
                </a:solidFill>
              </a:rPr>
              <a:t>封鎖</a:t>
            </a:r>
            <a:r>
              <a:rPr lang="zh-TW" altLang="en-US" sz="3600" dirty="0">
                <a:solidFill>
                  <a:srgbClr val="FF0000"/>
                </a:solidFill>
              </a:rPr>
              <a:t>未經授權之應用程式的自動安裝</a:t>
            </a:r>
            <a:r>
              <a:rPr lang="en-US" altLang="zh-TW" sz="3600" dirty="0"/>
              <a:t>,</a:t>
            </a:r>
            <a:r>
              <a:rPr lang="zh-TW" altLang="en-US" sz="3600" dirty="0"/>
              <a:t>並</a:t>
            </a:r>
            <a:r>
              <a:rPr lang="zh-TW" altLang="en-US" sz="3600" u="sng" dirty="0">
                <a:solidFill>
                  <a:srgbClr val="FF0000"/>
                </a:solidFill>
              </a:rPr>
              <a:t>防止</a:t>
            </a:r>
            <a:r>
              <a:rPr lang="zh-TW" altLang="en-US" sz="3600" dirty="0">
                <a:solidFill>
                  <a:srgbClr val="FF0000"/>
                </a:solidFill>
              </a:rPr>
              <a:t>不小心變更系統的設定</a:t>
            </a:r>
            <a:r>
              <a:rPr lang="zh-TW" altLang="en-US" sz="3600" dirty="0"/>
              <a:t>。即使系統</a:t>
            </a:r>
            <a:r>
              <a:rPr lang="zh-TW" altLang="en-US" sz="3600" dirty="0">
                <a:solidFill>
                  <a:srgbClr val="FF0000"/>
                </a:solidFill>
              </a:rPr>
              <a:t>管理員</a:t>
            </a:r>
            <a:r>
              <a:rPr lang="zh-TW" altLang="en-US" sz="3600" dirty="0"/>
              <a:t>執行系統管理過程</a:t>
            </a:r>
            <a:r>
              <a:rPr lang="zh-TW" altLang="en-US" sz="3600" dirty="0">
                <a:solidFill>
                  <a:srgbClr val="FF0000"/>
                </a:solidFill>
              </a:rPr>
              <a:t>亦須要由管理員主動同意或提供認證</a:t>
            </a:r>
            <a:r>
              <a:rPr lang="zh-TW" altLang="en-US" sz="3600" dirty="0"/>
              <a:t>資訊才能執行</a:t>
            </a:r>
            <a:r>
              <a:rPr lang="en-US" altLang="zh-TW" sz="3600" dirty="0"/>
              <a:t>?</a:t>
            </a:r>
          </a:p>
          <a:p>
            <a:r>
              <a:rPr lang="en-US" altLang="zh-TW" sz="3200" dirty="0"/>
              <a:t>(A) </a:t>
            </a:r>
            <a:r>
              <a:rPr lang="zh-TW" altLang="en-US" sz="3200" dirty="0"/>
              <a:t>具有進階安全性的 </a:t>
            </a:r>
            <a:r>
              <a:rPr lang="en-US" altLang="zh-TW" sz="3200" dirty="0"/>
              <a:t>Windows </a:t>
            </a:r>
            <a:r>
              <a:rPr lang="zh-TW" altLang="en-US" sz="3200" dirty="0"/>
              <a:t>防火牆</a:t>
            </a:r>
          </a:p>
          <a:p>
            <a:r>
              <a:rPr lang="en-US" altLang="zh-TW" sz="3200" dirty="0"/>
              <a:t>(B) </a:t>
            </a:r>
            <a:r>
              <a:rPr lang="zh-TW" altLang="en-US" sz="3200" dirty="0">
                <a:solidFill>
                  <a:srgbClr val="FF0000"/>
                </a:solidFill>
              </a:rPr>
              <a:t>使用者帳戶控制</a:t>
            </a:r>
            <a:r>
              <a:rPr lang="en-US" altLang="zh-TW" sz="3200" dirty="0">
                <a:solidFill>
                  <a:srgbClr val="FF0000"/>
                </a:solidFill>
              </a:rPr>
              <a:t>(User Account </a:t>
            </a:r>
            <a:r>
              <a:rPr lang="en-US" altLang="zh-TW" sz="3200" dirty="0" err="1">
                <a:solidFill>
                  <a:srgbClr val="FF0000"/>
                </a:solidFill>
              </a:rPr>
              <a:t>Control;UAC</a:t>
            </a:r>
            <a:r>
              <a:rPr lang="en-US" altLang="zh-TW" sz="3200" dirty="0">
                <a:solidFill>
                  <a:srgbClr val="FF0000"/>
                </a:solidFill>
              </a:rPr>
              <a:t>)</a:t>
            </a:r>
          </a:p>
          <a:p>
            <a:r>
              <a:rPr lang="en-US" altLang="zh-TW" sz="3200" dirty="0"/>
              <a:t>(C) </a:t>
            </a:r>
            <a:r>
              <a:rPr lang="zh-TW" altLang="en-US" sz="3200" dirty="0"/>
              <a:t>資源監視器</a:t>
            </a:r>
            <a:r>
              <a:rPr lang="en-US" altLang="zh-TW" sz="3200" dirty="0"/>
              <a:t>(Resource Monitor)</a:t>
            </a:r>
          </a:p>
          <a:p>
            <a:r>
              <a:rPr lang="en-US" altLang="zh-TW" sz="3200" dirty="0"/>
              <a:t>(D) Windows Secondary Logon</a:t>
            </a:r>
          </a:p>
        </p:txBody>
      </p:sp>
    </p:spTree>
    <p:extLst>
      <p:ext uri="{BB962C8B-B14F-4D97-AF65-F5344CB8AC3E}">
        <p14:creationId xmlns:p14="http://schemas.microsoft.com/office/powerpoint/2010/main" val="179688115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關於「</a:t>
            </a:r>
            <a:r>
              <a:rPr lang="en-US" altLang="zh-TW" sz="3600" dirty="0"/>
              <a:t>SSL </a:t>
            </a:r>
            <a:r>
              <a:rPr lang="zh-TW" altLang="en-US" sz="3600" dirty="0"/>
              <a:t>協定」</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提供伺服器</a:t>
            </a:r>
            <a:r>
              <a:rPr lang="en-US" altLang="zh-TW" sz="3600" dirty="0"/>
              <a:t>(Server)</a:t>
            </a:r>
            <a:r>
              <a:rPr lang="zh-TW" altLang="en-US" sz="3600" dirty="0"/>
              <a:t>驗證</a:t>
            </a:r>
          </a:p>
          <a:p>
            <a:r>
              <a:rPr lang="en-US" altLang="zh-TW" sz="3600" dirty="0"/>
              <a:t>(B) </a:t>
            </a:r>
            <a:r>
              <a:rPr lang="zh-TW" altLang="en-US" sz="3600" dirty="0"/>
              <a:t>提供客戶端</a:t>
            </a:r>
            <a:r>
              <a:rPr lang="en-US" altLang="zh-TW" sz="3600" dirty="0"/>
              <a:t>(Client)</a:t>
            </a:r>
            <a:r>
              <a:rPr lang="zh-TW" altLang="en-US" sz="3600" dirty="0"/>
              <a:t>安全傳輸</a:t>
            </a:r>
          </a:p>
          <a:p>
            <a:r>
              <a:rPr lang="en-US" altLang="zh-TW" sz="3600" dirty="0"/>
              <a:t>(C) </a:t>
            </a:r>
            <a:r>
              <a:rPr lang="zh-TW" altLang="en-US" sz="3600" dirty="0"/>
              <a:t>提供伺服器</a:t>
            </a:r>
            <a:r>
              <a:rPr lang="en-US" altLang="zh-TW" sz="3600" dirty="0"/>
              <a:t>(Server)</a:t>
            </a:r>
            <a:r>
              <a:rPr lang="zh-TW" altLang="en-US" sz="3600" dirty="0"/>
              <a:t>與客戶</a:t>
            </a:r>
            <a:r>
              <a:rPr lang="en-US" altLang="zh-TW" sz="3600" dirty="0"/>
              <a:t>(Client)</a:t>
            </a:r>
            <a:r>
              <a:rPr lang="zh-TW" altLang="en-US" sz="3600" dirty="0"/>
              <a:t>之間的通訊加密</a:t>
            </a:r>
          </a:p>
          <a:p>
            <a:r>
              <a:rPr lang="en-US" altLang="zh-TW" sz="3600" dirty="0"/>
              <a:t>(D) </a:t>
            </a:r>
            <a:r>
              <a:rPr lang="zh-TW" altLang="en-US" sz="3600" dirty="0"/>
              <a:t>可絕對確保買賣交易的安全</a:t>
            </a:r>
            <a:endParaRPr lang="en-US" altLang="zh-TW" sz="3600" dirty="0"/>
          </a:p>
        </p:txBody>
      </p:sp>
    </p:spTree>
    <p:extLst>
      <p:ext uri="{BB962C8B-B14F-4D97-AF65-F5344CB8AC3E}">
        <p14:creationId xmlns:p14="http://schemas.microsoft.com/office/powerpoint/2010/main" val="36254042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109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關於「</a:t>
            </a:r>
            <a:r>
              <a:rPr lang="en-US" altLang="zh-TW" sz="3600" dirty="0"/>
              <a:t>SSL </a:t>
            </a:r>
            <a:r>
              <a:rPr lang="zh-TW" altLang="en-US" sz="3600" dirty="0"/>
              <a:t>協定」</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提供伺服器</a:t>
            </a:r>
            <a:r>
              <a:rPr lang="en-US" altLang="zh-TW" sz="3600" dirty="0"/>
              <a:t>(Server)</a:t>
            </a:r>
            <a:r>
              <a:rPr lang="zh-TW" altLang="en-US" sz="3600" dirty="0"/>
              <a:t>驗證</a:t>
            </a:r>
          </a:p>
          <a:p>
            <a:r>
              <a:rPr lang="en-US" altLang="zh-TW" sz="3600" dirty="0"/>
              <a:t>(B) </a:t>
            </a:r>
            <a:r>
              <a:rPr lang="zh-TW" altLang="en-US" sz="3600" dirty="0"/>
              <a:t>提供客戶端</a:t>
            </a:r>
            <a:r>
              <a:rPr lang="en-US" altLang="zh-TW" sz="3600" dirty="0"/>
              <a:t>(Client)</a:t>
            </a:r>
            <a:r>
              <a:rPr lang="zh-TW" altLang="en-US" sz="3600" dirty="0"/>
              <a:t>安全傳輸</a:t>
            </a:r>
          </a:p>
          <a:p>
            <a:r>
              <a:rPr lang="en-US" altLang="zh-TW" sz="3600" dirty="0"/>
              <a:t>(C) </a:t>
            </a:r>
            <a:r>
              <a:rPr lang="zh-TW" altLang="en-US" sz="3600" dirty="0"/>
              <a:t>提供伺服器</a:t>
            </a:r>
            <a:r>
              <a:rPr lang="en-US" altLang="zh-TW" sz="3600" dirty="0"/>
              <a:t>(Server)</a:t>
            </a:r>
            <a:r>
              <a:rPr lang="zh-TW" altLang="en-US" sz="3600" dirty="0"/>
              <a:t>與客戶</a:t>
            </a:r>
            <a:r>
              <a:rPr lang="en-US" altLang="zh-TW" sz="3600" dirty="0"/>
              <a:t>(Client)</a:t>
            </a:r>
            <a:r>
              <a:rPr lang="zh-TW" altLang="en-US" sz="3600" dirty="0"/>
              <a:t>之間的通訊加密</a:t>
            </a:r>
          </a:p>
          <a:p>
            <a:r>
              <a:rPr lang="en-US" altLang="zh-TW" sz="3600" dirty="0">
                <a:solidFill>
                  <a:srgbClr val="FF0000"/>
                </a:solidFill>
              </a:rPr>
              <a:t>(D) </a:t>
            </a:r>
            <a:r>
              <a:rPr lang="zh-TW" altLang="en-US" sz="3600" dirty="0">
                <a:solidFill>
                  <a:srgbClr val="FF0000"/>
                </a:solidFill>
              </a:rPr>
              <a:t>可絕對確保買賣交易的安全</a:t>
            </a:r>
            <a:endParaRPr lang="en-US" altLang="zh-TW" sz="3600" dirty="0">
              <a:solidFill>
                <a:srgbClr val="FF0000"/>
              </a:solidFill>
            </a:endParaRPr>
          </a:p>
        </p:txBody>
      </p:sp>
    </p:spTree>
    <p:extLst>
      <p:ext uri="{BB962C8B-B14F-4D97-AF65-F5344CB8AC3E}">
        <p14:creationId xmlns:p14="http://schemas.microsoft.com/office/powerpoint/2010/main" val="252808521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 </a:t>
            </a:r>
            <a:r>
              <a:rPr lang="en-US" altLang="zh-TW" sz="3600" dirty="0"/>
              <a:t>TCP </a:t>
            </a:r>
            <a:r>
              <a:rPr lang="zh-TW" altLang="en-US" sz="3600" dirty="0"/>
              <a:t>協定的特性</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確保資料傳送之正確性</a:t>
            </a:r>
          </a:p>
          <a:p>
            <a:r>
              <a:rPr lang="en-US" altLang="zh-TW" sz="3600" dirty="0"/>
              <a:t>(B) </a:t>
            </a:r>
            <a:r>
              <a:rPr lang="zh-TW" altLang="en-US" sz="3600" dirty="0"/>
              <a:t>資料開始傳送時不需進行交握</a:t>
            </a:r>
            <a:r>
              <a:rPr lang="en-US" altLang="zh-TW" sz="3600" dirty="0"/>
              <a:t>(Hand shaking)</a:t>
            </a:r>
          </a:p>
          <a:p>
            <a:r>
              <a:rPr lang="en-US" altLang="zh-TW" sz="3600" dirty="0"/>
              <a:t>(C) </a:t>
            </a:r>
            <a:r>
              <a:rPr lang="zh-TW" altLang="en-US" sz="3600" dirty="0"/>
              <a:t>傳送發生錯誤時不會要求重新傳送</a:t>
            </a:r>
          </a:p>
          <a:p>
            <a:r>
              <a:rPr lang="en-US" altLang="zh-TW" sz="3600" dirty="0"/>
              <a:t>(D) </a:t>
            </a:r>
            <a:r>
              <a:rPr lang="zh-TW" altLang="en-US" sz="3600" dirty="0"/>
              <a:t>傳送時所進行之檢查與偵錯機制較 </a:t>
            </a:r>
            <a:r>
              <a:rPr lang="en-US" altLang="zh-TW" sz="3600" dirty="0"/>
              <a:t>UDP </a:t>
            </a:r>
            <a:r>
              <a:rPr lang="zh-TW" altLang="en-US" sz="3600" dirty="0"/>
              <a:t>簡單</a:t>
            </a:r>
            <a:endParaRPr lang="en-US" altLang="zh-TW" sz="3600" dirty="0"/>
          </a:p>
        </p:txBody>
      </p:sp>
    </p:spTree>
    <p:extLst>
      <p:ext uri="{BB962C8B-B14F-4D97-AF65-F5344CB8AC3E}">
        <p14:creationId xmlns:p14="http://schemas.microsoft.com/office/powerpoint/2010/main" val="2403514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 </a:t>
            </a:r>
            <a:r>
              <a:rPr lang="en-US" altLang="zh-TW" sz="3600" dirty="0"/>
              <a:t>TCP </a:t>
            </a:r>
            <a:r>
              <a:rPr lang="zh-TW" altLang="en-US" sz="3600" dirty="0"/>
              <a:t>協定的特性</a:t>
            </a:r>
            <a:r>
              <a:rPr lang="en-US" altLang="zh-TW" sz="3600" dirty="0"/>
              <a:t>,</a:t>
            </a:r>
            <a:r>
              <a:rPr lang="zh-TW" altLang="en-US" sz="3600" dirty="0"/>
              <a:t>下列敘述何者正確</a:t>
            </a:r>
            <a:r>
              <a:rPr lang="en-US" altLang="zh-TW" sz="3600" dirty="0"/>
              <a:t>?</a:t>
            </a:r>
          </a:p>
          <a:p>
            <a:r>
              <a:rPr lang="en-US" altLang="zh-TW" sz="3600" dirty="0">
                <a:solidFill>
                  <a:srgbClr val="FF0000"/>
                </a:solidFill>
              </a:rPr>
              <a:t>(A) </a:t>
            </a:r>
            <a:r>
              <a:rPr lang="zh-TW" altLang="en-US" sz="3600" dirty="0">
                <a:solidFill>
                  <a:srgbClr val="FF0000"/>
                </a:solidFill>
              </a:rPr>
              <a:t>確保資料傳送之正確性</a:t>
            </a:r>
          </a:p>
          <a:p>
            <a:r>
              <a:rPr lang="en-US" altLang="zh-TW" sz="3600" dirty="0"/>
              <a:t>(B) </a:t>
            </a:r>
            <a:r>
              <a:rPr lang="zh-TW" altLang="en-US" sz="3600" dirty="0"/>
              <a:t>資料開始傳送時不需進行交握</a:t>
            </a:r>
            <a:r>
              <a:rPr lang="en-US" altLang="zh-TW" sz="3600" dirty="0"/>
              <a:t>(Hand shaking)</a:t>
            </a:r>
          </a:p>
          <a:p>
            <a:r>
              <a:rPr lang="en-US" altLang="zh-TW" sz="3600" dirty="0"/>
              <a:t>(C) </a:t>
            </a:r>
            <a:r>
              <a:rPr lang="zh-TW" altLang="en-US" sz="3600" dirty="0"/>
              <a:t>傳送發生錯誤時不會要求重新傳送</a:t>
            </a:r>
          </a:p>
          <a:p>
            <a:r>
              <a:rPr lang="en-US" altLang="zh-TW" sz="3600" dirty="0"/>
              <a:t>(D) </a:t>
            </a:r>
            <a:r>
              <a:rPr lang="zh-TW" altLang="en-US" sz="3600" dirty="0"/>
              <a:t>傳送時所進行之檢查與偵錯機制較 </a:t>
            </a:r>
            <a:r>
              <a:rPr lang="en-US" altLang="zh-TW" sz="3600" dirty="0"/>
              <a:t>UDP </a:t>
            </a:r>
            <a:r>
              <a:rPr lang="zh-TW" altLang="en-US" sz="3600" dirty="0"/>
              <a:t>簡單</a:t>
            </a:r>
            <a:endParaRPr lang="en-US" altLang="zh-TW" sz="3600" dirty="0"/>
          </a:p>
        </p:txBody>
      </p:sp>
    </p:spTree>
    <p:extLst>
      <p:ext uri="{BB962C8B-B14F-4D97-AF65-F5344CB8AC3E}">
        <p14:creationId xmlns:p14="http://schemas.microsoft.com/office/powerpoint/2010/main" val="132812941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請問下列何者非為應用層服務</a:t>
            </a:r>
            <a:r>
              <a:rPr lang="en-US" altLang="zh-TW" sz="3600" dirty="0"/>
              <a:t>?</a:t>
            </a:r>
          </a:p>
          <a:p>
            <a:r>
              <a:rPr lang="en-US" altLang="zh-TW" sz="3600" dirty="0"/>
              <a:t>(A) HTTP</a:t>
            </a:r>
          </a:p>
          <a:p>
            <a:r>
              <a:rPr lang="en-US" altLang="zh-TW" sz="3600" dirty="0"/>
              <a:t>(B) SMTP</a:t>
            </a:r>
          </a:p>
          <a:p>
            <a:r>
              <a:rPr lang="en-US" altLang="zh-TW" sz="3600" dirty="0"/>
              <a:t>(C) IPX</a:t>
            </a:r>
          </a:p>
          <a:p>
            <a:r>
              <a:rPr lang="en-US" altLang="zh-TW" sz="3600" dirty="0"/>
              <a:t>(D) FTP</a:t>
            </a:r>
          </a:p>
        </p:txBody>
      </p:sp>
    </p:spTree>
    <p:extLst>
      <p:ext uri="{BB962C8B-B14F-4D97-AF65-F5344CB8AC3E}">
        <p14:creationId xmlns:p14="http://schemas.microsoft.com/office/powerpoint/2010/main" val="97651410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請問下列何者非為應用層服務</a:t>
            </a:r>
            <a:r>
              <a:rPr lang="en-US" altLang="zh-TW" sz="3600" dirty="0"/>
              <a:t>?</a:t>
            </a:r>
          </a:p>
          <a:p>
            <a:r>
              <a:rPr lang="en-US" altLang="zh-TW" sz="3600" dirty="0"/>
              <a:t>(A) HTTP</a:t>
            </a:r>
          </a:p>
          <a:p>
            <a:r>
              <a:rPr lang="en-US" altLang="zh-TW" sz="3600" dirty="0"/>
              <a:t>(B) SMTP</a:t>
            </a:r>
          </a:p>
          <a:p>
            <a:r>
              <a:rPr lang="en-US" altLang="zh-TW" sz="3600" dirty="0">
                <a:solidFill>
                  <a:srgbClr val="FF0000"/>
                </a:solidFill>
              </a:rPr>
              <a:t>(C) IPX</a:t>
            </a:r>
          </a:p>
          <a:p>
            <a:r>
              <a:rPr lang="en-US" altLang="zh-TW" sz="3600" dirty="0"/>
              <a:t>(D) FTP</a:t>
            </a:r>
          </a:p>
        </p:txBody>
      </p:sp>
    </p:spTree>
    <p:extLst>
      <p:ext uri="{BB962C8B-B14F-4D97-AF65-F5344CB8AC3E}">
        <p14:creationId xmlns:p14="http://schemas.microsoft.com/office/powerpoint/2010/main" val="395216899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下列哪一項網路技術可以降低廣播領域</a:t>
            </a:r>
            <a:r>
              <a:rPr lang="en-US" altLang="zh-TW" sz="3600" dirty="0"/>
              <a:t>(Broadcast Domain)</a:t>
            </a:r>
            <a:r>
              <a:rPr lang="zh-TW" altLang="en-US" sz="3600" dirty="0"/>
              <a:t>範圍</a:t>
            </a:r>
            <a:r>
              <a:rPr lang="en-US" altLang="zh-TW" sz="3600" dirty="0"/>
              <a:t>?</a:t>
            </a:r>
          </a:p>
          <a:p>
            <a:r>
              <a:rPr lang="en-US" altLang="zh-TW" sz="3600" dirty="0"/>
              <a:t>(A) Network Address Translate(NAT)</a:t>
            </a:r>
          </a:p>
          <a:p>
            <a:r>
              <a:rPr lang="en-US" altLang="zh-TW" sz="3600" dirty="0"/>
              <a:t>(B) VLAN</a:t>
            </a:r>
          </a:p>
          <a:p>
            <a:r>
              <a:rPr lang="en-US" altLang="zh-TW" sz="3600" dirty="0"/>
              <a:t>(C) Dynamic </a:t>
            </a:r>
            <a:r>
              <a:rPr lang="en-US" altLang="zh-TW" sz="3600" dirty="0" err="1"/>
              <a:t>Trunking</a:t>
            </a:r>
            <a:r>
              <a:rPr lang="en-US" altLang="zh-TW" sz="3600" dirty="0"/>
              <a:t> Protocol</a:t>
            </a:r>
          </a:p>
          <a:p>
            <a:r>
              <a:rPr lang="en-US" altLang="zh-TW" sz="3600" dirty="0"/>
              <a:t>(D) Inter-Switch Link(ISL)</a:t>
            </a:r>
          </a:p>
        </p:txBody>
      </p:sp>
    </p:spTree>
    <p:extLst>
      <p:ext uri="{BB962C8B-B14F-4D97-AF65-F5344CB8AC3E}">
        <p14:creationId xmlns:p14="http://schemas.microsoft.com/office/powerpoint/2010/main" val="347392875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下列哪一項網路技術可以降低廣播領域</a:t>
            </a:r>
            <a:r>
              <a:rPr lang="en-US" altLang="zh-TW" sz="3600" dirty="0"/>
              <a:t>(Broadcast Domain)</a:t>
            </a:r>
            <a:r>
              <a:rPr lang="zh-TW" altLang="en-US" sz="3600" dirty="0"/>
              <a:t>範圍</a:t>
            </a:r>
            <a:r>
              <a:rPr lang="en-US" altLang="zh-TW" sz="3600" dirty="0"/>
              <a:t>?</a:t>
            </a:r>
          </a:p>
          <a:p>
            <a:r>
              <a:rPr lang="en-US" altLang="zh-TW" sz="3600" dirty="0"/>
              <a:t>(A) Network Address Translate(NAT)</a:t>
            </a:r>
          </a:p>
          <a:p>
            <a:r>
              <a:rPr lang="en-US" altLang="zh-TW" sz="3600" dirty="0">
                <a:solidFill>
                  <a:srgbClr val="FF0000"/>
                </a:solidFill>
              </a:rPr>
              <a:t>(B) VLAN</a:t>
            </a:r>
          </a:p>
          <a:p>
            <a:r>
              <a:rPr lang="en-US" altLang="zh-TW" sz="3600" dirty="0"/>
              <a:t>(C) Dynamic </a:t>
            </a:r>
            <a:r>
              <a:rPr lang="en-US" altLang="zh-TW" sz="3600" dirty="0" err="1"/>
              <a:t>Trunking</a:t>
            </a:r>
            <a:r>
              <a:rPr lang="en-US" altLang="zh-TW" sz="3600" dirty="0"/>
              <a:t> Protocol</a:t>
            </a:r>
          </a:p>
          <a:p>
            <a:r>
              <a:rPr lang="en-US" altLang="zh-TW" sz="3600" dirty="0"/>
              <a:t>(D) Inter-Switch Link(ISL)</a:t>
            </a:r>
          </a:p>
        </p:txBody>
      </p:sp>
    </p:spTree>
    <p:extLst>
      <p:ext uri="{BB962C8B-B14F-4D97-AF65-F5344CB8AC3E}">
        <p14:creationId xmlns:p14="http://schemas.microsoft.com/office/powerpoint/2010/main" val="80084743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34537" y="946908"/>
            <a:ext cx="8608741" cy="4524315"/>
          </a:xfrm>
          <a:prstGeom prst="rect">
            <a:avLst/>
          </a:prstGeom>
        </p:spPr>
        <p:txBody>
          <a:bodyPr wrap="square">
            <a:spAutoFit/>
          </a:bodyPr>
          <a:lstStyle/>
          <a:p>
            <a:r>
              <a:rPr lang="zh-TW" altLang="en-US" sz="3200" dirty="0"/>
              <a:t>下列敘述何者不正確</a:t>
            </a:r>
            <a:r>
              <a:rPr lang="en-US" altLang="zh-TW" sz="3200" dirty="0"/>
              <a:t>?</a:t>
            </a:r>
          </a:p>
          <a:p>
            <a:r>
              <a:rPr lang="en-US" altLang="zh-TW" sz="3200" dirty="0"/>
              <a:t>(A) </a:t>
            </a:r>
            <a:r>
              <a:rPr lang="zh-TW" altLang="en-US" sz="3200" dirty="0"/>
              <a:t>木馬後門程式常偽裝成提供便利或實用的免費軟體</a:t>
            </a:r>
            <a:r>
              <a:rPr lang="en-US" altLang="zh-TW" sz="3200" dirty="0"/>
              <a:t>,</a:t>
            </a:r>
            <a:r>
              <a:rPr lang="zh-TW" altLang="en-US" sz="3200" dirty="0"/>
              <a:t>吸引使用者下載使用</a:t>
            </a:r>
          </a:p>
          <a:p>
            <a:r>
              <a:rPr lang="en-US" altLang="zh-TW" sz="3200" dirty="0"/>
              <a:t>(B) </a:t>
            </a:r>
            <a:r>
              <a:rPr lang="zh-TW" altLang="en-US" sz="3200" dirty="0"/>
              <a:t>電腦病毒具有散播、隱藏、感染、潛伏及破壞等特性</a:t>
            </a:r>
          </a:p>
          <a:p>
            <a:r>
              <a:rPr lang="en-US" altLang="zh-TW" sz="3200" dirty="0"/>
              <a:t>(C) </a:t>
            </a:r>
            <a:r>
              <a:rPr lang="zh-TW" altLang="en-US" sz="3200" dirty="0"/>
              <a:t>阻絕服務攻擊</a:t>
            </a:r>
            <a:r>
              <a:rPr lang="en-US" altLang="zh-TW" sz="3200" dirty="0"/>
              <a:t>(</a:t>
            </a:r>
            <a:r>
              <a:rPr lang="en-US" altLang="zh-TW" sz="3200" dirty="0" err="1"/>
              <a:t>DoS</a:t>
            </a:r>
            <a:r>
              <a:rPr lang="en-US" altLang="zh-TW" sz="3200" dirty="0"/>
              <a:t>)</a:t>
            </a:r>
            <a:r>
              <a:rPr lang="zh-TW" altLang="en-US" sz="3200" dirty="0"/>
              <a:t>通常指攻擊者與通訊的兩端分別建立獨立的聯繫</a:t>
            </a:r>
            <a:r>
              <a:rPr lang="en-US" altLang="zh-TW" sz="3200" dirty="0"/>
              <a:t>,</a:t>
            </a:r>
            <a:r>
              <a:rPr lang="zh-TW" altLang="en-US" sz="3200" dirty="0"/>
              <a:t>並交換所收到的資料</a:t>
            </a:r>
          </a:p>
          <a:p>
            <a:r>
              <a:rPr lang="en-US" altLang="zh-TW" sz="3200" dirty="0"/>
              <a:t>(D) </a:t>
            </a:r>
            <a:r>
              <a:rPr lang="zh-TW" altLang="en-US" sz="3200" dirty="0"/>
              <a:t>蠕蟲</a:t>
            </a:r>
            <a:r>
              <a:rPr lang="en-US" altLang="zh-TW" sz="3200" dirty="0"/>
              <a:t>(Worm)</a:t>
            </a:r>
            <a:r>
              <a:rPr lang="zh-TW" altLang="en-US" sz="3200" dirty="0"/>
              <a:t>會不斷複製</a:t>
            </a:r>
            <a:r>
              <a:rPr lang="en-US" altLang="zh-TW" sz="3200" dirty="0"/>
              <a:t>,</a:t>
            </a:r>
            <a:r>
              <a:rPr lang="zh-TW" altLang="en-US" sz="3200" dirty="0"/>
              <a:t>並利用網路感染其他主機</a:t>
            </a:r>
            <a:endParaRPr lang="en-US" altLang="zh-TW" sz="3200" dirty="0"/>
          </a:p>
        </p:txBody>
      </p:sp>
    </p:spTree>
    <p:extLst>
      <p:ext uri="{BB962C8B-B14F-4D97-AF65-F5344CB8AC3E}">
        <p14:creationId xmlns:p14="http://schemas.microsoft.com/office/powerpoint/2010/main" val="991597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34537" y="946908"/>
            <a:ext cx="8608741" cy="4524315"/>
          </a:xfrm>
          <a:prstGeom prst="rect">
            <a:avLst/>
          </a:prstGeom>
        </p:spPr>
        <p:txBody>
          <a:bodyPr wrap="square">
            <a:spAutoFit/>
          </a:bodyPr>
          <a:lstStyle/>
          <a:p>
            <a:r>
              <a:rPr lang="zh-TW" altLang="en-US" sz="3200" dirty="0"/>
              <a:t>下列敘述何者不正確</a:t>
            </a:r>
            <a:r>
              <a:rPr lang="en-US" altLang="zh-TW" sz="3200" dirty="0"/>
              <a:t>?</a:t>
            </a:r>
          </a:p>
          <a:p>
            <a:r>
              <a:rPr lang="en-US" altLang="zh-TW" sz="3200" dirty="0"/>
              <a:t>(A) </a:t>
            </a:r>
            <a:r>
              <a:rPr lang="zh-TW" altLang="en-US" sz="3200" dirty="0"/>
              <a:t>木馬後門程式常偽裝成提供便利或實用的免費軟體</a:t>
            </a:r>
            <a:r>
              <a:rPr lang="en-US" altLang="zh-TW" sz="3200" dirty="0"/>
              <a:t>,</a:t>
            </a:r>
            <a:r>
              <a:rPr lang="zh-TW" altLang="en-US" sz="3200" dirty="0"/>
              <a:t>吸引使用者下載使用</a:t>
            </a:r>
          </a:p>
          <a:p>
            <a:r>
              <a:rPr lang="en-US" altLang="zh-TW" sz="3200" dirty="0"/>
              <a:t>(B) </a:t>
            </a:r>
            <a:r>
              <a:rPr lang="zh-TW" altLang="en-US" sz="3200" dirty="0"/>
              <a:t>電腦病毒具有散播、隱藏、感染、潛伏及破壞等特性</a:t>
            </a:r>
          </a:p>
          <a:p>
            <a:r>
              <a:rPr lang="en-US" altLang="zh-TW" sz="3200" dirty="0">
                <a:solidFill>
                  <a:srgbClr val="FF0000"/>
                </a:solidFill>
              </a:rPr>
              <a:t>(C) </a:t>
            </a:r>
            <a:r>
              <a:rPr lang="zh-TW" altLang="en-US" sz="3200" dirty="0">
                <a:solidFill>
                  <a:srgbClr val="FF0000"/>
                </a:solidFill>
              </a:rPr>
              <a:t>阻絕服務攻擊</a:t>
            </a:r>
            <a:r>
              <a:rPr lang="en-US" altLang="zh-TW" sz="3200" dirty="0">
                <a:solidFill>
                  <a:srgbClr val="FF0000"/>
                </a:solidFill>
              </a:rPr>
              <a:t>(</a:t>
            </a:r>
            <a:r>
              <a:rPr lang="en-US" altLang="zh-TW" sz="3200" dirty="0" err="1">
                <a:solidFill>
                  <a:srgbClr val="FF0000"/>
                </a:solidFill>
              </a:rPr>
              <a:t>DoS</a:t>
            </a:r>
            <a:r>
              <a:rPr lang="en-US" altLang="zh-TW" sz="3200" dirty="0">
                <a:solidFill>
                  <a:srgbClr val="FF0000"/>
                </a:solidFill>
              </a:rPr>
              <a:t>)</a:t>
            </a:r>
            <a:r>
              <a:rPr lang="zh-TW" altLang="en-US" sz="3200" dirty="0">
                <a:solidFill>
                  <a:srgbClr val="FF0000"/>
                </a:solidFill>
              </a:rPr>
              <a:t>通常指攻擊者與通訊的兩端分別建立獨立的聯繫</a:t>
            </a:r>
            <a:r>
              <a:rPr lang="en-US" altLang="zh-TW" sz="3200" dirty="0">
                <a:solidFill>
                  <a:srgbClr val="FF0000"/>
                </a:solidFill>
              </a:rPr>
              <a:t>,</a:t>
            </a:r>
            <a:r>
              <a:rPr lang="zh-TW" altLang="en-US" sz="3200" dirty="0">
                <a:solidFill>
                  <a:srgbClr val="FF0000"/>
                </a:solidFill>
              </a:rPr>
              <a:t>並交換所收到的資料</a:t>
            </a:r>
          </a:p>
          <a:p>
            <a:r>
              <a:rPr lang="en-US" altLang="zh-TW" sz="3200" dirty="0"/>
              <a:t>(D) </a:t>
            </a:r>
            <a:r>
              <a:rPr lang="zh-TW" altLang="en-US" sz="3200" dirty="0"/>
              <a:t>蠕蟲</a:t>
            </a:r>
            <a:r>
              <a:rPr lang="en-US" altLang="zh-TW" sz="3200" dirty="0"/>
              <a:t>(Worm)</a:t>
            </a:r>
            <a:r>
              <a:rPr lang="zh-TW" altLang="en-US" sz="3200" dirty="0"/>
              <a:t>會不斷複製</a:t>
            </a:r>
            <a:r>
              <a:rPr lang="en-US" altLang="zh-TW" sz="3200" dirty="0"/>
              <a:t>,</a:t>
            </a:r>
            <a:r>
              <a:rPr lang="zh-TW" altLang="en-US" sz="3200" dirty="0"/>
              <a:t>並利用網路感染其他主機</a:t>
            </a:r>
            <a:endParaRPr lang="en-US" altLang="zh-TW" sz="3200" dirty="0"/>
          </a:p>
        </p:txBody>
      </p:sp>
    </p:spTree>
    <p:extLst>
      <p:ext uri="{BB962C8B-B14F-4D97-AF65-F5344CB8AC3E}">
        <p14:creationId xmlns:p14="http://schemas.microsoft.com/office/powerpoint/2010/main" val="2398748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下列何者</a:t>
            </a:r>
            <a:r>
              <a:rPr lang="zh-TW" altLang="en-US" sz="3600" u="sng" dirty="0">
                <a:solidFill>
                  <a:srgbClr val="FF0000"/>
                </a:solidFill>
              </a:rPr>
              <a:t>非</a:t>
            </a:r>
            <a:r>
              <a:rPr lang="zh-TW" altLang="en-US" sz="3600" dirty="0"/>
              <a:t>登入作業系統可使用的</a:t>
            </a:r>
            <a:r>
              <a:rPr lang="zh-TW" altLang="en-US" sz="3600" u="sng" dirty="0">
                <a:solidFill>
                  <a:srgbClr val="FF0000"/>
                </a:solidFill>
              </a:rPr>
              <a:t>網路身分驗證服務</a:t>
            </a:r>
            <a:r>
              <a:rPr lang="en-US" altLang="zh-TW" sz="3600" u="sng" dirty="0">
                <a:solidFill>
                  <a:srgbClr val="FF0000"/>
                </a:solidFill>
              </a:rPr>
              <a:t>?</a:t>
            </a:r>
          </a:p>
          <a:p>
            <a:r>
              <a:rPr lang="en-US" altLang="zh-TW" sz="3600" dirty="0"/>
              <a:t>(A) Windows AD(Active Directory)</a:t>
            </a:r>
            <a:r>
              <a:rPr lang="zh-TW" altLang="en-US" sz="3600" dirty="0"/>
              <a:t>服務</a:t>
            </a:r>
          </a:p>
          <a:p>
            <a:r>
              <a:rPr lang="en-US" altLang="zh-TW" sz="3600" dirty="0"/>
              <a:t>(B) LDAP(Lightweight Directory Access Protocol)</a:t>
            </a:r>
            <a:r>
              <a:rPr lang="zh-TW" altLang="en-US" sz="3600" dirty="0"/>
              <a:t>服務</a:t>
            </a:r>
          </a:p>
          <a:p>
            <a:r>
              <a:rPr lang="en-US" altLang="zh-TW" sz="3600" dirty="0"/>
              <a:t>(C) NIS(Network Information Service)</a:t>
            </a:r>
            <a:r>
              <a:rPr lang="zh-TW" altLang="en-US" sz="3600" dirty="0"/>
              <a:t>服務</a:t>
            </a:r>
          </a:p>
          <a:p>
            <a:r>
              <a:rPr lang="en-US" altLang="zh-TW" sz="3600" dirty="0">
                <a:solidFill>
                  <a:srgbClr val="FF0000"/>
                </a:solidFill>
              </a:rPr>
              <a:t>(D) DHCP(Dynamic Host Configuration Protocol)</a:t>
            </a:r>
            <a:r>
              <a:rPr lang="zh-TW" altLang="en-US" sz="3600" dirty="0">
                <a:solidFill>
                  <a:srgbClr val="FF0000"/>
                </a:solidFill>
              </a:rPr>
              <a:t>服務</a:t>
            </a:r>
            <a:endParaRPr lang="en-US" altLang="zh-TW" sz="3600" dirty="0">
              <a:solidFill>
                <a:srgbClr val="FF0000"/>
              </a:solidFill>
            </a:endParaRPr>
          </a:p>
        </p:txBody>
      </p:sp>
    </p:spTree>
    <p:extLst>
      <p:ext uri="{BB962C8B-B14F-4D97-AF65-F5344CB8AC3E}">
        <p14:creationId xmlns:p14="http://schemas.microsoft.com/office/powerpoint/2010/main" val="4943156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雙因認證</a:t>
            </a:r>
            <a:r>
              <a:rPr lang="en-US" altLang="zh-TW" sz="3600" dirty="0"/>
              <a:t>(Two-Way Factor)</a:t>
            </a:r>
            <a:r>
              <a:rPr lang="zh-TW" altLang="en-US" sz="3600" dirty="0"/>
              <a:t>可以防止下列何者攻擊</a:t>
            </a:r>
            <a:r>
              <a:rPr lang="en-US" altLang="zh-TW" sz="3600" dirty="0"/>
              <a:t>?</a:t>
            </a:r>
          </a:p>
          <a:p>
            <a:r>
              <a:rPr lang="en-US" altLang="zh-TW" sz="3600" dirty="0"/>
              <a:t>(A) </a:t>
            </a:r>
            <a:r>
              <a:rPr lang="zh-TW" altLang="en-US" sz="3600" dirty="0"/>
              <a:t>阻斷式服務攻擊</a:t>
            </a:r>
          </a:p>
          <a:p>
            <a:r>
              <a:rPr lang="en-US" altLang="zh-TW" sz="3600" dirty="0"/>
              <a:t>(B) SQL </a:t>
            </a:r>
            <a:r>
              <a:rPr lang="zh-TW" altLang="en-US" sz="3600" dirty="0"/>
              <a:t>資料隱碼攻擊</a:t>
            </a:r>
          </a:p>
          <a:p>
            <a:r>
              <a:rPr lang="en-US" altLang="zh-TW" sz="3600" dirty="0"/>
              <a:t>(C) </a:t>
            </a:r>
            <a:r>
              <a:rPr lang="zh-TW" altLang="en-US" sz="3600" dirty="0"/>
              <a:t>密碼側錄攻擊</a:t>
            </a:r>
          </a:p>
          <a:p>
            <a:r>
              <a:rPr lang="en-US" altLang="zh-TW" sz="3600" dirty="0"/>
              <a:t>(D) </a:t>
            </a:r>
            <a:r>
              <a:rPr lang="zh-TW" altLang="en-US" sz="3600" dirty="0"/>
              <a:t>中間人攻擊</a:t>
            </a:r>
            <a:endParaRPr lang="en-US" altLang="zh-TW" sz="3600" dirty="0"/>
          </a:p>
        </p:txBody>
      </p:sp>
    </p:spTree>
    <p:extLst>
      <p:ext uri="{BB962C8B-B14F-4D97-AF65-F5344CB8AC3E}">
        <p14:creationId xmlns:p14="http://schemas.microsoft.com/office/powerpoint/2010/main" val="271853755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雙因認證</a:t>
            </a:r>
            <a:r>
              <a:rPr lang="en-US" altLang="zh-TW" sz="3600" dirty="0"/>
              <a:t>(Two-Way Factor)</a:t>
            </a:r>
            <a:r>
              <a:rPr lang="zh-TW" altLang="en-US" sz="3600" dirty="0"/>
              <a:t>可以防止下列何者攻擊</a:t>
            </a:r>
            <a:r>
              <a:rPr lang="en-US" altLang="zh-TW" sz="3600" dirty="0"/>
              <a:t>?</a:t>
            </a:r>
          </a:p>
          <a:p>
            <a:r>
              <a:rPr lang="en-US" altLang="zh-TW" sz="3600" dirty="0"/>
              <a:t>(A) </a:t>
            </a:r>
            <a:r>
              <a:rPr lang="zh-TW" altLang="en-US" sz="3600" dirty="0"/>
              <a:t>阻斷式服務攻擊</a:t>
            </a:r>
          </a:p>
          <a:p>
            <a:r>
              <a:rPr lang="en-US" altLang="zh-TW" sz="3600" dirty="0"/>
              <a:t>(B) SQL </a:t>
            </a:r>
            <a:r>
              <a:rPr lang="zh-TW" altLang="en-US" sz="3600" dirty="0"/>
              <a:t>資料隱碼攻擊</a:t>
            </a:r>
          </a:p>
          <a:p>
            <a:r>
              <a:rPr lang="en-US" altLang="zh-TW" sz="3600" dirty="0">
                <a:solidFill>
                  <a:srgbClr val="FF0000"/>
                </a:solidFill>
              </a:rPr>
              <a:t>(C) </a:t>
            </a:r>
            <a:r>
              <a:rPr lang="zh-TW" altLang="en-US" sz="3600" dirty="0">
                <a:solidFill>
                  <a:srgbClr val="FF0000"/>
                </a:solidFill>
              </a:rPr>
              <a:t>密碼側錄攻擊</a:t>
            </a:r>
          </a:p>
          <a:p>
            <a:r>
              <a:rPr lang="en-US" altLang="zh-TW" sz="3600" dirty="0"/>
              <a:t>(D) </a:t>
            </a:r>
            <a:r>
              <a:rPr lang="zh-TW" altLang="en-US" sz="3600" dirty="0"/>
              <a:t>中間人攻擊</a:t>
            </a:r>
            <a:endParaRPr lang="en-US" altLang="zh-TW" sz="3600" dirty="0"/>
          </a:p>
        </p:txBody>
      </p:sp>
    </p:spTree>
    <p:extLst>
      <p:ext uri="{BB962C8B-B14F-4D97-AF65-F5344CB8AC3E}">
        <p14:creationId xmlns:p14="http://schemas.microsoft.com/office/powerpoint/2010/main" val="266451054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請問此 </a:t>
            </a:r>
            <a:r>
              <a:rPr lang="en-US" altLang="zh-TW" sz="3600" dirty="0"/>
              <a:t>cat ~/.</a:t>
            </a:r>
            <a:r>
              <a:rPr lang="en-US" altLang="zh-TW" sz="3600" dirty="0" err="1"/>
              <a:t>bash_history</a:t>
            </a:r>
            <a:r>
              <a:rPr lang="en-US" altLang="zh-TW" sz="3600" dirty="0"/>
              <a:t> </a:t>
            </a:r>
            <a:r>
              <a:rPr lang="zh-TW" altLang="en-US" sz="3600" dirty="0"/>
              <a:t>指令的目的為</a:t>
            </a:r>
            <a:r>
              <a:rPr lang="en-US" altLang="zh-TW" sz="3600" dirty="0"/>
              <a:t>?</a:t>
            </a:r>
          </a:p>
          <a:p>
            <a:r>
              <a:rPr lang="en-US" altLang="zh-TW" sz="3600" dirty="0"/>
              <a:t>(A) </a:t>
            </a:r>
            <a:r>
              <a:rPr lang="zh-TW" altLang="en-US" sz="3600" dirty="0"/>
              <a:t>列出使用者目錄</a:t>
            </a:r>
          </a:p>
          <a:p>
            <a:r>
              <a:rPr lang="en-US" altLang="zh-TW" sz="3600" dirty="0"/>
              <a:t>(B) </a:t>
            </a:r>
            <a:r>
              <a:rPr lang="zh-TW" altLang="en-US" sz="3600" dirty="0"/>
              <a:t>列出系統目錄</a:t>
            </a:r>
          </a:p>
          <a:p>
            <a:r>
              <a:rPr lang="en-US" altLang="zh-TW" sz="3600" dirty="0"/>
              <a:t>(C) </a:t>
            </a:r>
            <a:r>
              <a:rPr lang="zh-TW" altLang="en-US" sz="3600" dirty="0"/>
              <a:t>列出使用者曾經下過的指令</a:t>
            </a:r>
          </a:p>
          <a:p>
            <a:r>
              <a:rPr lang="en-US" altLang="zh-TW" sz="3600" dirty="0"/>
              <a:t>(D) </a:t>
            </a:r>
            <a:r>
              <a:rPr lang="zh-TW" altLang="en-US" sz="3600" dirty="0"/>
              <a:t>列出系統安裝歷史</a:t>
            </a:r>
            <a:endParaRPr lang="en-US" altLang="zh-TW" sz="3600" dirty="0"/>
          </a:p>
        </p:txBody>
      </p:sp>
    </p:spTree>
    <p:extLst>
      <p:ext uri="{BB962C8B-B14F-4D97-AF65-F5344CB8AC3E}">
        <p14:creationId xmlns:p14="http://schemas.microsoft.com/office/powerpoint/2010/main" val="265978867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請問此 </a:t>
            </a:r>
            <a:r>
              <a:rPr lang="en-US" altLang="zh-TW" sz="3600" dirty="0"/>
              <a:t>cat ~/.</a:t>
            </a:r>
            <a:r>
              <a:rPr lang="en-US" altLang="zh-TW" sz="3600" dirty="0" err="1"/>
              <a:t>bash_history</a:t>
            </a:r>
            <a:r>
              <a:rPr lang="en-US" altLang="zh-TW" sz="3600" dirty="0"/>
              <a:t> </a:t>
            </a:r>
            <a:r>
              <a:rPr lang="zh-TW" altLang="en-US" sz="3600" dirty="0"/>
              <a:t>指令的目的為</a:t>
            </a:r>
            <a:r>
              <a:rPr lang="en-US" altLang="zh-TW" sz="3600" dirty="0"/>
              <a:t>?</a:t>
            </a:r>
          </a:p>
          <a:p>
            <a:r>
              <a:rPr lang="en-US" altLang="zh-TW" sz="3600" dirty="0"/>
              <a:t>(A) </a:t>
            </a:r>
            <a:r>
              <a:rPr lang="zh-TW" altLang="en-US" sz="3600" dirty="0"/>
              <a:t>列出使用者目錄</a:t>
            </a:r>
          </a:p>
          <a:p>
            <a:r>
              <a:rPr lang="en-US" altLang="zh-TW" sz="3600" dirty="0"/>
              <a:t>(B) </a:t>
            </a:r>
            <a:r>
              <a:rPr lang="zh-TW" altLang="en-US" sz="3600" dirty="0"/>
              <a:t>列出系統目錄</a:t>
            </a:r>
          </a:p>
          <a:p>
            <a:r>
              <a:rPr lang="en-US" altLang="zh-TW" sz="3600" dirty="0">
                <a:solidFill>
                  <a:srgbClr val="FF0000"/>
                </a:solidFill>
              </a:rPr>
              <a:t>(C) </a:t>
            </a:r>
            <a:r>
              <a:rPr lang="zh-TW" altLang="en-US" sz="3600" dirty="0">
                <a:solidFill>
                  <a:srgbClr val="FF0000"/>
                </a:solidFill>
              </a:rPr>
              <a:t>列出使用者曾經下過的指令</a:t>
            </a:r>
          </a:p>
          <a:p>
            <a:r>
              <a:rPr lang="en-US" altLang="zh-TW" sz="3600" dirty="0"/>
              <a:t>(D) </a:t>
            </a:r>
            <a:r>
              <a:rPr lang="zh-TW" altLang="en-US" sz="3600" dirty="0"/>
              <a:t>列出系統安裝歷史</a:t>
            </a:r>
            <a:endParaRPr lang="en-US" altLang="zh-TW" sz="3600" dirty="0"/>
          </a:p>
        </p:txBody>
      </p:sp>
    </p:spTree>
    <p:extLst>
      <p:ext uri="{BB962C8B-B14F-4D97-AF65-F5344CB8AC3E}">
        <p14:creationId xmlns:p14="http://schemas.microsoft.com/office/powerpoint/2010/main" val="8456667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下列何者實務做法對於強化作業系統本身保護</a:t>
            </a:r>
            <a:r>
              <a:rPr lang="en-US" altLang="zh-TW" sz="3600" dirty="0"/>
              <a:t>,</a:t>
            </a:r>
            <a:r>
              <a:rPr lang="zh-TW" altLang="en-US" sz="3600" dirty="0"/>
              <a:t>降低被攻擊風險並沒有太大的效益</a:t>
            </a:r>
            <a:r>
              <a:rPr lang="en-US" altLang="zh-TW" sz="3600" dirty="0"/>
              <a:t>?</a:t>
            </a:r>
          </a:p>
          <a:p>
            <a:r>
              <a:rPr lang="en-US" altLang="zh-TW" sz="3600" dirty="0"/>
              <a:t>(A) </a:t>
            </a:r>
            <a:r>
              <a:rPr lang="zh-TW" altLang="en-US" sz="3600" dirty="0"/>
              <a:t>定期自動更新</a:t>
            </a:r>
          </a:p>
          <a:p>
            <a:r>
              <a:rPr lang="en-US" altLang="zh-TW" sz="3600" dirty="0"/>
              <a:t>(B) </a:t>
            </a:r>
            <a:r>
              <a:rPr lang="zh-TW" altLang="en-US" sz="3600" dirty="0"/>
              <a:t>啟用預設拒絶政策的系統防火牆</a:t>
            </a:r>
          </a:p>
          <a:p>
            <a:r>
              <a:rPr lang="en-US" altLang="zh-TW" sz="3600" dirty="0"/>
              <a:t>(C) </a:t>
            </a:r>
            <a:r>
              <a:rPr lang="zh-TW" altLang="en-US" sz="3600" dirty="0"/>
              <a:t>啟用 </a:t>
            </a:r>
            <a:r>
              <a:rPr lang="en-US" altLang="zh-TW" sz="3600" dirty="0" err="1"/>
              <a:t>IPSec</a:t>
            </a:r>
            <a:r>
              <a:rPr lang="en-US" altLang="zh-TW" sz="3600" dirty="0"/>
              <a:t> </a:t>
            </a:r>
            <a:r>
              <a:rPr lang="zh-TW" altLang="en-US" sz="3600" dirty="0"/>
              <a:t>服務</a:t>
            </a:r>
          </a:p>
          <a:p>
            <a:r>
              <a:rPr lang="en-US" altLang="zh-TW" sz="3600" dirty="0"/>
              <a:t>(D) </a:t>
            </a:r>
            <a:r>
              <a:rPr lang="zh-TW" altLang="en-US" sz="3600" dirty="0"/>
              <a:t>安裝並更新防毒軟體</a:t>
            </a:r>
            <a:endParaRPr lang="en-US" altLang="zh-TW" sz="3600" dirty="0"/>
          </a:p>
        </p:txBody>
      </p:sp>
    </p:spTree>
    <p:extLst>
      <p:ext uri="{BB962C8B-B14F-4D97-AF65-F5344CB8AC3E}">
        <p14:creationId xmlns:p14="http://schemas.microsoft.com/office/powerpoint/2010/main" val="1180434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下列何者實務做法對於強化作業系統本身保護</a:t>
            </a:r>
            <a:r>
              <a:rPr lang="en-US" altLang="zh-TW" sz="3600" dirty="0"/>
              <a:t>,</a:t>
            </a:r>
            <a:r>
              <a:rPr lang="zh-TW" altLang="en-US" sz="3600" dirty="0"/>
              <a:t>降低被攻擊風險並沒有太大的效益</a:t>
            </a:r>
            <a:r>
              <a:rPr lang="en-US" altLang="zh-TW" sz="3600" dirty="0"/>
              <a:t>?</a:t>
            </a:r>
          </a:p>
          <a:p>
            <a:r>
              <a:rPr lang="en-US" altLang="zh-TW" sz="3600" dirty="0"/>
              <a:t>(A) </a:t>
            </a:r>
            <a:r>
              <a:rPr lang="zh-TW" altLang="en-US" sz="3600" dirty="0"/>
              <a:t>定期自動更新</a:t>
            </a:r>
          </a:p>
          <a:p>
            <a:r>
              <a:rPr lang="en-US" altLang="zh-TW" sz="3600" dirty="0"/>
              <a:t>(B) </a:t>
            </a:r>
            <a:r>
              <a:rPr lang="zh-TW" altLang="en-US" sz="3600" dirty="0"/>
              <a:t>啟用預設拒絶政策的系統防火牆</a:t>
            </a:r>
          </a:p>
          <a:p>
            <a:r>
              <a:rPr lang="en-US" altLang="zh-TW" sz="3600" dirty="0">
                <a:solidFill>
                  <a:srgbClr val="FF0000"/>
                </a:solidFill>
              </a:rPr>
              <a:t>(C) </a:t>
            </a:r>
            <a:r>
              <a:rPr lang="zh-TW" altLang="en-US" sz="3600" dirty="0">
                <a:solidFill>
                  <a:srgbClr val="FF0000"/>
                </a:solidFill>
              </a:rPr>
              <a:t>啟用 </a:t>
            </a:r>
            <a:r>
              <a:rPr lang="en-US" altLang="zh-TW" sz="3600" dirty="0" err="1">
                <a:solidFill>
                  <a:srgbClr val="FF0000"/>
                </a:solidFill>
              </a:rPr>
              <a:t>IPSec</a:t>
            </a:r>
            <a:r>
              <a:rPr lang="en-US" altLang="zh-TW" sz="3600" dirty="0">
                <a:solidFill>
                  <a:srgbClr val="FF0000"/>
                </a:solidFill>
              </a:rPr>
              <a:t> </a:t>
            </a:r>
            <a:r>
              <a:rPr lang="zh-TW" altLang="en-US" sz="3600" dirty="0">
                <a:solidFill>
                  <a:srgbClr val="FF0000"/>
                </a:solidFill>
              </a:rPr>
              <a:t>服務</a:t>
            </a:r>
          </a:p>
          <a:p>
            <a:r>
              <a:rPr lang="en-US" altLang="zh-TW" sz="3600" dirty="0"/>
              <a:t>(D) </a:t>
            </a:r>
            <a:r>
              <a:rPr lang="zh-TW" altLang="en-US" sz="3600" dirty="0"/>
              <a:t>安裝並更新防毒軟體</a:t>
            </a:r>
            <a:endParaRPr lang="en-US" altLang="zh-TW" sz="3600" dirty="0"/>
          </a:p>
        </p:txBody>
      </p:sp>
    </p:spTree>
    <p:extLst>
      <p:ext uri="{BB962C8B-B14F-4D97-AF65-F5344CB8AC3E}">
        <p14:creationId xmlns:p14="http://schemas.microsoft.com/office/powerpoint/2010/main" val="11191696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下列何者不屬於作業系統安全預防</a:t>
            </a:r>
            <a:r>
              <a:rPr lang="en-US" altLang="zh-TW" sz="3600" dirty="0"/>
              <a:t>(Preventive)</a:t>
            </a:r>
            <a:r>
              <a:rPr lang="zh-TW" altLang="en-US" sz="3600" dirty="0"/>
              <a:t>機制</a:t>
            </a:r>
            <a:r>
              <a:rPr lang="en-US" altLang="zh-TW" sz="3600" dirty="0"/>
              <a:t>?</a:t>
            </a:r>
          </a:p>
          <a:p>
            <a:r>
              <a:rPr lang="en-US" altLang="zh-TW" sz="3600" dirty="0"/>
              <a:t>(A) </a:t>
            </a:r>
            <a:r>
              <a:rPr lang="zh-TW" altLang="en-US" sz="3600" dirty="0"/>
              <a:t>實施密碼原則</a:t>
            </a:r>
          </a:p>
          <a:p>
            <a:r>
              <a:rPr lang="en-US" altLang="zh-TW" sz="3600" dirty="0"/>
              <a:t>(B) </a:t>
            </a:r>
            <a:r>
              <a:rPr lang="zh-TW" altLang="en-US" sz="3600" dirty="0"/>
              <a:t>安裝防毒軟體</a:t>
            </a:r>
          </a:p>
          <a:p>
            <a:r>
              <a:rPr lang="en-US" altLang="zh-TW" sz="3600" dirty="0"/>
              <a:t>(C) </a:t>
            </a:r>
            <a:r>
              <a:rPr lang="zh-TW" altLang="en-US" sz="3600" dirty="0"/>
              <a:t>定期套用安全性更新</a:t>
            </a:r>
          </a:p>
          <a:p>
            <a:r>
              <a:rPr lang="en-US" altLang="zh-TW" sz="3600" dirty="0"/>
              <a:t>(D) </a:t>
            </a:r>
            <a:r>
              <a:rPr lang="zh-TW" altLang="en-US" sz="3600" dirty="0"/>
              <a:t>定期檢視安全記錄檔</a:t>
            </a:r>
            <a:r>
              <a:rPr lang="en-US" altLang="zh-TW" sz="3600" dirty="0"/>
              <a:t>(Log)</a:t>
            </a:r>
          </a:p>
        </p:txBody>
      </p:sp>
    </p:spTree>
    <p:extLst>
      <p:ext uri="{BB962C8B-B14F-4D97-AF65-F5344CB8AC3E}">
        <p14:creationId xmlns:p14="http://schemas.microsoft.com/office/powerpoint/2010/main" val="322137403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下列何者不屬於作業系統安全預防</a:t>
            </a:r>
            <a:r>
              <a:rPr lang="en-US" altLang="zh-TW" sz="3600" dirty="0"/>
              <a:t>(Preventive)</a:t>
            </a:r>
            <a:r>
              <a:rPr lang="zh-TW" altLang="en-US" sz="3600" dirty="0"/>
              <a:t>機制</a:t>
            </a:r>
            <a:r>
              <a:rPr lang="en-US" altLang="zh-TW" sz="3600" dirty="0"/>
              <a:t>?</a:t>
            </a:r>
          </a:p>
          <a:p>
            <a:r>
              <a:rPr lang="en-US" altLang="zh-TW" sz="3600" dirty="0"/>
              <a:t>(A) </a:t>
            </a:r>
            <a:r>
              <a:rPr lang="zh-TW" altLang="en-US" sz="3600" dirty="0"/>
              <a:t>實施密碼原則</a:t>
            </a:r>
          </a:p>
          <a:p>
            <a:r>
              <a:rPr lang="en-US" altLang="zh-TW" sz="3600" dirty="0"/>
              <a:t>(B) </a:t>
            </a:r>
            <a:r>
              <a:rPr lang="zh-TW" altLang="en-US" sz="3600" dirty="0"/>
              <a:t>安裝防毒軟體</a:t>
            </a:r>
          </a:p>
          <a:p>
            <a:r>
              <a:rPr lang="en-US" altLang="zh-TW" sz="3600" dirty="0"/>
              <a:t>(C) </a:t>
            </a:r>
            <a:r>
              <a:rPr lang="zh-TW" altLang="en-US" sz="3600" dirty="0"/>
              <a:t>定期套用安全性更新</a:t>
            </a:r>
          </a:p>
          <a:p>
            <a:r>
              <a:rPr lang="en-US" altLang="zh-TW" sz="3600" dirty="0">
                <a:solidFill>
                  <a:srgbClr val="FF0000"/>
                </a:solidFill>
              </a:rPr>
              <a:t>(D) </a:t>
            </a:r>
            <a:r>
              <a:rPr lang="zh-TW" altLang="en-US" sz="3600" dirty="0">
                <a:solidFill>
                  <a:srgbClr val="FF0000"/>
                </a:solidFill>
              </a:rPr>
              <a:t>定期檢視安全記錄檔</a:t>
            </a:r>
            <a:r>
              <a:rPr lang="en-US" altLang="zh-TW" sz="3600" dirty="0">
                <a:solidFill>
                  <a:srgbClr val="FF0000"/>
                </a:solidFill>
              </a:rPr>
              <a:t>(Log)</a:t>
            </a:r>
          </a:p>
        </p:txBody>
      </p:sp>
    </p:spTree>
    <p:extLst>
      <p:ext uri="{BB962C8B-B14F-4D97-AF65-F5344CB8AC3E}">
        <p14:creationId xmlns:p14="http://schemas.microsoft.com/office/powerpoint/2010/main" val="120726550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98625" y="946908"/>
            <a:ext cx="7946751" cy="5078313"/>
          </a:xfrm>
          <a:prstGeom prst="rect">
            <a:avLst/>
          </a:prstGeom>
        </p:spPr>
        <p:txBody>
          <a:bodyPr wrap="square">
            <a:spAutoFit/>
          </a:bodyPr>
          <a:lstStyle/>
          <a:p>
            <a:r>
              <a:rPr lang="zh-TW" altLang="en-US" sz="3600" dirty="0"/>
              <a:t>黑帽駭客</a:t>
            </a:r>
            <a:r>
              <a:rPr lang="en-US" altLang="zh-TW" sz="3600" dirty="0"/>
              <a:t>(Black Hats)</a:t>
            </a:r>
            <a:r>
              <a:rPr lang="zh-TW" altLang="en-US" sz="3600" dirty="0"/>
              <a:t>入侵前</a:t>
            </a:r>
            <a:r>
              <a:rPr lang="en-US" altLang="zh-TW" sz="3600" dirty="0"/>
              <a:t>,</a:t>
            </a:r>
            <a:r>
              <a:rPr lang="zh-TW" altLang="en-US" sz="3600" dirty="0"/>
              <a:t>收集資訊常用的指令 </a:t>
            </a:r>
            <a:r>
              <a:rPr lang="en-US" altLang="zh-TW" sz="3600" dirty="0" err="1"/>
              <a:t>nslookup</a:t>
            </a:r>
            <a:r>
              <a:rPr lang="en-US" altLang="zh-TW" sz="3600" dirty="0"/>
              <a:t>,</a:t>
            </a:r>
            <a:r>
              <a:rPr lang="zh-TW" altLang="en-US" sz="3600" dirty="0"/>
              <a:t>下列何者不是其目的</a:t>
            </a:r>
            <a:r>
              <a:rPr lang="en-US" altLang="zh-TW" sz="3600" dirty="0"/>
              <a:t>?</a:t>
            </a:r>
          </a:p>
          <a:p>
            <a:r>
              <a:rPr lang="en-US" altLang="zh-TW" sz="3600" dirty="0"/>
              <a:t>(A) </a:t>
            </a:r>
            <a:r>
              <a:rPr lang="zh-TW" altLang="en-US" sz="3600" dirty="0"/>
              <a:t>可以用來掃描已開啟的 </a:t>
            </a:r>
            <a:r>
              <a:rPr lang="en-US" altLang="zh-TW" sz="3600" dirty="0"/>
              <a:t>TCP/UDP Port</a:t>
            </a:r>
          </a:p>
          <a:p>
            <a:r>
              <a:rPr lang="en-US" altLang="zh-TW" sz="3600" dirty="0"/>
              <a:t>(B) </a:t>
            </a:r>
            <a:r>
              <a:rPr lang="zh-TW" altLang="en-US" sz="3600" dirty="0"/>
              <a:t>可以用來診斷 </a:t>
            </a:r>
            <a:r>
              <a:rPr lang="en-US" altLang="zh-TW" sz="3600" dirty="0"/>
              <a:t>DNS </a:t>
            </a:r>
            <a:r>
              <a:rPr lang="zh-TW" altLang="en-US" sz="3600" dirty="0"/>
              <a:t>的架構</a:t>
            </a:r>
          </a:p>
          <a:p>
            <a:r>
              <a:rPr lang="en-US" altLang="zh-TW" sz="3600" dirty="0"/>
              <a:t>(C) </a:t>
            </a:r>
            <a:r>
              <a:rPr lang="zh-TW" altLang="en-US" sz="3600" dirty="0"/>
              <a:t>可以用來查詢網路網域名稱伺服器</a:t>
            </a:r>
          </a:p>
          <a:p>
            <a:r>
              <a:rPr lang="en-US" altLang="zh-TW" sz="3600" dirty="0"/>
              <a:t>(D) </a:t>
            </a:r>
            <a:r>
              <a:rPr lang="zh-TW" altLang="en-US" sz="3600" dirty="0"/>
              <a:t>如果以 </a:t>
            </a:r>
            <a:r>
              <a:rPr lang="en-US" altLang="zh-TW" sz="3600" dirty="0"/>
              <a:t>DNS </a:t>
            </a:r>
            <a:r>
              <a:rPr lang="zh-TW" altLang="en-US" sz="3600" dirty="0"/>
              <a:t>的名稱</a:t>
            </a:r>
            <a:r>
              <a:rPr lang="en-US" altLang="zh-TW" sz="3600" dirty="0"/>
              <a:t>,</a:t>
            </a:r>
            <a:r>
              <a:rPr lang="zh-TW" altLang="en-US" sz="3600" dirty="0"/>
              <a:t>尋找主機 </a:t>
            </a:r>
            <a:r>
              <a:rPr lang="en-US" altLang="zh-TW" sz="3600" dirty="0"/>
              <a:t>IP </a:t>
            </a:r>
            <a:r>
              <a:rPr lang="zh-TW" altLang="en-US" sz="3600" dirty="0"/>
              <a:t>位址</a:t>
            </a:r>
            <a:endParaRPr lang="en-US" altLang="zh-TW" sz="3600" dirty="0"/>
          </a:p>
        </p:txBody>
      </p:sp>
    </p:spTree>
    <p:extLst>
      <p:ext uri="{BB962C8B-B14F-4D97-AF65-F5344CB8AC3E}">
        <p14:creationId xmlns:p14="http://schemas.microsoft.com/office/powerpoint/2010/main" val="364115772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98625" y="946908"/>
            <a:ext cx="7946751" cy="5078313"/>
          </a:xfrm>
          <a:prstGeom prst="rect">
            <a:avLst/>
          </a:prstGeom>
        </p:spPr>
        <p:txBody>
          <a:bodyPr wrap="square">
            <a:spAutoFit/>
          </a:bodyPr>
          <a:lstStyle/>
          <a:p>
            <a:r>
              <a:rPr lang="zh-TW" altLang="en-US" sz="3600" dirty="0"/>
              <a:t>黑帽駭客</a:t>
            </a:r>
            <a:r>
              <a:rPr lang="en-US" altLang="zh-TW" sz="3600" dirty="0"/>
              <a:t>(Black Hats)</a:t>
            </a:r>
            <a:r>
              <a:rPr lang="zh-TW" altLang="en-US" sz="3600" dirty="0"/>
              <a:t>入侵前</a:t>
            </a:r>
            <a:r>
              <a:rPr lang="en-US" altLang="zh-TW" sz="3600" dirty="0"/>
              <a:t>,</a:t>
            </a:r>
            <a:r>
              <a:rPr lang="zh-TW" altLang="en-US" sz="3600" dirty="0"/>
              <a:t>收集資訊常用的指令 </a:t>
            </a:r>
            <a:r>
              <a:rPr lang="en-US" altLang="zh-TW" sz="3600" dirty="0" err="1"/>
              <a:t>nslookup</a:t>
            </a:r>
            <a:r>
              <a:rPr lang="en-US" altLang="zh-TW" sz="3600" dirty="0"/>
              <a:t>,</a:t>
            </a:r>
            <a:r>
              <a:rPr lang="zh-TW" altLang="en-US" sz="3600" dirty="0"/>
              <a:t>下列何者不是其目的</a:t>
            </a:r>
            <a:r>
              <a:rPr lang="en-US" altLang="zh-TW" sz="3600" dirty="0"/>
              <a:t>?</a:t>
            </a:r>
          </a:p>
          <a:p>
            <a:r>
              <a:rPr lang="en-US" altLang="zh-TW" sz="3600" dirty="0">
                <a:solidFill>
                  <a:srgbClr val="FF0000"/>
                </a:solidFill>
              </a:rPr>
              <a:t>(A) </a:t>
            </a:r>
            <a:r>
              <a:rPr lang="zh-TW" altLang="en-US" sz="3600" dirty="0">
                <a:solidFill>
                  <a:srgbClr val="FF0000"/>
                </a:solidFill>
              </a:rPr>
              <a:t>可以用來掃描已開啟的 </a:t>
            </a:r>
            <a:r>
              <a:rPr lang="en-US" altLang="zh-TW" sz="3600" dirty="0">
                <a:solidFill>
                  <a:srgbClr val="FF0000"/>
                </a:solidFill>
              </a:rPr>
              <a:t>TCP/UDP Port</a:t>
            </a:r>
          </a:p>
          <a:p>
            <a:r>
              <a:rPr lang="en-US" altLang="zh-TW" sz="3600" dirty="0"/>
              <a:t>(B) </a:t>
            </a:r>
            <a:r>
              <a:rPr lang="zh-TW" altLang="en-US" sz="3600" dirty="0"/>
              <a:t>可以用來診斷 </a:t>
            </a:r>
            <a:r>
              <a:rPr lang="en-US" altLang="zh-TW" sz="3600" dirty="0"/>
              <a:t>DNS </a:t>
            </a:r>
            <a:r>
              <a:rPr lang="zh-TW" altLang="en-US" sz="3600" dirty="0"/>
              <a:t>的架構</a:t>
            </a:r>
          </a:p>
          <a:p>
            <a:r>
              <a:rPr lang="en-US" altLang="zh-TW" sz="3600" dirty="0"/>
              <a:t>(C) </a:t>
            </a:r>
            <a:r>
              <a:rPr lang="zh-TW" altLang="en-US" sz="3600" dirty="0"/>
              <a:t>可以用來查詢網路網域名稱伺服器</a:t>
            </a:r>
          </a:p>
          <a:p>
            <a:r>
              <a:rPr lang="en-US" altLang="zh-TW" sz="3600" dirty="0"/>
              <a:t>(D) </a:t>
            </a:r>
            <a:r>
              <a:rPr lang="zh-TW" altLang="en-US" sz="3600" dirty="0"/>
              <a:t>如果以 </a:t>
            </a:r>
            <a:r>
              <a:rPr lang="en-US" altLang="zh-TW" sz="3600" dirty="0"/>
              <a:t>DNS </a:t>
            </a:r>
            <a:r>
              <a:rPr lang="zh-TW" altLang="en-US" sz="3600" dirty="0"/>
              <a:t>的名稱</a:t>
            </a:r>
            <a:r>
              <a:rPr lang="en-US" altLang="zh-TW" sz="3600" dirty="0"/>
              <a:t>,</a:t>
            </a:r>
            <a:r>
              <a:rPr lang="zh-TW" altLang="en-US" sz="3600" dirty="0"/>
              <a:t>尋找主機 </a:t>
            </a:r>
            <a:r>
              <a:rPr lang="en-US" altLang="zh-TW" sz="3600" dirty="0"/>
              <a:t>IP </a:t>
            </a:r>
            <a:r>
              <a:rPr lang="zh-TW" altLang="en-US" sz="3600" dirty="0"/>
              <a:t>位址</a:t>
            </a:r>
            <a:endParaRPr lang="en-US" altLang="zh-TW" sz="3600" dirty="0"/>
          </a:p>
        </p:txBody>
      </p:sp>
    </p:spTree>
    <p:extLst>
      <p:ext uri="{BB962C8B-B14F-4D97-AF65-F5344CB8AC3E}">
        <p14:creationId xmlns:p14="http://schemas.microsoft.com/office/powerpoint/2010/main" val="357110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78420" y="946908"/>
            <a:ext cx="8787161" cy="5016758"/>
          </a:xfrm>
          <a:prstGeom prst="rect">
            <a:avLst/>
          </a:prstGeom>
        </p:spPr>
        <p:txBody>
          <a:bodyPr wrap="square">
            <a:spAutoFit/>
          </a:bodyPr>
          <a:lstStyle/>
          <a:p>
            <a:r>
              <a:rPr lang="zh-TW" altLang="en-US" sz="3200" dirty="0"/>
              <a:t>關於資安組織 </a:t>
            </a:r>
            <a:r>
              <a:rPr lang="en-US" altLang="zh-TW" sz="3200" dirty="0">
                <a:solidFill>
                  <a:srgbClr val="FF0000"/>
                </a:solidFill>
              </a:rPr>
              <a:t>OWASP</a:t>
            </a:r>
            <a:r>
              <a:rPr lang="en-US" altLang="zh-TW" sz="3200" dirty="0"/>
              <a:t>(</a:t>
            </a:r>
            <a:r>
              <a:rPr lang="zh-TW" altLang="en-US" sz="3200" dirty="0"/>
              <a:t>開放 </a:t>
            </a:r>
            <a:r>
              <a:rPr lang="en-US" altLang="zh-TW" sz="3200" dirty="0"/>
              <a:t>Web </a:t>
            </a:r>
            <a:r>
              <a:rPr lang="zh-TW" altLang="en-US" sz="3200" dirty="0"/>
              <a:t>軟體安全計畫</a:t>
            </a:r>
            <a:r>
              <a:rPr lang="en-US" altLang="zh-TW" sz="3200" dirty="0"/>
              <a:t>—Open Web Application</a:t>
            </a:r>
            <a:r>
              <a:rPr lang="zh-TW" altLang="en-US" sz="3200" dirty="0"/>
              <a:t> </a:t>
            </a:r>
            <a:r>
              <a:rPr lang="en-US" altLang="zh-TW" sz="3200" dirty="0"/>
              <a:t>Security Project),</a:t>
            </a:r>
            <a:r>
              <a:rPr lang="zh-TW" altLang="en-US" sz="3200" dirty="0"/>
              <a:t>下列敘述何者不正確</a:t>
            </a:r>
            <a:r>
              <a:rPr lang="en-US" altLang="zh-TW" sz="3200" dirty="0"/>
              <a:t>?</a:t>
            </a:r>
          </a:p>
          <a:p>
            <a:r>
              <a:rPr lang="en-US" altLang="zh-TW" sz="3200" dirty="0">
                <a:solidFill>
                  <a:srgbClr val="FF0000"/>
                </a:solidFill>
              </a:rPr>
              <a:t>(A) </a:t>
            </a:r>
            <a:r>
              <a:rPr lang="zh-TW" altLang="en-US" sz="3200" dirty="0">
                <a:solidFill>
                  <a:srgbClr val="FF0000"/>
                </a:solidFill>
              </a:rPr>
              <a:t>是一個</a:t>
            </a:r>
            <a:r>
              <a:rPr lang="zh-TW" altLang="en-US" sz="3200" u="sng" dirty="0">
                <a:solidFill>
                  <a:srgbClr val="FF0000"/>
                </a:solidFill>
              </a:rPr>
              <a:t>開放社群</a:t>
            </a:r>
            <a:r>
              <a:rPr lang="zh-TW" altLang="en-US" sz="3200" dirty="0">
                <a:solidFill>
                  <a:srgbClr val="FF0000"/>
                </a:solidFill>
              </a:rPr>
              <a:t>、</a:t>
            </a:r>
            <a:r>
              <a:rPr lang="zh-TW" altLang="en-US" sz="3200" strike="sngStrike" dirty="0">
                <a:solidFill>
                  <a:srgbClr val="FF0000"/>
                </a:solidFill>
              </a:rPr>
              <a:t>營利性組織</a:t>
            </a:r>
          </a:p>
          <a:p>
            <a:r>
              <a:rPr lang="en-US" altLang="zh-TW" sz="3200" dirty="0"/>
              <a:t>(B) </a:t>
            </a:r>
            <a:r>
              <a:rPr lang="zh-TW" altLang="en-US" sz="3200" dirty="0"/>
              <a:t>主要</a:t>
            </a:r>
            <a:r>
              <a:rPr lang="zh-TW" altLang="en-US" sz="3200" dirty="0">
                <a:solidFill>
                  <a:srgbClr val="FF0000"/>
                </a:solidFill>
              </a:rPr>
              <a:t>目標</a:t>
            </a:r>
            <a:r>
              <a:rPr lang="zh-TW" altLang="en-US" sz="3200" dirty="0"/>
              <a:t>是研議協助解決 </a:t>
            </a:r>
            <a:r>
              <a:rPr lang="en-US" altLang="zh-TW" sz="3200" u="sng" dirty="0">
                <a:solidFill>
                  <a:srgbClr val="FF0000"/>
                </a:solidFill>
              </a:rPr>
              <a:t>Web </a:t>
            </a:r>
            <a:r>
              <a:rPr lang="zh-TW" altLang="en-US" sz="3200" u="sng" dirty="0">
                <a:solidFill>
                  <a:srgbClr val="FF0000"/>
                </a:solidFill>
              </a:rPr>
              <a:t>軟體安全</a:t>
            </a:r>
            <a:r>
              <a:rPr lang="zh-TW" altLang="en-US" sz="3200" dirty="0"/>
              <a:t>之標準、工具與技術文件</a:t>
            </a:r>
          </a:p>
          <a:p>
            <a:r>
              <a:rPr lang="en-US" altLang="zh-TW" sz="3200" dirty="0"/>
              <a:t>(C) </a:t>
            </a:r>
            <a:r>
              <a:rPr lang="zh-TW" altLang="en-US" sz="3200" dirty="0"/>
              <a:t>長期協助</a:t>
            </a:r>
            <a:r>
              <a:rPr lang="zh-TW" altLang="en-US" sz="3200" dirty="0">
                <a:solidFill>
                  <a:srgbClr val="FF0000"/>
                </a:solidFill>
              </a:rPr>
              <a:t>政府或企業</a:t>
            </a:r>
            <a:r>
              <a:rPr lang="zh-TW" altLang="en-US" sz="3200" dirty="0"/>
              <a:t>暸解並改善</a:t>
            </a:r>
            <a:r>
              <a:rPr lang="zh-TW" altLang="en-US" sz="3200" dirty="0">
                <a:solidFill>
                  <a:srgbClr val="FF0000"/>
                </a:solidFill>
              </a:rPr>
              <a:t>網頁應用程式</a:t>
            </a:r>
            <a:r>
              <a:rPr lang="zh-TW" altLang="en-US" sz="3200" dirty="0"/>
              <a:t>與網頁服務的安全性</a:t>
            </a:r>
          </a:p>
          <a:p>
            <a:r>
              <a:rPr lang="en-US" altLang="zh-TW" sz="3200" dirty="0"/>
              <a:t>(D) </a:t>
            </a:r>
            <a:r>
              <a:rPr lang="zh-TW" altLang="en-US" sz="3200" dirty="0"/>
              <a:t>美國聯邦貿易委員會</a:t>
            </a:r>
            <a:r>
              <a:rPr lang="en-US" altLang="zh-TW" sz="3200" dirty="0"/>
              <a:t>(FTC)</a:t>
            </a:r>
            <a:r>
              <a:rPr lang="zh-TW" altLang="en-US" sz="3200" dirty="0"/>
              <a:t>強烈建議所有企業需遵循 </a:t>
            </a:r>
            <a:r>
              <a:rPr lang="en-US" altLang="zh-TW" sz="3200" dirty="0"/>
              <a:t>OWASP</a:t>
            </a:r>
            <a:r>
              <a:rPr lang="zh-TW" altLang="en-US" sz="3200" dirty="0"/>
              <a:t>所發佈的十大 </a:t>
            </a:r>
            <a:r>
              <a:rPr lang="en-US" altLang="zh-TW" sz="3200" dirty="0"/>
              <a:t>Web </a:t>
            </a:r>
            <a:r>
              <a:rPr lang="zh-TW" altLang="en-US" sz="3200" dirty="0"/>
              <a:t>弱點防護守則</a:t>
            </a:r>
            <a:endParaRPr lang="en-US" altLang="zh-TW" sz="3200" dirty="0"/>
          </a:p>
        </p:txBody>
      </p:sp>
    </p:spTree>
    <p:extLst>
      <p:ext uri="{BB962C8B-B14F-4D97-AF65-F5344CB8AC3E}">
        <p14:creationId xmlns:p14="http://schemas.microsoft.com/office/powerpoint/2010/main" val="405711194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請問下列何者「並非」作業系統中毒的可能徵狀</a:t>
            </a:r>
            <a:r>
              <a:rPr lang="en-US" altLang="zh-TW" sz="3600" dirty="0"/>
              <a:t>?</a:t>
            </a:r>
          </a:p>
          <a:p>
            <a:r>
              <a:rPr lang="en-US" altLang="zh-TW" sz="3600" dirty="0"/>
              <a:t>(A) </a:t>
            </a:r>
            <a:r>
              <a:rPr lang="zh-TW" altLang="en-US" sz="3600" dirty="0"/>
              <a:t>檔案無故遭加密</a:t>
            </a:r>
          </a:p>
          <a:p>
            <a:r>
              <a:rPr lang="en-US" altLang="zh-TW" sz="3600" dirty="0"/>
              <a:t>(B) </a:t>
            </a:r>
            <a:r>
              <a:rPr lang="zh-TW" altLang="en-US" sz="3600" dirty="0"/>
              <a:t>上網速度變慢或無法連線</a:t>
            </a:r>
          </a:p>
          <a:p>
            <a:r>
              <a:rPr lang="en-US" altLang="zh-TW" sz="3600" dirty="0"/>
              <a:t>(C) </a:t>
            </a:r>
            <a:r>
              <a:rPr lang="zh-TW" altLang="en-US" sz="3600" dirty="0"/>
              <a:t>無故出現對話框</a:t>
            </a:r>
            <a:r>
              <a:rPr lang="en-US" altLang="zh-TW" sz="3600" dirty="0"/>
              <a:t>,</a:t>
            </a:r>
            <a:r>
              <a:rPr lang="zh-TW" altLang="en-US" sz="3600" dirty="0"/>
              <a:t>且無法關閉</a:t>
            </a:r>
          </a:p>
          <a:p>
            <a:r>
              <a:rPr lang="en-US" altLang="zh-TW" sz="3600" dirty="0"/>
              <a:t>(D) </a:t>
            </a:r>
            <a:r>
              <a:rPr lang="zh-TW" altLang="en-US" sz="3600" dirty="0"/>
              <a:t>資料讀取速度變快</a:t>
            </a:r>
            <a:endParaRPr lang="en-US" altLang="zh-TW" sz="3600" dirty="0"/>
          </a:p>
        </p:txBody>
      </p:sp>
    </p:spTree>
    <p:extLst>
      <p:ext uri="{BB962C8B-B14F-4D97-AF65-F5344CB8AC3E}">
        <p14:creationId xmlns:p14="http://schemas.microsoft.com/office/powerpoint/2010/main" val="329486819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119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請問下列何者「並非」作業系統中毒的可能徵狀</a:t>
            </a:r>
            <a:r>
              <a:rPr lang="en-US" altLang="zh-TW" sz="3600" dirty="0"/>
              <a:t>?</a:t>
            </a:r>
          </a:p>
          <a:p>
            <a:r>
              <a:rPr lang="en-US" altLang="zh-TW" sz="3600" dirty="0"/>
              <a:t>(A) </a:t>
            </a:r>
            <a:r>
              <a:rPr lang="zh-TW" altLang="en-US" sz="3600" dirty="0"/>
              <a:t>檔案無故遭加密</a:t>
            </a:r>
          </a:p>
          <a:p>
            <a:r>
              <a:rPr lang="en-US" altLang="zh-TW" sz="3600" dirty="0"/>
              <a:t>(B) </a:t>
            </a:r>
            <a:r>
              <a:rPr lang="zh-TW" altLang="en-US" sz="3600" dirty="0"/>
              <a:t>上網速度變慢或無法連線</a:t>
            </a:r>
          </a:p>
          <a:p>
            <a:r>
              <a:rPr lang="en-US" altLang="zh-TW" sz="3600" dirty="0"/>
              <a:t>(C) </a:t>
            </a:r>
            <a:r>
              <a:rPr lang="zh-TW" altLang="en-US" sz="3600" dirty="0"/>
              <a:t>無故出現對話框</a:t>
            </a:r>
            <a:r>
              <a:rPr lang="en-US" altLang="zh-TW" sz="3600" dirty="0"/>
              <a:t>,</a:t>
            </a:r>
            <a:r>
              <a:rPr lang="zh-TW" altLang="en-US" sz="3600" dirty="0"/>
              <a:t>且無法關閉</a:t>
            </a:r>
          </a:p>
          <a:p>
            <a:r>
              <a:rPr lang="en-US" altLang="zh-TW" sz="3600" dirty="0">
                <a:solidFill>
                  <a:srgbClr val="FF0000"/>
                </a:solidFill>
              </a:rPr>
              <a:t>(D) </a:t>
            </a:r>
            <a:r>
              <a:rPr lang="zh-TW" altLang="en-US" sz="3600" dirty="0">
                <a:solidFill>
                  <a:srgbClr val="FF0000"/>
                </a:solidFill>
              </a:rPr>
              <a:t>資料讀取速度變快</a:t>
            </a:r>
            <a:endParaRPr lang="en-US" altLang="zh-TW" sz="3600" dirty="0">
              <a:solidFill>
                <a:srgbClr val="FF0000"/>
              </a:solidFill>
            </a:endParaRPr>
          </a:p>
        </p:txBody>
      </p:sp>
    </p:spTree>
    <p:extLst>
      <p:ext uri="{BB962C8B-B14F-4D97-AF65-F5344CB8AC3E}">
        <p14:creationId xmlns:p14="http://schemas.microsoft.com/office/powerpoint/2010/main" val="67226123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請問下列何者不是 </a:t>
            </a:r>
            <a:r>
              <a:rPr lang="en-US" altLang="zh-TW" sz="3600" dirty="0"/>
              <a:t>XSS(Cross-Site Scripting)</a:t>
            </a:r>
            <a:r>
              <a:rPr lang="zh-TW" altLang="en-US" sz="3600" dirty="0"/>
              <a:t>攻擊語法</a:t>
            </a:r>
            <a:r>
              <a:rPr lang="en-US" altLang="zh-TW" sz="3600" dirty="0"/>
              <a:t>?</a:t>
            </a:r>
          </a:p>
          <a:p>
            <a:r>
              <a:rPr lang="en-US" altLang="zh-TW" sz="3600" dirty="0"/>
              <a:t>(A)&lt;script&gt;alert(‘</a:t>
            </a:r>
            <a:r>
              <a:rPr lang="en-US" altLang="zh-TW" sz="3600" dirty="0" err="1"/>
              <a:t>xss</a:t>
            </a:r>
            <a:r>
              <a:rPr lang="en-US" altLang="zh-TW" sz="3600" dirty="0"/>
              <a:t>’);&lt;/script&gt;</a:t>
            </a:r>
          </a:p>
          <a:p>
            <a:r>
              <a:rPr lang="en-US" altLang="zh-TW" sz="3600" dirty="0"/>
              <a:t>(B) +alert(‘</a:t>
            </a:r>
            <a:r>
              <a:rPr lang="en-US" altLang="zh-TW" sz="3600" dirty="0" err="1"/>
              <a:t>xss</a:t>
            </a:r>
            <a:r>
              <a:rPr lang="en-US" altLang="zh-TW" sz="3600" dirty="0"/>
              <a:t>’)+</a:t>
            </a:r>
          </a:p>
          <a:p>
            <a:r>
              <a:rPr lang="en-US" altLang="zh-TW" sz="3600" dirty="0"/>
              <a:t>(C) ’ or 1=1--</a:t>
            </a:r>
          </a:p>
          <a:p>
            <a:r>
              <a:rPr lang="en-US" altLang="zh-TW" sz="3600" dirty="0"/>
              <a:t>(D)&lt;IMG SRC=</a:t>
            </a:r>
            <a:r>
              <a:rPr lang="en-US" altLang="zh-TW" sz="3600" dirty="0" err="1"/>
              <a:t>javascript:alert</a:t>
            </a:r>
            <a:r>
              <a:rPr lang="en-US" altLang="zh-TW" sz="3600" dirty="0"/>
              <a:t>('XSS')&gt;</a:t>
            </a:r>
          </a:p>
        </p:txBody>
      </p:sp>
    </p:spTree>
    <p:extLst>
      <p:ext uri="{BB962C8B-B14F-4D97-AF65-F5344CB8AC3E}">
        <p14:creationId xmlns:p14="http://schemas.microsoft.com/office/powerpoint/2010/main" val="214743103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請問下列何者不是 </a:t>
            </a:r>
            <a:r>
              <a:rPr lang="en-US" altLang="zh-TW" sz="3600" dirty="0"/>
              <a:t>XSS(Cross-Site Scripting)</a:t>
            </a:r>
            <a:r>
              <a:rPr lang="zh-TW" altLang="en-US" sz="3600" dirty="0"/>
              <a:t>攻擊語法</a:t>
            </a:r>
            <a:r>
              <a:rPr lang="en-US" altLang="zh-TW" sz="3600" dirty="0"/>
              <a:t>?</a:t>
            </a:r>
          </a:p>
          <a:p>
            <a:r>
              <a:rPr lang="en-US" altLang="zh-TW" sz="3600" dirty="0"/>
              <a:t>(A)&lt;script&gt;alert(‘</a:t>
            </a:r>
            <a:r>
              <a:rPr lang="en-US" altLang="zh-TW" sz="3600" dirty="0" err="1"/>
              <a:t>xss</a:t>
            </a:r>
            <a:r>
              <a:rPr lang="en-US" altLang="zh-TW" sz="3600" dirty="0"/>
              <a:t>’);&lt;/script&gt;</a:t>
            </a:r>
          </a:p>
          <a:p>
            <a:r>
              <a:rPr lang="en-US" altLang="zh-TW" sz="3600" dirty="0"/>
              <a:t>(B) +alert(‘</a:t>
            </a:r>
            <a:r>
              <a:rPr lang="en-US" altLang="zh-TW" sz="3600" dirty="0" err="1"/>
              <a:t>xss</a:t>
            </a:r>
            <a:r>
              <a:rPr lang="en-US" altLang="zh-TW" sz="3600" dirty="0"/>
              <a:t>’)+</a:t>
            </a:r>
          </a:p>
          <a:p>
            <a:r>
              <a:rPr lang="en-US" altLang="zh-TW" sz="3600" dirty="0">
                <a:solidFill>
                  <a:srgbClr val="FF0000"/>
                </a:solidFill>
              </a:rPr>
              <a:t>(C) ’ or 1=1--</a:t>
            </a:r>
          </a:p>
          <a:p>
            <a:r>
              <a:rPr lang="en-US" altLang="zh-TW" sz="3600" dirty="0"/>
              <a:t>(D)&lt;IMG SRC=</a:t>
            </a:r>
            <a:r>
              <a:rPr lang="en-US" altLang="zh-TW" sz="3600" dirty="0" err="1"/>
              <a:t>javascript:alert</a:t>
            </a:r>
            <a:r>
              <a:rPr lang="en-US" altLang="zh-TW" sz="3600" dirty="0"/>
              <a:t>('XSS')&gt;</a:t>
            </a:r>
          </a:p>
        </p:txBody>
      </p:sp>
    </p:spTree>
    <p:extLst>
      <p:ext uri="{BB962C8B-B14F-4D97-AF65-F5344CB8AC3E}">
        <p14:creationId xmlns:p14="http://schemas.microsoft.com/office/powerpoint/2010/main" val="15104995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en-US" altLang="zh-TW" sz="3600" dirty="0"/>
              <a:t>SQL </a:t>
            </a:r>
            <a:r>
              <a:rPr lang="zh-TW" altLang="en-US" sz="3600" dirty="0"/>
              <a:t>資料隱碼攻擊</a:t>
            </a:r>
            <a:r>
              <a:rPr lang="en-US" altLang="zh-TW" sz="3600" dirty="0"/>
              <a:t>(SQL Injection)</a:t>
            </a:r>
            <a:r>
              <a:rPr lang="zh-TW" altLang="en-US" sz="3600" dirty="0"/>
              <a:t>的攻擊技術主要會發生的原因</a:t>
            </a:r>
            <a:r>
              <a:rPr lang="en-US" altLang="zh-TW" sz="3600" dirty="0"/>
              <a:t>,</a:t>
            </a:r>
            <a:r>
              <a:rPr lang="zh-TW" altLang="en-US" sz="3600" dirty="0"/>
              <a:t>是利用下列何者</a:t>
            </a:r>
            <a:r>
              <a:rPr lang="en-US" altLang="zh-TW" sz="3600" dirty="0"/>
              <a:t>?</a:t>
            </a:r>
          </a:p>
          <a:p>
            <a:r>
              <a:rPr lang="en-US" altLang="zh-TW" sz="3600" dirty="0"/>
              <a:t>(A) </a:t>
            </a:r>
            <a:r>
              <a:rPr lang="zh-TW" altLang="en-US" sz="3600" dirty="0"/>
              <a:t>利用系統漏洞對系統造成危害</a:t>
            </a:r>
          </a:p>
          <a:p>
            <a:r>
              <a:rPr lang="en-US" altLang="zh-TW" sz="3600" dirty="0"/>
              <a:t>(B) </a:t>
            </a:r>
            <a:r>
              <a:rPr lang="zh-TW" altLang="en-US" sz="3600" dirty="0"/>
              <a:t>程式開發者的疏忽</a:t>
            </a:r>
            <a:r>
              <a:rPr lang="en-US" altLang="zh-TW" sz="3600" dirty="0"/>
              <a:t>,</a:t>
            </a:r>
            <a:r>
              <a:rPr lang="zh-TW" altLang="en-US" sz="3600" dirty="0"/>
              <a:t>未對使用者的輸入進行過濾與檢查</a:t>
            </a:r>
          </a:p>
          <a:p>
            <a:r>
              <a:rPr lang="en-US" altLang="zh-TW" sz="3600" dirty="0"/>
              <a:t>(C) </a:t>
            </a:r>
            <a:r>
              <a:rPr lang="zh-TW" altLang="en-US" sz="3600" dirty="0"/>
              <a:t>資料庫存取權限設定錯誤所造成</a:t>
            </a:r>
          </a:p>
          <a:p>
            <a:r>
              <a:rPr lang="en-US" altLang="zh-TW" sz="3600" dirty="0"/>
              <a:t>(D) </a:t>
            </a:r>
            <a:r>
              <a:rPr lang="zh-TW" altLang="en-US" sz="3600" dirty="0"/>
              <a:t>遭受到駭客運用社交工程及惡意程式攻擊</a:t>
            </a:r>
            <a:endParaRPr lang="en-US" altLang="zh-TW" sz="3600" dirty="0"/>
          </a:p>
        </p:txBody>
      </p:sp>
    </p:spTree>
    <p:extLst>
      <p:ext uri="{BB962C8B-B14F-4D97-AF65-F5344CB8AC3E}">
        <p14:creationId xmlns:p14="http://schemas.microsoft.com/office/powerpoint/2010/main" val="168225088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en-US" altLang="zh-TW" sz="3600" dirty="0"/>
              <a:t>SQL </a:t>
            </a:r>
            <a:r>
              <a:rPr lang="zh-TW" altLang="en-US" sz="3600" dirty="0"/>
              <a:t>資料隱碼攻擊</a:t>
            </a:r>
            <a:r>
              <a:rPr lang="en-US" altLang="zh-TW" sz="3600" dirty="0"/>
              <a:t>(SQL Injection)</a:t>
            </a:r>
            <a:r>
              <a:rPr lang="zh-TW" altLang="en-US" sz="3600" dirty="0"/>
              <a:t>的攻擊技術主要會發生的原因</a:t>
            </a:r>
            <a:r>
              <a:rPr lang="en-US" altLang="zh-TW" sz="3600" dirty="0"/>
              <a:t>,</a:t>
            </a:r>
            <a:r>
              <a:rPr lang="zh-TW" altLang="en-US" sz="3600" dirty="0"/>
              <a:t>是利用下列何者</a:t>
            </a:r>
            <a:r>
              <a:rPr lang="en-US" altLang="zh-TW" sz="3600" dirty="0"/>
              <a:t>?</a:t>
            </a:r>
          </a:p>
          <a:p>
            <a:r>
              <a:rPr lang="en-US" altLang="zh-TW" sz="3600" dirty="0"/>
              <a:t>(A) </a:t>
            </a:r>
            <a:r>
              <a:rPr lang="zh-TW" altLang="en-US" sz="3600" dirty="0"/>
              <a:t>利用系統漏洞對系統造成危害</a:t>
            </a:r>
          </a:p>
          <a:p>
            <a:r>
              <a:rPr lang="en-US" altLang="zh-TW" sz="3600" dirty="0">
                <a:solidFill>
                  <a:srgbClr val="FF0000"/>
                </a:solidFill>
              </a:rPr>
              <a:t>(B) </a:t>
            </a:r>
            <a:r>
              <a:rPr lang="zh-TW" altLang="en-US" sz="3600" dirty="0">
                <a:solidFill>
                  <a:srgbClr val="FF0000"/>
                </a:solidFill>
              </a:rPr>
              <a:t>程式開發者的疏忽</a:t>
            </a:r>
            <a:r>
              <a:rPr lang="en-US" altLang="zh-TW" sz="3600" dirty="0">
                <a:solidFill>
                  <a:srgbClr val="FF0000"/>
                </a:solidFill>
              </a:rPr>
              <a:t>,</a:t>
            </a:r>
            <a:r>
              <a:rPr lang="zh-TW" altLang="en-US" sz="3600" dirty="0">
                <a:solidFill>
                  <a:srgbClr val="FF0000"/>
                </a:solidFill>
              </a:rPr>
              <a:t>未對使用者的輸入進行過濾與檢查</a:t>
            </a:r>
          </a:p>
          <a:p>
            <a:r>
              <a:rPr lang="en-US" altLang="zh-TW" sz="3600" dirty="0"/>
              <a:t>(C) </a:t>
            </a:r>
            <a:r>
              <a:rPr lang="zh-TW" altLang="en-US" sz="3600" dirty="0"/>
              <a:t>資料庫存取權限設定錯誤所造成</a:t>
            </a:r>
          </a:p>
          <a:p>
            <a:r>
              <a:rPr lang="en-US" altLang="zh-TW" sz="3600" dirty="0"/>
              <a:t>(D) </a:t>
            </a:r>
            <a:r>
              <a:rPr lang="zh-TW" altLang="en-US" sz="3600" dirty="0"/>
              <a:t>遭受到駭客運用社交工程及惡意程式攻擊</a:t>
            </a:r>
            <a:endParaRPr lang="en-US" altLang="zh-TW" sz="3600" dirty="0"/>
          </a:p>
        </p:txBody>
      </p:sp>
    </p:spTree>
    <p:extLst>
      <p:ext uri="{BB962C8B-B14F-4D97-AF65-F5344CB8AC3E}">
        <p14:creationId xmlns:p14="http://schemas.microsoft.com/office/powerpoint/2010/main" val="389060012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針對資料庫要進行事前告警、及時發現</a:t>
            </a:r>
            <a:r>
              <a:rPr lang="en-US" altLang="zh-TW" sz="3600" dirty="0"/>
              <a:t>,</a:t>
            </a:r>
            <a:r>
              <a:rPr lang="zh-TW" altLang="en-US" sz="3600" dirty="0"/>
              <a:t>以及事後分析追查可能的異常存取資安事件</a:t>
            </a:r>
            <a:r>
              <a:rPr lang="en-US" altLang="zh-TW" sz="3600" dirty="0"/>
              <a:t>,</a:t>
            </a:r>
            <a:r>
              <a:rPr lang="zh-TW" altLang="en-US" sz="3600" dirty="0"/>
              <a:t>該導入哪種資料庫安全防護措施</a:t>
            </a:r>
            <a:r>
              <a:rPr lang="en-US" altLang="zh-TW" sz="3600" dirty="0"/>
              <a:t>?</a:t>
            </a:r>
          </a:p>
          <a:p>
            <a:r>
              <a:rPr lang="en-US" altLang="zh-TW" sz="3600" dirty="0"/>
              <a:t>(A) </a:t>
            </a:r>
            <a:r>
              <a:rPr lang="zh-TW" altLang="en-US" sz="3600" dirty="0"/>
              <a:t>資料庫加密</a:t>
            </a:r>
          </a:p>
          <a:p>
            <a:r>
              <a:rPr lang="en-US" altLang="zh-TW" sz="3600" dirty="0"/>
              <a:t>(B) </a:t>
            </a:r>
            <a:r>
              <a:rPr lang="zh-TW" altLang="en-US" sz="3600" dirty="0"/>
              <a:t>資料庫叢集</a:t>
            </a:r>
          </a:p>
          <a:p>
            <a:r>
              <a:rPr lang="en-US" altLang="zh-TW" sz="3600" dirty="0"/>
              <a:t>(C) </a:t>
            </a:r>
            <a:r>
              <a:rPr lang="zh-TW" altLang="en-US" sz="3600" dirty="0"/>
              <a:t>資料庫稽核</a:t>
            </a:r>
          </a:p>
          <a:p>
            <a:r>
              <a:rPr lang="en-US" altLang="zh-TW" sz="3600" dirty="0"/>
              <a:t>(D) </a:t>
            </a:r>
            <a:r>
              <a:rPr lang="zh-TW" altLang="en-US" sz="3600" dirty="0"/>
              <a:t>資料庫掃描</a:t>
            </a:r>
            <a:endParaRPr lang="en-US" altLang="zh-TW" sz="3600" dirty="0"/>
          </a:p>
        </p:txBody>
      </p:sp>
    </p:spTree>
    <p:extLst>
      <p:ext uri="{BB962C8B-B14F-4D97-AF65-F5344CB8AC3E}">
        <p14:creationId xmlns:p14="http://schemas.microsoft.com/office/powerpoint/2010/main" val="191359204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針對資料庫要進行事前告警、及時發現</a:t>
            </a:r>
            <a:r>
              <a:rPr lang="en-US" altLang="zh-TW" sz="3600" dirty="0"/>
              <a:t>,</a:t>
            </a:r>
            <a:r>
              <a:rPr lang="zh-TW" altLang="en-US" sz="3600" dirty="0"/>
              <a:t>以及事後分析追查可能的異常存取資安事件</a:t>
            </a:r>
            <a:r>
              <a:rPr lang="en-US" altLang="zh-TW" sz="3600" dirty="0"/>
              <a:t>,</a:t>
            </a:r>
            <a:r>
              <a:rPr lang="zh-TW" altLang="en-US" sz="3600" dirty="0"/>
              <a:t>該導入哪種資料庫安全防護措施</a:t>
            </a:r>
            <a:r>
              <a:rPr lang="en-US" altLang="zh-TW" sz="3600" dirty="0"/>
              <a:t>?</a:t>
            </a:r>
          </a:p>
          <a:p>
            <a:r>
              <a:rPr lang="en-US" altLang="zh-TW" sz="3600" dirty="0"/>
              <a:t>(A) </a:t>
            </a:r>
            <a:r>
              <a:rPr lang="zh-TW" altLang="en-US" sz="3600" dirty="0"/>
              <a:t>資料庫加密</a:t>
            </a:r>
          </a:p>
          <a:p>
            <a:r>
              <a:rPr lang="en-US" altLang="zh-TW" sz="3600" dirty="0"/>
              <a:t>(B) </a:t>
            </a:r>
            <a:r>
              <a:rPr lang="zh-TW" altLang="en-US" sz="3600" dirty="0"/>
              <a:t>資料庫叢集</a:t>
            </a:r>
          </a:p>
          <a:p>
            <a:r>
              <a:rPr lang="en-US" altLang="zh-TW" sz="3600" dirty="0">
                <a:solidFill>
                  <a:srgbClr val="FF0000"/>
                </a:solidFill>
              </a:rPr>
              <a:t>(C) </a:t>
            </a:r>
            <a:r>
              <a:rPr lang="zh-TW" altLang="en-US" sz="3600" dirty="0">
                <a:solidFill>
                  <a:srgbClr val="FF0000"/>
                </a:solidFill>
              </a:rPr>
              <a:t>資料庫稽核</a:t>
            </a:r>
          </a:p>
          <a:p>
            <a:r>
              <a:rPr lang="en-US" altLang="zh-TW" sz="3600" dirty="0"/>
              <a:t>(D) </a:t>
            </a:r>
            <a:r>
              <a:rPr lang="zh-TW" altLang="en-US" sz="3600" dirty="0"/>
              <a:t>資料庫掃描</a:t>
            </a:r>
            <a:endParaRPr lang="en-US" altLang="zh-TW" sz="3600" dirty="0"/>
          </a:p>
        </p:txBody>
      </p:sp>
    </p:spTree>
    <p:extLst>
      <p:ext uri="{BB962C8B-B14F-4D97-AF65-F5344CB8AC3E}">
        <p14:creationId xmlns:p14="http://schemas.microsoft.com/office/powerpoint/2010/main" val="344255063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安全的系統發展生命週期</a:t>
            </a:r>
            <a:r>
              <a:rPr lang="en-US" altLang="zh-TW" sz="3600" dirty="0"/>
              <a:t>(Secure Software Development Life Cycle,</a:t>
            </a:r>
          </a:p>
          <a:p>
            <a:r>
              <a:rPr lang="en-US" altLang="zh-TW" sz="3600" dirty="0"/>
              <a:t>SSDLC)</a:t>
            </a:r>
            <a:r>
              <a:rPr lang="zh-TW" altLang="en-US" sz="3600" dirty="0"/>
              <a:t>意指發展一套安全系統的順序</a:t>
            </a:r>
            <a:r>
              <a:rPr lang="en-US" altLang="zh-TW" sz="3600" dirty="0"/>
              <a:t>,</a:t>
            </a:r>
            <a:r>
              <a:rPr lang="zh-TW" altLang="en-US" sz="3600" dirty="0"/>
              <a:t>用以開發完善安全的資訊系統。以下哪個不是安全的系統發展生命週期階段</a:t>
            </a:r>
            <a:r>
              <a:rPr lang="en-US" altLang="zh-TW" sz="3600" dirty="0"/>
              <a:t>?</a:t>
            </a:r>
          </a:p>
          <a:p>
            <a:r>
              <a:rPr lang="en-US" altLang="zh-TW" sz="3600" dirty="0"/>
              <a:t>(A) </a:t>
            </a:r>
            <a:r>
              <a:rPr lang="zh-TW" altLang="en-US" sz="3600" dirty="0"/>
              <a:t>設計</a:t>
            </a:r>
          </a:p>
          <a:p>
            <a:r>
              <a:rPr lang="en-US" altLang="zh-TW" sz="3600" dirty="0"/>
              <a:t>(B) </a:t>
            </a:r>
            <a:r>
              <a:rPr lang="zh-TW" altLang="en-US" sz="3600" dirty="0"/>
              <a:t>需求</a:t>
            </a:r>
          </a:p>
          <a:p>
            <a:r>
              <a:rPr lang="en-US" altLang="zh-TW" sz="3600" dirty="0"/>
              <a:t>(C) </a:t>
            </a:r>
            <a:r>
              <a:rPr lang="zh-TW" altLang="en-US" sz="3600" dirty="0"/>
              <a:t>估價</a:t>
            </a:r>
          </a:p>
          <a:p>
            <a:r>
              <a:rPr lang="en-US" altLang="zh-TW" sz="3600" dirty="0"/>
              <a:t>(D) </a:t>
            </a:r>
            <a:r>
              <a:rPr lang="zh-TW" altLang="en-US" sz="3600" dirty="0"/>
              <a:t>開發</a:t>
            </a:r>
            <a:endParaRPr lang="en-US" altLang="zh-TW" sz="3600" dirty="0"/>
          </a:p>
        </p:txBody>
      </p:sp>
    </p:spTree>
    <p:extLst>
      <p:ext uri="{BB962C8B-B14F-4D97-AF65-F5344CB8AC3E}">
        <p14:creationId xmlns:p14="http://schemas.microsoft.com/office/powerpoint/2010/main" val="109287761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安全的系統發展生命週期</a:t>
            </a:r>
            <a:r>
              <a:rPr lang="en-US" altLang="zh-TW" sz="3600" dirty="0"/>
              <a:t>(Secure Software Development Life Cycle,</a:t>
            </a:r>
          </a:p>
          <a:p>
            <a:r>
              <a:rPr lang="en-US" altLang="zh-TW" sz="3600" dirty="0"/>
              <a:t>SSDLC)</a:t>
            </a:r>
            <a:r>
              <a:rPr lang="zh-TW" altLang="en-US" sz="3600" dirty="0"/>
              <a:t>意指發展一套安全系統的順序</a:t>
            </a:r>
            <a:r>
              <a:rPr lang="en-US" altLang="zh-TW" sz="3600" dirty="0"/>
              <a:t>,</a:t>
            </a:r>
            <a:r>
              <a:rPr lang="zh-TW" altLang="en-US" sz="3600" dirty="0"/>
              <a:t>用以開發完善安全的資訊系統。以下哪個不是安全的系統發展生命週期階段</a:t>
            </a:r>
            <a:r>
              <a:rPr lang="en-US" altLang="zh-TW" sz="3600" dirty="0"/>
              <a:t>?</a:t>
            </a:r>
          </a:p>
          <a:p>
            <a:r>
              <a:rPr lang="en-US" altLang="zh-TW" sz="3600" dirty="0"/>
              <a:t>(A) </a:t>
            </a:r>
            <a:r>
              <a:rPr lang="zh-TW" altLang="en-US" sz="3600" dirty="0"/>
              <a:t>設計</a:t>
            </a:r>
          </a:p>
          <a:p>
            <a:r>
              <a:rPr lang="en-US" altLang="zh-TW" sz="3600" dirty="0"/>
              <a:t>(B) </a:t>
            </a:r>
            <a:r>
              <a:rPr lang="zh-TW" altLang="en-US" sz="3600" dirty="0"/>
              <a:t>需求</a:t>
            </a:r>
          </a:p>
          <a:p>
            <a:r>
              <a:rPr lang="en-US" altLang="zh-TW" sz="3600" dirty="0"/>
              <a:t>(C) </a:t>
            </a:r>
            <a:r>
              <a:rPr lang="zh-TW" altLang="en-US" sz="3600" dirty="0"/>
              <a:t>估價</a:t>
            </a:r>
          </a:p>
          <a:p>
            <a:r>
              <a:rPr lang="en-US" altLang="zh-TW" sz="3600" dirty="0"/>
              <a:t>(D) </a:t>
            </a:r>
            <a:r>
              <a:rPr lang="zh-TW" altLang="en-US" sz="3600" dirty="0"/>
              <a:t>開發</a:t>
            </a:r>
            <a:endParaRPr lang="en-US" altLang="zh-TW" sz="3600" dirty="0"/>
          </a:p>
        </p:txBody>
      </p:sp>
    </p:spTree>
    <p:extLst>
      <p:ext uri="{BB962C8B-B14F-4D97-AF65-F5344CB8AC3E}">
        <p14:creationId xmlns:p14="http://schemas.microsoft.com/office/powerpoint/2010/main" val="302753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下列何者非社交工程攻擊方式</a:t>
            </a:r>
            <a:r>
              <a:rPr lang="en-US" altLang="zh-TW" sz="3600" dirty="0"/>
              <a:t>?</a:t>
            </a:r>
          </a:p>
          <a:p>
            <a:r>
              <a:rPr lang="en-US" altLang="zh-TW" sz="3600" dirty="0"/>
              <a:t>(A) </a:t>
            </a:r>
            <a:r>
              <a:rPr lang="zh-TW" altLang="en-US" sz="3600" dirty="0"/>
              <a:t>利用電子郵件誘騙使用者登入偽裝之網站以騙取帳號及通行碼</a:t>
            </a:r>
          </a:p>
          <a:p>
            <a:r>
              <a:rPr lang="en-US" altLang="zh-TW" sz="3600" dirty="0">
                <a:solidFill>
                  <a:srgbClr val="FF0000"/>
                </a:solidFill>
              </a:rPr>
              <a:t>(B) </a:t>
            </a:r>
            <a:r>
              <a:rPr lang="zh-TW" altLang="en-US" sz="3600" dirty="0">
                <a:solidFill>
                  <a:srgbClr val="FF0000"/>
                </a:solidFill>
              </a:rPr>
              <a:t>利用程式設計缺陷</a:t>
            </a:r>
            <a:r>
              <a:rPr lang="en-US" altLang="zh-TW" sz="3600" dirty="0">
                <a:solidFill>
                  <a:srgbClr val="FF0000"/>
                </a:solidFill>
              </a:rPr>
              <a:t>,</a:t>
            </a:r>
            <a:r>
              <a:rPr lang="zh-TW" altLang="en-US" sz="3600" dirty="0">
                <a:solidFill>
                  <a:srgbClr val="FF0000"/>
                </a:solidFill>
              </a:rPr>
              <a:t>向程式寫入錯誤的內容</a:t>
            </a:r>
          </a:p>
          <a:p>
            <a:r>
              <a:rPr lang="en-US" altLang="zh-TW" sz="3600" dirty="0"/>
              <a:t>(C) </a:t>
            </a:r>
            <a:r>
              <a:rPr lang="zh-TW" altLang="en-US" sz="3600" dirty="0"/>
              <a:t>利用即時通訊軟體如 </a:t>
            </a:r>
            <a:r>
              <a:rPr lang="en-US" altLang="zh-TW" sz="3600" dirty="0"/>
              <a:t>LINE,</a:t>
            </a:r>
            <a:r>
              <a:rPr lang="zh-TW" altLang="en-US" sz="3600" dirty="0"/>
              <a:t>偽裝親友來訊</a:t>
            </a:r>
            <a:r>
              <a:rPr lang="en-US" altLang="zh-TW" sz="3600" dirty="0"/>
              <a:t>,</a:t>
            </a:r>
            <a:r>
              <a:rPr lang="zh-TW" altLang="en-US" sz="3600" dirty="0"/>
              <a:t>誘騙點選來訊中之連</a:t>
            </a:r>
          </a:p>
          <a:p>
            <a:r>
              <a:rPr lang="zh-TW" altLang="en-US" sz="3600" dirty="0"/>
              <a:t>結後中毒</a:t>
            </a:r>
          </a:p>
          <a:p>
            <a:r>
              <a:rPr lang="en-US" altLang="zh-TW" sz="3600" dirty="0"/>
              <a:t>(D) </a:t>
            </a:r>
            <a:r>
              <a:rPr lang="zh-TW" altLang="en-US" sz="3600" dirty="0"/>
              <a:t>利用電話佯裝資訊人員</a:t>
            </a:r>
            <a:r>
              <a:rPr lang="en-US" altLang="zh-TW" sz="3600" dirty="0"/>
              <a:t>,</a:t>
            </a:r>
            <a:r>
              <a:rPr lang="zh-TW" altLang="en-US" sz="3600" dirty="0"/>
              <a:t>騙取帳號及通行碼</a:t>
            </a:r>
            <a:endParaRPr lang="en-US" altLang="zh-TW" sz="3600" dirty="0"/>
          </a:p>
        </p:txBody>
      </p:sp>
    </p:spTree>
    <p:extLst>
      <p:ext uri="{BB962C8B-B14F-4D97-AF65-F5344CB8AC3E}">
        <p14:creationId xmlns:p14="http://schemas.microsoft.com/office/powerpoint/2010/main" val="207008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下列何者不是常見的 </a:t>
            </a:r>
            <a:r>
              <a:rPr lang="en-US" altLang="zh-TW" sz="3600" dirty="0"/>
              <a:t>SQL Injection </a:t>
            </a:r>
            <a:r>
              <a:rPr lang="zh-TW" altLang="en-US" sz="3600" dirty="0"/>
              <a:t>自動化工具</a:t>
            </a:r>
            <a:r>
              <a:rPr lang="en-US" altLang="zh-TW" sz="3600" dirty="0"/>
              <a:t>?</a:t>
            </a:r>
          </a:p>
          <a:p>
            <a:r>
              <a:rPr lang="en-US" altLang="zh-TW" sz="3600" dirty="0">
                <a:solidFill>
                  <a:srgbClr val="FF0000"/>
                </a:solidFill>
              </a:rPr>
              <a:t>(A) BEEF Framework</a:t>
            </a:r>
            <a:r>
              <a:rPr lang="zh-TW" altLang="en-US" sz="3600" dirty="0">
                <a:solidFill>
                  <a:srgbClr val="FF0000"/>
                </a:solidFill>
              </a:rPr>
              <a:t> </a:t>
            </a:r>
            <a:r>
              <a:rPr lang="en-US" altLang="zh-TW" sz="3600" dirty="0">
                <a:solidFill>
                  <a:srgbClr val="FF0000"/>
                </a:solidFill>
              </a:rPr>
              <a:t>(</a:t>
            </a:r>
            <a:r>
              <a:rPr lang="zh-TW" altLang="en-US" sz="2800" dirty="0">
                <a:solidFill>
                  <a:srgbClr val="FF0000"/>
                </a:solidFill>
              </a:rPr>
              <a:t>從網頁裡偷別人資料</a:t>
            </a:r>
            <a:r>
              <a:rPr lang="en-US" altLang="zh-TW" sz="3600" dirty="0">
                <a:solidFill>
                  <a:srgbClr val="FF0000"/>
                </a:solidFill>
              </a:rPr>
              <a:t>)</a:t>
            </a:r>
          </a:p>
          <a:p>
            <a:r>
              <a:rPr lang="en-US" altLang="zh-TW" sz="3600" dirty="0"/>
              <a:t>(B) SQLMAP</a:t>
            </a:r>
            <a:r>
              <a:rPr lang="zh-TW" altLang="en-US" sz="3600" dirty="0"/>
              <a:t> 現在主流</a:t>
            </a:r>
            <a:endParaRPr lang="en-US" altLang="zh-TW" sz="3600" dirty="0"/>
          </a:p>
          <a:p>
            <a:r>
              <a:rPr lang="en-US" altLang="zh-TW" sz="3600" dirty="0"/>
              <a:t>(C) BSQL</a:t>
            </a:r>
          </a:p>
          <a:p>
            <a:r>
              <a:rPr lang="en-US" altLang="zh-TW" sz="3600" dirty="0"/>
              <a:t>(D) Bobcat</a:t>
            </a:r>
          </a:p>
        </p:txBody>
      </p:sp>
    </p:spTree>
    <p:extLst>
      <p:ext uri="{BB962C8B-B14F-4D97-AF65-F5344CB8AC3E}">
        <p14:creationId xmlns:p14="http://schemas.microsoft.com/office/powerpoint/2010/main" val="321462777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安全的系統發展生命週期</a:t>
            </a:r>
            <a:r>
              <a:rPr lang="en-US" altLang="zh-TW" sz="3600" dirty="0"/>
              <a:t>(Secure Software Development Life Cycle,</a:t>
            </a:r>
          </a:p>
          <a:p>
            <a:r>
              <a:rPr lang="en-US" altLang="zh-TW" sz="3600" dirty="0"/>
              <a:t>SSDLC)</a:t>
            </a:r>
            <a:r>
              <a:rPr lang="zh-TW" altLang="en-US" sz="3600" dirty="0"/>
              <a:t>意指發展一套安全系統的順序</a:t>
            </a:r>
            <a:r>
              <a:rPr lang="en-US" altLang="zh-TW" sz="3600" dirty="0"/>
              <a:t>,</a:t>
            </a:r>
            <a:r>
              <a:rPr lang="zh-TW" altLang="en-US" sz="3600" dirty="0"/>
              <a:t>用以開發完善安全的資訊系統。以下哪個不是安全的系統發展生命週期階段</a:t>
            </a:r>
            <a:r>
              <a:rPr lang="en-US" altLang="zh-TW" sz="3600" dirty="0"/>
              <a:t>?</a:t>
            </a:r>
          </a:p>
          <a:p>
            <a:r>
              <a:rPr lang="en-US" altLang="zh-TW" sz="3600" dirty="0"/>
              <a:t>(A) </a:t>
            </a:r>
            <a:r>
              <a:rPr lang="zh-TW" altLang="en-US" sz="3600" dirty="0"/>
              <a:t>設計</a:t>
            </a:r>
          </a:p>
          <a:p>
            <a:r>
              <a:rPr lang="en-US" altLang="zh-TW" sz="3600" dirty="0"/>
              <a:t>(B) </a:t>
            </a:r>
            <a:r>
              <a:rPr lang="zh-TW" altLang="en-US" sz="3600" dirty="0"/>
              <a:t>需求</a:t>
            </a:r>
          </a:p>
          <a:p>
            <a:r>
              <a:rPr lang="en-US" altLang="zh-TW" sz="3600" dirty="0">
                <a:solidFill>
                  <a:srgbClr val="FF0000"/>
                </a:solidFill>
              </a:rPr>
              <a:t>(C) </a:t>
            </a:r>
            <a:r>
              <a:rPr lang="zh-TW" altLang="en-US" sz="3600" dirty="0">
                <a:solidFill>
                  <a:srgbClr val="FF0000"/>
                </a:solidFill>
              </a:rPr>
              <a:t>估價</a:t>
            </a:r>
          </a:p>
          <a:p>
            <a:r>
              <a:rPr lang="en-US" altLang="zh-TW" sz="3600" dirty="0"/>
              <a:t>(D) </a:t>
            </a:r>
            <a:r>
              <a:rPr lang="zh-TW" altLang="en-US" sz="3600" dirty="0"/>
              <a:t>開發</a:t>
            </a:r>
            <a:endParaRPr lang="en-US" altLang="zh-TW" sz="3600" dirty="0"/>
          </a:p>
        </p:txBody>
      </p:sp>
    </p:spTree>
    <p:extLst>
      <p:ext uri="{BB962C8B-B14F-4D97-AF65-F5344CB8AC3E}">
        <p14:creationId xmlns:p14="http://schemas.microsoft.com/office/powerpoint/2010/main" val="371448979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09776" y="946908"/>
            <a:ext cx="7924448" cy="5078313"/>
          </a:xfrm>
          <a:prstGeom prst="rect">
            <a:avLst/>
          </a:prstGeom>
        </p:spPr>
        <p:txBody>
          <a:bodyPr wrap="square">
            <a:spAutoFit/>
          </a:bodyPr>
          <a:lstStyle/>
          <a:p>
            <a:r>
              <a:rPr lang="en-US" altLang="zh-TW" sz="3600" dirty="0"/>
              <a:t>Android </a:t>
            </a:r>
            <a:r>
              <a:rPr lang="zh-TW" altLang="en-US" sz="3600" dirty="0"/>
              <a:t>系統的核心層級應用程式沙箱</a:t>
            </a:r>
            <a:r>
              <a:rPr lang="en-US" altLang="zh-TW" sz="3600" dirty="0"/>
              <a:t>(Sandbox)</a:t>
            </a:r>
            <a:r>
              <a:rPr lang="zh-TW" altLang="en-US" sz="3600" dirty="0"/>
              <a:t>是以何種方式來提供安全性</a:t>
            </a:r>
            <a:r>
              <a:rPr lang="en-US" altLang="zh-TW" sz="3600" dirty="0"/>
              <a:t>?</a:t>
            </a:r>
          </a:p>
          <a:p>
            <a:r>
              <a:rPr lang="en-US" altLang="zh-TW" sz="3600" dirty="0"/>
              <a:t>(A) </a:t>
            </a:r>
            <a:r>
              <a:rPr lang="zh-TW" altLang="en-US" sz="3600" dirty="0"/>
              <a:t>每個應用程序指定唯一的使用者識別碼</a:t>
            </a:r>
            <a:r>
              <a:rPr lang="en-US" altLang="zh-TW" sz="3600" dirty="0"/>
              <a:t>(UID),</a:t>
            </a:r>
            <a:r>
              <a:rPr lang="zh-TW" altLang="en-US" sz="3600" dirty="0"/>
              <a:t>並執行於獨立的處理程序中</a:t>
            </a:r>
          </a:p>
          <a:p>
            <a:r>
              <a:rPr lang="en-US" altLang="zh-TW" sz="3600" dirty="0"/>
              <a:t>(B) </a:t>
            </a:r>
            <a:r>
              <a:rPr lang="zh-TW" altLang="en-US" sz="3600" dirty="0"/>
              <a:t>於非特權群組識別碼</a:t>
            </a:r>
            <a:r>
              <a:rPr lang="en-US" altLang="zh-TW" sz="3600" dirty="0"/>
              <a:t>(GID)</a:t>
            </a:r>
            <a:r>
              <a:rPr lang="zh-TW" altLang="en-US" sz="3600" dirty="0"/>
              <a:t>下執行所有應用程式</a:t>
            </a:r>
          </a:p>
          <a:p>
            <a:r>
              <a:rPr lang="en-US" altLang="zh-TW" sz="3600" dirty="0"/>
              <a:t>(C) </a:t>
            </a:r>
            <a:r>
              <a:rPr lang="zh-TW" altLang="en-US" sz="3600" dirty="0"/>
              <a:t>限制核心處理程序進行非法讀取</a:t>
            </a:r>
          </a:p>
          <a:p>
            <a:r>
              <a:rPr lang="en-US" altLang="zh-TW" sz="3600" dirty="0"/>
              <a:t>(D) </a:t>
            </a:r>
            <a:r>
              <a:rPr lang="zh-TW" altLang="en-US" sz="3600" dirty="0"/>
              <a:t>防止任何未經授權的核心處理程序執行</a:t>
            </a:r>
            <a:endParaRPr lang="en-US" altLang="zh-TW" sz="3600" dirty="0"/>
          </a:p>
        </p:txBody>
      </p:sp>
    </p:spTree>
    <p:extLst>
      <p:ext uri="{BB962C8B-B14F-4D97-AF65-F5344CB8AC3E}">
        <p14:creationId xmlns:p14="http://schemas.microsoft.com/office/powerpoint/2010/main" val="38212786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09776" y="946908"/>
            <a:ext cx="7924448" cy="5078313"/>
          </a:xfrm>
          <a:prstGeom prst="rect">
            <a:avLst/>
          </a:prstGeom>
        </p:spPr>
        <p:txBody>
          <a:bodyPr wrap="square">
            <a:spAutoFit/>
          </a:bodyPr>
          <a:lstStyle/>
          <a:p>
            <a:r>
              <a:rPr lang="en-US" altLang="zh-TW" sz="3600" dirty="0"/>
              <a:t>Android </a:t>
            </a:r>
            <a:r>
              <a:rPr lang="zh-TW" altLang="en-US" sz="3600" dirty="0"/>
              <a:t>系統的核心層級應用程式沙箱</a:t>
            </a:r>
            <a:r>
              <a:rPr lang="en-US" altLang="zh-TW" sz="3600" dirty="0"/>
              <a:t>(Sandbox)</a:t>
            </a:r>
            <a:r>
              <a:rPr lang="zh-TW" altLang="en-US" sz="3600" dirty="0"/>
              <a:t>是以何種方式來提供安全性</a:t>
            </a:r>
            <a:r>
              <a:rPr lang="en-US" altLang="zh-TW" sz="3600" dirty="0"/>
              <a:t>?</a:t>
            </a:r>
          </a:p>
          <a:p>
            <a:r>
              <a:rPr lang="en-US" altLang="zh-TW" sz="3600" dirty="0">
                <a:solidFill>
                  <a:srgbClr val="FF0000"/>
                </a:solidFill>
              </a:rPr>
              <a:t>(A) </a:t>
            </a:r>
            <a:r>
              <a:rPr lang="zh-TW" altLang="en-US" sz="3600" dirty="0">
                <a:solidFill>
                  <a:srgbClr val="FF0000"/>
                </a:solidFill>
              </a:rPr>
              <a:t>每個應用程序指定唯一的使用者識別碼</a:t>
            </a:r>
            <a:r>
              <a:rPr lang="en-US" altLang="zh-TW" sz="3600" dirty="0">
                <a:solidFill>
                  <a:srgbClr val="FF0000"/>
                </a:solidFill>
              </a:rPr>
              <a:t>(UID),</a:t>
            </a:r>
            <a:r>
              <a:rPr lang="zh-TW" altLang="en-US" sz="3600" dirty="0">
                <a:solidFill>
                  <a:srgbClr val="FF0000"/>
                </a:solidFill>
              </a:rPr>
              <a:t>並執行於獨立的處理程序中</a:t>
            </a:r>
          </a:p>
          <a:p>
            <a:r>
              <a:rPr lang="en-US" altLang="zh-TW" sz="3600" dirty="0"/>
              <a:t>(B) </a:t>
            </a:r>
            <a:r>
              <a:rPr lang="zh-TW" altLang="en-US" sz="3600" dirty="0"/>
              <a:t>於非特權群組識別碼</a:t>
            </a:r>
            <a:r>
              <a:rPr lang="en-US" altLang="zh-TW" sz="3600" dirty="0"/>
              <a:t>(GID)</a:t>
            </a:r>
            <a:r>
              <a:rPr lang="zh-TW" altLang="en-US" sz="3600" dirty="0"/>
              <a:t>下執行所有應用程式</a:t>
            </a:r>
          </a:p>
          <a:p>
            <a:r>
              <a:rPr lang="en-US" altLang="zh-TW" sz="3600" dirty="0"/>
              <a:t>(C) </a:t>
            </a:r>
            <a:r>
              <a:rPr lang="zh-TW" altLang="en-US" sz="3600" dirty="0"/>
              <a:t>限制核心處理程序進行非法讀取</a:t>
            </a:r>
          </a:p>
          <a:p>
            <a:r>
              <a:rPr lang="en-US" altLang="zh-TW" sz="3600" dirty="0"/>
              <a:t>(D) </a:t>
            </a:r>
            <a:r>
              <a:rPr lang="zh-TW" altLang="en-US" sz="3600" dirty="0"/>
              <a:t>防止任何未經授權的核心處理程序執行</a:t>
            </a:r>
            <a:endParaRPr lang="en-US" altLang="zh-TW" sz="3600" dirty="0"/>
          </a:p>
        </p:txBody>
      </p:sp>
    </p:spTree>
    <p:extLst>
      <p:ext uri="{BB962C8B-B14F-4D97-AF65-F5344CB8AC3E}">
        <p14:creationId xmlns:p14="http://schemas.microsoft.com/office/powerpoint/2010/main" val="28750065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程式碼簽署</a:t>
            </a:r>
            <a:r>
              <a:rPr lang="en-US" altLang="zh-TW" sz="3600" dirty="0"/>
              <a:t>(Code Signing)</a:t>
            </a:r>
            <a:r>
              <a:rPr lang="zh-TW" altLang="en-US" sz="3600" dirty="0"/>
              <a:t>無法提供以下哪一項功能</a:t>
            </a:r>
            <a:r>
              <a:rPr lang="en-US" altLang="zh-TW" sz="3600" dirty="0"/>
              <a:t>?</a:t>
            </a:r>
          </a:p>
          <a:p>
            <a:r>
              <a:rPr lang="en-US" altLang="zh-TW" sz="3600" dirty="0"/>
              <a:t>(A) </a:t>
            </a:r>
            <a:r>
              <a:rPr lang="zh-TW" altLang="en-US" sz="3600" dirty="0"/>
              <a:t>確認軟體開發者的身份</a:t>
            </a:r>
          </a:p>
          <a:p>
            <a:r>
              <a:rPr lang="en-US" altLang="zh-TW" sz="3600" dirty="0"/>
              <a:t>(B) </a:t>
            </a:r>
            <a:r>
              <a:rPr lang="zh-TW" altLang="en-US" sz="3600" dirty="0"/>
              <a:t>防止程式碼被篡改</a:t>
            </a:r>
          </a:p>
          <a:p>
            <a:r>
              <a:rPr lang="en-US" altLang="zh-TW" sz="3600" dirty="0"/>
              <a:t>(C) </a:t>
            </a:r>
            <a:r>
              <a:rPr lang="zh-TW" altLang="en-US" sz="3600" dirty="0"/>
              <a:t>用戶端認證</a:t>
            </a:r>
          </a:p>
          <a:p>
            <a:r>
              <a:rPr lang="en-US" altLang="zh-TW" sz="3600" dirty="0"/>
              <a:t>(D) </a:t>
            </a:r>
            <a:r>
              <a:rPr lang="zh-TW" altLang="en-US" sz="3600" dirty="0"/>
              <a:t>程式碼執行時期的合法性識別</a:t>
            </a:r>
            <a:endParaRPr lang="en-US" altLang="zh-TW" sz="3600" dirty="0"/>
          </a:p>
        </p:txBody>
      </p:sp>
    </p:spTree>
    <p:extLst>
      <p:ext uri="{BB962C8B-B14F-4D97-AF65-F5344CB8AC3E}">
        <p14:creationId xmlns:p14="http://schemas.microsoft.com/office/powerpoint/2010/main" val="112507222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程式碼簽署</a:t>
            </a:r>
            <a:r>
              <a:rPr lang="en-US" altLang="zh-TW" sz="3600" dirty="0"/>
              <a:t>(Code Signing)</a:t>
            </a:r>
            <a:r>
              <a:rPr lang="zh-TW" altLang="en-US" sz="3600" dirty="0"/>
              <a:t>無法提供以下哪一項功能</a:t>
            </a:r>
            <a:r>
              <a:rPr lang="en-US" altLang="zh-TW" sz="3600" dirty="0"/>
              <a:t>?</a:t>
            </a:r>
          </a:p>
          <a:p>
            <a:r>
              <a:rPr lang="en-US" altLang="zh-TW" sz="3600" dirty="0"/>
              <a:t>(A) </a:t>
            </a:r>
            <a:r>
              <a:rPr lang="zh-TW" altLang="en-US" sz="3600" dirty="0"/>
              <a:t>確認軟體開發者的身份</a:t>
            </a:r>
          </a:p>
          <a:p>
            <a:r>
              <a:rPr lang="en-US" altLang="zh-TW" sz="3600" dirty="0"/>
              <a:t>(B) </a:t>
            </a:r>
            <a:r>
              <a:rPr lang="zh-TW" altLang="en-US" sz="3600" dirty="0"/>
              <a:t>防止程式碼被篡改</a:t>
            </a:r>
          </a:p>
          <a:p>
            <a:r>
              <a:rPr lang="en-US" altLang="zh-TW" sz="3600" dirty="0">
                <a:solidFill>
                  <a:srgbClr val="FF0000"/>
                </a:solidFill>
              </a:rPr>
              <a:t>(C) </a:t>
            </a:r>
            <a:r>
              <a:rPr lang="zh-TW" altLang="en-US" sz="3600" dirty="0">
                <a:solidFill>
                  <a:srgbClr val="FF0000"/>
                </a:solidFill>
              </a:rPr>
              <a:t>用戶端認證</a:t>
            </a:r>
          </a:p>
          <a:p>
            <a:r>
              <a:rPr lang="en-US" altLang="zh-TW" sz="3600" dirty="0"/>
              <a:t>(D) </a:t>
            </a:r>
            <a:r>
              <a:rPr lang="zh-TW" altLang="en-US" sz="3600" dirty="0"/>
              <a:t>程式碼執行時期的合法性識別</a:t>
            </a:r>
            <a:endParaRPr lang="en-US" altLang="zh-TW" sz="3600" dirty="0"/>
          </a:p>
        </p:txBody>
      </p:sp>
    </p:spTree>
    <p:extLst>
      <p:ext uri="{BB962C8B-B14F-4D97-AF65-F5344CB8AC3E}">
        <p14:creationId xmlns:p14="http://schemas.microsoft.com/office/powerpoint/2010/main" val="200656461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下列何者為目前撰寫安全程式碼的知名的業界參考指引</a:t>
            </a:r>
            <a:r>
              <a:rPr lang="en-US" altLang="zh-TW" sz="3600" dirty="0"/>
              <a:t>?</a:t>
            </a:r>
          </a:p>
          <a:p>
            <a:r>
              <a:rPr lang="en-US" altLang="zh-TW" sz="3600" dirty="0"/>
              <a:t>(A) NIST SP 800 </a:t>
            </a:r>
            <a:r>
              <a:rPr lang="zh-TW" altLang="en-US" sz="3600" dirty="0"/>
              <a:t>系列</a:t>
            </a:r>
          </a:p>
          <a:p>
            <a:r>
              <a:rPr lang="en-US" altLang="zh-TW" sz="3600" dirty="0"/>
              <a:t>(B) OWASP </a:t>
            </a:r>
            <a:r>
              <a:rPr lang="zh-TW" altLang="en-US" sz="3600" dirty="0"/>
              <a:t>指南</a:t>
            </a:r>
          </a:p>
          <a:p>
            <a:r>
              <a:rPr lang="en-US" altLang="zh-TW" sz="3600" dirty="0"/>
              <a:t>(C) FIPS </a:t>
            </a:r>
            <a:r>
              <a:rPr lang="zh-TW" altLang="en-US" sz="3600" dirty="0"/>
              <a:t>系列</a:t>
            </a:r>
          </a:p>
          <a:p>
            <a:r>
              <a:rPr lang="en-US" altLang="zh-TW" sz="3600" dirty="0"/>
              <a:t>(D) ISO22301 </a:t>
            </a:r>
            <a:r>
              <a:rPr lang="zh-TW" altLang="en-US" sz="3600" dirty="0"/>
              <a:t>相關標準</a:t>
            </a:r>
            <a:endParaRPr lang="en-US" altLang="zh-TW" sz="3600" dirty="0"/>
          </a:p>
        </p:txBody>
      </p:sp>
    </p:spTree>
    <p:extLst>
      <p:ext uri="{BB962C8B-B14F-4D97-AF65-F5344CB8AC3E}">
        <p14:creationId xmlns:p14="http://schemas.microsoft.com/office/powerpoint/2010/main" val="347161039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下列何者為目前撰寫安全程式碼的知名的業界參考指引</a:t>
            </a:r>
            <a:r>
              <a:rPr lang="en-US" altLang="zh-TW" sz="3600" dirty="0"/>
              <a:t>?</a:t>
            </a:r>
          </a:p>
          <a:p>
            <a:r>
              <a:rPr lang="en-US" altLang="zh-TW" sz="3600" dirty="0"/>
              <a:t>(A) NIST SP 800 </a:t>
            </a:r>
            <a:r>
              <a:rPr lang="zh-TW" altLang="en-US" sz="3600" dirty="0"/>
              <a:t>系列</a:t>
            </a:r>
          </a:p>
          <a:p>
            <a:r>
              <a:rPr lang="en-US" altLang="zh-TW" sz="3600" dirty="0">
                <a:solidFill>
                  <a:srgbClr val="FF0000"/>
                </a:solidFill>
              </a:rPr>
              <a:t>(B) OWASP </a:t>
            </a:r>
            <a:r>
              <a:rPr lang="zh-TW" altLang="en-US" sz="3600" dirty="0">
                <a:solidFill>
                  <a:srgbClr val="FF0000"/>
                </a:solidFill>
              </a:rPr>
              <a:t>指南</a:t>
            </a:r>
          </a:p>
          <a:p>
            <a:r>
              <a:rPr lang="en-US" altLang="zh-TW" sz="3600" dirty="0"/>
              <a:t>(C) FIPS </a:t>
            </a:r>
            <a:r>
              <a:rPr lang="zh-TW" altLang="en-US" sz="3600" dirty="0"/>
              <a:t>系列</a:t>
            </a:r>
          </a:p>
          <a:p>
            <a:r>
              <a:rPr lang="en-US" altLang="zh-TW" sz="3600" dirty="0"/>
              <a:t>(D) ISO22301 </a:t>
            </a:r>
            <a:r>
              <a:rPr lang="zh-TW" altLang="en-US" sz="3600" dirty="0"/>
              <a:t>相關標準</a:t>
            </a:r>
            <a:endParaRPr lang="en-US" altLang="zh-TW" sz="3600" dirty="0"/>
          </a:p>
        </p:txBody>
      </p:sp>
    </p:spTree>
    <p:extLst>
      <p:ext uri="{BB962C8B-B14F-4D97-AF65-F5344CB8AC3E}">
        <p14:creationId xmlns:p14="http://schemas.microsoft.com/office/powerpoint/2010/main" val="148269456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關於逆向工程</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從組合語言恢復高階語言的結構與語法過程</a:t>
            </a:r>
          </a:p>
          <a:p>
            <a:r>
              <a:rPr lang="en-US" altLang="zh-TW" sz="3600" dirty="0"/>
              <a:t>(B) </a:t>
            </a:r>
            <a:r>
              <a:rPr lang="zh-TW" altLang="en-US" sz="3600" dirty="0"/>
              <a:t>從機器語言恢復高階語言的結構與語法過程</a:t>
            </a:r>
          </a:p>
          <a:p>
            <a:r>
              <a:rPr lang="en-US" altLang="zh-TW" sz="3600" dirty="0"/>
              <a:t>(C) </a:t>
            </a:r>
            <a:r>
              <a:rPr lang="zh-TW" altLang="en-US" sz="3600" dirty="0"/>
              <a:t>從高階語言恢復組合語言的結構與語法過程</a:t>
            </a:r>
          </a:p>
          <a:p>
            <a:r>
              <a:rPr lang="en-US" altLang="zh-TW" sz="3600" dirty="0"/>
              <a:t>(D) </a:t>
            </a:r>
            <a:r>
              <a:rPr lang="zh-TW" altLang="en-US" sz="3600" dirty="0"/>
              <a:t>從高階語言恢復機器語言的結構與語法過程</a:t>
            </a:r>
            <a:endParaRPr lang="en-US" altLang="zh-TW" sz="3600" dirty="0"/>
          </a:p>
        </p:txBody>
      </p:sp>
    </p:spTree>
    <p:extLst>
      <p:ext uri="{BB962C8B-B14F-4D97-AF65-F5344CB8AC3E}">
        <p14:creationId xmlns:p14="http://schemas.microsoft.com/office/powerpoint/2010/main" val="261062706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關於逆向工程</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從組合語言恢復高階語言的結構與語法過程</a:t>
            </a:r>
          </a:p>
          <a:p>
            <a:r>
              <a:rPr lang="en-US" altLang="zh-TW" sz="3600" dirty="0">
                <a:solidFill>
                  <a:srgbClr val="FF0000"/>
                </a:solidFill>
              </a:rPr>
              <a:t>(B) </a:t>
            </a:r>
            <a:r>
              <a:rPr lang="zh-TW" altLang="en-US" sz="3600" dirty="0">
                <a:solidFill>
                  <a:srgbClr val="FF0000"/>
                </a:solidFill>
              </a:rPr>
              <a:t>從機器語言恢復高階語言的結構與語法過程</a:t>
            </a:r>
          </a:p>
          <a:p>
            <a:r>
              <a:rPr lang="en-US" altLang="zh-TW" sz="3600" dirty="0"/>
              <a:t>(C) </a:t>
            </a:r>
            <a:r>
              <a:rPr lang="zh-TW" altLang="en-US" sz="3600" dirty="0"/>
              <a:t>從高階語言恢復組合語言的結構與語法過程</a:t>
            </a:r>
          </a:p>
          <a:p>
            <a:r>
              <a:rPr lang="en-US" altLang="zh-TW" sz="3600" dirty="0"/>
              <a:t>(D) </a:t>
            </a:r>
            <a:r>
              <a:rPr lang="zh-TW" altLang="en-US" sz="3600" dirty="0"/>
              <a:t>從高階語言恢復機器語言的結構與語法過程</a:t>
            </a:r>
            <a:endParaRPr lang="en-US" altLang="zh-TW" sz="3600" dirty="0"/>
          </a:p>
        </p:txBody>
      </p:sp>
    </p:spTree>
    <p:extLst>
      <p:ext uri="{BB962C8B-B14F-4D97-AF65-F5344CB8AC3E}">
        <p14:creationId xmlns:p14="http://schemas.microsoft.com/office/powerpoint/2010/main" val="18532602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31356" y="946908"/>
            <a:ext cx="8281288" cy="5078313"/>
          </a:xfrm>
          <a:prstGeom prst="rect">
            <a:avLst/>
          </a:prstGeom>
        </p:spPr>
        <p:txBody>
          <a:bodyPr wrap="square">
            <a:spAutoFit/>
          </a:bodyPr>
          <a:lstStyle/>
          <a:p>
            <a:r>
              <a:rPr lang="zh-TW" altLang="en-US" sz="3600" dirty="0"/>
              <a:t>關於原始碼漏洞修補</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所有類型的原始碼漏洞</a:t>
            </a:r>
            <a:r>
              <a:rPr lang="en-US" altLang="zh-TW" sz="3600" dirty="0"/>
              <a:t>,</a:t>
            </a:r>
            <a:r>
              <a:rPr lang="zh-TW" altLang="en-US" sz="3600" dirty="0"/>
              <a:t>均可找到對應的弱點掃描方法</a:t>
            </a:r>
          </a:p>
          <a:p>
            <a:r>
              <a:rPr lang="en-US" altLang="zh-TW" sz="3600" dirty="0"/>
              <a:t>(B) </a:t>
            </a:r>
            <a:r>
              <a:rPr lang="zh-TW" altLang="en-US" sz="3600" dirty="0"/>
              <a:t>未經驗證的使用者參數</a:t>
            </a:r>
            <a:r>
              <a:rPr lang="en-US" altLang="zh-TW" sz="3600" dirty="0"/>
              <a:t>,</a:t>
            </a:r>
            <a:r>
              <a:rPr lang="zh-TW" altLang="en-US" sz="3600" dirty="0"/>
              <a:t>均應加以驗證</a:t>
            </a:r>
          </a:p>
          <a:p>
            <a:r>
              <a:rPr lang="en-US" altLang="zh-TW" sz="3600" dirty="0"/>
              <a:t>(C) SQL Injection </a:t>
            </a:r>
            <a:r>
              <a:rPr lang="zh-TW" altLang="en-US" sz="3600" dirty="0"/>
              <a:t>的源頭可能來自於 </a:t>
            </a:r>
            <a:r>
              <a:rPr lang="en-US" altLang="zh-TW" sz="3600" dirty="0"/>
              <a:t>Web </a:t>
            </a:r>
            <a:r>
              <a:rPr lang="zh-TW" altLang="en-US" sz="3600" dirty="0"/>
              <a:t>頁面</a:t>
            </a:r>
            <a:r>
              <a:rPr lang="en-US" altLang="zh-TW" sz="3600" dirty="0"/>
              <a:t>,</a:t>
            </a:r>
            <a:r>
              <a:rPr lang="zh-TW" altLang="en-US" sz="3600" dirty="0"/>
              <a:t>亦可能來自資料庫本身資料</a:t>
            </a:r>
          </a:p>
          <a:p>
            <a:r>
              <a:rPr lang="en-US" altLang="zh-TW" sz="3600" dirty="0"/>
              <a:t>(D) XSS </a:t>
            </a:r>
            <a:r>
              <a:rPr lang="zh-TW" altLang="en-US" sz="3600" dirty="0"/>
              <a:t>的源頭可能來自於瀏覽器的 </a:t>
            </a:r>
            <a:r>
              <a:rPr lang="en-US" altLang="zh-TW" sz="3600" dirty="0"/>
              <a:t>Document Object Model</a:t>
            </a:r>
          </a:p>
        </p:txBody>
      </p:sp>
    </p:spTree>
    <p:extLst>
      <p:ext uri="{BB962C8B-B14F-4D97-AF65-F5344CB8AC3E}">
        <p14:creationId xmlns:p14="http://schemas.microsoft.com/office/powerpoint/2010/main" val="413433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20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下列何者不是 </a:t>
            </a:r>
            <a:r>
              <a:rPr lang="en-US" altLang="zh-TW" sz="3600" dirty="0">
                <a:solidFill>
                  <a:srgbClr val="FF0000"/>
                </a:solidFill>
              </a:rPr>
              <a:t>Server</a:t>
            </a:r>
            <a:r>
              <a:rPr lang="en-US" altLang="zh-TW" sz="3600" dirty="0"/>
              <a:t>-side Injection </a:t>
            </a:r>
            <a:r>
              <a:rPr lang="zh-TW" altLang="en-US" sz="3600" dirty="0"/>
              <a:t>攻擊手法</a:t>
            </a:r>
            <a:r>
              <a:rPr lang="en-US" altLang="zh-TW" sz="3600" dirty="0"/>
              <a:t>?</a:t>
            </a:r>
          </a:p>
          <a:p>
            <a:r>
              <a:rPr lang="en-US" altLang="zh-TW" sz="3600" dirty="0"/>
              <a:t>(A) Blind SQL Injection</a:t>
            </a:r>
          </a:p>
          <a:p>
            <a:r>
              <a:rPr lang="en-US" altLang="zh-TW" sz="3600" dirty="0"/>
              <a:t>(B) Hibernate Injection</a:t>
            </a:r>
          </a:p>
          <a:p>
            <a:r>
              <a:rPr lang="en-US" altLang="zh-TW" sz="3600" dirty="0"/>
              <a:t>(C) Command Injection</a:t>
            </a:r>
          </a:p>
          <a:p>
            <a:r>
              <a:rPr lang="en-US" altLang="zh-TW" sz="3600" dirty="0">
                <a:solidFill>
                  <a:srgbClr val="FF0000"/>
                </a:solidFill>
              </a:rPr>
              <a:t>(D) XSS Injection</a:t>
            </a:r>
          </a:p>
        </p:txBody>
      </p:sp>
    </p:spTree>
    <p:extLst>
      <p:ext uri="{BB962C8B-B14F-4D97-AF65-F5344CB8AC3E}">
        <p14:creationId xmlns:p14="http://schemas.microsoft.com/office/powerpoint/2010/main" val="279105666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31356" y="946908"/>
            <a:ext cx="8281288" cy="5078313"/>
          </a:xfrm>
          <a:prstGeom prst="rect">
            <a:avLst/>
          </a:prstGeom>
        </p:spPr>
        <p:txBody>
          <a:bodyPr wrap="square">
            <a:spAutoFit/>
          </a:bodyPr>
          <a:lstStyle/>
          <a:p>
            <a:r>
              <a:rPr lang="zh-TW" altLang="en-US" sz="3600" dirty="0"/>
              <a:t>關於原始碼漏洞修補</a:t>
            </a:r>
            <a:r>
              <a:rPr lang="en-US" altLang="zh-TW" sz="3600" dirty="0"/>
              <a:t>,</a:t>
            </a:r>
            <a:r>
              <a:rPr lang="zh-TW" altLang="en-US" sz="3600" dirty="0"/>
              <a:t>下列敘述何者不正確</a:t>
            </a:r>
            <a:r>
              <a:rPr lang="en-US" altLang="zh-TW" sz="3600" dirty="0"/>
              <a:t>?</a:t>
            </a:r>
          </a:p>
          <a:p>
            <a:r>
              <a:rPr lang="en-US" altLang="zh-TW" sz="3600" dirty="0">
                <a:solidFill>
                  <a:srgbClr val="FF0000"/>
                </a:solidFill>
              </a:rPr>
              <a:t>(A) </a:t>
            </a:r>
            <a:r>
              <a:rPr lang="zh-TW" altLang="en-US" sz="3600" dirty="0">
                <a:solidFill>
                  <a:srgbClr val="FF0000"/>
                </a:solidFill>
              </a:rPr>
              <a:t>所有類型的原始碼漏洞</a:t>
            </a:r>
            <a:r>
              <a:rPr lang="en-US" altLang="zh-TW" sz="3600" dirty="0">
                <a:solidFill>
                  <a:srgbClr val="FF0000"/>
                </a:solidFill>
              </a:rPr>
              <a:t>,</a:t>
            </a:r>
            <a:r>
              <a:rPr lang="zh-TW" altLang="en-US" sz="3600" dirty="0">
                <a:solidFill>
                  <a:srgbClr val="FF0000"/>
                </a:solidFill>
              </a:rPr>
              <a:t>均可找到對應的弱點掃描方法</a:t>
            </a:r>
          </a:p>
          <a:p>
            <a:r>
              <a:rPr lang="en-US" altLang="zh-TW" sz="3600" dirty="0"/>
              <a:t>(B) </a:t>
            </a:r>
            <a:r>
              <a:rPr lang="zh-TW" altLang="en-US" sz="3600" dirty="0"/>
              <a:t>未經驗證的使用者參數</a:t>
            </a:r>
            <a:r>
              <a:rPr lang="en-US" altLang="zh-TW" sz="3600" dirty="0"/>
              <a:t>,</a:t>
            </a:r>
            <a:r>
              <a:rPr lang="zh-TW" altLang="en-US" sz="3600" dirty="0"/>
              <a:t>均應加以驗證</a:t>
            </a:r>
          </a:p>
          <a:p>
            <a:r>
              <a:rPr lang="en-US" altLang="zh-TW" sz="3600" dirty="0"/>
              <a:t>(C) SQL Injection </a:t>
            </a:r>
            <a:r>
              <a:rPr lang="zh-TW" altLang="en-US" sz="3600" dirty="0"/>
              <a:t>的源頭可能來自於 </a:t>
            </a:r>
            <a:r>
              <a:rPr lang="en-US" altLang="zh-TW" sz="3600" dirty="0"/>
              <a:t>Web </a:t>
            </a:r>
            <a:r>
              <a:rPr lang="zh-TW" altLang="en-US" sz="3600" dirty="0"/>
              <a:t>頁面</a:t>
            </a:r>
            <a:r>
              <a:rPr lang="en-US" altLang="zh-TW" sz="3600" dirty="0"/>
              <a:t>,</a:t>
            </a:r>
            <a:r>
              <a:rPr lang="zh-TW" altLang="en-US" sz="3600" dirty="0"/>
              <a:t>亦可能來自資料庫本身資料</a:t>
            </a:r>
          </a:p>
          <a:p>
            <a:r>
              <a:rPr lang="en-US" altLang="zh-TW" sz="3600" dirty="0"/>
              <a:t>(D) XSS </a:t>
            </a:r>
            <a:r>
              <a:rPr lang="zh-TW" altLang="en-US" sz="3600" dirty="0"/>
              <a:t>的源頭可能來自於瀏覽器的 </a:t>
            </a:r>
            <a:r>
              <a:rPr lang="en-US" altLang="zh-TW" sz="3600" dirty="0"/>
              <a:t>Document Object Model</a:t>
            </a:r>
          </a:p>
        </p:txBody>
      </p:sp>
    </p:spTree>
    <p:extLst>
      <p:ext uri="{BB962C8B-B14F-4D97-AF65-F5344CB8AC3E}">
        <p14:creationId xmlns:p14="http://schemas.microsoft.com/office/powerpoint/2010/main" val="209908153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31717" y="946908"/>
            <a:ext cx="8080567" cy="5509200"/>
          </a:xfrm>
          <a:prstGeom prst="rect">
            <a:avLst/>
          </a:prstGeom>
        </p:spPr>
        <p:txBody>
          <a:bodyPr wrap="square">
            <a:spAutoFit/>
          </a:bodyPr>
          <a:lstStyle/>
          <a:p>
            <a:r>
              <a:rPr lang="zh-TW" altLang="en-US" sz="3200" dirty="0"/>
              <a:t>關於弱點掃描</a:t>
            </a:r>
            <a:r>
              <a:rPr lang="en-US" altLang="zh-TW" sz="3200" dirty="0"/>
              <a:t>(Vulnerability Assessment)</a:t>
            </a:r>
            <a:r>
              <a:rPr lang="zh-TW" altLang="en-US" sz="3200" dirty="0"/>
              <a:t>的描述</a:t>
            </a:r>
            <a:r>
              <a:rPr lang="en-US" altLang="zh-TW" sz="3200" dirty="0"/>
              <a:t>,</a:t>
            </a:r>
            <a:r>
              <a:rPr lang="zh-TW" altLang="en-US" sz="3200" dirty="0"/>
              <a:t>下列敘述何者不正確</a:t>
            </a:r>
            <a:r>
              <a:rPr lang="en-US" altLang="zh-TW" sz="3200" dirty="0"/>
              <a:t>?</a:t>
            </a:r>
          </a:p>
          <a:p>
            <a:r>
              <a:rPr lang="en-US" altLang="zh-TW" sz="3200" dirty="0"/>
              <a:t>(A) </a:t>
            </a:r>
            <a:r>
              <a:rPr lang="zh-TW" altLang="en-US" sz="3200" dirty="0"/>
              <a:t>弱點掃描屬於一種網路探測技術</a:t>
            </a:r>
          </a:p>
          <a:p>
            <a:r>
              <a:rPr lang="en-US" altLang="zh-TW" sz="3200" dirty="0"/>
              <a:t>(B) </a:t>
            </a:r>
            <a:r>
              <a:rPr lang="zh-TW" altLang="en-US" sz="3200" dirty="0"/>
              <a:t>弱點掃描主要是偵測並掃描位於主機上的各個端口或節點的弱點資訊後</a:t>
            </a:r>
            <a:r>
              <a:rPr lang="en-US" altLang="zh-TW" sz="3200" dirty="0"/>
              <a:t>,</a:t>
            </a:r>
            <a:r>
              <a:rPr lang="zh-TW" altLang="en-US" sz="3200" dirty="0"/>
              <a:t>與自身的弱點資料庫進行比對</a:t>
            </a:r>
          </a:p>
          <a:p>
            <a:r>
              <a:rPr lang="en-US" altLang="zh-TW" sz="3200" dirty="0"/>
              <a:t>(C) </a:t>
            </a:r>
            <a:r>
              <a:rPr lang="zh-TW" altLang="en-US" sz="3200" dirty="0"/>
              <a:t>若防火牆和入侵偵測系統是屬於被動的防禦方法</a:t>
            </a:r>
            <a:r>
              <a:rPr lang="en-US" altLang="zh-TW" sz="3200" dirty="0"/>
              <a:t>,</a:t>
            </a:r>
            <a:r>
              <a:rPr lang="zh-TW" altLang="en-US" sz="3200" dirty="0"/>
              <a:t>則弱點掃描就屬於一種主動的防禦方法</a:t>
            </a:r>
          </a:p>
          <a:p>
            <a:r>
              <a:rPr lang="en-US" altLang="zh-TW" sz="3200" dirty="0"/>
              <a:t>(D) </a:t>
            </a:r>
            <a:r>
              <a:rPr lang="zh-TW" altLang="en-US" sz="3200" dirty="0"/>
              <a:t>弱點掃描與原碼檢測</a:t>
            </a:r>
            <a:r>
              <a:rPr lang="en-US" altLang="zh-TW" sz="3200" dirty="0"/>
              <a:t>(Source Code Analysis)</a:t>
            </a:r>
            <a:r>
              <a:rPr lang="zh-TW" altLang="en-US" sz="3200" dirty="0"/>
              <a:t>應擇一使用</a:t>
            </a:r>
            <a:r>
              <a:rPr lang="en-US" altLang="zh-TW" sz="3200" dirty="0"/>
              <a:t>,</a:t>
            </a:r>
            <a:r>
              <a:rPr lang="zh-TW" altLang="en-US" sz="3200" dirty="0"/>
              <a:t>以避免檢測數據相互干擾</a:t>
            </a:r>
            <a:endParaRPr lang="en-US" altLang="zh-TW" sz="3200" dirty="0"/>
          </a:p>
        </p:txBody>
      </p:sp>
    </p:spTree>
    <p:extLst>
      <p:ext uri="{BB962C8B-B14F-4D97-AF65-F5344CB8AC3E}">
        <p14:creationId xmlns:p14="http://schemas.microsoft.com/office/powerpoint/2010/main" val="55424244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129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31717" y="946908"/>
            <a:ext cx="8080567" cy="5509200"/>
          </a:xfrm>
          <a:prstGeom prst="rect">
            <a:avLst/>
          </a:prstGeom>
        </p:spPr>
        <p:txBody>
          <a:bodyPr wrap="square">
            <a:spAutoFit/>
          </a:bodyPr>
          <a:lstStyle/>
          <a:p>
            <a:r>
              <a:rPr lang="zh-TW" altLang="en-US" sz="3200" dirty="0"/>
              <a:t>關於弱點掃描</a:t>
            </a:r>
            <a:r>
              <a:rPr lang="en-US" altLang="zh-TW" sz="3200" dirty="0"/>
              <a:t>(Vulnerability Assessment)</a:t>
            </a:r>
            <a:r>
              <a:rPr lang="zh-TW" altLang="en-US" sz="3200" dirty="0"/>
              <a:t>的描述</a:t>
            </a:r>
            <a:r>
              <a:rPr lang="en-US" altLang="zh-TW" sz="3200" dirty="0"/>
              <a:t>,</a:t>
            </a:r>
            <a:r>
              <a:rPr lang="zh-TW" altLang="en-US" sz="3200" dirty="0"/>
              <a:t>下列敘述何者不正確</a:t>
            </a:r>
            <a:r>
              <a:rPr lang="en-US" altLang="zh-TW" sz="3200" dirty="0"/>
              <a:t>?</a:t>
            </a:r>
          </a:p>
          <a:p>
            <a:r>
              <a:rPr lang="en-US" altLang="zh-TW" sz="3200" dirty="0"/>
              <a:t>(A) </a:t>
            </a:r>
            <a:r>
              <a:rPr lang="zh-TW" altLang="en-US" sz="3200" dirty="0"/>
              <a:t>弱點掃描屬於一種網路探測技術</a:t>
            </a:r>
          </a:p>
          <a:p>
            <a:r>
              <a:rPr lang="en-US" altLang="zh-TW" sz="3200" dirty="0"/>
              <a:t>(B) </a:t>
            </a:r>
            <a:r>
              <a:rPr lang="zh-TW" altLang="en-US" sz="3200" dirty="0"/>
              <a:t>弱點掃描主要是偵測並掃描位於主機上的各個端口或節點的弱點資訊後</a:t>
            </a:r>
            <a:r>
              <a:rPr lang="en-US" altLang="zh-TW" sz="3200" dirty="0"/>
              <a:t>,</a:t>
            </a:r>
            <a:r>
              <a:rPr lang="zh-TW" altLang="en-US" sz="3200" dirty="0"/>
              <a:t>與自身的弱點資料庫進行比對</a:t>
            </a:r>
          </a:p>
          <a:p>
            <a:r>
              <a:rPr lang="en-US" altLang="zh-TW" sz="3200" dirty="0"/>
              <a:t>(C) </a:t>
            </a:r>
            <a:r>
              <a:rPr lang="zh-TW" altLang="en-US" sz="3200" dirty="0"/>
              <a:t>若防火牆和入侵偵測系統是屬於被動的防禦方法</a:t>
            </a:r>
            <a:r>
              <a:rPr lang="en-US" altLang="zh-TW" sz="3200" dirty="0"/>
              <a:t>,</a:t>
            </a:r>
            <a:r>
              <a:rPr lang="zh-TW" altLang="en-US" sz="3200" dirty="0"/>
              <a:t>則弱點掃描就屬於一種主動的防禦方法</a:t>
            </a:r>
          </a:p>
          <a:p>
            <a:r>
              <a:rPr lang="en-US" altLang="zh-TW" sz="3200" dirty="0">
                <a:solidFill>
                  <a:srgbClr val="FF0000"/>
                </a:solidFill>
              </a:rPr>
              <a:t>(D) </a:t>
            </a:r>
            <a:r>
              <a:rPr lang="zh-TW" altLang="en-US" sz="3200" dirty="0">
                <a:solidFill>
                  <a:srgbClr val="FF0000"/>
                </a:solidFill>
              </a:rPr>
              <a:t>弱點掃描與原碼檢測</a:t>
            </a:r>
            <a:r>
              <a:rPr lang="en-US" altLang="zh-TW" sz="3200" dirty="0">
                <a:solidFill>
                  <a:srgbClr val="FF0000"/>
                </a:solidFill>
              </a:rPr>
              <a:t>(Source Code Analysis)</a:t>
            </a:r>
            <a:r>
              <a:rPr lang="zh-TW" altLang="en-US" sz="3200" dirty="0">
                <a:solidFill>
                  <a:srgbClr val="FF0000"/>
                </a:solidFill>
              </a:rPr>
              <a:t>應擇一使用</a:t>
            </a:r>
            <a:r>
              <a:rPr lang="en-US" altLang="zh-TW" sz="3200" dirty="0">
                <a:solidFill>
                  <a:srgbClr val="FF0000"/>
                </a:solidFill>
              </a:rPr>
              <a:t>,</a:t>
            </a:r>
            <a:r>
              <a:rPr lang="zh-TW" altLang="en-US" sz="3200" dirty="0">
                <a:solidFill>
                  <a:srgbClr val="FF0000"/>
                </a:solidFill>
              </a:rPr>
              <a:t>以避免檢測數據相互干擾</a:t>
            </a:r>
            <a:endParaRPr lang="en-US" altLang="zh-TW" sz="3200" dirty="0">
              <a:solidFill>
                <a:srgbClr val="FF0000"/>
              </a:solidFill>
            </a:endParaRPr>
          </a:p>
        </p:txBody>
      </p:sp>
    </p:spTree>
    <p:extLst>
      <p:ext uri="{BB962C8B-B14F-4D97-AF65-F5344CB8AC3E}">
        <p14:creationId xmlns:p14="http://schemas.microsoft.com/office/powerpoint/2010/main" val="60047503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下列對行動碼</a:t>
            </a:r>
            <a:r>
              <a:rPr lang="en-US" altLang="zh-TW" sz="3600" dirty="0"/>
              <a:t>(Mobile code),</a:t>
            </a:r>
            <a:r>
              <a:rPr lang="zh-TW" altLang="en-US" sz="3600" dirty="0"/>
              <a:t>下列敘述何者不正確</a:t>
            </a:r>
            <a:r>
              <a:rPr lang="en-US" altLang="zh-TW" sz="3600" dirty="0"/>
              <a:t>?</a:t>
            </a:r>
          </a:p>
          <a:p>
            <a:r>
              <a:rPr lang="en-US" altLang="zh-TW" sz="3600" dirty="0"/>
              <a:t>(A) </a:t>
            </a:r>
            <a:r>
              <a:rPr lang="zh-TW" altLang="en-US" sz="3600" dirty="0"/>
              <a:t>通常不具傷害性</a:t>
            </a:r>
          </a:p>
          <a:p>
            <a:r>
              <a:rPr lang="en-US" altLang="zh-TW" sz="3600" dirty="0"/>
              <a:t>(B) </a:t>
            </a:r>
            <a:r>
              <a:rPr lang="zh-TW" altLang="en-US" sz="3600" dirty="0"/>
              <a:t>可在不同作業系統之間執行</a:t>
            </a:r>
          </a:p>
          <a:p>
            <a:r>
              <a:rPr lang="en-US" altLang="zh-TW" sz="3600" dirty="0"/>
              <a:t>(C) </a:t>
            </a:r>
            <a:r>
              <a:rPr lang="zh-TW" altLang="en-US" sz="3600" dirty="0"/>
              <a:t>可在不同瀏覽器上順利執行</a:t>
            </a:r>
          </a:p>
          <a:p>
            <a:r>
              <a:rPr lang="en-US" altLang="zh-TW" sz="3600" dirty="0"/>
              <a:t>(D) </a:t>
            </a:r>
            <a:r>
              <a:rPr lang="zh-TW" altLang="en-US" sz="3600" dirty="0"/>
              <a:t>無法從遠端系統傳到本地端執行</a:t>
            </a:r>
            <a:endParaRPr lang="en-US" altLang="zh-TW" sz="3600" dirty="0"/>
          </a:p>
        </p:txBody>
      </p:sp>
    </p:spTree>
    <p:extLst>
      <p:ext uri="{BB962C8B-B14F-4D97-AF65-F5344CB8AC3E}">
        <p14:creationId xmlns:p14="http://schemas.microsoft.com/office/powerpoint/2010/main" val="30064816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下列對行動碼</a:t>
            </a:r>
            <a:r>
              <a:rPr lang="en-US" altLang="zh-TW" sz="3600" dirty="0"/>
              <a:t>(Mobile code),</a:t>
            </a:r>
            <a:r>
              <a:rPr lang="zh-TW" altLang="en-US" sz="3600" dirty="0"/>
              <a:t>下列敘述何者不正確</a:t>
            </a:r>
            <a:r>
              <a:rPr lang="en-US" altLang="zh-TW" sz="3600" dirty="0"/>
              <a:t>?</a:t>
            </a:r>
          </a:p>
          <a:p>
            <a:r>
              <a:rPr lang="en-US" altLang="zh-TW" sz="3600" dirty="0"/>
              <a:t>(A) </a:t>
            </a:r>
            <a:r>
              <a:rPr lang="zh-TW" altLang="en-US" sz="3600" dirty="0"/>
              <a:t>通常不具傷害性</a:t>
            </a:r>
          </a:p>
          <a:p>
            <a:r>
              <a:rPr lang="en-US" altLang="zh-TW" sz="3600" dirty="0"/>
              <a:t>(B) </a:t>
            </a:r>
            <a:r>
              <a:rPr lang="zh-TW" altLang="en-US" sz="3600" dirty="0"/>
              <a:t>可在不同作業系統之間執行</a:t>
            </a:r>
          </a:p>
          <a:p>
            <a:r>
              <a:rPr lang="en-US" altLang="zh-TW" sz="3600" dirty="0"/>
              <a:t>(C) </a:t>
            </a:r>
            <a:r>
              <a:rPr lang="zh-TW" altLang="en-US" sz="3600" dirty="0"/>
              <a:t>可在不同瀏覽器上順利執行</a:t>
            </a:r>
          </a:p>
          <a:p>
            <a:r>
              <a:rPr lang="en-US" altLang="zh-TW" sz="3600" dirty="0">
                <a:solidFill>
                  <a:srgbClr val="FF0000"/>
                </a:solidFill>
              </a:rPr>
              <a:t>(D) </a:t>
            </a:r>
            <a:r>
              <a:rPr lang="zh-TW" altLang="en-US" sz="3600" dirty="0">
                <a:solidFill>
                  <a:srgbClr val="FF0000"/>
                </a:solidFill>
              </a:rPr>
              <a:t>無法從遠端系統傳到本地端執行</a:t>
            </a:r>
            <a:endParaRPr lang="en-US" altLang="zh-TW" sz="3600" dirty="0">
              <a:solidFill>
                <a:srgbClr val="FF0000"/>
              </a:solidFill>
            </a:endParaRPr>
          </a:p>
        </p:txBody>
      </p:sp>
    </p:spTree>
    <p:extLst>
      <p:ext uri="{BB962C8B-B14F-4D97-AF65-F5344CB8AC3E}">
        <p14:creationId xmlns:p14="http://schemas.microsoft.com/office/powerpoint/2010/main" val="225826147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關於病毒</a:t>
            </a:r>
            <a:r>
              <a:rPr lang="en-US" altLang="zh-TW" sz="3600" dirty="0"/>
              <a:t>(Virus)</a:t>
            </a:r>
            <a:r>
              <a:rPr lang="zh-TW" altLang="en-US" sz="3600" dirty="0"/>
              <a:t>與蠕蟲</a:t>
            </a:r>
            <a:r>
              <a:rPr lang="en-US" altLang="zh-TW" sz="3600" dirty="0"/>
              <a:t>(Worm)</a:t>
            </a:r>
            <a:r>
              <a:rPr lang="zh-TW" altLang="en-US" sz="3600" dirty="0"/>
              <a:t>之比較</a:t>
            </a:r>
            <a:r>
              <a:rPr lang="en-US" altLang="zh-TW" sz="3600" dirty="0"/>
              <a:t>,</a:t>
            </a:r>
            <a:r>
              <a:rPr lang="zh-TW" altLang="en-US" sz="3600" dirty="0"/>
              <a:t>下列何者最正確</a:t>
            </a:r>
            <a:r>
              <a:rPr lang="en-US" altLang="zh-TW" sz="3600" dirty="0"/>
              <a:t>?</a:t>
            </a:r>
          </a:p>
          <a:p>
            <a:r>
              <a:rPr lang="en-US" altLang="zh-TW" sz="3600" dirty="0"/>
              <a:t>(A) </a:t>
            </a:r>
            <a:r>
              <a:rPr lang="zh-TW" altLang="en-US" sz="3600" dirty="0"/>
              <a:t>病毒通常為惡意程式</a:t>
            </a:r>
            <a:r>
              <a:rPr lang="en-US" altLang="zh-TW" sz="3600" dirty="0"/>
              <a:t>,</a:t>
            </a:r>
            <a:r>
              <a:rPr lang="zh-TW" altLang="en-US" sz="3600" dirty="0"/>
              <a:t>蠕蟲則通常不是</a:t>
            </a:r>
          </a:p>
          <a:p>
            <a:r>
              <a:rPr lang="en-US" altLang="zh-TW" sz="3600" dirty="0"/>
              <a:t>(B) </a:t>
            </a:r>
            <a:r>
              <a:rPr lang="zh-TW" altLang="en-US" sz="3600" dirty="0"/>
              <a:t>病毒通常透過使用者操作傳播</a:t>
            </a:r>
            <a:r>
              <a:rPr lang="en-US" altLang="zh-TW" sz="3600" dirty="0"/>
              <a:t>,</a:t>
            </a:r>
            <a:r>
              <a:rPr lang="zh-TW" altLang="en-US" sz="3600" dirty="0"/>
              <a:t>蠕蟲則會自行擴散</a:t>
            </a:r>
          </a:p>
          <a:p>
            <a:r>
              <a:rPr lang="en-US" altLang="zh-TW" sz="3600" dirty="0"/>
              <a:t>(C) </a:t>
            </a:r>
            <a:r>
              <a:rPr lang="zh-TW" altLang="en-US" sz="3600" dirty="0"/>
              <a:t>病毒檔案通常比蠕蟲大</a:t>
            </a:r>
          </a:p>
          <a:p>
            <a:r>
              <a:rPr lang="en-US" altLang="zh-TW" sz="3600" dirty="0"/>
              <a:t>(D) </a:t>
            </a:r>
            <a:r>
              <a:rPr lang="zh-TW" altLang="en-US" sz="3600" dirty="0"/>
              <a:t>病毒可自行存在</a:t>
            </a:r>
            <a:r>
              <a:rPr lang="en-US" altLang="zh-TW" sz="3600" dirty="0"/>
              <a:t>,</a:t>
            </a:r>
            <a:r>
              <a:rPr lang="zh-TW" altLang="en-US" sz="3600" dirty="0"/>
              <a:t>但蠕蟲無法自行存在</a:t>
            </a:r>
            <a:endParaRPr lang="en-US" altLang="zh-TW" sz="3600" dirty="0"/>
          </a:p>
        </p:txBody>
      </p:sp>
    </p:spTree>
    <p:extLst>
      <p:ext uri="{BB962C8B-B14F-4D97-AF65-F5344CB8AC3E}">
        <p14:creationId xmlns:p14="http://schemas.microsoft.com/office/powerpoint/2010/main" val="278314235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關於病毒</a:t>
            </a:r>
            <a:r>
              <a:rPr lang="en-US" altLang="zh-TW" sz="3600" dirty="0"/>
              <a:t>(Virus)</a:t>
            </a:r>
            <a:r>
              <a:rPr lang="zh-TW" altLang="en-US" sz="3600" dirty="0"/>
              <a:t>與蠕蟲</a:t>
            </a:r>
            <a:r>
              <a:rPr lang="en-US" altLang="zh-TW" sz="3600" dirty="0"/>
              <a:t>(Worm)</a:t>
            </a:r>
            <a:r>
              <a:rPr lang="zh-TW" altLang="en-US" sz="3600" dirty="0"/>
              <a:t>之比較</a:t>
            </a:r>
            <a:r>
              <a:rPr lang="en-US" altLang="zh-TW" sz="3600" dirty="0"/>
              <a:t>,</a:t>
            </a:r>
            <a:r>
              <a:rPr lang="zh-TW" altLang="en-US" sz="3600" dirty="0"/>
              <a:t>下列何者最正確</a:t>
            </a:r>
            <a:r>
              <a:rPr lang="en-US" altLang="zh-TW" sz="3600" dirty="0"/>
              <a:t>?</a:t>
            </a:r>
          </a:p>
          <a:p>
            <a:r>
              <a:rPr lang="en-US" altLang="zh-TW" sz="3600" dirty="0"/>
              <a:t>(A) </a:t>
            </a:r>
            <a:r>
              <a:rPr lang="zh-TW" altLang="en-US" sz="3600" dirty="0"/>
              <a:t>病毒通常為惡意程式</a:t>
            </a:r>
            <a:r>
              <a:rPr lang="en-US" altLang="zh-TW" sz="3600" dirty="0"/>
              <a:t>,</a:t>
            </a:r>
            <a:r>
              <a:rPr lang="zh-TW" altLang="en-US" sz="3600" dirty="0"/>
              <a:t>蠕蟲則通常不是</a:t>
            </a:r>
          </a:p>
          <a:p>
            <a:r>
              <a:rPr lang="en-US" altLang="zh-TW" sz="3600" dirty="0">
                <a:solidFill>
                  <a:srgbClr val="FF0000"/>
                </a:solidFill>
              </a:rPr>
              <a:t>(B) </a:t>
            </a:r>
            <a:r>
              <a:rPr lang="zh-TW" altLang="en-US" sz="3600" dirty="0">
                <a:solidFill>
                  <a:srgbClr val="FF0000"/>
                </a:solidFill>
              </a:rPr>
              <a:t>病毒通常透過使用者操作傳播</a:t>
            </a:r>
            <a:r>
              <a:rPr lang="en-US" altLang="zh-TW" sz="3600" dirty="0">
                <a:solidFill>
                  <a:srgbClr val="FF0000"/>
                </a:solidFill>
              </a:rPr>
              <a:t>,</a:t>
            </a:r>
            <a:r>
              <a:rPr lang="zh-TW" altLang="en-US" sz="3600" dirty="0">
                <a:solidFill>
                  <a:srgbClr val="FF0000"/>
                </a:solidFill>
              </a:rPr>
              <a:t>蠕蟲則會自行擴散</a:t>
            </a:r>
          </a:p>
          <a:p>
            <a:r>
              <a:rPr lang="en-US" altLang="zh-TW" sz="3600" dirty="0"/>
              <a:t>(C) </a:t>
            </a:r>
            <a:r>
              <a:rPr lang="zh-TW" altLang="en-US" sz="3600" dirty="0"/>
              <a:t>病毒檔案通常比蠕蟲大</a:t>
            </a:r>
          </a:p>
          <a:p>
            <a:r>
              <a:rPr lang="en-US" altLang="zh-TW" sz="3600" dirty="0"/>
              <a:t>(D) </a:t>
            </a:r>
            <a:r>
              <a:rPr lang="zh-TW" altLang="en-US" sz="3600" dirty="0"/>
              <a:t>病毒可自行存在</a:t>
            </a:r>
            <a:r>
              <a:rPr lang="en-US" altLang="zh-TW" sz="3600" dirty="0"/>
              <a:t>,</a:t>
            </a:r>
            <a:r>
              <a:rPr lang="zh-TW" altLang="en-US" sz="3600" dirty="0"/>
              <a:t>但蠕蟲無法自行存在</a:t>
            </a:r>
            <a:endParaRPr lang="en-US" altLang="zh-TW" sz="3600" dirty="0"/>
          </a:p>
        </p:txBody>
      </p:sp>
    </p:spTree>
    <p:extLst>
      <p:ext uri="{BB962C8B-B14F-4D97-AF65-F5344CB8AC3E}">
        <p14:creationId xmlns:p14="http://schemas.microsoft.com/office/powerpoint/2010/main" val="134132818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40112" y="946908"/>
            <a:ext cx="8463776" cy="5632311"/>
          </a:xfrm>
          <a:prstGeom prst="rect">
            <a:avLst/>
          </a:prstGeom>
        </p:spPr>
        <p:txBody>
          <a:bodyPr wrap="square">
            <a:spAutoFit/>
          </a:bodyPr>
          <a:lstStyle/>
          <a:p>
            <a:r>
              <a:rPr lang="zh-TW" altLang="en-US" sz="3600" dirty="0"/>
              <a:t>資訊安全管理人員經常接收到資安狀況的回報</a:t>
            </a:r>
            <a:r>
              <a:rPr lang="en-US" altLang="zh-TW" sz="3600" dirty="0"/>
              <a:t>,</a:t>
            </a:r>
            <a:r>
              <a:rPr lang="zh-TW" altLang="en-US" sz="3600" dirty="0"/>
              <a:t>需要作出判斷進行相關處置。請問下列哪一現象比較不像遭受到惡意程式的攻擊狀況</a:t>
            </a:r>
            <a:r>
              <a:rPr lang="en-US" altLang="zh-TW" sz="3600" dirty="0"/>
              <a:t>?</a:t>
            </a:r>
          </a:p>
          <a:p>
            <a:r>
              <a:rPr lang="en-US" altLang="zh-TW" sz="3600" dirty="0"/>
              <a:t>(A) </a:t>
            </a:r>
            <a:r>
              <a:rPr lang="zh-TW" altLang="en-US" sz="3600" dirty="0"/>
              <a:t>使用者電腦自動發送出大量電子郵件</a:t>
            </a:r>
          </a:p>
          <a:p>
            <a:r>
              <a:rPr lang="en-US" altLang="zh-TW" sz="3600" dirty="0"/>
              <a:t>(B) </a:t>
            </a:r>
            <a:r>
              <a:rPr lang="zh-TW" altLang="en-US" sz="3600" dirty="0"/>
              <a:t>使用者電腦系統突然變慢</a:t>
            </a:r>
            <a:r>
              <a:rPr lang="en-US" altLang="zh-TW" sz="3600" dirty="0"/>
              <a:t>,</a:t>
            </a:r>
            <a:r>
              <a:rPr lang="zh-TW" altLang="en-US" sz="3600" dirty="0"/>
              <a:t>硬碟大量執行運作</a:t>
            </a:r>
          </a:p>
          <a:p>
            <a:r>
              <a:rPr lang="en-US" altLang="zh-TW" sz="3600" dirty="0"/>
              <a:t>(C) </a:t>
            </a:r>
            <a:r>
              <a:rPr lang="zh-TW" altLang="en-US" sz="3600" dirty="0"/>
              <a:t>使用者防毒軟體突然被關閉</a:t>
            </a:r>
            <a:r>
              <a:rPr lang="en-US" altLang="zh-TW" sz="3600" dirty="0"/>
              <a:t>,</a:t>
            </a:r>
            <a:r>
              <a:rPr lang="zh-TW" altLang="en-US" sz="3600" dirty="0"/>
              <a:t>失去即時防禦</a:t>
            </a:r>
            <a:endParaRPr lang="en-US" altLang="zh-TW" sz="3600" dirty="0"/>
          </a:p>
          <a:p>
            <a:r>
              <a:rPr lang="en-US" altLang="zh-TW" sz="3600" dirty="0"/>
              <a:t>(D) </a:t>
            </a:r>
            <a:r>
              <a:rPr lang="zh-TW" altLang="en-US" sz="3600" dirty="0"/>
              <a:t>使用者電腦收到電子垃圾廣告郵件</a:t>
            </a:r>
            <a:endParaRPr lang="en-US" altLang="zh-TW" sz="3600" dirty="0"/>
          </a:p>
        </p:txBody>
      </p:sp>
    </p:spTree>
    <p:extLst>
      <p:ext uri="{BB962C8B-B14F-4D97-AF65-F5344CB8AC3E}">
        <p14:creationId xmlns:p14="http://schemas.microsoft.com/office/powerpoint/2010/main" val="426523478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40112" y="946908"/>
            <a:ext cx="8463776" cy="5632311"/>
          </a:xfrm>
          <a:prstGeom prst="rect">
            <a:avLst/>
          </a:prstGeom>
        </p:spPr>
        <p:txBody>
          <a:bodyPr wrap="square">
            <a:spAutoFit/>
          </a:bodyPr>
          <a:lstStyle/>
          <a:p>
            <a:r>
              <a:rPr lang="zh-TW" altLang="en-US" sz="3600" dirty="0"/>
              <a:t>資訊安全管理人員經常接收到資安狀況的回報</a:t>
            </a:r>
            <a:r>
              <a:rPr lang="en-US" altLang="zh-TW" sz="3600" dirty="0"/>
              <a:t>,</a:t>
            </a:r>
            <a:r>
              <a:rPr lang="zh-TW" altLang="en-US" sz="3600" dirty="0"/>
              <a:t>需要作出判斷進行相關處置。請問下列哪一現象比較不像遭受到惡意程式的攻擊狀況</a:t>
            </a:r>
            <a:r>
              <a:rPr lang="en-US" altLang="zh-TW" sz="3600" dirty="0"/>
              <a:t>?</a:t>
            </a:r>
          </a:p>
          <a:p>
            <a:r>
              <a:rPr lang="en-US" altLang="zh-TW" sz="3600" dirty="0"/>
              <a:t>(A) </a:t>
            </a:r>
            <a:r>
              <a:rPr lang="zh-TW" altLang="en-US" sz="3600" dirty="0"/>
              <a:t>使用者電腦自動發送出大量電子郵件</a:t>
            </a:r>
          </a:p>
          <a:p>
            <a:r>
              <a:rPr lang="en-US" altLang="zh-TW" sz="3600" dirty="0"/>
              <a:t>(B) </a:t>
            </a:r>
            <a:r>
              <a:rPr lang="zh-TW" altLang="en-US" sz="3600" dirty="0"/>
              <a:t>使用者電腦系統突然變慢</a:t>
            </a:r>
            <a:r>
              <a:rPr lang="en-US" altLang="zh-TW" sz="3600" dirty="0"/>
              <a:t>,</a:t>
            </a:r>
            <a:r>
              <a:rPr lang="zh-TW" altLang="en-US" sz="3600" dirty="0"/>
              <a:t>硬碟大量執行運作</a:t>
            </a:r>
          </a:p>
          <a:p>
            <a:r>
              <a:rPr lang="en-US" altLang="zh-TW" sz="3600" dirty="0"/>
              <a:t>(C) </a:t>
            </a:r>
            <a:r>
              <a:rPr lang="zh-TW" altLang="en-US" sz="3600" dirty="0"/>
              <a:t>使用者防毒軟體突然被關閉</a:t>
            </a:r>
            <a:r>
              <a:rPr lang="en-US" altLang="zh-TW" sz="3600" dirty="0"/>
              <a:t>,</a:t>
            </a:r>
            <a:r>
              <a:rPr lang="zh-TW" altLang="en-US" sz="3600" dirty="0"/>
              <a:t>失去即時防禦</a:t>
            </a:r>
            <a:endParaRPr lang="en-US" altLang="zh-TW" sz="3600" dirty="0"/>
          </a:p>
          <a:p>
            <a:r>
              <a:rPr lang="en-US" altLang="zh-TW" sz="3600" dirty="0">
                <a:solidFill>
                  <a:srgbClr val="FF0000"/>
                </a:solidFill>
              </a:rPr>
              <a:t>(D) </a:t>
            </a:r>
            <a:r>
              <a:rPr lang="zh-TW" altLang="en-US" sz="3600" dirty="0">
                <a:solidFill>
                  <a:srgbClr val="FF0000"/>
                </a:solidFill>
              </a:rPr>
              <a:t>使用者電腦收到電子垃圾廣告郵件</a:t>
            </a:r>
            <a:endParaRPr lang="en-US" altLang="zh-TW" sz="3600" dirty="0">
              <a:solidFill>
                <a:srgbClr val="FF0000"/>
              </a:solidFill>
            </a:endParaRPr>
          </a:p>
        </p:txBody>
      </p:sp>
    </p:spTree>
    <p:extLst>
      <p:ext uri="{BB962C8B-B14F-4D97-AF65-F5344CB8AC3E}">
        <p14:creationId xmlns:p14="http://schemas.microsoft.com/office/powerpoint/2010/main" val="258058002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52977" y="946908"/>
            <a:ext cx="8838046" cy="4401205"/>
          </a:xfrm>
          <a:prstGeom prst="rect">
            <a:avLst/>
          </a:prstGeom>
        </p:spPr>
        <p:txBody>
          <a:bodyPr wrap="square">
            <a:spAutoFit/>
          </a:bodyPr>
          <a:lstStyle/>
          <a:p>
            <a:r>
              <a:rPr lang="zh-TW" altLang="en-US" sz="2800" dirty="0"/>
              <a:t>關於個人資料電子檔案管理</a:t>
            </a:r>
            <a:r>
              <a:rPr lang="en-US" altLang="zh-TW" sz="2800" dirty="0"/>
              <a:t>,</a:t>
            </a:r>
            <a:r>
              <a:rPr lang="zh-TW" altLang="en-US" sz="2800" dirty="0"/>
              <a:t>下列敘述何者不正確</a:t>
            </a:r>
            <a:r>
              <a:rPr lang="en-US" altLang="zh-TW" sz="2800" dirty="0"/>
              <a:t>?</a:t>
            </a:r>
          </a:p>
          <a:p>
            <a:r>
              <a:rPr lang="en-US" altLang="zh-TW" sz="2800" dirty="0"/>
              <a:t>(A) </a:t>
            </a:r>
            <a:r>
              <a:rPr lang="zh-TW" altLang="en-US" sz="2800" dirty="0"/>
              <a:t>非業務所需</a:t>
            </a:r>
            <a:r>
              <a:rPr lang="en-US" altLang="zh-TW" sz="2800" dirty="0"/>
              <a:t>,</a:t>
            </a:r>
            <a:r>
              <a:rPr lang="zh-TW" altLang="en-US" sz="2800" dirty="0"/>
              <a:t>個人電腦、公用資料夾、公用 </a:t>
            </a:r>
            <a:r>
              <a:rPr lang="en-US" altLang="zh-TW" sz="2800" dirty="0"/>
              <a:t>PC </a:t>
            </a:r>
            <a:r>
              <a:rPr lang="zh-TW" altLang="en-US" sz="2800" dirty="0"/>
              <a:t>不得存放含有個人資料之電子檔案</a:t>
            </a:r>
            <a:r>
              <a:rPr lang="en-US" altLang="zh-TW" sz="2800" dirty="0"/>
              <a:t>;</a:t>
            </a:r>
            <a:r>
              <a:rPr lang="zh-TW" altLang="en-US" sz="2800" dirty="0"/>
              <a:t>且存放公用資料夾及公用 </a:t>
            </a:r>
            <a:r>
              <a:rPr lang="en-US" altLang="zh-TW" sz="2800" dirty="0"/>
              <a:t>PC </a:t>
            </a:r>
            <a:r>
              <a:rPr lang="zh-TW" altLang="en-US" sz="2800" dirty="0"/>
              <a:t>之個人資料檔案應依保存期限刪除</a:t>
            </a:r>
          </a:p>
          <a:p>
            <a:r>
              <a:rPr lang="en-US" altLang="zh-TW" sz="2800" dirty="0"/>
              <a:t>(B) </a:t>
            </a:r>
            <a:r>
              <a:rPr lang="zh-TW" altLang="en-US" sz="2800" dirty="0"/>
              <a:t>臨時性之個人資料檔案存放於個人電腦、公用資料夾、公用 </a:t>
            </a:r>
            <a:r>
              <a:rPr lang="en-US" altLang="zh-TW" sz="2800" dirty="0"/>
              <a:t>PC</a:t>
            </a:r>
            <a:r>
              <a:rPr lang="zh-TW" altLang="en-US" sz="2800" dirty="0"/>
              <a:t>之暫存資料夾中時</a:t>
            </a:r>
            <a:r>
              <a:rPr lang="en-US" altLang="zh-TW" sz="2800" dirty="0"/>
              <a:t>,</a:t>
            </a:r>
            <a:r>
              <a:rPr lang="zh-TW" altLang="en-US" sz="2800" dirty="0"/>
              <a:t>其存放天數不可限制</a:t>
            </a:r>
          </a:p>
          <a:p>
            <a:r>
              <a:rPr lang="en-US" altLang="zh-TW" sz="2800" dirty="0"/>
              <a:t>(C) </a:t>
            </a:r>
            <a:r>
              <a:rPr lang="zh-TW" altLang="en-US" sz="2800" dirty="0"/>
              <a:t>個人資料檔案備份應考量備份資料加密之必要</a:t>
            </a:r>
          </a:p>
          <a:p>
            <a:r>
              <a:rPr lang="en-US" altLang="zh-TW" sz="2800" dirty="0"/>
              <a:t>(D) </a:t>
            </a:r>
            <a:r>
              <a:rPr lang="zh-TW" altLang="en-US" sz="2800" dirty="0"/>
              <a:t>儲存備份資料之媒體亦應以適當方式保管</a:t>
            </a:r>
            <a:r>
              <a:rPr lang="en-US" altLang="zh-TW" sz="2800" dirty="0"/>
              <a:t>,</a:t>
            </a:r>
            <a:r>
              <a:rPr lang="zh-TW" altLang="en-US" sz="2800" dirty="0"/>
              <a:t>且依組織相關規定定期進行備份資料之還原測試</a:t>
            </a:r>
            <a:r>
              <a:rPr lang="en-US" altLang="zh-TW" sz="2800" dirty="0"/>
              <a:t>,</a:t>
            </a:r>
            <a:r>
              <a:rPr lang="zh-TW" altLang="en-US" sz="2800" dirty="0"/>
              <a:t>以確保備份之有效性</a:t>
            </a:r>
            <a:endParaRPr lang="en-US" altLang="zh-TW" sz="2800" dirty="0"/>
          </a:p>
        </p:txBody>
      </p:sp>
    </p:spTree>
    <p:extLst>
      <p:ext uri="{BB962C8B-B14F-4D97-AF65-F5344CB8AC3E}">
        <p14:creationId xmlns:p14="http://schemas.microsoft.com/office/powerpoint/2010/main" val="209182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18876" y="817751"/>
            <a:ext cx="8497230" cy="3785652"/>
          </a:xfrm>
          <a:prstGeom prst="rect">
            <a:avLst/>
          </a:prstGeom>
        </p:spPr>
        <p:txBody>
          <a:bodyPr wrap="square">
            <a:spAutoFit/>
          </a:bodyPr>
          <a:lstStyle/>
          <a:p>
            <a:r>
              <a:rPr lang="zh-TW" altLang="en-US" sz="3200" dirty="0"/>
              <a:t>請問針對作業系統訂定的資訊安全策略中</a:t>
            </a:r>
            <a:r>
              <a:rPr lang="en-US" altLang="zh-TW" sz="3200" dirty="0"/>
              <a:t>,</a:t>
            </a:r>
            <a:r>
              <a:rPr lang="zh-TW" altLang="en-US" sz="3200" dirty="0"/>
              <a:t>下列何種安全模式中「檔案持有者」可授權決定「其他使用者」存取該檔案的權限</a:t>
            </a:r>
            <a:r>
              <a:rPr lang="en-US" altLang="zh-TW" sz="3200" dirty="0"/>
              <a:t>?</a:t>
            </a:r>
          </a:p>
          <a:p>
            <a:endParaRPr lang="en-US" altLang="zh-TW" sz="3200" dirty="0"/>
          </a:p>
          <a:p>
            <a:r>
              <a:rPr lang="en-US" altLang="zh-TW" sz="2800" dirty="0">
                <a:solidFill>
                  <a:srgbClr val="FF0000"/>
                </a:solidFill>
              </a:rPr>
              <a:t>(A) </a:t>
            </a:r>
            <a:r>
              <a:rPr lang="zh-TW" altLang="en-US" sz="2800" dirty="0">
                <a:solidFill>
                  <a:srgbClr val="FF0000"/>
                </a:solidFill>
              </a:rPr>
              <a:t>自由存取控制</a:t>
            </a:r>
            <a:r>
              <a:rPr lang="en-US" altLang="zh-TW" sz="2800" dirty="0">
                <a:solidFill>
                  <a:srgbClr val="FF0000"/>
                </a:solidFill>
              </a:rPr>
              <a:t>(Discretionary Access </a:t>
            </a:r>
            <a:r>
              <a:rPr lang="en-US" altLang="zh-TW" sz="2800" dirty="0" err="1">
                <a:solidFill>
                  <a:srgbClr val="FF0000"/>
                </a:solidFill>
              </a:rPr>
              <a:t>Control,DAC</a:t>
            </a:r>
            <a:r>
              <a:rPr lang="en-US" altLang="zh-TW" sz="2800" dirty="0">
                <a:solidFill>
                  <a:srgbClr val="FF0000"/>
                </a:solidFill>
              </a:rPr>
              <a:t>)</a:t>
            </a:r>
          </a:p>
          <a:p>
            <a:r>
              <a:rPr lang="en-US" altLang="zh-TW" sz="2800" dirty="0"/>
              <a:t>(B) </a:t>
            </a:r>
            <a:r>
              <a:rPr lang="zh-TW" altLang="en-US" sz="2800" dirty="0"/>
              <a:t>強制性存取控制</a:t>
            </a:r>
            <a:r>
              <a:rPr lang="en-US" altLang="zh-TW" sz="2800" dirty="0"/>
              <a:t>(Mandatory Access </a:t>
            </a:r>
            <a:r>
              <a:rPr lang="en-US" altLang="zh-TW" sz="2800" dirty="0" err="1"/>
              <a:t>Control,MAC</a:t>
            </a:r>
            <a:r>
              <a:rPr lang="en-US" altLang="zh-TW" sz="2800" dirty="0"/>
              <a:t>)</a:t>
            </a:r>
          </a:p>
          <a:p>
            <a:r>
              <a:rPr lang="en-US" altLang="zh-TW" sz="2800" dirty="0"/>
              <a:t>(C) </a:t>
            </a:r>
            <a:r>
              <a:rPr lang="zh-TW" altLang="en-US" sz="2800" dirty="0"/>
              <a:t>角色存取控制</a:t>
            </a:r>
            <a:r>
              <a:rPr lang="en-US" altLang="zh-TW" sz="2800" dirty="0"/>
              <a:t>(Role-based Access </a:t>
            </a:r>
            <a:r>
              <a:rPr lang="en-US" altLang="zh-TW" sz="2800" dirty="0" err="1"/>
              <a:t>Control,RBAC</a:t>
            </a:r>
            <a:r>
              <a:rPr lang="en-US" altLang="zh-TW" sz="2800" dirty="0"/>
              <a:t>)</a:t>
            </a:r>
          </a:p>
          <a:p>
            <a:r>
              <a:rPr lang="en-US" altLang="zh-TW" sz="2800" dirty="0"/>
              <a:t>(D) </a:t>
            </a:r>
            <a:r>
              <a:rPr lang="zh-TW" altLang="en-US" sz="2800" dirty="0"/>
              <a:t>屬性存取控制</a:t>
            </a:r>
            <a:r>
              <a:rPr lang="en-US" altLang="zh-TW" sz="2800" dirty="0"/>
              <a:t>(Attribute-based Access </a:t>
            </a:r>
            <a:r>
              <a:rPr lang="en-US" altLang="zh-TW" sz="2800" dirty="0" err="1"/>
              <a:t>Control,ABAC</a:t>
            </a:r>
            <a:r>
              <a:rPr lang="en-US" altLang="zh-TW" sz="2800" dirty="0"/>
              <a:t>)</a:t>
            </a:r>
          </a:p>
        </p:txBody>
      </p:sp>
    </p:spTree>
    <p:extLst>
      <p:ext uri="{BB962C8B-B14F-4D97-AF65-F5344CB8AC3E}">
        <p14:creationId xmlns:p14="http://schemas.microsoft.com/office/powerpoint/2010/main" val="311834179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52977" y="946908"/>
            <a:ext cx="8838046" cy="4401205"/>
          </a:xfrm>
          <a:prstGeom prst="rect">
            <a:avLst/>
          </a:prstGeom>
        </p:spPr>
        <p:txBody>
          <a:bodyPr wrap="square">
            <a:spAutoFit/>
          </a:bodyPr>
          <a:lstStyle/>
          <a:p>
            <a:r>
              <a:rPr lang="zh-TW" altLang="en-US" sz="2800" dirty="0"/>
              <a:t>關於個人資料電子檔案管理</a:t>
            </a:r>
            <a:r>
              <a:rPr lang="en-US" altLang="zh-TW" sz="2800" dirty="0"/>
              <a:t>,</a:t>
            </a:r>
            <a:r>
              <a:rPr lang="zh-TW" altLang="en-US" sz="2800" dirty="0"/>
              <a:t>下列敘述何者不正確</a:t>
            </a:r>
            <a:r>
              <a:rPr lang="en-US" altLang="zh-TW" sz="2800" dirty="0"/>
              <a:t>?</a:t>
            </a:r>
          </a:p>
          <a:p>
            <a:r>
              <a:rPr lang="en-US" altLang="zh-TW" sz="2800" dirty="0"/>
              <a:t>(A) </a:t>
            </a:r>
            <a:r>
              <a:rPr lang="zh-TW" altLang="en-US" sz="2800" dirty="0"/>
              <a:t>非業務所需</a:t>
            </a:r>
            <a:r>
              <a:rPr lang="en-US" altLang="zh-TW" sz="2800" dirty="0"/>
              <a:t>,</a:t>
            </a:r>
            <a:r>
              <a:rPr lang="zh-TW" altLang="en-US" sz="2800" dirty="0"/>
              <a:t>個人電腦、公用資料夾、公用 </a:t>
            </a:r>
            <a:r>
              <a:rPr lang="en-US" altLang="zh-TW" sz="2800" dirty="0"/>
              <a:t>PC </a:t>
            </a:r>
            <a:r>
              <a:rPr lang="zh-TW" altLang="en-US" sz="2800" dirty="0"/>
              <a:t>不得存放含有個人資料之電子檔案</a:t>
            </a:r>
            <a:r>
              <a:rPr lang="en-US" altLang="zh-TW" sz="2800" dirty="0"/>
              <a:t>;</a:t>
            </a:r>
            <a:r>
              <a:rPr lang="zh-TW" altLang="en-US" sz="2800" dirty="0"/>
              <a:t>且存放公用資料夾及公用 </a:t>
            </a:r>
            <a:r>
              <a:rPr lang="en-US" altLang="zh-TW" sz="2800" dirty="0"/>
              <a:t>PC </a:t>
            </a:r>
            <a:r>
              <a:rPr lang="zh-TW" altLang="en-US" sz="2800" dirty="0"/>
              <a:t>之個人資料檔案應依保存期限刪除</a:t>
            </a:r>
          </a:p>
          <a:p>
            <a:r>
              <a:rPr lang="en-US" altLang="zh-TW" sz="2800" dirty="0">
                <a:solidFill>
                  <a:srgbClr val="FF0000"/>
                </a:solidFill>
              </a:rPr>
              <a:t>(B) </a:t>
            </a:r>
            <a:r>
              <a:rPr lang="zh-TW" altLang="en-US" sz="2800" dirty="0">
                <a:solidFill>
                  <a:srgbClr val="FF0000"/>
                </a:solidFill>
              </a:rPr>
              <a:t>臨時性之個人資料檔案存放於個人電腦、公用資料夾、公用 </a:t>
            </a:r>
            <a:r>
              <a:rPr lang="en-US" altLang="zh-TW" sz="2800" dirty="0">
                <a:solidFill>
                  <a:srgbClr val="FF0000"/>
                </a:solidFill>
              </a:rPr>
              <a:t>PC</a:t>
            </a:r>
            <a:r>
              <a:rPr lang="zh-TW" altLang="en-US" sz="2800" dirty="0">
                <a:solidFill>
                  <a:srgbClr val="FF0000"/>
                </a:solidFill>
              </a:rPr>
              <a:t>之暫存資料夾中時</a:t>
            </a:r>
            <a:r>
              <a:rPr lang="en-US" altLang="zh-TW" sz="2800" dirty="0">
                <a:solidFill>
                  <a:srgbClr val="FF0000"/>
                </a:solidFill>
              </a:rPr>
              <a:t>,</a:t>
            </a:r>
            <a:r>
              <a:rPr lang="zh-TW" altLang="en-US" sz="2800" dirty="0">
                <a:solidFill>
                  <a:srgbClr val="FF0000"/>
                </a:solidFill>
              </a:rPr>
              <a:t>其存放天數不可限制</a:t>
            </a:r>
          </a:p>
          <a:p>
            <a:r>
              <a:rPr lang="en-US" altLang="zh-TW" sz="2800" dirty="0"/>
              <a:t>(C) </a:t>
            </a:r>
            <a:r>
              <a:rPr lang="zh-TW" altLang="en-US" sz="2800" dirty="0"/>
              <a:t>個人資料檔案備份應考量備份資料加密之必要</a:t>
            </a:r>
          </a:p>
          <a:p>
            <a:r>
              <a:rPr lang="en-US" altLang="zh-TW" sz="2800" dirty="0"/>
              <a:t>(D) </a:t>
            </a:r>
            <a:r>
              <a:rPr lang="zh-TW" altLang="en-US" sz="2800" dirty="0"/>
              <a:t>儲存備份資料之媒體亦應以適當方式保管</a:t>
            </a:r>
            <a:r>
              <a:rPr lang="en-US" altLang="zh-TW" sz="2800" dirty="0"/>
              <a:t>,</a:t>
            </a:r>
            <a:r>
              <a:rPr lang="zh-TW" altLang="en-US" sz="2800" dirty="0"/>
              <a:t>且依組織相關規定定期進行備份資料之還原測試</a:t>
            </a:r>
            <a:r>
              <a:rPr lang="en-US" altLang="zh-TW" sz="2800" dirty="0"/>
              <a:t>,</a:t>
            </a:r>
            <a:r>
              <a:rPr lang="zh-TW" altLang="en-US" sz="2800" dirty="0"/>
              <a:t>以確保備份之有效性</a:t>
            </a:r>
            <a:endParaRPr lang="en-US" altLang="zh-TW" sz="2800" dirty="0"/>
          </a:p>
        </p:txBody>
      </p:sp>
    </p:spTree>
    <p:extLst>
      <p:ext uri="{BB962C8B-B14F-4D97-AF65-F5344CB8AC3E}">
        <p14:creationId xmlns:p14="http://schemas.microsoft.com/office/powerpoint/2010/main" val="135020059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關於資訊回復點</a:t>
            </a:r>
            <a:r>
              <a:rPr lang="en-US" altLang="zh-TW" sz="3600" dirty="0"/>
              <a:t>(Recovery Point Objective, RPO),</a:t>
            </a:r>
            <a:r>
              <a:rPr lang="zh-TW" altLang="en-US" sz="3600" dirty="0"/>
              <a:t>下列敘述何者不正確</a:t>
            </a:r>
            <a:r>
              <a:rPr lang="en-US" altLang="zh-TW" sz="3600" dirty="0"/>
              <a:t>?</a:t>
            </a:r>
          </a:p>
          <a:p>
            <a:r>
              <a:rPr lang="en-US" altLang="zh-TW" sz="3600" dirty="0"/>
              <a:t>(A) RPO </a:t>
            </a:r>
            <a:r>
              <a:rPr lang="zh-TW" altLang="en-US" sz="3600" dirty="0"/>
              <a:t>意指當災害發生後</a:t>
            </a:r>
            <a:r>
              <a:rPr lang="en-US" altLang="zh-TW" sz="3600" dirty="0"/>
              <a:t>,</a:t>
            </a:r>
            <a:r>
              <a:rPr lang="zh-TW" altLang="en-US" sz="3600" dirty="0"/>
              <a:t>資訊系統恢復基本或必要服務的所需時間</a:t>
            </a:r>
          </a:p>
          <a:p>
            <a:r>
              <a:rPr lang="en-US" altLang="zh-TW" sz="3600" dirty="0"/>
              <a:t>(B) RPO </a:t>
            </a:r>
            <a:r>
              <a:rPr lang="zh-TW" altLang="en-US" sz="3600" dirty="0"/>
              <a:t>的定義與組織執行備份的頻率與方式息息相關</a:t>
            </a:r>
          </a:p>
          <a:p>
            <a:r>
              <a:rPr lang="en-US" altLang="zh-TW" sz="3600" dirty="0"/>
              <a:t>(C) RPO </a:t>
            </a:r>
            <a:r>
              <a:rPr lang="zh-TW" altLang="en-US" sz="3600" dirty="0"/>
              <a:t>定義的時間愈短</a:t>
            </a:r>
            <a:r>
              <a:rPr lang="en-US" altLang="zh-TW" sz="3600" dirty="0"/>
              <a:t>,</a:t>
            </a:r>
            <a:r>
              <a:rPr lang="zh-TW" altLang="en-US" sz="3600" dirty="0"/>
              <a:t>組織所需投入的成本就愈高</a:t>
            </a:r>
          </a:p>
          <a:p>
            <a:r>
              <a:rPr lang="en-US" altLang="zh-TW" sz="3600" dirty="0"/>
              <a:t>(D) RPO </a:t>
            </a:r>
            <a:r>
              <a:rPr lang="zh-TW" altLang="en-US" sz="3600" dirty="0"/>
              <a:t>屬持續營運計畫中需被考量與定義的項目之一</a:t>
            </a:r>
            <a:endParaRPr lang="en-US" altLang="zh-TW" sz="3600" dirty="0"/>
          </a:p>
        </p:txBody>
      </p:sp>
    </p:spTree>
    <p:extLst>
      <p:ext uri="{BB962C8B-B14F-4D97-AF65-F5344CB8AC3E}">
        <p14:creationId xmlns:p14="http://schemas.microsoft.com/office/powerpoint/2010/main" val="258431522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關於資訊回復點</a:t>
            </a:r>
            <a:r>
              <a:rPr lang="en-US" altLang="zh-TW" sz="3600" dirty="0"/>
              <a:t>(Recovery Point Objective, RPO),</a:t>
            </a:r>
            <a:r>
              <a:rPr lang="zh-TW" altLang="en-US" sz="3600" dirty="0"/>
              <a:t>下列敘述何者不正確</a:t>
            </a:r>
            <a:r>
              <a:rPr lang="en-US" altLang="zh-TW" sz="3600" dirty="0"/>
              <a:t>?</a:t>
            </a:r>
          </a:p>
          <a:p>
            <a:r>
              <a:rPr lang="en-US" altLang="zh-TW" sz="3600" dirty="0">
                <a:solidFill>
                  <a:srgbClr val="FF0000"/>
                </a:solidFill>
              </a:rPr>
              <a:t>(A) RPO </a:t>
            </a:r>
            <a:r>
              <a:rPr lang="zh-TW" altLang="en-US" sz="3600" dirty="0">
                <a:solidFill>
                  <a:srgbClr val="FF0000"/>
                </a:solidFill>
              </a:rPr>
              <a:t>意指當災害發生後</a:t>
            </a:r>
            <a:r>
              <a:rPr lang="en-US" altLang="zh-TW" sz="3600" dirty="0">
                <a:solidFill>
                  <a:srgbClr val="FF0000"/>
                </a:solidFill>
              </a:rPr>
              <a:t>,</a:t>
            </a:r>
            <a:r>
              <a:rPr lang="zh-TW" altLang="en-US" sz="3600" dirty="0">
                <a:solidFill>
                  <a:srgbClr val="FF0000"/>
                </a:solidFill>
              </a:rPr>
              <a:t>資訊系統恢復基本或必要服務的所需時間</a:t>
            </a:r>
          </a:p>
          <a:p>
            <a:r>
              <a:rPr lang="en-US" altLang="zh-TW" sz="3600" dirty="0"/>
              <a:t>(B) RPO </a:t>
            </a:r>
            <a:r>
              <a:rPr lang="zh-TW" altLang="en-US" sz="3600" dirty="0"/>
              <a:t>的定義與組織執行備份的頻率與方式息息相關</a:t>
            </a:r>
          </a:p>
          <a:p>
            <a:r>
              <a:rPr lang="en-US" altLang="zh-TW" sz="3600" dirty="0"/>
              <a:t>(C) RPO </a:t>
            </a:r>
            <a:r>
              <a:rPr lang="zh-TW" altLang="en-US" sz="3600" dirty="0"/>
              <a:t>定義的時間愈短</a:t>
            </a:r>
            <a:r>
              <a:rPr lang="en-US" altLang="zh-TW" sz="3600" dirty="0"/>
              <a:t>,</a:t>
            </a:r>
            <a:r>
              <a:rPr lang="zh-TW" altLang="en-US" sz="3600" dirty="0"/>
              <a:t>組織所需投入的成本就愈高</a:t>
            </a:r>
          </a:p>
          <a:p>
            <a:r>
              <a:rPr lang="en-US" altLang="zh-TW" sz="3600" dirty="0"/>
              <a:t>(D) RPO </a:t>
            </a:r>
            <a:r>
              <a:rPr lang="zh-TW" altLang="en-US" sz="3600" dirty="0"/>
              <a:t>屬持續營運計畫中需被考量與定義的項目之一</a:t>
            </a:r>
            <a:endParaRPr lang="en-US" altLang="zh-TW" sz="3600" dirty="0"/>
          </a:p>
        </p:txBody>
      </p:sp>
    </p:spTree>
    <p:extLst>
      <p:ext uri="{BB962C8B-B14F-4D97-AF65-F5344CB8AC3E}">
        <p14:creationId xmlns:p14="http://schemas.microsoft.com/office/powerpoint/2010/main" val="184430112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下列何者技術可保護資料傳輸過程安全</a:t>
            </a:r>
            <a:r>
              <a:rPr lang="en-US" altLang="zh-TW" sz="3600" dirty="0"/>
              <a:t>?</a:t>
            </a:r>
          </a:p>
          <a:p>
            <a:r>
              <a:rPr lang="en-US" altLang="zh-TW" sz="3600" dirty="0"/>
              <a:t>(A) </a:t>
            </a:r>
            <a:r>
              <a:rPr lang="zh-TW" altLang="en-US" sz="3600" dirty="0"/>
              <a:t>身分驗證</a:t>
            </a:r>
          </a:p>
          <a:p>
            <a:r>
              <a:rPr lang="en-US" altLang="zh-TW" sz="3600" dirty="0"/>
              <a:t>(B) </a:t>
            </a:r>
            <a:r>
              <a:rPr lang="zh-TW" altLang="en-US" sz="3600" dirty="0"/>
              <a:t>加密</a:t>
            </a:r>
          </a:p>
          <a:p>
            <a:r>
              <a:rPr lang="en-US" altLang="zh-TW" sz="3600" dirty="0"/>
              <a:t>(C) </a:t>
            </a:r>
            <a:r>
              <a:rPr lang="zh-TW" altLang="en-US" sz="3600" dirty="0"/>
              <a:t>電子簽章</a:t>
            </a:r>
          </a:p>
          <a:p>
            <a:r>
              <a:rPr lang="en-US" altLang="zh-TW" sz="3600" dirty="0"/>
              <a:t>(D) </a:t>
            </a:r>
            <a:r>
              <a:rPr lang="zh-TW" altLang="en-US" sz="3600" dirty="0"/>
              <a:t>雜湊函數</a:t>
            </a:r>
            <a:endParaRPr lang="en-US" altLang="zh-TW" sz="3600" dirty="0"/>
          </a:p>
        </p:txBody>
      </p:sp>
    </p:spTree>
    <p:extLst>
      <p:ext uri="{BB962C8B-B14F-4D97-AF65-F5344CB8AC3E}">
        <p14:creationId xmlns:p14="http://schemas.microsoft.com/office/powerpoint/2010/main" val="311028873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下列何者技術可保護資料傳輸過程安全</a:t>
            </a:r>
            <a:r>
              <a:rPr lang="en-US" altLang="zh-TW" sz="3600" dirty="0"/>
              <a:t>?</a:t>
            </a:r>
          </a:p>
          <a:p>
            <a:r>
              <a:rPr lang="en-US" altLang="zh-TW" sz="3600" dirty="0"/>
              <a:t>(A) </a:t>
            </a:r>
            <a:r>
              <a:rPr lang="zh-TW" altLang="en-US" sz="3600" dirty="0"/>
              <a:t>身分驗證</a:t>
            </a:r>
          </a:p>
          <a:p>
            <a:r>
              <a:rPr lang="en-US" altLang="zh-TW" sz="3600" dirty="0">
                <a:solidFill>
                  <a:srgbClr val="FF0000"/>
                </a:solidFill>
              </a:rPr>
              <a:t>(B) </a:t>
            </a:r>
            <a:r>
              <a:rPr lang="zh-TW" altLang="en-US" sz="3600" dirty="0">
                <a:solidFill>
                  <a:srgbClr val="FF0000"/>
                </a:solidFill>
              </a:rPr>
              <a:t>加密</a:t>
            </a:r>
          </a:p>
          <a:p>
            <a:r>
              <a:rPr lang="en-US" altLang="zh-TW" sz="3600" dirty="0"/>
              <a:t>(C) </a:t>
            </a:r>
            <a:r>
              <a:rPr lang="zh-TW" altLang="en-US" sz="3600" dirty="0"/>
              <a:t>電子簽章</a:t>
            </a:r>
          </a:p>
          <a:p>
            <a:r>
              <a:rPr lang="en-US" altLang="zh-TW" sz="3600" dirty="0"/>
              <a:t>(D) </a:t>
            </a:r>
            <a:r>
              <a:rPr lang="zh-TW" altLang="en-US" sz="3600" dirty="0"/>
              <a:t>雜湊函數</a:t>
            </a:r>
            <a:endParaRPr lang="en-US" altLang="zh-TW" sz="3600" dirty="0"/>
          </a:p>
        </p:txBody>
      </p:sp>
    </p:spTree>
    <p:extLst>
      <p:ext uri="{BB962C8B-B14F-4D97-AF65-F5344CB8AC3E}">
        <p14:creationId xmlns:p14="http://schemas.microsoft.com/office/powerpoint/2010/main" val="414111570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請問可恢復系統功能或檔案資料</a:t>
            </a:r>
            <a:r>
              <a:rPr lang="en-US" altLang="zh-TW" sz="3600" dirty="0"/>
              <a:t>,</a:t>
            </a:r>
            <a:r>
              <a:rPr lang="zh-TW" altLang="en-US" sz="3600" dirty="0"/>
              <a:t>但其缺點是耗時較久之資料備份方式是指下列哪一種</a:t>
            </a:r>
            <a:r>
              <a:rPr lang="en-US" altLang="zh-TW" sz="3600" dirty="0"/>
              <a:t>?</a:t>
            </a:r>
          </a:p>
          <a:p>
            <a:r>
              <a:rPr lang="en-US" altLang="zh-TW" sz="3600" dirty="0"/>
              <a:t>(A) </a:t>
            </a:r>
            <a:r>
              <a:rPr lang="zh-TW" altLang="en-US" sz="3600" dirty="0"/>
              <a:t>完全備份</a:t>
            </a:r>
            <a:r>
              <a:rPr lang="en-US" altLang="zh-TW" sz="3600" dirty="0"/>
              <a:t>(Full Backup)</a:t>
            </a:r>
          </a:p>
          <a:p>
            <a:r>
              <a:rPr lang="en-US" altLang="zh-TW" sz="3600" dirty="0"/>
              <a:t>(B) </a:t>
            </a:r>
            <a:r>
              <a:rPr lang="zh-TW" altLang="en-US" sz="3600" dirty="0"/>
              <a:t>巨量備份</a:t>
            </a:r>
            <a:r>
              <a:rPr lang="en-US" altLang="zh-TW" sz="3600" dirty="0"/>
              <a:t>(</a:t>
            </a:r>
            <a:r>
              <a:rPr lang="en-US" altLang="zh-TW" sz="3600" dirty="0" err="1"/>
              <a:t>Bigdata</a:t>
            </a:r>
            <a:r>
              <a:rPr lang="en-US" altLang="zh-TW" sz="3600" dirty="0"/>
              <a:t> Backup)</a:t>
            </a:r>
          </a:p>
          <a:p>
            <a:r>
              <a:rPr lang="en-US" altLang="zh-TW" sz="3600" dirty="0"/>
              <a:t>(C) </a:t>
            </a:r>
            <a:r>
              <a:rPr lang="zh-TW" altLang="en-US" sz="3600" dirty="0"/>
              <a:t>差異備份</a:t>
            </a:r>
            <a:r>
              <a:rPr lang="en-US" altLang="zh-TW" sz="3600" dirty="0"/>
              <a:t>(Differential Backup)</a:t>
            </a:r>
          </a:p>
          <a:p>
            <a:r>
              <a:rPr lang="en-US" altLang="zh-TW" sz="3600" dirty="0"/>
              <a:t>(D) </a:t>
            </a:r>
            <a:r>
              <a:rPr lang="zh-TW" altLang="en-US" sz="3600" dirty="0"/>
              <a:t>增量備份</a:t>
            </a:r>
            <a:r>
              <a:rPr lang="en-US" altLang="zh-TW" sz="3600" dirty="0"/>
              <a:t>(Incremental Backup)</a:t>
            </a:r>
          </a:p>
        </p:txBody>
      </p:sp>
    </p:spTree>
    <p:extLst>
      <p:ext uri="{BB962C8B-B14F-4D97-AF65-F5344CB8AC3E}">
        <p14:creationId xmlns:p14="http://schemas.microsoft.com/office/powerpoint/2010/main" val="405835543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請問可恢復系統功能或檔案資料</a:t>
            </a:r>
            <a:r>
              <a:rPr lang="en-US" altLang="zh-TW" sz="3600" dirty="0"/>
              <a:t>,</a:t>
            </a:r>
            <a:r>
              <a:rPr lang="zh-TW" altLang="en-US" sz="3600" dirty="0"/>
              <a:t>但其缺點是耗時較久之資料備份方式是指下列哪一種</a:t>
            </a:r>
            <a:r>
              <a:rPr lang="en-US" altLang="zh-TW" sz="3600" dirty="0"/>
              <a:t>?</a:t>
            </a:r>
          </a:p>
          <a:p>
            <a:r>
              <a:rPr lang="en-US" altLang="zh-TW" sz="3600" dirty="0">
                <a:solidFill>
                  <a:srgbClr val="FF0000"/>
                </a:solidFill>
              </a:rPr>
              <a:t>(A) </a:t>
            </a:r>
            <a:r>
              <a:rPr lang="zh-TW" altLang="en-US" sz="3600" dirty="0">
                <a:solidFill>
                  <a:srgbClr val="FF0000"/>
                </a:solidFill>
              </a:rPr>
              <a:t>完全備份</a:t>
            </a:r>
            <a:r>
              <a:rPr lang="en-US" altLang="zh-TW" sz="3600" dirty="0">
                <a:solidFill>
                  <a:srgbClr val="FF0000"/>
                </a:solidFill>
              </a:rPr>
              <a:t>(Full Backup)</a:t>
            </a:r>
          </a:p>
          <a:p>
            <a:r>
              <a:rPr lang="en-US" altLang="zh-TW" sz="3600" dirty="0"/>
              <a:t>(B) </a:t>
            </a:r>
            <a:r>
              <a:rPr lang="zh-TW" altLang="en-US" sz="3600" dirty="0"/>
              <a:t>巨量備份</a:t>
            </a:r>
            <a:r>
              <a:rPr lang="en-US" altLang="zh-TW" sz="3600" dirty="0"/>
              <a:t>(</a:t>
            </a:r>
            <a:r>
              <a:rPr lang="en-US" altLang="zh-TW" sz="3600" dirty="0" err="1"/>
              <a:t>Bigdata</a:t>
            </a:r>
            <a:r>
              <a:rPr lang="en-US" altLang="zh-TW" sz="3600" dirty="0"/>
              <a:t> Backup)</a:t>
            </a:r>
          </a:p>
          <a:p>
            <a:r>
              <a:rPr lang="en-US" altLang="zh-TW" sz="3600" dirty="0"/>
              <a:t>(C) </a:t>
            </a:r>
            <a:r>
              <a:rPr lang="zh-TW" altLang="en-US" sz="3600" dirty="0"/>
              <a:t>差異備份</a:t>
            </a:r>
            <a:r>
              <a:rPr lang="en-US" altLang="zh-TW" sz="3600" dirty="0"/>
              <a:t>(Differential Backup)</a:t>
            </a:r>
          </a:p>
          <a:p>
            <a:r>
              <a:rPr lang="en-US" altLang="zh-TW" sz="3600" dirty="0"/>
              <a:t>(D) </a:t>
            </a:r>
            <a:r>
              <a:rPr lang="zh-TW" altLang="en-US" sz="3600" dirty="0"/>
              <a:t>增量備份</a:t>
            </a:r>
            <a:r>
              <a:rPr lang="en-US" altLang="zh-TW" sz="3600" dirty="0"/>
              <a:t>(Incremental Backup)</a:t>
            </a:r>
          </a:p>
        </p:txBody>
      </p:sp>
    </p:spTree>
    <p:extLst>
      <p:ext uri="{BB962C8B-B14F-4D97-AF65-F5344CB8AC3E}">
        <p14:creationId xmlns:p14="http://schemas.microsoft.com/office/powerpoint/2010/main" val="379415403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請問下列哪個議題非屬保護資料安全範圍</a:t>
            </a:r>
            <a:r>
              <a:rPr lang="en-US" altLang="zh-TW" sz="3600" dirty="0"/>
              <a:t>?</a:t>
            </a:r>
          </a:p>
          <a:p>
            <a:r>
              <a:rPr lang="en-US" altLang="zh-TW" sz="3600" dirty="0"/>
              <a:t>(A)</a:t>
            </a:r>
            <a:r>
              <a:rPr lang="zh-TW" altLang="en-US" sz="3600" dirty="0"/>
              <a:t>某報名網站因 </a:t>
            </a:r>
            <a:r>
              <a:rPr lang="en-US" altLang="zh-TW" sz="3600" dirty="0"/>
              <a:t>SQL Injection </a:t>
            </a:r>
            <a:r>
              <a:rPr lang="zh-TW" altLang="en-US" sz="3600" dirty="0"/>
              <a:t>弱點導致遭駭客取得會員資料</a:t>
            </a:r>
          </a:p>
          <a:p>
            <a:r>
              <a:rPr lang="en-US" altLang="zh-TW" sz="3600" dirty="0"/>
              <a:t>(B) </a:t>
            </a:r>
            <a:r>
              <a:rPr lang="zh-TW" altLang="en-US" sz="3600" dirty="0"/>
              <a:t>線上購物系統因駭客入侵導致客戶資料外洩</a:t>
            </a:r>
          </a:p>
          <a:p>
            <a:r>
              <a:rPr lang="en-US" altLang="zh-TW" sz="3600" dirty="0"/>
              <a:t>(C) </a:t>
            </a:r>
            <a:r>
              <a:rPr lang="zh-TW" altLang="en-US" sz="3600" dirty="0"/>
              <a:t>訂票系統因大量訂單湧入而當機</a:t>
            </a:r>
          </a:p>
          <a:p>
            <a:r>
              <a:rPr lang="en-US" altLang="zh-TW" sz="3600" dirty="0"/>
              <a:t>(D)</a:t>
            </a:r>
            <a:r>
              <a:rPr lang="zh-TW" altLang="en-US" sz="3600" dirty="0"/>
              <a:t>某學校教學系統遭人竄改分數</a:t>
            </a:r>
            <a:endParaRPr lang="en-US" altLang="zh-TW" sz="3600" dirty="0"/>
          </a:p>
        </p:txBody>
      </p:sp>
    </p:spTree>
    <p:extLst>
      <p:ext uri="{BB962C8B-B14F-4D97-AF65-F5344CB8AC3E}">
        <p14:creationId xmlns:p14="http://schemas.microsoft.com/office/powerpoint/2010/main" val="260790403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請問下列哪個議題非屬保護資料安全範圍</a:t>
            </a:r>
            <a:r>
              <a:rPr lang="en-US" altLang="zh-TW" sz="3600" dirty="0"/>
              <a:t>?</a:t>
            </a:r>
          </a:p>
          <a:p>
            <a:r>
              <a:rPr lang="en-US" altLang="zh-TW" sz="3600" dirty="0"/>
              <a:t>(A)</a:t>
            </a:r>
            <a:r>
              <a:rPr lang="zh-TW" altLang="en-US" sz="3600" dirty="0"/>
              <a:t>某報名網站因 </a:t>
            </a:r>
            <a:r>
              <a:rPr lang="en-US" altLang="zh-TW" sz="3600" dirty="0"/>
              <a:t>SQL Injection </a:t>
            </a:r>
            <a:r>
              <a:rPr lang="zh-TW" altLang="en-US" sz="3600" dirty="0"/>
              <a:t>弱點導致遭駭客取得會員資料</a:t>
            </a:r>
          </a:p>
          <a:p>
            <a:r>
              <a:rPr lang="en-US" altLang="zh-TW" sz="3600" dirty="0"/>
              <a:t>(B) </a:t>
            </a:r>
            <a:r>
              <a:rPr lang="zh-TW" altLang="en-US" sz="3600" dirty="0"/>
              <a:t>線上購物系統因駭客入侵導致客戶資料外洩</a:t>
            </a:r>
          </a:p>
          <a:p>
            <a:r>
              <a:rPr lang="en-US" altLang="zh-TW" sz="3600" dirty="0">
                <a:solidFill>
                  <a:srgbClr val="FF0000"/>
                </a:solidFill>
              </a:rPr>
              <a:t>(C) </a:t>
            </a:r>
            <a:r>
              <a:rPr lang="zh-TW" altLang="en-US" sz="3600" dirty="0">
                <a:solidFill>
                  <a:srgbClr val="FF0000"/>
                </a:solidFill>
              </a:rPr>
              <a:t>訂票系統因大量訂單湧入而當機</a:t>
            </a:r>
          </a:p>
          <a:p>
            <a:r>
              <a:rPr lang="en-US" altLang="zh-TW" sz="3600" dirty="0"/>
              <a:t>(D)</a:t>
            </a:r>
            <a:r>
              <a:rPr lang="zh-TW" altLang="en-US" sz="3600" dirty="0"/>
              <a:t>某學校教學系統遭人竄改分數</a:t>
            </a:r>
            <a:endParaRPr lang="en-US" altLang="zh-TW" sz="3600" dirty="0"/>
          </a:p>
        </p:txBody>
      </p:sp>
    </p:spTree>
    <p:extLst>
      <p:ext uri="{BB962C8B-B14F-4D97-AF65-F5344CB8AC3E}">
        <p14:creationId xmlns:p14="http://schemas.microsoft.com/office/powerpoint/2010/main" val="194300187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在一個組織或安全網域內</a:t>
            </a:r>
            <a:r>
              <a:rPr lang="en-US" altLang="zh-TW" sz="3600" dirty="0"/>
              <a:t>,</a:t>
            </a:r>
            <a:r>
              <a:rPr lang="zh-TW" altLang="en-US" sz="3600" dirty="0"/>
              <a:t>相關的資訊系統須有一致性的同步時脈</a:t>
            </a:r>
            <a:r>
              <a:rPr lang="en-US" altLang="zh-TW" sz="3600" dirty="0"/>
              <a:t>(</a:t>
            </a:r>
            <a:r>
              <a:rPr lang="zh-TW" altLang="en-US" sz="3600" dirty="0"/>
              <a:t>鐘訊同步</a:t>
            </a:r>
            <a:r>
              <a:rPr lang="en-US" altLang="zh-TW" sz="3600" dirty="0"/>
              <a:t>),</a:t>
            </a:r>
            <a:r>
              <a:rPr lang="zh-TW" altLang="en-US" sz="3600" dirty="0"/>
              <a:t>其主要的目的為何</a:t>
            </a:r>
            <a:r>
              <a:rPr lang="en-US" altLang="zh-TW" sz="3600" dirty="0"/>
              <a:t>?</a:t>
            </a:r>
          </a:p>
          <a:p>
            <a:r>
              <a:rPr lang="en-US" altLang="zh-TW" sz="3600" dirty="0"/>
              <a:t>(A) </a:t>
            </a:r>
            <a:r>
              <a:rPr lang="zh-TW" altLang="en-US" sz="3600" dirty="0"/>
              <a:t>確保作業系統的完整性</a:t>
            </a:r>
          </a:p>
          <a:p>
            <a:r>
              <a:rPr lang="en-US" altLang="zh-TW" sz="3600" dirty="0"/>
              <a:t>(B) </a:t>
            </a:r>
            <a:r>
              <a:rPr lang="zh-TW" altLang="en-US" sz="3600" dirty="0"/>
              <a:t>防範資料的漏失</a:t>
            </a:r>
          </a:p>
          <a:p>
            <a:r>
              <a:rPr lang="en-US" altLang="zh-TW" sz="3600" dirty="0"/>
              <a:t>(C) </a:t>
            </a:r>
            <a:r>
              <a:rPr lang="zh-TW" altLang="en-US" sz="3600" dirty="0"/>
              <a:t>為了系統作業的方便</a:t>
            </a:r>
          </a:p>
          <a:p>
            <a:r>
              <a:rPr lang="en-US" altLang="zh-TW" sz="3600" dirty="0"/>
              <a:t>(D) </a:t>
            </a:r>
            <a:r>
              <a:rPr lang="zh-TW" altLang="en-US" sz="3600" dirty="0"/>
              <a:t>確保稽核日誌的準確性</a:t>
            </a:r>
            <a:r>
              <a:rPr lang="en-US" altLang="zh-TW" sz="3600" dirty="0"/>
              <a:t>,</a:t>
            </a:r>
            <a:r>
              <a:rPr lang="zh-TW" altLang="en-US" sz="3600" dirty="0"/>
              <a:t>以便紀錄事件與生成證據</a:t>
            </a:r>
            <a:endParaRPr lang="en-US" altLang="zh-TW" sz="3600" dirty="0"/>
          </a:p>
        </p:txBody>
      </p:sp>
    </p:spTree>
    <p:extLst>
      <p:ext uri="{BB962C8B-B14F-4D97-AF65-F5344CB8AC3E}">
        <p14:creationId xmlns:p14="http://schemas.microsoft.com/office/powerpoint/2010/main" val="3229958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用在入侵和攻擊他人的電腦系統上</a:t>
            </a:r>
            <a:r>
              <a:rPr lang="en-US" altLang="zh-TW" sz="3600" dirty="0"/>
              <a:t>,</a:t>
            </a:r>
            <a:r>
              <a:rPr lang="zh-TW" altLang="en-US" sz="3600" dirty="0"/>
              <a:t>取得</a:t>
            </a:r>
            <a:r>
              <a:rPr lang="zh-TW" altLang="en-US" sz="3600" dirty="0">
                <a:solidFill>
                  <a:srgbClr val="FF0000"/>
                </a:solidFill>
              </a:rPr>
              <a:t>系統管理員的權限</a:t>
            </a:r>
            <a:r>
              <a:rPr lang="en-US" altLang="zh-TW" sz="3600" dirty="0"/>
              <a:t>,</a:t>
            </a:r>
            <a:r>
              <a:rPr lang="zh-TW" altLang="en-US" sz="3600" dirty="0"/>
              <a:t>具有隱</a:t>
            </a:r>
          </a:p>
          <a:p>
            <a:r>
              <a:rPr lang="zh-TW" altLang="en-US" sz="3600" dirty="0"/>
              <a:t>藏和遠端操控的能力</a:t>
            </a:r>
            <a:r>
              <a:rPr lang="en-US" altLang="zh-TW" sz="3600" dirty="0"/>
              <a:t>;</a:t>
            </a:r>
            <a:r>
              <a:rPr lang="zh-TW" altLang="en-US" sz="3600" dirty="0"/>
              <a:t>電腦病毒、間諜軟體等也常使用來隱藏蹤跡。</a:t>
            </a:r>
          </a:p>
          <a:p>
            <a:r>
              <a:rPr lang="zh-TW" altLang="en-US" sz="3600" dirty="0"/>
              <a:t>該工具軟體為</a:t>
            </a:r>
            <a:r>
              <a:rPr lang="en-US" altLang="zh-TW" sz="3600" dirty="0"/>
              <a:t>?</a:t>
            </a:r>
          </a:p>
          <a:p>
            <a:r>
              <a:rPr lang="en-US" altLang="zh-TW" sz="3600" dirty="0"/>
              <a:t>(A) Cookie</a:t>
            </a:r>
          </a:p>
          <a:p>
            <a:r>
              <a:rPr lang="en-US" altLang="zh-TW" sz="3600" dirty="0">
                <a:solidFill>
                  <a:srgbClr val="FF0000"/>
                </a:solidFill>
              </a:rPr>
              <a:t>(B) Rootkit</a:t>
            </a:r>
          </a:p>
          <a:p>
            <a:r>
              <a:rPr lang="en-US" altLang="zh-TW" sz="3600" dirty="0"/>
              <a:t>(C) Backdoor</a:t>
            </a:r>
          </a:p>
          <a:p>
            <a:r>
              <a:rPr lang="en-US" altLang="zh-TW" sz="3600" dirty="0"/>
              <a:t>(D) Phishing</a:t>
            </a:r>
          </a:p>
        </p:txBody>
      </p:sp>
    </p:spTree>
    <p:extLst>
      <p:ext uri="{BB962C8B-B14F-4D97-AF65-F5344CB8AC3E}">
        <p14:creationId xmlns:p14="http://schemas.microsoft.com/office/powerpoint/2010/main" val="324664696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在一個組織或安全網域內</a:t>
            </a:r>
            <a:r>
              <a:rPr lang="en-US" altLang="zh-TW" sz="3600" dirty="0"/>
              <a:t>,</a:t>
            </a:r>
            <a:r>
              <a:rPr lang="zh-TW" altLang="en-US" sz="3600" dirty="0"/>
              <a:t>相關的資訊系統須有一致性的同步時脈</a:t>
            </a:r>
            <a:r>
              <a:rPr lang="en-US" altLang="zh-TW" sz="3600" dirty="0"/>
              <a:t>(</a:t>
            </a:r>
            <a:r>
              <a:rPr lang="zh-TW" altLang="en-US" sz="3600" dirty="0"/>
              <a:t>鐘訊同步</a:t>
            </a:r>
            <a:r>
              <a:rPr lang="en-US" altLang="zh-TW" sz="3600" dirty="0"/>
              <a:t>),</a:t>
            </a:r>
            <a:r>
              <a:rPr lang="zh-TW" altLang="en-US" sz="3600" dirty="0"/>
              <a:t>其主要的目的為何</a:t>
            </a:r>
            <a:r>
              <a:rPr lang="en-US" altLang="zh-TW" sz="3600" dirty="0"/>
              <a:t>?</a:t>
            </a:r>
          </a:p>
          <a:p>
            <a:r>
              <a:rPr lang="en-US" altLang="zh-TW" sz="3600" dirty="0"/>
              <a:t>(A) </a:t>
            </a:r>
            <a:r>
              <a:rPr lang="zh-TW" altLang="en-US" sz="3600" dirty="0"/>
              <a:t>確保作業系統的完整性</a:t>
            </a:r>
          </a:p>
          <a:p>
            <a:r>
              <a:rPr lang="en-US" altLang="zh-TW" sz="3600" dirty="0"/>
              <a:t>(B) </a:t>
            </a:r>
            <a:r>
              <a:rPr lang="zh-TW" altLang="en-US" sz="3600" dirty="0"/>
              <a:t>防範資料的漏失</a:t>
            </a:r>
          </a:p>
          <a:p>
            <a:r>
              <a:rPr lang="en-US" altLang="zh-TW" sz="3600" dirty="0"/>
              <a:t>(C) </a:t>
            </a:r>
            <a:r>
              <a:rPr lang="zh-TW" altLang="en-US" sz="3600" dirty="0"/>
              <a:t>為了系統作業的方便</a:t>
            </a:r>
          </a:p>
          <a:p>
            <a:r>
              <a:rPr lang="en-US" altLang="zh-TW" sz="3600" dirty="0">
                <a:solidFill>
                  <a:srgbClr val="FF0000"/>
                </a:solidFill>
              </a:rPr>
              <a:t>(D) </a:t>
            </a:r>
            <a:r>
              <a:rPr lang="zh-TW" altLang="en-US" sz="3600" dirty="0">
                <a:solidFill>
                  <a:srgbClr val="FF0000"/>
                </a:solidFill>
              </a:rPr>
              <a:t>確保稽核日誌的準確性</a:t>
            </a:r>
            <a:r>
              <a:rPr lang="en-US" altLang="zh-TW" sz="3600" dirty="0">
                <a:solidFill>
                  <a:srgbClr val="FF0000"/>
                </a:solidFill>
              </a:rPr>
              <a:t>,</a:t>
            </a:r>
            <a:r>
              <a:rPr lang="zh-TW" altLang="en-US" sz="3600" dirty="0">
                <a:solidFill>
                  <a:srgbClr val="FF0000"/>
                </a:solidFill>
              </a:rPr>
              <a:t>以便紀錄事件與生成證據</a:t>
            </a:r>
            <a:endParaRPr lang="en-US" altLang="zh-TW" sz="3600" dirty="0">
              <a:solidFill>
                <a:srgbClr val="FF0000"/>
              </a:solidFill>
            </a:endParaRPr>
          </a:p>
        </p:txBody>
      </p:sp>
    </p:spTree>
    <p:extLst>
      <p:ext uri="{BB962C8B-B14F-4D97-AF65-F5344CB8AC3E}">
        <p14:creationId xmlns:p14="http://schemas.microsoft.com/office/powerpoint/2010/main" val="335993152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請問主要記錄系統程式所有活動行為</a:t>
            </a:r>
            <a:r>
              <a:rPr lang="en-US" altLang="zh-TW" sz="3600" dirty="0"/>
              <a:t>,</a:t>
            </a:r>
            <a:r>
              <a:rPr lang="zh-TW" altLang="en-US" sz="3600" dirty="0"/>
              <a:t>例如主機或伺服器發生異常活動狀況等</a:t>
            </a:r>
            <a:r>
              <a:rPr lang="en-US" altLang="zh-TW" sz="3600" dirty="0"/>
              <a:t>,</a:t>
            </a:r>
            <a:r>
              <a:rPr lang="zh-TW" altLang="en-US" sz="3600" dirty="0"/>
              <a:t>是指下列哪個紀錄檔之功能</a:t>
            </a:r>
            <a:r>
              <a:rPr lang="en-US" altLang="zh-TW" sz="3600" dirty="0"/>
              <a:t>?</a:t>
            </a:r>
          </a:p>
          <a:p>
            <a:r>
              <a:rPr lang="en-US" altLang="zh-TW" sz="3600" dirty="0"/>
              <a:t>(A) </a:t>
            </a:r>
            <a:r>
              <a:rPr lang="zh-TW" altLang="en-US" sz="3600" dirty="0"/>
              <a:t>系統日誌檔</a:t>
            </a:r>
          </a:p>
          <a:p>
            <a:r>
              <a:rPr lang="en-US" altLang="zh-TW" sz="3600" dirty="0"/>
              <a:t>(B) </a:t>
            </a:r>
            <a:r>
              <a:rPr lang="zh-TW" altLang="en-US" sz="3600" dirty="0"/>
              <a:t>應用程式日誌檔</a:t>
            </a:r>
          </a:p>
          <a:p>
            <a:r>
              <a:rPr lang="en-US" altLang="zh-TW" sz="3600" dirty="0"/>
              <a:t>(C) </a:t>
            </a:r>
            <a:r>
              <a:rPr lang="zh-TW" altLang="en-US" sz="3600" dirty="0"/>
              <a:t>安全性日誌檔</a:t>
            </a:r>
          </a:p>
          <a:p>
            <a:r>
              <a:rPr lang="en-US" altLang="zh-TW" sz="3600" dirty="0"/>
              <a:t>(D) </a:t>
            </a:r>
            <a:r>
              <a:rPr lang="zh-TW" altLang="en-US" sz="3600" dirty="0"/>
              <a:t>網路日誌檔</a:t>
            </a:r>
            <a:endParaRPr lang="en-US" altLang="zh-TW" sz="3600" dirty="0"/>
          </a:p>
        </p:txBody>
      </p:sp>
    </p:spTree>
    <p:extLst>
      <p:ext uri="{BB962C8B-B14F-4D97-AF65-F5344CB8AC3E}">
        <p14:creationId xmlns:p14="http://schemas.microsoft.com/office/powerpoint/2010/main" val="178419969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139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請問主要記錄系統程式所有活動行為</a:t>
            </a:r>
            <a:r>
              <a:rPr lang="en-US" altLang="zh-TW" sz="3600" dirty="0"/>
              <a:t>,</a:t>
            </a:r>
            <a:r>
              <a:rPr lang="zh-TW" altLang="en-US" sz="3600" dirty="0"/>
              <a:t>例如主機或伺服器發生異常活動狀況等</a:t>
            </a:r>
            <a:r>
              <a:rPr lang="en-US" altLang="zh-TW" sz="3600" dirty="0"/>
              <a:t>,</a:t>
            </a:r>
            <a:r>
              <a:rPr lang="zh-TW" altLang="en-US" sz="3600" dirty="0"/>
              <a:t>是指下列哪個紀錄檔之功能</a:t>
            </a:r>
            <a:r>
              <a:rPr lang="en-US" altLang="zh-TW" sz="3600" dirty="0"/>
              <a:t>?</a:t>
            </a:r>
          </a:p>
          <a:p>
            <a:r>
              <a:rPr lang="en-US" altLang="zh-TW" sz="3600" dirty="0">
                <a:solidFill>
                  <a:srgbClr val="FF0000"/>
                </a:solidFill>
              </a:rPr>
              <a:t>(A) </a:t>
            </a:r>
            <a:r>
              <a:rPr lang="zh-TW" altLang="en-US" sz="3600" dirty="0">
                <a:solidFill>
                  <a:srgbClr val="FF0000"/>
                </a:solidFill>
              </a:rPr>
              <a:t>系統日誌檔</a:t>
            </a:r>
          </a:p>
          <a:p>
            <a:r>
              <a:rPr lang="en-US" altLang="zh-TW" sz="3600" dirty="0"/>
              <a:t>(B) </a:t>
            </a:r>
            <a:r>
              <a:rPr lang="zh-TW" altLang="en-US" sz="3600" dirty="0"/>
              <a:t>應用程式日誌檔</a:t>
            </a:r>
          </a:p>
          <a:p>
            <a:r>
              <a:rPr lang="en-US" altLang="zh-TW" sz="3600" dirty="0"/>
              <a:t>(C) </a:t>
            </a:r>
            <a:r>
              <a:rPr lang="zh-TW" altLang="en-US" sz="3600" dirty="0"/>
              <a:t>安全性日誌檔</a:t>
            </a:r>
          </a:p>
          <a:p>
            <a:r>
              <a:rPr lang="en-US" altLang="zh-TW" sz="3600" dirty="0"/>
              <a:t>(D) </a:t>
            </a:r>
            <a:r>
              <a:rPr lang="zh-TW" altLang="en-US" sz="3600" dirty="0"/>
              <a:t>網路日誌檔</a:t>
            </a:r>
            <a:endParaRPr lang="en-US" altLang="zh-TW" sz="3600" dirty="0"/>
          </a:p>
        </p:txBody>
      </p:sp>
    </p:spTree>
    <p:extLst>
      <p:ext uri="{BB962C8B-B14F-4D97-AF65-F5344CB8AC3E}">
        <p14:creationId xmlns:p14="http://schemas.microsoft.com/office/powerpoint/2010/main" val="53181535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請問若某公司的系統管理員</a:t>
            </a:r>
            <a:r>
              <a:rPr lang="en-US" altLang="zh-TW" sz="3600" dirty="0"/>
              <a:t>,</a:t>
            </a:r>
            <a:r>
              <a:rPr lang="zh-TW" altLang="en-US" sz="3600" dirty="0"/>
              <a:t>將所有稽核日誌存放於另一台獨立的日</a:t>
            </a:r>
          </a:p>
          <a:p>
            <a:r>
              <a:rPr lang="zh-TW" altLang="en-US" sz="3600" dirty="0"/>
              <a:t>誌伺服器</a:t>
            </a:r>
            <a:r>
              <a:rPr lang="en-US" altLang="zh-TW" sz="3600" dirty="0"/>
              <a:t>(Log Server),</a:t>
            </a:r>
            <a:r>
              <a:rPr lang="zh-TW" altLang="en-US" sz="3600" dirty="0"/>
              <a:t>並指派非管理系統之專人管理該伺服器</a:t>
            </a:r>
            <a:r>
              <a:rPr lang="en-US" altLang="zh-TW" sz="3600" dirty="0"/>
              <a:t>,</a:t>
            </a:r>
            <a:r>
              <a:rPr lang="zh-TW" altLang="en-US" sz="3600" dirty="0"/>
              <a:t>其最重要的目的為</a:t>
            </a:r>
            <a:r>
              <a:rPr lang="en-US" altLang="zh-TW" sz="3600" dirty="0"/>
              <a:t>?</a:t>
            </a:r>
          </a:p>
          <a:p>
            <a:r>
              <a:rPr lang="en-US" altLang="zh-TW" sz="3600" dirty="0"/>
              <a:t>(A) </a:t>
            </a:r>
            <a:r>
              <a:rPr lang="zh-TW" altLang="en-US" sz="3600" dirty="0"/>
              <a:t>方便加密</a:t>
            </a:r>
          </a:p>
          <a:p>
            <a:r>
              <a:rPr lang="en-US" altLang="zh-TW" sz="3600" dirty="0"/>
              <a:t>(B) </a:t>
            </a:r>
            <a:r>
              <a:rPr lang="zh-TW" altLang="en-US" sz="3600" dirty="0"/>
              <a:t>確保機密不外洩</a:t>
            </a:r>
          </a:p>
          <a:p>
            <a:r>
              <a:rPr lang="en-US" altLang="zh-TW" sz="3600" dirty="0"/>
              <a:t>(C) </a:t>
            </a:r>
            <a:r>
              <a:rPr lang="zh-TW" altLang="en-US" sz="3600" dirty="0"/>
              <a:t>保護日誌</a:t>
            </a:r>
          </a:p>
          <a:p>
            <a:r>
              <a:rPr lang="en-US" altLang="zh-TW" sz="3600" dirty="0"/>
              <a:t>(D) </a:t>
            </a:r>
            <a:r>
              <a:rPr lang="zh-TW" altLang="en-US" sz="3600" dirty="0"/>
              <a:t>降低資安事件發生時的處理時間</a:t>
            </a:r>
            <a:endParaRPr lang="en-US" altLang="zh-TW" sz="3600" dirty="0"/>
          </a:p>
        </p:txBody>
      </p:sp>
    </p:spTree>
    <p:extLst>
      <p:ext uri="{BB962C8B-B14F-4D97-AF65-F5344CB8AC3E}">
        <p14:creationId xmlns:p14="http://schemas.microsoft.com/office/powerpoint/2010/main" val="258064616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請問若某公司的系統管理員</a:t>
            </a:r>
            <a:r>
              <a:rPr lang="en-US" altLang="zh-TW" sz="3600" dirty="0"/>
              <a:t>,</a:t>
            </a:r>
            <a:r>
              <a:rPr lang="zh-TW" altLang="en-US" sz="3600" dirty="0"/>
              <a:t>將所有稽核日誌存放於另一台獨立的日</a:t>
            </a:r>
          </a:p>
          <a:p>
            <a:r>
              <a:rPr lang="zh-TW" altLang="en-US" sz="3600" dirty="0"/>
              <a:t>誌伺服器</a:t>
            </a:r>
            <a:r>
              <a:rPr lang="en-US" altLang="zh-TW" sz="3600" dirty="0"/>
              <a:t>(Log Server),</a:t>
            </a:r>
            <a:r>
              <a:rPr lang="zh-TW" altLang="en-US" sz="3600" dirty="0"/>
              <a:t>並指派非管理系統之專人管理該伺服器</a:t>
            </a:r>
            <a:r>
              <a:rPr lang="en-US" altLang="zh-TW" sz="3600" dirty="0"/>
              <a:t>,</a:t>
            </a:r>
            <a:r>
              <a:rPr lang="zh-TW" altLang="en-US" sz="3600" dirty="0"/>
              <a:t>其最重要的目的為</a:t>
            </a:r>
            <a:r>
              <a:rPr lang="en-US" altLang="zh-TW" sz="3600" dirty="0"/>
              <a:t>?</a:t>
            </a:r>
          </a:p>
          <a:p>
            <a:r>
              <a:rPr lang="en-US" altLang="zh-TW" sz="3600" dirty="0"/>
              <a:t>(A) </a:t>
            </a:r>
            <a:r>
              <a:rPr lang="zh-TW" altLang="en-US" sz="3600" dirty="0"/>
              <a:t>方便加密</a:t>
            </a:r>
          </a:p>
          <a:p>
            <a:r>
              <a:rPr lang="en-US" altLang="zh-TW" sz="3600" dirty="0"/>
              <a:t>(B) </a:t>
            </a:r>
            <a:r>
              <a:rPr lang="zh-TW" altLang="en-US" sz="3600" dirty="0"/>
              <a:t>確保機密不外洩</a:t>
            </a:r>
          </a:p>
          <a:p>
            <a:r>
              <a:rPr lang="en-US" altLang="zh-TW" sz="3600" dirty="0">
                <a:solidFill>
                  <a:srgbClr val="FF0000"/>
                </a:solidFill>
              </a:rPr>
              <a:t>(C) </a:t>
            </a:r>
            <a:r>
              <a:rPr lang="zh-TW" altLang="en-US" sz="3600" dirty="0">
                <a:solidFill>
                  <a:srgbClr val="FF0000"/>
                </a:solidFill>
              </a:rPr>
              <a:t>保護日誌</a:t>
            </a:r>
          </a:p>
          <a:p>
            <a:r>
              <a:rPr lang="en-US" altLang="zh-TW" sz="3600" dirty="0"/>
              <a:t>(D) </a:t>
            </a:r>
            <a:r>
              <a:rPr lang="zh-TW" altLang="en-US" sz="3600" dirty="0"/>
              <a:t>降低資安事件發生時的處理時間</a:t>
            </a:r>
            <a:endParaRPr lang="en-US" altLang="zh-TW" sz="3600" dirty="0"/>
          </a:p>
        </p:txBody>
      </p:sp>
    </p:spTree>
    <p:extLst>
      <p:ext uri="{BB962C8B-B14F-4D97-AF65-F5344CB8AC3E}">
        <p14:creationId xmlns:p14="http://schemas.microsoft.com/office/powerpoint/2010/main" val="71509741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許多公司會將不同設備的日誌</a:t>
            </a:r>
            <a:r>
              <a:rPr lang="en-US" altLang="zh-TW" sz="3600" dirty="0"/>
              <a:t>(Log)</a:t>
            </a:r>
            <a:r>
              <a:rPr lang="zh-TW" altLang="en-US" sz="3600" dirty="0"/>
              <a:t>蒐集到同一個平台進行管理</a:t>
            </a:r>
            <a:r>
              <a:rPr lang="en-US" altLang="zh-TW" sz="3600" dirty="0"/>
              <a:t>,</a:t>
            </a:r>
            <a:r>
              <a:rPr lang="zh-TW" altLang="en-US" sz="3600" dirty="0"/>
              <a:t>但因為不同設備之日誌格式、命名方式不盡相同</a:t>
            </a:r>
            <a:r>
              <a:rPr lang="en-US" altLang="zh-TW" sz="3600" dirty="0"/>
              <a:t>,</a:t>
            </a:r>
            <a:r>
              <a:rPr lang="zh-TW" altLang="en-US" sz="3600" dirty="0"/>
              <a:t>此時為了方便分析</a:t>
            </a:r>
            <a:r>
              <a:rPr lang="en-US" altLang="zh-TW" sz="3600" dirty="0"/>
              <a:t>,</a:t>
            </a:r>
            <a:r>
              <a:rPr lang="zh-TW" altLang="en-US" sz="3600" dirty="0"/>
              <a:t>通常會對這些日誌進行什麼處理</a:t>
            </a:r>
            <a:r>
              <a:rPr lang="en-US" altLang="zh-TW" sz="3600" dirty="0"/>
              <a:t>?</a:t>
            </a:r>
          </a:p>
          <a:p>
            <a:r>
              <a:rPr lang="en-US" altLang="zh-TW" sz="3600" dirty="0"/>
              <a:t>(A) </a:t>
            </a:r>
            <a:r>
              <a:rPr lang="zh-TW" altLang="en-US" sz="3600" dirty="0"/>
              <a:t>正規化</a:t>
            </a:r>
            <a:r>
              <a:rPr lang="en-US" altLang="zh-TW" sz="3600" dirty="0"/>
              <a:t>(Normalization)</a:t>
            </a:r>
          </a:p>
          <a:p>
            <a:r>
              <a:rPr lang="en-US" altLang="zh-TW" sz="3600" dirty="0"/>
              <a:t>(B) </a:t>
            </a:r>
            <a:r>
              <a:rPr lang="zh-TW" altLang="en-US" sz="3600" dirty="0"/>
              <a:t>去識別化</a:t>
            </a:r>
            <a:r>
              <a:rPr lang="en-US" altLang="zh-TW" sz="3600" dirty="0"/>
              <a:t>(De-identification)</a:t>
            </a:r>
          </a:p>
          <a:p>
            <a:r>
              <a:rPr lang="en-US" altLang="zh-TW" sz="3600" dirty="0"/>
              <a:t>(C) </a:t>
            </a:r>
            <a:r>
              <a:rPr lang="zh-TW" altLang="en-US" sz="3600" dirty="0"/>
              <a:t>最佳化</a:t>
            </a:r>
            <a:r>
              <a:rPr lang="en-US" altLang="zh-TW" sz="3600" dirty="0"/>
              <a:t>(Optimization)</a:t>
            </a:r>
          </a:p>
          <a:p>
            <a:r>
              <a:rPr lang="en-US" altLang="zh-TW" sz="3600" dirty="0"/>
              <a:t>(D) </a:t>
            </a:r>
            <a:r>
              <a:rPr lang="zh-TW" altLang="en-US" sz="3600" dirty="0"/>
              <a:t>初始化</a:t>
            </a:r>
            <a:r>
              <a:rPr lang="en-US" altLang="zh-TW" sz="3600" dirty="0"/>
              <a:t>(Initialization)</a:t>
            </a:r>
          </a:p>
        </p:txBody>
      </p:sp>
    </p:spTree>
    <p:extLst>
      <p:ext uri="{BB962C8B-B14F-4D97-AF65-F5344CB8AC3E}">
        <p14:creationId xmlns:p14="http://schemas.microsoft.com/office/powerpoint/2010/main" val="377898254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許多公司會將不同設備的日誌</a:t>
            </a:r>
            <a:r>
              <a:rPr lang="en-US" altLang="zh-TW" sz="3600" dirty="0"/>
              <a:t>(Log)</a:t>
            </a:r>
            <a:r>
              <a:rPr lang="zh-TW" altLang="en-US" sz="3600" dirty="0"/>
              <a:t>蒐集到同一個平台進行管理</a:t>
            </a:r>
            <a:r>
              <a:rPr lang="en-US" altLang="zh-TW" sz="3600" dirty="0"/>
              <a:t>,</a:t>
            </a:r>
            <a:r>
              <a:rPr lang="zh-TW" altLang="en-US" sz="3600" dirty="0"/>
              <a:t>但因為不同設備之日誌格式、命名方式不盡相同</a:t>
            </a:r>
            <a:r>
              <a:rPr lang="en-US" altLang="zh-TW" sz="3600" dirty="0"/>
              <a:t>,</a:t>
            </a:r>
            <a:r>
              <a:rPr lang="zh-TW" altLang="en-US" sz="3600" dirty="0"/>
              <a:t>此時為了方便分析</a:t>
            </a:r>
            <a:r>
              <a:rPr lang="en-US" altLang="zh-TW" sz="3600" dirty="0"/>
              <a:t>,</a:t>
            </a:r>
            <a:r>
              <a:rPr lang="zh-TW" altLang="en-US" sz="3600" dirty="0"/>
              <a:t>通常會對這些日誌進行什麼處理</a:t>
            </a:r>
            <a:r>
              <a:rPr lang="en-US" altLang="zh-TW" sz="3600" dirty="0"/>
              <a:t>?</a:t>
            </a:r>
          </a:p>
          <a:p>
            <a:r>
              <a:rPr lang="en-US" altLang="zh-TW" sz="3600" dirty="0">
                <a:solidFill>
                  <a:srgbClr val="FF0000"/>
                </a:solidFill>
              </a:rPr>
              <a:t>(A) </a:t>
            </a:r>
            <a:r>
              <a:rPr lang="zh-TW" altLang="en-US" sz="3600" dirty="0">
                <a:solidFill>
                  <a:srgbClr val="FF0000"/>
                </a:solidFill>
              </a:rPr>
              <a:t>正規化</a:t>
            </a:r>
            <a:r>
              <a:rPr lang="en-US" altLang="zh-TW" sz="3600" dirty="0">
                <a:solidFill>
                  <a:srgbClr val="FF0000"/>
                </a:solidFill>
              </a:rPr>
              <a:t>(Normalization)</a:t>
            </a:r>
          </a:p>
          <a:p>
            <a:r>
              <a:rPr lang="en-US" altLang="zh-TW" sz="3600" dirty="0"/>
              <a:t>(B) </a:t>
            </a:r>
            <a:r>
              <a:rPr lang="zh-TW" altLang="en-US" sz="3600" dirty="0"/>
              <a:t>去識別化</a:t>
            </a:r>
            <a:r>
              <a:rPr lang="en-US" altLang="zh-TW" sz="3600" dirty="0"/>
              <a:t>(De-identification)</a:t>
            </a:r>
          </a:p>
          <a:p>
            <a:r>
              <a:rPr lang="en-US" altLang="zh-TW" sz="3600" dirty="0"/>
              <a:t>(C) </a:t>
            </a:r>
            <a:r>
              <a:rPr lang="zh-TW" altLang="en-US" sz="3600" dirty="0"/>
              <a:t>最佳化</a:t>
            </a:r>
            <a:r>
              <a:rPr lang="en-US" altLang="zh-TW" sz="3600" dirty="0"/>
              <a:t>(Optimization)</a:t>
            </a:r>
          </a:p>
          <a:p>
            <a:r>
              <a:rPr lang="en-US" altLang="zh-TW" sz="3600" dirty="0"/>
              <a:t>(D) </a:t>
            </a:r>
            <a:r>
              <a:rPr lang="zh-TW" altLang="en-US" sz="3600" dirty="0"/>
              <a:t>初始化</a:t>
            </a:r>
            <a:r>
              <a:rPr lang="en-US" altLang="zh-TW" sz="3600" dirty="0"/>
              <a:t>(Initialization)</a:t>
            </a:r>
          </a:p>
        </p:txBody>
      </p:sp>
    </p:spTree>
    <p:extLst>
      <p:ext uri="{BB962C8B-B14F-4D97-AF65-F5344CB8AC3E}">
        <p14:creationId xmlns:p14="http://schemas.microsoft.com/office/powerpoint/2010/main" val="305931864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關於雙因素認證常見的媒介</a:t>
            </a:r>
            <a:r>
              <a:rPr lang="en-US" altLang="zh-TW" sz="3600" dirty="0"/>
              <a:t>,</a:t>
            </a:r>
            <a:r>
              <a:rPr lang="zh-TW" altLang="en-US" sz="3600" dirty="0"/>
              <a:t>下列敘述何者不正確</a:t>
            </a:r>
            <a:r>
              <a:rPr lang="en-US" altLang="zh-TW" sz="3600" dirty="0"/>
              <a:t>?</a:t>
            </a:r>
          </a:p>
          <a:p>
            <a:r>
              <a:rPr lang="en-US" altLang="zh-TW" sz="3600" dirty="0"/>
              <a:t>(A) Email</a:t>
            </a:r>
          </a:p>
          <a:p>
            <a:r>
              <a:rPr lang="en-US" altLang="zh-TW" sz="3600" dirty="0"/>
              <a:t>(B) </a:t>
            </a:r>
            <a:r>
              <a:rPr lang="zh-TW" altLang="en-US" sz="3600" dirty="0"/>
              <a:t>簡訊</a:t>
            </a:r>
          </a:p>
          <a:p>
            <a:r>
              <a:rPr lang="en-US" altLang="zh-TW" sz="3600" dirty="0"/>
              <a:t>(C) </a:t>
            </a:r>
            <a:r>
              <a:rPr lang="zh-TW" altLang="en-US" sz="3600" dirty="0"/>
              <a:t>智慧卡</a:t>
            </a:r>
          </a:p>
          <a:p>
            <a:r>
              <a:rPr lang="en-US" altLang="zh-TW" sz="3600" dirty="0"/>
              <a:t>(D) </a:t>
            </a:r>
            <a:r>
              <a:rPr lang="zh-TW" altLang="en-US" sz="3600" dirty="0"/>
              <a:t>密碼</a:t>
            </a:r>
            <a:endParaRPr lang="en-US" altLang="zh-TW" sz="3600" dirty="0"/>
          </a:p>
        </p:txBody>
      </p:sp>
    </p:spTree>
    <p:extLst>
      <p:ext uri="{BB962C8B-B14F-4D97-AF65-F5344CB8AC3E}">
        <p14:creationId xmlns:p14="http://schemas.microsoft.com/office/powerpoint/2010/main" val="31645601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關於雙因素認證常見的媒介</a:t>
            </a:r>
            <a:r>
              <a:rPr lang="en-US" altLang="zh-TW" sz="3600" dirty="0"/>
              <a:t>,</a:t>
            </a:r>
            <a:r>
              <a:rPr lang="zh-TW" altLang="en-US" sz="3600" dirty="0"/>
              <a:t>下列敘述何者不正確</a:t>
            </a:r>
            <a:r>
              <a:rPr lang="en-US" altLang="zh-TW" sz="3600" dirty="0"/>
              <a:t>?</a:t>
            </a:r>
          </a:p>
          <a:p>
            <a:r>
              <a:rPr lang="en-US" altLang="zh-TW" sz="3600" dirty="0"/>
              <a:t>(A) Email</a:t>
            </a:r>
          </a:p>
          <a:p>
            <a:r>
              <a:rPr lang="en-US" altLang="zh-TW" sz="3600" dirty="0"/>
              <a:t>(B) </a:t>
            </a:r>
            <a:r>
              <a:rPr lang="zh-TW" altLang="en-US" sz="3600" dirty="0"/>
              <a:t>簡訊</a:t>
            </a:r>
          </a:p>
          <a:p>
            <a:r>
              <a:rPr lang="en-US" altLang="zh-TW" sz="3600" dirty="0"/>
              <a:t>(C) </a:t>
            </a:r>
            <a:r>
              <a:rPr lang="zh-TW" altLang="en-US" sz="3600" dirty="0"/>
              <a:t>智慧卡</a:t>
            </a:r>
          </a:p>
          <a:p>
            <a:r>
              <a:rPr lang="en-US" altLang="zh-TW" sz="3600" dirty="0">
                <a:solidFill>
                  <a:srgbClr val="FF0000"/>
                </a:solidFill>
              </a:rPr>
              <a:t>(D) </a:t>
            </a:r>
            <a:r>
              <a:rPr lang="zh-TW" altLang="en-US" sz="3600" dirty="0">
                <a:solidFill>
                  <a:srgbClr val="FF0000"/>
                </a:solidFill>
              </a:rPr>
              <a:t>密碼</a:t>
            </a:r>
            <a:endParaRPr lang="en-US" altLang="zh-TW" sz="3600" dirty="0">
              <a:solidFill>
                <a:srgbClr val="FF0000"/>
              </a:solidFill>
            </a:endParaRPr>
          </a:p>
        </p:txBody>
      </p:sp>
    </p:spTree>
    <p:extLst>
      <p:ext uri="{BB962C8B-B14F-4D97-AF65-F5344CB8AC3E}">
        <p14:creationId xmlns:p14="http://schemas.microsoft.com/office/powerpoint/2010/main" val="314846025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在建立雲端服務所需資料庫時</a:t>
            </a:r>
            <a:r>
              <a:rPr lang="en-US" altLang="zh-TW" sz="3600" dirty="0"/>
              <a:t>,</a:t>
            </a:r>
            <a:r>
              <a:rPr lang="zh-TW" altLang="en-US" sz="3600" dirty="0"/>
              <a:t>從資訊安全的角度來看</a:t>
            </a:r>
            <a:r>
              <a:rPr lang="en-US" altLang="zh-TW" sz="3600" dirty="0"/>
              <a:t>,</a:t>
            </a:r>
            <a:r>
              <a:rPr lang="zh-TW" altLang="en-US" sz="3600" dirty="0"/>
              <a:t>以下事項何者較不需要被注意</a:t>
            </a:r>
            <a:r>
              <a:rPr lang="en-US" altLang="zh-TW" sz="3600" dirty="0"/>
              <a:t>?</a:t>
            </a:r>
          </a:p>
          <a:p>
            <a:r>
              <a:rPr lang="en-US" altLang="zh-TW" sz="3600" dirty="0"/>
              <a:t>(A) </a:t>
            </a:r>
            <a:r>
              <a:rPr lang="zh-TW" altLang="en-US" sz="3600" dirty="0"/>
              <a:t>資料加密</a:t>
            </a:r>
          </a:p>
          <a:p>
            <a:r>
              <a:rPr lang="en-US" altLang="zh-TW" sz="3600" dirty="0"/>
              <a:t>(B) </a:t>
            </a:r>
            <a:r>
              <a:rPr lang="zh-TW" altLang="en-US" sz="3600" dirty="0"/>
              <a:t>資料庫使用者角色控管</a:t>
            </a:r>
          </a:p>
          <a:p>
            <a:r>
              <a:rPr lang="en-US" altLang="zh-TW" sz="3600" dirty="0"/>
              <a:t>(C) </a:t>
            </a:r>
            <a:r>
              <a:rPr lang="zh-TW" altLang="en-US" sz="3600" dirty="0"/>
              <a:t>對連線來源控管</a:t>
            </a:r>
          </a:p>
          <a:p>
            <a:r>
              <a:rPr lang="en-US" altLang="zh-TW" sz="3600" dirty="0"/>
              <a:t>(D) </a:t>
            </a:r>
            <a:r>
              <a:rPr lang="zh-TW" altLang="en-US" sz="3600" dirty="0"/>
              <a:t>使用正規化規劃資料庫</a:t>
            </a:r>
            <a:endParaRPr lang="en-US" altLang="zh-TW" sz="3600" dirty="0"/>
          </a:p>
        </p:txBody>
      </p:sp>
    </p:spTree>
    <p:extLst>
      <p:ext uri="{BB962C8B-B14F-4D97-AF65-F5344CB8AC3E}">
        <p14:creationId xmlns:p14="http://schemas.microsoft.com/office/powerpoint/2010/main" val="4168155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我們都知道要防止 </a:t>
            </a:r>
            <a:r>
              <a:rPr lang="en-US" altLang="zh-TW" sz="3600" dirty="0"/>
              <a:t>XSS </a:t>
            </a:r>
            <a:r>
              <a:rPr lang="zh-TW" altLang="en-US" sz="3600" dirty="0"/>
              <a:t>跨網站指令碼攻擊必須過濾特殊字元</a:t>
            </a:r>
            <a:r>
              <a:rPr lang="en-US" altLang="zh-TW" sz="3600" dirty="0"/>
              <a:t>,</a:t>
            </a:r>
            <a:r>
              <a:rPr lang="zh-TW" altLang="en-US" sz="3600" dirty="0"/>
              <a:t>請問下列何者不是我們應該過濾的特殊字元</a:t>
            </a:r>
            <a:r>
              <a:rPr lang="en-US" altLang="zh-TW" sz="3600" dirty="0"/>
              <a:t>?</a:t>
            </a:r>
          </a:p>
          <a:p>
            <a:r>
              <a:rPr lang="en-US" altLang="zh-TW" sz="3600" dirty="0"/>
              <a:t>(A) #</a:t>
            </a:r>
          </a:p>
          <a:p>
            <a:r>
              <a:rPr lang="en-US" altLang="zh-TW" sz="3600" dirty="0"/>
              <a:t>(B) &amp;</a:t>
            </a:r>
          </a:p>
          <a:p>
            <a:r>
              <a:rPr lang="en-US" altLang="zh-TW" sz="3600" dirty="0"/>
              <a:t>(C) “</a:t>
            </a:r>
          </a:p>
          <a:p>
            <a:r>
              <a:rPr lang="en-US" altLang="zh-TW" sz="3600" dirty="0">
                <a:solidFill>
                  <a:srgbClr val="FF0000"/>
                </a:solidFill>
              </a:rPr>
              <a:t>(D) ||</a:t>
            </a:r>
          </a:p>
        </p:txBody>
      </p:sp>
    </p:spTree>
    <p:extLst>
      <p:ext uri="{BB962C8B-B14F-4D97-AF65-F5344CB8AC3E}">
        <p14:creationId xmlns:p14="http://schemas.microsoft.com/office/powerpoint/2010/main" val="422135470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在建立雲端服務所需資料庫時</a:t>
            </a:r>
            <a:r>
              <a:rPr lang="en-US" altLang="zh-TW" sz="3600" dirty="0"/>
              <a:t>,</a:t>
            </a:r>
            <a:r>
              <a:rPr lang="zh-TW" altLang="en-US" sz="3600" dirty="0"/>
              <a:t>從資訊安全的角度來看</a:t>
            </a:r>
            <a:r>
              <a:rPr lang="en-US" altLang="zh-TW" sz="3600" dirty="0"/>
              <a:t>,</a:t>
            </a:r>
            <a:r>
              <a:rPr lang="zh-TW" altLang="en-US" sz="3600" dirty="0"/>
              <a:t>以下事項何者較不需要被注意</a:t>
            </a:r>
            <a:r>
              <a:rPr lang="en-US" altLang="zh-TW" sz="3600" dirty="0"/>
              <a:t>?</a:t>
            </a:r>
          </a:p>
          <a:p>
            <a:r>
              <a:rPr lang="en-US" altLang="zh-TW" sz="3600" dirty="0"/>
              <a:t>(A) </a:t>
            </a:r>
            <a:r>
              <a:rPr lang="zh-TW" altLang="en-US" sz="3600" dirty="0"/>
              <a:t>資料加密</a:t>
            </a:r>
          </a:p>
          <a:p>
            <a:r>
              <a:rPr lang="en-US" altLang="zh-TW" sz="3600" dirty="0"/>
              <a:t>(B) </a:t>
            </a:r>
            <a:r>
              <a:rPr lang="zh-TW" altLang="en-US" sz="3600" dirty="0"/>
              <a:t>資料庫使用者角色控管</a:t>
            </a:r>
          </a:p>
          <a:p>
            <a:r>
              <a:rPr lang="en-US" altLang="zh-TW" sz="3600" dirty="0"/>
              <a:t>(C) </a:t>
            </a:r>
            <a:r>
              <a:rPr lang="zh-TW" altLang="en-US" sz="3600" dirty="0"/>
              <a:t>對連線來源控管</a:t>
            </a:r>
          </a:p>
          <a:p>
            <a:r>
              <a:rPr lang="en-US" altLang="zh-TW" sz="3600" dirty="0">
                <a:solidFill>
                  <a:srgbClr val="FF0000"/>
                </a:solidFill>
              </a:rPr>
              <a:t>(D) </a:t>
            </a:r>
            <a:r>
              <a:rPr lang="zh-TW" altLang="en-US" sz="3600" dirty="0">
                <a:solidFill>
                  <a:srgbClr val="FF0000"/>
                </a:solidFill>
              </a:rPr>
              <a:t>使用正規化規劃資料庫</a:t>
            </a:r>
            <a:endParaRPr lang="en-US" altLang="zh-TW" sz="3600" dirty="0">
              <a:solidFill>
                <a:srgbClr val="FF0000"/>
              </a:solidFill>
            </a:endParaRPr>
          </a:p>
        </p:txBody>
      </p:sp>
    </p:spTree>
    <p:extLst>
      <p:ext uri="{BB962C8B-B14F-4D97-AF65-F5344CB8AC3E}">
        <p14:creationId xmlns:p14="http://schemas.microsoft.com/office/powerpoint/2010/main" val="60208449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在建置雲端資訊系統時</a:t>
            </a:r>
            <a:r>
              <a:rPr lang="en-US" altLang="zh-TW" sz="3600" dirty="0"/>
              <a:t>,</a:t>
            </a:r>
            <a:r>
              <a:rPr lang="zh-TW" altLang="en-US" sz="3600" dirty="0"/>
              <a:t>常會對系統進行一系列的安全分析</a:t>
            </a:r>
            <a:r>
              <a:rPr lang="en-US" altLang="zh-TW" sz="3600" dirty="0"/>
              <a:t>,</a:t>
            </a:r>
            <a:r>
              <a:rPr lang="zh-TW" altLang="en-US" sz="3600" dirty="0"/>
              <a:t>請問下列何者不屬於安全分析</a:t>
            </a:r>
            <a:r>
              <a:rPr lang="en-US" altLang="zh-TW" sz="3600" dirty="0"/>
              <a:t>?</a:t>
            </a:r>
          </a:p>
          <a:p>
            <a:r>
              <a:rPr lang="en-US" altLang="zh-TW" sz="3600" dirty="0"/>
              <a:t>(A) </a:t>
            </a:r>
            <a:r>
              <a:rPr lang="zh-TW" altLang="en-US" sz="3600" dirty="0"/>
              <a:t>弱點分析</a:t>
            </a:r>
            <a:r>
              <a:rPr lang="en-US" altLang="zh-TW" sz="3600" dirty="0"/>
              <a:t>(Vulnerability Analysis)</a:t>
            </a:r>
          </a:p>
          <a:p>
            <a:r>
              <a:rPr lang="en-US" altLang="zh-TW" sz="3600" dirty="0"/>
              <a:t>(B) </a:t>
            </a:r>
            <a:r>
              <a:rPr lang="zh-TW" altLang="en-US" sz="3600" dirty="0"/>
              <a:t>可行性分析</a:t>
            </a:r>
            <a:r>
              <a:rPr lang="en-US" altLang="zh-TW" sz="3600" dirty="0"/>
              <a:t>(Feasibility Analysis)</a:t>
            </a:r>
          </a:p>
          <a:p>
            <a:r>
              <a:rPr lang="en-US" altLang="zh-TW" sz="3600" dirty="0"/>
              <a:t>(C) </a:t>
            </a:r>
            <a:r>
              <a:rPr lang="zh-TW" altLang="en-US" sz="3600" dirty="0"/>
              <a:t>威脅分析</a:t>
            </a:r>
            <a:r>
              <a:rPr lang="en-US" altLang="zh-TW" sz="3600" dirty="0"/>
              <a:t>(Threat Analysis)</a:t>
            </a:r>
          </a:p>
          <a:p>
            <a:r>
              <a:rPr lang="en-US" altLang="zh-TW" sz="3600" dirty="0"/>
              <a:t>(D) </a:t>
            </a:r>
            <a:r>
              <a:rPr lang="zh-TW" altLang="en-US" sz="3600" dirty="0"/>
              <a:t>風險評估</a:t>
            </a:r>
            <a:r>
              <a:rPr lang="en-US" altLang="zh-TW" sz="3600" dirty="0"/>
              <a:t>(Risk Analysis)</a:t>
            </a:r>
          </a:p>
        </p:txBody>
      </p:sp>
    </p:spTree>
    <p:extLst>
      <p:ext uri="{BB962C8B-B14F-4D97-AF65-F5344CB8AC3E}">
        <p14:creationId xmlns:p14="http://schemas.microsoft.com/office/powerpoint/2010/main" val="414844391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在建置雲端資訊系統時</a:t>
            </a:r>
            <a:r>
              <a:rPr lang="en-US" altLang="zh-TW" sz="3600" dirty="0"/>
              <a:t>,</a:t>
            </a:r>
            <a:r>
              <a:rPr lang="zh-TW" altLang="en-US" sz="3600" dirty="0"/>
              <a:t>常會對系統進行一系列的安全分析</a:t>
            </a:r>
            <a:r>
              <a:rPr lang="en-US" altLang="zh-TW" sz="3600" dirty="0"/>
              <a:t>,</a:t>
            </a:r>
            <a:r>
              <a:rPr lang="zh-TW" altLang="en-US" sz="3600" dirty="0"/>
              <a:t>請問下列何者不屬於安全分析</a:t>
            </a:r>
            <a:r>
              <a:rPr lang="en-US" altLang="zh-TW" sz="3600" dirty="0"/>
              <a:t>?</a:t>
            </a:r>
          </a:p>
          <a:p>
            <a:r>
              <a:rPr lang="en-US" altLang="zh-TW" sz="3600" dirty="0"/>
              <a:t>(A) </a:t>
            </a:r>
            <a:r>
              <a:rPr lang="zh-TW" altLang="en-US" sz="3600" dirty="0"/>
              <a:t>弱點分析</a:t>
            </a:r>
            <a:r>
              <a:rPr lang="en-US" altLang="zh-TW" sz="3600" dirty="0"/>
              <a:t>(Vulnerability Analysis)</a:t>
            </a:r>
          </a:p>
          <a:p>
            <a:r>
              <a:rPr lang="en-US" altLang="zh-TW" sz="3600" dirty="0">
                <a:solidFill>
                  <a:srgbClr val="FF0000"/>
                </a:solidFill>
              </a:rPr>
              <a:t>(B) </a:t>
            </a:r>
            <a:r>
              <a:rPr lang="zh-TW" altLang="en-US" sz="3600" dirty="0">
                <a:solidFill>
                  <a:srgbClr val="FF0000"/>
                </a:solidFill>
              </a:rPr>
              <a:t>可行性分析</a:t>
            </a:r>
            <a:r>
              <a:rPr lang="en-US" altLang="zh-TW" sz="3600" dirty="0">
                <a:solidFill>
                  <a:srgbClr val="FF0000"/>
                </a:solidFill>
              </a:rPr>
              <a:t>(Feasibility Analysis)</a:t>
            </a:r>
          </a:p>
          <a:p>
            <a:r>
              <a:rPr lang="en-US" altLang="zh-TW" sz="3600" dirty="0"/>
              <a:t>(C) </a:t>
            </a:r>
            <a:r>
              <a:rPr lang="zh-TW" altLang="en-US" sz="3600" dirty="0"/>
              <a:t>威脅分析</a:t>
            </a:r>
            <a:r>
              <a:rPr lang="en-US" altLang="zh-TW" sz="3600" dirty="0"/>
              <a:t>(Threat Analysis)</a:t>
            </a:r>
          </a:p>
          <a:p>
            <a:r>
              <a:rPr lang="en-US" altLang="zh-TW" sz="3600" dirty="0"/>
              <a:t>(D) </a:t>
            </a:r>
            <a:r>
              <a:rPr lang="zh-TW" altLang="en-US" sz="3600" dirty="0"/>
              <a:t>風險評估</a:t>
            </a:r>
            <a:r>
              <a:rPr lang="en-US" altLang="zh-TW" sz="3600" dirty="0"/>
              <a:t>(Risk Analysis)</a:t>
            </a:r>
          </a:p>
        </p:txBody>
      </p:sp>
    </p:spTree>
    <p:extLst>
      <p:ext uri="{BB962C8B-B14F-4D97-AF65-F5344CB8AC3E}">
        <p14:creationId xmlns:p14="http://schemas.microsoft.com/office/powerpoint/2010/main" val="103500819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請問在行動裝置上</a:t>
            </a:r>
            <a:r>
              <a:rPr lang="en-US" altLang="zh-TW" sz="3600" dirty="0"/>
              <a:t>,</a:t>
            </a:r>
            <a:r>
              <a:rPr lang="zh-TW" altLang="en-US" sz="3600" dirty="0"/>
              <a:t>下列何種的使用者驗證方式安全性最低</a:t>
            </a:r>
            <a:r>
              <a:rPr lang="en-US" altLang="zh-TW" sz="3600" dirty="0"/>
              <a:t>?</a:t>
            </a:r>
          </a:p>
          <a:p>
            <a:r>
              <a:rPr lang="en-US" altLang="zh-TW" sz="3600" dirty="0"/>
              <a:t>(A) </a:t>
            </a:r>
            <a:r>
              <a:rPr lang="zh-TW" altLang="en-US" sz="3600" dirty="0"/>
              <a:t>圖形軌跡鎖</a:t>
            </a:r>
          </a:p>
          <a:p>
            <a:r>
              <a:rPr lang="en-US" altLang="zh-TW" sz="3600" dirty="0"/>
              <a:t>(B) </a:t>
            </a:r>
            <a:r>
              <a:rPr lang="zh-TW" altLang="en-US" sz="3600" dirty="0"/>
              <a:t>人臉辨識鎖</a:t>
            </a:r>
          </a:p>
          <a:p>
            <a:r>
              <a:rPr lang="en-US" altLang="zh-TW" sz="3600" dirty="0"/>
              <a:t>(C) </a:t>
            </a:r>
            <a:r>
              <a:rPr lang="zh-TW" altLang="en-US" sz="3600" dirty="0"/>
              <a:t>指紋辨識鎖</a:t>
            </a:r>
          </a:p>
          <a:p>
            <a:r>
              <a:rPr lang="en-US" altLang="zh-TW" sz="3600" dirty="0"/>
              <a:t>(D) </a:t>
            </a:r>
            <a:r>
              <a:rPr lang="zh-TW" altLang="en-US" sz="3600" dirty="0"/>
              <a:t>虹膜辨識鎖</a:t>
            </a:r>
            <a:endParaRPr lang="en-US" altLang="zh-TW" sz="3600" dirty="0"/>
          </a:p>
        </p:txBody>
      </p:sp>
    </p:spTree>
    <p:extLst>
      <p:ext uri="{BB962C8B-B14F-4D97-AF65-F5344CB8AC3E}">
        <p14:creationId xmlns:p14="http://schemas.microsoft.com/office/powerpoint/2010/main" val="234941735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請問在行動裝置上</a:t>
            </a:r>
            <a:r>
              <a:rPr lang="en-US" altLang="zh-TW" sz="3600" dirty="0"/>
              <a:t>,</a:t>
            </a:r>
            <a:r>
              <a:rPr lang="zh-TW" altLang="en-US" sz="3600" dirty="0"/>
              <a:t>下列何種的使用者驗證方式安全性最低</a:t>
            </a:r>
            <a:r>
              <a:rPr lang="en-US" altLang="zh-TW" sz="3600" dirty="0"/>
              <a:t>?</a:t>
            </a:r>
          </a:p>
          <a:p>
            <a:r>
              <a:rPr lang="en-US" altLang="zh-TW" sz="3600" dirty="0">
                <a:solidFill>
                  <a:srgbClr val="FF0000"/>
                </a:solidFill>
              </a:rPr>
              <a:t>(A) </a:t>
            </a:r>
            <a:r>
              <a:rPr lang="zh-TW" altLang="en-US" sz="3600" dirty="0">
                <a:solidFill>
                  <a:srgbClr val="FF0000"/>
                </a:solidFill>
              </a:rPr>
              <a:t>圖形軌跡鎖</a:t>
            </a:r>
          </a:p>
          <a:p>
            <a:r>
              <a:rPr lang="en-US" altLang="zh-TW" sz="3600" dirty="0"/>
              <a:t>(B) </a:t>
            </a:r>
            <a:r>
              <a:rPr lang="zh-TW" altLang="en-US" sz="3600" dirty="0"/>
              <a:t>人臉辨識鎖</a:t>
            </a:r>
          </a:p>
          <a:p>
            <a:r>
              <a:rPr lang="en-US" altLang="zh-TW" sz="3600" dirty="0"/>
              <a:t>(C) </a:t>
            </a:r>
            <a:r>
              <a:rPr lang="zh-TW" altLang="en-US" sz="3600" dirty="0"/>
              <a:t>指紋辨識鎖</a:t>
            </a:r>
          </a:p>
          <a:p>
            <a:r>
              <a:rPr lang="en-US" altLang="zh-TW" sz="3600" dirty="0"/>
              <a:t>(D) </a:t>
            </a:r>
            <a:r>
              <a:rPr lang="zh-TW" altLang="en-US" sz="3600" dirty="0"/>
              <a:t>虹膜辨識鎖</a:t>
            </a:r>
            <a:endParaRPr lang="en-US" altLang="zh-TW" sz="3600" dirty="0"/>
          </a:p>
        </p:txBody>
      </p:sp>
    </p:spTree>
    <p:extLst>
      <p:ext uri="{BB962C8B-B14F-4D97-AF65-F5344CB8AC3E}">
        <p14:creationId xmlns:p14="http://schemas.microsoft.com/office/powerpoint/2010/main" val="166522867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在使用行動裝置時</a:t>
            </a:r>
            <a:r>
              <a:rPr lang="en-US" altLang="zh-TW" sz="3600" dirty="0"/>
              <a:t>,</a:t>
            </a:r>
            <a:r>
              <a:rPr lang="zh-TW" altLang="en-US" sz="3600" dirty="0"/>
              <a:t>下列何者攻擊手法主要是針對人與人的互動形成的</a:t>
            </a:r>
            <a:r>
              <a:rPr lang="en-US" altLang="zh-TW" sz="3600" dirty="0"/>
              <a:t>?</a:t>
            </a:r>
          </a:p>
          <a:p>
            <a:r>
              <a:rPr lang="en-US" altLang="zh-TW" sz="3600" dirty="0"/>
              <a:t>(A) </a:t>
            </a:r>
            <a:r>
              <a:rPr lang="zh-TW" altLang="en-US" sz="3600" dirty="0"/>
              <a:t>重送攻擊</a:t>
            </a:r>
            <a:r>
              <a:rPr lang="en-US" altLang="zh-TW" sz="3600" dirty="0"/>
              <a:t>(Replaying Attack)</a:t>
            </a:r>
          </a:p>
          <a:p>
            <a:r>
              <a:rPr lang="en-US" altLang="zh-TW" sz="3600" dirty="0"/>
              <a:t>(B) </a:t>
            </a:r>
            <a:r>
              <a:rPr lang="zh-TW" altLang="en-US" sz="3600" dirty="0"/>
              <a:t>社交攻擊</a:t>
            </a:r>
            <a:r>
              <a:rPr lang="en-US" altLang="zh-TW" sz="3600" dirty="0"/>
              <a:t>(Social Engineering)</a:t>
            </a:r>
          </a:p>
          <a:p>
            <a:r>
              <a:rPr lang="en-US" altLang="zh-TW" sz="3600" dirty="0"/>
              <a:t>(C) </a:t>
            </a:r>
            <a:r>
              <a:rPr lang="zh-TW" altLang="en-US" sz="3600" dirty="0"/>
              <a:t>中間人攻擊</a:t>
            </a:r>
            <a:r>
              <a:rPr lang="en-US" altLang="zh-TW" sz="3600" dirty="0"/>
              <a:t>(Man in the Middle Attack)</a:t>
            </a:r>
          </a:p>
          <a:p>
            <a:r>
              <a:rPr lang="en-US" altLang="zh-TW" sz="3600" dirty="0"/>
              <a:t>(D) </a:t>
            </a:r>
            <a:r>
              <a:rPr lang="zh-TW" altLang="en-US" sz="3600" dirty="0"/>
              <a:t>阻斷式服務攻擊</a:t>
            </a:r>
            <a:r>
              <a:rPr lang="en-US" altLang="zh-TW" sz="3600" dirty="0"/>
              <a:t>(Denial-of-Service Attack)</a:t>
            </a:r>
          </a:p>
        </p:txBody>
      </p:sp>
    </p:spTree>
    <p:extLst>
      <p:ext uri="{BB962C8B-B14F-4D97-AF65-F5344CB8AC3E}">
        <p14:creationId xmlns:p14="http://schemas.microsoft.com/office/powerpoint/2010/main" val="19731641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在使用行動裝置時</a:t>
            </a:r>
            <a:r>
              <a:rPr lang="en-US" altLang="zh-TW" sz="3600" dirty="0"/>
              <a:t>,</a:t>
            </a:r>
            <a:r>
              <a:rPr lang="zh-TW" altLang="en-US" sz="3600" dirty="0"/>
              <a:t>下列何者攻擊手法主要是針對人與人的互動形成的</a:t>
            </a:r>
            <a:r>
              <a:rPr lang="en-US" altLang="zh-TW" sz="3600" dirty="0"/>
              <a:t>?</a:t>
            </a:r>
          </a:p>
          <a:p>
            <a:r>
              <a:rPr lang="en-US" altLang="zh-TW" sz="3600" dirty="0"/>
              <a:t>(A) </a:t>
            </a:r>
            <a:r>
              <a:rPr lang="zh-TW" altLang="en-US" sz="3600" dirty="0"/>
              <a:t>重送攻擊</a:t>
            </a:r>
            <a:r>
              <a:rPr lang="en-US" altLang="zh-TW" sz="3600" dirty="0"/>
              <a:t>(Replaying Attack)</a:t>
            </a:r>
          </a:p>
          <a:p>
            <a:r>
              <a:rPr lang="en-US" altLang="zh-TW" sz="3600" dirty="0">
                <a:solidFill>
                  <a:srgbClr val="FF0000"/>
                </a:solidFill>
              </a:rPr>
              <a:t>(B) </a:t>
            </a:r>
            <a:r>
              <a:rPr lang="zh-TW" altLang="en-US" sz="3600" dirty="0">
                <a:solidFill>
                  <a:srgbClr val="FF0000"/>
                </a:solidFill>
              </a:rPr>
              <a:t>社交攻擊</a:t>
            </a:r>
            <a:r>
              <a:rPr lang="en-US" altLang="zh-TW" sz="3600" dirty="0">
                <a:solidFill>
                  <a:srgbClr val="FF0000"/>
                </a:solidFill>
              </a:rPr>
              <a:t>(Social Engineering)</a:t>
            </a:r>
          </a:p>
          <a:p>
            <a:r>
              <a:rPr lang="en-US" altLang="zh-TW" sz="3600" dirty="0"/>
              <a:t>(C) </a:t>
            </a:r>
            <a:r>
              <a:rPr lang="zh-TW" altLang="en-US" sz="3600" dirty="0"/>
              <a:t>中間人攻擊</a:t>
            </a:r>
            <a:r>
              <a:rPr lang="en-US" altLang="zh-TW" sz="3600" dirty="0"/>
              <a:t>(Man in the Middle Attack)</a:t>
            </a:r>
          </a:p>
          <a:p>
            <a:r>
              <a:rPr lang="en-US" altLang="zh-TW" sz="3600" dirty="0"/>
              <a:t>(D) </a:t>
            </a:r>
            <a:r>
              <a:rPr lang="zh-TW" altLang="en-US" sz="3600" dirty="0"/>
              <a:t>阻斷式服務攻擊</a:t>
            </a:r>
            <a:r>
              <a:rPr lang="en-US" altLang="zh-TW" sz="3600" dirty="0"/>
              <a:t>(Denial-of-Service Attack)</a:t>
            </a:r>
          </a:p>
        </p:txBody>
      </p:sp>
    </p:spTree>
    <p:extLst>
      <p:ext uri="{BB962C8B-B14F-4D97-AF65-F5344CB8AC3E}">
        <p14:creationId xmlns:p14="http://schemas.microsoft.com/office/powerpoint/2010/main" val="213349909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在行動裝置使用上</a:t>
            </a:r>
            <a:r>
              <a:rPr lang="en-US" altLang="zh-TW" sz="3600" dirty="0"/>
              <a:t>,</a:t>
            </a:r>
            <a:r>
              <a:rPr lang="zh-TW" altLang="en-US" sz="3600" dirty="0"/>
              <a:t>為避免使用者遭受網路釣魚攻擊</a:t>
            </a:r>
            <a:r>
              <a:rPr lang="en-US" altLang="zh-TW" sz="3600" dirty="0"/>
              <a:t>(Phishing)</a:t>
            </a:r>
            <a:r>
              <a:rPr lang="zh-TW" altLang="en-US" sz="3600" dirty="0"/>
              <a:t>所需注意的事項。下列敘述何者不正確</a:t>
            </a:r>
            <a:r>
              <a:rPr lang="en-US" altLang="zh-TW" sz="3600" dirty="0"/>
              <a:t>?</a:t>
            </a:r>
          </a:p>
          <a:p>
            <a:r>
              <a:rPr lang="en-US" altLang="zh-TW" sz="3600" dirty="0"/>
              <a:t>(A) </a:t>
            </a:r>
            <a:r>
              <a:rPr lang="zh-TW" altLang="en-US" sz="3600" dirty="0"/>
              <a:t>輸入重要資訊時須觀察網址是否異常</a:t>
            </a:r>
          </a:p>
          <a:p>
            <a:r>
              <a:rPr lang="en-US" altLang="zh-TW" sz="3600" dirty="0"/>
              <a:t>(B) </a:t>
            </a:r>
            <a:r>
              <a:rPr lang="zh-TW" altLang="en-US" sz="3600" dirty="0"/>
              <a:t>勿胡亂開啟來路不明的信件連結</a:t>
            </a:r>
          </a:p>
          <a:p>
            <a:r>
              <a:rPr lang="en-US" altLang="zh-TW" sz="3600" dirty="0"/>
              <a:t>(C) </a:t>
            </a:r>
            <a:r>
              <a:rPr lang="zh-TW" altLang="en-US" sz="3600" dirty="0"/>
              <a:t>不隨意連接不信賴的 </a:t>
            </a:r>
            <a:r>
              <a:rPr lang="en-US" altLang="zh-TW" sz="3600" dirty="0"/>
              <a:t>Wi-Fi </a:t>
            </a:r>
            <a:r>
              <a:rPr lang="zh-TW" altLang="en-US" sz="3600" dirty="0"/>
              <a:t>熱點</a:t>
            </a:r>
          </a:p>
          <a:p>
            <a:r>
              <a:rPr lang="en-US" altLang="zh-TW" sz="3600" dirty="0"/>
              <a:t>(D) </a:t>
            </a:r>
            <a:r>
              <a:rPr lang="zh-TW" altLang="en-US" sz="3600" dirty="0"/>
              <a:t>用無痕跡的瀏覽器開啟網頁</a:t>
            </a:r>
            <a:endParaRPr lang="en-US" altLang="zh-TW" sz="3600" dirty="0"/>
          </a:p>
        </p:txBody>
      </p:sp>
    </p:spTree>
    <p:extLst>
      <p:ext uri="{BB962C8B-B14F-4D97-AF65-F5344CB8AC3E}">
        <p14:creationId xmlns:p14="http://schemas.microsoft.com/office/powerpoint/2010/main" val="121381196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在行動裝置使用上</a:t>
            </a:r>
            <a:r>
              <a:rPr lang="en-US" altLang="zh-TW" sz="3600" dirty="0"/>
              <a:t>,</a:t>
            </a:r>
            <a:r>
              <a:rPr lang="zh-TW" altLang="en-US" sz="3600" dirty="0"/>
              <a:t>為避免使用者遭受網路釣魚攻擊</a:t>
            </a:r>
            <a:r>
              <a:rPr lang="en-US" altLang="zh-TW" sz="3600" dirty="0"/>
              <a:t>(Phishing)</a:t>
            </a:r>
            <a:r>
              <a:rPr lang="zh-TW" altLang="en-US" sz="3600" dirty="0"/>
              <a:t>所需注意的事項。下列敘述何者不正確</a:t>
            </a:r>
            <a:r>
              <a:rPr lang="en-US" altLang="zh-TW" sz="3600" dirty="0"/>
              <a:t>?</a:t>
            </a:r>
          </a:p>
          <a:p>
            <a:r>
              <a:rPr lang="en-US" altLang="zh-TW" sz="3600" dirty="0"/>
              <a:t>(A) </a:t>
            </a:r>
            <a:r>
              <a:rPr lang="zh-TW" altLang="en-US" sz="3600" dirty="0"/>
              <a:t>輸入重要資訊時須觀察網址是否異常</a:t>
            </a:r>
          </a:p>
          <a:p>
            <a:r>
              <a:rPr lang="en-US" altLang="zh-TW" sz="3600" dirty="0"/>
              <a:t>(B) </a:t>
            </a:r>
            <a:r>
              <a:rPr lang="zh-TW" altLang="en-US" sz="3600" dirty="0"/>
              <a:t>勿胡亂開啟來路不明的信件連結</a:t>
            </a:r>
          </a:p>
          <a:p>
            <a:r>
              <a:rPr lang="en-US" altLang="zh-TW" sz="3600" dirty="0"/>
              <a:t>(C) </a:t>
            </a:r>
            <a:r>
              <a:rPr lang="zh-TW" altLang="en-US" sz="3600" dirty="0"/>
              <a:t>不隨意連接不信賴的 </a:t>
            </a:r>
            <a:r>
              <a:rPr lang="en-US" altLang="zh-TW" sz="3600" dirty="0"/>
              <a:t>Wi-Fi </a:t>
            </a:r>
            <a:r>
              <a:rPr lang="zh-TW" altLang="en-US" sz="3600" dirty="0"/>
              <a:t>熱點</a:t>
            </a:r>
          </a:p>
          <a:p>
            <a:r>
              <a:rPr lang="en-US" altLang="zh-TW" sz="3600" dirty="0">
                <a:solidFill>
                  <a:srgbClr val="FF0000"/>
                </a:solidFill>
              </a:rPr>
              <a:t>(D) </a:t>
            </a:r>
            <a:r>
              <a:rPr lang="zh-TW" altLang="en-US" sz="3600" dirty="0">
                <a:solidFill>
                  <a:srgbClr val="FF0000"/>
                </a:solidFill>
              </a:rPr>
              <a:t>用無痕跡的瀏覽器開啟網頁</a:t>
            </a:r>
            <a:endParaRPr lang="en-US" altLang="zh-TW" sz="3600" dirty="0">
              <a:solidFill>
                <a:srgbClr val="FF0000"/>
              </a:solidFill>
            </a:endParaRPr>
          </a:p>
        </p:txBody>
      </p:sp>
    </p:spTree>
    <p:extLst>
      <p:ext uri="{BB962C8B-B14F-4D97-AF65-F5344CB8AC3E}">
        <p14:creationId xmlns:p14="http://schemas.microsoft.com/office/powerpoint/2010/main" val="164113914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946908"/>
            <a:ext cx="9116827" cy="5509200"/>
          </a:xfrm>
          <a:prstGeom prst="rect">
            <a:avLst/>
          </a:prstGeom>
        </p:spPr>
        <p:txBody>
          <a:bodyPr wrap="square">
            <a:spAutoFit/>
          </a:bodyPr>
          <a:lstStyle/>
          <a:p>
            <a:r>
              <a:rPr lang="zh-TW" altLang="en-US" sz="3200" dirty="0"/>
              <a:t>為了確保「物聯網」的使用安全</a:t>
            </a:r>
            <a:r>
              <a:rPr lang="en-US" altLang="zh-TW" sz="3200" dirty="0"/>
              <a:t>,</a:t>
            </a:r>
            <a:r>
              <a:rPr lang="zh-TW" altLang="en-US" sz="3200" dirty="0"/>
              <a:t>使用者應該採取哪些防範措施</a:t>
            </a:r>
            <a:r>
              <a:rPr lang="en-US" altLang="zh-TW" sz="3200" dirty="0"/>
              <a:t>?</a:t>
            </a:r>
          </a:p>
          <a:p>
            <a:r>
              <a:rPr lang="en-US" altLang="zh-TW" sz="3200" dirty="0"/>
              <a:t>(1) </a:t>
            </a:r>
            <a:r>
              <a:rPr lang="zh-TW" altLang="en-US" sz="3200" dirty="0"/>
              <a:t>啟用智慧型設備上建議的安全功能</a:t>
            </a:r>
          </a:p>
          <a:p>
            <a:r>
              <a:rPr lang="en-US" altLang="zh-TW" sz="3200" dirty="0"/>
              <a:t>(2) </a:t>
            </a:r>
            <a:r>
              <a:rPr lang="zh-TW" altLang="en-US" sz="3200" dirty="0"/>
              <a:t>採用 </a:t>
            </a:r>
            <a:r>
              <a:rPr lang="en-US" altLang="zh-TW" sz="3200" dirty="0" err="1"/>
              <a:t>WiFi</a:t>
            </a:r>
            <a:r>
              <a:rPr lang="en-US" altLang="zh-TW" sz="3200" dirty="0"/>
              <a:t> </a:t>
            </a:r>
            <a:r>
              <a:rPr lang="zh-TW" altLang="en-US" sz="3200" dirty="0"/>
              <a:t>通訊技術就可以確保資料傳輸的安全</a:t>
            </a:r>
          </a:p>
          <a:p>
            <a:r>
              <a:rPr lang="en-US" altLang="zh-TW" sz="3200" dirty="0"/>
              <a:t>(3) </a:t>
            </a:r>
            <a:r>
              <a:rPr lang="zh-TW" altLang="en-US" sz="3200" dirty="0"/>
              <a:t>購買會定期更新產品韌體的廠商所推出的物聯網產品</a:t>
            </a:r>
          </a:p>
          <a:p>
            <a:r>
              <a:rPr lang="en-US" altLang="zh-TW" sz="3200" dirty="0"/>
              <a:t>(4) </a:t>
            </a:r>
            <a:r>
              <a:rPr lang="zh-TW" altLang="en-US" sz="3200" dirty="0"/>
              <a:t>使用安全的密碼</a:t>
            </a:r>
          </a:p>
          <a:p>
            <a:r>
              <a:rPr lang="en-US" altLang="zh-TW" sz="3200" dirty="0"/>
              <a:t>(A) (1), (2), (3)</a:t>
            </a:r>
          </a:p>
          <a:p>
            <a:r>
              <a:rPr lang="en-US" altLang="zh-TW" sz="3200" dirty="0"/>
              <a:t>(B) (1), (2), (4)</a:t>
            </a:r>
          </a:p>
          <a:p>
            <a:r>
              <a:rPr lang="en-US" altLang="zh-TW" sz="3200" dirty="0"/>
              <a:t>(C) (1), (3), (4)</a:t>
            </a:r>
          </a:p>
          <a:p>
            <a:r>
              <a:rPr lang="en-US" altLang="zh-TW" sz="3200" dirty="0"/>
              <a:t>(D) (2), (3), (4)</a:t>
            </a:r>
          </a:p>
        </p:txBody>
      </p:sp>
    </p:spTree>
    <p:extLst>
      <p:ext uri="{BB962C8B-B14F-4D97-AF65-F5344CB8AC3E}">
        <p14:creationId xmlns:p14="http://schemas.microsoft.com/office/powerpoint/2010/main" val="3658816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a:t>
            </a:r>
            <a:r>
              <a:rPr lang="zh-TW" altLang="en-US" sz="3600" dirty="0">
                <a:solidFill>
                  <a:srgbClr val="FF0000"/>
                </a:solidFill>
              </a:rPr>
              <a:t>防禦 </a:t>
            </a:r>
            <a:r>
              <a:rPr lang="en-US" altLang="zh-TW" sz="3600" dirty="0">
                <a:solidFill>
                  <a:srgbClr val="FF0000"/>
                </a:solidFill>
              </a:rPr>
              <a:t>SQL Injection </a:t>
            </a:r>
            <a:r>
              <a:rPr lang="zh-TW" altLang="en-US" sz="3600" dirty="0"/>
              <a:t>的最佳方式為下列何者</a:t>
            </a:r>
            <a:r>
              <a:rPr lang="en-US" altLang="zh-TW" sz="3600" dirty="0"/>
              <a:t>?</a:t>
            </a:r>
          </a:p>
          <a:p>
            <a:r>
              <a:rPr lang="en-US" altLang="zh-TW" sz="3600" dirty="0"/>
              <a:t>(A) </a:t>
            </a:r>
            <a:r>
              <a:rPr lang="zh-TW" altLang="en-US" sz="3600" dirty="0"/>
              <a:t>黑名單過濾</a:t>
            </a:r>
          </a:p>
          <a:p>
            <a:r>
              <a:rPr lang="en-US" altLang="zh-TW" sz="3600" dirty="0"/>
              <a:t>(B) </a:t>
            </a:r>
            <a:r>
              <a:rPr lang="zh-TW" altLang="en-US" sz="3600" dirty="0"/>
              <a:t>參數長度過濾</a:t>
            </a:r>
          </a:p>
          <a:p>
            <a:r>
              <a:rPr lang="en-US" altLang="zh-TW" sz="3600" dirty="0"/>
              <a:t>(C) </a:t>
            </a:r>
            <a:r>
              <a:rPr lang="zh-TW" altLang="en-US" sz="3600" dirty="0"/>
              <a:t>輸出過濾</a:t>
            </a:r>
          </a:p>
          <a:p>
            <a:r>
              <a:rPr lang="en-US" altLang="zh-TW" sz="3600" dirty="0">
                <a:solidFill>
                  <a:srgbClr val="FF0000"/>
                </a:solidFill>
              </a:rPr>
              <a:t>(D) </a:t>
            </a:r>
            <a:r>
              <a:rPr lang="en-US" altLang="zh-TW" sz="3600" dirty="0">
                <a:solidFill>
                  <a:srgbClr val="FF0000"/>
                </a:solidFill>
                <a:hlinkClick r:id="rId2"/>
              </a:rPr>
              <a:t>Prepared Statement</a:t>
            </a:r>
            <a:endParaRPr lang="en-US" altLang="zh-TW" sz="3600" dirty="0">
              <a:solidFill>
                <a:srgbClr val="FF0000"/>
              </a:solidFill>
            </a:endParaRPr>
          </a:p>
        </p:txBody>
      </p:sp>
    </p:spTree>
    <p:extLst>
      <p:ext uri="{BB962C8B-B14F-4D97-AF65-F5344CB8AC3E}">
        <p14:creationId xmlns:p14="http://schemas.microsoft.com/office/powerpoint/2010/main" val="22846149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946908"/>
            <a:ext cx="9116827" cy="5509200"/>
          </a:xfrm>
          <a:prstGeom prst="rect">
            <a:avLst/>
          </a:prstGeom>
        </p:spPr>
        <p:txBody>
          <a:bodyPr wrap="square">
            <a:spAutoFit/>
          </a:bodyPr>
          <a:lstStyle/>
          <a:p>
            <a:r>
              <a:rPr lang="zh-TW" altLang="en-US" sz="3200" dirty="0"/>
              <a:t>為了確保「物聯網」的使用安全</a:t>
            </a:r>
            <a:r>
              <a:rPr lang="en-US" altLang="zh-TW" sz="3200" dirty="0"/>
              <a:t>,</a:t>
            </a:r>
            <a:r>
              <a:rPr lang="zh-TW" altLang="en-US" sz="3200" dirty="0"/>
              <a:t>使用者應該採取哪些防範措施</a:t>
            </a:r>
            <a:r>
              <a:rPr lang="en-US" altLang="zh-TW" sz="3200" dirty="0"/>
              <a:t>?</a:t>
            </a:r>
          </a:p>
          <a:p>
            <a:r>
              <a:rPr lang="en-US" altLang="zh-TW" sz="3200" dirty="0"/>
              <a:t>(1) </a:t>
            </a:r>
            <a:r>
              <a:rPr lang="zh-TW" altLang="en-US" sz="3200" dirty="0"/>
              <a:t>啟用智慧型設備上建議的安全功能</a:t>
            </a:r>
          </a:p>
          <a:p>
            <a:r>
              <a:rPr lang="en-US" altLang="zh-TW" sz="3200" dirty="0"/>
              <a:t>(2) </a:t>
            </a:r>
            <a:r>
              <a:rPr lang="zh-TW" altLang="en-US" sz="3200" dirty="0"/>
              <a:t>採用 </a:t>
            </a:r>
            <a:r>
              <a:rPr lang="en-US" altLang="zh-TW" sz="3200" dirty="0" err="1"/>
              <a:t>WiFi</a:t>
            </a:r>
            <a:r>
              <a:rPr lang="en-US" altLang="zh-TW" sz="3200" dirty="0"/>
              <a:t> </a:t>
            </a:r>
            <a:r>
              <a:rPr lang="zh-TW" altLang="en-US" sz="3200" dirty="0"/>
              <a:t>通訊技術就可以確保資料傳輸的安全</a:t>
            </a:r>
          </a:p>
          <a:p>
            <a:r>
              <a:rPr lang="en-US" altLang="zh-TW" sz="3200" dirty="0"/>
              <a:t>(3) </a:t>
            </a:r>
            <a:r>
              <a:rPr lang="zh-TW" altLang="en-US" sz="3200" dirty="0"/>
              <a:t>購買會定期更新產品韌體的廠商所推出的物聯網產品</a:t>
            </a:r>
          </a:p>
          <a:p>
            <a:r>
              <a:rPr lang="en-US" altLang="zh-TW" sz="3200" dirty="0"/>
              <a:t>(4) </a:t>
            </a:r>
            <a:r>
              <a:rPr lang="zh-TW" altLang="en-US" sz="3200" dirty="0"/>
              <a:t>使用安全的密碼</a:t>
            </a:r>
          </a:p>
          <a:p>
            <a:r>
              <a:rPr lang="en-US" altLang="zh-TW" sz="3200" dirty="0"/>
              <a:t>(A) (1), (2), (3)</a:t>
            </a:r>
          </a:p>
          <a:p>
            <a:r>
              <a:rPr lang="en-US" altLang="zh-TW" sz="3200" dirty="0"/>
              <a:t>(B) (1), (2), (4)</a:t>
            </a:r>
          </a:p>
          <a:p>
            <a:r>
              <a:rPr lang="en-US" altLang="zh-TW" sz="3200" dirty="0">
                <a:solidFill>
                  <a:srgbClr val="FF0000"/>
                </a:solidFill>
              </a:rPr>
              <a:t>(C) (1), (3), (4)</a:t>
            </a:r>
          </a:p>
          <a:p>
            <a:r>
              <a:rPr lang="en-US" altLang="zh-TW" sz="3200" dirty="0"/>
              <a:t>(D) (2), (3), (4)</a:t>
            </a:r>
          </a:p>
        </p:txBody>
      </p:sp>
    </p:spTree>
    <p:extLst>
      <p:ext uri="{BB962C8B-B14F-4D97-AF65-F5344CB8AC3E}">
        <p14:creationId xmlns:p14="http://schemas.microsoft.com/office/powerpoint/2010/main" val="229384553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 </a:t>
            </a:r>
            <a:r>
              <a:rPr lang="en-US" altLang="zh-TW" sz="3600" dirty="0" err="1"/>
              <a:t>IoT</a:t>
            </a:r>
            <a:r>
              <a:rPr lang="en-US" altLang="zh-TW" sz="3600" dirty="0"/>
              <a:t> </a:t>
            </a:r>
            <a:r>
              <a:rPr lang="zh-TW" altLang="en-US" sz="3600" dirty="0"/>
              <a:t>安全設計開發階段之安全建議</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開發設計階段</a:t>
            </a:r>
            <a:r>
              <a:rPr lang="en-US" altLang="zh-TW" sz="3600" dirty="0"/>
              <a:t>,</a:t>
            </a:r>
            <a:r>
              <a:rPr lang="zh-TW" altLang="en-US" sz="3600" dirty="0"/>
              <a:t>將 </a:t>
            </a:r>
            <a:r>
              <a:rPr lang="en-US" altLang="zh-TW" sz="3600" dirty="0" err="1"/>
              <a:t>IoT</a:t>
            </a:r>
            <a:r>
              <a:rPr lang="en-US" altLang="zh-TW" sz="3600" dirty="0"/>
              <a:t> </a:t>
            </a:r>
            <a:r>
              <a:rPr lang="zh-TW" altLang="en-US" sz="3600" dirty="0"/>
              <a:t>採用高強度的密碼</a:t>
            </a:r>
            <a:r>
              <a:rPr lang="en-US" altLang="zh-TW" sz="3600" dirty="0"/>
              <a:t>,</a:t>
            </a:r>
            <a:r>
              <a:rPr lang="zh-TW" altLang="en-US" sz="3600" dirty="0"/>
              <a:t>並且強制啟用</a:t>
            </a:r>
          </a:p>
          <a:p>
            <a:r>
              <a:rPr lang="en-US" altLang="zh-TW" sz="3600" dirty="0"/>
              <a:t>(B) </a:t>
            </a:r>
            <a:r>
              <a:rPr lang="zh-TW" altLang="en-US" sz="3600" dirty="0"/>
              <a:t>開發設計階段</a:t>
            </a:r>
            <a:r>
              <a:rPr lang="en-US" altLang="zh-TW" sz="3600" dirty="0"/>
              <a:t>,</a:t>
            </a:r>
            <a:r>
              <a:rPr lang="zh-TW" altLang="en-US" sz="3600" dirty="0"/>
              <a:t>採用最新安全的作業系統</a:t>
            </a:r>
            <a:r>
              <a:rPr lang="en-US" altLang="zh-TW" sz="3600" dirty="0"/>
              <a:t>,</a:t>
            </a:r>
            <a:r>
              <a:rPr lang="zh-TW" altLang="en-US" sz="3600" dirty="0"/>
              <a:t>確保漏洞已經修補</a:t>
            </a:r>
          </a:p>
          <a:p>
            <a:r>
              <a:rPr lang="en-US" altLang="zh-TW" sz="3600" dirty="0"/>
              <a:t>(C) </a:t>
            </a:r>
            <a:r>
              <a:rPr lang="zh-TW" altLang="en-US" sz="3600" dirty="0"/>
              <a:t>開發設計階段</a:t>
            </a:r>
            <a:r>
              <a:rPr lang="en-US" altLang="zh-TW" sz="3600" dirty="0"/>
              <a:t>,</a:t>
            </a:r>
            <a:r>
              <a:rPr lang="zh-TW" altLang="en-US" sz="3600" dirty="0"/>
              <a:t>採用經濟實惠的硬體裝置節省成本</a:t>
            </a:r>
          </a:p>
          <a:p>
            <a:r>
              <a:rPr lang="en-US" altLang="zh-TW" sz="3600" dirty="0"/>
              <a:t>(D) </a:t>
            </a:r>
            <a:r>
              <a:rPr lang="zh-TW" altLang="en-US" sz="3600" dirty="0"/>
              <a:t>開發設計階段</a:t>
            </a:r>
            <a:r>
              <a:rPr lang="en-US" altLang="zh-TW" sz="3600" dirty="0"/>
              <a:t>,</a:t>
            </a:r>
            <a:r>
              <a:rPr lang="zh-TW" altLang="en-US" sz="3600" dirty="0"/>
              <a:t>製造商須提供系統故障中斷的應變機制</a:t>
            </a:r>
            <a:endParaRPr lang="en-US" altLang="zh-TW" sz="3600" dirty="0"/>
          </a:p>
        </p:txBody>
      </p:sp>
    </p:spTree>
    <p:extLst>
      <p:ext uri="{BB962C8B-B14F-4D97-AF65-F5344CB8AC3E}">
        <p14:creationId xmlns:p14="http://schemas.microsoft.com/office/powerpoint/2010/main" val="33807914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149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 </a:t>
            </a:r>
            <a:r>
              <a:rPr lang="en-US" altLang="zh-TW" sz="3600" dirty="0" err="1"/>
              <a:t>IoT</a:t>
            </a:r>
            <a:r>
              <a:rPr lang="en-US" altLang="zh-TW" sz="3600" dirty="0"/>
              <a:t> </a:t>
            </a:r>
            <a:r>
              <a:rPr lang="zh-TW" altLang="en-US" sz="3600" dirty="0"/>
              <a:t>安全設計開發階段之安全建議</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開發設計階段</a:t>
            </a:r>
            <a:r>
              <a:rPr lang="en-US" altLang="zh-TW" sz="3600" dirty="0"/>
              <a:t>,</a:t>
            </a:r>
            <a:r>
              <a:rPr lang="zh-TW" altLang="en-US" sz="3600" dirty="0"/>
              <a:t>將 </a:t>
            </a:r>
            <a:r>
              <a:rPr lang="en-US" altLang="zh-TW" sz="3600" dirty="0" err="1"/>
              <a:t>IoT</a:t>
            </a:r>
            <a:r>
              <a:rPr lang="en-US" altLang="zh-TW" sz="3600" dirty="0"/>
              <a:t> </a:t>
            </a:r>
            <a:r>
              <a:rPr lang="zh-TW" altLang="en-US" sz="3600" dirty="0"/>
              <a:t>採用高強度的密碼</a:t>
            </a:r>
            <a:r>
              <a:rPr lang="en-US" altLang="zh-TW" sz="3600" dirty="0"/>
              <a:t>,</a:t>
            </a:r>
            <a:r>
              <a:rPr lang="zh-TW" altLang="en-US" sz="3600" dirty="0"/>
              <a:t>並且強制啟用</a:t>
            </a:r>
          </a:p>
          <a:p>
            <a:r>
              <a:rPr lang="en-US" altLang="zh-TW" sz="3600" dirty="0"/>
              <a:t>(B) </a:t>
            </a:r>
            <a:r>
              <a:rPr lang="zh-TW" altLang="en-US" sz="3600" dirty="0"/>
              <a:t>開發設計階段</a:t>
            </a:r>
            <a:r>
              <a:rPr lang="en-US" altLang="zh-TW" sz="3600" dirty="0"/>
              <a:t>,</a:t>
            </a:r>
            <a:r>
              <a:rPr lang="zh-TW" altLang="en-US" sz="3600" dirty="0"/>
              <a:t>採用最新安全的作業系統</a:t>
            </a:r>
            <a:r>
              <a:rPr lang="en-US" altLang="zh-TW" sz="3600" dirty="0"/>
              <a:t>,</a:t>
            </a:r>
            <a:r>
              <a:rPr lang="zh-TW" altLang="en-US" sz="3600" dirty="0"/>
              <a:t>確保漏洞已經修補</a:t>
            </a:r>
          </a:p>
          <a:p>
            <a:r>
              <a:rPr lang="en-US" altLang="zh-TW" sz="3600" dirty="0">
                <a:solidFill>
                  <a:srgbClr val="FF0000"/>
                </a:solidFill>
              </a:rPr>
              <a:t>(C) </a:t>
            </a:r>
            <a:r>
              <a:rPr lang="zh-TW" altLang="en-US" sz="3600" dirty="0">
                <a:solidFill>
                  <a:srgbClr val="FF0000"/>
                </a:solidFill>
              </a:rPr>
              <a:t>開發設計階段</a:t>
            </a:r>
            <a:r>
              <a:rPr lang="en-US" altLang="zh-TW" sz="3600" dirty="0">
                <a:solidFill>
                  <a:srgbClr val="FF0000"/>
                </a:solidFill>
              </a:rPr>
              <a:t>,</a:t>
            </a:r>
            <a:r>
              <a:rPr lang="zh-TW" altLang="en-US" sz="3600" dirty="0">
                <a:solidFill>
                  <a:srgbClr val="FF0000"/>
                </a:solidFill>
              </a:rPr>
              <a:t>採用經濟實惠的硬體裝置節省成本</a:t>
            </a:r>
          </a:p>
          <a:p>
            <a:r>
              <a:rPr lang="en-US" altLang="zh-TW" sz="3600" dirty="0"/>
              <a:t>(D) </a:t>
            </a:r>
            <a:r>
              <a:rPr lang="zh-TW" altLang="en-US" sz="3600" dirty="0"/>
              <a:t>開發設計階段</a:t>
            </a:r>
            <a:r>
              <a:rPr lang="en-US" altLang="zh-TW" sz="3600" dirty="0"/>
              <a:t>,</a:t>
            </a:r>
            <a:r>
              <a:rPr lang="zh-TW" altLang="en-US" sz="3600" dirty="0"/>
              <a:t>製造商須提供系統故障中斷的應變機制</a:t>
            </a:r>
            <a:endParaRPr lang="en-US" altLang="zh-TW" sz="3600" dirty="0"/>
          </a:p>
        </p:txBody>
      </p:sp>
    </p:spTree>
    <p:extLst>
      <p:ext uri="{BB962C8B-B14F-4D97-AF65-F5344CB8AC3E}">
        <p14:creationId xmlns:p14="http://schemas.microsoft.com/office/powerpoint/2010/main" val="77329761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150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在多個物聯網裝置組成的網路中</a:t>
            </a:r>
            <a:r>
              <a:rPr lang="en-US" altLang="zh-TW" sz="3600" dirty="0"/>
              <a:t>,</a:t>
            </a:r>
            <a:r>
              <a:rPr lang="zh-TW" altLang="en-US" sz="3600" dirty="0"/>
              <a:t>攻擊者控制了其中一個節點並將傳送至此節點的所有封包全部丟棄</a:t>
            </a:r>
            <a:r>
              <a:rPr lang="en-US" altLang="zh-TW" sz="3600" dirty="0"/>
              <a:t>,</a:t>
            </a:r>
            <a:r>
              <a:rPr lang="zh-TW" altLang="en-US" sz="3600" dirty="0"/>
              <a:t>請問以上敘述屬於下列哪種攻擊手法</a:t>
            </a:r>
            <a:r>
              <a:rPr lang="en-US" altLang="zh-TW" sz="3600" dirty="0"/>
              <a:t>?</a:t>
            </a:r>
          </a:p>
          <a:p>
            <a:r>
              <a:rPr lang="en-US" altLang="zh-TW" sz="3600" dirty="0"/>
              <a:t>(A) </a:t>
            </a:r>
            <a:r>
              <a:rPr lang="zh-TW" altLang="en-US" sz="3600" dirty="0"/>
              <a:t>黑函攻擊</a:t>
            </a:r>
          </a:p>
          <a:p>
            <a:r>
              <a:rPr lang="en-US" altLang="zh-TW" sz="3600" dirty="0"/>
              <a:t>(B) </a:t>
            </a:r>
            <a:r>
              <a:rPr lang="zh-TW" altLang="en-US" sz="3600" dirty="0"/>
              <a:t>分割攻擊</a:t>
            </a:r>
          </a:p>
          <a:p>
            <a:r>
              <a:rPr lang="en-US" altLang="zh-TW" sz="3600" dirty="0"/>
              <a:t>(C) </a:t>
            </a:r>
            <a:r>
              <a:rPr lang="zh-TW" altLang="en-US" sz="3600" dirty="0"/>
              <a:t>蟲洞攻擊</a:t>
            </a:r>
          </a:p>
          <a:p>
            <a:r>
              <a:rPr lang="en-US" altLang="zh-TW" sz="3600" dirty="0"/>
              <a:t>(D) </a:t>
            </a:r>
            <a:r>
              <a:rPr lang="zh-TW" altLang="en-US" sz="3600" dirty="0"/>
              <a:t>黑洞攻擊</a:t>
            </a:r>
            <a:endParaRPr lang="en-US" altLang="zh-TW" sz="3600" dirty="0"/>
          </a:p>
        </p:txBody>
      </p:sp>
    </p:spTree>
    <p:extLst>
      <p:ext uri="{BB962C8B-B14F-4D97-AF65-F5344CB8AC3E}">
        <p14:creationId xmlns:p14="http://schemas.microsoft.com/office/powerpoint/2010/main" val="39939655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150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在多個物聯網裝置組成的網路中</a:t>
            </a:r>
            <a:r>
              <a:rPr lang="en-US" altLang="zh-TW" sz="3600" dirty="0"/>
              <a:t>,</a:t>
            </a:r>
            <a:r>
              <a:rPr lang="zh-TW" altLang="en-US" sz="3600" dirty="0"/>
              <a:t>攻擊者控制了其中一個節點並將傳送至此節點的所有封包全部丟棄</a:t>
            </a:r>
            <a:r>
              <a:rPr lang="en-US" altLang="zh-TW" sz="3600" dirty="0"/>
              <a:t>,</a:t>
            </a:r>
            <a:r>
              <a:rPr lang="zh-TW" altLang="en-US" sz="3600" dirty="0"/>
              <a:t>請問以上敘述屬於下列哪種攻擊手法</a:t>
            </a:r>
            <a:r>
              <a:rPr lang="en-US" altLang="zh-TW" sz="3600" dirty="0"/>
              <a:t>?</a:t>
            </a:r>
          </a:p>
          <a:p>
            <a:r>
              <a:rPr lang="en-US" altLang="zh-TW" sz="3600" dirty="0"/>
              <a:t>(A) </a:t>
            </a:r>
            <a:r>
              <a:rPr lang="zh-TW" altLang="en-US" sz="3600" dirty="0"/>
              <a:t>黑函攻擊</a:t>
            </a:r>
          </a:p>
          <a:p>
            <a:r>
              <a:rPr lang="en-US" altLang="zh-TW" sz="3600" dirty="0"/>
              <a:t>(B) </a:t>
            </a:r>
            <a:r>
              <a:rPr lang="zh-TW" altLang="en-US" sz="3600" dirty="0"/>
              <a:t>分割攻擊</a:t>
            </a:r>
          </a:p>
          <a:p>
            <a:r>
              <a:rPr lang="en-US" altLang="zh-TW" sz="3600" dirty="0"/>
              <a:t>(C) </a:t>
            </a:r>
            <a:r>
              <a:rPr lang="zh-TW" altLang="en-US" sz="3600" dirty="0"/>
              <a:t>蟲洞攻擊</a:t>
            </a:r>
          </a:p>
          <a:p>
            <a:r>
              <a:rPr lang="en-US" altLang="zh-TW" sz="3600" dirty="0">
                <a:solidFill>
                  <a:srgbClr val="FF0000"/>
                </a:solidFill>
              </a:rPr>
              <a:t>(D) </a:t>
            </a:r>
            <a:r>
              <a:rPr lang="zh-TW" altLang="en-US" sz="3600" dirty="0">
                <a:solidFill>
                  <a:srgbClr val="FF0000"/>
                </a:solidFill>
              </a:rPr>
              <a:t>黑洞攻擊</a:t>
            </a:r>
            <a:endParaRPr lang="en-US" altLang="zh-TW" sz="3600" dirty="0">
              <a:solidFill>
                <a:srgbClr val="FF0000"/>
              </a:solidFill>
            </a:endParaRPr>
          </a:p>
        </p:txBody>
      </p:sp>
    </p:spTree>
    <p:extLst>
      <p:ext uri="{BB962C8B-B14F-4D97-AF65-F5344CB8AC3E}">
        <p14:creationId xmlns:p14="http://schemas.microsoft.com/office/powerpoint/2010/main" val="1845157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下列哪種方法可</a:t>
            </a:r>
            <a:r>
              <a:rPr lang="zh-TW" altLang="en-US" sz="3600" dirty="0">
                <a:solidFill>
                  <a:srgbClr val="FF0000"/>
                </a:solidFill>
              </a:rPr>
              <a:t>讓</a:t>
            </a:r>
            <a:r>
              <a:rPr lang="zh-TW" altLang="en-US" sz="3600" dirty="0"/>
              <a:t>開發人員</a:t>
            </a:r>
            <a:r>
              <a:rPr lang="zh-TW" altLang="en-US" sz="3600" dirty="0">
                <a:solidFill>
                  <a:srgbClr val="FF0000"/>
                </a:solidFill>
              </a:rPr>
              <a:t>發現</a:t>
            </a:r>
            <a:r>
              <a:rPr lang="zh-TW" altLang="en-US" sz="3600" dirty="0"/>
              <a:t>其撰寫的</a:t>
            </a:r>
            <a:r>
              <a:rPr lang="zh-TW" altLang="en-US" sz="3600" dirty="0">
                <a:solidFill>
                  <a:srgbClr val="FF0000"/>
                </a:solidFill>
              </a:rPr>
              <a:t>網頁程式碼</a:t>
            </a:r>
            <a:r>
              <a:rPr lang="zh-TW" altLang="en-US" sz="3600" dirty="0"/>
              <a:t>是否</a:t>
            </a:r>
            <a:r>
              <a:rPr lang="zh-TW" altLang="en-US" sz="3600" dirty="0">
                <a:solidFill>
                  <a:srgbClr val="FF0000"/>
                </a:solidFill>
              </a:rPr>
              <a:t>存有輸入驗證漏洞</a:t>
            </a:r>
            <a:r>
              <a:rPr lang="en-US" altLang="zh-TW" sz="3600" dirty="0">
                <a:solidFill>
                  <a:srgbClr val="FF0000"/>
                </a:solidFill>
              </a:rPr>
              <a:t>(Input Validation Weaknesses)?</a:t>
            </a:r>
          </a:p>
          <a:p>
            <a:r>
              <a:rPr lang="en-US" altLang="zh-TW" sz="3600" dirty="0"/>
              <a:t>(A) </a:t>
            </a:r>
            <a:r>
              <a:rPr lang="zh-TW" altLang="en-US" sz="3600" dirty="0"/>
              <a:t>反組譯應用程式執行碼</a:t>
            </a:r>
          </a:p>
          <a:p>
            <a:r>
              <a:rPr lang="en-US" altLang="zh-TW" sz="3600" dirty="0"/>
              <a:t>(B) </a:t>
            </a:r>
            <a:r>
              <a:rPr lang="zh-TW" altLang="en-US" sz="3600" dirty="0"/>
              <a:t>迴歸測試</a:t>
            </a:r>
            <a:r>
              <a:rPr lang="en-US" altLang="zh-TW" sz="3600" dirty="0"/>
              <a:t>(Regression Testing)</a:t>
            </a:r>
          </a:p>
          <a:p>
            <a:r>
              <a:rPr lang="en-US" altLang="zh-TW" sz="3600" dirty="0">
                <a:solidFill>
                  <a:srgbClr val="FF0000"/>
                </a:solidFill>
              </a:rPr>
              <a:t>(C) </a:t>
            </a:r>
            <a:r>
              <a:rPr lang="zh-TW" altLang="en-US" sz="3600" dirty="0">
                <a:solidFill>
                  <a:srgbClr val="FF0000"/>
                </a:solidFill>
              </a:rPr>
              <a:t>模糊測試</a:t>
            </a:r>
            <a:r>
              <a:rPr lang="en-US" altLang="zh-TW" sz="3600" dirty="0">
                <a:solidFill>
                  <a:srgbClr val="FF0000"/>
                </a:solidFill>
              </a:rPr>
              <a:t>(Fuzz Testing)</a:t>
            </a:r>
          </a:p>
          <a:p>
            <a:r>
              <a:rPr lang="en-US" altLang="zh-TW" sz="3600" dirty="0"/>
              <a:t>(D) </a:t>
            </a:r>
            <a:r>
              <a:rPr lang="zh-TW" altLang="en-US" sz="3600" dirty="0"/>
              <a:t>使用除錯器</a:t>
            </a:r>
            <a:r>
              <a:rPr lang="en-US" altLang="zh-TW" sz="3600" dirty="0"/>
              <a:t>(Debugger)</a:t>
            </a:r>
            <a:r>
              <a:rPr lang="zh-TW" altLang="en-US" sz="3600" dirty="0"/>
              <a:t>逐步執行檢視</a:t>
            </a:r>
            <a:endParaRPr lang="en-US" altLang="zh-TW" sz="3600" dirty="0"/>
          </a:p>
        </p:txBody>
      </p:sp>
    </p:spTree>
    <p:extLst>
      <p:ext uri="{BB962C8B-B14F-4D97-AF65-F5344CB8AC3E}">
        <p14:creationId xmlns:p14="http://schemas.microsoft.com/office/powerpoint/2010/main" val="1165389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網頁中使用驗證碼</a:t>
            </a:r>
            <a:r>
              <a:rPr lang="en-US" altLang="zh-TW" sz="3600" dirty="0"/>
              <a:t>(CAPTCHA)</a:t>
            </a:r>
            <a:r>
              <a:rPr lang="zh-TW" altLang="en-US" sz="3600" dirty="0"/>
              <a:t>主要可防禦下列何種攻擊</a:t>
            </a:r>
            <a:r>
              <a:rPr lang="en-US" altLang="zh-TW" sz="3600" dirty="0"/>
              <a:t>?</a:t>
            </a:r>
          </a:p>
          <a:p>
            <a:pPr marL="742950" indent="-742950">
              <a:buAutoNum type="alphaUcParenBoth"/>
            </a:pPr>
            <a:r>
              <a:rPr lang="en-US" altLang="zh-TW" sz="3600" dirty="0"/>
              <a:t>SQL </a:t>
            </a:r>
            <a:r>
              <a:rPr lang="zh-TW" altLang="en-US" sz="3600" dirty="0"/>
              <a:t>注入攻擊</a:t>
            </a:r>
            <a:r>
              <a:rPr lang="en-US" altLang="zh-TW" sz="3600" dirty="0"/>
              <a:t>(Injection)</a:t>
            </a:r>
            <a:r>
              <a:rPr lang="zh-TW" altLang="en-US" sz="3600" dirty="0"/>
              <a:t>。</a:t>
            </a:r>
            <a:endParaRPr lang="en-US" altLang="zh-TW" sz="3600" dirty="0"/>
          </a:p>
          <a:p>
            <a:pPr marL="742950" indent="-742950">
              <a:buAutoNum type="alphaUcParenBoth"/>
            </a:pPr>
            <a:r>
              <a:rPr lang="zh-TW" altLang="en-US" sz="3600" dirty="0"/>
              <a:t>跨站腳本攻擊</a:t>
            </a:r>
            <a:r>
              <a:rPr lang="en-US" altLang="zh-TW" sz="3600" dirty="0"/>
              <a:t>(XSS)</a:t>
            </a:r>
            <a:r>
              <a:rPr lang="zh-TW" altLang="en-US" sz="3600" dirty="0"/>
              <a:t>。</a:t>
            </a:r>
          </a:p>
          <a:p>
            <a:r>
              <a:rPr lang="en-US" altLang="zh-TW" sz="3600" dirty="0"/>
              <a:t>(C) </a:t>
            </a:r>
            <a:r>
              <a:rPr lang="zh-TW" altLang="en-US" sz="3600" dirty="0"/>
              <a:t>緩衝區易位攻擊</a:t>
            </a:r>
            <a:r>
              <a:rPr lang="en-US" altLang="zh-TW" sz="3600" dirty="0"/>
              <a:t>(Buffer Overflow)</a:t>
            </a:r>
            <a:r>
              <a:rPr lang="zh-TW" altLang="en-US" sz="3600" dirty="0"/>
              <a:t>。</a:t>
            </a:r>
          </a:p>
          <a:p>
            <a:r>
              <a:rPr lang="en-US" altLang="zh-TW" sz="3600" dirty="0">
                <a:solidFill>
                  <a:srgbClr val="FF0000"/>
                </a:solidFill>
              </a:rPr>
              <a:t>(D) </a:t>
            </a:r>
            <a:r>
              <a:rPr lang="zh-TW" altLang="en-US" sz="3600" dirty="0">
                <a:solidFill>
                  <a:srgbClr val="FF0000"/>
                </a:solidFill>
              </a:rPr>
              <a:t>跨站偽造請求攻擊</a:t>
            </a:r>
            <a:r>
              <a:rPr lang="en-US" altLang="zh-TW" sz="3600" dirty="0">
                <a:solidFill>
                  <a:srgbClr val="FF0000"/>
                </a:solidFill>
              </a:rPr>
              <a:t>(CSRF)</a:t>
            </a:r>
            <a:r>
              <a:rPr lang="zh-TW" altLang="en-US" sz="3600" dirty="0">
                <a:solidFill>
                  <a:srgbClr val="FF0000"/>
                </a:solidFill>
              </a:rPr>
              <a:t>。</a:t>
            </a:r>
            <a:endParaRPr lang="en-US" altLang="zh-TW" sz="3600" dirty="0">
              <a:solidFill>
                <a:srgbClr val="FF0000"/>
              </a:solidFill>
            </a:endParaRPr>
          </a:p>
          <a:p>
            <a:endParaRPr lang="en-US" altLang="zh-TW" sz="3600" dirty="0"/>
          </a:p>
        </p:txBody>
      </p:sp>
    </p:spTree>
    <p:extLst>
      <p:ext uri="{BB962C8B-B14F-4D97-AF65-F5344CB8AC3E}">
        <p14:creationId xmlns:p14="http://schemas.microsoft.com/office/powerpoint/2010/main" val="3559509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139869"/>
          </a:xfrm>
          <a:prstGeom prst="rect">
            <a:avLst/>
          </a:prstGeom>
        </p:spPr>
        <p:txBody>
          <a:bodyPr wrap="square">
            <a:spAutoFit/>
          </a:bodyPr>
          <a:lstStyle/>
          <a:p>
            <a:r>
              <a:rPr lang="zh-TW" altLang="en-US" sz="3600" dirty="0"/>
              <a:t>下列何者屬於</a:t>
            </a:r>
            <a:r>
              <a:rPr lang="zh-TW" altLang="en-US" sz="3600" dirty="0">
                <a:solidFill>
                  <a:srgbClr val="FF0000"/>
                </a:solidFill>
              </a:rPr>
              <a:t>開發安全</a:t>
            </a:r>
            <a:r>
              <a:rPr lang="zh-TW" altLang="en-US" sz="3600" dirty="0"/>
              <a:t>方面需注意的問題</a:t>
            </a:r>
            <a:r>
              <a:rPr lang="en-US" altLang="zh-TW" sz="3600" dirty="0"/>
              <a:t>?</a:t>
            </a:r>
          </a:p>
          <a:p>
            <a:r>
              <a:rPr lang="en-US" altLang="zh-TW" sz="3200" dirty="0"/>
              <a:t>(A) </a:t>
            </a:r>
            <a:r>
              <a:rPr lang="zh-TW" altLang="en-US" sz="3200" dirty="0"/>
              <a:t>部署時必須考量</a:t>
            </a:r>
            <a:r>
              <a:rPr lang="zh-TW" altLang="en-US" sz="3200" u="sng" dirty="0">
                <a:solidFill>
                  <a:srgbClr val="FF0000"/>
                </a:solidFill>
              </a:rPr>
              <a:t>伺服器效能</a:t>
            </a:r>
            <a:r>
              <a:rPr lang="en-US" altLang="zh-TW" sz="3200" dirty="0"/>
              <a:t>,</a:t>
            </a:r>
            <a:r>
              <a:rPr lang="zh-TW" altLang="en-US" sz="3200" dirty="0"/>
              <a:t>避免導致應用程式效能低</a:t>
            </a:r>
          </a:p>
          <a:p>
            <a:r>
              <a:rPr lang="en-US" altLang="zh-TW" sz="3200" dirty="0"/>
              <a:t>(B) </a:t>
            </a:r>
            <a:r>
              <a:rPr lang="zh-TW" altLang="en-US" sz="3200" u="sng" dirty="0">
                <a:solidFill>
                  <a:srgbClr val="FF0000"/>
                </a:solidFill>
              </a:rPr>
              <a:t>應用程式設計</a:t>
            </a:r>
            <a:r>
              <a:rPr lang="zh-TW" altLang="en-US" sz="3200" dirty="0"/>
              <a:t>必須設計</a:t>
            </a:r>
            <a:r>
              <a:rPr lang="zh-TW" altLang="en-US" sz="3200" u="sng" dirty="0">
                <a:solidFill>
                  <a:srgbClr val="FF0000"/>
                </a:solidFill>
              </a:rPr>
              <a:t>多線</a:t>
            </a:r>
            <a:r>
              <a:rPr lang="zh-TW" altLang="en-US" sz="3200" dirty="0">
                <a:solidFill>
                  <a:srgbClr val="FF0000"/>
                </a:solidFill>
              </a:rPr>
              <a:t>程</a:t>
            </a:r>
            <a:r>
              <a:rPr lang="en-US" altLang="zh-TW" sz="3200" dirty="0"/>
              <a:t>,</a:t>
            </a:r>
            <a:r>
              <a:rPr lang="zh-TW" altLang="en-US" sz="3200" dirty="0"/>
              <a:t>用戶能對服務隨時存取</a:t>
            </a:r>
          </a:p>
          <a:p>
            <a:r>
              <a:rPr lang="en-US" altLang="zh-TW" sz="3200" dirty="0">
                <a:solidFill>
                  <a:srgbClr val="FF0000"/>
                </a:solidFill>
              </a:rPr>
              <a:t>(C) </a:t>
            </a:r>
            <a:r>
              <a:rPr lang="zh-TW" altLang="en-US" sz="3200" dirty="0">
                <a:solidFill>
                  <a:srgbClr val="FF0000"/>
                </a:solidFill>
              </a:rPr>
              <a:t>應用程式必須考量是否有 </a:t>
            </a:r>
            <a:r>
              <a:rPr lang="en-US" altLang="zh-TW" sz="3200" dirty="0">
                <a:solidFill>
                  <a:srgbClr val="FF0000"/>
                </a:solidFill>
              </a:rPr>
              <a:t>SQL </a:t>
            </a:r>
            <a:r>
              <a:rPr lang="zh-TW" altLang="en-US" sz="3200" dirty="0">
                <a:solidFill>
                  <a:srgbClr val="FF0000"/>
                </a:solidFill>
              </a:rPr>
              <a:t>注入漏洞</a:t>
            </a:r>
          </a:p>
          <a:p>
            <a:r>
              <a:rPr lang="en-US" altLang="zh-TW" sz="3200" dirty="0"/>
              <a:t>(D) </a:t>
            </a:r>
            <a:r>
              <a:rPr lang="zh-TW" altLang="en-US" sz="3200" dirty="0"/>
              <a:t>應用程式必須考量 </a:t>
            </a:r>
            <a:r>
              <a:rPr lang="en-US" altLang="zh-TW" sz="3200" dirty="0"/>
              <a:t>License </a:t>
            </a:r>
            <a:r>
              <a:rPr lang="zh-TW" altLang="en-US" sz="3200" dirty="0"/>
              <a:t>限制</a:t>
            </a:r>
            <a:r>
              <a:rPr lang="en-US" altLang="zh-TW" sz="3200" dirty="0"/>
              <a:t>,</a:t>
            </a:r>
            <a:r>
              <a:rPr lang="zh-TW" altLang="en-US" sz="3200" dirty="0"/>
              <a:t>避免出現無法部署其他伺服器</a:t>
            </a:r>
            <a:endParaRPr lang="en-US" altLang="zh-TW" sz="3200" dirty="0"/>
          </a:p>
        </p:txBody>
      </p:sp>
    </p:spTree>
    <p:extLst>
      <p:ext uri="{BB962C8B-B14F-4D97-AF65-F5344CB8AC3E}">
        <p14:creationId xmlns:p14="http://schemas.microsoft.com/office/powerpoint/2010/main" val="999733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 </a:t>
            </a:r>
            <a:r>
              <a:rPr lang="en-US" altLang="zh-TW" sz="3600" dirty="0"/>
              <a:t>2017 </a:t>
            </a:r>
            <a:r>
              <a:rPr lang="zh-TW" altLang="en-US" sz="3600" dirty="0"/>
              <a:t>流行的 </a:t>
            </a:r>
            <a:r>
              <a:rPr lang="en-US" altLang="zh-TW" sz="3600" dirty="0" err="1">
                <a:solidFill>
                  <a:srgbClr val="FF0000"/>
                </a:solidFill>
              </a:rPr>
              <a:t>wannacry</a:t>
            </a:r>
            <a:r>
              <a:rPr lang="en-US" altLang="zh-TW" sz="3600" dirty="0"/>
              <a:t> </a:t>
            </a:r>
            <a:r>
              <a:rPr lang="zh-TW" altLang="en-US" sz="3600" dirty="0"/>
              <a:t>攻擊是攻擊哪個服務</a:t>
            </a:r>
            <a:r>
              <a:rPr lang="en-US" altLang="zh-TW" sz="3600" dirty="0"/>
              <a:t>?</a:t>
            </a:r>
            <a:r>
              <a:rPr lang="zh-TW" altLang="en-US" sz="3600" dirty="0"/>
              <a:t>           </a:t>
            </a:r>
            <a:r>
              <a:rPr lang="en-US" altLang="zh-TW" sz="3600" dirty="0"/>
              <a:t>MS17-010</a:t>
            </a:r>
          </a:p>
          <a:p>
            <a:r>
              <a:rPr lang="en-US" altLang="zh-TW" sz="3600" dirty="0">
                <a:solidFill>
                  <a:srgbClr val="FF0000"/>
                </a:solidFill>
              </a:rPr>
              <a:t>(A) </a:t>
            </a:r>
            <a:r>
              <a:rPr lang="en-US" altLang="zh-TW" sz="3600" dirty="0">
                <a:solidFill>
                  <a:srgbClr val="FF0000"/>
                </a:solidFill>
                <a:hlinkClick r:id="rId2">
                  <a:extLst>
                    <a:ext uri="{A12FA001-AC4F-418D-AE19-62706E023703}">
                      <ahyp:hlinkClr xmlns:ahyp="http://schemas.microsoft.com/office/drawing/2018/hyperlinkcolor" val="tx"/>
                    </a:ext>
                  </a:extLst>
                </a:hlinkClick>
              </a:rPr>
              <a:t>SMB</a:t>
            </a:r>
            <a:endParaRPr lang="en-US" altLang="zh-TW" sz="3600" dirty="0">
              <a:solidFill>
                <a:srgbClr val="FF0000"/>
              </a:solidFill>
            </a:endParaRPr>
          </a:p>
          <a:p>
            <a:r>
              <a:rPr lang="en-US" altLang="zh-TW" sz="3600" dirty="0"/>
              <a:t>(B) SMTP</a:t>
            </a:r>
          </a:p>
          <a:p>
            <a:r>
              <a:rPr lang="en-US" altLang="zh-TW" sz="3600" dirty="0"/>
              <a:t>(C) HTTP</a:t>
            </a:r>
          </a:p>
          <a:p>
            <a:r>
              <a:rPr lang="en-US" altLang="zh-TW" sz="3600" dirty="0"/>
              <a:t>(D) FTP</a:t>
            </a:r>
          </a:p>
        </p:txBody>
      </p:sp>
    </p:spTree>
    <p:extLst>
      <p:ext uri="{BB962C8B-B14F-4D97-AF65-F5344CB8AC3E}">
        <p14:creationId xmlns:p14="http://schemas.microsoft.com/office/powerpoint/2010/main" val="89042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下列哪個協定較為安全</a:t>
            </a:r>
            <a:r>
              <a:rPr lang="en-US" altLang="zh-TW" sz="3600" dirty="0"/>
              <a:t>?</a:t>
            </a:r>
          </a:p>
          <a:p>
            <a:r>
              <a:rPr lang="en-US" altLang="zh-TW" sz="3600" dirty="0"/>
              <a:t>(A) HTTP</a:t>
            </a:r>
            <a:r>
              <a:rPr lang="zh-TW" altLang="en-US" sz="3600" dirty="0"/>
              <a:t> </a:t>
            </a:r>
            <a:r>
              <a:rPr lang="en-US" altLang="zh-TW" sz="3600" dirty="0"/>
              <a:t>80</a:t>
            </a:r>
            <a:r>
              <a:rPr lang="zh-TW" altLang="en-US" sz="3600" dirty="0"/>
              <a:t>        </a:t>
            </a:r>
            <a:r>
              <a:rPr lang="en-US" altLang="zh-TW" sz="3600" dirty="0">
                <a:solidFill>
                  <a:srgbClr val="FF0000"/>
                </a:solidFill>
              </a:rPr>
              <a:t>HTTPS</a:t>
            </a:r>
            <a:r>
              <a:rPr lang="zh-TW" altLang="en-US" sz="3600" dirty="0">
                <a:solidFill>
                  <a:srgbClr val="FF0000"/>
                </a:solidFill>
              </a:rPr>
              <a:t>安全</a:t>
            </a:r>
            <a:r>
              <a:rPr lang="en-US" altLang="zh-TW" sz="3600" dirty="0">
                <a:solidFill>
                  <a:srgbClr val="FF0000"/>
                </a:solidFill>
              </a:rPr>
              <a:t>443</a:t>
            </a:r>
            <a:endParaRPr lang="en-US" altLang="zh-TW" sz="3600" dirty="0"/>
          </a:p>
          <a:p>
            <a:r>
              <a:rPr lang="en-US" altLang="zh-TW" sz="3600" dirty="0"/>
              <a:t>(B) FTP</a:t>
            </a:r>
            <a:r>
              <a:rPr lang="zh-TW" altLang="en-US" sz="3600" dirty="0"/>
              <a:t>       </a:t>
            </a:r>
            <a:r>
              <a:rPr lang="en-US" altLang="zh-TW" sz="3600" dirty="0"/>
              <a:t>20.21</a:t>
            </a:r>
            <a:r>
              <a:rPr lang="zh-TW" altLang="en-US" sz="3600" dirty="0"/>
              <a:t>     </a:t>
            </a:r>
            <a:r>
              <a:rPr lang="en-US" altLang="zh-TW" sz="3600" dirty="0">
                <a:solidFill>
                  <a:srgbClr val="FF0000"/>
                </a:solidFill>
              </a:rPr>
              <a:t>SFTP</a:t>
            </a:r>
            <a:r>
              <a:rPr lang="zh-TW" altLang="en-US" sz="3600" dirty="0">
                <a:solidFill>
                  <a:srgbClr val="FF0000"/>
                </a:solidFill>
              </a:rPr>
              <a:t>安全</a:t>
            </a:r>
            <a:r>
              <a:rPr lang="en-US" altLang="zh-TW" sz="3600" dirty="0">
                <a:solidFill>
                  <a:srgbClr val="FF0000"/>
                </a:solidFill>
              </a:rPr>
              <a:t>22</a:t>
            </a:r>
          </a:p>
          <a:p>
            <a:r>
              <a:rPr lang="en-US" altLang="zh-TW" sz="3600" dirty="0">
                <a:solidFill>
                  <a:srgbClr val="FF0000"/>
                </a:solidFill>
              </a:rPr>
              <a:t>(C) SSL</a:t>
            </a:r>
            <a:r>
              <a:rPr lang="zh-TW" altLang="en-US" sz="3600" dirty="0">
                <a:solidFill>
                  <a:srgbClr val="FF0000"/>
                </a:solidFill>
              </a:rPr>
              <a:t>    </a:t>
            </a:r>
            <a:r>
              <a:rPr lang="en-US" altLang="zh-TW" sz="3600" dirty="0"/>
              <a:t>443</a:t>
            </a:r>
          </a:p>
          <a:p>
            <a:r>
              <a:rPr lang="en-US" altLang="zh-TW" sz="3600" dirty="0"/>
              <a:t>(D) TELNET23</a:t>
            </a:r>
            <a:r>
              <a:rPr lang="zh-TW" altLang="en-US" sz="3600" dirty="0"/>
              <a:t>     </a:t>
            </a:r>
            <a:r>
              <a:rPr lang="en-US" altLang="zh-TW" sz="3600" dirty="0">
                <a:solidFill>
                  <a:srgbClr val="FF0000"/>
                </a:solidFill>
              </a:rPr>
              <a:t>SSH</a:t>
            </a:r>
            <a:r>
              <a:rPr lang="zh-TW" altLang="en-US" sz="3600" dirty="0">
                <a:solidFill>
                  <a:srgbClr val="FF0000"/>
                </a:solidFill>
              </a:rPr>
              <a:t>安全</a:t>
            </a:r>
            <a:r>
              <a:rPr lang="en-US" altLang="zh-TW" sz="3600" dirty="0">
                <a:solidFill>
                  <a:srgbClr val="FF0000"/>
                </a:solidFill>
              </a:rPr>
              <a:t>22</a:t>
            </a:r>
          </a:p>
        </p:txBody>
      </p:sp>
    </p:spTree>
    <p:extLst>
      <p:ext uri="{BB962C8B-B14F-4D97-AF65-F5344CB8AC3E}">
        <p14:creationId xmlns:p14="http://schemas.microsoft.com/office/powerpoint/2010/main" val="45203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下列何者不是常見的弱點掃描工具之一</a:t>
            </a:r>
            <a:r>
              <a:rPr lang="en-US" altLang="zh-TW" sz="3600" dirty="0"/>
              <a:t>?</a:t>
            </a:r>
          </a:p>
          <a:p>
            <a:r>
              <a:rPr lang="en-US" altLang="zh-TW" sz="3600" dirty="0"/>
              <a:t>(A) Open Vulnerability Assessment System (OpenVAS)</a:t>
            </a:r>
          </a:p>
          <a:p>
            <a:r>
              <a:rPr lang="en-US" altLang="zh-TW" sz="3600" dirty="0"/>
              <a:t>(B) Nessus</a:t>
            </a:r>
          </a:p>
          <a:p>
            <a:r>
              <a:rPr lang="en-US" altLang="zh-TW" sz="3600" dirty="0">
                <a:solidFill>
                  <a:srgbClr val="FF0000"/>
                </a:solidFill>
              </a:rPr>
              <a:t>(C) </a:t>
            </a:r>
            <a:r>
              <a:rPr lang="en-US" altLang="zh-TW" sz="3600" dirty="0" err="1">
                <a:solidFill>
                  <a:srgbClr val="FF0000"/>
                </a:solidFill>
              </a:rPr>
              <a:t>MegaSploit</a:t>
            </a:r>
            <a:endParaRPr lang="en-US" altLang="zh-TW" sz="3600" dirty="0">
              <a:solidFill>
                <a:srgbClr val="FF0000"/>
              </a:solidFill>
            </a:endParaRPr>
          </a:p>
          <a:p>
            <a:r>
              <a:rPr lang="en-US" altLang="zh-TW" sz="3600" dirty="0"/>
              <a:t>(D) Nmap</a:t>
            </a:r>
          </a:p>
          <a:p>
            <a:endParaRPr lang="en-US" altLang="zh-TW" sz="3600" dirty="0"/>
          </a:p>
          <a:p>
            <a:r>
              <a:rPr lang="zh-TW" altLang="en-US" sz="3600" dirty="0"/>
              <a:t>背的</a:t>
            </a:r>
            <a:endParaRPr lang="en-US" altLang="zh-TW" sz="3600" dirty="0"/>
          </a:p>
        </p:txBody>
      </p:sp>
    </p:spTree>
    <p:extLst>
      <p:ext uri="{BB962C8B-B14F-4D97-AF65-F5344CB8AC3E}">
        <p14:creationId xmlns:p14="http://schemas.microsoft.com/office/powerpoint/2010/main" val="166298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當系統或應用程式上被發現具有弱點</a:t>
            </a:r>
            <a:r>
              <a:rPr lang="en-US" altLang="zh-TW" sz="3600" dirty="0"/>
              <a:t>,</a:t>
            </a:r>
            <a:r>
              <a:rPr lang="zh-TW" altLang="en-US" sz="3600" dirty="0"/>
              <a:t>但是在修補程式</a:t>
            </a:r>
            <a:r>
              <a:rPr lang="zh-TW" altLang="en-US" sz="3600" dirty="0">
                <a:solidFill>
                  <a:srgbClr val="FF0000"/>
                </a:solidFill>
              </a:rPr>
              <a:t>未發佈之前</a:t>
            </a:r>
            <a:r>
              <a:rPr lang="en-US" altLang="zh-TW" sz="3600" dirty="0"/>
              <a:t>,</a:t>
            </a:r>
            <a:r>
              <a:rPr lang="zh-TW" altLang="en-US" sz="3600" dirty="0"/>
              <a:t>或是使用者</a:t>
            </a:r>
            <a:r>
              <a:rPr lang="zh-TW" altLang="en-US" sz="3600" dirty="0">
                <a:solidFill>
                  <a:srgbClr val="FF0000"/>
                </a:solidFill>
              </a:rPr>
              <a:t>更新前</a:t>
            </a:r>
            <a:r>
              <a:rPr lang="zh-TW" altLang="en-US" sz="3600" dirty="0"/>
              <a:t>所進行的惡意攻擊行為</a:t>
            </a:r>
            <a:r>
              <a:rPr lang="en-US" altLang="zh-TW" sz="3600" dirty="0"/>
              <a:t>,</a:t>
            </a:r>
            <a:r>
              <a:rPr lang="zh-TW" altLang="en-US" sz="3600" dirty="0"/>
              <a:t>稱之為</a:t>
            </a:r>
            <a:r>
              <a:rPr lang="en-US" altLang="zh-TW" sz="3600" dirty="0"/>
              <a:t>?</a:t>
            </a:r>
          </a:p>
          <a:p>
            <a:r>
              <a:rPr lang="en-US" altLang="zh-TW" sz="3600" dirty="0"/>
              <a:t>(A) </a:t>
            </a:r>
            <a:r>
              <a:rPr lang="zh-TW" altLang="en-US" sz="3600" dirty="0"/>
              <a:t>釣魚</a:t>
            </a:r>
            <a:r>
              <a:rPr lang="en-US" altLang="zh-TW" sz="3600" dirty="0"/>
              <a:t>(phishing)</a:t>
            </a:r>
          </a:p>
          <a:p>
            <a:r>
              <a:rPr lang="en-US" altLang="zh-TW" sz="3600" dirty="0">
                <a:solidFill>
                  <a:srgbClr val="FF0000"/>
                </a:solidFill>
              </a:rPr>
              <a:t>(B) </a:t>
            </a:r>
            <a:r>
              <a:rPr lang="zh-TW" altLang="en-US" sz="3600" dirty="0">
                <a:solidFill>
                  <a:srgbClr val="FF0000"/>
                </a:solidFill>
              </a:rPr>
              <a:t>零時差攻擊</a:t>
            </a:r>
            <a:r>
              <a:rPr lang="en-US" altLang="zh-TW" sz="3600" dirty="0">
                <a:solidFill>
                  <a:srgbClr val="FF0000"/>
                </a:solidFill>
              </a:rPr>
              <a:t>(zero day attack )</a:t>
            </a:r>
          </a:p>
          <a:p>
            <a:r>
              <a:rPr lang="en-US" altLang="zh-TW" sz="3600" dirty="0"/>
              <a:t>(C) </a:t>
            </a:r>
            <a:r>
              <a:rPr lang="zh-TW" altLang="en-US" sz="3600" dirty="0"/>
              <a:t>暴力攻擊</a:t>
            </a:r>
            <a:r>
              <a:rPr lang="en-US" altLang="zh-TW" sz="3600" dirty="0"/>
              <a:t>(brute-force attack)</a:t>
            </a:r>
          </a:p>
          <a:p>
            <a:r>
              <a:rPr lang="en-US" altLang="zh-TW" sz="3600" dirty="0"/>
              <a:t>(D) </a:t>
            </a:r>
            <a:r>
              <a:rPr lang="zh-TW" altLang="en-US" sz="3600" dirty="0"/>
              <a:t>重送攻擊</a:t>
            </a:r>
            <a:r>
              <a:rPr lang="en-US" altLang="zh-TW" sz="3600" dirty="0"/>
              <a:t>(</a:t>
            </a:r>
            <a:r>
              <a:rPr lang="en-US" altLang="zh-TW" sz="3600" u="sng" dirty="0"/>
              <a:t>replay attack</a:t>
            </a:r>
            <a:r>
              <a:rPr lang="en-US" altLang="zh-TW" sz="3600" dirty="0"/>
              <a:t>)</a:t>
            </a:r>
          </a:p>
        </p:txBody>
      </p:sp>
    </p:spTree>
    <p:extLst>
      <p:ext uri="{BB962C8B-B14F-4D97-AF65-F5344CB8AC3E}">
        <p14:creationId xmlns:p14="http://schemas.microsoft.com/office/powerpoint/2010/main" val="703459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下列哪個檔案最可能內含</a:t>
            </a:r>
            <a:r>
              <a:rPr lang="zh-TW" altLang="en-US" sz="3600" dirty="0">
                <a:solidFill>
                  <a:srgbClr val="FF0000"/>
                </a:solidFill>
              </a:rPr>
              <a:t>巨集型病毒</a:t>
            </a:r>
            <a:r>
              <a:rPr lang="en-US" altLang="zh-TW" sz="3600" dirty="0"/>
              <a:t>(Macro Virus)?</a:t>
            </a:r>
          </a:p>
          <a:p>
            <a:r>
              <a:rPr lang="en-US" altLang="zh-TW" sz="3600" dirty="0">
                <a:solidFill>
                  <a:srgbClr val="FF0000"/>
                </a:solidFill>
              </a:rPr>
              <a:t>(A) staff.doc</a:t>
            </a:r>
          </a:p>
          <a:p>
            <a:r>
              <a:rPr lang="en-US" altLang="zh-TW" sz="3600" dirty="0"/>
              <a:t>(B) cmd.exe</a:t>
            </a:r>
          </a:p>
          <a:p>
            <a:r>
              <a:rPr lang="en-US" altLang="zh-TW" sz="3600" dirty="0"/>
              <a:t>(C) command.dll</a:t>
            </a:r>
          </a:p>
          <a:p>
            <a:r>
              <a:rPr lang="en-US" altLang="zh-TW" sz="3600" dirty="0"/>
              <a:t>(D) device.drv</a:t>
            </a:r>
          </a:p>
        </p:txBody>
      </p:sp>
    </p:spTree>
    <p:extLst>
      <p:ext uri="{BB962C8B-B14F-4D97-AF65-F5344CB8AC3E}">
        <p14:creationId xmlns:p14="http://schemas.microsoft.com/office/powerpoint/2010/main" val="2501441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認識</a:t>
            </a:r>
            <a:r>
              <a:rPr lang="zh-TW" altLang="en-US" sz="3600" dirty="0">
                <a:solidFill>
                  <a:srgbClr val="FF0000"/>
                </a:solidFill>
              </a:rPr>
              <a:t>惡意程式</a:t>
            </a:r>
            <a:r>
              <a:rPr lang="en-US" altLang="zh-TW" sz="3600" dirty="0"/>
              <a:t>,</a:t>
            </a:r>
            <a:r>
              <a:rPr lang="zh-TW" altLang="en-US" sz="3600" dirty="0"/>
              <a:t>下列敘述何者</a:t>
            </a:r>
            <a:r>
              <a:rPr lang="zh-TW" altLang="en-US" sz="3600" dirty="0">
                <a:solidFill>
                  <a:srgbClr val="FF0000"/>
                </a:solidFill>
              </a:rPr>
              <a:t>不正確</a:t>
            </a:r>
            <a:r>
              <a:rPr lang="en-US" altLang="zh-TW" sz="3600" dirty="0">
                <a:solidFill>
                  <a:srgbClr val="FF0000"/>
                </a:solidFill>
              </a:rPr>
              <a:t>?</a:t>
            </a:r>
          </a:p>
          <a:p>
            <a:r>
              <a:rPr lang="en-US" altLang="zh-TW" sz="3600" dirty="0"/>
              <a:t>(A) </a:t>
            </a:r>
            <a:r>
              <a:rPr lang="zh-TW" altLang="en-US" sz="3600" dirty="0"/>
              <a:t>邏輯炸彈被設定在</a:t>
            </a:r>
            <a:r>
              <a:rPr lang="zh-TW" altLang="en-US" sz="3600" dirty="0">
                <a:solidFill>
                  <a:srgbClr val="FF0000"/>
                </a:solidFill>
              </a:rPr>
              <a:t>特定條件下啟動破壞攻擊行為</a:t>
            </a:r>
          </a:p>
          <a:p>
            <a:r>
              <a:rPr lang="en-US" altLang="zh-TW" sz="3600" dirty="0">
                <a:solidFill>
                  <a:srgbClr val="FF0000"/>
                </a:solidFill>
              </a:rPr>
              <a:t>(B) </a:t>
            </a:r>
            <a:r>
              <a:rPr lang="zh-TW" altLang="en-US" sz="3600" dirty="0">
                <a:solidFill>
                  <a:srgbClr val="FF0000"/>
                </a:solidFill>
              </a:rPr>
              <a:t>特洛伊木馬會自我複製</a:t>
            </a:r>
            <a:r>
              <a:rPr lang="en-US" altLang="zh-TW" sz="3600" dirty="0">
                <a:solidFill>
                  <a:srgbClr val="FF0000"/>
                </a:solidFill>
              </a:rPr>
              <a:t>,</a:t>
            </a:r>
            <a:r>
              <a:rPr lang="zh-TW" altLang="en-US" sz="3600" dirty="0">
                <a:solidFill>
                  <a:srgbClr val="FF0000"/>
                </a:solidFill>
              </a:rPr>
              <a:t>也會</a:t>
            </a:r>
            <a:r>
              <a:rPr lang="zh-TW" altLang="en-US" sz="3600" strike="sngStrike" dirty="0">
                <a:solidFill>
                  <a:srgbClr val="FF0000"/>
                </a:solidFill>
              </a:rPr>
              <a:t>主動散播到別的電腦裡面</a:t>
            </a:r>
          </a:p>
          <a:p>
            <a:r>
              <a:rPr lang="en-US" altLang="zh-TW" sz="3600" dirty="0"/>
              <a:t>(C) </a:t>
            </a:r>
            <a:r>
              <a:rPr lang="zh-TW" altLang="en-US" sz="3600" dirty="0"/>
              <a:t>病毒會感染</a:t>
            </a:r>
            <a:r>
              <a:rPr lang="zh-TW" altLang="en-US" sz="3600" dirty="0">
                <a:solidFill>
                  <a:srgbClr val="FF0000"/>
                </a:solidFill>
              </a:rPr>
              <a:t>寄生或附著在別的電腦程式或文件檔案裡面</a:t>
            </a:r>
          </a:p>
          <a:p>
            <a:r>
              <a:rPr lang="en-US" altLang="zh-TW" sz="3600" dirty="0"/>
              <a:t>(D) </a:t>
            </a:r>
            <a:r>
              <a:rPr lang="zh-TW" altLang="en-US" sz="3600" dirty="0"/>
              <a:t>蠕蟲的特性是快速的</a:t>
            </a:r>
            <a:r>
              <a:rPr lang="zh-TW" altLang="en-US" sz="3600" dirty="0">
                <a:solidFill>
                  <a:srgbClr val="FF0000"/>
                </a:solidFill>
              </a:rPr>
              <a:t>自我繁殖感染其他的主機</a:t>
            </a:r>
            <a:r>
              <a:rPr lang="en-US" altLang="zh-TW" sz="3600" dirty="0"/>
              <a:t>,</a:t>
            </a:r>
            <a:r>
              <a:rPr lang="zh-TW" altLang="en-US" sz="3600" dirty="0"/>
              <a:t>發送大量封包</a:t>
            </a:r>
            <a:r>
              <a:rPr lang="en-US" altLang="zh-TW" sz="3600" dirty="0"/>
              <a:t>,</a:t>
            </a:r>
            <a:r>
              <a:rPr lang="zh-TW" altLang="en-US" sz="3600" dirty="0"/>
              <a:t>使網路癱瘓</a:t>
            </a:r>
            <a:endParaRPr lang="en-US" altLang="zh-TW" sz="3600" dirty="0"/>
          </a:p>
        </p:txBody>
      </p:sp>
    </p:spTree>
    <p:extLst>
      <p:ext uri="{BB962C8B-B14F-4D97-AF65-F5344CB8AC3E}">
        <p14:creationId xmlns:p14="http://schemas.microsoft.com/office/powerpoint/2010/main" val="2208163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78781" y="946908"/>
            <a:ext cx="8586438" cy="4524315"/>
          </a:xfrm>
          <a:prstGeom prst="rect">
            <a:avLst/>
          </a:prstGeom>
        </p:spPr>
        <p:txBody>
          <a:bodyPr wrap="square">
            <a:spAutoFit/>
          </a:bodyPr>
          <a:lstStyle/>
          <a:p>
            <a:r>
              <a:rPr lang="zh-TW" altLang="en-US" sz="3200" dirty="0"/>
              <a:t>關於</a:t>
            </a:r>
            <a:r>
              <a:rPr lang="zh-TW" altLang="en-US" sz="3200" dirty="0">
                <a:solidFill>
                  <a:srgbClr val="FF0000"/>
                </a:solidFill>
              </a:rPr>
              <a:t>儲存媒體</a:t>
            </a:r>
            <a:r>
              <a:rPr lang="zh-TW" altLang="en-US" sz="3200" dirty="0"/>
              <a:t>使用規範</a:t>
            </a:r>
            <a:r>
              <a:rPr lang="en-US" altLang="zh-TW" sz="3200" dirty="0"/>
              <a:t>,</a:t>
            </a:r>
            <a:r>
              <a:rPr lang="zh-TW" altLang="en-US" sz="3200" dirty="0"/>
              <a:t>下列敘述何者</a:t>
            </a:r>
            <a:r>
              <a:rPr lang="zh-TW" altLang="en-US" sz="3200" dirty="0">
                <a:solidFill>
                  <a:srgbClr val="FF0000"/>
                </a:solidFill>
              </a:rPr>
              <a:t>不正確</a:t>
            </a:r>
            <a:r>
              <a:rPr lang="en-US" altLang="zh-TW" sz="3200" dirty="0"/>
              <a:t>?</a:t>
            </a:r>
          </a:p>
          <a:p>
            <a:r>
              <a:rPr lang="en-US" altLang="zh-TW" sz="3200" dirty="0"/>
              <a:t>(A) </a:t>
            </a:r>
            <a:r>
              <a:rPr lang="zh-TW" altLang="en-US" sz="3200" dirty="0"/>
              <a:t>各式儲存媒體如識別卡、磁碟片、磁帶、光碟片及各式磁碟機等如</a:t>
            </a:r>
            <a:r>
              <a:rPr lang="zh-TW" altLang="en-US" sz="3200" dirty="0">
                <a:solidFill>
                  <a:srgbClr val="FF0000"/>
                </a:solidFill>
              </a:rPr>
              <a:t>須報廢或不堪使用</a:t>
            </a:r>
            <a:r>
              <a:rPr lang="zh-TW" altLang="en-US" sz="3200" dirty="0"/>
              <a:t>時</a:t>
            </a:r>
            <a:r>
              <a:rPr lang="en-US" altLang="zh-TW" sz="3200" dirty="0"/>
              <a:t>,</a:t>
            </a:r>
            <a:r>
              <a:rPr lang="zh-TW" altLang="en-US" sz="3200" dirty="0"/>
              <a:t>應將</a:t>
            </a:r>
            <a:r>
              <a:rPr lang="zh-TW" altLang="en-US" sz="3200" dirty="0">
                <a:solidFill>
                  <a:srgbClr val="FF0000"/>
                </a:solidFill>
              </a:rPr>
              <a:t>內含之資料加以清除</a:t>
            </a:r>
            <a:r>
              <a:rPr lang="en-US" altLang="zh-TW" sz="3200" dirty="0">
                <a:solidFill>
                  <a:srgbClr val="FF0000"/>
                </a:solidFill>
              </a:rPr>
              <a:t>,</a:t>
            </a:r>
            <a:r>
              <a:rPr lang="zh-TW" altLang="en-US" sz="3200" dirty="0">
                <a:solidFill>
                  <a:srgbClr val="FF0000"/>
                </a:solidFill>
              </a:rPr>
              <a:t>以確保資料安全</a:t>
            </a:r>
          </a:p>
          <a:p>
            <a:r>
              <a:rPr lang="en-US" altLang="zh-TW" sz="3200" dirty="0"/>
              <a:t>(B) </a:t>
            </a:r>
            <a:r>
              <a:rPr lang="zh-TW" altLang="en-US" sz="3200" dirty="0">
                <a:solidFill>
                  <a:srgbClr val="FF0000"/>
                </a:solidFill>
              </a:rPr>
              <a:t>儲存機密資料之儲存媒體</a:t>
            </a:r>
            <a:r>
              <a:rPr lang="en-US" altLang="zh-TW" sz="3200" dirty="0"/>
              <a:t>,</a:t>
            </a:r>
            <a:r>
              <a:rPr lang="zh-TW" altLang="en-US" sz="3200" dirty="0"/>
              <a:t>必須遵照組織訂定之作業方式進行標示並妥善保存</a:t>
            </a:r>
          </a:p>
          <a:p>
            <a:r>
              <a:rPr lang="en-US" altLang="zh-TW" sz="3200" dirty="0"/>
              <a:t>(C) </a:t>
            </a:r>
            <a:r>
              <a:rPr lang="zh-TW" altLang="en-US" sz="3200" dirty="0"/>
              <a:t>機密資料變動時</a:t>
            </a:r>
            <a:r>
              <a:rPr lang="en-US" altLang="zh-TW" sz="3200" dirty="0"/>
              <a:t>,</a:t>
            </a:r>
            <a:r>
              <a:rPr lang="zh-TW" altLang="en-US" sz="3200" dirty="0"/>
              <a:t>媒體標示需即時更新</a:t>
            </a:r>
          </a:p>
          <a:p>
            <a:r>
              <a:rPr lang="en-US" altLang="zh-TW" sz="3200" dirty="0">
                <a:solidFill>
                  <a:srgbClr val="FF0000"/>
                </a:solidFill>
              </a:rPr>
              <a:t>(D) </a:t>
            </a:r>
            <a:r>
              <a:rPr lang="zh-TW" altLang="en-US" sz="3200" dirty="0">
                <a:solidFill>
                  <a:srgbClr val="FF0000"/>
                </a:solidFill>
              </a:rPr>
              <a:t>備份媒體</a:t>
            </a:r>
            <a:r>
              <a:rPr lang="zh-TW" altLang="en-US" sz="3200" strike="sngStrike" dirty="0">
                <a:solidFill>
                  <a:srgbClr val="FF0000"/>
                </a:solidFill>
              </a:rPr>
              <a:t>無需定期更新</a:t>
            </a:r>
            <a:r>
              <a:rPr lang="en-US" altLang="zh-TW" sz="3200" dirty="0">
                <a:solidFill>
                  <a:srgbClr val="FF0000"/>
                </a:solidFill>
              </a:rPr>
              <a:t>,</a:t>
            </a:r>
            <a:r>
              <a:rPr lang="zh-TW" altLang="en-US" sz="3200" dirty="0">
                <a:solidFill>
                  <a:srgbClr val="FF0000"/>
                </a:solidFill>
              </a:rPr>
              <a:t>僅以抽檢方式驗證其有效性</a:t>
            </a:r>
            <a:endParaRPr lang="en-US" altLang="zh-TW" sz="3200" dirty="0">
              <a:solidFill>
                <a:srgbClr val="FF0000"/>
              </a:solidFill>
            </a:endParaRPr>
          </a:p>
        </p:txBody>
      </p:sp>
    </p:spTree>
    <p:extLst>
      <p:ext uri="{BB962C8B-B14F-4D97-AF65-F5344CB8AC3E}">
        <p14:creationId xmlns:p14="http://schemas.microsoft.com/office/powerpoint/2010/main" val="4144616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92688" y="946908"/>
            <a:ext cx="8158624" cy="5632311"/>
          </a:xfrm>
          <a:prstGeom prst="rect">
            <a:avLst/>
          </a:prstGeom>
        </p:spPr>
        <p:txBody>
          <a:bodyPr wrap="square">
            <a:spAutoFit/>
          </a:bodyPr>
          <a:lstStyle/>
          <a:p>
            <a:r>
              <a:rPr lang="zh-TW" altLang="en-US" sz="3600" dirty="0"/>
              <a:t>依據資訊安全管理系統 </a:t>
            </a:r>
            <a:r>
              <a:rPr lang="en-US" altLang="zh-TW" sz="3600" dirty="0"/>
              <a:t>CNS27001</a:t>
            </a:r>
            <a:r>
              <a:rPr lang="zh-TW" altLang="en-US" sz="3600" dirty="0"/>
              <a:t>、</a:t>
            </a:r>
            <a:r>
              <a:rPr lang="en-US" altLang="zh-TW" sz="3600" dirty="0"/>
              <a:t>CNS27002 </a:t>
            </a:r>
            <a:r>
              <a:rPr lang="zh-TW" altLang="en-US" sz="3600" dirty="0"/>
              <a:t>對資料備份的描述與要</a:t>
            </a:r>
          </a:p>
          <a:p>
            <a:r>
              <a:rPr lang="zh-TW" altLang="en-US" sz="3600" dirty="0"/>
              <a:t>求</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資料備份主要目的為防範資料漏失</a:t>
            </a:r>
          </a:p>
          <a:p>
            <a:r>
              <a:rPr lang="en-US" altLang="zh-TW" sz="3600" dirty="0"/>
              <a:t>(B) </a:t>
            </a:r>
            <a:r>
              <a:rPr lang="zh-TW" altLang="en-US" sz="3600" dirty="0"/>
              <a:t>組織宜建立備份政策</a:t>
            </a:r>
            <a:r>
              <a:rPr lang="en-US" altLang="zh-TW" sz="3600" dirty="0"/>
              <a:t>,</a:t>
            </a:r>
            <a:r>
              <a:rPr lang="zh-TW" altLang="en-US" sz="3600" dirty="0"/>
              <a:t>以定義組織對備份的相關要求</a:t>
            </a:r>
          </a:p>
          <a:p>
            <a:r>
              <a:rPr lang="en-US" altLang="zh-TW" sz="3600" dirty="0"/>
              <a:t>(C) </a:t>
            </a:r>
            <a:r>
              <a:rPr lang="zh-TW" altLang="en-US" sz="3600" dirty="0"/>
              <a:t>備份資料的存放地點宜於遠端</a:t>
            </a:r>
            <a:r>
              <a:rPr lang="en-US" altLang="zh-TW" sz="3600" dirty="0"/>
              <a:t>,</a:t>
            </a:r>
            <a:r>
              <a:rPr lang="zh-TW" altLang="en-US" sz="3600" dirty="0"/>
              <a:t>以避免主要場域發生災難時不被波及</a:t>
            </a:r>
          </a:p>
          <a:p>
            <a:r>
              <a:rPr lang="en-US" altLang="zh-TW" sz="3600" dirty="0">
                <a:solidFill>
                  <a:srgbClr val="FF0000"/>
                </a:solidFill>
              </a:rPr>
              <a:t>(D) </a:t>
            </a:r>
            <a:r>
              <a:rPr lang="zh-TW" altLang="en-US" sz="3600" dirty="0">
                <a:solidFill>
                  <a:srgbClr val="FF0000"/>
                </a:solidFill>
              </a:rPr>
              <a:t>備份資料測試復原時</a:t>
            </a:r>
            <a:r>
              <a:rPr lang="en-US" altLang="zh-TW" sz="3600" dirty="0">
                <a:solidFill>
                  <a:srgbClr val="FF0000"/>
                </a:solidFill>
              </a:rPr>
              <a:t>,</a:t>
            </a:r>
            <a:r>
              <a:rPr lang="zh-TW" altLang="en-US" sz="3600" dirty="0">
                <a:solidFill>
                  <a:srgbClr val="FF0000"/>
                </a:solidFill>
              </a:rPr>
              <a:t>應覆寫回原始媒體或系統</a:t>
            </a:r>
            <a:r>
              <a:rPr lang="en-US" altLang="zh-TW" sz="3600" dirty="0">
                <a:solidFill>
                  <a:srgbClr val="FF0000"/>
                </a:solidFill>
              </a:rPr>
              <a:t>,</a:t>
            </a:r>
            <a:r>
              <a:rPr lang="zh-TW" altLang="en-US" sz="3600" dirty="0">
                <a:solidFill>
                  <a:srgbClr val="FF0000"/>
                </a:solidFill>
              </a:rPr>
              <a:t>以確保資料復原之有效性</a:t>
            </a:r>
            <a:endParaRPr lang="en-US" altLang="zh-TW" sz="3600" dirty="0">
              <a:solidFill>
                <a:srgbClr val="FF0000"/>
              </a:solidFill>
            </a:endParaRPr>
          </a:p>
        </p:txBody>
      </p:sp>
    </p:spTree>
    <p:extLst>
      <p:ext uri="{BB962C8B-B14F-4D97-AF65-F5344CB8AC3E}">
        <p14:creationId xmlns:p14="http://schemas.microsoft.com/office/powerpoint/2010/main" val="1657071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關於保護公司</a:t>
            </a:r>
            <a:r>
              <a:rPr lang="zh-TW" altLang="en-US" sz="3600" dirty="0">
                <a:solidFill>
                  <a:srgbClr val="FF0000"/>
                </a:solidFill>
              </a:rPr>
              <a:t>內部機密性資料</a:t>
            </a:r>
            <a:r>
              <a:rPr lang="zh-TW" altLang="en-US" sz="3600" dirty="0"/>
              <a:t>的備份</a:t>
            </a:r>
            <a:r>
              <a:rPr lang="en-US" altLang="zh-TW" sz="3600" dirty="0"/>
              <a:t>,</a:t>
            </a:r>
            <a:r>
              <a:rPr lang="zh-TW" altLang="en-US" sz="3600" dirty="0"/>
              <a:t>下列何者方式較佳</a:t>
            </a:r>
            <a:r>
              <a:rPr lang="en-US" altLang="zh-TW" sz="3600" dirty="0"/>
              <a:t>?</a:t>
            </a:r>
          </a:p>
          <a:p>
            <a:r>
              <a:rPr lang="en-US" altLang="zh-TW" sz="3600" dirty="0"/>
              <a:t>(A) </a:t>
            </a:r>
            <a:r>
              <a:rPr lang="zh-TW" altLang="en-US" sz="3600" dirty="0"/>
              <a:t>隱藏保護</a:t>
            </a:r>
          </a:p>
          <a:p>
            <a:r>
              <a:rPr lang="en-US" altLang="zh-TW" sz="3600" dirty="0"/>
              <a:t>(B) </a:t>
            </a:r>
            <a:r>
              <a:rPr lang="zh-TW" altLang="en-US" sz="3600" dirty="0"/>
              <a:t>防寫保護</a:t>
            </a:r>
          </a:p>
          <a:p>
            <a:r>
              <a:rPr lang="en-US" altLang="zh-TW" sz="3600" dirty="0">
                <a:solidFill>
                  <a:srgbClr val="FF0000"/>
                </a:solidFill>
              </a:rPr>
              <a:t>(C) </a:t>
            </a:r>
            <a:r>
              <a:rPr lang="zh-TW" altLang="en-US" sz="3600" dirty="0">
                <a:solidFill>
                  <a:srgbClr val="FF0000"/>
                </a:solidFill>
              </a:rPr>
              <a:t>加密保護</a:t>
            </a:r>
          </a:p>
          <a:p>
            <a:r>
              <a:rPr lang="en-US" altLang="zh-TW" sz="3600" dirty="0"/>
              <a:t>(D) </a:t>
            </a:r>
            <a:r>
              <a:rPr lang="zh-TW" altLang="en-US" sz="3600" dirty="0"/>
              <a:t>雜湊保護</a:t>
            </a:r>
            <a:endParaRPr lang="en-US" altLang="zh-TW" sz="3600" dirty="0"/>
          </a:p>
        </p:txBody>
      </p:sp>
    </p:spTree>
    <p:extLst>
      <p:ext uri="{BB962C8B-B14F-4D97-AF65-F5344CB8AC3E}">
        <p14:creationId xmlns:p14="http://schemas.microsoft.com/office/powerpoint/2010/main" val="1630699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97942" y="946908"/>
            <a:ext cx="8548116" cy="4524315"/>
          </a:xfrm>
          <a:prstGeom prst="rect">
            <a:avLst/>
          </a:prstGeom>
        </p:spPr>
        <p:txBody>
          <a:bodyPr wrap="square">
            <a:spAutoFit/>
          </a:bodyPr>
          <a:lstStyle/>
          <a:p>
            <a:r>
              <a:rPr lang="zh-TW" altLang="en-US" sz="3200" dirty="0"/>
              <a:t>關於備份</a:t>
            </a:r>
            <a:r>
              <a:rPr lang="en-US" altLang="zh-TW" sz="3200" dirty="0"/>
              <a:t>,</a:t>
            </a:r>
            <a:r>
              <a:rPr lang="zh-TW" altLang="en-US" sz="3200" dirty="0"/>
              <a:t>下列敘述何者正確</a:t>
            </a:r>
            <a:r>
              <a:rPr lang="en-US" altLang="zh-TW" sz="3200" dirty="0"/>
              <a:t>?</a:t>
            </a:r>
          </a:p>
          <a:p>
            <a:r>
              <a:rPr lang="en-US" altLang="zh-TW" sz="3200" dirty="0"/>
              <a:t>(A) </a:t>
            </a:r>
            <a:r>
              <a:rPr lang="zh-TW" altLang="en-US" sz="3200" dirty="0"/>
              <a:t>差異備份係指與增量備份完成後之索引檔進行比對</a:t>
            </a:r>
            <a:r>
              <a:rPr lang="en-US" altLang="zh-TW" sz="3200" dirty="0"/>
              <a:t>,</a:t>
            </a:r>
            <a:r>
              <a:rPr lang="zh-TW" altLang="en-US" sz="3200" dirty="0"/>
              <a:t>只要發生過變化之文件都會再備份一次</a:t>
            </a:r>
          </a:p>
          <a:p>
            <a:r>
              <a:rPr lang="en-US" altLang="zh-TW" sz="3200" dirty="0"/>
              <a:t>(B) </a:t>
            </a:r>
            <a:r>
              <a:rPr lang="zh-TW" altLang="en-US" sz="3200" dirty="0"/>
              <a:t>完全備份係指與差異備份完成後之索引檔進行比對</a:t>
            </a:r>
            <a:r>
              <a:rPr lang="en-US" altLang="zh-TW" sz="3200" dirty="0"/>
              <a:t>,</a:t>
            </a:r>
            <a:r>
              <a:rPr lang="zh-TW" altLang="en-US" sz="3200" dirty="0"/>
              <a:t>只要發生過變化之文件都會再備份一次</a:t>
            </a:r>
          </a:p>
          <a:p>
            <a:r>
              <a:rPr lang="en-US" altLang="zh-TW" sz="3200" dirty="0"/>
              <a:t>(C) </a:t>
            </a:r>
            <a:r>
              <a:rPr lang="zh-TW" altLang="en-US" sz="3200" dirty="0"/>
              <a:t>差異備份係指與增量備份完成後之索引檔進行比對</a:t>
            </a:r>
            <a:r>
              <a:rPr lang="en-US" altLang="zh-TW" sz="3200" dirty="0"/>
              <a:t>,</a:t>
            </a:r>
            <a:r>
              <a:rPr lang="zh-TW" altLang="en-US" sz="3200" dirty="0"/>
              <a:t>只要發生過變化之文件都會再備份一次</a:t>
            </a:r>
          </a:p>
          <a:p>
            <a:r>
              <a:rPr lang="en-US" altLang="zh-TW" sz="3200" dirty="0">
                <a:solidFill>
                  <a:srgbClr val="FF0000"/>
                </a:solidFill>
              </a:rPr>
              <a:t>(D) </a:t>
            </a:r>
            <a:r>
              <a:rPr lang="zh-TW" altLang="en-US" sz="3200" dirty="0">
                <a:solidFill>
                  <a:srgbClr val="FF0000"/>
                </a:solidFill>
              </a:rPr>
              <a:t>差異備份係指與完全備份完成後之索引檔進行比對</a:t>
            </a:r>
            <a:r>
              <a:rPr lang="en-US" altLang="zh-TW" sz="3200" dirty="0">
                <a:solidFill>
                  <a:srgbClr val="FF0000"/>
                </a:solidFill>
              </a:rPr>
              <a:t>,</a:t>
            </a:r>
            <a:r>
              <a:rPr lang="zh-TW" altLang="en-US" sz="3200" dirty="0">
                <a:solidFill>
                  <a:srgbClr val="FF0000"/>
                </a:solidFill>
              </a:rPr>
              <a:t>只要發生過變化之文件都會再備份一次</a:t>
            </a:r>
            <a:endParaRPr lang="en-US" altLang="zh-TW" sz="3200" dirty="0">
              <a:solidFill>
                <a:srgbClr val="FF0000"/>
              </a:solidFill>
            </a:endParaRPr>
          </a:p>
        </p:txBody>
      </p:sp>
    </p:spTree>
    <p:extLst>
      <p:ext uri="{BB962C8B-B14F-4D97-AF65-F5344CB8AC3E}">
        <p14:creationId xmlns:p14="http://schemas.microsoft.com/office/powerpoint/2010/main" val="3688065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勒索軟體對於資料安全的傷害極大</a:t>
            </a:r>
            <a:r>
              <a:rPr lang="en-US" altLang="zh-TW" sz="3600" dirty="0"/>
              <a:t>,</a:t>
            </a:r>
            <a:r>
              <a:rPr lang="zh-TW" altLang="en-US" sz="3600" dirty="0"/>
              <a:t>請問下列敘述何者不正確</a:t>
            </a:r>
            <a:r>
              <a:rPr lang="en-US" altLang="zh-TW" sz="3600" dirty="0"/>
              <a:t>?</a:t>
            </a:r>
          </a:p>
          <a:p>
            <a:r>
              <a:rPr lang="en-US" altLang="zh-TW" sz="3600" dirty="0"/>
              <a:t>(A) </a:t>
            </a:r>
            <a:r>
              <a:rPr lang="zh-TW" altLang="en-US" sz="3600" dirty="0"/>
              <a:t>勒索軟體感染方式</a:t>
            </a:r>
            <a:r>
              <a:rPr lang="en-US" altLang="zh-TW" sz="3600" dirty="0"/>
              <a:t>,</a:t>
            </a:r>
            <a:r>
              <a:rPr lang="zh-TW" altLang="en-US" sz="3600" dirty="0"/>
              <a:t>利用加密方式將電腦資料加密勒索</a:t>
            </a:r>
          </a:p>
          <a:p>
            <a:r>
              <a:rPr lang="en-US" altLang="zh-TW" sz="3600" dirty="0">
                <a:solidFill>
                  <a:srgbClr val="FF0000"/>
                </a:solidFill>
              </a:rPr>
              <a:t>(B) </a:t>
            </a:r>
            <a:r>
              <a:rPr lang="zh-TW" altLang="en-US" sz="3600" dirty="0">
                <a:solidFill>
                  <a:srgbClr val="FF0000"/>
                </a:solidFill>
              </a:rPr>
              <a:t>勒索軟體是透過</a:t>
            </a:r>
            <a:r>
              <a:rPr lang="zh-TW" altLang="en-US" sz="3600" u="sng" dirty="0">
                <a:solidFill>
                  <a:srgbClr val="FF0000"/>
                </a:solidFill>
              </a:rPr>
              <a:t>網頁</a:t>
            </a:r>
            <a:r>
              <a:rPr lang="zh-TW" altLang="en-US" sz="3600" dirty="0">
                <a:solidFill>
                  <a:srgbClr val="FF0000"/>
                </a:solidFill>
              </a:rPr>
              <a:t>瀏覽或郵件感染造成</a:t>
            </a:r>
            <a:r>
              <a:rPr lang="en-US" altLang="zh-TW" sz="3600" dirty="0">
                <a:solidFill>
                  <a:srgbClr val="FF0000"/>
                </a:solidFill>
              </a:rPr>
              <a:t>,</a:t>
            </a:r>
            <a:r>
              <a:rPr lang="zh-TW" altLang="en-US" sz="3600" dirty="0">
                <a:solidFill>
                  <a:srgbClr val="FF0000"/>
                </a:solidFill>
              </a:rPr>
              <a:t>與</a:t>
            </a:r>
            <a:r>
              <a:rPr lang="zh-TW" altLang="en-US" sz="3600" u="sng" dirty="0">
                <a:solidFill>
                  <a:srgbClr val="FF0000"/>
                </a:solidFill>
              </a:rPr>
              <a:t>網路</a:t>
            </a:r>
            <a:r>
              <a:rPr lang="zh-TW" altLang="en-US" sz="3600" dirty="0">
                <a:solidFill>
                  <a:srgbClr val="FF0000"/>
                </a:solidFill>
              </a:rPr>
              <a:t>無關</a:t>
            </a:r>
          </a:p>
          <a:p>
            <a:r>
              <a:rPr lang="en-US" altLang="zh-TW" sz="3600" dirty="0"/>
              <a:t>(C) </a:t>
            </a:r>
            <a:r>
              <a:rPr lang="zh-TW" altLang="en-US" sz="3600" dirty="0"/>
              <a:t>勒索軟體會造成備份成本增加</a:t>
            </a:r>
          </a:p>
          <a:p>
            <a:r>
              <a:rPr lang="en-US" altLang="zh-TW" sz="3600" dirty="0"/>
              <a:t>(D) </a:t>
            </a:r>
            <a:r>
              <a:rPr lang="zh-TW" altLang="en-US" sz="3600" dirty="0"/>
              <a:t>勒索軟體會感染一般電腦也會感染到網路主機</a:t>
            </a:r>
            <a:endParaRPr lang="en-US" altLang="zh-TW" sz="3600" dirty="0"/>
          </a:p>
        </p:txBody>
      </p:sp>
    </p:spTree>
    <p:extLst>
      <p:ext uri="{BB962C8B-B14F-4D97-AF65-F5344CB8AC3E}">
        <p14:creationId xmlns:p14="http://schemas.microsoft.com/office/powerpoint/2010/main" val="1797761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關於系統日誌的管理與分析</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每天不斷產生的日誌</a:t>
            </a:r>
            <a:r>
              <a:rPr lang="en-US" altLang="zh-TW" sz="3600" dirty="0"/>
              <a:t>,</a:t>
            </a:r>
            <a:r>
              <a:rPr lang="zh-TW" altLang="en-US" sz="3600" dirty="0"/>
              <a:t>資料量龐大</a:t>
            </a:r>
            <a:r>
              <a:rPr lang="en-US" altLang="zh-TW" sz="3600" dirty="0"/>
              <a:t>,</a:t>
            </a:r>
            <a:r>
              <a:rPr lang="zh-TW" altLang="en-US" sz="3600" dirty="0"/>
              <a:t>往往超出人力可以判讀的範圍</a:t>
            </a:r>
          </a:p>
          <a:p>
            <a:r>
              <a:rPr lang="en-US" altLang="zh-TW" sz="3600" dirty="0">
                <a:solidFill>
                  <a:srgbClr val="FF0000"/>
                </a:solidFill>
              </a:rPr>
              <a:t>(B) </a:t>
            </a:r>
            <a:r>
              <a:rPr lang="zh-TW" altLang="en-US" sz="3600" dirty="0">
                <a:solidFill>
                  <a:srgbClr val="FF0000"/>
                </a:solidFill>
              </a:rPr>
              <a:t>預設的 </a:t>
            </a:r>
            <a:r>
              <a:rPr lang="en-US" altLang="zh-TW" sz="3600" u="sng" dirty="0">
                <a:solidFill>
                  <a:srgbClr val="FF0000"/>
                </a:solidFill>
              </a:rPr>
              <a:t>Syslog</a:t>
            </a:r>
            <a:r>
              <a:rPr lang="en-US" altLang="zh-TW" sz="3600" dirty="0">
                <a:solidFill>
                  <a:srgbClr val="FF0000"/>
                </a:solidFill>
              </a:rPr>
              <a:t> </a:t>
            </a:r>
            <a:r>
              <a:rPr lang="zh-TW" altLang="en-US" sz="3600" dirty="0">
                <a:solidFill>
                  <a:srgbClr val="FF0000"/>
                </a:solidFill>
              </a:rPr>
              <a:t>本身沒有加密</a:t>
            </a:r>
            <a:r>
              <a:rPr lang="en-US" altLang="zh-TW" sz="3600" dirty="0">
                <a:solidFill>
                  <a:srgbClr val="FF0000"/>
                </a:solidFill>
              </a:rPr>
              <a:t>,</a:t>
            </a:r>
            <a:r>
              <a:rPr lang="zh-TW" altLang="en-US" sz="3600" dirty="0">
                <a:solidFill>
                  <a:srgbClr val="FF0000"/>
                </a:solidFill>
              </a:rPr>
              <a:t>但是不會遭到偽冒攻擊</a:t>
            </a:r>
            <a:endParaRPr lang="en-US" altLang="zh-TW" sz="3600" dirty="0">
              <a:solidFill>
                <a:srgbClr val="FF0000"/>
              </a:solidFill>
            </a:endParaRPr>
          </a:p>
          <a:p>
            <a:r>
              <a:rPr lang="en-US" altLang="zh-TW" sz="3600" dirty="0"/>
              <a:t>(C) </a:t>
            </a:r>
            <a:r>
              <a:rPr lang="zh-TW" altLang="en-US" sz="3600" dirty="0"/>
              <a:t>混合式攻擊手法普遍</a:t>
            </a:r>
            <a:r>
              <a:rPr lang="en-US" altLang="zh-TW" sz="3600" dirty="0"/>
              <a:t>,</a:t>
            </a:r>
            <a:r>
              <a:rPr lang="zh-TW" altLang="en-US" sz="3600" dirty="0"/>
              <a:t>很難從單一設備上解讀出攻擊手法的資訊</a:t>
            </a:r>
          </a:p>
          <a:p>
            <a:r>
              <a:rPr lang="en-US" altLang="zh-TW" sz="3600" dirty="0"/>
              <a:t>(D) </a:t>
            </a:r>
            <a:r>
              <a:rPr lang="zh-TW" altLang="en-US" sz="3600" dirty="0"/>
              <a:t>不同設備所產生的日誌格式可能不一樣</a:t>
            </a:r>
            <a:r>
              <a:rPr lang="en-US" altLang="zh-TW" sz="3600" dirty="0"/>
              <a:t>,</a:t>
            </a:r>
            <a:r>
              <a:rPr lang="zh-TW" altLang="en-US" sz="3600" dirty="0"/>
              <a:t>會造成彙整上的困難</a:t>
            </a:r>
            <a:endParaRPr lang="en-US" altLang="zh-TW" sz="3600" dirty="0"/>
          </a:p>
        </p:txBody>
      </p:sp>
    </p:spTree>
    <p:extLst>
      <p:ext uri="{BB962C8B-B14F-4D97-AF65-F5344CB8AC3E}">
        <p14:creationId xmlns:p14="http://schemas.microsoft.com/office/powerpoint/2010/main" val="357250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短時間內傳送大量的封包給另一部電腦的攻擊方式</a:t>
            </a:r>
            <a:r>
              <a:rPr lang="en-US" altLang="zh-TW" sz="3600" dirty="0"/>
              <a:t>,</a:t>
            </a:r>
            <a:r>
              <a:rPr lang="zh-TW" altLang="en-US" sz="3600" dirty="0"/>
              <a:t>稱之為</a:t>
            </a:r>
            <a:r>
              <a:rPr lang="en-US" altLang="zh-TW" sz="3600" dirty="0"/>
              <a:t>?</a:t>
            </a:r>
          </a:p>
          <a:p>
            <a:r>
              <a:rPr lang="en-US" altLang="zh-TW" sz="3600" dirty="0"/>
              <a:t>(A) </a:t>
            </a:r>
            <a:r>
              <a:rPr lang="zh-TW" altLang="en-US" sz="3600" dirty="0"/>
              <a:t>木馬程式或殭屍病毒    </a:t>
            </a:r>
            <a:r>
              <a:rPr lang="en-US" altLang="zh-TW" sz="3600" dirty="0"/>
              <a:t>BOTNET</a:t>
            </a:r>
            <a:endParaRPr lang="zh-TW" altLang="en-US" sz="3600" dirty="0"/>
          </a:p>
          <a:p>
            <a:r>
              <a:rPr lang="en-US" altLang="zh-TW" sz="3600" dirty="0"/>
              <a:t>(B) </a:t>
            </a:r>
            <a:r>
              <a:rPr lang="zh-TW" altLang="en-US" sz="3600" dirty="0"/>
              <a:t>釣魚郵件攻擊   </a:t>
            </a:r>
            <a:r>
              <a:rPr lang="en-US" altLang="zh-TW" sz="3600" dirty="0"/>
              <a:t>PHISHING</a:t>
            </a:r>
            <a:endParaRPr lang="zh-TW" altLang="en-US" sz="3600" dirty="0"/>
          </a:p>
          <a:p>
            <a:r>
              <a:rPr lang="en-US" altLang="zh-TW" sz="3600" dirty="0">
                <a:solidFill>
                  <a:srgbClr val="FF0000"/>
                </a:solidFill>
              </a:rPr>
              <a:t>(C) </a:t>
            </a:r>
            <a:r>
              <a:rPr lang="zh-TW" altLang="en-US" sz="3600" dirty="0">
                <a:solidFill>
                  <a:srgbClr val="FF0000"/>
                </a:solidFill>
              </a:rPr>
              <a:t>阻斷服務攻擊   </a:t>
            </a:r>
            <a:r>
              <a:rPr lang="en-US" altLang="zh-TW" sz="3600" dirty="0"/>
              <a:t>DDoS</a:t>
            </a:r>
            <a:endParaRPr lang="zh-TW" altLang="en-US" sz="3600" dirty="0"/>
          </a:p>
          <a:p>
            <a:r>
              <a:rPr lang="en-US" altLang="zh-TW" sz="3600" dirty="0"/>
              <a:t>(D) </a:t>
            </a:r>
            <a:r>
              <a:rPr lang="zh-TW" altLang="en-US" sz="3600" dirty="0"/>
              <a:t>中間人攻擊</a:t>
            </a:r>
            <a:endParaRPr lang="en-US" altLang="zh-TW" sz="3600" dirty="0"/>
          </a:p>
        </p:txBody>
      </p:sp>
    </p:spTree>
    <p:extLst>
      <p:ext uri="{BB962C8B-B14F-4D97-AF65-F5344CB8AC3E}">
        <p14:creationId xmlns:p14="http://schemas.microsoft.com/office/powerpoint/2010/main" val="1457728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56478" y="946908"/>
            <a:ext cx="8631044" cy="3970318"/>
          </a:xfrm>
          <a:prstGeom prst="rect">
            <a:avLst/>
          </a:prstGeom>
        </p:spPr>
        <p:txBody>
          <a:bodyPr wrap="square">
            <a:spAutoFit/>
          </a:bodyPr>
          <a:lstStyle/>
          <a:p>
            <a:r>
              <a:rPr lang="en-US" altLang="zh-TW" sz="3600" dirty="0"/>
              <a:t>Windows </a:t>
            </a:r>
            <a:r>
              <a:rPr lang="zh-TW" altLang="en-US" sz="3600" dirty="0"/>
              <a:t>作業系統中的事件檢視器</a:t>
            </a:r>
            <a:r>
              <a:rPr lang="en-US" altLang="zh-TW" sz="3600" dirty="0"/>
              <a:t>,</a:t>
            </a:r>
            <a:r>
              <a:rPr lang="zh-TW" altLang="en-US" sz="3600" dirty="0"/>
              <a:t>有三個較為重要之日誌檔</a:t>
            </a:r>
            <a:r>
              <a:rPr lang="en-US" altLang="zh-TW" sz="3600" dirty="0"/>
              <a:t>,</a:t>
            </a:r>
            <a:r>
              <a:rPr lang="zh-TW" altLang="en-US" sz="3600" dirty="0"/>
              <a:t>請問</a:t>
            </a:r>
          </a:p>
          <a:p>
            <a:r>
              <a:rPr lang="zh-TW" altLang="en-US" sz="3600" dirty="0"/>
              <a:t>此三個日誌檔分別為下列何者</a:t>
            </a:r>
            <a:r>
              <a:rPr lang="en-US" altLang="zh-TW" sz="3600" dirty="0"/>
              <a:t>?</a:t>
            </a:r>
          </a:p>
          <a:p>
            <a:r>
              <a:rPr lang="en-US" altLang="zh-TW" sz="3600" dirty="0"/>
              <a:t>(A) </a:t>
            </a:r>
            <a:r>
              <a:rPr lang="zh-TW" altLang="en-US" sz="3600" dirty="0"/>
              <a:t>連結性日誌、系統日誌、應用程式日誌</a:t>
            </a:r>
          </a:p>
          <a:p>
            <a:r>
              <a:rPr lang="en-US" altLang="zh-TW" sz="3600" dirty="0"/>
              <a:t>(B) </a:t>
            </a:r>
            <a:r>
              <a:rPr lang="zh-TW" altLang="en-US" sz="3600" dirty="0"/>
              <a:t>安全性日誌、網路日誌、應用程式日誌</a:t>
            </a:r>
          </a:p>
          <a:p>
            <a:r>
              <a:rPr lang="en-US" altLang="zh-TW" sz="3600" dirty="0"/>
              <a:t>(C) </a:t>
            </a:r>
            <a:r>
              <a:rPr lang="zh-TW" altLang="en-US" sz="3600" dirty="0"/>
              <a:t>安全性日誌、系統日誌、本機防毒日誌</a:t>
            </a:r>
          </a:p>
          <a:p>
            <a:r>
              <a:rPr lang="en-US" altLang="zh-TW" sz="3600" dirty="0">
                <a:solidFill>
                  <a:srgbClr val="FF0000"/>
                </a:solidFill>
              </a:rPr>
              <a:t>(D) </a:t>
            </a:r>
            <a:r>
              <a:rPr lang="zh-TW" altLang="en-US" sz="3600" dirty="0">
                <a:solidFill>
                  <a:srgbClr val="FF0000"/>
                </a:solidFill>
              </a:rPr>
              <a:t>安全性日誌、系統日誌、應用程式日誌</a:t>
            </a:r>
            <a:endParaRPr lang="en-US" altLang="zh-TW" sz="3600" dirty="0">
              <a:solidFill>
                <a:srgbClr val="FF0000"/>
              </a:solidFill>
            </a:endParaRPr>
          </a:p>
        </p:txBody>
      </p:sp>
    </p:spTree>
    <p:extLst>
      <p:ext uri="{BB962C8B-B14F-4D97-AF65-F5344CB8AC3E}">
        <p14:creationId xmlns:p14="http://schemas.microsoft.com/office/powerpoint/2010/main" val="3925818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78420" y="946908"/>
            <a:ext cx="8787161" cy="4524315"/>
          </a:xfrm>
          <a:prstGeom prst="rect">
            <a:avLst/>
          </a:prstGeom>
        </p:spPr>
        <p:txBody>
          <a:bodyPr wrap="square">
            <a:spAutoFit/>
          </a:bodyPr>
          <a:lstStyle/>
          <a:p>
            <a:r>
              <a:rPr lang="en-US" altLang="zh-TW" sz="3200" dirty="0"/>
              <a:t>Bob </a:t>
            </a:r>
            <a:r>
              <a:rPr lang="zh-TW" altLang="en-US" sz="3200" dirty="0"/>
              <a:t>過去兩週一直在試圖滲透一個遠端的生產系統。某一次</a:t>
            </a:r>
            <a:r>
              <a:rPr lang="en-US" altLang="zh-TW" sz="3200" dirty="0"/>
              <a:t>,</a:t>
            </a:r>
            <a:r>
              <a:rPr lang="zh-TW" altLang="en-US" sz="3200" dirty="0"/>
              <a:t>他能夠進入系統</a:t>
            </a:r>
            <a:r>
              <a:rPr lang="en-US" altLang="zh-TW" sz="3200" dirty="0"/>
              <a:t>,</a:t>
            </a:r>
            <a:r>
              <a:rPr lang="zh-TW" altLang="en-US" sz="3200" dirty="0"/>
              <a:t>並使用該系統三週的時間。殊不知</a:t>
            </a:r>
            <a:r>
              <a:rPr lang="en-US" altLang="zh-TW" sz="3200" dirty="0"/>
              <a:t>,</a:t>
            </a:r>
            <a:r>
              <a:rPr lang="zh-TW" altLang="en-US" sz="3200" dirty="0"/>
              <a:t>執法機構也正在記錄他的每一項活動</a:t>
            </a:r>
            <a:r>
              <a:rPr lang="en-US" altLang="zh-TW" sz="3200" dirty="0"/>
              <a:t>,</a:t>
            </a:r>
            <a:r>
              <a:rPr lang="zh-TW" altLang="en-US" sz="3200" dirty="0"/>
              <a:t>並在後來成為證據。該組織使用一種虛擬環境來捕獲 </a:t>
            </a:r>
            <a:r>
              <a:rPr lang="en-US" altLang="zh-TW" sz="3200" dirty="0"/>
              <a:t>Bob</a:t>
            </a:r>
            <a:r>
              <a:rPr lang="zh-TW" altLang="en-US" sz="3200" dirty="0"/>
              <a:t>。這種虛擬環境是什麼</a:t>
            </a:r>
            <a:r>
              <a:rPr lang="en-US" altLang="zh-TW" sz="3200" dirty="0"/>
              <a:t>?</a:t>
            </a:r>
          </a:p>
          <a:p>
            <a:r>
              <a:rPr lang="en-US" altLang="zh-TW" sz="3200" dirty="0">
                <a:solidFill>
                  <a:srgbClr val="FF0000"/>
                </a:solidFill>
              </a:rPr>
              <a:t>(A) </a:t>
            </a:r>
            <a:r>
              <a:rPr lang="zh-TW" altLang="en-US" sz="3200" dirty="0">
                <a:solidFill>
                  <a:srgbClr val="FF0000"/>
                </a:solidFill>
              </a:rPr>
              <a:t>一種用來困住駭客的蜜罐技術</a:t>
            </a:r>
          </a:p>
          <a:p>
            <a:r>
              <a:rPr lang="en-US" altLang="zh-TW" sz="3200" dirty="0"/>
              <a:t>(B) </a:t>
            </a:r>
            <a:r>
              <a:rPr lang="zh-TW" altLang="en-US" sz="3200" dirty="0"/>
              <a:t>一種使用特洛伊木馬的命令系統</a:t>
            </a:r>
          </a:p>
          <a:p>
            <a:r>
              <a:rPr lang="en-US" altLang="zh-TW" sz="3200" dirty="0"/>
              <a:t>(C) </a:t>
            </a:r>
            <a:r>
              <a:rPr lang="zh-TW" altLang="en-US" sz="3200" dirty="0"/>
              <a:t>一種用來困住登入後使用者的環境</a:t>
            </a:r>
          </a:p>
          <a:p>
            <a:r>
              <a:rPr lang="en-US" altLang="zh-TW" sz="3200" dirty="0"/>
              <a:t>(D) </a:t>
            </a:r>
            <a:r>
              <a:rPr lang="zh-TW" altLang="en-US" sz="3200" dirty="0"/>
              <a:t>一種用來困住登入前使用者的環境</a:t>
            </a:r>
            <a:endParaRPr lang="en-US" altLang="zh-TW" sz="3200" dirty="0"/>
          </a:p>
        </p:txBody>
      </p:sp>
    </p:spTree>
    <p:extLst>
      <p:ext uri="{BB962C8B-B14F-4D97-AF65-F5344CB8AC3E}">
        <p14:creationId xmlns:p14="http://schemas.microsoft.com/office/powerpoint/2010/main" val="2559957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請問系統管理人員登入成功或失敗</a:t>
            </a:r>
            <a:r>
              <a:rPr lang="en-US" altLang="zh-TW" sz="3600" dirty="0"/>
              <a:t>,</a:t>
            </a:r>
            <a:r>
              <a:rPr lang="zh-TW" altLang="en-US" sz="3600" dirty="0"/>
              <a:t>是否需留存相關紀錄</a:t>
            </a:r>
            <a:r>
              <a:rPr lang="en-US" altLang="zh-TW" sz="3600" dirty="0"/>
              <a:t>?</a:t>
            </a:r>
          </a:p>
          <a:p>
            <a:r>
              <a:rPr lang="en-US" altLang="zh-TW" sz="3600" dirty="0"/>
              <a:t>(A) </a:t>
            </a:r>
            <a:r>
              <a:rPr lang="zh-TW" altLang="en-US" sz="3600" dirty="0"/>
              <a:t>登入成功不需要</a:t>
            </a:r>
            <a:r>
              <a:rPr lang="en-US" altLang="zh-TW" sz="3600" dirty="0"/>
              <a:t>,</a:t>
            </a:r>
            <a:r>
              <a:rPr lang="zh-TW" altLang="en-US" sz="3600" dirty="0"/>
              <a:t>登入失敗需要</a:t>
            </a:r>
          </a:p>
          <a:p>
            <a:r>
              <a:rPr lang="en-US" altLang="zh-TW" sz="3600" dirty="0"/>
              <a:t>(B) </a:t>
            </a:r>
            <a:r>
              <a:rPr lang="zh-TW" altLang="en-US" sz="3600" dirty="0"/>
              <a:t>登入成功需要</a:t>
            </a:r>
            <a:r>
              <a:rPr lang="en-US" altLang="zh-TW" sz="3600" dirty="0"/>
              <a:t>,</a:t>
            </a:r>
            <a:r>
              <a:rPr lang="zh-TW" altLang="en-US" sz="3600" dirty="0"/>
              <a:t>登入失敗不需要</a:t>
            </a:r>
          </a:p>
          <a:p>
            <a:r>
              <a:rPr lang="en-US" altLang="zh-TW" sz="3600" dirty="0">
                <a:solidFill>
                  <a:srgbClr val="FF0000"/>
                </a:solidFill>
              </a:rPr>
              <a:t>(C) </a:t>
            </a:r>
            <a:r>
              <a:rPr lang="zh-TW" altLang="en-US" sz="3600" dirty="0">
                <a:solidFill>
                  <a:srgbClr val="FF0000"/>
                </a:solidFill>
              </a:rPr>
              <a:t>登入成功和失敗都需要</a:t>
            </a:r>
          </a:p>
          <a:p>
            <a:r>
              <a:rPr lang="en-US" altLang="zh-TW" sz="3600" dirty="0"/>
              <a:t>(D) </a:t>
            </a:r>
            <a:r>
              <a:rPr lang="zh-TW" altLang="en-US" sz="3600" dirty="0"/>
              <a:t>登入成功和失敗都不需要</a:t>
            </a:r>
            <a:endParaRPr lang="en-US" altLang="zh-TW" sz="3600" dirty="0"/>
          </a:p>
        </p:txBody>
      </p:sp>
    </p:spTree>
    <p:extLst>
      <p:ext uri="{BB962C8B-B14F-4D97-AF65-F5344CB8AC3E}">
        <p14:creationId xmlns:p14="http://schemas.microsoft.com/office/powerpoint/2010/main" val="2123995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下列哪種行為可能會威脅雲端帳號的安全</a:t>
            </a:r>
            <a:r>
              <a:rPr lang="en-US" altLang="zh-TW" sz="3600" dirty="0"/>
              <a:t>?</a:t>
            </a:r>
          </a:p>
          <a:p>
            <a:r>
              <a:rPr lang="en-US" altLang="zh-TW" sz="3600" dirty="0"/>
              <a:t>(A) </a:t>
            </a:r>
            <a:r>
              <a:rPr lang="zh-TW" altLang="en-US" sz="3600" dirty="0"/>
              <a:t>使用有公信力的服務</a:t>
            </a:r>
          </a:p>
          <a:p>
            <a:r>
              <a:rPr lang="en-US" altLang="zh-TW" sz="3600" dirty="0"/>
              <a:t>(B) </a:t>
            </a:r>
            <a:r>
              <a:rPr lang="zh-TW" altLang="en-US" sz="3600" dirty="0"/>
              <a:t>在不同網站使用不同帳號與密碼</a:t>
            </a:r>
          </a:p>
          <a:p>
            <a:r>
              <a:rPr lang="en-US" altLang="zh-TW" sz="3600" dirty="0"/>
              <a:t>(C) </a:t>
            </a:r>
            <a:r>
              <a:rPr lang="zh-TW" altLang="en-US" sz="3600" dirty="0"/>
              <a:t>避免使用陌生電腦登入雲端服務帳號</a:t>
            </a:r>
          </a:p>
          <a:p>
            <a:r>
              <a:rPr lang="en-US" altLang="zh-TW" sz="3600" dirty="0">
                <a:solidFill>
                  <a:srgbClr val="FF0000"/>
                </a:solidFill>
              </a:rPr>
              <a:t>(D) </a:t>
            </a:r>
            <a:r>
              <a:rPr lang="zh-TW" altLang="en-US" sz="3600" dirty="0">
                <a:solidFill>
                  <a:srgbClr val="FF0000"/>
                </a:solidFill>
              </a:rPr>
              <a:t>使用瀏覽器會記錄帳號密碼的便利功能</a:t>
            </a:r>
            <a:endParaRPr lang="en-US" altLang="zh-TW" sz="3600" dirty="0">
              <a:solidFill>
                <a:srgbClr val="FF0000"/>
              </a:solidFill>
            </a:endParaRPr>
          </a:p>
        </p:txBody>
      </p:sp>
    </p:spTree>
    <p:extLst>
      <p:ext uri="{BB962C8B-B14F-4D97-AF65-F5344CB8AC3E}">
        <p14:creationId xmlns:p14="http://schemas.microsoft.com/office/powerpoint/2010/main" val="3515109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雲端運算透過許多應用程式來提供服務</a:t>
            </a:r>
            <a:r>
              <a:rPr lang="en-US" altLang="zh-TW" sz="3600" dirty="0"/>
              <a:t>,</a:t>
            </a:r>
            <a:r>
              <a:rPr lang="zh-TW" altLang="en-US" sz="3600" dirty="0"/>
              <a:t>如果在身分驗證方面不夠嚴</a:t>
            </a:r>
          </a:p>
          <a:p>
            <a:r>
              <a:rPr lang="zh-TW" altLang="en-US" sz="3600" dirty="0"/>
              <a:t>謹或是應用程式存在安全漏洞</a:t>
            </a:r>
            <a:r>
              <a:rPr lang="en-US" altLang="zh-TW" sz="3600" dirty="0"/>
              <a:t>,</a:t>
            </a:r>
            <a:r>
              <a:rPr lang="zh-TW" altLang="en-US" sz="3600" dirty="0"/>
              <a:t>可能就會造成使用時的安全問題。下</a:t>
            </a:r>
          </a:p>
          <a:p>
            <a:r>
              <a:rPr lang="zh-TW" altLang="en-US" sz="3600" dirty="0"/>
              <a:t>列何者為所描述的安全威脅</a:t>
            </a:r>
            <a:r>
              <a:rPr lang="en-US" altLang="zh-TW" sz="3600" dirty="0"/>
              <a:t>?</a:t>
            </a:r>
          </a:p>
          <a:p>
            <a:r>
              <a:rPr lang="en-US" altLang="zh-TW" sz="3600" dirty="0"/>
              <a:t>(A) </a:t>
            </a:r>
            <a:r>
              <a:rPr lang="zh-TW" altLang="en-US" sz="3600" dirty="0"/>
              <a:t>惡意的內部員工</a:t>
            </a:r>
          </a:p>
          <a:p>
            <a:r>
              <a:rPr lang="en-US" altLang="zh-TW" sz="3600" dirty="0">
                <a:solidFill>
                  <a:srgbClr val="FF0000"/>
                </a:solidFill>
              </a:rPr>
              <a:t>(B) </a:t>
            </a:r>
            <a:r>
              <a:rPr lang="zh-TW" altLang="en-US" sz="3600" dirty="0">
                <a:solidFill>
                  <a:srgbClr val="FF0000"/>
                </a:solidFill>
              </a:rPr>
              <a:t>不安全的介面與 </a:t>
            </a:r>
            <a:r>
              <a:rPr lang="en-US" altLang="zh-TW" sz="3600" dirty="0">
                <a:solidFill>
                  <a:srgbClr val="FF0000"/>
                </a:solidFill>
              </a:rPr>
              <a:t>APIs</a:t>
            </a:r>
          </a:p>
          <a:p>
            <a:r>
              <a:rPr lang="en-US" altLang="zh-TW" sz="3600" dirty="0"/>
              <a:t>(C) </a:t>
            </a:r>
            <a:r>
              <a:rPr lang="zh-TW" altLang="en-US" sz="3600" dirty="0"/>
              <a:t>資源共享的技術問題</a:t>
            </a:r>
          </a:p>
          <a:p>
            <a:r>
              <a:rPr lang="en-US" altLang="zh-TW" sz="3600" dirty="0"/>
              <a:t>(D) </a:t>
            </a:r>
            <a:r>
              <a:rPr lang="zh-TW" altLang="en-US" sz="3600" dirty="0"/>
              <a:t>濫用與非法使用</a:t>
            </a:r>
            <a:endParaRPr lang="en-US" altLang="zh-TW" sz="3600" dirty="0"/>
          </a:p>
        </p:txBody>
      </p:sp>
    </p:spTree>
    <p:extLst>
      <p:ext uri="{BB962C8B-B14F-4D97-AF65-F5344CB8AC3E}">
        <p14:creationId xmlns:p14="http://schemas.microsoft.com/office/powerpoint/2010/main" val="2599403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隨雲端服務時代來臨</a:t>
            </a:r>
            <a:r>
              <a:rPr lang="en-US" altLang="zh-TW" sz="3600" dirty="0"/>
              <a:t>,</a:t>
            </a:r>
            <a:r>
              <a:rPr lang="zh-TW" altLang="en-US" sz="3600" dirty="0"/>
              <a:t>網路及系統架構逐漸擴張</a:t>
            </a:r>
            <a:r>
              <a:rPr lang="en-US" altLang="zh-TW" sz="3600" dirty="0"/>
              <a:t>,</a:t>
            </a:r>
            <a:r>
              <a:rPr lang="zh-TW" altLang="en-US" sz="3600" dirty="0"/>
              <a:t>安全控制議題也被彰顯。請問下列何者不屬於安全控制中的認證方法</a:t>
            </a:r>
            <a:r>
              <a:rPr lang="en-US" altLang="zh-TW" sz="3600" dirty="0"/>
              <a:t>?</a:t>
            </a:r>
          </a:p>
          <a:p>
            <a:pPr marL="742950" indent="-742950">
              <a:buAutoNum type="alphaUcParenBoth"/>
            </a:pPr>
            <a:r>
              <a:rPr lang="zh-TW" altLang="en-US" sz="3600" dirty="0">
                <a:hlinkClick r:id="rId2"/>
              </a:rPr>
              <a:t>驗證</a:t>
            </a:r>
            <a:r>
              <a:rPr lang="en-US" altLang="zh-TW" sz="3600" dirty="0">
                <a:hlinkClick r:id="rId2"/>
              </a:rPr>
              <a:t>(Authentication) </a:t>
            </a:r>
          </a:p>
          <a:p>
            <a:r>
              <a:rPr lang="en-US" altLang="zh-TW" sz="3600" dirty="0">
                <a:hlinkClick r:id="rId2"/>
              </a:rPr>
              <a:t>(B) </a:t>
            </a:r>
            <a:r>
              <a:rPr lang="zh-TW" altLang="en-US" sz="3600" dirty="0">
                <a:hlinkClick r:id="rId2"/>
              </a:rPr>
              <a:t>帳號管理</a:t>
            </a:r>
            <a:r>
              <a:rPr lang="en-US" altLang="zh-TW" sz="3600" dirty="0">
                <a:hlinkClick r:id="rId2"/>
              </a:rPr>
              <a:t>(Accounting)</a:t>
            </a:r>
          </a:p>
          <a:p>
            <a:r>
              <a:rPr lang="en-US" altLang="zh-TW" sz="3600" dirty="0">
                <a:hlinkClick r:id="rId2"/>
              </a:rPr>
              <a:t>(C) </a:t>
            </a:r>
            <a:r>
              <a:rPr lang="zh-TW" altLang="en-US" sz="3600" dirty="0">
                <a:hlinkClick r:id="rId2"/>
              </a:rPr>
              <a:t>授權</a:t>
            </a:r>
            <a:r>
              <a:rPr lang="en-US" altLang="zh-TW" sz="3600" dirty="0">
                <a:hlinkClick r:id="rId2"/>
              </a:rPr>
              <a:t>(Authorization)</a:t>
            </a:r>
            <a:endParaRPr lang="en-US" altLang="zh-TW" sz="3600" dirty="0"/>
          </a:p>
          <a:p>
            <a:r>
              <a:rPr lang="en-US" altLang="zh-TW" sz="3600" dirty="0">
                <a:solidFill>
                  <a:srgbClr val="FF0000"/>
                </a:solidFill>
              </a:rPr>
              <a:t>(D) </a:t>
            </a:r>
            <a:r>
              <a:rPr lang="zh-TW" altLang="en-US" sz="3600" dirty="0">
                <a:solidFill>
                  <a:srgbClr val="FF0000"/>
                </a:solidFill>
              </a:rPr>
              <a:t>加密</a:t>
            </a:r>
            <a:r>
              <a:rPr lang="en-US" altLang="zh-TW" sz="3600" dirty="0">
                <a:solidFill>
                  <a:srgbClr val="FF0000"/>
                </a:solidFill>
              </a:rPr>
              <a:t>(Encryption)</a:t>
            </a:r>
          </a:p>
        </p:txBody>
      </p:sp>
    </p:spTree>
    <p:extLst>
      <p:ext uri="{BB962C8B-B14F-4D97-AF65-F5344CB8AC3E}">
        <p14:creationId xmlns:p14="http://schemas.microsoft.com/office/powerpoint/2010/main" val="169042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20927" y="946908"/>
            <a:ext cx="7902146" cy="5078313"/>
          </a:xfrm>
          <a:prstGeom prst="rect">
            <a:avLst/>
          </a:prstGeom>
        </p:spPr>
        <p:txBody>
          <a:bodyPr wrap="square">
            <a:spAutoFit/>
          </a:bodyPr>
          <a:lstStyle/>
          <a:p>
            <a:r>
              <a:rPr lang="zh-TW" altLang="en-US" sz="3600" dirty="0"/>
              <a:t>行動裝置經常需要安裝新的 </a:t>
            </a:r>
            <a:r>
              <a:rPr lang="en-US" altLang="zh-TW" sz="3600" dirty="0"/>
              <a:t>APP,</a:t>
            </a:r>
            <a:r>
              <a:rPr lang="zh-TW" altLang="en-US" sz="3600" dirty="0"/>
              <a:t>如 </a:t>
            </a:r>
            <a:r>
              <a:rPr lang="en-US" altLang="zh-TW" sz="3600" dirty="0"/>
              <a:t>Apple Store, Google Play </a:t>
            </a:r>
            <a:r>
              <a:rPr lang="zh-TW" altLang="en-US" sz="3600" dirty="0"/>
              <a:t>中下載。</a:t>
            </a:r>
          </a:p>
          <a:p>
            <a:r>
              <a:rPr lang="zh-TW" altLang="en-US" sz="3600" dirty="0"/>
              <a:t>請問下列何者不是下載 </a:t>
            </a:r>
            <a:r>
              <a:rPr lang="en-US" altLang="zh-TW" sz="3600" dirty="0"/>
              <a:t>APP </a:t>
            </a:r>
            <a:r>
              <a:rPr lang="zh-TW" altLang="en-US" sz="3600" dirty="0"/>
              <a:t>應注意之</a:t>
            </a:r>
            <a:r>
              <a:rPr lang="zh-TW" altLang="en-US" sz="3600" dirty="0">
                <a:solidFill>
                  <a:srgbClr val="FF0000"/>
                </a:solidFill>
              </a:rPr>
              <a:t>安全事項</a:t>
            </a:r>
            <a:r>
              <a:rPr lang="en-US" altLang="zh-TW" sz="3600" dirty="0"/>
              <a:t>?</a:t>
            </a:r>
          </a:p>
          <a:p>
            <a:r>
              <a:rPr lang="en-US" altLang="zh-TW" sz="3600" dirty="0"/>
              <a:t>(A) </a:t>
            </a:r>
            <a:r>
              <a:rPr lang="zh-TW" altLang="en-US" sz="3600" dirty="0"/>
              <a:t>確認欲下載 </a:t>
            </a:r>
            <a:r>
              <a:rPr lang="en-US" altLang="zh-TW" sz="3600" dirty="0"/>
              <a:t>APP </a:t>
            </a:r>
            <a:r>
              <a:rPr lang="zh-TW" altLang="en-US" sz="3600" dirty="0"/>
              <a:t>的評比與權限設定</a:t>
            </a:r>
          </a:p>
          <a:p>
            <a:r>
              <a:rPr lang="en-US" altLang="zh-TW" sz="3600" dirty="0"/>
              <a:t>(B) </a:t>
            </a:r>
            <a:r>
              <a:rPr lang="zh-TW" altLang="en-US" sz="3600" dirty="0"/>
              <a:t>只在信譽良好網站或官方 </a:t>
            </a:r>
            <a:r>
              <a:rPr lang="en-US" altLang="zh-TW" sz="3600" dirty="0"/>
              <a:t>APP </a:t>
            </a:r>
            <a:r>
              <a:rPr lang="zh-TW" altLang="en-US" sz="3600" dirty="0"/>
              <a:t>市集中下載</a:t>
            </a:r>
          </a:p>
          <a:p>
            <a:r>
              <a:rPr lang="en-US" altLang="zh-TW" sz="3600" dirty="0">
                <a:solidFill>
                  <a:srgbClr val="FF0000"/>
                </a:solidFill>
              </a:rPr>
              <a:t>(C) </a:t>
            </a:r>
            <a:r>
              <a:rPr lang="zh-TW" altLang="en-US" sz="3600" dirty="0">
                <a:solidFill>
                  <a:srgbClr val="FF0000"/>
                </a:solidFill>
              </a:rPr>
              <a:t>該 </a:t>
            </a:r>
            <a:r>
              <a:rPr lang="en-US" altLang="zh-TW" sz="3600" dirty="0">
                <a:solidFill>
                  <a:srgbClr val="FF0000"/>
                </a:solidFill>
              </a:rPr>
              <a:t>APP </a:t>
            </a:r>
            <a:r>
              <a:rPr lang="zh-TW" altLang="en-US" sz="3600" dirty="0">
                <a:solidFill>
                  <a:srgbClr val="FF0000"/>
                </a:solidFill>
              </a:rPr>
              <a:t>是否需要付費</a:t>
            </a:r>
          </a:p>
          <a:p>
            <a:r>
              <a:rPr lang="en-US" altLang="zh-TW" sz="3600" dirty="0"/>
              <a:t>(D) </a:t>
            </a:r>
            <a:r>
              <a:rPr lang="zh-TW" altLang="en-US" sz="3600" dirty="0"/>
              <a:t>觀察使用者對該 </a:t>
            </a:r>
            <a:r>
              <a:rPr lang="en-US" altLang="zh-TW" sz="3600" dirty="0"/>
              <a:t>APP </a:t>
            </a:r>
            <a:r>
              <a:rPr lang="zh-TW" altLang="en-US" sz="3600" dirty="0"/>
              <a:t>之評論</a:t>
            </a:r>
            <a:endParaRPr lang="en-US" altLang="zh-TW" sz="3600" dirty="0"/>
          </a:p>
        </p:txBody>
      </p:sp>
    </p:spTree>
    <p:extLst>
      <p:ext uri="{BB962C8B-B14F-4D97-AF65-F5344CB8AC3E}">
        <p14:creationId xmlns:p14="http://schemas.microsoft.com/office/powerpoint/2010/main" val="108082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關於提高行動裝置</a:t>
            </a:r>
            <a:r>
              <a:rPr lang="en-US" altLang="zh-TW" sz="3600" dirty="0"/>
              <a:t>(</a:t>
            </a:r>
            <a:r>
              <a:rPr lang="zh-TW" altLang="en-US" sz="3600" dirty="0"/>
              <a:t>如手機</a:t>
            </a:r>
            <a:r>
              <a:rPr lang="en-US" altLang="zh-TW" sz="3600" dirty="0"/>
              <a:t>)</a:t>
            </a:r>
            <a:r>
              <a:rPr lang="zh-TW" altLang="en-US" sz="3600" dirty="0"/>
              <a:t>本身的安全性</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開啟並設定開機密碼</a:t>
            </a:r>
          </a:p>
          <a:p>
            <a:r>
              <a:rPr lang="en-US" altLang="zh-TW" sz="3600" dirty="0"/>
              <a:t>(B) </a:t>
            </a:r>
            <a:r>
              <a:rPr lang="zh-TW" altLang="en-US" sz="3600" dirty="0"/>
              <a:t>開啟並設定解鎖密碼</a:t>
            </a:r>
          </a:p>
          <a:p>
            <a:r>
              <a:rPr lang="en-US" altLang="zh-TW" sz="3600" dirty="0">
                <a:solidFill>
                  <a:srgbClr val="FF0000"/>
                </a:solidFill>
              </a:rPr>
              <a:t>(C) </a:t>
            </a:r>
            <a:r>
              <a:rPr lang="zh-TW" altLang="en-US" sz="3600" dirty="0">
                <a:solidFill>
                  <a:srgbClr val="FF0000"/>
                </a:solidFill>
              </a:rPr>
              <a:t>加大電池容量    可以增加可用性</a:t>
            </a:r>
            <a:endParaRPr lang="en-US" altLang="zh-TW" sz="3600" dirty="0">
              <a:solidFill>
                <a:srgbClr val="FF0000"/>
              </a:solidFill>
            </a:endParaRPr>
          </a:p>
          <a:p>
            <a:r>
              <a:rPr lang="zh-TW" altLang="en-US" sz="3600" dirty="0">
                <a:solidFill>
                  <a:srgbClr val="FF0000"/>
                </a:solidFill>
              </a:rPr>
              <a:t>所以沒有答案</a:t>
            </a:r>
          </a:p>
          <a:p>
            <a:r>
              <a:rPr lang="en-US" altLang="zh-TW" sz="3600" dirty="0"/>
              <a:t>(D) </a:t>
            </a:r>
            <a:r>
              <a:rPr lang="zh-TW" altLang="en-US" sz="3600" dirty="0"/>
              <a:t>開啟並設定手機自動鎖定功能</a:t>
            </a:r>
            <a:endParaRPr lang="en-US" altLang="zh-TW" sz="3600" dirty="0"/>
          </a:p>
        </p:txBody>
      </p:sp>
    </p:spTree>
    <p:extLst>
      <p:ext uri="{BB962C8B-B14F-4D97-AF65-F5344CB8AC3E}">
        <p14:creationId xmlns:p14="http://schemas.microsoft.com/office/powerpoint/2010/main" val="1636549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關於行動裝置上的應用程式軟體安全</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僅安裝可信賴來源之軟體</a:t>
            </a:r>
          </a:p>
          <a:p>
            <a:r>
              <a:rPr lang="en-US" altLang="zh-TW" sz="3600" dirty="0"/>
              <a:t>(B) </a:t>
            </a:r>
            <a:r>
              <a:rPr lang="zh-TW" altLang="en-US" sz="3600" dirty="0"/>
              <a:t>定期更新軟體</a:t>
            </a:r>
          </a:p>
          <a:p>
            <a:r>
              <a:rPr lang="en-US" altLang="zh-TW" sz="3600" dirty="0"/>
              <a:t>(C) </a:t>
            </a:r>
            <a:r>
              <a:rPr lang="zh-TW" altLang="en-US" sz="3600" dirty="0"/>
              <a:t>安裝防毒軟體</a:t>
            </a:r>
          </a:p>
          <a:p>
            <a:r>
              <a:rPr lang="en-US" altLang="zh-TW" sz="3600" dirty="0">
                <a:solidFill>
                  <a:srgbClr val="FF0000"/>
                </a:solidFill>
              </a:rPr>
              <a:t>(D) </a:t>
            </a:r>
            <a:r>
              <a:rPr lang="zh-TW" altLang="en-US" sz="3600" dirty="0">
                <a:solidFill>
                  <a:srgbClr val="FF0000"/>
                </a:solidFill>
              </a:rPr>
              <a:t>可安裝破解版軟體節省荷包</a:t>
            </a:r>
            <a:endParaRPr lang="en-US" altLang="zh-TW" sz="3600" dirty="0">
              <a:solidFill>
                <a:srgbClr val="FF0000"/>
              </a:solidFill>
            </a:endParaRPr>
          </a:p>
        </p:txBody>
      </p:sp>
    </p:spTree>
    <p:extLst>
      <p:ext uri="{BB962C8B-B14F-4D97-AF65-F5344CB8AC3E}">
        <p14:creationId xmlns:p14="http://schemas.microsoft.com/office/powerpoint/2010/main" val="1142752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87113" y="946908"/>
            <a:ext cx="8169775" cy="5078313"/>
          </a:xfrm>
          <a:prstGeom prst="rect">
            <a:avLst/>
          </a:prstGeom>
        </p:spPr>
        <p:txBody>
          <a:bodyPr wrap="square">
            <a:spAutoFit/>
          </a:bodyPr>
          <a:lstStyle/>
          <a:p>
            <a:r>
              <a:rPr lang="zh-TW" altLang="en-US" sz="3600" dirty="0"/>
              <a:t>在物聯網裡</a:t>
            </a:r>
            <a:r>
              <a:rPr lang="en-US" altLang="zh-TW" sz="3600" dirty="0"/>
              <a:t>,</a:t>
            </a:r>
            <a:r>
              <a:rPr lang="zh-TW" altLang="en-US" sz="3600" dirty="0"/>
              <a:t>駭客可能會運用監聽程式</a:t>
            </a:r>
            <a:r>
              <a:rPr lang="en-US" altLang="zh-TW" sz="3600" dirty="0"/>
              <a:t>(Sniffer),</a:t>
            </a:r>
            <a:r>
              <a:rPr lang="zh-TW" altLang="en-US" sz="3600" dirty="0"/>
              <a:t>截取任何透過網路</a:t>
            </a:r>
          </a:p>
          <a:p>
            <a:r>
              <a:rPr lang="zh-TW" altLang="en-US" sz="3600" dirty="0"/>
              <a:t>傳送之未加密的資訊再加以竊取。這是屬於哪一類的攻擊手法</a:t>
            </a:r>
            <a:r>
              <a:rPr lang="en-US" altLang="zh-TW" sz="3600" dirty="0"/>
              <a:t>?</a:t>
            </a:r>
          </a:p>
          <a:p>
            <a:r>
              <a:rPr lang="en-US" altLang="zh-TW" sz="3600" dirty="0">
                <a:solidFill>
                  <a:srgbClr val="FF0000"/>
                </a:solidFill>
              </a:rPr>
              <a:t>(A) </a:t>
            </a:r>
            <a:r>
              <a:rPr lang="zh-TW" altLang="en-US" sz="3600" dirty="0">
                <a:solidFill>
                  <a:srgbClr val="FF0000"/>
                </a:solidFill>
              </a:rPr>
              <a:t>監聽攻擊</a:t>
            </a:r>
            <a:r>
              <a:rPr lang="en-US" altLang="zh-TW" sz="3600" dirty="0">
                <a:solidFill>
                  <a:srgbClr val="FF0000"/>
                </a:solidFill>
              </a:rPr>
              <a:t>(Sniffing Attack)</a:t>
            </a:r>
          </a:p>
          <a:p>
            <a:r>
              <a:rPr lang="en-US" altLang="zh-TW" sz="3600" dirty="0"/>
              <a:t>(B) </a:t>
            </a:r>
            <a:r>
              <a:rPr lang="zh-TW" altLang="en-US" sz="3600" dirty="0"/>
              <a:t>密碼攻擊</a:t>
            </a:r>
            <a:r>
              <a:rPr lang="en-US" altLang="zh-TW" sz="3600" dirty="0"/>
              <a:t>(Password-Based Attack)</a:t>
            </a:r>
          </a:p>
          <a:p>
            <a:r>
              <a:rPr lang="en-US" altLang="zh-TW" sz="3600" dirty="0"/>
              <a:t>(C) </a:t>
            </a:r>
            <a:r>
              <a:rPr lang="zh-TW" altLang="en-US" sz="3600" dirty="0"/>
              <a:t>金鑰淪陷攻擊</a:t>
            </a:r>
            <a:r>
              <a:rPr lang="en-US" altLang="zh-TW" sz="3600" dirty="0"/>
              <a:t>(Compromised-Key Attack)</a:t>
            </a:r>
          </a:p>
          <a:p>
            <a:r>
              <a:rPr lang="en-US" altLang="zh-TW" sz="3600" dirty="0"/>
              <a:t>(D) </a:t>
            </a:r>
            <a:r>
              <a:rPr lang="zh-TW" altLang="en-US" sz="3600" dirty="0"/>
              <a:t>阻斷服務攻擊</a:t>
            </a:r>
            <a:r>
              <a:rPr lang="en-US" altLang="zh-TW" sz="3600" dirty="0"/>
              <a:t>(Denial-of-Service Attack)</a:t>
            </a:r>
          </a:p>
        </p:txBody>
      </p:sp>
    </p:spTree>
    <p:extLst>
      <p:ext uri="{BB962C8B-B14F-4D97-AF65-F5344CB8AC3E}">
        <p14:creationId xmlns:p14="http://schemas.microsoft.com/office/powerpoint/2010/main" val="239632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請問 </a:t>
            </a:r>
            <a:r>
              <a:rPr lang="en-US" altLang="zh-TW" sz="3600" dirty="0"/>
              <a:t>SSH </a:t>
            </a:r>
            <a:r>
              <a:rPr lang="zh-TW" altLang="en-US" sz="3600" dirty="0"/>
              <a:t>常見的服務 </a:t>
            </a:r>
            <a:r>
              <a:rPr lang="en-US" altLang="zh-TW" sz="3600" dirty="0"/>
              <a:t>Port </a:t>
            </a:r>
            <a:r>
              <a:rPr lang="zh-TW" altLang="en-US" sz="3600" dirty="0"/>
              <a:t>為</a:t>
            </a:r>
            <a:r>
              <a:rPr lang="en-US" altLang="zh-TW" sz="3600" dirty="0"/>
              <a:t>?</a:t>
            </a:r>
          </a:p>
          <a:p>
            <a:r>
              <a:rPr lang="en-US" altLang="zh-TW" sz="3600" dirty="0">
                <a:solidFill>
                  <a:srgbClr val="FF0000"/>
                </a:solidFill>
              </a:rPr>
              <a:t>(A) 22</a:t>
            </a:r>
          </a:p>
          <a:p>
            <a:r>
              <a:rPr lang="en-US" altLang="zh-TW" sz="3600" dirty="0"/>
              <a:t>(B) 23</a:t>
            </a:r>
          </a:p>
          <a:p>
            <a:r>
              <a:rPr lang="en-US" altLang="zh-TW" sz="3600" dirty="0"/>
              <a:t>(C) 24</a:t>
            </a:r>
          </a:p>
          <a:p>
            <a:r>
              <a:rPr lang="en-US" altLang="zh-TW" sz="3600" dirty="0"/>
              <a:t>(D) 25</a:t>
            </a:r>
          </a:p>
        </p:txBody>
      </p:sp>
    </p:spTree>
    <p:extLst>
      <p:ext uri="{BB962C8B-B14F-4D97-AF65-F5344CB8AC3E}">
        <p14:creationId xmlns:p14="http://schemas.microsoft.com/office/powerpoint/2010/main" val="29319529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在被認可的安全措施上</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建立 </a:t>
            </a:r>
            <a:r>
              <a:rPr lang="en-US" altLang="zh-TW" sz="3600" dirty="0" err="1"/>
              <a:t>IoT</a:t>
            </a:r>
            <a:r>
              <a:rPr lang="en-US" altLang="zh-TW" sz="3600" dirty="0"/>
              <a:t> </a:t>
            </a:r>
            <a:r>
              <a:rPr lang="zh-TW" altLang="en-US" sz="3600" dirty="0"/>
              <a:t>安全設計指導準則</a:t>
            </a:r>
          </a:p>
          <a:p>
            <a:r>
              <a:rPr lang="en-US" altLang="zh-TW" sz="3600" dirty="0"/>
              <a:t>(B) </a:t>
            </a:r>
            <a:r>
              <a:rPr lang="zh-TW" altLang="en-US" sz="3600" dirty="0"/>
              <a:t>建立深層防護措施</a:t>
            </a:r>
            <a:r>
              <a:rPr lang="en-US" altLang="zh-TW" sz="3600" dirty="0"/>
              <a:t>,</a:t>
            </a:r>
            <a:r>
              <a:rPr lang="zh-TW" altLang="en-US" sz="3600" dirty="0"/>
              <a:t>分層防禦</a:t>
            </a:r>
            <a:r>
              <a:rPr lang="en-US" altLang="zh-TW" sz="3600" dirty="0"/>
              <a:t>,</a:t>
            </a:r>
            <a:r>
              <a:rPr lang="zh-TW" altLang="en-US" sz="3600" dirty="0"/>
              <a:t>以及常規性檢測工具</a:t>
            </a:r>
          </a:p>
          <a:p>
            <a:r>
              <a:rPr lang="en-US" altLang="zh-TW" sz="3600" dirty="0"/>
              <a:t>(C) </a:t>
            </a:r>
            <a:r>
              <a:rPr lang="zh-TW" altLang="en-US" sz="3600" dirty="0"/>
              <a:t>建立 </a:t>
            </a:r>
            <a:r>
              <a:rPr lang="en-US" altLang="zh-TW" sz="3600" dirty="0" err="1"/>
              <a:t>IoT</a:t>
            </a:r>
            <a:r>
              <a:rPr lang="en-US" altLang="zh-TW" sz="3600" dirty="0"/>
              <a:t> </a:t>
            </a:r>
            <a:r>
              <a:rPr lang="zh-TW" altLang="en-US" sz="3600" dirty="0"/>
              <a:t>安全資訊分享平台</a:t>
            </a:r>
          </a:p>
          <a:p>
            <a:r>
              <a:rPr lang="en-US" altLang="zh-TW" sz="3600" dirty="0"/>
              <a:t>(D) </a:t>
            </a:r>
            <a:r>
              <a:rPr lang="zh-TW" altLang="en-US" sz="3600" dirty="0"/>
              <a:t>不同產業可以建立一致的 </a:t>
            </a:r>
            <a:r>
              <a:rPr lang="en-US" altLang="zh-TW" sz="3600" dirty="0" err="1"/>
              <a:t>IoT</a:t>
            </a:r>
            <a:r>
              <a:rPr lang="en-US" altLang="zh-TW" sz="3600" dirty="0"/>
              <a:t> </a:t>
            </a:r>
            <a:r>
              <a:rPr lang="zh-TW" altLang="en-US" sz="3600" dirty="0"/>
              <a:t>安全基礎規範</a:t>
            </a:r>
            <a:endParaRPr lang="en-US" altLang="zh-TW" sz="3600" dirty="0"/>
          </a:p>
        </p:txBody>
      </p:sp>
    </p:spTree>
    <p:extLst>
      <p:ext uri="{BB962C8B-B14F-4D97-AF65-F5344CB8AC3E}">
        <p14:creationId xmlns:p14="http://schemas.microsoft.com/office/powerpoint/2010/main" val="2669848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在被認可的安全措施上</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建立 </a:t>
            </a:r>
            <a:r>
              <a:rPr lang="en-US" altLang="zh-TW" sz="3600" dirty="0" err="1"/>
              <a:t>IoT</a:t>
            </a:r>
            <a:r>
              <a:rPr lang="en-US" altLang="zh-TW" sz="3600" dirty="0"/>
              <a:t> </a:t>
            </a:r>
            <a:r>
              <a:rPr lang="zh-TW" altLang="en-US" sz="3600" dirty="0"/>
              <a:t>安全設計指導準則</a:t>
            </a:r>
          </a:p>
          <a:p>
            <a:r>
              <a:rPr lang="en-US" altLang="zh-TW" sz="3600" dirty="0"/>
              <a:t>(B) </a:t>
            </a:r>
            <a:r>
              <a:rPr lang="zh-TW" altLang="en-US" sz="3600" dirty="0"/>
              <a:t>建立深層防護措施</a:t>
            </a:r>
            <a:r>
              <a:rPr lang="en-US" altLang="zh-TW" sz="3600" dirty="0"/>
              <a:t>,</a:t>
            </a:r>
            <a:r>
              <a:rPr lang="zh-TW" altLang="en-US" sz="3600" dirty="0"/>
              <a:t>分層防禦</a:t>
            </a:r>
            <a:r>
              <a:rPr lang="en-US" altLang="zh-TW" sz="3600" dirty="0"/>
              <a:t>,</a:t>
            </a:r>
            <a:r>
              <a:rPr lang="zh-TW" altLang="en-US" sz="3600" dirty="0"/>
              <a:t>以及常規性檢測工具</a:t>
            </a:r>
          </a:p>
          <a:p>
            <a:r>
              <a:rPr lang="en-US" altLang="zh-TW" sz="3600" dirty="0"/>
              <a:t>(C) </a:t>
            </a:r>
            <a:r>
              <a:rPr lang="zh-TW" altLang="en-US" sz="3600" dirty="0"/>
              <a:t>建立 </a:t>
            </a:r>
            <a:r>
              <a:rPr lang="en-US" altLang="zh-TW" sz="3600" dirty="0" err="1"/>
              <a:t>IoT</a:t>
            </a:r>
            <a:r>
              <a:rPr lang="en-US" altLang="zh-TW" sz="3600" dirty="0"/>
              <a:t> </a:t>
            </a:r>
            <a:r>
              <a:rPr lang="zh-TW" altLang="en-US" sz="3600" dirty="0"/>
              <a:t>安全資訊分享平台</a:t>
            </a:r>
          </a:p>
          <a:p>
            <a:r>
              <a:rPr lang="en-US" altLang="zh-TW" sz="3600" dirty="0">
                <a:solidFill>
                  <a:srgbClr val="FF0000"/>
                </a:solidFill>
              </a:rPr>
              <a:t>(D) </a:t>
            </a:r>
            <a:r>
              <a:rPr lang="zh-TW" altLang="en-US" sz="3600" dirty="0">
                <a:solidFill>
                  <a:srgbClr val="FF0000"/>
                </a:solidFill>
              </a:rPr>
              <a:t>不同產業可以建立一致的 </a:t>
            </a:r>
            <a:r>
              <a:rPr lang="en-US" altLang="zh-TW" sz="3600" dirty="0" err="1">
                <a:solidFill>
                  <a:srgbClr val="FF0000"/>
                </a:solidFill>
              </a:rPr>
              <a:t>IoT</a:t>
            </a:r>
            <a:r>
              <a:rPr lang="en-US" altLang="zh-TW" sz="3600" dirty="0">
                <a:solidFill>
                  <a:srgbClr val="FF0000"/>
                </a:solidFill>
              </a:rPr>
              <a:t> </a:t>
            </a:r>
            <a:r>
              <a:rPr lang="zh-TW" altLang="en-US" sz="3600" dirty="0">
                <a:solidFill>
                  <a:srgbClr val="FF0000"/>
                </a:solidFill>
              </a:rPr>
              <a:t>安全基礎規範</a:t>
            </a:r>
            <a:endParaRPr lang="en-US" altLang="zh-TW" sz="3600" dirty="0">
              <a:solidFill>
                <a:srgbClr val="FF0000"/>
              </a:solidFill>
            </a:endParaRPr>
          </a:p>
        </p:txBody>
      </p:sp>
    </p:spTree>
    <p:extLst>
      <p:ext uri="{BB962C8B-B14F-4D97-AF65-F5344CB8AC3E}">
        <p14:creationId xmlns:p14="http://schemas.microsoft.com/office/powerpoint/2010/main" val="70808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當兩個物聯網裝置在通訊過程中</a:t>
            </a:r>
            <a:r>
              <a:rPr lang="en-US" altLang="zh-TW" sz="3600" dirty="0"/>
              <a:t>,</a:t>
            </a:r>
            <a:r>
              <a:rPr lang="zh-TW" altLang="en-US" sz="3600" dirty="0"/>
              <a:t>傳遞的憑證訊息遭攔截並透過此憑</a:t>
            </a:r>
          </a:p>
          <a:p>
            <a:r>
              <a:rPr lang="zh-TW" altLang="en-US" sz="3600" dirty="0"/>
              <a:t>證模擬合法身分達到存取特定服務。請問以上描述屬於下列哪種攻擊手法</a:t>
            </a:r>
            <a:r>
              <a:rPr lang="en-US" altLang="zh-TW" sz="3600" dirty="0"/>
              <a:t>?</a:t>
            </a:r>
          </a:p>
          <a:p>
            <a:r>
              <a:rPr lang="en-US" altLang="zh-TW" sz="3600" dirty="0"/>
              <a:t>(A) </a:t>
            </a:r>
            <a:r>
              <a:rPr lang="zh-TW" altLang="en-US" sz="3600" dirty="0"/>
              <a:t>中間人攻擊</a:t>
            </a:r>
          </a:p>
          <a:p>
            <a:r>
              <a:rPr lang="en-US" altLang="zh-TW" sz="3600" dirty="0"/>
              <a:t>(B) </a:t>
            </a:r>
            <a:r>
              <a:rPr lang="zh-TW" altLang="en-US" sz="3600" dirty="0"/>
              <a:t>重送攻擊</a:t>
            </a:r>
          </a:p>
          <a:p>
            <a:r>
              <a:rPr lang="en-US" altLang="zh-TW" sz="3600" dirty="0"/>
              <a:t>(C) </a:t>
            </a:r>
            <a:r>
              <a:rPr lang="zh-TW" altLang="en-US" sz="3600" dirty="0"/>
              <a:t>冒充攻擊</a:t>
            </a:r>
          </a:p>
          <a:p>
            <a:r>
              <a:rPr lang="en-US" altLang="zh-TW" sz="3600" dirty="0"/>
              <a:t>(D) </a:t>
            </a:r>
            <a:r>
              <a:rPr lang="zh-TW" altLang="en-US" sz="3600" dirty="0"/>
              <a:t>監聽攻擊</a:t>
            </a:r>
            <a:endParaRPr lang="en-US" altLang="zh-TW" sz="3600" dirty="0"/>
          </a:p>
        </p:txBody>
      </p:sp>
    </p:spTree>
    <p:extLst>
      <p:ext uri="{BB962C8B-B14F-4D97-AF65-F5344CB8AC3E}">
        <p14:creationId xmlns:p14="http://schemas.microsoft.com/office/powerpoint/2010/main" val="2971806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當兩個物聯網裝置在通訊過程中</a:t>
            </a:r>
            <a:r>
              <a:rPr lang="en-US" altLang="zh-TW" sz="3600" dirty="0"/>
              <a:t>,</a:t>
            </a:r>
            <a:r>
              <a:rPr lang="zh-TW" altLang="en-US" sz="3600" dirty="0"/>
              <a:t>傳遞的憑證訊息遭攔截並透過此憑</a:t>
            </a:r>
          </a:p>
          <a:p>
            <a:r>
              <a:rPr lang="zh-TW" altLang="en-US" sz="3600" dirty="0"/>
              <a:t>證模擬合法身分達到存取特定服務。請問以上描述屬於下列哪種攻擊手法</a:t>
            </a:r>
            <a:r>
              <a:rPr lang="en-US" altLang="zh-TW" sz="3600" dirty="0"/>
              <a:t>?</a:t>
            </a:r>
          </a:p>
          <a:p>
            <a:r>
              <a:rPr lang="en-US" altLang="zh-TW" sz="3600" dirty="0"/>
              <a:t>(A) </a:t>
            </a:r>
            <a:r>
              <a:rPr lang="zh-TW" altLang="en-US" sz="3600" dirty="0"/>
              <a:t>中間人攻擊</a:t>
            </a:r>
          </a:p>
          <a:p>
            <a:r>
              <a:rPr lang="en-US" altLang="zh-TW" sz="3600" dirty="0">
                <a:solidFill>
                  <a:srgbClr val="FF0000"/>
                </a:solidFill>
              </a:rPr>
              <a:t>(B) </a:t>
            </a:r>
            <a:r>
              <a:rPr lang="zh-TW" altLang="en-US" sz="3600" dirty="0">
                <a:solidFill>
                  <a:srgbClr val="FF0000"/>
                </a:solidFill>
              </a:rPr>
              <a:t>重送攻擊</a:t>
            </a:r>
          </a:p>
          <a:p>
            <a:r>
              <a:rPr lang="en-US" altLang="zh-TW" sz="3600" dirty="0"/>
              <a:t>(C) </a:t>
            </a:r>
            <a:r>
              <a:rPr lang="zh-TW" altLang="en-US" sz="3600" dirty="0"/>
              <a:t>冒充攻擊</a:t>
            </a:r>
          </a:p>
          <a:p>
            <a:r>
              <a:rPr lang="en-US" altLang="zh-TW" sz="3600" dirty="0"/>
              <a:t>(D) </a:t>
            </a:r>
            <a:r>
              <a:rPr lang="zh-TW" altLang="en-US" sz="3600" dirty="0"/>
              <a:t>監聽攻擊</a:t>
            </a:r>
            <a:endParaRPr lang="en-US" altLang="zh-TW" sz="3600" dirty="0"/>
          </a:p>
        </p:txBody>
      </p:sp>
    </p:spTree>
    <p:extLst>
      <p:ext uri="{BB962C8B-B14F-4D97-AF65-F5344CB8AC3E}">
        <p14:creationId xmlns:p14="http://schemas.microsoft.com/office/powerpoint/2010/main" val="3003985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下列哪一項不是阻斷式服務攻擊</a:t>
            </a:r>
            <a:r>
              <a:rPr lang="en-US" altLang="zh-TW" sz="3600" dirty="0"/>
              <a:t>(Denial-of-Service Attack)?</a:t>
            </a:r>
          </a:p>
          <a:p>
            <a:r>
              <a:rPr lang="en-US" altLang="zh-TW" sz="3600" dirty="0"/>
              <a:t>(A) </a:t>
            </a:r>
            <a:r>
              <a:rPr lang="zh-TW" altLang="en-US" sz="3600" dirty="0"/>
              <a:t>利用程式漏洞消耗 </a:t>
            </a:r>
            <a:r>
              <a:rPr lang="en-US" altLang="zh-TW" sz="3600" dirty="0"/>
              <a:t>100%</a:t>
            </a:r>
            <a:r>
              <a:rPr lang="zh-TW" altLang="en-US" sz="3600" dirty="0"/>
              <a:t>的 </a:t>
            </a:r>
            <a:r>
              <a:rPr lang="en-US" altLang="zh-TW" sz="3600" dirty="0"/>
              <a:t>CPU </a:t>
            </a:r>
            <a:r>
              <a:rPr lang="zh-TW" altLang="en-US" sz="3600" dirty="0"/>
              <a:t>運算能力</a:t>
            </a:r>
          </a:p>
          <a:p>
            <a:r>
              <a:rPr lang="en-US" altLang="zh-TW" sz="3600" dirty="0"/>
              <a:t>(B) </a:t>
            </a:r>
            <a:r>
              <a:rPr lang="zh-TW" altLang="en-US" sz="3600" dirty="0"/>
              <a:t>向系统持續發送惡意封包</a:t>
            </a:r>
            <a:r>
              <a:rPr lang="en-US" altLang="zh-TW" sz="3600" dirty="0"/>
              <a:t>,</a:t>
            </a:r>
            <a:r>
              <a:rPr lang="zh-TW" altLang="en-US" sz="3600" dirty="0"/>
              <a:t>導致主機當機</a:t>
            </a:r>
          </a:p>
          <a:p>
            <a:r>
              <a:rPr lang="en-US" altLang="zh-TW" sz="3600" dirty="0"/>
              <a:t>(C) </a:t>
            </a:r>
            <a:r>
              <a:rPr lang="zh-TW" altLang="en-US" sz="3600" dirty="0"/>
              <a:t>寄送釣魚郵件給公司所有人員</a:t>
            </a:r>
          </a:p>
          <a:p>
            <a:r>
              <a:rPr lang="en-US" altLang="zh-TW" sz="3600" dirty="0"/>
              <a:t>(D) </a:t>
            </a:r>
            <a:r>
              <a:rPr lang="zh-TW" altLang="en-US" sz="3600" dirty="0"/>
              <a:t>向某個電子郵件地址發送成千上萬封電子郵件</a:t>
            </a:r>
          </a:p>
        </p:txBody>
      </p:sp>
    </p:spTree>
    <p:extLst>
      <p:ext uri="{BB962C8B-B14F-4D97-AF65-F5344CB8AC3E}">
        <p14:creationId xmlns:p14="http://schemas.microsoft.com/office/powerpoint/2010/main" val="1350951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下列哪一項不是阻斷式服務攻擊</a:t>
            </a:r>
            <a:r>
              <a:rPr lang="en-US" altLang="zh-TW" sz="3600" dirty="0"/>
              <a:t>(Denial-of-Service Attack)?</a:t>
            </a:r>
          </a:p>
          <a:p>
            <a:r>
              <a:rPr lang="en-US" altLang="zh-TW" sz="3600" dirty="0"/>
              <a:t>(A) </a:t>
            </a:r>
            <a:r>
              <a:rPr lang="zh-TW" altLang="en-US" sz="3600" dirty="0"/>
              <a:t>利用程式漏洞消耗 </a:t>
            </a:r>
            <a:r>
              <a:rPr lang="en-US" altLang="zh-TW" sz="3600" dirty="0"/>
              <a:t>100%</a:t>
            </a:r>
            <a:r>
              <a:rPr lang="zh-TW" altLang="en-US" sz="3600" dirty="0"/>
              <a:t>的 </a:t>
            </a:r>
            <a:r>
              <a:rPr lang="en-US" altLang="zh-TW" sz="3600" dirty="0"/>
              <a:t>CPU </a:t>
            </a:r>
            <a:r>
              <a:rPr lang="zh-TW" altLang="en-US" sz="3600" dirty="0"/>
              <a:t>運算能力</a:t>
            </a:r>
          </a:p>
          <a:p>
            <a:r>
              <a:rPr lang="en-US" altLang="zh-TW" sz="3600" dirty="0"/>
              <a:t>(B) </a:t>
            </a:r>
            <a:r>
              <a:rPr lang="zh-TW" altLang="en-US" sz="3600" dirty="0"/>
              <a:t>向系统持續發送惡意封包</a:t>
            </a:r>
            <a:r>
              <a:rPr lang="en-US" altLang="zh-TW" sz="3600" dirty="0"/>
              <a:t>,</a:t>
            </a:r>
            <a:r>
              <a:rPr lang="zh-TW" altLang="en-US" sz="3600" dirty="0"/>
              <a:t>導致主機當機</a:t>
            </a:r>
          </a:p>
          <a:p>
            <a:r>
              <a:rPr lang="en-US" altLang="zh-TW" sz="3600" dirty="0">
                <a:solidFill>
                  <a:srgbClr val="FF0000"/>
                </a:solidFill>
              </a:rPr>
              <a:t>(C) </a:t>
            </a:r>
            <a:r>
              <a:rPr lang="zh-TW" altLang="en-US" sz="3600" dirty="0">
                <a:solidFill>
                  <a:srgbClr val="FF0000"/>
                </a:solidFill>
              </a:rPr>
              <a:t>寄送釣魚郵件給公司所有人員</a:t>
            </a:r>
          </a:p>
          <a:p>
            <a:r>
              <a:rPr lang="en-US" altLang="zh-TW" sz="3600" dirty="0"/>
              <a:t>(D) </a:t>
            </a:r>
            <a:r>
              <a:rPr lang="zh-TW" altLang="en-US" sz="3600" dirty="0"/>
              <a:t>向某個電子郵件地址發送成千上萬封電子郵件</a:t>
            </a:r>
          </a:p>
        </p:txBody>
      </p:sp>
    </p:spTree>
    <p:extLst>
      <p:ext uri="{BB962C8B-B14F-4D97-AF65-F5344CB8AC3E}">
        <p14:creationId xmlns:p14="http://schemas.microsoft.com/office/powerpoint/2010/main" val="16825779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下列何種安全機制最弱</a:t>
            </a:r>
            <a:r>
              <a:rPr lang="en-US" altLang="zh-TW" sz="3600" dirty="0"/>
              <a:t>?</a:t>
            </a:r>
          </a:p>
          <a:p>
            <a:r>
              <a:rPr lang="en-US" altLang="zh-TW" sz="3600" dirty="0"/>
              <a:t>(A) WEP</a:t>
            </a:r>
          </a:p>
          <a:p>
            <a:r>
              <a:rPr lang="en-US" altLang="zh-TW" sz="3600" dirty="0"/>
              <a:t>(B) WPA</a:t>
            </a:r>
          </a:p>
          <a:p>
            <a:r>
              <a:rPr lang="en-US" altLang="zh-TW" sz="3600" dirty="0"/>
              <a:t>(C) WPA2-Personal</a:t>
            </a:r>
          </a:p>
          <a:p>
            <a:r>
              <a:rPr lang="en-US" altLang="zh-TW" sz="3600" dirty="0"/>
              <a:t>(D) WPA2-Enterprise</a:t>
            </a:r>
          </a:p>
        </p:txBody>
      </p:sp>
    </p:spTree>
    <p:extLst>
      <p:ext uri="{BB962C8B-B14F-4D97-AF65-F5344CB8AC3E}">
        <p14:creationId xmlns:p14="http://schemas.microsoft.com/office/powerpoint/2010/main" val="3235588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下列何種安全機制最弱</a:t>
            </a:r>
            <a:r>
              <a:rPr lang="en-US" altLang="zh-TW" sz="3600" dirty="0"/>
              <a:t>?</a:t>
            </a:r>
          </a:p>
          <a:p>
            <a:r>
              <a:rPr lang="en-US" altLang="zh-TW" sz="3600" dirty="0">
                <a:solidFill>
                  <a:srgbClr val="FF0000"/>
                </a:solidFill>
              </a:rPr>
              <a:t>(A) WEP</a:t>
            </a:r>
          </a:p>
          <a:p>
            <a:r>
              <a:rPr lang="en-US" altLang="zh-TW" sz="3600" dirty="0"/>
              <a:t>(B) WPA</a:t>
            </a:r>
          </a:p>
          <a:p>
            <a:r>
              <a:rPr lang="en-US" altLang="zh-TW" sz="3600" dirty="0"/>
              <a:t>(C) WPA2-Personal</a:t>
            </a:r>
          </a:p>
          <a:p>
            <a:r>
              <a:rPr lang="en-US" altLang="zh-TW" sz="3600" dirty="0"/>
              <a:t>(D) WPA2-Enterprise</a:t>
            </a:r>
          </a:p>
        </p:txBody>
      </p:sp>
    </p:spTree>
    <p:extLst>
      <p:ext uri="{BB962C8B-B14F-4D97-AF65-F5344CB8AC3E}">
        <p14:creationId xmlns:p14="http://schemas.microsoft.com/office/powerpoint/2010/main" val="570317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下列敘述何者正確</a:t>
            </a:r>
            <a:r>
              <a:rPr lang="en-US" altLang="zh-TW" sz="3600" dirty="0"/>
              <a:t>?</a:t>
            </a:r>
          </a:p>
          <a:p>
            <a:r>
              <a:rPr lang="en-US" altLang="zh-TW" sz="3600" dirty="0"/>
              <a:t>(A) </a:t>
            </a:r>
            <a:r>
              <a:rPr lang="zh-TW" altLang="en-US" sz="3600" dirty="0"/>
              <a:t>巨集病毒只會感染 </a:t>
            </a:r>
            <a:r>
              <a:rPr lang="en-US" altLang="zh-TW" sz="3600" dirty="0"/>
              <a:t>Excel </a:t>
            </a:r>
            <a:r>
              <a:rPr lang="zh-TW" altLang="en-US" sz="3600" dirty="0"/>
              <a:t>檔案</a:t>
            </a:r>
            <a:r>
              <a:rPr lang="en-US" altLang="zh-TW" sz="3600" dirty="0"/>
              <a:t>,</a:t>
            </a:r>
            <a:r>
              <a:rPr lang="zh-TW" altLang="en-US" sz="3600" dirty="0"/>
              <a:t>但不會感染 </a:t>
            </a:r>
            <a:r>
              <a:rPr lang="en-US" altLang="zh-TW" sz="3600" dirty="0"/>
              <a:t>Word </a:t>
            </a:r>
            <a:r>
              <a:rPr lang="zh-TW" altLang="en-US" sz="3600" dirty="0"/>
              <a:t>檔案</a:t>
            </a:r>
          </a:p>
          <a:p>
            <a:r>
              <a:rPr lang="en-US" altLang="zh-TW" sz="3600" dirty="0"/>
              <a:t>(B) </a:t>
            </a:r>
            <a:r>
              <a:rPr lang="zh-TW" altLang="en-US" sz="3600" dirty="0"/>
              <a:t>開機型病毒藏匿於硬碟非主要開機磁區</a:t>
            </a:r>
          </a:p>
          <a:p>
            <a:r>
              <a:rPr lang="en-US" altLang="zh-TW" sz="3600" dirty="0"/>
              <a:t>(C) </a:t>
            </a:r>
            <a:r>
              <a:rPr lang="zh-TW" altLang="en-US" sz="3600" dirty="0"/>
              <a:t>非常駐型病毒將自己寄生在 *</a:t>
            </a:r>
            <a:r>
              <a:rPr lang="en-US" altLang="zh-TW" sz="3600" dirty="0"/>
              <a:t>.COM</a:t>
            </a:r>
            <a:r>
              <a:rPr lang="zh-TW" altLang="en-US" sz="3600" dirty="0"/>
              <a:t>、 *</a:t>
            </a:r>
            <a:r>
              <a:rPr lang="en-US" altLang="zh-TW" sz="3600" dirty="0"/>
              <a:t>.EXE </a:t>
            </a:r>
            <a:r>
              <a:rPr lang="zh-TW" altLang="en-US" sz="3600" dirty="0"/>
              <a:t>或是 *</a:t>
            </a:r>
            <a:r>
              <a:rPr lang="en-US" altLang="zh-TW" sz="3600" dirty="0"/>
              <a:t>.SYS </a:t>
            </a:r>
            <a:r>
              <a:rPr lang="zh-TW" altLang="en-US" sz="3600" dirty="0"/>
              <a:t>的檔案</a:t>
            </a:r>
          </a:p>
          <a:p>
            <a:r>
              <a:rPr lang="zh-TW" altLang="en-US" sz="3600" dirty="0"/>
              <a:t>中</a:t>
            </a:r>
          </a:p>
          <a:p>
            <a:r>
              <a:rPr lang="en-US" altLang="zh-TW" sz="3600" dirty="0"/>
              <a:t>(D) </a:t>
            </a:r>
            <a:r>
              <a:rPr lang="zh-TW" altLang="en-US" sz="3600" dirty="0"/>
              <a:t>檔案型病毒只會感染 </a:t>
            </a:r>
            <a:r>
              <a:rPr lang="en-US" altLang="zh-TW" sz="3600" dirty="0"/>
              <a:t>.COM </a:t>
            </a:r>
            <a:r>
              <a:rPr lang="zh-TW" altLang="en-US" sz="3600" dirty="0"/>
              <a:t>檔</a:t>
            </a:r>
            <a:endParaRPr lang="en-US" altLang="zh-TW" sz="3600" dirty="0"/>
          </a:p>
        </p:txBody>
      </p:sp>
    </p:spTree>
    <p:extLst>
      <p:ext uri="{BB962C8B-B14F-4D97-AF65-F5344CB8AC3E}">
        <p14:creationId xmlns:p14="http://schemas.microsoft.com/office/powerpoint/2010/main" val="2739945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下列敘述何者正確</a:t>
            </a:r>
            <a:r>
              <a:rPr lang="en-US" altLang="zh-TW" sz="3600" dirty="0"/>
              <a:t>?</a:t>
            </a:r>
          </a:p>
          <a:p>
            <a:r>
              <a:rPr lang="en-US" altLang="zh-TW" sz="3600" dirty="0"/>
              <a:t>(A) </a:t>
            </a:r>
            <a:r>
              <a:rPr lang="zh-TW" altLang="en-US" sz="3600" dirty="0"/>
              <a:t>巨集病毒只會感染 </a:t>
            </a:r>
            <a:r>
              <a:rPr lang="en-US" altLang="zh-TW" sz="3600" dirty="0"/>
              <a:t>Excel </a:t>
            </a:r>
            <a:r>
              <a:rPr lang="zh-TW" altLang="en-US" sz="3600" dirty="0"/>
              <a:t>檔案</a:t>
            </a:r>
            <a:r>
              <a:rPr lang="en-US" altLang="zh-TW" sz="3600" dirty="0"/>
              <a:t>,</a:t>
            </a:r>
            <a:r>
              <a:rPr lang="zh-TW" altLang="en-US" sz="3600" dirty="0"/>
              <a:t>但不會感染 </a:t>
            </a:r>
            <a:r>
              <a:rPr lang="en-US" altLang="zh-TW" sz="3600" dirty="0"/>
              <a:t>Word </a:t>
            </a:r>
            <a:r>
              <a:rPr lang="zh-TW" altLang="en-US" sz="3600" dirty="0"/>
              <a:t>檔案</a:t>
            </a:r>
          </a:p>
          <a:p>
            <a:r>
              <a:rPr lang="en-US" altLang="zh-TW" sz="3600" dirty="0"/>
              <a:t>(B) </a:t>
            </a:r>
            <a:r>
              <a:rPr lang="zh-TW" altLang="en-US" sz="3600" dirty="0"/>
              <a:t>開機型病毒藏匿於硬碟非主要開機磁區</a:t>
            </a:r>
          </a:p>
          <a:p>
            <a:r>
              <a:rPr lang="en-US" altLang="zh-TW" sz="3600" dirty="0">
                <a:solidFill>
                  <a:srgbClr val="FF0000"/>
                </a:solidFill>
              </a:rPr>
              <a:t>(C) </a:t>
            </a:r>
            <a:r>
              <a:rPr lang="zh-TW" altLang="en-US" sz="3600" dirty="0">
                <a:solidFill>
                  <a:srgbClr val="FF0000"/>
                </a:solidFill>
              </a:rPr>
              <a:t>非常駐型病毒將自己寄生在 *</a:t>
            </a:r>
            <a:r>
              <a:rPr lang="en-US" altLang="zh-TW" sz="3600" dirty="0">
                <a:solidFill>
                  <a:srgbClr val="FF0000"/>
                </a:solidFill>
              </a:rPr>
              <a:t>.COM</a:t>
            </a:r>
            <a:r>
              <a:rPr lang="zh-TW" altLang="en-US" sz="3600" dirty="0">
                <a:solidFill>
                  <a:srgbClr val="FF0000"/>
                </a:solidFill>
              </a:rPr>
              <a:t>、 *</a:t>
            </a:r>
            <a:r>
              <a:rPr lang="en-US" altLang="zh-TW" sz="3600" dirty="0">
                <a:solidFill>
                  <a:srgbClr val="FF0000"/>
                </a:solidFill>
              </a:rPr>
              <a:t>.EXE </a:t>
            </a:r>
            <a:r>
              <a:rPr lang="zh-TW" altLang="en-US" sz="3600" dirty="0">
                <a:solidFill>
                  <a:srgbClr val="FF0000"/>
                </a:solidFill>
              </a:rPr>
              <a:t>或是 *</a:t>
            </a:r>
            <a:r>
              <a:rPr lang="en-US" altLang="zh-TW" sz="3600" dirty="0">
                <a:solidFill>
                  <a:srgbClr val="FF0000"/>
                </a:solidFill>
              </a:rPr>
              <a:t>.SYS </a:t>
            </a:r>
            <a:r>
              <a:rPr lang="zh-TW" altLang="en-US" sz="3600" dirty="0">
                <a:solidFill>
                  <a:srgbClr val="FF0000"/>
                </a:solidFill>
              </a:rPr>
              <a:t>的檔案</a:t>
            </a:r>
          </a:p>
          <a:p>
            <a:r>
              <a:rPr lang="zh-TW" altLang="en-US" sz="3600" dirty="0">
                <a:solidFill>
                  <a:srgbClr val="FF0000"/>
                </a:solidFill>
              </a:rPr>
              <a:t>中</a:t>
            </a:r>
          </a:p>
          <a:p>
            <a:r>
              <a:rPr lang="en-US" altLang="zh-TW" sz="3600" dirty="0"/>
              <a:t>(D) </a:t>
            </a:r>
            <a:r>
              <a:rPr lang="zh-TW" altLang="en-US" sz="3600" dirty="0"/>
              <a:t>檔案型病毒只會感染 </a:t>
            </a:r>
            <a:r>
              <a:rPr lang="en-US" altLang="zh-TW" sz="3600" dirty="0"/>
              <a:t>.COM </a:t>
            </a:r>
            <a:r>
              <a:rPr lang="zh-TW" altLang="en-US" sz="3600" dirty="0"/>
              <a:t>檔</a:t>
            </a:r>
            <a:endParaRPr lang="en-US" altLang="zh-TW" sz="3600" dirty="0"/>
          </a:p>
        </p:txBody>
      </p:sp>
    </p:spTree>
    <p:extLst>
      <p:ext uri="{BB962C8B-B14F-4D97-AF65-F5344CB8AC3E}">
        <p14:creationId xmlns:p14="http://schemas.microsoft.com/office/powerpoint/2010/main" val="314410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51872" y="817751"/>
            <a:ext cx="7640256" cy="6186309"/>
          </a:xfrm>
          <a:prstGeom prst="rect">
            <a:avLst/>
          </a:prstGeom>
        </p:spPr>
        <p:txBody>
          <a:bodyPr wrap="square">
            <a:spAutoFit/>
          </a:bodyPr>
          <a:lstStyle/>
          <a:p>
            <a:r>
              <a:rPr lang="zh-TW" altLang="en-US" sz="3600" dirty="0"/>
              <a:t>公司管理員打算利用</a:t>
            </a:r>
            <a:r>
              <a:rPr lang="zh-TW" altLang="en-US" sz="3600" dirty="0">
                <a:solidFill>
                  <a:srgbClr val="FF0000"/>
                </a:solidFill>
              </a:rPr>
              <a:t> </a:t>
            </a:r>
            <a:r>
              <a:rPr lang="en-US" altLang="zh-TW" sz="3600" dirty="0" err="1">
                <a:solidFill>
                  <a:srgbClr val="FF0000"/>
                </a:solidFill>
              </a:rPr>
              <a:t>IPSec</a:t>
            </a:r>
            <a:r>
              <a:rPr lang="en-US" altLang="zh-TW" sz="3600" dirty="0">
                <a:solidFill>
                  <a:srgbClr val="FF0000"/>
                </a:solidFill>
              </a:rPr>
              <a:t> </a:t>
            </a:r>
            <a:r>
              <a:rPr lang="zh-TW" altLang="en-US" sz="3600" dirty="0"/>
              <a:t>來 確 保 封 包 內 容 傳 輸 的 </a:t>
            </a:r>
            <a:r>
              <a:rPr lang="zh-TW" altLang="en-US" sz="3600" dirty="0">
                <a:solidFill>
                  <a:srgbClr val="FF0000"/>
                </a:solidFill>
              </a:rPr>
              <a:t>私 密 性</a:t>
            </a:r>
          </a:p>
          <a:p>
            <a:r>
              <a:rPr lang="en-US" altLang="zh-TW" sz="3600" dirty="0">
                <a:solidFill>
                  <a:srgbClr val="FF0000"/>
                </a:solidFill>
              </a:rPr>
              <a:t>(Confidentiality)</a:t>
            </a:r>
            <a:r>
              <a:rPr lang="en-US" altLang="zh-TW" sz="3600" dirty="0"/>
              <a:t>,</a:t>
            </a:r>
            <a:r>
              <a:rPr lang="zh-TW" altLang="en-US" sz="3600" dirty="0"/>
              <a:t>請問管理員需要使用 </a:t>
            </a:r>
            <a:r>
              <a:rPr lang="en-US" altLang="zh-TW" sz="3600" dirty="0"/>
              <a:t>IPsec </a:t>
            </a:r>
            <a:r>
              <a:rPr lang="zh-TW" altLang="en-US" sz="3600" dirty="0"/>
              <a:t>的哪項協定以達成目的</a:t>
            </a:r>
            <a:r>
              <a:rPr lang="en-US" altLang="zh-TW" sz="3600" dirty="0"/>
              <a:t>?</a:t>
            </a:r>
          </a:p>
          <a:p>
            <a:r>
              <a:rPr lang="en-US" altLang="zh-TW" sz="3600" dirty="0"/>
              <a:t>(A) AH(</a:t>
            </a:r>
            <a:r>
              <a:rPr lang="en-US" altLang="zh-TW" dirty="0"/>
              <a:t>Authentication Header</a:t>
            </a:r>
            <a:r>
              <a:rPr lang="en-US" altLang="zh-TW" sz="3600" dirty="0"/>
              <a:t>)</a:t>
            </a:r>
            <a:r>
              <a:rPr lang="zh-TW" altLang="en-US" sz="3600" dirty="0"/>
              <a:t>   </a:t>
            </a:r>
            <a:r>
              <a:rPr lang="zh-TW" altLang="en-US" sz="2800" b="1" dirty="0"/>
              <a:t>完整性和可靠性</a:t>
            </a:r>
            <a:endParaRPr lang="en-US" altLang="zh-TW" sz="3600" b="1" dirty="0"/>
          </a:p>
          <a:p>
            <a:r>
              <a:rPr lang="en-US" altLang="zh-TW" sz="3600" dirty="0"/>
              <a:t>(B) ESP(</a:t>
            </a:r>
            <a:r>
              <a:rPr lang="en-US" altLang="zh-TW" dirty="0"/>
              <a:t>Encapsulating Security Payload</a:t>
            </a:r>
            <a:r>
              <a:rPr lang="en-US" altLang="zh-TW" sz="3600" dirty="0"/>
              <a:t>)</a:t>
            </a:r>
            <a:r>
              <a:rPr lang="zh-TW" altLang="en-US" sz="3600" dirty="0"/>
              <a:t>   保密性 </a:t>
            </a:r>
            <a:endParaRPr lang="en-US" altLang="zh-TW" sz="3600" dirty="0"/>
          </a:p>
          <a:p>
            <a:r>
              <a:rPr lang="en-US" altLang="zh-TW" sz="3600" dirty="0"/>
              <a:t>(C) IKE</a:t>
            </a:r>
          </a:p>
          <a:p>
            <a:r>
              <a:rPr lang="en-US" altLang="zh-TW" sz="3600" dirty="0"/>
              <a:t>(D) </a:t>
            </a:r>
            <a:r>
              <a:rPr lang="en-US" altLang="zh-TW" sz="3600" dirty="0">
                <a:hlinkClick r:id="rId2"/>
              </a:rPr>
              <a:t>ISAKMP</a:t>
            </a:r>
            <a:endParaRPr lang="en-US" altLang="zh-TW" sz="3600" dirty="0"/>
          </a:p>
          <a:p>
            <a:endParaRPr lang="en-US" altLang="zh-TW" sz="3600" dirty="0"/>
          </a:p>
          <a:p>
            <a:r>
              <a:rPr lang="en-US" altLang="zh-TW" sz="3600" dirty="0"/>
              <a:t>IPsec</a:t>
            </a:r>
            <a:r>
              <a:rPr lang="zh-TW" altLang="en-US" sz="3600" dirty="0"/>
              <a:t> </a:t>
            </a:r>
            <a:r>
              <a:rPr lang="en-US" altLang="zh-TW" sz="3600" dirty="0">
                <a:hlinkClick r:id="rId3"/>
              </a:rPr>
              <a:t>https://zh.wikipedia.org/wiki/IPsec</a:t>
            </a:r>
            <a:endParaRPr lang="en-US" altLang="zh-TW" sz="3600" dirty="0"/>
          </a:p>
        </p:txBody>
      </p:sp>
    </p:spTree>
    <p:extLst>
      <p:ext uri="{BB962C8B-B14F-4D97-AF65-F5344CB8AC3E}">
        <p14:creationId xmlns:p14="http://schemas.microsoft.com/office/powerpoint/2010/main" val="28160562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請問防火牆的功能為</a:t>
            </a:r>
            <a:r>
              <a:rPr lang="en-US" altLang="zh-TW" sz="3600" dirty="0"/>
              <a:t>?</a:t>
            </a:r>
          </a:p>
          <a:p>
            <a:r>
              <a:rPr lang="en-US" altLang="zh-TW" sz="3600" dirty="0"/>
              <a:t>(A) </a:t>
            </a:r>
            <a:r>
              <a:rPr lang="zh-TW" altLang="en-US" sz="3600" dirty="0"/>
              <a:t>檢核原始碼安全</a:t>
            </a:r>
          </a:p>
          <a:p>
            <a:r>
              <a:rPr lang="en-US" altLang="zh-TW" sz="3600" dirty="0"/>
              <a:t>(B) </a:t>
            </a:r>
            <a:r>
              <a:rPr lang="zh-TW" altLang="en-US" sz="3600" dirty="0"/>
              <a:t>保護網路安全</a:t>
            </a:r>
          </a:p>
          <a:p>
            <a:r>
              <a:rPr lang="en-US" altLang="zh-TW" sz="3600" dirty="0"/>
              <a:t>(C) </a:t>
            </a:r>
            <a:r>
              <a:rPr lang="zh-TW" altLang="en-US" sz="3600" dirty="0"/>
              <a:t>保護實體安全</a:t>
            </a:r>
          </a:p>
          <a:p>
            <a:r>
              <a:rPr lang="en-US" altLang="zh-TW" sz="3600" dirty="0"/>
              <a:t>(D) </a:t>
            </a:r>
            <a:r>
              <a:rPr lang="zh-TW" altLang="en-US" sz="3600" dirty="0"/>
              <a:t>保護人員安全</a:t>
            </a:r>
            <a:endParaRPr lang="en-US" altLang="zh-TW" sz="3600" dirty="0"/>
          </a:p>
        </p:txBody>
      </p:sp>
    </p:spTree>
    <p:extLst>
      <p:ext uri="{BB962C8B-B14F-4D97-AF65-F5344CB8AC3E}">
        <p14:creationId xmlns:p14="http://schemas.microsoft.com/office/powerpoint/2010/main" val="439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請問防火牆的功能為</a:t>
            </a:r>
            <a:r>
              <a:rPr lang="en-US" altLang="zh-TW" sz="3600" dirty="0"/>
              <a:t>?</a:t>
            </a:r>
          </a:p>
          <a:p>
            <a:r>
              <a:rPr lang="en-US" altLang="zh-TW" sz="3600" dirty="0"/>
              <a:t>(A) </a:t>
            </a:r>
            <a:r>
              <a:rPr lang="zh-TW" altLang="en-US" sz="3600" dirty="0"/>
              <a:t>檢核原始碼安全</a:t>
            </a:r>
          </a:p>
          <a:p>
            <a:r>
              <a:rPr lang="en-US" altLang="zh-TW" sz="3600" dirty="0">
                <a:solidFill>
                  <a:srgbClr val="FF0000"/>
                </a:solidFill>
              </a:rPr>
              <a:t>(B) </a:t>
            </a:r>
            <a:r>
              <a:rPr lang="zh-TW" altLang="en-US" sz="3600" dirty="0">
                <a:solidFill>
                  <a:srgbClr val="FF0000"/>
                </a:solidFill>
              </a:rPr>
              <a:t>保護網路安全</a:t>
            </a:r>
          </a:p>
          <a:p>
            <a:r>
              <a:rPr lang="en-US" altLang="zh-TW" sz="3600" dirty="0"/>
              <a:t>(C) </a:t>
            </a:r>
            <a:r>
              <a:rPr lang="zh-TW" altLang="en-US" sz="3600" dirty="0"/>
              <a:t>保護實體安全</a:t>
            </a:r>
          </a:p>
          <a:p>
            <a:r>
              <a:rPr lang="en-US" altLang="zh-TW" sz="3600" dirty="0"/>
              <a:t>(D) </a:t>
            </a:r>
            <a:r>
              <a:rPr lang="zh-TW" altLang="en-US" sz="3600" dirty="0"/>
              <a:t>保護人員安全</a:t>
            </a:r>
            <a:endParaRPr lang="en-US" altLang="zh-TW" sz="3600" dirty="0"/>
          </a:p>
        </p:txBody>
      </p:sp>
    </p:spTree>
    <p:extLst>
      <p:ext uri="{BB962C8B-B14F-4D97-AF65-F5344CB8AC3E}">
        <p14:creationId xmlns:p14="http://schemas.microsoft.com/office/powerpoint/2010/main" val="2832427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下列何者是一般管理員採用動態路由協定</a:t>
            </a:r>
            <a:r>
              <a:rPr lang="en-US" altLang="zh-TW" sz="3600" dirty="0"/>
              <a:t>(Dynamic Routing Protocol)</a:t>
            </a:r>
          </a:p>
          <a:p>
            <a:r>
              <a:rPr lang="zh-TW" altLang="en-US" sz="3600" dirty="0"/>
              <a:t>以取代靜態路由</a:t>
            </a:r>
            <a:r>
              <a:rPr lang="en-US" altLang="zh-TW" sz="3600" dirty="0"/>
              <a:t>(Static Routes)</a:t>
            </a:r>
            <a:r>
              <a:rPr lang="zh-TW" altLang="en-US" sz="3600" dirty="0"/>
              <a:t>的主要理由</a:t>
            </a:r>
            <a:r>
              <a:rPr lang="en-US" altLang="zh-TW" sz="3600" dirty="0"/>
              <a:t>?</a:t>
            </a:r>
          </a:p>
          <a:p>
            <a:r>
              <a:rPr lang="en-US" altLang="zh-TW" sz="3600" dirty="0"/>
              <a:t>(A) </a:t>
            </a:r>
            <a:r>
              <a:rPr lang="zh-TW" altLang="en-US" sz="3600" dirty="0"/>
              <a:t>動態路由的路由器負載較輕</a:t>
            </a:r>
          </a:p>
          <a:p>
            <a:r>
              <a:rPr lang="en-US" altLang="zh-TW" sz="3600" dirty="0"/>
              <a:t>(B) </a:t>
            </a:r>
            <a:r>
              <a:rPr lang="zh-TW" altLang="en-US" sz="3600" dirty="0"/>
              <a:t>動態路由能夠延展到較大的網絡</a:t>
            </a:r>
          </a:p>
          <a:p>
            <a:r>
              <a:rPr lang="en-US" altLang="zh-TW" sz="3600" dirty="0"/>
              <a:t>(C) </a:t>
            </a:r>
            <a:r>
              <a:rPr lang="zh-TW" altLang="en-US" sz="3600" dirty="0"/>
              <a:t>動態路由較安全</a:t>
            </a:r>
          </a:p>
          <a:p>
            <a:r>
              <a:rPr lang="en-US" altLang="zh-TW" sz="3600" dirty="0"/>
              <a:t>(D) </a:t>
            </a:r>
            <a:r>
              <a:rPr lang="zh-TW" altLang="en-US" sz="3600" dirty="0"/>
              <a:t>動態路由有較快的網路傳輸能力</a:t>
            </a:r>
            <a:endParaRPr lang="en-US" altLang="zh-TW" sz="3600" dirty="0"/>
          </a:p>
        </p:txBody>
      </p:sp>
    </p:spTree>
    <p:extLst>
      <p:ext uri="{BB962C8B-B14F-4D97-AF65-F5344CB8AC3E}">
        <p14:creationId xmlns:p14="http://schemas.microsoft.com/office/powerpoint/2010/main" val="1310111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下列何者是一般管理員採用動態路由協定</a:t>
            </a:r>
            <a:r>
              <a:rPr lang="en-US" altLang="zh-TW" sz="3600" dirty="0"/>
              <a:t>(Dynamic Routing Protocol)</a:t>
            </a:r>
          </a:p>
          <a:p>
            <a:r>
              <a:rPr lang="zh-TW" altLang="en-US" sz="3600" dirty="0"/>
              <a:t>以取代靜態路由</a:t>
            </a:r>
            <a:r>
              <a:rPr lang="en-US" altLang="zh-TW" sz="3600" dirty="0"/>
              <a:t>(Static Routes)</a:t>
            </a:r>
            <a:r>
              <a:rPr lang="zh-TW" altLang="en-US" sz="3600" dirty="0"/>
              <a:t>的主要理由</a:t>
            </a:r>
            <a:r>
              <a:rPr lang="en-US" altLang="zh-TW" sz="3600" dirty="0"/>
              <a:t>?</a:t>
            </a:r>
          </a:p>
          <a:p>
            <a:r>
              <a:rPr lang="en-US" altLang="zh-TW" sz="3600" dirty="0"/>
              <a:t>(A) </a:t>
            </a:r>
            <a:r>
              <a:rPr lang="zh-TW" altLang="en-US" sz="3600" dirty="0"/>
              <a:t>動態路由的路由器負載較輕</a:t>
            </a:r>
          </a:p>
          <a:p>
            <a:r>
              <a:rPr lang="en-US" altLang="zh-TW" sz="3600" dirty="0">
                <a:solidFill>
                  <a:srgbClr val="FF0000"/>
                </a:solidFill>
              </a:rPr>
              <a:t>(B) </a:t>
            </a:r>
            <a:r>
              <a:rPr lang="zh-TW" altLang="en-US" sz="3600" dirty="0">
                <a:solidFill>
                  <a:srgbClr val="FF0000"/>
                </a:solidFill>
              </a:rPr>
              <a:t>動態路由能夠延展到較大的網絡</a:t>
            </a:r>
          </a:p>
          <a:p>
            <a:r>
              <a:rPr lang="en-US" altLang="zh-TW" sz="3600" dirty="0"/>
              <a:t>(C) </a:t>
            </a:r>
            <a:r>
              <a:rPr lang="zh-TW" altLang="en-US" sz="3600" dirty="0"/>
              <a:t>動態路由較安全</a:t>
            </a:r>
          </a:p>
          <a:p>
            <a:r>
              <a:rPr lang="en-US" altLang="zh-TW" sz="3600" dirty="0"/>
              <a:t>(D) </a:t>
            </a:r>
            <a:r>
              <a:rPr lang="zh-TW" altLang="en-US" sz="3600" dirty="0"/>
              <a:t>動態路由有較快的網路傳輸能力</a:t>
            </a:r>
            <a:endParaRPr lang="en-US" altLang="zh-TW" sz="3600" dirty="0"/>
          </a:p>
        </p:txBody>
      </p:sp>
    </p:spTree>
    <p:extLst>
      <p:ext uri="{BB962C8B-B14F-4D97-AF65-F5344CB8AC3E}">
        <p14:creationId xmlns:p14="http://schemas.microsoft.com/office/powerpoint/2010/main" val="10252919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下列何種網路攻擊「不會」造成伺服器主機系統處理效率下降或發生錯誤</a:t>
            </a:r>
            <a:r>
              <a:rPr lang="en-US" altLang="zh-TW" sz="3600" dirty="0"/>
              <a:t>?</a:t>
            </a:r>
          </a:p>
          <a:p>
            <a:r>
              <a:rPr lang="en-US" altLang="zh-TW" sz="3600" dirty="0"/>
              <a:t>(A) </a:t>
            </a:r>
            <a:r>
              <a:rPr lang="zh-TW" altLang="en-US" sz="3600" dirty="0"/>
              <a:t>死亡偵測攻擊</a:t>
            </a:r>
            <a:r>
              <a:rPr lang="en-US" altLang="zh-TW" sz="3600" dirty="0"/>
              <a:t>(Ping-of-Death Attack)</a:t>
            </a:r>
          </a:p>
          <a:p>
            <a:r>
              <a:rPr lang="en-US" altLang="zh-TW" sz="3600" dirty="0"/>
              <a:t>(B) </a:t>
            </a:r>
            <a:r>
              <a:rPr lang="zh-TW" altLang="en-US" sz="3600" dirty="0"/>
              <a:t>分割重組攻擊</a:t>
            </a:r>
            <a:r>
              <a:rPr lang="en-US" altLang="zh-TW" sz="3600" dirty="0"/>
              <a:t>(Teardrop Attack)</a:t>
            </a:r>
          </a:p>
          <a:p>
            <a:r>
              <a:rPr lang="en-US" altLang="zh-TW" sz="3600" dirty="0"/>
              <a:t>(C) </a:t>
            </a:r>
            <a:r>
              <a:rPr lang="zh-TW" altLang="en-US" sz="3600" dirty="0"/>
              <a:t>分散式攻擊</a:t>
            </a:r>
            <a:r>
              <a:rPr lang="en-US" altLang="zh-TW" sz="3600" dirty="0"/>
              <a:t>(Distributed Attack)</a:t>
            </a:r>
          </a:p>
          <a:p>
            <a:r>
              <a:rPr lang="en-US" altLang="zh-TW" sz="3600" dirty="0"/>
              <a:t>(D) </a:t>
            </a:r>
            <a:r>
              <a:rPr lang="zh-TW" altLang="en-US" sz="3600" dirty="0"/>
              <a:t>中間人攻擊</a:t>
            </a:r>
            <a:r>
              <a:rPr lang="en-US" altLang="zh-TW" sz="3600" dirty="0"/>
              <a:t>(Man-In-The-Middle Attack)</a:t>
            </a:r>
          </a:p>
        </p:txBody>
      </p:sp>
    </p:spTree>
    <p:extLst>
      <p:ext uri="{BB962C8B-B14F-4D97-AF65-F5344CB8AC3E}">
        <p14:creationId xmlns:p14="http://schemas.microsoft.com/office/powerpoint/2010/main" val="29597526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下列何種網路攻擊「不會」造成伺服器主機系統處理效率下降或發生錯誤</a:t>
            </a:r>
            <a:r>
              <a:rPr lang="en-US" altLang="zh-TW" sz="3600" dirty="0"/>
              <a:t>?</a:t>
            </a:r>
          </a:p>
          <a:p>
            <a:r>
              <a:rPr lang="en-US" altLang="zh-TW" sz="3600" dirty="0"/>
              <a:t>(A) </a:t>
            </a:r>
            <a:r>
              <a:rPr lang="zh-TW" altLang="en-US" sz="3600" dirty="0"/>
              <a:t>死亡偵測攻擊</a:t>
            </a:r>
            <a:r>
              <a:rPr lang="en-US" altLang="zh-TW" sz="3600" dirty="0"/>
              <a:t>(Ping-of-Death Attack)</a:t>
            </a:r>
          </a:p>
          <a:p>
            <a:r>
              <a:rPr lang="en-US" altLang="zh-TW" sz="3600" dirty="0"/>
              <a:t>(B) </a:t>
            </a:r>
            <a:r>
              <a:rPr lang="zh-TW" altLang="en-US" sz="3600" dirty="0"/>
              <a:t>分割重組攻擊</a:t>
            </a:r>
            <a:r>
              <a:rPr lang="en-US" altLang="zh-TW" sz="3600" dirty="0"/>
              <a:t>(Teardrop Attack)</a:t>
            </a:r>
          </a:p>
          <a:p>
            <a:r>
              <a:rPr lang="en-US" altLang="zh-TW" sz="3600" dirty="0"/>
              <a:t>(C) </a:t>
            </a:r>
            <a:r>
              <a:rPr lang="zh-TW" altLang="en-US" sz="3600" dirty="0"/>
              <a:t>分散式攻擊</a:t>
            </a:r>
            <a:r>
              <a:rPr lang="en-US" altLang="zh-TW" sz="3600" dirty="0"/>
              <a:t>(Distributed Attack)</a:t>
            </a:r>
          </a:p>
          <a:p>
            <a:r>
              <a:rPr lang="en-US" altLang="zh-TW" sz="3600" dirty="0">
                <a:solidFill>
                  <a:srgbClr val="FF0000"/>
                </a:solidFill>
              </a:rPr>
              <a:t>(D) </a:t>
            </a:r>
            <a:r>
              <a:rPr lang="zh-TW" altLang="en-US" sz="3600" dirty="0">
                <a:solidFill>
                  <a:srgbClr val="FF0000"/>
                </a:solidFill>
              </a:rPr>
              <a:t>中間人攻擊</a:t>
            </a:r>
            <a:r>
              <a:rPr lang="en-US" altLang="zh-TW" sz="3600" dirty="0">
                <a:solidFill>
                  <a:srgbClr val="FF0000"/>
                </a:solidFill>
              </a:rPr>
              <a:t>(Man-In-The-Middle Attack)</a:t>
            </a:r>
          </a:p>
        </p:txBody>
      </p:sp>
    </p:spTree>
    <p:extLst>
      <p:ext uri="{BB962C8B-B14F-4D97-AF65-F5344CB8AC3E}">
        <p14:creationId xmlns:p14="http://schemas.microsoft.com/office/powerpoint/2010/main" val="37800806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19844" y="946908"/>
            <a:ext cx="8504312" cy="5078313"/>
          </a:xfrm>
          <a:prstGeom prst="rect">
            <a:avLst/>
          </a:prstGeom>
        </p:spPr>
        <p:txBody>
          <a:bodyPr wrap="square">
            <a:spAutoFit/>
          </a:bodyPr>
          <a:lstStyle/>
          <a:p>
            <a:r>
              <a:rPr lang="zh-TW" altLang="en-US" sz="3600" dirty="0"/>
              <a:t>有一種防火牆的功能如下</a:t>
            </a:r>
            <a:r>
              <a:rPr lang="en-US" altLang="zh-TW" sz="3600" dirty="0"/>
              <a:t>:</a:t>
            </a:r>
            <a:r>
              <a:rPr lang="zh-TW" altLang="en-US" sz="3600" dirty="0"/>
              <a:t>「檢查來源端及目的端的 </a:t>
            </a:r>
            <a:r>
              <a:rPr lang="en-US" altLang="zh-TW" sz="3600" dirty="0"/>
              <a:t>IP </a:t>
            </a:r>
            <a:r>
              <a:rPr lang="zh-TW" altLang="en-US" sz="3600" dirty="0"/>
              <a:t>位址、埠號</a:t>
            </a:r>
            <a:r>
              <a:rPr lang="en-US" altLang="zh-TW" sz="3600" dirty="0"/>
              <a:t>(Port),</a:t>
            </a:r>
            <a:r>
              <a:rPr lang="zh-TW" altLang="en-US" sz="3600" dirty="0"/>
              <a:t>若有符合網路安全管理人員所設定的安全規則就准許通過</a:t>
            </a:r>
            <a:r>
              <a:rPr lang="en-US" altLang="zh-TW" sz="3600" dirty="0"/>
              <a:t>,</a:t>
            </a:r>
            <a:r>
              <a:rPr lang="zh-TW" altLang="en-US" sz="3600" dirty="0"/>
              <a:t>否則拒絕其進入。」請問此為何種防火牆的描述</a:t>
            </a:r>
            <a:r>
              <a:rPr lang="en-US" altLang="zh-TW" sz="3600" dirty="0"/>
              <a:t>?</a:t>
            </a:r>
          </a:p>
          <a:p>
            <a:r>
              <a:rPr lang="en-US" altLang="zh-TW" sz="3600" dirty="0"/>
              <a:t>(A) </a:t>
            </a:r>
            <a:r>
              <a:rPr lang="zh-TW" altLang="en-US" sz="3600" dirty="0"/>
              <a:t>應用代理閘道</a:t>
            </a:r>
            <a:r>
              <a:rPr lang="en-US" altLang="zh-TW" sz="3600" dirty="0"/>
              <a:t>(Application-Proxy)</a:t>
            </a:r>
            <a:r>
              <a:rPr lang="zh-TW" altLang="en-US" sz="3600" dirty="0"/>
              <a:t>防火牆</a:t>
            </a:r>
          </a:p>
          <a:p>
            <a:r>
              <a:rPr lang="en-US" altLang="zh-TW" sz="3600" dirty="0"/>
              <a:t>(B) </a:t>
            </a:r>
            <a:r>
              <a:rPr lang="zh-TW" altLang="en-US" sz="3600" dirty="0"/>
              <a:t>狀態檢查</a:t>
            </a:r>
            <a:r>
              <a:rPr lang="en-US" altLang="zh-TW" sz="3600" dirty="0"/>
              <a:t>(</a:t>
            </a:r>
            <a:r>
              <a:rPr lang="en-US" altLang="zh-TW" sz="3600" dirty="0" err="1"/>
              <a:t>Stateful</a:t>
            </a:r>
            <a:r>
              <a:rPr lang="en-US" altLang="zh-TW" sz="3600" dirty="0"/>
              <a:t> inspection)</a:t>
            </a:r>
            <a:r>
              <a:rPr lang="zh-TW" altLang="en-US" sz="3600" dirty="0"/>
              <a:t>防火牆</a:t>
            </a:r>
          </a:p>
          <a:p>
            <a:r>
              <a:rPr lang="en-US" altLang="zh-TW" sz="3600" dirty="0"/>
              <a:t>(C) </a:t>
            </a:r>
            <a:r>
              <a:rPr lang="zh-TW" altLang="en-US" sz="3600" dirty="0"/>
              <a:t>封包過濾</a:t>
            </a:r>
            <a:r>
              <a:rPr lang="en-US" altLang="zh-TW" sz="3600" dirty="0"/>
              <a:t>(Packet Filter)</a:t>
            </a:r>
            <a:r>
              <a:rPr lang="zh-TW" altLang="en-US" sz="3600" dirty="0"/>
              <a:t>防火牆</a:t>
            </a:r>
          </a:p>
          <a:p>
            <a:r>
              <a:rPr lang="en-US" altLang="zh-TW" sz="3600" dirty="0"/>
              <a:t>(D) </a:t>
            </a:r>
            <a:r>
              <a:rPr lang="zh-TW" altLang="en-US" sz="3600" dirty="0"/>
              <a:t>個人</a:t>
            </a:r>
            <a:r>
              <a:rPr lang="en-US" altLang="zh-TW" sz="3600" dirty="0"/>
              <a:t>(Personal)</a:t>
            </a:r>
            <a:r>
              <a:rPr lang="zh-TW" altLang="en-US" sz="3600" dirty="0"/>
              <a:t>防火牆</a:t>
            </a:r>
            <a:endParaRPr lang="en-US" altLang="zh-TW" sz="3600" dirty="0"/>
          </a:p>
        </p:txBody>
      </p:sp>
    </p:spTree>
    <p:extLst>
      <p:ext uri="{BB962C8B-B14F-4D97-AF65-F5344CB8AC3E}">
        <p14:creationId xmlns:p14="http://schemas.microsoft.com/office/powerpoint/2010/main" val="19908085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19844" y="946908"/>
            <a:ext cx="8504312" cy="5078313"/>
          </a:xfrm>
          <a:prstGeom prst="rect">
            <a:avLst/>
          </a:prstGeom>
        </p:spPr>
        <p:txBody>
          <a:bodyPr wrap="square">
            <a:spAutoFit/>
          </a:bodyPr>
          <a:lstStyle/>
          <a:p>
            <a:r>
              <a:rPr lang="zh-TW" altLang="en-US" sz="3600" dirty="0"/>
              <a:t>有一種防火牆的功能如下</a:t>
            </a:r>
            <a:r>
              <a:rPr lang="en-US" altLang="zh-TW" sz="3600" dirty="0"/>
              <a:t>:</a:t>
            </a:r>
            <a:r>
              <a:rPr lang="zh-TW" altLang="en-US" sz="3600" dirty="0"/>
              <a:t>「檢查來源端及目的端的 </a:t>
            </a:r>
            <a:r>
              <a:rPr lang="en-US" altLang="zh-TW" sz="3600" dirty="0"/>
              <a:t>IP </a:t>
            </a:r>
            <a:r>
              <a:rPr lang="zh-TW" altLang="en-US" sz="3600" dirty="0"/>
              <a:t>位址、埠號</a:t>
            </a:r>
            <a:r>
              <a:rPr lang="en-US" altLang="zh-TW" sz="3600" dirty="0"/>
              <a:t>(Port),</a:t>
            </a:r>
            <a:r>
              <a:rPr lang="zh-TW" altLang="en-US" sz="3600" dirty="0"/>
              <a:t>若有符合網路安全管理人員所設定的安全規則就准許通過</a:t>
            </a:r>
            <a:r>
              <a:rPr lang="en-US" altLang="zh-TW" sz="3600" dirty="0"/>
              <a:t>,</a:t>
            </a:r>
            <a:r>
              <a:rPr lang="zh-TW" altLang="en-US" sz="3600" dirty="0"/>
              <a:t>否則拒絕其進入。」請問此為何種防火牆的描述</a:t>
            </a:r>
            <a:r>
              <a:rPr lang="en-US" altLang="zh-TW" sz="3600" dirty="0"/>
              <a:t>?</a:t>
            </a:r>
          </a:p>
          <a:p>
            <a:r>
              <a:rPr lang="en-US" altLang="zh-TW" sz="3600" dirty="0"/>
              <a:t>(A) </a:t>
            </a:r>
            <a:r>
              <a:rPr lang="zh-TW" altLang="en-US" sz="3600" dirty="0"/>
              <a:t>應用代理閘道</a:t>
            </a:r>
            <a:r>
              <a:rPr lang="en-US" altLang="zh-TW" sz="3600" dirty="0"/>
              <a:t>(Application-Proxy)</a:t>
            </a:r>
            <a:r>
              <a:rPr lang="zh-TW" altLang="en-US" sz="3600" dirty="0"/>
              <a:t>防火牆</a:t>
            </a:r>
          </a:p>
          <a:p>
            <a:r>
              <a:rPr lang="en-US" altLang="zh-TW" sz="3600" dirty="0"/>
              <a:t>(B) </a:t>
            </a:r>
            <a:r>
              <a:rPr lang="zh-TW" altLang="en-US" sz="3600" dirty="0"/>
              <a:t>狀態檢查</a:t>
            </a:r>
            <a:r>
              <a:rPr lang="en-US" altLang="zh-TW" sz="3600" dirty="0"/>
              <a:t>(</a:t>
            </a:r>
            <a:r>
              <a:rPr lang="en-US" altLang="zh-TW" sz="3600" dirty="0" err="1"/>
              <a:t>Stateful</a:t>
            </a:r>
            <a:r>
              <a:rPr lang="en-US" altLang="zh-TW" sz="3600" dirty="0"/>
              <a:t> inspection)</a:t>
            </a:r>
            <a:r>
              <a:rPr lang="zh-TW" altLang="en-US" sz="3600" dirty="0"/>
              <a:t>防火牆</a:t>
            </a:r>
          </a:p>
          <a:p>
            <a:r>
              <a:rPr lang="en-US" altLang="zh-TW" sz="3600" dirty="0">
                <a:solidFill>
                  <a:srgbClr val="FF0000"/>
                </a:solidFill>
              </a:rPr>
              <a:t>(C) </a:t>
            </a:r>
            <a:r>
              <a:rPr lang="zh-TW" altLang="en-US" sz="3600" dirty="0">
                <a:solidFill>
                  <a:srgbClr val="FF0000"/>
                </a:solidFill>
              </a:rPr>
              <a:t>封包過濾</a:t>
            </a:r>
            <a:r>
              <a:rPr lang="en-US" altLang="zh-TW" sz="3600" dirty="0">
                <a:solidFill>
                  <a:srgbClr val="FF0000"/>
                </a:solidFill>
              </a:rPr>
              <a:t>(Packet Filter)</a:t>
            </a:r>
            <a:r>
              <a:rPr lang="zh-TW" altLang="en-US" sz="3600" dirty="0">
                <a:solidFill>
                  <a:srgbClr val="FF0000"/>
                </a:solidFill>
              </a:rPr>
              <a:t>防火牆</a:t>
            </a:r>
          </a:p>
          <a:p>
            <a:r>
              <a:rPr lang="en-US" altLang="zh-TW" sz="3600" dirty="0"/>
              <a:t>(D) </a:t>
            </a:r>
            <a:r>
              <a:rPr lang="zh-TW" altLang="en-US" sz="3600" dirty="0"/>
              <a:t>個人</a:t>
            </a:r>
            <a:r>
              <a:rPr lang="en-US" altLang="zh-TW" sz="3600" dirty="0"/>
              <a:t>(Personal)</a:t>
            </a:r>
            <a:r>
              <a:rPr lang="zh-TW" altLang="en-US" sz="3600" dirty="0"/>
              <a:t>防火牆</a:t>
            </a:r>
            <a:endParaRPr lang="en-US" altLang="zh-TW" sz="3600" dirty="0"/>
          </a:p>
        </p:txBody>
      </p:sp>
    </p:spTree>
    <p:extLst>
      <p:ext uri="{BB962C8B-B14F-4D97-AF65-F5344CB8AC3E}">
        <p14:creationId xmlns:p14="http://schemas.microsoft.com/office/powerpoint/2010/main" val="42628499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在電子商務的交易過程中</a:t>
            </a:r>
            <a:r>
              <a:rPr lang="en-US" altLang="zh-TW" sz="3600" dirty="0"/>
              <a:t>,</a:t>
            </a:r>
            <a:r>
              <a:rPr lang="zh-TW" altLang="en-US" sz="3600" dirty="0"/>
              <a:t>可以運用「電子簽章技術」來確保資訊的</a:t>
            </a:r>
          </a:p>
          <a:p>
            <a:r>
              <a:rPr lang="zh-TW" altLang="en-US" sz="3600" dirty="0"/>
              <a:t>哪一種特性</a:t>
            </a:r>
            <a:r>
              <a:rPr lang="en-US" altLang="zh-TW" sz="3600" dirty="0"/>
              <a:t>?</a:t>
            </a:r>
          </a:p>
          <a:p>
            <a:r>
              <a:rPr lang="en-US" altLang="zh-TW" sz="3600" dirty="0"/>
              <a:t>(A) </a:t>
            </a:r>
            <a:r>
              <a:rPr lang="zh-TW" altLang="en-US" sz="3600" dirty="0"/>
              <a:t>可測試性</a:t>
            </a:r>
          </a:p>
          <a:p>
            <a:r>
              <a:rPr lang="en-US" altLang="zh-TW" sz="3600" dirty="0"/>
              <a:t>(B) </a:t>
            </a:r>
            <a:r>
              <a:rPr lang="zh-TW" altLang="en-US" sz="3600" dirty="0"/>
              <a:t>可維護性</a:t>
            </a:r>
          </a:p>
          <a:p>
            <a:r>
              <a:rPr lang="en-US" altLang="zh-TW" sz="3600" dirty="0"/>
              <a:t>(C) </a:t>
            </a:r>
            <a:r>
              <a:rPr lang="zh-TW" altLang="en-US" sz="3600" dirty="0"/>
              <a:t>不可否認性</a:t>
            </a:r>
          </a:p>
          <a:p>
            <a:r>
              <a:rPr lang="en-US" altLang="zh-TW" sz="3600" dirty="0"/>
              <a:t>(D) </a:t>
            </a:r>
            <a:r>
              <a:rPr lang="zh-TW" altLang="en-US" sz="3600" dirty="0"/>
              <a:t>易使用性</a:t>
            </a:r>
            <a:endParaRPr lang="en-US" altLang="zh-TW" sz="3600" dirty="0"/>
          </a:p>
        </p:txBody>
      </p:sp>
    </p:spTree>
    <p:extLst>
      <p:ext uri="{BB962C8B-B14F-4D97-AF65-F5344CB8AC3E}">
        <p14:creationId xmlns:p14="http://schemas.microsoft.com/office/powerpoint/2010/main" val="20057029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在電子商務的交易過程中</a:t>
            </a:r>
            <a:r>
              <a:rPr lang="en-US" altLang="zh-TW" sz="3600" dirty="0"/>
              <a:t>,</a:t>
            </a:r>
            <a:r>
              <a:rPr lang="zh-TW" altLang="en-US" sz="3600" dirty="0"/>
              <a:t>可以運用「電子簽章技術」來確保資訊的</a:t>
            </a:r>
          </a:p>
          <a:p>
            <a:r>
              <a:rPr lang="zh-TW" altLang="en-US" sz="3600" dirty="0"/>
              <a:t>哪一種特性</a:t>
            </a:r>
            <a:r>
              <a:rPr lang="en-US" altLang="zh-TW" sz="3600" dirty="0"/>
              <a:t>?</a:t>
            </a:r>
          </a:p>
          <a:p>
            <a:r>
              <a:rPr lang="en-US" altLang="zh-TW" sz="3600" dirty="0"/>
              <a:t>(A) </a:t>
            </a:r>
            <a:r>
              <a:rPr lang="zh-TW" altLang="en-US" sz="3600" dirty="0"/>
              <a:t>可測試性</a:t>
            </a:r>
          </a:p>
          <a:p>
            <a:r>
              <a:rPr lang="en-US" altLang="zh-TW" sz="3600" dirty="0"/>
              <a:t>(B) </a:t>
            </a:r>
            <a:r>
              <a:rPr lang="zh-TW" altLang="en-US" sz="3600" dirty="0"/>
              <a:t>可維護性</a:t>
            </a:r>
          </a:p>
          <a:p>
            <a:r>
              <a:rPr lang="en-US" altLang="zh-TW" sz="3600" dirty="0">
                <a:solidFill>
                  <a:srgbClr val="FF0000"/>
                </a:solidFill>
              </a:rPr>
              <a:t>(C) </a:t>
            </a:r>
            <a:r>
              <a:rPr lang="zh-TW" altLang="en-US" sz="3600" dirty="0">
                <a:solidFill>
                  <a:srgbClr val="FF0000"/>
                </a:solidFill>
              </a:rPr>
              <a:t>不可否認性</a:t>
            </a:r>
          </a:p>
          <a:p>
            <a:r>
              <a:rPr lang="en-US" altLang="zh-TW" sz="3600" dirty="0"/>
              <a:t>(D) </a:t>
            </a:r>
            <a:r>
              <a:rPr lang="zh-TW" altLang="en-US" sz="3600" dirty="0"/>
              <a:t>易使用性</a:t>
            </a:r>
            <a:endParaRPr lang="en-US" altLang="zh-TW" sz="3600" dirty="0"/>
          </a:p>
        </p:txBody>
      </p:sp>
    </p:spTree>
    <p:extLst>
      <p:ext uri="{BB962C8B-B14F-4D97-AF65-F5344CB8AC3E}">
        <p14:creationId xmlns:p14="http://schemas.microsoft.com/office/powerpoint/2010/main" val="115713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a:t>
            </a:r>
            <a:r>
              <a:rPr lang="zh-TW" altLang="en-US" sz="3600" dirty="0">
                <a:solidFill>
                  <a:srgbClr val="FF0000"/>
                </a:solidFill>
              </a:rPr>
              <a:t>未經授權</a:t>
            </a:r>
            <a:r>
              <a:rPr lang="zh-TW" altLang="en-US" sz="3600" dirty="0"/>
              <a:t>的情況下取得</a:t>
            </a:r>
            <a:r>
              <a:rPr lang="zh-TW" altLang="en-US" sz="3600" dirty="0">
                <a:solidFill>
                  <a:srgbClr val="FF0000"/>
                </a:solidFill>
              </a:rPr>
              <a:t>網路傳輸資料</a:t>
            </a:r>
            <a:r>
              <a:rPr lang="en-US" altLang="zh-TW" sz="3600" dirty="0"/>
              <a:t>,</a:t>
            </a:r>
            <a:r>
              <a:rPr lang="zh-TW" altLang="en-US" sz="3600" dirty="0"/>
              <a:t>或者針對傳輸網路進行流量分析</a:t>
            </a:r>
            <a:r>
              <a:rPr lang="en-US" altLang="zh-TW" sz="3600" dirty="0"/>
              <a:t>,</a:t>
            </a:r>
            <a:r>
              <a:rPr lang="zh-TW" altLang="en-US" sz="3600" dirty="0"/>
              <a:t>請問上述行為屬於下列何者常見的網路威脅</a:t>
            </a:r>
            <a:r>
              <a:rPr lang="en-US" altLang="zh-TW" sz="3600" dirty="0"/>
              <a:t>?</a:t>
            </a:r>
          </a:p>
          <a:p>
            <a:r>
              <a:rPr lang="en-US" altLang="zh-TW" sz="3600" dirty="0"/>
              <a:t>(A) </a:t>
            </a:r>
            <a:r>
              <a:rPr lang="zh-TW" altLang="en-US" sz="3600" dirty="0"/>
              <a:t>截斷</a:t>
            </a:r>
            <a:r>
              <a:rPr lang="en-US" altLang="zh-TW" sz="3600" dirty="0"/>
              <a:t>(Interruption) </a:t>
            </a:r>
            <a:r>
              <a:rPr lang="zh-TW" altLang="en-US" sz="3600" dirty="0"/>
              <a:t> 中間人攻擊</a:t>
            </a:r>
            <a:endParaRPr lang="en-US" altLang="zh-TW" sz="3600" dirty="0"/>
          </a:p>
          <a:p>
            <a:r>
              <a:rPr lang="en-US" altLang="zh-TW" sz="3600" dirty="0"/>
              <a:t>(B) </a:t>
            </a:r>
            <a:r>
              <a:rPr lang="zh-TW" altLang="en-US" sz="3600" dirty="0">
                <a:solidFill>
                  <a:srgbClr val="FF0000"/>
                </a:solidFill>
              </a:rPr>
              <a:t>竊取</a:t>
            </a:r>
            <a:r>
              <a:rPr lang="en-US" altLang="zh-TW" sz="3600" dirty="0">
                <a:solidFill>
                  <a:srgbClr val="FF0000"/>
                </a:solidFill>
              </a:rPr>
              <a:t>(Interception)</a:t>
            </a:r>
            <a:r>
              <a:rPr lang="zh-TW" altLang="en-US" sz="3600" dirty="0">
                <a:solidFill>
                  <a:srgbClr val="FF0000"/>
                </a:solidFill>
              </a:rPr>
              <a:t>  </a:t>
            </a:r>
            <a:r>
              <a:rPr lang="en-US" altLang="zh-TW" sz="3600" dirty="0" err="1">
                <a:solidFill>
                  <a:srgbClr val="FF0000"/>
                </a:solidFill>
              </a:rPr>
              <a:t>wireshark</a:t>
            </a:r>
            <a:endParaRPr lang="en-US" altLang="zh-TW" sz="3600" dirty="0">
              <a:solidFill>
                <a:srgbClr val="FF0000"/>
              </a:solidFill>
            </a:endParaRPr>
          </a:p>
          <a:p>
            <a:r>
              <a:rPr lang="en-US" altLang="zh-TW" sz="3600" dirty="0"/>
              <a:t>(C) </a:t>
            </a:r>
            <a:r>
              <a:rPr lang="zh-TW" altLang="en-US" sz="3600" dirty="0"/>
              <a:t>偽造</a:t>
            </a:r>
            <a:r>
              <a:rPr lang="en-US" altLang="zh-TW" sz="3600" dirty="0"/>
              <a:t>(Fabrication)</a:t>
            </a:r>
            <a:r>
              <a:rPr lang="zh-TW" altLang="en-US" sz="3600" dirty="0"/>
              <a:t>     </a:t>
            </a:r>
            <a:endParaRPr lang="en-US" altLang="zh-TW" sz="3600" dirty="0"/>
          </a:p>
          <a:p>
            <a:r>
              <a:rPr lang="en-US" altLang="zh-TW" sz="3600" dirty="0"/>
              <a:t>(D) </a:t>
            </a:r>
            <a:r>
              <a:rPr lang="zh-TW" altLang="en-US" sz="3600" dirty="0"/>
              <a:t>篡改</a:t>
            </a:r>
            <a:r>
              <a:rPr lang="en-US" altLang="zh-TW" sz="3600" dirty="0"/>
              <a:t>(Modification)</a:t>
            </a:r>
            <a:r>
              <a:rPr lang="zh-TW" altLang="en-US" sz="3600" dirty="0"/>
              <a:t>  </a:t>
            </a:r>
            <a:endParaRPr lang="en-US" altLang="zh-TW" sz="3600" dirty="0"/>
          </a:p>
        </p:txBody>
      </p:sp>
    </p:spTree>
    <p:extLst>
      <p:ext uri="{BB962C8B-B14F-4D97-AF65-F5344CB8AC3E}">
        <p14:creationId xmlns:p14="http://schemas.microsoft.com/office/powerpoint/2010/main" val="37837749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「虛擬私有網路</a:t>
            </a:r>
            <a:r>
              <a:rPr lang="en-US" altLang="zh-TW" sz="3600" dirty="0"/>
              <a:t>(VPN)</a:t>
            </a:r>
            <a:r>
              <a:rPr lang="zh-TW" altLang="en-US" sz="3600" dirty="0"/>
              <a:t>」主要是透過什麼技術來建立網路上的安全通訊連線</a:t>
            </a:r>
            <a:r>
              <a:rPr lang="en-US" altLang="zh-TW" sz="3600" dirty="0"/>
              <a:t>?</a:t>
            </a:r>
          </a:p>
          <a:p>
            <a:r>
              <a:rPr lang="en-US" altLang="zh-TW" sz="3600" dirty="0"/>
              <a:t>(A) </a:t>
            </a:r>
            <a:r>
              <a:rPr lang="zh-TW" altLang="en-US" sz="3600" dirty="0"/>
              <a:t>通道</a:t>
            </a:r>
            <a:r>
              <a:rPr lang="en-US" altLang="zh-TW" sz="3600" dirty="0"/>
              <a:t>(Tunnel)</a:t>
            </a:r>
            <a:r>
              <a:rPr lang="zh-TW" altLang="en-US" sz="3600" dirty="0"/>
              <a:t>技術</a:t>
            </a:r>
          </a:p>
          <a:p>
            <a:r>
              <a:rPr lang="en-US" altLang="zh-TW" sz="3600" dirty="0"/>
              <a:t>(B) </a:t>
            </a:r>
            <a:r>
              <a:rPr lang="zh-TW" altLang="en-US" sz="3600" dirty="0"/>
              <a:t>資料壓縮技術</a:t>
            </a:r>
          </a:p>
          <a:p>
            <a:r>
              <a:rPr lang="en-US" altLang="zh-TW" sz="3600" dirty="0"/>
              <a:t>(C) </a:t>
            </a:r>
            <a:r>
              <a:rPr lang="zh-TW" altLang="en-US" sz="3600" dirty="0"/>
              <a:t>調變與解調變技術</a:t>
            </a:r>
          </a:p>
          <a:p>
            <a:r>
              <a:rPr lang="en-US" altLang="zh-TW" sz="3600" dirty="0"/>
              <a:t>(D) </a:t>
            </a:r>
            <a:r>
              <a:rPr lang="zh-TW" altLang="en-US" sz="3600" dirty="0"/>
              <a:t>無線通訊技術</a:t>
            </a:r>
            <a:endParaRPr lang="en-US" altLang="zh-TW" sz="3600" dirty="0"/>
          </a:p>
        </p:txBody>
      </p:sp>
    </p:spTree>
    <p:extLst>
      <p:ext uri="{BB962C8B-B14F-4D97-AF65-F5344CB8AC3E}">
        <p14:creationId xmlns:p14="http://schemas.microsoft.com/office/powerpoint/2010/main" val="14692847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「虛擬私有網路</a:t>
            </a:r>
            <a:r>
              <a:rPr lang="en-US" altLang="zh-TW" sz="3600" dirty="0"/>
              <a:t>(VPN)</a:t>
            </a:r>
            <a:r>
              <a:rPr lang="zh-TW" altLang="en-US" sz="3600" dirty="0"/>
              <a:t>」主要是透過什麼技術來建立網路上的安全通訊連線</a:t>
            </a:r>
            <a:r>
              <a:rPr lang="en-US" altLang="zh-TW" sz="3600" dirty="0"/>
              <a:t>?</a:t>
            </a:r>
          </a:p>
          <a:p>
            <a:r>
              <a:rPr lang="en-US" altLang="zh-TW" sz="3600" dirty="0">
                <a:solidFill>
                  <a:srgbClr val="FF0000"/>
                </a:solidFill>
              </a:rPr>
              <a:t>(A) </a:t>
            </a:r>
            <a:r>
              <a:rPr lang="zh-TW" altLang="en-US" sz="3600" dirty="0">
                <a:solidFill>
                  <a:srgbClr val="FF0000"/>
                </a:solidFill>
              </a:rPr>
              <a:t>通道</a:t>
            </a:r>
            <a:r>
              <a:rPr lang="en-US" altLang="zh-TW" sz="3600" dirty="0">
                <a:solidFill>
                  <a:srgbClr val="FF0000"/>
                </a:solidFill>
              </a:rPr>
              <a:t>(Tunnel)</a:t>
            </a:r>
            <a:r>
              <a:rPr lang="zh-TW" altLang="en-US" sz="3600" dirty="0">
                <a:solidFill>
                  <a:srgbClr val="FF0000"/>
                </a:solidFill>
              </a:rPr>
              <a:t>技術</a:t>
            </a:r>
          </a:p>
          <a:p>
            <a:r>
              <a:rPr lang="en-US" altLang="zh-TW" sz="3600" dirty="0"/>
              <a:t>(B) </a:t>
            </a:r>
            <a:r>
              <a:rPr lang="zh-TW" altLang="en-US" sz="3600" dirty="0"/>
              <a:t>資料壓縮技術</a:t>
            </a:r>
          </a:p>
          <a:p>
            <a:r>
              <a:rPr lang="en-US" altLang="zh-TW" sz="3600" dirty="0"/>
              <a:t>(C) </a:t>
            </a:r>
            <a:r>
              <a:rPr lang="zh-TW" altLang="en-US" sz="3600" dirty="0"/>
              <a:t>調變與解調變技術</a:t>
            </a:r>
          </a:p>
          <a:p>
            <a:r>
              <a:rPr lang="en-US" altLang="zh-TW" sz="3600" dirty="0"/>
              <a:t>(D) </a:t>
            </a:r>
            <a:r>
              <a:rPr lang="zh-TW" altLang="en-US" sz="3600" dirty="0"/>
              <a:t>無線通訊技術</a:t>
            </a:r>
            <a:endParaRPr lang="en-US" altLang="zh-TW" sz="3600" dirty="0"/>
          </a:p>
        </p:txBody>
      </p:sp>
    </p:spTree>
    <p:extLst>
      <p:ext uri="{BB962C8B-B14F-4D97-AF65-F5344CB8AC3E}">
        <p14:creationId xmlns:p14="http://schemas.microsoft.com/office/powerpoint/2010/main" val="1815058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en-US" altLang="zh-TW" sz="3600" dirty="0"/>
              <a:t>TCP/IP </a:t>
            </a:r>
            <a:r>
              <a:rPr lang="zh-TW" altLang="en-US" sz="3600" dirty="0"/>
              <a:t>通訊協定中</a:t>
            </a:r>
            <a:r>
              <a:rPr lang="en-US" altLang="zh-TW" sz="3600" dirty="0"/>
              <a:t>,</a:t>
            </a:r>
            <a:r>
              <a:rPr lang="zh-TW" altLang="en-US" sz="3600" dirty="0"/>
              <a:t>負責提供定址與路由工作的是哪一層之任務</a:t>
            </a:r>
            <a:r>
              <a:rPr lang="en-US" altLang="zh-TW" sz="3600" dirty="0"/>
              <a:t>?</a:t>
            </a:r>
          </a:p>
          <a:p>
            <a:r>
              <a:rPr lang="en-US" altLang="zh-TW" sz="3600" dirty="0"/>
              <a:t>(A) </a:t>
            </a:r>
            <a:r>
              <a:rPr lang="zh-TW" altLang="en-US" sz="3600" dirty="0"/>
              <a:t>應用層</a:t>
            </a:r>
          </a:p>
          <a:p>
            <a:r>
              <a:rPr lang="en-US" altLang="zh-TW" sz="3600" dirty="0"/>
              <a:t>(B) </a:t>
            </a:r>
            <a:r>
              <a:rPr lang="zh-TW" altLang="en-US" sz="3600" dirty="0"/>
              <a:t>表達層</a:t>
            </a:r>
          </a:p>
          <a:p>
            <a:r>
              <a:rPr lang="en-US" altLang="zh-TW" sz="3600" dirty="0"/>
              <a:t>(C) </a:t>
            </a:r>
            <a:r>
              <a:rPr lang="zh-TW" altLang="en-US" sz="3600" dirty="0"/>
              <a:t>傳輸層</a:t>
            </a:r>
          </a:p>
          <a:p>
            <a:r>
              <a:rPr lang="en-US" altLang="zh-TW" sz="3600" dirty="0"/>
              <a:t>(D) </a:t>
            </a:r>
            <a:r>
              <a:rPr lang="zh-TW" altLang="en-US" sz="3600" dirty="0"/>
              <a:t>網路層</a:t>
            </a:r>
            <a:endParaRPr lang="en-US" altLang="zh-TW" sz="3600" dirty="0"/>
          </a:p>
        </p:txBody>
      </p:sp>
    </p:spTree>
    <p:extLst>
      <p:ext uri="{BB962C8B-B14F-4D97-AF65-F5344CB8AC3E}">
        <p14:creationId xmlns:p14="http://schemas.microsoft.com/office/powerpoint/2010/main" val="15906100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en-US" altLang="zh-TW" sz="3600" dirty="0"/>
              <a:t>TCP/IP </a:t>
            </a:r>
            <a:r>
              <a:rPr lang="zh-TW" altLang="en-US" sz="3600" dirty="0"/>
              <a:t>通訊協定中</a:t>
            </a:r>
            <a:r>
              <a:rPr lang="en-US" altLang="zh-TW" sz="3600" dirty="0"/>
              <a:t>,</a:t>
            </a:r>
            <a:r>
              <a:rPr lang="zh-TW" altLang="en-US" sz="3600" dirty="0"/>
              <a:t>負責提供定址與路由工作的是哪一層之任務</a:t>
            </a:r>
            <a:r>
              <a:rPr lang="en-US" altLang="zh-TW" sz="3600" dirty="0"/>
              <a:t>?</a:t>
            </a:r>
          </a:p>
          <a:p>
            <a:r>
              <a:rPr lang="en-US" altLang="zh-TW" sz="3600" dirty="0"/>
              <a:t>(A) </a:t>
            </a:r>
            <a:r>
              <a:rPr lang="zh-TW" altLang="en-US" sz="3600" dirty="0"/>
              <a:t>應用層</a:t>
            </a:r>
          </a:p>
          <a:p>
            <a:r>
              <a:rPr lang="en-US" altLang="zh-TW" sz="3600" dirty="0"/>
              <a:t>(B) </a:t>
            </a:r>
            <a:r>
              <a:rPr lang="zh-TW" altLang="en-US" sz="3600" dirty="0"/>
              <a:t>表達層</a:t>
            </a:r>
          </a:p>
          <a:p>
            <a:r>
              <a:rPr lang="en-US" altLang="zh-TW" sz="3600" dirty="0"/>
              <a:t>(C) </a:t>
            </a:r>
            <a:r>
              <a:rPr lang="zh-TW" altLang="en-US" sz="3600" dirty="0"/>
              <a:t>傳輸層</a:t>
            </a:r>
          </a:p>
          <a:p>
            <a:r>
              <a:rPr lang="en-US" altLang="zh-TW" sz="3600" dirty="0">
                <a:solidFill>
                  <a:srgbClr val="FF0000"/>
                </a:solidFill>
              </a:rPr>
              <a:t>(D) </a:t>
            </a:r>
            <a:r>
              <a:rPr lang="zh-TW" altLang="en-US" sz="3600" dirty="0">
                <a:solidFill>
                  <a:srgbClr val="FF0000"/>
                </a:solidFill>
              </a:rPr>
              <a:t>網路層</a:t>
            </a:r>
            <a:endParaRPr lang="en-US" altLang="zh-TW" sz="3600" dirty="0">
              <a:solidFill>
                <a:srgbClr val="FF0000"/>
              </a:solidFill>
            </a:endParaRPr>
          </a:p>
        </p:txBody>
      </p:sp>
    </p:spTree>
    <p:extLst>
      <p:ext uri="{BB962C8B-B14F-4D97-AF65-F5344CB8AC3E}">
        <p14:creationId xmlns:p14="http://schemas.microsoft.com/office/powerpoint/2010/main" val="13540455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請問常見的 </a:t>
            </a:r>
            <a:r>
              <a:rPr lang="en-US" altLang="zh-TW" sz="3600" dirty="0"/>
              <a:t>DNS </a:t>
            </a:r>
            <a:r>
              <a:rPr lang="zh-TW" altLang="en-US" sz="3600" dirty="0"/>
              <a:t>資源記錄類型 </a:t>
            </a:r>
            <a:r>
              <a:rPr lang="en-US" altLang="zh-TW" sz="3600" dirty="0"/>
              <a:t>CNAME </a:t>
            </a:r>
            <a:r>
              <a:rPr lang="zh-TW" altLang="en-US" sz="3600" dirty="0"/>
              <a:t>為</a:t>
            </a:r>
            <a:r>
              <a:rPr lang="en-US" altLang="zh-TW" sz="3600" dirty="0"/>
              <a:t>?</a:t>
            </a:r>
          </a:p>
          <a:p>
            <a:r>
              <a:rPr lang="en-US" altLang="zh-TW" sz="3600" dirty="0"/>
              <a:t>(A) IPv4 </a:t>
            </a:r>
            <a:r>
              <a:rPr lang="zh-TW" altLang="en-US" sz="3600" dirty="0"/>
              <a:t>主機位址</a:t>
            </a:r>
          </a:p>
          <a:p>
            <a:r>
              <a:rPr lang="en-US" altLang="zh-TW" sz="3600" dirty="0"/>
              <a:t>(B) </a:t>
            </a:r>
            <a:r>
              <a:rPr lang="zh-TW" altLang="en-US" sz="3600" dirty="0"/>
              <a:t>文字字串</a:t>
            </a:r>
          </a:p>
          <a:p>
            <a:r>
              <a:rPr lang="en-US" altLang="zh-TW" sz="3600" dirty="0"/>
              <a:t>(C) </a:t>
            </a:r>
            <a:r>
              <a:rPr lang="zh-TW" altLang="en-US" sz="3600" dirty="0"/>
              <a:t>郵件交換</a:t>
            </a:r>
          </a:p>
          <a:p>
            <a:r>
              <a:rPr lang="en-US" altLang="zh-TW" sz="3600" dirty="0"/>
              <a:t>(D) </a:t>
            </a:r>
            <a:r>
              <a:rPr lang="zh-TW" altLang="en-US" sz="3600" dirty="0"/>
              <a:t>別名</a:t>
            </a:r>
            <a:endParaRPr lang="en-US" altLang="zh-TW" sz="3600" dirty="0"/>
          </a:p>
        </p:txBody>
      </p:sp>
    </p:spTree>
    <p:extLst>
      <p:ext uri="{BB962C8B-B14F-4D97-AF65-F5344CB8AC3E}">
        <p14:creationId xmlns:p14="http://schemas.microsoft.com/office/powerpoint/2010/main" val="7599009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請問常見的 </a:t>
            </a:r>
            <a:r>
              <a:rPr lang="en-US" altLang="zh-TW" sz="3600" dirty="0"/>
              <a:t>DNS </a:t>
            </a:r>
            <a:r>
              <a:rPr lang="zh-TW" altLang="en-US" sz="3600" dirty="0"/>
              <a:t>資源記錄類型 </a:t>
            </a:r>
            <a:r>
              <a:rPr lang="en-US" altLang="zh-TW" sz="3600" dirty="0"/>
              <a:t>CNAME </a:t>
            </a:r>
            <a:r>
              <a:rPr lang="zh-TW" altLang="en-US" sz="3600" dirty="0"/>
              <a:t>為</a:t>
            </a:r>
            <a:r>
              <a:rPr lang="en-US" altLang="zh-TW" sz="3600" dirty="0"/>
              <a:t>?</a:t>
            </a:r>
          </a:p>
          <a:p>
            <a:r>
              <a:rPr lang="en-US" altLang="zh-TW" sz="3600" dirty="0"/>
              <a:t>(A) IPv4 </a:t>
            </a:r>
            <a:r>
              <a:rPr lang="zh-TW" altLang="en-US" sz="3600" dirty="0"/>
              <a:t>主機位址</a:t>
            </a:r>
          </a:p>
          <a:p>
            <a:r>
              <a:rPr lang="en-US" altLang="zh-TW" sz="3600" dirty="0"/>
              <a:t>(B) </a:t>
            </a:r>
            <a:r>
              <a:rPr lang="zh-TW" altLang="en-US" sz="3600" dirty="0"/>
              <a:t>文字字串</a:t>
            </a:r>
          </a:p>
          <a:p>
            <a:r>
              <a:rPr lang="en-US" altLang="zh-TW" sz="3600" dirty="0"/>
              <a:t>(C) </a:t>
            </a:r>
            <a:r>
              <a:rPr lang="zh-TW" altLang="en-US" sz="3600" dirty="0"/>
              <a:t>郵件交換</a:t>
            </a:r>
          </a:p>
          <a:p>
            <a:r>
              <a:rPr lang="en-US" altLang="zh-TW" sz="3600" dirty="0">
                <a:solidFill>
                  <a:srgbClr val="FF0000"/>
                </a:solidFill>
              </a:rPr>
              <a:t>(D) </a:t>
            </a:r>
            <a:r>
              <a:rPr lang="zh-TW" altLang="en-US" sz="3600" dirty="0">
                <a:solidFill>
                  <a:srgbClr val="FF0000"/>
                </a:solidFill>
              </a:rPr>
              <a:t>別名</a:t>
            </a:r>
            <a:endParaRPr lang="en-US" altLang="zh-TW" sz="3600" dirty="0">
              <a:solidFill>
                <a:srgbClr val="FF0000"/>
              </a:solidFill>
            </a:endParaRPr>
          </a:p>
        </p:txBody>
      </p:sp>
    </p:spTree>
    <p:extLst>
      <p:ext uri="{BB962C8B-B14F-4D97-AF65-F5344CB8AC3E}">
        <p14:creationId xmlns:p14="http://schemas.microsoft.com/office/powerpoint/2010/main" val="34251068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公司管理人員正在設定交換器</a:t>
            </a:r>
            <a:r>
              <a:rPr lang="en-US" altLang="zh-TW" sz="3600" dirty="0"/>
              <a:t>,</a:t>
            </a:r>
            <a:r>
              <a:rPr lang="zh-TW" altLang="en-US" sz="3600" dirty="0"/>
              <a:t>並且需要確保只有授權的裝置才可以透過交換器存取公司網路。下列何者為最安全的做法</a:t>
            </a:r>
            <a:r>
              <a:rPr lang="en-US" altLang="zh-TW" sz="3600" dirty="0"/>
              <a:t>?</a:t>
            </a:r>
          </a:p>
          <a:p>
            <a:r>
              <a:rPr lang="en-US" altLang="zh-TW" sz="3600" dirty="0"/>
              <a:t>(A) </a:t>
            </a:r>
            <a:r>
              <a:rPr lang="zh-TW" altLang="en-US" sz="3600" dirty="0"/>
              <a:t>設定 </a:t>
            </a:r>
            <a:r>
              <a:rPr lang="en-US" altLang="zh-TW" sz="3600" dirty="0"/>
              <a:t>MAC </a:t>
            </a:r>
            <a:r>
              <a:rPr lang="zh-TW" altLang="en-US" sz="3600" dirty="0"/>
              <a:t>篩選基礎的連接埠安全性</a:t>
            </a:r>
            <a:r>
              <a:rPr lang="en-US" altLang="zh-TW" sz="3600" dirty="0"/>
              <a:t>(Port Security)</a:t>
            </a:r>
          </a:p>
          <a:p>
            <a:r>
              <a:rPr lang="en-US" altLang="zh-TW" sz="3600" dirty="0"/>
              <a:t>(B) </a:t>
            </a:r>
            <a:r>
              <a:rPr lang="zh-TW" altLang="en-US" sz="3600" dirty="0"/>
              <a:t>使用 </a:t>
            </a:r>
            <a:r>
              <a:rPr lang="en-US" altLang="zh-TW" sz="3600" dirty="0"/>
              <a:t>802.1x</a:t>
            </a:r>
          </a:p>
          <a:p>
            <a:r>
              <a:rPr lang="en-US" altLang="zh-TW" sz="3600" dirty="0"/>
              <a:t>(C) </a:t>
            </a:r>
            <a:r>
              <a:rPr lang="zh-TW" altLang="en-US" sz="3600" dirty="0"/>
              <a:t>創造每個裝置的 </a:t>
            </a:r>
            <a:r>
              <a:rPr lang="en-US" altLang="zh-TW" sz="3600" dirty="0"/>
              <a:t>VLAN</a:t>
            </a:r>
          </a:p>
          <a:p>
            <a:r>
              <a:rPr lang="en-US" altLang="zh-TW" sz="3600" dirty="0"/>
              <a:t>(D) </a:t>
            </a:r>
            <a:r>
              <a:rPr lang="zh-TW" altLang="en-US" sz="3600" dirty="0"/>
              <a:t>啟用 </a:t>
            </a:r>
            <a:r>
              <a:rPr lang="en-US" altLang="zh-TW" sz="3600" dirty="0"/>
              <a:t>BPDU Guard </a:t>
            </a:r>
            <a:r>
              <a:rPr lang="zh-TW" altLang="en-US" sz="3600" dirty="0"/>
              <a:t>功能</a:t>
            </a:r>
            <a:endParaRPr lang="en-US" altLang="zh-TW" sz="3600" dirty="0"/>
          </a:p>
        </p:txBody>
      </p:sp>
    </p:spTree>
    <p:extLst>
      <p:ext uri="{BB962C8B-B14F-4D97-AF65-F5344CB8AC3E}">
        <p14:creationId xmlns:p14="http://schemas.microsoft.com/office/powerpoint/2010/main" val="39536487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公司管理人員正在設定交換器</a:t>
            </a:r>
            <a:r>
              <a:rPr lang="en-US" altLang="zh-TW" sz="3600" dirty="0"/>
              <a:t>,</a:t>
            </a:r>
            <a:r>
              <a:rPr lang="zh-TW" altLang="en-US" sz="3600" dirty="0"/>
              <a:t>並且需要確保只有授權的裝置才可以透過交換器存取公司網路。下列何者為最安全的做法</a:t>
            </a:r>
            <a:r>
              <a:rPr lang="en-US" altLang="zh-TW" sz="3600" dirty="0"/>
              <a:t>?</a:t>
            </a:r>
          </a:p>
          <a:p>
            <a:r>
              <a:rPr lang="en-US" altLang="zh-TW" sz="3600" dirty="0"/>
              <a:t>(A) </a:t>
            </a:r>
            <a:r>
              <a:rPr lang="zh-TW" altLang="en-US" sz="3600" dirty="0"/>
              <a:t>設定 </a:t>
            </a:r>
            <a:r>
              <a:rPr lang="en-US" altLang="zh-TW" sz="3600" dirty="0"/>
              <a:t>MAC </a:t>
            </a:r>
            <a:r>
              <a:rPr lang="zh-TW" altLang="en-US" sz="3600" dirty="0"/>
              <a:t>篩選基礎的連接埠安全性</a:t>
            </a:r>
            <a:r>
              <a:rPr lang="en-US" altLang="zh-TW" sz="3600" dirty="0"/>
              <a:t>(Port Security)</a:t>
            </a:r>
          </a:p>
          <a:p>
            <a:r>
              <a:rPr lang="en-US" altLang="zh-TW" sz="3600" dirty="0">
                <a:solidFill>
                  <a:srgbClr val="FF0000"/>
                </a:solidFill>
              </a:rPr>
              <a:t>(B) </a:t>
            </a:r>
            <a:r>
              <a:rPr lang="zh-TW" altLang="en-US" sz="3600" dirty="0">
                <a:solidFill>
                  <a:srgbClr val="FF0000"/>
                </a:solidFill>
              </a:rPr>
              <a:t>使用 </a:t>
            </a:r>
            <a:r>
              <a:rPr lang="en-US" altLang="zh-TW" sz="3600" dirty="0">
                <a:solidFill>
                  <a:srgbClr val="FF0000"/>
                </a:solidFill>
              </a:rPr>
              <a:t>802.1x</a:t>
            </a:r>
          </a:p>
          <a:p>
            <a:r>
              <a:rPr lang="en-US" altLang="zh-TW" sz="3600" dirty="0"/>
              <a:t>(C) </a:t>
            </a:r>
            <a:r>
              <a:rPr lang="zh-TW" altLang="en-US" sz="3600" dirty="0"/>
              <a:t>創造每個裝置的 </a:t>
            </a:r>
            <a:r>
              <a:rPr lang="en-US" altLang="zh-TW" sz="3600" dirty="0"/>
              <a:t>VLAN</a:t>
            </a:r>
          </a:p>
          <a:p>
            <a:r>
              <a:rPr lang="en-US" altLang="zh-TW" sz="3600" dirty="0"/>
              <a:t>(D) </a:t>
            </a:r>
            <a:r>
              <a:rPr lang="zh-TW" altLang="en-US" sz="3600" dirty="0"/>
              <a:t>啟用 </a:t>
            </a:r>
            <a:r>
              <a:rPr lang="en-US" altLang="zh-TW" sz="3600" dirty="0"/>
              <a:t>BPDU Guard </a:t>
            </a:r>
            <a:r>
              <a:rPr lang="zh-TW" altLang="en-US" sz="3600" dirty="0"/>
              <a:t>功能</a:t>
            </a:r>
            <a:endParaRPr lang="en-US" altLang="zh-TW" sz="3600" dirty="0"/>
          </a:p>
        </p:txBody>
      </p:sp>
    </p:spTree>
    <p:extLst>
      <p:ext uri="{BB962C8B-B14F-4D97-AF65-F5344CB8AC3E}">
        <p14:creationId xmlns:p14="http://schemas.microsoft.com/office/powerpoint/2010/main" val="2069715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17449" y="946908"/>
            <a:ext cx="8709102" cy="5078313"/>
          </a:xfrm>
          <a:prstGeom prst="rect">
            <a:avLst/>
          </a:prstGeom>
        </p:spPr>
        <p:txBody>
          <a:bodyPr wrap="square">
            <a:spAutoFit/>
          </a:bodyPr>
          <a:lstStyle/>
          <a:p>
            <a:r>
              <a:rPr lang="zh-TW" altLang="en-US" sz="3600" dirty="0"/>
              <a:t>基於系統安全的基礎</a:t>
            </a:r>
            <a:r>
              <a:rPr lang="en-US" altLang="zh-TW" sz="3600" dirty="0"/>
              <a:t>,</a:t>
            </a:r>
            <a:r>
              <a:rPr lang="zh-TW" altLang="en-US" sz="3600" dirty="0"/>
              <a:t>系統管理者對所管理的伺服器</a:t>
            </a:r>
            <a:r>
              <a:rPr lang="en-US" altLang="zh-TW" sz="3600" dirty="0"/>
              <a:t>(</a:t>
            </a:r>
            <a:r>
              <a:rPr lang="zh-TW" altLang="en-US" sz="3600" dirty="0"/>
              <a:t>包含</a:t>
            </a:r>
            <a:r>
              <a:rPr lang="en-US" altLang="zh-TW" sz="3600" dirty="0"/>
              <a:t>:</a:t>
            </a:r>
            <a:r>
              <a:rPr lang="zh-TW" altLang="en-US" sz="3600" dirty="0"/>
              <a:t>應用程</a:t>
            </a:r>
          </a:p>
          <a:p>
            <a:r>
              <a:rPr lang="zh-TW" altLang="en-US" sz="3600" dirty="0"/>
              <a:t>式、平台、資料庫等</a:t>
            </a:r>
            <a:r>
              <a:rPr lang="en-US" altLang="zh-TW" sz="3600" dirty="0"/>
              <a:t>)</a:t>
            </a:r>
            <a:r>
              <a:rPr lang="zh-TW" altLang="en-US" sz="3600" dirty="0"/>
              <a:t>應進行相關安全性設定</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系統上線後仍保留預設帳戶</a:t>
            </a:r>
          </a:p>
          <a:p>
            <a:r>
              <a:rPr lang="en-US" altLang="zh-TW" sz="3600" dirty="0"/>
              <a:t>(B) </a:t>
            </a:r>
            <a:r>
              <a:rPr lang="zh-TW" altLang="en-US" sz="3600" dirty="0"/>
              <a:t>使用系統預設開啟的連接埠</a:t>
            </a:r>
          </a:p>
          <a:p>
            <a:r>
              <a:rPr lang="en-US" altLang="zh-TW" sz="3600" dirty="0"/>
              <a:t>(C) </a:t>
            </a:r>
            <a:r>
              <a:rPr lang="zh-TW" altLang="en-US" sz="3600" dirty="0"/>
              <a:t>錯誤訊息應開放詳細資訊以便問題修正</a:t>
            </a:r>
          </a:p>
          <a:p>
            <a:r>
              <a:rPr lang="en-US" altLang="zh-TW" sz="3600" dirty="0"/>
              <a:t>(D) </a:t>
            </a:r>
            <a:r>
              <a:rPr lang="zh-TW" altLang="en-US" sz="3600" dirty="0"/>
              <a:t>過期的 </a:t>
            </a:r>
            <a:r>
              <a:rPr lang="en-US" altLang="zh-TW" sz="3600" dirty="0"/>
              <a:t>OS</a:t>
            </a:r>
            <a:r>
              <a:rPr lang="zh-TW" altLang="en-US" sz="3600" dirty="0"/>
              <a:t>、</a:t>
            </a:r>
            <a:r>
              <a:rPr lang="en-US" altLang="zh-TW" sz="3600" dirty="0"/>
              <a:t>Web / App Server</a:t>
            </a:r>
            <a:r>
              <a:rPr lang="zh-TW" altLang="en-US" sz="3600" dirty="0"/>
              <a:t>、</a:t>
            </a:r>
            <a:r>
              <a:rPr lang="en-US" altLang="zh-TW" sz="3600" dirty="0"/>
              <a:t>DBMS</a:t>
            </a:r>
            <a:r>
              <a:rPr lang="zh-TW" altLang="en-US" sz="3600" dirty="0"/>
              <a:t>、</a:t>
            </a:r>
            <a:r>
              <a:rPr lang="en-US" altLang="zh-TW" sz="3600" dirty="0"/>
              <a:t>API</a:t>
            </a:r>
            <a:r>
              <a:rPr lang="zh-TW" altLang="en-US" sz="3600" dirty="0"/>
              <a:t>、函式庫等</a:t>
            </a:r>
            <a:r>
              <a:rPr lang="en-US" altLang="zh-TW" sz="3600" dirty="0"/>
              <a:t>,</a:t>
            </a:r>
            <a:r>
              <a:rPr lang="zh-TW" altLang="en-US" sz="3600" dirty="0"/>
              <a:t>應評估並進行更新</a:t>
            </a:r>
            <a:endParaRPr lang="en-US" altLang="zh-TW" sz="3600" dirty="0"/>
          </a:p>
        </p:txBody>
      </p:sp>
    </p:spTree>
    <p:extLst>
      <p:ext uri="{BB962C8B-B14F-4D97-AF65-F5344CB8AC3E}">
        <p14:creationId xmlns:p14="http://schemas.microsoft.com/office/powerpoint/2010/main" val="17416730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17449" y="946908"/>
            <a:ext cx="8709102" cy="5078313"/>
          </a:xfrm>
          <a:prstGeom prst="rect">
            <a:avLst/>
          </a:prstGeom>
        </p:spPr>
        <p:txBody>
          <a:bodyPr wrap="square">
            <a:spAutoFit/>
          </a:bodyPr>
          <a:lstStyle/>
          <a:p>
            <a:r>
              <a:rPr lang="zh-TW" altLang="en-US" sz="3600" dirty="0"/>
              <a:t>基於系統安全的基礎</a:t>
            </a:r>
            <a:r>
              <a:rPr lang="en-US" altLang="zh-TW" sz="3600" dirty="0"/>
              <a:t>,</a:t>
            </a:r>
            <a:r>
              <a:rPr lang="zh-TW" altLang="en-US" sz="3600" dirty="0"/>
              <a:t>系統管理者對所管理的伺服器</a:t>
            </a:r>
            <a:r>
              <a:rPr lang="en-US" altLang="zh-TW" sz="3600" dirty="0"/>
              <a:t>(</a:t>
            </a:r>
            <a:r>
              <a:rPr lang="zh-TW" altLang="en-US" sz="3600" dirty="0"/>
              <a:t>包含</a:t>
            </a:r>
            <a:r>
              <a:rPr lang="en-US" altLang="zh-TW" sz="3600" dirty="0"/>
              <a:t>:</a:t>
            </a:r>
            <a:r>
              <a:rPr lang="zh-TW" altLang="en-US" sz="3600" dirty="0"/>
              <a:t>應用程</a:t>
            </a:r>
          </a:p>
          <a:p>
            <a:r>
              <a:rPr lang="zh-TW" altLang="en-US" sz="3600" dirty="0"/>
              <a:t>式、平台、資料庫等</a:t>
            </a:r>
            <a:r>
              <a:rPr lang="en-US" altLang="zh-TW" sz="3600" dirty="0"/>
              <a:t>)</a:t>
            </a:r>
            <a:r>
              <a:rPr lang="zh-TW" altLang="en-US" sz="3600" dirty="0"/>
              <a:t>應進行相關安全性設定</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系統上線後仍保留預設帳戶</a:t>
            </a:r>
          </a:p>
          <a:p>
            <a:r>
              <a:rPr lang="en-US" altLang="zh-TW" sz="3600" dirty="0"/>
              <a:t>(B) </a:t>
            </a:r>
            <a:r>
              <a:rPr lang="zh-TW" altLang="en-US" sz="3600" dirty="0"/>
              <a:t>使用系統預設開啟的連接埠</a:t>
            </a:r>
          </a:p>
          <a:p>
            <a:r>
              <a:rPr lang="en-US" altLang="zh-TW" sz="3600" dirty="0"/>
              <a:t>(C) </a:t>
            </a:r>
            <a:r>
              <a:rPr lang="zh-TW" altLang="en-US" sz="3600" dirty="0"/>
              <a:t>錯誤訊息應開放詳細資訊以便問題修正</a:t>
            </a:r>
          </a:p>
          <a:p>
            <a:r>
              <a:rPr lang="en-US" altLang="zh-TW" sz="3600" dirty="0">
                <a:solidFill>
                  <a:srgbClr val="FF0000"/>
                </a:solidFill>
              </a:rPr>
              <a:t>(D) </a:t>
            </a:r>
            <a:r>
              <a:rPr lang="zh-TW" altLang="en-US" sz="3600" dirty="0">
                <a:solidFill>
                  <a:srgbClr val="FF0000"/>
                </a:solidFill>
              </a:rPr>
              <a:t>過期的 </a:t>
            </a:r>
            <a:r>
              <a:rPr lang="en-US" altLang="zh-TW" sz="3600" dirty="0">
                <a:solidFill>
                  <a:srgbClr val="FF0000"/>
                </a:solidFill>
              </a:rPr>
              <a:t>OS</a:t>
            </a:r>
            <a:r>
              <a:rPr lang="zh-TW" altLang="en-US" sz="3600" dirty="0">
                <a:solidFill>
                  <a:srgbClr val="FF0000"/>
                </a:solidFill>
              </a:rPr>
              <a:t>、</a:t>
            </a:r>
            <a:r>
              <a:rPr lang="en-US" altLang="zh-TW" sz="3600" dirty="0">
                <a:solidFill>
                  <a:srgbClr val="FF0000"/>
                </a:solidFill>
              </a:rPr>
              <a:t>Web / App Server</a:t>
            </a:r>
            <a:r>
              <a:rPr lang="zh-TW" altLang="en-US" sz="3600" dirty="0">
                <a:solidFill>
                  <a:srgbClr val="FF0000"/>
                </a:solidFill>
              </a:rPr>
              <a:t>、</a:t>
            </a:r>
            <a:r>
              <a:rPr lang="en-US" altLang="zh-TW" sz="3600" dirty="0">
                <a:solidFill>
                  <a:srgbClr val="FF0000"/>
                </a:solidFill>
              </a:rPr>
              <a:t>DBMS</a:t>
            </a:r>
            <a:r>
              <a:rPr lang="zh-TW" altLang="en-US" sz="3600" dirty="0">
                <a:solidFill>
                  <a:srgbClr val="FF0000"/>
                </a:solidFill>
              </a:rPr>
              <a:t>、</a:t>
            </a:r>
            <a:r>
              <a:rPr lang="en-US" altLang="zh-TW" sz="3600" dirty="0">
                <a:solidFill>
                  <a:srgbClr val="FF0000"/>
                </a:solidFill>
              </a:rPr>
              <a:t>API</a:t>
            </a:r>
            <a:r>
              <a:rPr lang="zh-TW" altLang="en-US" sz="3600" dirty="0">
                <a:solidFill>
                  <a:srgbClr val="FF0000"/>
                </a:solidFill>
              </a:rPr>
              <a:t>、函式庫等</a:t>
            </a:r>
            <a:r>
              <a:rPr lang="en-US" altLang="zh-TW" sz="3600" dirty="0">
                <a:solidFill>
                  <a:srgbClr val="FF0000"/>
                </a:solidFill>
              </a:rPr>
              <a:t>,</a:t>
            </a:r>
            <a:r>
              <a:rPr lang="zh-TW" altLang="en-US" sz="3600" dirty="0">
                <a:solidFill>
                  <a:srgbClr val="FF0000"/>
                </a:solidFill>
              </a:rPr>
              <a:t>應評估並進行更新</a:t>
            </a:r>
            <a:endParaRPr lang="en-US" altLang="zh-TW" sz="3600" dirty="0">
              <a:solidFill>
                <a:srgbClr val="FF0000"/>
              </a:solidFill>
            </a:endParaRPr>
          </a:p>
        </p:txBody>
      </p:sp>
    </p:spTree>
    <p:extLst>
      <p:ext uri="{BB962C8B-B14F-4D97-AF65-F5344CB8AC3E}">
        <p14:creationId xmlns:p14="http://schemas.microsoft.com/office/powerpoint/2010/main" val="4164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網際網路中主要的通訊協定模式有兩種 </a:t>
            </a:r>
            <a:r>
              <a:rPr lang="en-US" altLang="zh-TW" sz="3600" dirty="0"/>
              <a:t>OSI 7 </a:t>
            </a:r>
            <a:r>
              <a:rPr lang="zh-TW" altLang="en-US" sz="3600" dirty="0"/>
              <a:t>層及 </a:t>
            </a:r>
            <a:r>
              <a:rPr lang="en-US" altLang="zh-TW" sz="3600" dirty="0"/>
              <a:t>TCP/IP </a:t>
            </a:r>
            <a:r>
              <a:rPr lang="zh-TW" altLang="en-US" sz="3600" dirty="0"/>
              <a:t>協定組</a:t>
            </a:r>
            <a:r>
              <a:rPr lang="en-US" altLang="zh-TW" sz="3600" dirty="0"/>
              <a:t>,</a:t>
            </a:r>
            <a:r>
              <a:rPr lang="zh-TW" altLang="en-US" sz="3600" dirty="0"/>
              <a:t>請</a:t>
            </a:r>
          </a:p>
          <a:p>
            <a:r>
              <a:rPr lang="zh-TW" altLang="en-US" sz="3600" dirty="0"/>
              <a:t>問在這兩個通訊協定模式中</a:t>
            </a:r>
            <a:r>
              <a:rPr lang="en-US" altLang="zh-TW" sz="3600" dirty="0"/>
              <a:t>,</a:t>
            </a:r>
            <a:r>
              <a:rPr lang="zh-TW" altLang="en-US" sz="3600" dirty="0"/>
              <a:t>負責</a:t>
            </a:r>
            <a:r>
              <a:rPr lang="zh-TW" altLang="en-US" sz="3600" dirty="0">
                <a:solidFill>
                  <a:srgbClr val="FF0000"/>
                </a:solidFill>
              </a:rPr>
              <a:t>傳輸封包</a:t>
            </a:r>
            <a:r>
              <a:rPr lang="en-US" altLang="zh-TW" sz="3600" dirty="0">
                <a:solidFill>
                  <a:srgbClr val="FF0000"/>
                </a:solidFill>
              </a:rPr>
              <a:t>(Packet)</a:t>
            </a:r>
            <a:r>
              <a:rPr lang="zh-TW" altLang="en-US" sz="3600" dirty="0"/>
              <a:t>及</a:t>
            </a:r>
            <a:r>
              <a:rPr lang="zh-TW" altLang="en-US" sz="3600" dirty="0">
                <a:solidFill>
                  <a:srgbClr val="FF0000"/>
                </a:solidFill>
              </a:rPr>
              <a:t>選擇路徑</a:t>
            </a:r>
            <a:r>
              <a:rPr lang="en-US" altLang="zh-TW" sz="3600" dirty="0">
                <a:solidFill>
                  <a:srgbClr val="FF0000"/>
                </a:solidFill>
              </a:rPr>
              <a:t>(Routing)(</a:t>
            </a:r>
            <a:r>
              <a:rPr lang="zh-TW" altLang="en-US" sz="3600" dirty="0">
                <a:solidFill>
                  <a:srgbClr val="FF0000"/>
                </a:solidFill>
              </a:rPr>
              <a:t>路由器</a:t>
            </a:r>
            <a:r>
              <a:rPr lang="en-US" altLang="zh-TW" sz="3600" dirty="0">
                <a:solidFill>
                  <a:srgbClr val="FF0000"/>
                </a:solidFill>
              </a:rPr>
              <a:t>),</a:t>
            </a:r>
            <a:r>
              <a:rPr lang="zh-TW" altLang="en-US" sz="3600" dirty="0"/>
              <a:t>是那一層的工作</a:t>
            </a:r>
            <a:r>
              <a:rPr lang="en-US" altLang="zh-TW" sz="3600" dirty="0"/>
              <a:t>?</a:t>
            </a:r>
          </a:p>
          <a:p>
            <a:r>
              <a:rPr lang="en-US" altLang="zh-TW" sz="3600" dirty="0"/>
              <a:t>(A) </a:t>
            </a:r>
            <a:r>
              <a:rPr lang="zh-TW" altLang="en-US" sz="3600" dirty="0"/>
              <a:t>實體層</a:t>
            </a:r>
            <a:r>
              <a:rPr lang="en-US" altLang="zh-TW" sz="3600" dirty="0"/>
              <a:t>(Physical Layer)</a:t>
            </a:r>
          </a:p>
          <a:p>
            <a:r>
              <a:rPr lang="en-US" altLang="zh-TW" sz="3600" dirty="0"/>
              <a:t>(B) </a:t>
            </a:r>
            <a:r>
              <a:rPr lang="zh-TW" altLang="en-US" sz="3600" dirty="0"/>
              <a:t>資料鏈結層</a:t>
            </a:r>
            <a:r>
              <a:rPr lang="en-US" altLang="zh-TW" sz="3600" dirty="0"/>
              <a:t>(Data-Link Layer)</a:t>
            </a:r>
          </a:p>
          <a:p>
            <a:r>
              <a:rPr lang="en-US" altLang="zh-TW" sz="3600" dirty="0">
                <a:solidFill>
                  <a:srgbClr val="FF0000"/>
                </a:solidFill>
              </a:rPr>
              <a:t>(C) </a:t>
            </a:r>
            <a:r>
              <a:rPr lang="zh-TW" altLang="en-US" sz="3600" dirty="0">
                <a:solidFill>
                  <a:srgbClr val="FF0000"/>
                </a:solidFill>
              </a:rPr>
              <a:t>網路層</a:t>
            </a:r>
            <a:r>
              <a:rPr lang="en-US" altLang="zh-TW" sz="3600" dirty="0">
                <a:solidFill>
                  <a:srgbClr val="FF0000"/>
                </a:solidFill>
              </a:rPr>
              <a:t>(Network Layer)</a:t>
            </a:r>
            <a:r>
              <a:rPr lang="zh-TW" altLang="en-US" sz="3600" dirty="0">
                <a:solidFill>
                  <a:srgbClr val="FF0000"/>
                </a:solidFill>
              </a:rPr>
              <a:t> </a:t>
            </a:r>
            <a:r>
              <a:rPr lang="en-US" altLang="zh-TW" sz="3600" dirty="0">
                <a:solidFill>
                  <a:srgbClr val="FF0000"/>
                </a:solidFill>
              </a:rPr>
              <a:t>IP</a:t>
            </a:r>
            <a:r>
              <a:rPr lang="zh-TW" altLang="en-US" sz="3600" dirty="0">
                <a:solidFill>
                  <a:srgbClr val="FF0000"/>
                </a:solidFill>
              </a:rPr>
              <a:t>、</a:t>
            </a:r>
            <a:r>
              <a:rPr lang="en-US" altLang="zh-TW" sz="3600" dirty="0">
                <a:solidFill>
                  <a:srgbClr val="FF0000"/>
                </a:solidFill>
              </a:rPr>
              <a:t>ICMP</a:t>
            </a:r>
          </a:p>
          <a:p>
            <a:r>
              <a:rPr lang="en-US" altLang="zh-TW" sz="3600" dirty="0"/>
              <a:t>(D) </a:t>
            </a:r>
            <a:r>
              <a:rPr lang="zh-TW" altLang="en-US" sz="3600" dirty="0"/>
              <a:t>應用層</a:t>
            </a:r>
            <a:r>
              <a:rPr lang="en-US" altLang="zh-TW" sz="3600" dirty="0"/>
              <a:t>(Application Layer)</a:t>
            </a:r>
          </a:p>
        </p:txBody>
      </p:sp>
    </p:spTree>
    <p:extLst>
      <p:ext uri="{BB962C8B-B14F-4D97-AF65-F5344CB8AC3E}">
        <p14:creationId xmlns:p14="http://schemas.microsoft.com/office/powerpoint/2010/main" val="6113975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當作業系統安裝好之後</a:t>
            </a:r>
            <a:r>
              <a:rPr lang="en-US" altLang="zh-TW" sz="3600" dirty="0"/>
              <a:t>,</a:t>
            </a:r>
            <a:r>
              <a:rPr lang="zh-TW" altLang="en-US" sz="3600" dirty="0"/>
              <a:t>為了避免因為安全因素導致作業系統遭受駭</a:t>
            </a:r>
          </a:p>
          <a:p>
            <a:r>
              <a:rPr lang="zh-TW" altLang="en-US" sz="3600" dirty="0"/>
              <a:t>客入侵</a:t>
            </a:r>
            <a:r>
              <a:rPr lang="en-US" altLang="zh-TW" sz="3600" dirty="0"/>
              <a:t>,</a:t>
            </a:r>
            <a:r>
              <a:rPr lang="zh-TW" altLang="en-US" sz="3600" dirty="0"/>
              <a:t>應採取下列何項措施較佳</a:t>
            </a:r>
            <a:r>
              <a:rPr lang="en-US" altLang="zh-TW" sz="3600" dirty="0"/>
              <a:t>?</a:t>
            </a:r>
          </a:p>
          <a:p>
            <a:r>
              <a:rPr lang="en-US" altLang="zh-TW" sz="3600" dirty="0"/>
              <a:t>(A) </a:t>
            </a:r>
            <a:r>
              <a:rPr lang="zh-TW" altLang="en-US" sz="3600" dirty="0"/>
              <a:t>更新病毒碼</a:t>
            </a:r>
          </a:p>
          <a:p>
            <a:r>
              <a:rPr lang="en-US" altLang="zh-TW" sz="3600" dirty="0"/>
              <a:t>(B) </a:t>
            </a:r>
            <a:r>
              <a:rPr lang="zh-TW" altLang="en-US" sz="3600" dirty="0"/>
              <a:t>更新修補程式</a:t>
            </a:r>
          </a:p>
          <a:p>
            <a:r>
              <a:rPr lang="en-US" altLang="zh-TW" sz="3600" dirty="0"/>
              <a:t>(C) </a:t>
            </a:r>
            <a:r>
              <a:rPr lang="zh-TW" altLang="en-US" sz="3600" dirty="0"/>
              <a:t>更新防火牆設定</a:t>
            </a:r>
          </a:p>
          <a:p>
            <a:r>
              <a:rPr lang="en-US" altLang="zh-TW" sz="3600" dirty="0"/>
              <a:t>(D) </a:t>
            </a:r>
            <a:r>
              <a:rPr lang="zh-TW" altLang="en-US" sz="3600" dirty="0"/>
              <a:t>更新入侵偵測系統</a:t>
            </a:r>
            <a:endParaRPr lang="en-US" altLang="zh-TW" sz="3600" dirty="0"/>
          </a:p>
        </p:txBody>
      </p:sp>
    </p:spTree>
    <p:extLst>
      <p:ext uri="{BB962C8B-B14F-4D97-AF65-F5344CB8AC3E}">
        <p14:creationId xmlns:p14="http://schemas.microsoft.com/office/powerpoint/2010/main" val="1637468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當作業系統安裝好之後</a:t>
            </a:r>
            <a:r>
              <a:rPr lang="en-US" altLang="zh-TW" sz="3600" dirty="0"/>
              <a:t>,</a:t>
            </a:r>
            <a:r>
              <a:rPr lang="zh-TW" altLang="en-US" sz="3600" dirty="0"/>
              <a:t>為了避免因為安全因素導致作業系統遭受駭</a:t>
            </a:r>
          </a:p>
          <a:p>
            <a:r>
              <a:rPr lang="zh-TW" altLang="en-US" sz="3600" dirty="0"/>
              <a:t>客入侵</a:t>
            </a:r>
            <a:r>
              <a:rPr lang="en-US" altLang="zh-TW" sz="3600" dirty="0"/>
              <a:t>,</a:t>
            </a:r>
            <a:r>
              <a:rPr lang="zh-TW" altLang="en-US" sz="3600" dirty="0"/>
              <a:t>應採取下列何項措施較佳</a:t>
            </a:r>
            <a:r>
              <a:rPr lang="en-US" altLang="zh-TW" sz="3600" dirty="0"/>
              <a:t>?</a:t>
            </a:r>
          </a:p>
          <a:p>
            <a:r>
              <a:rPr lang="en-US" altLang="zh-TW" sz="3600" dirty="0"/>
              <a:t>(A) </a:t>
            </a:r>
            <a:r>
              <a:rPr lang="zh-TW" altLang="en-US" sz="3600" dirty="0"/>
              <a:t>更新病毒碼</a:t>
            </a:r>
          </a:p>
          <a:p>
            <a:r>
              <a:rPr lang="en-US" altLang="zh-TW" sz="3600" dirty="0">
                <a:solidFill>
                  <a:srgbClr val="FF0000"/>
                </a:solidFill>
              </a:rPr>
              <a:t>(B) </a:t>
            </a:r>
            <a:r>
              <a:rPr lang="zh-TW" altLang="en-US" sz="3600" dirty="0">
                <a:solidFill>
                  <a:srgbClr val="FF0000"/>
                </a:solidFill>
              </a:rPr>
              <a:t>更新修補程式</a:t>
            </a:r>
          </a:p>
          <a:p>
            <a:r>
              <a:rPr lang="en-US" altLang="zh-TW" sz="3600" dirty="0"/>
              <a:t>(C) </a:t>
            </a:r>
            <a:r>
              <a:rPr lang="zh-TW" altLang="en-US" sz="3600" dirty="0"/>
              <a:t>更新防火牆設定</a:t>
            </a:r>
          </a:p>
          <a:p>
            <a:r>
              <a:rPr lang="en-US" altLang="zh-TW" sz="3600" dirty="0"/>
              <a:t>(D) </a:t>
            </a:r>
            <a:r>
              <a:rPr lang="zh-TW" altLang="en-US" sz="3600" dirty="0"/>
              <a:t>更新入侵偵測系統</a:t>
            </a:r>
            <a:endParaRPr lang="en-US" altLang="zh-TW" sz="3600" dirty="0"/>
          </a:p>
        </p:txBody>
      </p:sp>
    </p:spTree>
    <p:extLst>
      <p:ext uri="{BB962C8B-B14F-4D97-AF65-F5344CB8AC3E}">
        <p14:creationId xmlns:p14="http://schemas.microsoft.com/office/powerpoint/2010/main" val="40457407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下列何者並非攻擊者入侵主機後</a:t>
            </a:r>
            <a:r>
              <a:rPr lang="en-US" altLang="zh-TW" sz="3600" dirty="0"/>
              <a:t>,</a:t>
            </a:r>
            <a:r>
              <a:rPr lang="zh-TW" altLang="en-US" sz="3600" dirty="0"/>
              <a:t>常見使用來下載外部後門的指令</a:t>
            </a:r>
            <a:r>
              <a:rPr lang="en-US" altLang="zh-TW" sz="3600" dirty="0"/>
              <a:t>?</a:t>
            </a:r>
          </a:p>
          <a:p>
            <a:r>
              <a:rPr lang="en-US" altLang="zh-TW" sz="3600" dirty="0"/>
              <a:t>(A) PING</a:t>
            </a:r>
          </a:p>
          <a:p>
            <a:r>
              <a:rPr lang="en-US" altLang="zh-TW" sz="3600" dirty="0"/>
              <a:t>(B) WGET</a:t>
            </a:r>
          </a:p>
          <a:p>
            <a:r>
              <a:rPr lang="en-US" altLang="zh-TW" sz="3600" dirty="0"/>
              <a:t>(C) CURL</a:t>
            </a:r>
          </a:p>
          <a:p>
            <a:r>
              <a:rPr lang="en-US" altLang="zh-TW" sz="3600" dirty="0"/>
              <a:t>(D) FTP</a:t>
            </a:r>
          </a:p>
        </p:txBody>
      </p:sp>
    </p:spTree>
    <p:extLst>
      <p:ext uri="{BB962C8B-B14F-4D97-AF65-F5344CB8AC3E}">
        <p14:creationId xmlns:p14="http://schemas.microsoft.com/office/powerpoint/2010/main" val="1806886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下列何者並非攻擊者入侵主機後</a:t>
            </a:r>
            <a:r>
              <a:rPr lang="en-US" altLang="zh-TW" sz="3600" dirty="0"/>
              <a:t>,</a:t>
            </a:r>
            <a:r>
              <a:rPr lang="zh-TW" altLang="en-US" sz="3600" dirty="0"/>
              <a:t>常見使用來下載外部後門的指令</a:t>
            </a:r>
            <a:r>
              <a:rPr lang="en-US" altLang="zh-TW" sz="3600" dirty="0"/>
              <a:t>?</a:t>
            </a:r>
          </a:p>
          <a:p>
            <a:r>
              <a:rPr lang="en-US" altLang="zh-TW" sz="3600" dirty="0">
                <a:solidFill>
                  <a:srgbClr val="FF0000"/>
                </a:solidFill>
              </a:rPr>
              <a:t>(A) PING</a:t>
            </a:r>
          </a:p>
          <a:p>
            <a:r>
              <a:rPr lang="en-US" altLang="zh-TW" sz="3600" dirty="0"/>
              <a:t>(B) WGET</a:t>
            </a:r>
          </a:p>
          <a:p>
            <a:r>
              <a:rPr lang="en-US" altLang="zh-TW" sz="3600" dirty="0"/>
              <a:t>(C) CURL</a:t>
            </a:r>
          </a:p>
          <a:p>
            <a:r>
              <a:rPr lang="en-US" altLang="zh-TW" sz="3600" dirty="0"/>
              <a:t>(D) FTP</a:t>
            </a:r>
          </a:p>
        </p:txBody>
      </p:sp>
    </p:spTree>
    <p:extLst>
      <p:ext uri="{BB962C8B-B14F-4D97-AF65-F5344CB8AC3E}">
        <p14:creationId xmlns:p14="http://schemas.microsoft.com/office/powerpoint/2010/main" val="24144586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03839" y="946908"/>
            <a:ext cx="8136322" cy="5632311"/>
          </a:xfrm>
          <a:prstGeom prst="rect">
            <a:avLst/>
          </a:prstGeom>
        </p:spPr>
        <p:txBody>
          <a:bodyPr wrap="square">
            <a:spAutoFit/>
          </a:bodyPr>
          <a:lstStyle/>
          <a:p>
            <a:r>
              <a:rPr lang="zh-TW" altLang="en-US" sz="3600" dirty="0"/>
              <a:t>公司某部門有台 </a:t>
            </a:r>
            <a:r>
              <a:rPr lang="en-US" altLang="zh-TW" sz="3600" dirty="0"/>
              <a:t>Windows 10 </a:t>
            </a:r>
            <a:r>
              <a:rPr lang="zh-TW" altLang="en-US" sz="3600" dirty="0"/>
              <a:t>的電腦</a:t>
            </a:r>
            <a:r>
              <a:rPr lang="en-US" altLang="zh-TW" sz="3600" dirty="0"/>
              <a:t>,</a:t>
            </a:r>
            <a:r>
              <a:rPr lang="zh-TW" altLang="en-US" sz="3600" dirty="0"/>
              <a:t>允許所有部門員工登入使用</a:t>
            </a:r>
            <a:r>
              <a:rPr lang="en-US" altLang="zh-TW" sz="3600" dirty="0"/>
              <a:t>,</a:t>
            </a:r>
            <a:r>
              <a:rPr lang="zh-TW" altLang="en-US" sz="3600" dirty="0"/>
              <a:t>但基於安全性考量</a:t>
            </a:r>
            <a:r>
              <a:rPr lang="en-US" altLang="zh-TW" sz="3600" dirty="0"/>
              <a:t>,</a:t>
            </a:r>
            <a:r>
              <a:rPr lang="zh-TW" altLang="en-US" sz="3600" dirty="0"/>
              <a:t>除了管理員之外</a:t>
            </a:r>
            <a:r>
              <a:rPr lang="en-US" altLang="zh-TW" sz="3600" dirty="0"/>
              <a:t>,</a:t>
            </a:r>
            <a:r>
              <a:rPr lang="zh-TW" altLang="en-US" sz="3600" dirty="0"/>
              <a:t>希望能夠禁止一般員工在此電腦上使用 </a:t>
            </a:r>
            <a:r>
              <a:rPr lang="en-US" altLang="zh-TW" sz="3600" dirty="0"/>
              <a:t>USB </a:t>
            </a:r>
            <a:r>
              <a:rPr lang="zh-TW" altLang="en-US" sz="3600" dirty="0"/>
              <a:t>行動碟</a:t>
            </a:r>
            <a:r>
              <a:rPr lang="en-US" altLang="zh-TW" sz="3600" dirty="0"/>
              <a:t>,</a:t>
            </a:r>
            <a:r>
              <a:rPr lang="zh-TW" altLang="en-US" sz="3600" dirty="0"/>
              <a:t>請問管理員應利用何種工具完成此項安全性需求作業</a:t>
            </a:r>
            <a:r>
              <a:rPr lang="en-US" altLang="zh-TW" sz="3600" dirty="0"/>
              <a:t>?</a:t>
            </a:r>
          </a:p>
          <a:p>
            <a:r>
              <a:rPr lang="en-US" altLang="zh-TW" sz="3600" dirty="0"/>
              <a:t>(A) </a:t>
            </a:r>
            <a:r>
              <a:rPr lang="zh-TW" altLang="en-US" sz="3600" dirty="0"/>
              <a:t>本機群組原則</a:t>
            </a:r>
          </a:p>
          <a:p>
            <a:r>
              <a:rPr lang="en-US" altLang="zh-TW" sz="3600" dirty="0"/>
              <a:t>(B) </a:t>
            </a:r>
            <a:r>
              <a:rPr lang="zh-TW" altLang="en-US" sz="3600" dirty="0"/>
              <a:t>磁碟重組工具</a:t>
            </a:r>
          </a:p>
          <a:p>
            <a:r>
              <a:rPr lang="en-US" altLang="zh-TW" sz="3600" dirty="0"/>
              <a:t>(C) </a:t>
            </a:r>
            <a:r>
              <a:rPr lang="zh-TW" altLang="en-US" sz="3600" dirty="0"/>
              <a:t>行動裝置管理員</a:t>
            </a:r>
          </a:p>
          <a:p>
            <a:r>
              <a:rPr lang="en-US" altLang="zh-TW" sz="3600" dirty="0"/>
              <a:t>(D) </a:t>
            </a:r>
            <a:r>
              <a:rPr lang="zh-TW" altLang="en-US" sz="3600" dirty="0"/>
              <a:t>具有進階安全性的 </a:t>
            </a:r>
            <a:r>
              <a:rPr lang="en-US" altLang="zh-TW" sz="3600" dirty="0"/>
              <a:t>Windows </a:t>
            </a:r>
            <a:r>
              <a:rPr lang="zh-TW" altLang="en-US" sz="3600" dirty="0"/>
              <a:t>防火牆</a:t>
            </a:r>
            <a:endParaRPr lang="en-US" altLang="zh-TW" sz="3600" dirty="0"/>
          </a:p>
        </p:txBody>
      </p:sp>
    </p:spTree>
    <p:extLst>
      <p:ext uri="{BB962C8B-B14F-4D97-AF65-F5344CB8AC3E}">
        <p14:creationId xmlns:p14="http://schemas.microsoft.com/office/powerpoint/2010/main" val="25060331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03839" y="946908"/>
            <a:ext cx="8136322" cy="5632311"/>
          </a:xfrm>
          <a:prstGeom prst="rect">
            <a:avLst/>
          </a:prstGeom>
        </p:spPr>
        <p:txBody>
          <a:bodyPr wrap="square">
            <a:spAutoFit/>
          </a:bodyPr>
          <a:lstStyle/>
          <a:p>
            <a:r>
              <a:rPr lang="zh-TW" altLang="en-US" sz="3600" dirty="0"/>
              <a:t>公司某部門有台 </a:t>
            </a:r>
            <a:r>
              <a:rPr lang="en-US" altLang="zh-TW" sz="3600" dirty="0"/>
              <a:t>Windows 10 </a:t>
            </a:r>
            <a:r>
              <a:rPr lang="zh-TW" altLang="en-US" sz="3600" dirty="0"/>
              <a:t>的電腦</a:t>
            </a:r>
            <a:r>
              <a:rPr lang="en-US" altLang="zh-TW" sz="3600" dirty="0"/>
              <a:t>,</a:t>
            </a:r>
            <a:r>
              <a:rPr lang="zh-TW" altLang="en-US" sz="3600" dirty="0"/>
              <a:t>允許所有部門員工登入使用</a:t>
            </a:r>
            <a:r>
              <a:rPr lang="en-US" altLang="zh-TW" sz="3600" dirty="0"/>
              <a:t>,</a:t>
            </a:r>
            <a:r>
              <a:rPr lang="zh-TW" altLang="en-US" sz="3600" dirty="0"/>
              <a:t>但基於安全性考量</a:t>
            </a:r>
            <a:r>
              <a:rPr lang="en-US" altLang="zh-TW" sz="3600" dirty="0"/>
              <a:t>,</a:t>
            </a:r>
            <a:r>
              <a:rPr lang="zh-TW" altLang="en-US" sz="3600" dirty="0"/>
              <a:t>除了管理員之外</a:t>
            </a:r>
            <a:r>
              <a:rPr lang="en-US" altLang="zh-TW" sz="3600" dirty="0"/>
              <a:t>,</a:t>
            </a:r>
            <a:r>
              <a:rPr lang="zh-TW" altLang="en-US" sz="3600" dirty="0"/>
              <a:t>希望能夠禁止一般員工在此電腦上使用 </a:t>
            </a:r>
            <a:r>
              <a:rPr lang="en-US" altLang="zh-TW" sz="3600" dirty="0"/>
              <a:t>USB </a:t>
            </a:r>
            <a:r>
              <a:rPr lang="zh-TW" altLang="en-US" sz="3600" dirty="0"/>
              <a:t>行動碟</a:t>
            </a:r>
            <a:r>
              <a:rPr lang="en-US" altLang="zh-TW" sz="3600" dirty="0"/>
              <a:t>,</a:t>
            </a:r>
            <a:r>
              <a:rPr lang="zh-TW" altLang="en-US" sz="3600" dirty="0"/>
              <a:t>請問管理員應利用何種工具完成此項安全性需求作業</a:t>
            </a:r>
            <a:r>
              <a:rPr lang="en-US" altLang="zh-TW" sz="3600" dirty="0"/>
              <a:t>?</a:t>
            </a:r>
          </a:p>
          <a:p>
            <a:r>
              <a:rPr lang="en-US" altLang="zh-TW" sz="3600" dirty="0">
                <a:solidFill>
                  <a:srgbClr val="FF0000"/>
                </a:solidFill>
              </a:rPr>
              <a:t>(A) </a:t>
            </a:r>
            <a:r>
              <a:rPr lang="zh-TW" altLang="en-US" sz="3600" dirty="0">
                <a:solidFill>
                  <a:srgbClr val="FF0000"/>
                </a:solidFill>
              </a:rPr>
              <a:t>本機群組原則</a:t>
            </a:r>
          </a:p>
          <a:p>
            <a:r>
              <a:rPr lang="en-US" altLang="zh-TW" sz="3600" dirty="0"/>
              <a:t>(B) </a:t>
            </a:r>
            <a:r>
              <a:rPr lang="zh-TW" altLang="en-US" sz="3600" dirty="0"/>
              <a:t>磁碟重組工具</a:t>
            </a:r>
          </a:p>
          <a:p>
            <a:r>
              <a:rPr lang="en-US" altLang="zh-TW" sz="3600" dirty="0"/>
              <a:t>(C) </a:t>
            </a:r>
            <a:r>
              <a:rPr lang="zh-TW" altLang="en-US" sz="3600" dirty="0"/>
              <a:t>行動裝置管理員</a:t>
            </a:r>
          </a:p>
          <a:p>
            <a:r>
              <a:rPr lang="en-US" altLang="zh-TW" sz="3600" dirty="0"/>
              <a:t>(D) </a:t>
            </a:r>
            <a:r>
              <a:rPr lang="zh-TW" altLang="en-US" sz="3600" dirty="0"/>
              <a:t>具有進階安全性的 </a:t>
            </a:r>
            <a:r>
              <a:rPr lang="en-US" altLang="zh-TW" sz="3600" dirty="0"/>
              <a:t>Windows </a:t>
            </a:r>
            <a:r>
              <a:rPr lang="zh-TW" altLang="en-US" sz="3600" dirty="0"/>
              <a:t>防火牆</a:t>
            </a:r>
            <a:endParaRPr lang="en-US" altLang="zh-TW" sz="3600" dirty="0"/>
          </a:p>
        </p:txBody>
      </p:sp>
    </p:spTree>
    <p:extLst>
      <p:ext uri="{BB962C8B-B14F-4D97-AF65-F5344CB8AC3E}">
        <p14:creationId xmlns:p14="http://schemas.microsoft.com/office/powerpoint/2010/main" val="33693724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下列何者不是微軟 </a:t>
            </a:r>
            <a:r>
              <a:rPr lang="en-US" altLang="zh-TW" sz="3600" dirty="0"/>
              <a:t>Windows </a:t>
            </a:r>
            <a:r>
              <a:rPr lang="zh-TW" altLang="en-US" sz="3600" dirty="0"/>
              <a:t>作業系統中</a:t>
            </a:r>
            <a:r>
              <a:rPr lang="en-US" altLang="zh-TW" sz="3600" dirty="0"/>
              <a:t>,</a:t>
            </a:r>
            <a:r>
              <a:rPr lang="zh-TW" altLang="en-US" sz="3600" dirty="0"/>
              <a:t>具特權權限之帳號</a:t>
            </a:r>
            <a:r>
              <a:rPr lang="en-US" altLang="zh-TW" sz="3600" dirty="0"/>
              <a:t>?</a:t>
            </a:r>
          </a:p>
          <a:p>
            <a:r>
              <a:rPr lang="en-US" altLang="zh-TW" sz="3600" dirty="0"/>
              <a:t>(A) Administrator</a:t>
            </a:r>
          </a:p>
          <a:p>
            <a:r>
              <a:rPr lang="en-US" altLang="zh-TW" sz="3600" dirty="0"/>
              <a:t>(B) root</a:t>
            </a:r>
          </a:p>
          <a:p>
            <a:r>
              <a:rPr lang="en-US" altLang="zh-TW" sz="3600" dirty="0"/>
              <a:t>(C) </a:t>
            </a:r>
            <a:r>
              <a:rPr lang="zh-TW" altLang="en-US" sz="3600" dirty="0"/>
              <a:t>在 </a:t>
            </a:r>
            <a:r>
              <a:rPr lang="en-US" altLang="zh-TW" sz="3600" dirty="0"/>
              <a:t>Administrators </a:t>
            </a:r>
            <a:r>
              <a:rPr lang="zh-TW" altLang="en-US" sz="3600" dirty="0"/>
              <a:t>群組中之一般使用者帳號</a:t>
            </a:r>
          </a:p>
          <a:p>
            <a:r>
              <a:rPr lang="en-US" altLang="zh-TW" sz="3600" dirty="0"/>
              <a:t>(D) Local System</a:t>
            </a:r>
          </a:p>
        </p:txBody>
      </p:sp>
    </p:spTree>
    <p:extLst>
      <p:ext uri="{BB962C8B-B14F-4D97-AF65-F5344CB8AC3E}">
        <p14:creationId xmlns:p14="http://schemas.microsoft.com/office/powerpoint/2010/main" val="41819400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下列何者不是微軟 </a:t>
            </a:r>
            <a:r>
              <a:rPr lang="en-US" altLang="zh-TW" sz="3600" dirty="0"/>
              <a:t>Windows </a:t>
            </a:r>
            <a:r>
              <a:rPr lang="zh-TW" altLang="en-US" sz="3600" dirty="0"/>
              <a:t>作業系統中</a:t>
            </a:r>
            <a:r>
              <a:rPr lang="en-US" altLang="zh-TW" sz="3600" dirty="0"/>
              <a:t>,</a:t>
            </a:r>
            <a:r>
              <a:rPr lang="zh-TW" altLang="en-US" sz="3600" dirty="0"/>
              <a:t>具特權權限之帳號</a:t>
            </a:r>
            <a:r>
              <a:rPr lang="en-US" altLang="zh-TW" sz="3600" dirty="0"/>
              <a:t>?</a:t>
            </a:r>
          </a:p>
          <a:p>
            <a:r>
              <a:rPr lang="en-US" altLang="zh-TW" sz="3600" dirty="0"/>
              <a:t>(A) Administrator</a:t>
            </a:r>
          </a:p>
          <a:p>
            <a:r>
              <a:rPr lang="en-US" altLang="zh-TW" sz="3600" dirty="0">
                <a:solidFill>
                  <a:srgbClr val="FF0000"/>
                </a:solidFill>
              </a:rPr>
              <a:t>(B) root</a:t>
            </a:r>
          </a:p>
          <a:p>
            <a:r>
              <a:rPr lang="en-US" altLang="zh-TW" sz="3600" dirty="0"/>
              <a:t>(C) </a:t>
            </a:r>
            <a:r>
              <a:rPr lang="zh-TW" altLang="en-US" sz="3600" dirty="0"/>
              <a:t>在 </a:t>
            </a:r>
            <a:r>
              <a:rPr lang="en-US" altLang="zh-TW" sz="3600" dirty="0"/>
              <a:t>Administrators </a:t>
            </a:r>
            <a:r>
              <a:rPr lang="zh-TW" altLang="en-US" sz="3600" dirty="0"/>
              <a:t>群組中之一般使用者帳號</a:t>
            </a:r>
          </a:p>
          <a:p>
            <a:r>
              <a:rPr lang="en-US" altLang="zh-TW" sz="3600" dirty="0"/>
              <a:t>(D) Local System</a:t>
            </a:r>
          </a:p>
        </p:txBody>
      </p:sp>
    </p:spTree>
    <p:extLst>
      <p:ext uri="{BB962C8B-B14F-4D97-AF65-F5344CB8AC3E}">
        <p14:creationId xmlns:p14="http://schemas.microsoft.com/office/powerpoint/2010/main" val="13315803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2327" y="946908"/>
            <a:ext cx="8359346" cy="5632311"/>
          </a:xfrm>
          <a:prstGeom prst="rect">
            <a:avLst/>
          </a:prstGeom>
        </p:spPr>
        <p:txBody>
          <a:bodyPr wrap="square">
            <a:spAutoFit/>
          </a:bodyPr>
          <a:lstStyle/>
          <a:p>
            <a:r>
              <a:rPr lang="zh-TW" altLang="en-US" sz="3600" dirty="0"/>
              <a:t>有一種資安風險的描述為</a:t>
            </a:r>
            <a:r>
              <a:rPr lang="en-US" altLang="zh-TW" sz="3600" dirty="0"/>
              <a:t>:</a:t>
            </a:r>
            <a:r>
              <a:rPr lang="zh-TW" altLang="en-US" sz="3600" dirty="0"/>
              <a:t>「因為開發者暴露了內部檔案、檔案夾、金鑰、或資料庫的紀錄</a:t>
            </a:r>
            <a:r>
              <a:rPr lang="en-US" altLang="zh-TW" sz="3600" dirty="0"/>
              <a:t>,</a:t>
            </a:r>
            <a:r>
              <a:rPr lang="zh-TW" altLang="en-US" sz="3600" dirty="0"/>
              <a:t>來作為 </a:t>
            </a:r>
            <a:r>
              <a:rPr lang="en-US" altLang="zh-TW" sz="3600" dirty="0"/>
              <a:t>URL </a:t>
            </a:r>
            <a:r>
              <a:rPr lang="zh-TW" altLang="en-US" sz="3600" dirty="0"/>
              <a:t>或是 </a:t>
            </a:r>
            <a:r>
              <a:rPr lang="en-US" altLang="zh-TW" sz="3600" dirty="0"/>
              <a:t>Form </a:t>
            </a:r>
            <a:r>
              <a:rPr lang="zh-TW" altLang="en-US" sz="3600" dirty="0"/>
              <a:t>的參數</a:t>
            </a:r>
            <a:r>
              <a:rPr lang="en-US" altLang="zh-TW" sz="3600" dirty="0"/>
              <a:t>,</a:t>
            </a:r>
            <a:r>
              <a:rPr lang="zh-TW" altLang="en-US" sz="3600" dirty="0"/>
              <a:t>使攻擊者可藉由操作這些參數擅自進入其他</a:t>
            </a:r>
            <a:r>
              <a:rPr lang="en-US" altLang="zh-TW" sz="3600" dirty="0"/>
              <a:t>Objects </a:t>
            </a:r>
            <a:r>
              <a:rPr lang="zh-TW" altLang="en-US" sz="3600" dirty="0"/>
              <a:t>中」。此為下列何項風險的描述</a:t>
            </a:r>
            <a:r>
              <a:rPr lang="en-US" altLang="zh-TW" sz="3600" dirty="0"/>
              <a:t>?</a:t>
            </a:r>
          </a:p>
          <a:p>
            <a:r>
              <a:rPr lang="en-US" altLang="zh-TW" sz="3600" dirty="0"/>
              <a:t>(A) </a:t>
            </a:r>
            <a:r>
              <a:rPr lang="zh-TW" altLang="en-US" sz="3600" dirty="0"/>
              <a:t>跨站腳本攻擊</a:t>
            </a:r>
            <a:r>
              <a:rPr lang="en-US" altLang="zh-TW" sz="3600" dirty="0"/>
              <a:t>(Cross-Site Scripting)</a:t>
            </a:r>
          </a:p>
          <a:p>
            <a:r>
              <a:rPr lang="en-US" altLang="zh-TW" sz="3600" dirty="0"/>
              <a:t>(B) API </a:t>
            </a:r>
            <a:r>
              <a:rPr lang="zh-TW" altLang="en-US" sz="3600" dirty="0"/>
              <a:t>未受防護</a:t>
            </a:r>
            <a:r>
              <a:rPr lang="en-US" altLang="zh-TW" sz="3600" dirty="0"/>
              <a:t>(</a:t>
            </a:r>
            <a:r>
              <a:rPr lang="en-US" altLang="zh-TW" sz="3600" dirty="0" err="1"/>
              <a:t>Underprotected</a:t>
            </a:r>
            <a:r>
              <a:rPr lang="en-US" altLang="zh-TW" sz="3600" dirty="0"/>
              <a:t> APIs)</a:t>
            </a:r>
          </a:p>
          <a:p>
            <a:r>
              <a:rPr lang="en-US" altLang="zh-TW" sz="3600" dirty="0"/>
              <a:t>(C) </a:t>
            </a:r>
            <a:r>
              <a:rPr lang="zh-TW" altLang="en-US" sz="3600" dirty="0"/>
              <a:t>注入攻擊</a:t>
            </a:r>
            <a:r>
              <a:rPr lang="en-US" altLang="zh-TW" sz="3600" dirty="0"/>
              <a:t>(Injection)</a:t>
            </a:r>
          </a:p>
          <a:p>
            <a:r>
              <a:rPr lang="en-US" altLang="zh-TW" sz="3600" dirty="0"/>
              <a:t>(D) </a:t>
            </a:r>
            <a:r>
              <a:rPr lang="zh-TW" altLang="en-US" sz="3600" dirty="0"/>
              <a:t>無效的存取控制</a:t>
            </a:r>
            <a:r>
              <a:rPr lang="en-US" altLang="zh-TW" sz="3600" dirty="0"/>
              <a:t>(Broken Access Control)</a:t>
            </a:r>
          </a:p>
        </p:txBody>
      </p:sp>
    </p:spTree>
    <p:extLst>
      <p:ext uri="{BB962C8B-B14F-4D97-AF65-F5344CB8AC3E}">
        <p14:creationId xmlns:p14="http://schemas.microsoft.com/office/powerpoint/2010/main" val="34411901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2327" y="946908"/>
            <a:ext cx="8359346" cy="5632311"/>
          </a:xfrm>
          <a:prstGeom prst="rect">
            <a:avLst/>
          </a:prstGeom>
        </p:spPr>
        <p:txBody>
          <a:bodyPr wrap="square">
            <a:spAutoFit/>
          </a:bodyPr>
          <a:lstStyle/>
          <a:p>
            <a:r>
              <a:rPr lang="zh-TW" altLang="en-US" sz="3600" dirty="0"/>
              <a:t>有一種資安風險的描述為</a:t>
            </a:r>
            <a:r>
              <a:rPr lang="en-US" altLang="zh-TW" sz="3600" dirty="0"/>
              <a:t>:</a:t>
            </a:r>
            <a:r>
              <a:rPr lang="zh-TW" altLang="en-US" sz="3600" dirty="0"/>
              <a:t>「因為開發者暴露了內部檔案、檔案夾、金鑰、或資料庫的紀錄</a:t>
            </a:r>
            <a:r>
              <a:rPr lang="en-US" altLang="zh-TW" sz="3600" dirty="0"/>
              <a:t>,</a:t>
            </a:r>
            <a:r>
              <a:rPr lang="zh-TW" altLang="en-US" sz="3600" dirty="0"/>
              <a:t>來作為 </a:t>
            </a:r>
            <a:r>
              <a:rPr lang="en-US" altLang="zh-TW" sz="3600" dirty="0"/>
              <a:t>URL </a:t>
            </a:r>
            <a:r>
              <a:rPr lang="zh-TW" altLang="en-US" sz="3600" dirty="0"/>
              <a:t>或是 </a:t>
            </a:r>
            <a:r>
              <a:rPr lang="en-US" altLang="zh-TW" sz="3600" dirty="0"/>
              <a:t>Form </a:t>
            </a:r>
            <a:r>
              <a:rPr lang="zh-TW" altLang="en-US" sz="3600" dirty="0"/>
              <a:t>的參數</a:t>
            </a:r>
            <a:r>
              <a:rPr lang="en-US" altLang="zh-TW" sz="3600" dirty="0"/>
              <a:t>,</a:t>
            </a:r>
            <a:r>
              <a:rPr lang="zh-TW" altLang="en-US" sz="3600" dirty="0"/>
              <a:t>使攻擊者可藉由操作這些參數擅自進入其他</a:t>
            </a:r>
            <a:r>
              <a:rPr lang="en-US" altLang="zh-TW" sz="3600" dirty="0"/>
              <a:t>Objects </a:t>
            </a:r>
            <a:r>
              <a:rPr lang="zh-TW" altLang="en-US" sz="3600" dirty="0"/>
              <a:t>中」。此為下列何項風險的描述</a:t>
            </a:r>
            <a:r>
              <a:rPr lang="en-US" altLang="zh-TW" sz="3600" dirty="0"/>
              <a:t>?</a:t>
            </a:r>
          </a:p>
          <a:p>
            <a:r>
              <a:rPr lang="en-US" altLang="zh-TW" sz="3600" dirty="0"/>
              <a:t>(A) </a:t>
            </a:r>
            <a:r>
              <a:rPr lang="zh-TW" altLang="en-US" sz="3600" dirty="0"/>
              <a:t>跨站腳本攻擊</a:t>
            </a:r>
            <a:r>
              <a:rPr lang="en-US" altLang="zh-TW" sz="3600" dirty="0"/>
              <a:t>(Cross-Site Scripting)</a:t>
            </a:r>
          </a:p>
          <a:p>
            <a:r>
              <a:rPr lang="en-US" altLang="zh-TW" sz="3600" dirty="0"/>
              <a:t>(B) API </a:t>
            </a:r>
            <a:r>
              <a:rPr lang="zh-TW" altLang="en-US" sz="3600" dirty="0"/>
              <a:t>未受防護</a:t>
            </a:r>
            <a:r>
              <a:rPr lang="en-US" altLang="zh-TW" sz="3600" dirty="0"/>
              <a:t>(</a:t>
            </a:r>
            <a:r>
              <a:rPr lang="en-US" altLang="zh-TW" sz="3600" dirty="0" err="1"/>
              <a:t>Underprotected</a:t>
            </a:r>
            <a:r>
              <a:rPr lang="en-US" altLang="zh-TW" sz="3600" dirty="0"/>
              <a:t> APIs)</a:t>
            </a:r>
          </a:p>
          <a:p>
            <a:r>
              <a:rPr lang="en-US" altLang="zh-TW" sz="3600" dirty="0"/>
              <a:t>(C) </a:t>
            </a:r>
            <a:r>
              <a:rPr lang="zh-TW" altLang="en-US" sz="3600" dirty="0"/>
              <a:t>注入攻擊</a:t>
            </a:r>
            <a:r>
              <a:rPr lang="en-US" altLang="zh-TW" sz="3600" dirty="0"/>
              <a:t>(Injection)</a:t>
            </a:r>
          </a:p>
          <a:p>
            <a:r>
              <a:rPr lang="en-US" altLang="zh-TW" sz="3600" dirty="0">
                <a:solidFill>
                  <a:srgbClr val="FF0000"/>
                </a:solidFill>
              </a:rPr>
              <a:t>(D) </a:t>
            </a:r>
            <a:r>
              <a:rPr lang="zh-TW" altLang="en-US" sz="3600" dirty="0">
                <a:solidFill>
                  <a:srgbClr val="FF0000"/>
                </a:solidFill>
              </a:rPr>
              <a:t>無效的存取控制</a:t>
            </a:r>
            <a:r>
              <a:rPr lang="en-US" altLang="zh-TW" sz="3600" dirty="0">
                <a:solidFill>
                  <a:srgbClr val="FF0000"/>
                </a:solidFill>
              </a:rPr>
              <a:t>(Broken Access Control)</a:t>
            </a:r>
          </a:p>
        </p:txBody>
      </p:sp>
    </p:spTree>
    <p:extLst>
      <p:ext uri="{BB962C8B-B14F-4D97-AF65-F5344CB8AC3E}">
        <p14:creationId xmlns:p14="http://schemas.microsoft.com/office/powerpoint/2010/main" val="48637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下列何者不是應用在「</a:t>
            </a:r>
            <a:r>
              <a:rPr lang="zh-TW" altLang="en-US" sz="3600" dirty="0">
                <a:solidFill>
                  <a:srgbClr val="FF0000"/>
                </a:solidFill>
              </a:rPr>
              <a:t>虛擬私有網路</a:t>
            </a:r>
            <a:r>
              <a:rPr lang="zh-TW" altLang="en-US" sz="3600" dirty="0"/>
              <a:t>」</a:t>
            </a:r>
            <a:r>
              <a:rPr lang="en-US" altLang="zh-TW" sz="3600" dirty="0"/>
              <a:t>(VPN</a:t>
            </a:r>
            <a:r>
              <a:rPr lang="en-US" altLang="zh-TW" sz="3600" dirty="0">
                <a:solidFill>
                  <a:srgbClr val="FF0000"/>
                </a:solidFill>
              </a:rPr>
              <a:t>)(</a:t>
            </a:r>
            <a:r>
              <a:rPr lang="en-US" altLang="zh-TW" sz="3600" b="1" dirty="0">
                <a:solidFill>
                  <a:srgbClr val="FF0000"/>
                </a:solidFill>
              </a:rPr>
              <a:t>V</a:t>
            </a:r>
            <a:r>
              <a:rPr lang="en-US" altLang="zh-TW" sz="3600" dirty="0">
                <a:solidFill>
                  <a:srgbClr val="FF0000"/>
                </a:solidFill>
              </a:rPr>
              <a:t>irtual </a:t>
            </a:r>
            <a:r>
              <a:rPr lang="en-US" altLang="zh-TW" sz="3600" b="1" dirty="0">
                <a:solidFill>
                  <a:srgbClr val="FF0000"/>
                </a:solidFill>
              </a:rPr>
              <a:t>P</a:t>
            </a:r>
            <a:r>
              <a:rPr lang="en-US" altLang="zh-TW" sz="3600" dirty="0">
                <a:solidFill>
                  <a:srgbClr val="FF0000"/>
                </a:solidFill>
              </a:rPr>
              <a:t>rivate </a:t>
            </a:r>
            <a:r>
              <a:rPr lang="en-US" altLang="zh-TW" sz="3600" b="1" dirty="0">
                <a:solidFill>
                  <a:srgbClr val="FF0000"/>
                </a:solidFill>
              </a:rPr>
              <a:t>N</a:t>
            </a:r>
            <a:r>
              <a:rPr lang="en-US" altLang="zh-TW" sz="3600" dirty="0">
                <a:solidFill>
                  <a:srgbClr val="FF0000"/>
                </a:solidFill>
              </a:rPr>
              <a:t>etwork)</a:t>
            </a:r>
            <a:r>
              <a:rPr lang="zh-TW" altLang="en-US" sz="3600" dirty="0"/>
              <a:t>上的通訊協定</a:t>
            </a:r>
            <a:r>
              <a:rPr lang="en-US" altLang="zh-TW" sz="3600" dirty="0"/>
              <a:t>?</a:t>
            </a:r>
          </a:p>
          <a:p>
            <a:r>
              <a:rPr lang="en-US" altLang="zh-TW" sz="3600" dirty="0"/>
              <a:t>(A) TFTP</a:t>
            </a:r>
          </a:p>
          <a:p>
            <a:r>
              <a:rPr lang="en-US" altLang="zh-TW" sz="3600" dirty="0"/>
              <a:t>(B) PPTP</a:t>
            </a:r>
          </a:p>
          <a:p>
            <a:r>
              <a:rPr lang="en-US" altLang="zh-TW" sz="3600" dirty="0"/>
              <a:t>(C) IPSEC</a:t>
            </a:r>
          </a:p>
          <a:p>
            <a:r>
              <a:rPr lang="en-US" altLang="zh-TW" sz="3600" dirty="0"/>
              <a:t>(D) SSL</a:t>
            </a:r>
          </a:p>
          <a:p>
            <a:endParaRPr lang="en-US" altLang="zh-TW" sz="3600" dirty="0"/>
          </a:p>
          <a:p>
            <a:r>
              <a:rPr lang="zh-TW" altLang="en-US" sz="3600" dirty="0"/>
              <a:t>                      </a:t>
            </a:r>
            <a:r>
              <a:rPr lang="en-US" altLang="zh-TW" sz="3600" dirty="0">
                <a:hlinkClick r:id="rId2"/>
              </a:rPr>
              <a:t>VPN</a:t>
            </a:r>
            <a:endParaRPr lang="en-US" altLang="zh-TW" sz="3600" dirty="0"/>
          </a:p>
        </p:txBody>
      </p:sp>
      <p:pic>
        <p:nvPicPr>
          <p:cNvPr id="4" name="圖片 3">
            <a:extLst>
              <a:ext uri="{FF2B5EF4-FFF2-40B4-BE49-F238E27FC236}">
                <a16:creationId xmlns:a16="http://schemas.microsoft.com/office/drawing/2014/main" id="{573BE2AE-A964-48E1-B378-04BA3B321EBA}"/>
              </a:ext>
            </a:extLst>
          </p:cNvPr>
          <p:cNvPicPr>
            <a:picLocks noChangeAspect="1"/>
          </p:cNvPicPr>
          <p:nvPr/>
        </p:nvPicPr>
        <p:blipFill>
          <a:blip r:embed="rId3"/>
          <a:stretch>
            <a:fillRect/>
          </a:stretch>
        </p:blipFill>
        <p:spPr>
          <a:xfrm>
            <a:off x="4450902" y="2494625"/>
            <a:ext cx="3640900" cy="2802535"/>
          </a:xfrm>
          <a:prstGeom prst="rect">
            <a:avLst/>
          </a:prstGeom>
          <a:solidFill>
            <a:schemeClr val="accent2"/>
          </a:solidFill>
          <a:ln>
            <a:solidFill>
              <a:schemeClr val="tx1"/>
            </a:solidFill>
          </a:ln>
        </p:spPr>
      </p:pic>
    </p:spTree>
    <p:extLst>
      <p:ext uri="{BB962C8B-B14F-4D97-AF65-F5344CB8AC3E}">
        <p14:creationId xmlns:p14="http://schemas.microsoft.com/office/powerpoint/2010/main" val="31139719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下列何者不是 </a:t>
            </a:r>
            <a:r>
              <a:rPr lang="en-US" altLang="zh-TW" sz="3600" dirty="0"/>
              <a:t>Blind SQL Injection </a:t>
            </a:r>
            <a:r>
              <a:rPr lang="zh-TW" altLang="en-US" sz="3600" dirty="0"/>
              <a:t>的特性</a:t>
            </a:r>
            <a:r>
              <a:rPr lang="en-US" altLang="zh-TW" sz="3600" dirty="0"/>
              <a:t>?</a:t>
            </a:r>
          </a:p>
          <a:p>
            <a:r>
              <a:rPr lang="en-US" altLang="zh-TW" sz="3600" dirty="0"/>
              <a:t>(A) SQL </a:t>
            </a:r>
            <a:r>
              <a:rPr lang="zh-TW" altLang="en-US" sz="3600" dirty="0"/>
              <a:t>錯誤資訊會顯示在頁面中</a:t>
            </a:r>
          </a:p>
          <a:p>
            <a:r>
              <a:rPr lang="en-US" altLang="zh-TW" sz="3600" dirty="0"/>
              <a:t>(B) SQL </a:t>
            </a:r>
            <a:r>
              <a:rPr lang="zh-TW" altLang="en-US" sz="3600" dirty="0"/>
              <a:t>錯誤資訊不會顯示在頁面中</a:t>
            </a:r>
          </a:p>
          <a:p>
            <a:r>
              <a:rPr lang="en-US" altLang="zh-TW" sz="3600" dirty="0"/>
              <a:t>(C) </a:t>
            </a:r>
            <a:r>
              <a:rPr lang="zh-TW" altLang="en-US" sz="3600" dirty="0"/>
              <a:t>常利用 </a:t>
            </a:r>
            <a:r>
              <a:rPr lang="en-US" altLang="zh-TW" sz="3600" dirty="0"/>
              <a:t>wait for delay </a:t>
            </a:r>
            <a:r>
              <a:rPr lang="zh-TW" altLang="en-US" sz="3600" dirty="0"/>
              <a:t>語法來測試</a:t>
            </a:r>
          </a:p>
          <a:p>
            <a:r>
              <a:rPr lang="en-US" altLang="zh-TW" sz="3600" dirty="0"/>
              <a:t>(D) </a:t>
            </a:r>
            <a:r>
              <a:rPr lang="zh-TW" altLang="en-US" sz="3600" dirty="0"/>
              <a:t>常與 </a:t>
            </a:r>
            <a:r>
              <a:rPr lang="en-US" altLang="zh-TW" sz="3600" dirty="0"/>
              <a:t>Time base SQL injection </a:t>
            </a:r>
            <a:r>
              <a:rPr lang="zh-TW" altLang="en-US" sz="3600" dirty="0"/>
              <a:t>一起發生</a:t>
            </a:r>
            <a:endParaRPr lang="en-US" altLang="zh-TW" sz="3600" dirty="0"/>
          </a:p>
        </p:txBody>
      </p:sp>
    </p:spTree>
    <p:extLst>
      <p:ext uri="{BB962C8B-B14F-4D97-AF65-F5344CB8AC3E}">
        <p14:creationId xmlns:p14="http://schemas.microsoft.com/office/powerpoint/2010/main" val="3340445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69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下列何者不是 </a:t>
            </a:r>
            <a:r>
              <a:rPr lang="en-US" altLang="zh-TW" sz="3600" dirty="0"/>
              <a:t>Blind SQL Injection </a:t>
            </a:r>
            <a:r>
              <a:rPr lang="zh-TW" altLang="en-US" sz="3600" dirty="0"/>
              <a:t>的特性</a:t>
            </a:r>
            <a:r>
              <a:rPr lang="en-US" altLang="zh-TW" sz="3600" dirty="0"/>
              <a:t>?</a:t>
            </a:r>
          </a:p>
          <a:p>
            <a:r>
              <a:rPr lang="en-US" altLang="zh-TW" sz="3600" dirty="0">
                <a:solidFill>
                  <a:srgbClr val="FF0000"/>
                </a:solidFill>
              </a:rPr>
              <a:t>(A) SQL </a:t>
            </a:r>
            <a:r>
              <a:rPr lang="zh-TW" altLang="en-US" sz="3600" dirty="0">
                <a:solidFill>
                  <a:srgbClr val="FF0000"/>
                </a:solidFill>
              </a:rPr>
              <a:t>錯誤資訊會顯示在頁面中</a:t>
            </a:r>
          </a:p>
          <a:p>
            <a:r>
              <a:rPr lang="en-US" altLang="zh-TW" sz="3600" dirty="0"/>
              <a:t>(B) SQL </a:t>
            </a:r>
            <a:r>
              <a:rPr lang="zh-TW" altLang="en-US" sz="3600" dirty="0"/>
              <a:t>錯誤資訊不會顯示在頁面中</a:t>
            </a:r>
          </a:p>
          <a:p>
            <a:r>
              <a:rPr lang="en-US" altLang="zh-TW" sz="3600" dirty="0"/>
              <a:t>(C) </a:t>
            </a:r>
            <a:r>
              <a:rPr lang="zh-TW" altLang="en-US" sz="3600" dirty="0"/>
              <a:t>常利用 </a:t>
            </a:r>
            <a:r>
              <a:rPr lang="en-US" altLang="zh-TW" sz="3600" dirty="0"/>
              <a:t>wait for delay </a:t>
            </a:r>
            <a:r>
              <a:rPr lang="zh-TW" altLang="en-US" sz="3600" dirty="0"/>
              <a:t>語法來測試</a:t>
            </a:r>
          </a:p>
          <a:p>
            <a:r>
              <a:rPr lang="en-US" altLang="zh-TW" sz="3600" dirty="0"/>
              <a:t>(D) </a:t>
            </a:r>
            <a:r>
              <a:rPr lang="zh-TW" altLang="en-US" sz="3600" dirty="0"/>
              <a:t>常與 </a:t>
            </a:r>
            <a:r>
              <a:rPr lang="en-US" altLang="zh-TW" sz="3600" dirty="0"/>
              <a:t>Time base SQL injection </a:t>
            </a:r>
            <a:r>
              <a:rPr lang="zh-TW" altLang="en-US" sz="3600" dirty="0"/>
              <a:t>一起發生</a:t>
            </a:r>
            <a:endParaRPr lang="en-US" altLang="zh-TW" sz="3600" dirty="0"/>
          </a:p>
        </p:txBody>
      </p:sp>
    </p:spTree>
    <p:extLst>
      <p:ext uri="{BB962C8B-B14F-4D97-AF65-F5344CB8AC3E}">
        <p14:creationId xmlns:p14="http://schemas.microsoft.com/office/powerpoint/2010/main" val="6169736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下列何者不是網頁攻擊手法</a:t>
            </a:r>
            <a:r>
              <a:rPr lang="en-US" altLang="zh-TW" sz="3600" dirty="0"/>
              <a:t>?</a:t>
            </a:r>
          </a:p>
          <a:p>
            <a:r>
              <a:rPr lang="en-US" altLang="zh-TW" sz="3600" dirty="0"/>
              <a:t>(A) Cross-Site Scripting</a:t>
            </a:r>
          </a:p>
          <a:p>
            <a:r>
              <a:rPr lang="en-US" altLang="zh-TW" sz="3600" dirty="0"/>
              <a:t>(B) SQL Injection</a:t>
            </a:r>
          </a:p>
          <a:p>
            <a:r>
              <a:rPr lang="en-US" altLang="zh-TW" sz="3600" dirty="0"/>
              <a:t>(C) Parameterized Query</a:t>
            </a:r>
          </a:p>
          <a:p>
            <a:r>
              <a:rPr lang="en-US" altLang="zh-TW" sz="3600" dirty="0"/>
              <a:t>(D) Cross-Site Request Forgery</a:t>
            </a:r>
          </a:p>
        </p:txBody>
      </p:sp>
    </p:spTree>
    <p:extLst>
      <p:ext uri="{BB962C8B-B14F-4D97-AF65-F5344CB8AC3E}">
        <p14:creationId xmlns:p14="http://schemas.microsoft.com/office/powerpoint/2010/main" val="15230687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下列何者不是網頁攻擊手法</a:t>
            </a:r>
            <a:r>
              <a:rPr lang="en-US" altLang="zh-TW" sz="3600" dirty="0"/>
              <a:t>?</a:t>
            </a:r>
          </a:p>
          <a:p>
            <a:r>
              <a:rPr lang="en-US" altLang="zh-TW" sz="3600" dirty="0"/>
              <a:t>(A) Cross-Site Scripting</a:t>
            </a:r>
          </a:p>
          <a:p>
            <a:r>
              <a:rPr lang="en-US" altLang="zh-TW" sz="3600" dirty="0"/>
              <a:t>(B) SQL Injection</a:t>
            </a:r>
          </a:p>
          <a:p>
            <a:r>
              <a:rPr lang="en-US" altLang="zh-TW" sz="3600" dirty="0">
                <a:solidFill>
                  <a:srgbClr val="FF0000"/>
                </a:solidFill>
              </a:rPr>
              <a:t>(C) Parameterized Query</a:t>
            </a:r>
          </a:p>
          <a:p>
            <a:r>
              <a:rPr lang="en-US" altLang="zh-TW" sz="3600" dirty="0"/>
              <a:t>(D) Cross-Site Request Forgery</a:t>
            </a:r>
          </a:p>
        </p:txBody>
      </p:sp>
    </p:spTree>
    <p:extLst>
      <p:ext uri="{BB962C8B-B14F-4D97-AF65-F5344CB8AC3E}">
        <p14:creationId xmlns:p14="http://schemas.microsoft.com/office/powerpoint/2010/main" val="15541747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50903" y="946908"/>
            <a:ext cx="8642195" cy="4524315"/>
          </a:xfrm>
          <a:prstGeom prst="rect">
            <a:avLst/>
          </a:prstGeom>
        </p:spPr>
        <p:txBody>
          <a:bodyPr wrap="square">
            <a:spAutoFit/>
          </a:bodyPr>
          <a:lstStyle/>
          <a:p>
            <a:r>
              <a:rPr lang="zh-TW" altLang="en-US" sz="3200" dirty="0"/>
              <a:t>請問針對作業系統訂定的資訊安全策略中</a:t>
            </a:r>
            <a:r>
              <a:rPr lang="en-US" altLang="zh-TW" sz="3200" dirty="0"/>
              <a:t>,</a:t>
            </a:r>
            <a:r>
              <a:rPr lang="zh-TW" altLang="en-US" sz="3200" dirty="0"/>
              <a:t>下列何種安全模式是統一由管理者進行檔案存取授權後</a:t>
            </a:r>
            <a:r>
              <a:rPr lang="en-US" altLang="zh-TW" sz="3200" dirty="0"/>
              <a:t>,</a:t>
            </a:r>
            <a:r>
              <a:rPr lang="zh-TW" altLang="en-US" sz="3200" dirty="0"/>
              <a:t>使用者才可以進行檔案存取</a:t>
            </a:r>
            <a:r>
              <a:rPr lang="en-US" altLang="zh-TW" sz="3200" dirty="0"/>
              <a:t>?</a:t>
            </a:r>
          </a:p>
          <a:p>
            <a:r>
              <a:rPr lang="en-US" altLang="zh-TW" sz="3200" dirty="0"/>
              <a:t>(A) </a:t>
            </a:r>
            <a:r>
              <a:rPr lang="zh-TW" altLang="en-US" sz="3200" dirty="0"/>
              <a:t>自由存取控制</a:t>
            </a:r>
            <a:r>
              <a:rPr lang="en-US" altLang="zh-TW" sz="3200" dirty="0"/>
              <a:t>(Discretionary Access </a:t>
            </a:r>
            <a:r>
              <a:rPr lang="en-US" altLang="zh-TW" sz="3200" dirty="0" err="1"/>
              <a:t>Control,DAC</a:t>
            </a:r>
            <a:r>
              <a:rPr lang="en-US" altLang="zh-TW" sz="3200" dirty="0"/>
              <a:t>)</a:t>
            </a:r>
          </a:p>
          <a:p>
            <a:r>
              <a:rPr lang="en-US" altLang="zh-TW" sz="3200" dirty="0"/>
              <a:t>(B) </a:t>
            </a:r>
            <a:r>
              <a:rPr lang="zh-TW" altLang="en-US" sz="3200" dirty="0"/>
              <a:t>強制存取控制</a:t>
            </a:r>
            <a:r>
              <a:rPr lang="en-US" altLang="zh-TW" sz="3200" dirty="0"/>
              <a:t>(Mandatory Access </a:t>
            </a:r>
            <a:r>
              <a:rPr lang="en-US" altLang="zh-TW" sz="3200" dirty="0" err="1"/>
              <a:t>Control,MAC</a:t>
            </a:r>
            <a:r>
              <a:rPr lang="en-US" altLang="zh-TW" sz="3200" dirty="0"/>
              <a:t>)</a:t>
            </a:r>
          </a:p>
          <a:p>
            <a:r>
              <a:rPr lang="en-US" altLang="zh-TW" sz="3200" dirty="0"/>
              <a:t>(C) </a:t>
            </a:r>
            <a:r>
              <a:rPr lang="zh-TW" altLang="en-US" sz="3200" dirty="0"/>
              <a:t>角色存取控制</a:t>
            </a:r>
            <a:r>
              <a:rPr lang="en-US" altLang="zh-TW" sz="3200" dirty="0"/>
              <a:t>(Role-based Access </a:t>
            </a:r>
            <a:r>
              <a:rPr lang="en-US" altLang="zh-TW" sz="3200" dirty="0" err="1"/>
              <a:t>Control,RBAC</a:t>
            </a:r>
            <a:r>
              <a:rPr lang="en-US" altLang="zh-TW" sz="3200" dirty="0"/>
              <a:t>)</a:t>
            </a:r>
          </a:p>
          <a:p>
            <a:r>
              <a:rPr lang="en-US" altLang="zh-TW" sz="3200" dirty="0"/>
              <a:t>(D) </a:t>
            </a:r>
            <a:r>
              <a:rPr lang="zh-TW" altLang="en-US" sz="3200" dirty="0"/>
              <a:t>屬性存取控制</a:t>
            </a:r>
            <a:r>
              <a:rPr lang="en-US" altLang="zh-TW" sz="3200" dirty="0"/>
              <a:t>(Attribute-based Access </a:t>
            </a:r>
            <a:r>
              <a:rPr lang="en-US" altLang="zh-TW" sz="3200" dirty="0" err="1"/>
              <a:t>Control,ABAC</a:t>
            </a:r>
            <a:r>
              <a:rPr lang="en-US" altLang="zh-TW" sz="3200" dirty="0"/>
              <a:t>)</a:t>
            </a:r>
          </a:p>
        </p:txBody>
      </p:sp>
    </p:spTree>
    <p:extLst>
      <p:ext uri="{BB962C8B-B14F-4D97-AF65-F5344CB8AC3E}">
        <p14:creationId xmlns:p14="http://schemas.microsoft.com/office/powerpoint/2010/main" val="14933476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50903" y="946908"/>
            <a:ext cx="8642195" cy="4524315"/>
          </a:xfrm>
          <a:prstGeom prst="rect">
            <a:avLst/>
          </a:prstGeom>
        </p:spPr>
        <p:txBody>
          <a:bodyPr wrap="square">
            <a:spAutoFit/>
          </a:bodyPr>
          <a:lstStyle/>
          <a:p>
            <a:r>
              <a:rPr lang="zh-TW" altLang="en-US" sz="3200" dirty="0"/>
              <a:t>請問針對作業系統訂定的資訊安全策略中</a:t>
            </a:r>
            <a:r>
              <a:rPr lang="en-US" altLang="zh-TW" sz="3200" dirty="0"/>
              <a:t>,</a:t>
            </a:r>
            <a:r>
              <a:rPr lang="zh-TW" altLang="en-US" sz="3200" dirty="0"/>
              <a:t>下列何種安全模式是統一由管理者進行檔案存取授權後</a:t>
            </a:r>
            <a:r>
              <a:rPr lang="en-US" altLang="zh-TW" sz="3200" dirty="0"/>
              <a:t>,</a:t>
            </a:r>
            <a:r>
              <a:rPr lang="zh-TW" altLang="en-US" sz="3200" dirty="0"/>
              <a:t>使用者才可以進行檔案存取</a:t>
            </a:r>
            <a:r>
              <a:rPr lang="en-US" altLang="zh-TW" sz="3200" dirty="0"/>
              <a:t>?</a:t>
            </a:r>
          </a:p>
          <a:p>
            <a:r>
              <a:rPr lang="en-US" altLang="zh-TW" sz="3200" dirty="0"/>
              <a:t>(A) </a:t>
            </a:r>
            <a:r>
              <a:rPr lang="zh-TW" altLang="en-US" sz="3200" dirty="0"/>
              <a:t>自由存取控制</a:t>
            </a:r>
            <a:r>
              <a:rPr lang="en-US" altLang="zh-TW" sz="3200" dirty="0"/>
              <a:t>(Discretionary Access </a:t>
            </a:r>
            <a:r>
              <a:rPr lang="en-US" altLang="zh-TW" sz="3200" dirty="0" err="1"/>
              <a:t>Control,DAC</a:t>
            </a:r>
            <a:r>
              <a:rPr lang="en-US" altLang="zh-TW" sz="3200" dirty="0"/>
              <a:t>)</a:t>
            </a:r>
          </a:p>
          <a:p>
            <a:r>
              <a:rPr lang="en-US" altLang="zh-TW" sz="3200" dirty="0">
                <a:solidFill>
                  <a:srgbClr val="FF0000"/>
                </a:solidFill>
              </a:rPr>
              <a:t>(B) </a:t>
            </a:r>
            <a:r>
              <a:rPr lang="zh-TW" altLang="en-US" sz="3200" dirty="0">
                <a:solidFill>
                  <a:srgbClr val="FF0000"/>
                </a:solidFill>
              </a:rPr>
              <a:t>強制存取控制</a:t>
            </a:r>
            <a:r>
              <a:rPr lang="en-US" altLang="zh-TW" sz="3200" dirty="0">
                <a:solidFill>
                  <a:srgbClr val="FF0000"/>
                </a:solidFill>
              </a:rPr>
              <a:t>(Mandatory Access </a:t>
            </a:r>
            <a:r>
              <a:rPr lang="en-US" altLang="zh-TW" sz="3200" dirty="0" err="1">
                <a:solidFill>
                  <a:srgbClr val="FF0000"/>
                </a:solidFill>
              </a:rPr>
              <a:t>Control,MAC</a:t>
            </a:r>
            <a:r>
              <a:rPr lang="en-US" altLang="zh-TW" sz="3200" dirty="0">
                <a:solidFill>
                  <a:srgbClr val="FF0000"/>
                </a:solidFill>
              </a:rPr>
              <a:t>)</a:t>
            </a:r>
          </a:p>
          <a:p>
            <a:r>
              <a:rPr lang="en-US" altLang="zh-TW" sz="3200" dirty="0"/>
              <a:t>(C) </a:t>
            </a:r>
            <a:r>
              <a:rPr lang="zh-TW" altLang="en-US" sz="3200" dirty="0"/>
              <a:t>角色存取控制</a:t>
            </a:r>
            <a:r>
              <a:rPr lang="en-US" altLang="zh-TW" sz="3200" dirty="0"/>
              <a:t>(Role-based Access </a:t>
            </a:r>
            <a:r>
              <a:rPr lang="en-US" altLang="zh-TW" sz="3200" dirty="0" err="1"/>
              <a:t>Control,RBAC</a:t>
            </a:r>
            <a:r>
              <a:rPr lang="en-US" altLang="zh-TW" sz="3200" dirty="0"/>
              <a:t>)</a:t>
            </a:r>
          </a:p>
          <a:p>
            <a:r>
              <a:rPr lang="en-US" altLang="zh-TW" sz="3200" dirty="0"/>
              <a:t>(D) </a:t>
            </a:r>
            <a:r>
              <a:rPr lang="zh-TW" altLang="en-US" sz="3200" dirty="0"/>
              <a:t>屬性存取控制</a:t>
            </a:r>
            <a:r>
              <a:rPr lang="en-US" altLang="zh-TW" sz="3200" dirty="0"/>
              <a:t>(Attribute-based Access </a:t>
            </a:r>
            <a:r>
              <a:rPr lang="en-US" altLang="zh-TW" sz="3200" dirty="0" err="1"/>
              <a:t>Control,ABAC</a:t>
            </a:r>
            <a:r>
              <a:rPr lang="en-US" altLang="zh-TW" sz="3200" dirty="0"/>
              <a:t>)</a:t>
            </a:r>
          </a:p>
        </p:txBody>
      </p:sp>
    </p:spTree>
    <p:extLst>
      <p:ext uri="{BB962C8B-B14F-4D97-AF65-F5344CB8AC3E}">
        <p14:creationId xmlns:p14="http://schemas.microsoft.com/office/powerpoint/2010/main" val="17445794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59596" y="946908"/>
            <a:ext cx="8024809" cy="5632311"/>
          </a:xfrm>
          <a:prstGeom prst="rect">
            <a:avLst/>
          </a:prstGeom>
        </p:spPr>
        <p:txBody>
          <a:bodyPr wrap="square">
            <a:spAutoFit/>
          </a:bodyPr>
          <a:lstStyle/>
          <a:p>
            <a:r>
              <a:rPr lang="zh-TW" altLang="en-US" sz="3600" dirty="0"/>
              <a:t>攻擊者針對網站應用程式漏洞</a:t>
            </a:r>
            <a:r>
              <a:rPr lang="en-US" altLang="zh-TW" sz="3600" dirty="0"/>
              <a:t>,</a:t>
            </a:r>
            <a:r>
              <a:rPr lang="zh-TW" altLang="en-US" sz="3600" dirty="0"/>
              <a:t>將 </a:t>
            </a:r>
            <a:r>
              <a:rPr lang="en-US" altLang="zh-TW" sz="3600" dirty="0"/>
              <a:t>HTML </a:t>
            </a:r>
            <a:r>
              <a:rPr lang="zh-TW" altLang="en-US" sz="3600" dirty="0"/>
              <a:t>或 </a:t>
            </a:r>
            <a:r>
              <a:rPr lang="en-US" altLang="zh-TW" sz="3600" dirty="0"/>
              <a:t>Script </a:t>
            </a:r>
            <a:r>
              <a:rPr lang="zh-TW" altLang="en-US" sz="3600" dirty="0"/>
              <a:t>指令插入網頁中</a:t>
            </a:r>
            <a:r>
              <a:rPr lang="en-US" altLang="zh-TW" sz="3600" dirty="0"/>
              <a:t>,</a:t>
            </a:r>
            <a:r>
              <a:rPr lang="zh-TW" altLang="en-US" sz="3600" dirty="0"/>
              <a:t>造成使用者瀏覽網頁時</a:t>
            </a:r>
            <a:r>
              <a:rPr lang="en-US" altLang="zh-TW" sz="3600" dirty="0"/>
              <a:t>,</a:t>
            </a:r>
            <a:r>
              <a:rPr lang="zh-TW" altLang="en-US" sz="3600" dirty="0"/>
              <a:t>執行攻擊者惡意製造的網頁程式。以上是說明哪一種攻擊手法</a:t>
            </a:r>
            <a:r>
              <a:rPr lang="en-US" altLang="zh-TW" sz="3600" dirty="0"/>
              <a:t>?</a:t>
            </a:r>
          </a:p>
          <a:p>
            <a:r>
              <a:rPr lang="en-US" altLang="zh-TW" sz="3600" dirty="0"/>
              <a:t>(A) </a:t>
            </a:r>
            <a:r>
              <a:rPr lang="zh-TW" altLang="en-US" sz="3600" dirty="0"/>
              <a:t>資料隱碼攻擊</a:t>
            </a:r>
            <a:r>
              <a:rPr lang="en-US" altLang="zh-TW" sz="3600" dirty="0"/>
              <a:t>(SQL injection)</a:t>
            </a:r>
          </a:p>
          <a:p>
            <a:r>
              <a:rPr lang="en-US" altLang="zh-TW" sz="3600" dirty="0"/>
              <a:t>(B) </a:t>
            </a:r>
            <a:r>
              <a:rPr lang="zh-TW" altLang="en-US" sz="3600" dirty="0"/>
              <a:t>跨站請求偽照</a:t>
            </a:r>
            <a:r>
              <a:rPr lang="en-US" altLang="zh-TW" sz="3600" dirty="0"/>
              <a:t>(Cross-Site Request Forgery, CSRF)</a:t>
            </a:r>
          </a:p>
          <a:p>
            <a:r>
              <a:rPr lang="en-US" altLang="zh-TW" sz="3600" dirty="0"/>
              <a:t>(C) </a:t>
            </a:r>
            <a:r>
              <a:rPr lang="zh-TW" altLang="en-US" sz="3600" dirty="0"/>
              <a:t>跨網站腳本攻擊</a:t>
            </a:r>
            <a:r>
              <a:rPr lang="en-US" altLang="zh-TW" sz="3600" dirty="0"/>
              <a:t>(Cross-Site Scripting, XSS)</a:t>
            </a:r>
          </a:p>
          <a:p>
            <a:r>
              <a:rPr lang="en-US" altLang="zh-TW" sz="3600" dirty="0"/>
              <a:t>(D) </a:t>
            </a:r>
            <a:r>
              <a:rPr lang="zh-TW" altLang="en-US" sz="3600" dirty="0"/>
              <a:t>搜尋引擎攻擊</a:t>
            </a:r>
            <a:r>
              <a:rPr lang="en-US" altLang="zh-TW" sz="3600" dirty="0"/>
              <a:t>(Google Hacking)</a:t>
            </a:r>
          </a:p>
        </p:txBody>
      </p:sp>
    </p:spTree>
    <p:extLst>
      <p:ext uri="{BB962C8B-B14F-4D97-AF65-F5344CB8AC3E}">
        <p14:creationId xmlns:p14="http://schemas.microsoft.com/office/powerpoint/2010/main" val="1442858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59596" y="946908"/>
            <a:ext cx="8024809" cy="5632311"/>
          </a:xfrm>
          <a:prstGeom prst="rect">
            <a:avLst/>
          </a:prstGeom>
        </p:spPr>
        <p:txBody>
          <a:bodyPr wrap="square">
            <a:spAutoFit/>
          </a:bodyPr>
          <a:lstStyle/>
          <a:p>
            <a:r>
              <a:rPr lang="zh-TW" altLang="en-US" sz="3600" dirty="0"/>
              <a:t>攻擊者針對網站應用程式漏洞</a:t>
            </a:r>
            <a:r>
              <a:rPr lang="en-US" altLang="zh-TW" sz="3600" dirty="0"/>
              <a:t>,</a:t>
            </a:r>
            <a:r>
              <a:rPr lang="zh-TW" altLang="en-US" sz="3600" dirty="0"/>
              <a:t>將 </a:t>
            </a:r>
            <a:r>
              <a:rPr lang="en-US" altLang="zh-TW" sz="3600" dirty="0"/>
              <a:t>HTML </a:t>
            </a:r>
            <a:r>
              <a:rPr lang="zh-TW" altLang="en-US" sz="3600" dirty="0"/>
              <a:t>或 </a:t>
            </a:r>
            <a:r>
              <a:rPr lang="en-US" altLang="zh-TW" sz="3600" dirty="0"/>
              <a:t>Script </a:t>
            </a:r>
            <a:r>
              <a:rPr lang="zh-TW" altLang="en-US" sz="3600" dirty="0"/>
              <a:t>指令插入網頁中</a:t>
            </a:r>
            <a:r>
              <a:rPr lang="en-US" altLang="zh-TW" sz="3600" dirty="0"/>
              <a:t>,</a:t>
            </a:r>
            <a:r>
              <a:rPr lang="zh-TW" altLang="en-US" sz="3600" dirty="0"/>
              <a:t>造成使用者瀏覽網頁時</a:t>
            </a:r>
            <a:r>
              <a:rPr lang="en-US" altLang="zh-TW" sz="3600" dirty="0"/>
              <a:t>,</a:t>
            </a:r>
            <a:r>
              <a:rPr lang="zh-TW" altLang="en-US" sz="3600" dirty="0"/>
              <a:t>執行攻擊者惡意製造的網頁程式。以上是說明哪一種攻擊手法</a:t>
            </a:r>
            <a:r>
              <a:rPr lang="en-US" altLang="zh-TW" sz="3600" dirty="0"/>
              <a:t>?</a:t>
            </a:r>
          </a:p>
          <a:p>
            <a:r>
              <a:rPr lang="en-US" altLang="zh-TW" sz="3600" dirty="0"/>
              <a:t>(A) </a:t>
            </a:r>
            <a:r>
              <a:rPr lang="zh-TW" altLang="en-US" sz="3600" dirty="0"/>
              <a:t>資料隱碼攻擊</a:t>
            </a:r>
            <a:r>
              <a:rPr lang="en-US" altLang="zh-TW" sz="3600" dirty="0"/>
              <a:t>(SQL injection)</a:t>
            </a:r>
          </a:p>
          <a:p>
            <a:r>
              <a:rPr lang="en-US" altLang="zh-TW" sz="3600" dirty="0"/>
              <a:t>(B) </a:t>
            </a:r>
            <a:r>
              <a:rPr lang="zh-TW" altLang="en-US" sz="3600" dirty="0"/>
              <a:t>跨站請求偽照</a:t>
            </a:r>
            <a:r>
              <a:rPr lang="en-US" altLang="zh-TW" sz="3600" dirty="0"/>
              <a:t>(Cross-Site Request Forgery, CSRF)</a:t>
            </a:r>
          </a:p>
          <a:p>
            <a:r>
              <a:rPr lang="en-US" altLang="zh-TW" sz="3600" dirty="0">
                <a:solidFill>
                  <a:srgbClr val="FF0000"/>
                </a:solidFill>
              </a:rPr>
              <a:t>(C) </a:t>
            </a:r>
            <a:r>
              <a:rPr lang="zh-TW" altLang="en-US" sz="3600" dirty="0">
                <a:solidFill>
                  <a:srgbClr val="FF0000"/>
                </a:solidFill>
              </a:rPr>
              <a:t>跨網站腳本攻擊</a:t>
            </a:r>
            <a:r>
              <a:rPr lang="en-US" altLang="zh-TW" sz="3600" dirty="0">
                <a:solidFill>
                  <a:srgbClr val="FF0000"/>
                </a:solidFill>
              </a:rPr>
              <a:t>(Cross-Site Scripting, XSS)</a:t>
            </a:r>
          </a:p>
          <a:p>
            <a:r>
              <a:rPr lang="en-US" altLang="zh-TW" sz="3600" dirty="0"/>
              <a:t>(D) </a:t>
            </a:r>
            <a:r>
              <a:rPr lang="zh-TW" altLang="en-US" sz="3600" dirty="0"/>
              <a:t>搜尋引擎攻擊</a:t>
            </a:r>
            <a:r>
              <a:rPr lang="en-US" altLang="zh-TW" sz="3600" dirty="0"/>
              <a:t>(Google Hacking)</a:t>
            </a:r>
          </a:p>
        </p:txBody>
      </p:sp>
    </p:spTree>
    <p:extLst>
      <p:ext uri="{BB962C8B-B14F-4D97-AF65-F5344CB8AC3E}">
        <p14:creationId xmlns:p14="http://schemas.microsoft.com/office/powerpoint/2010/main" val="28001018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關於跨站請求偽造</a:t>
            </a:r>
            <a:r>
              <a:rPr lang="en-US" altLang="zh-TW" sz="3600" dirty="0"/>
              <a:t>(Cross-Site Request Forgery, CSRF),</a:t>
            </a:r>
            <a:r>
              <a:rPr lang="zh-TW" altLang="en-US" sz="3600" dirty="0"/>
              <a:t>下列何者是最佳的解決辦法</a:t>
            </a:r>
            <a:r>
              <a:rPr lang="en-US" altLang="zh-TW" sz="3600" dirty="0"/>
              <a:t>?</a:t>
            </a:r>
          </a:p>
          <a:p>
            <a:r>
              <a:rPr lang="en-US" altLang="zh-TW" sz="3600" dirty="0"/>
              <a:t>(A) </a:t>
            </a:r>
            <a:r>
              <a:rPr lang="zh-TW" altLang="en-US" sz="3600" dirty="0"/>
              <a:t>加入 </a:t>
            </a:r>
            <a:r>
              <a:rPr lang="en-US" altLang="zh-TW" sz="3600" dirty="0" err="1"/>
              <a:t>HttpOnly</a:t>
            </a:r>
            <a:endParaRPr lang="en-US" altLang="zh-TW" sz="3600" dirty="0"/>
          </a:p>
          <a:p>
            <a:r>
              <a:rPr lang="en-US" altLang="zh-TW" sz="3600" dirty="0"/>
              <a:t>(B) </a:t>
            </a:r>
            <a:r>
              <a:rPr lang="zh-TW" altLang="en-US" sz="3600" dirty="0"/>
              <a:t>過濾不必要特殊字元</a:t>
            </a:r>
          </a:p>
          <a:p>
            <a:r>
              <a:rPr lang="en-US" altLang="zh-TW" sz="3600" dirty="0"/>
              <a:t>(C) </a:t>
            </a:r>
            <a:r>
              <a:rPr lang="zh-TW" altLang="en-US" sz="3600" dirty="0"/>
              <a:t>加入圖形驗證碼</a:t>
            </a:r>
          </a:p>
          <a:p>
            <a:r>
              <a:rPr lang="en-US" altLang="zh-TW" sz="3600" dirty="0"/>
              <a:t>(D) </a:t>
            </a:r>
            <a:r>
              <a:rPr lang="zh-TW" altLang="en-US" sz="3600" dirty="0"/>
              <a:t>使用 </a:t>
            </a:r>
            <a:r>
              <a:rPr lang="en-US" altLang="zh-TW" sz="3600" dirty="0"/>
              <a:t>HTTPS</a:t>
            </a:r>
          </a:p>
        </p:txBody>
      </p:sp>
    </p:spTree>
    <p:extLst>
      <p:ext uri="{BB962C8B-B14F-4D97-AF65-F5344CB8AC3E}">
        <p14:creationId xmlns:p14="http://schemas.microsoft.com/office/powerpoint/2010/main" val="25873958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關於跨站請求偽造</a:t>
            </a:r>
            <a:r>
              <a:rPr lang="en-US" altLang="zh-TW" sz="3600" dirty="0"/>
              <a:t>(Cross-Site Request Forgery, CSRF),</a:t>
            </a:r>
            <a:r>
              <a:rPr lang="zh-TW" altLang="en-US" sz="3600" dirty="0"/>
              <a:t>下列何者是最佳的解決辦法</a:t>
            </a:r>
            <a:r>
              <a:rPr lang="en-US" altLang="zh-TW" sz="3600" dirty="0"/>
              <a:t>?</a:t>
            </a:r>
          </a:p>
          <a:p>
            <a:r>
              <a:rPr lang="en-US" altLang="zh-TW" sz="3600" dirty="0"/>
              <a:t>(A) </a:t>
            </a:r>
            <a:r>
              <a:rPr lang="zh-TW" altLang="en-US" sz="3600" dirty="0"/>
              <a:t>加入 </a:t>
            </a:r>
            <a:r>
              <a:rPr lang="en-US" altLang="zh-TW" sz="3600" dirty="0" err="1"/>
              <a:t>HttpOnly</a:t>
            </a:r>
            <a:endParaRPr lang="en-US" altLang="zh-TW" sz="3600" dirty="0"/>
          </a:p>
          <a:p>
            <a:r>
              <a:rPr lang="en-US" altLang="zh-TW" sz="3600" dirty="0"/>
              <a:t>(B) </a:t>
            </a:r>
            <a:r>
              <a:rPr lang="zh-TW" altLang="en-US" sz="3600" dirty="0"/>
              <a:t>過濾不必要特殊字元</a:t>
            </a:r>
          </a:p>
          <a:p>
            <a:r>
              <a:rPr lang="en-US" altLang="zh-TW" sz="3600" dirty="0">
                <a:solidFill>
                  <a:srgbClr val="FF0000"/>
                </a:solidFill>
              </a:rPr>
              <a:t>(C) </a:t>
            </a:r>
            <a:r>
              <a:rPr lang="zh-TW" altLang="en-US" sz="3600" dirty="0">
                <a:solidFill>
                  <a:srgbClr val="FF0000"/>
                </a:solidFill>
              </a:rPr>
              <a:t>加入圖形驗證碼</a:t>
            </a:r>
          </a:p>
          <a:p>
            <a:r>
              <a:rPr lang="en-US" altLang="zh-TW" sz="3600" dirty="0"/>
              <a:t>(D) </a:t>
            </a:r>
            <a:r>
              <a:rPr lang="zh-TW" altLang="en-US" sz="3600" dirty="0"/>
              <a:t>使用 </a:t>
            </a:r>
            <a:r>
              <a:rPr lang="en-US" altLang="zh-TW" sz="3600" dirty="0"/>
              <a:t>HTTPS</a:t>
            </a:r>
          </a:p>
        </p:txBody>
      </p:sp>
    </p:spTree>
    <p:extLst>
      <p:ext uri="{BB962C8B-B14F-4D97-AF65-F5344CB8AC3E}">
        <p14:creationId xmlns:p14="http://schemas.microsoft.com/office/powerpoint/2010/main" val="119803406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TotalTime>
  <Words>16496</Words>
  <Application>Microsoft Office PowerPoint</Application>
  <PresentationFormat>如螢幕大小 (4:3)</PresentationFormat>
  <Paragraphs>1609</Paragraphs>
  <Slides>254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254</vt:i4>
      </vt:variant>
    </vt:vector>
  </HeadingPairs>
  <TitlesOfParts>
    <vt:vector size="259" baseType="lpstr">
      <vt:lpstr>微軟正黑體</vt:lpstr>
      <vt:lpstr>Arial</vt:lpstr>
      <vt:lpstr>Calibri</vt:lpstr>
      <vt:lpstr>Calibri Light</vt:lpstr>
      <vt:lpstr>Office 佈景主題</vt:lpstr>
      <vt:lpstr>IPAS資安工程師 認證題庫_資訊安全技術概論</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網路安全</dc:title>
  <dc:creator>BREAKALLCTF{Letmeseesee}</dc:creator>
  <cp:lastModifiedBy>PMMD</cp:lastModifiedBy>
  <cp:revision>87</cp:revision>
  <dcterms:created xsi:type="dcterms:W3CDTF">2019-05-14T03:32:08Z</dcterms:created>
  <dcterms:modified xsi:type="dcterms:W3CDTF">2019-11-26T12:47:35Z</dcterms:modified>
</cp:coreProperties>
</file>