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405" r:id="rId2"/>
    <p:sldId id="2407" r:id="rId3"/>
    <p:sldId id="2373" r:id="rId4"/>
    <p:sldId id="2410" r:id="rId5"/>
    <p:sldId id="2411" r:id="rId6"/>
    <p:sldId id="2408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405"/>
            <p14:sldId id="2407"/>
            <p14:sldId id="2373"/>
            <p14:sldId id="2410"/>
            <p14:sldId id="2411"/>
            <p14:sldId id="2408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241" autoAdjust="0"/>
  </p:normalViewPr>
  <p:slideViewPr>
    <p:cSldViewPr snapToGrid="0">
      <p:cViewPr varScale="1">
        <p:scale>
          <a:sx n="68" d="100"/>
          <a:sy n="68" d="100"/>
        </p:scale>
        <p:origin x="252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9E79-B3EA-453E-BDBA-60E25D717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2528900"/>
            <a:ext cx="10837204" cy="34098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1" y="1465387"/>
            <a:ext cx="10837204" cy="991505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lnSpc>
                <a:spcPct val="90000"/>
              </a:lnSpc>
              <a:buNone/>
              <a:defRPr sz="2800">
                <a:solidFill>
                  <a:srgbClr val="72CFDF"/>
                </a:solidFill>
                <a:latin typeface="Utopia" panose="02020500000000000000" pitchFamily="18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2150" y="237840"/>
            <a:ext cx="10840454" cy="850900"/>
          </a:xfrm>
          <a:prstGeom prst="rect">
            <a:avLst/>
          </a:prstGeom>
        </p:spPr>
        <p:txBody>
          <a:bodyPr anchor="b" anchorCtr="0"/>
          <a:lstStyle>
            <a:lvl1pPr>
              <a:defRPr sz="4800" b="1" spc="150">
                <a:solidFill>
                  <a:srgbClr val="333333"/>
                </a:solidFill>
                <a:effectLst/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106" y="649459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Lato Light"/>
                <a:cs typeface="Lato Light"/>
              </a:defRPr>
            </a:lvl1pPr>
          </a:lstStyle>
          <a:p>
            <a:fld id="{A2644288-DBB5-B146-A4C9-3FE617AA0A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91A-4010-4E41-AAA5-8BA8423BEAFA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D0CF0-90CC-9C41-A77B-2776398A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AC358-ABA7-4D25-9F49-7C4754F862B2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9AEBB-7641-4002-A791-A63B8AC5098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63EB4A-E5F6-4A50-B74C-4951FE78489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Machine Learning?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E3779-3292-4552-8700-A385E6AEA3F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43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CB2F3-0241-4792-8E0A-58BB8120C83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DC5CA-BB55-442C-8A4F-8449807C89D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51D4AC-6599-482D-8697-F99D71B8AE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not Machine Learning?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9914A-E1A3-4230-B7B4-5E60BFD4CC0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8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8C93C-2B59-4D4D-972C-D9811E7A0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644288-DBB5-B146-A4C9-3FE617AA0A7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9A70A2-C308-42AC-B6FE-E0944A34C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77" y="1214560"/>
            <a:ext cx="9144001" cy="5026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395" tIns="45695" rIns="91395" bIns="45695"/>
          <a:lstStyle/>
          <a:p>
            <a:pPr marL="343309" indent="-343309" defTabSz="913901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Given  </a:t>
            </a:r>
            <a:r>
              <a:rPr lang="en-US" sz="2600" b="1" i="1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D </a:t>
            </a:r>
            <a:r>
              <a:rPr lang="en-US" sz="26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:{2,4,10,12,3,11,20,25,30},  and  k=2 clusters</a:t>
            </a:r>
          </a:p>
          <a:p>
            <a:pPr marL="343309" indent="-343309" defTabSz="913901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Randomly assign the means:  m</a:t>
            </a:r>
            <a:r>
              <a:rPr lang="en-US" sz="26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6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=3, m</a:t>
            </a:r>
            <a:r>
              <a:rPr lang="en-US" sz="26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6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=4</a:t>
            </a:r>
          </a:p>
          <a:p>
            <a:pPr marL="343309" indent="-343309" defTabSz="913901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={2,3}, 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={4,10,12,11,20,25,30},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=2.5,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=16</a:t>
            </a:r>
          </a:p>
          <a:p>
            <a:pPr marL="343309" indent="-343309" defTabSz="913901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={2,3,4}, 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={10,12,11,20,25,30},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=3,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=18</a:t>
            </a:r>
          </a:p>
          <a:p>
            <a:pPr marL="343309" indent="-343309" defTabSz="913901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={2,3,4,10}, 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={12,11,20,25,30},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=4.75,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=19.6</a:t>
            </a:r>
          </a:p>
          <a:p>
            <a:pPr marL="343309" indent="-343309" defTabSz="913901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={2,3,4,10,11,12}, 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={20,25,30},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=7,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=25</a:t>
            </a:r>
          </a:p>
          <a:p>
            <a:pPr marL="343309" indent="-343309" defTabSz="913901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={2,3,4,10,11,12}, K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={20,25,30},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1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=7, m</a:t>
            </a:r>
            <a:r>
              <a:rPr lang="en-US" sz="2500" kern="0" baseline="-2500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2</a:t>
            </a:r>
            <a:r>
              <a:rPr lang="en-US" sz="25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=25</a:t>
            </a:r>
          </a:p>
          <a:p>
            <a:pPr marL="1142774" lvl="2" indent="-228874" defTabSz="913901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Stop</a:t>
            </a:r>
            <a:r>
              <a:rPr lang="en-US" sz="28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, since the clusters and the means found in all subsequent iterations will be the same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Tahom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A68E6-617C-457A-9AB7-506F513A500E}"/>
              </a:ext>
            </a:extLst>
          </p:cNvPr>
          <p:cNvSpPr txBox="1"/>
          <p:nvPr/>
        </p:nvSpPr>
        <p:spPr>
          <a:xfrm>
            <a:off x="1715247" y="294249"/>
            <a:ext cx="866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Example of K-Means, What is Happening?</a:t>
            </a:r>
          </a:p>
        </p:txBody>
      </p:sp>
    </p:spTree>
    <p:extLst>
      <p:ext uri="{BB962C8B-B14F-4D97-AF65-F5344CB8AC3E}">
        <p14:creationId xmlns:p14="http://schemas.microsoft.com/office/powerpoint/2010/main" val="18091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41F9C-355E-4668-80A2-81D35F15387A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A100-16BC-440A-BD2D-AE2152A87ED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5B2617-CF40-4CD7-9477-834603CF15C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goal of ML?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0C594-FF45-46A4-BC65-5155C291D93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98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6B8BFA0D-0A8C-443F-80C4-AE17D05E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59" y="2560319"/>
            <a:ext cx="9262757" cy="21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8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A15B3-291C-42A1-BE32-813E526D80D8}"/>
              </a:ext>
            </a:extLst>
          </p:cNvPr>
          <p:cNvSpPr txBox="1"/>
          <p:nvPr/>
        </p:nvSpPr>
        <p:spPr>
          <a:xfrm>
            <a:off x="1416423" y="1745129"/>
            <a:ext cx="8785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“Learning” and a “Model” </a:t>
            </a:r>
          </a:p>
        </p:txBody>
      </p:sp>
    </p:spTree>
    <p:extLst>
      <p:ext uri="{BB962C8B-B14F-4D97-AF65-F5344CB8AC3E}">
        <p14:creationId xmlns:p14="http://schemas.microsoft.com/office/powerpoint/2010/main" val="361182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0.1.2417"/>
  <p:tag name="SLIDO_PRESENTATION_ID" val="00000000-0000-0000-0000-000000000000"/>
  <p:tag name="SLIDO_EVENT_UUID" val="668d0334-3dd1-4b71-940c-27fdfdf7268b"/>
  <p:tag name="SLIDO_EVENT_SECTION_UUID" val="ee8e8f77-8b6c-469c-a35d-d449fdcde5a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DQwMTA1ODF9"/>
  <p:tag name="SLIDO_TYPE" val="SlidoPoll"/>
  <p:tag name="SLIDO_POLL_UUID" val="6cfe4f1b-82de-4d0a-9202-640b9e79ba80"/>
  <p:tag name="SLIDO_TIMELINE" val="W3sicG9sbFF1ZXN0aW9uVXVpZCI6ImNhNzc5YmFjLWM2NmUtNGFjMC05ZTBjLWQwM2Q5Nzg3OGU4ZCIsInNob3dSZXN1bHRzIjp0cnVlLCJzaG93Q29ycmVjdEFuc3dlcnMiOmZhbHNlLCJ2b3RpbmdMb2NrZWQiOmZhbHNlfV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nk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DQwMDU1MTF9"/>
  <p:tag name="SLIDO_TYPE" val="SlidoPoll"/>
  <p:tag name="SLIDO_POLL_UUID" val="99cd7dd7-da2d-4d64-a1cf-15fb39a0d333"/>
  <p:tag name="SLIDO_TIMELINE" val="W3sicG9sbFF1ZXN0aW9uVXVpZCI6ImViNWRjOTNhLTgyNTMtNDFiOC1hZjRmLWE3YTY0NTEyM2JiNi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DQwMDU1NDh9"/>
  <p:tag name="SLIDO_TYPE" val="SlidoPoll"/>
  <p:tag name="SLIDO_POLL_UUID" val="276b1b8e-4d1c-45ec-b7d2-8472b28a0bf7"/>
  <p:tag name="SLIDO_TIMELINE" val="W3sicG9sbFF1ZXN0aW9uVXVpZCI6ImI2ZjU0ZjM2LTM1NWYtNGM3OC1hMzNiLTAyNTI4MzhmMDU5ZCIsInNob3dSZXN1bHRzIjp0cnVlLCJzaG93Q29ycmVjdEFuc3dlcnMiOmZhbHNlLCJ2b3RpbmdMb2NrZWQiOmZhbHN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{E62DE9DC-FFC1-4A9E-B5F4-A64663DDD75B}tf10001108_win32</Template>
  <TotalTime>148</TotalTime>
  <Words>163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Amatic SC Regular</vt:lpstr>
      <vt:lpstr>Arial</vt:lpstr>
      <vt:lpstr>Calibri</vt:lpstr>
      <vt:lpstr>Lato Heavy</vt:lpstr>
      <vt:lpstr>Lato Light</vt:lpstr>
      <vt:lpstr>Segoe UI</vt:lpstr>
      <vt:lpstr>Segoe UI Light</vt:lpstr>
      <vt:lpstr>Tahoma</vt:lpstr>
      <vt:lpstr>Utopia</vt:lpstr>
      <vt:lpstr>Wingdings</vt:lpstr>
      <vt:lpstr>WelcomeDoc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Brian (bw2zd)</dc:creator>
  <cp:keywords/>
  <cp:lastModifiedBy>Wright, Brian (bw2zd)</cp:lastModifiedBy>
  <cp:revision>3</cp:revision>
  <dcterms:created xsi:type="dcterms:W3CDTF">2022-02-04T17:56:52Z</dcterms:created>
  <dcterms:modified xsi:type="dcterms:W3CDTF">2022-02-04T21:47:05Z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1.0.1.2417</vt:lpwstr>
  </property>
</Properties>
</file>