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2391" r:id="rId2"/>
    <p:sldId id="2407" r:id="rId3"/>
    <p:sldId id="366" r:id="rId4"/>
    <p:sldId id="2437" r:id="rId5"/>
    <p:sldId id="2425" r:id="rId6"/>
    <p:sldId id="2372" r:id="rId7"/>
    <p:sldId id="2362" r:id="rId8"/>
    <p:sldId id="410" r:id="rId9"/>
    <p:sldId id="2360" r:id="rId10"/>
    <p:sldId id="2361" r:id="rId11"/>
    <p:sldId id="2375" r:id="rId12"/>
    <p:sldId id="2424" r:id="rId13"/>
    <p:sldId id="334" r:id="rId14"/>
    <p:sldId id="339" r:id="rId15"/>
    <p:sldId id="337" r:id="rId16"/>
    <p:sldId id="341" r:id="rId17"/>
    <p:sldId id="342" r:id="rId18"/>
    <p:sldId id="343" r:id="rId19"/>
    <p:sldId id="2453" r:id="rId20"/>
    <p:sldId id="2454" r:id="rId21"/>
    <p:sldId id="2438" r:id="rId22"/>
    <p:sldId id="2427" r:id="rId23"/>
    <p:sldId id="2441" r:id="rId24"/>
    <p:sldId id="2428" r:id="rId25"/>
    <p:sldId id="2445" r:id="rId26"/>
    <p:sldId id="2430" r:id="rId27"/>
    <p:sldId id="2446" r:id="rId28"/>
    <p:sldId id="2447" r:id="rId29"/>
    <p:sldId id="2451" r:id="rId30"/>
    <p:sldId id="2448" r:id="rId31"/>
    <p:sldId id="2452" r:id="rId32"/>
    <p:sldId id="2439" r:id="rId33"/>
    <p:sldId id="2463" r:id="rId34"/>
    <p:sldId id="2449" r:id="rId35"/>
    <p:sldId id="2455" r:id="rId36"/>
    <p:sldId id="2456" r:id="rId37"/>
    <p:sldId id="2431" r:id="rId38"/>
    <p:sldId id="2457" r:id="rId39"/>
    <p:sldId id="2458" r:id="rId40"/>
    <p:sldId id="2459" r:id="rId41"/>
    <p:sldId id="2462" r:id="rId42"/>
    <p:sldId id="365" r:id="rId43"/>
    <p:sldId id="364" r:id="rId44"/>
    <p:sldId id="2440" r:id="rId45"/>
    <p:sldId id="2450" r:id="rId46"/>
    <p:sldId id="2464" r:id="rId47"/>
    <p:sldId id="2465" r:id="rId48"/>
    <p:sldId id="2432" r:id="rId49"/>
    <p:sldId id="2436" r:id="rId50"/>
    <p:sldId id="626" r:id="rId51"/>
    <p:sldId id="2443" r:id="rId52"/>
    <p:sldId id="2442" r:id="rId53"/>
    <p:sldId id="2422" r:id="rId54"/>
    <p:sldId id="2377" r:id="rId55"/>
    <p:sldId id="2395" r:id="rId56"/>
    <p:sldId id="2400" r:id="rId57"/>
    <p:sldId id="2401" r:id="rId58"/>
    <p:sldId id="237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81" autoAdjust="0"/>
    <p:restoredTop sz="96311" autoAdjust="0"/>
  </p:normalViewPr>
  <p:slideViewPr>
    <p:cSldViewPr snapToGrid="0" snapToObjects="1">
      <p:cViewPr varScale="1">
        <p:scale>
          <a:sx n="161" d="100"/>
          <a:sy n="161" d="100"/>
        </p:scale>
        <p:origin x="552" y="100"/>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9/18/2023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55</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56</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57</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58</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6</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7</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9</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16</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38678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2882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9/18/2023</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9/18/2023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9/18/2023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9/18/2023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9/18/2023</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ternetlivestats.com/twitter-stat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ing.oreilly.com/search/?query=author%3A%22Saikat%20Dutt%22&amp;sort=relevance&amp;highlight=true" TargetMode="External"/><Relationship Id="rId2" Type="http://schemas.openxmlformats.org/officeDocument/2006/relationships/hyperlink" Target="https://learning.oreilly.com/search/?query=author%3A%22Subramanian%20Chandramouli%22&amp;sort=relevance&amp;highlight=true" TargetMode="External"/><Relationship Id="rId1" Type="http://schemas.openxmlformats.org/officeDocument/2006/relationships/slideLayout" Target="../slideLayouts/slideLayout2.xml"/><Relationship Id="rId4" Type="http://schemas.openxmlformats.org/officeDocument/2006/relationships/hyperlink" Target="https://learning.oreilly.com/search/?query=author%3A%22Amit%20Kumar%20Das%22&amp;sort=relevance&amp;highlight=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lang.com/what-is-r-matrix-create-access-edit-and-delete-matrix-in-r/" TargetMode="External"/><Relationship Id="rId2" Type="http://schemas.openxmlformats.org/officeDocument/2006/relationships/hyperlink" Target="https://r-lang.com/r-vector-how-to-create-access-and-modify-vector-element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hlinkClick r:id="rId2"/>
              </a:rPr>
              <a:t>Twitter Data Usage</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Below 5% is important why? </a:t>
            </a:r>
          </a:p>
          <a:p>
            <a:pPr marL="457200" lvl="1"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Chess: Deep Blue (IBM AI) searched some 200 million positions per second, Kasparov was searching not more than 5–10 positions probably, per second. Yet he played almost at the same level….why?</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14</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180760" y="770474"/>
            <a:ext cx="11537628"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17</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18</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B4EB-4A72-4DA9-ACEE-1D308D3585DF}"/>
              </a:ext>
            </a:extLst>
          </p:cNvPr>
          <p:cNvSpPr>
            <a:spLocks noGrp="1"/>
          </p:cNvSpPr>
          <p:nvPr>
            <p:ph type="title"/>
          </p:nvPr>
        </p:nvSpPr>
        <p:spPr>
          <a:xfrm>
            <a:off x="80554" y="1"/>
            <a:ext cx="11968424" cy="731520"/>
          </a:xfrm>
        </p:spPr>
        <p:txBody>
          <a:bodyPr vert="horz" lIns="91440" tIns="45720" rIns="91440" bIns="45720" rtlCol="0" anchor="ctr">
            <a:normAutofit/>
          </a:bodyPr>
          <a:lstStyle/>
          <a:p>
            <a:r>
              <a:rPr lang="en-US" dirty="0">
                <a:solidFill>
                  <a:srgbClr val="002060"/>
                </a:solidFill>
                <a:latin typeface="Times New Roman" panose="02020603050405020304" pitchFamily="18" charset="0"/>
                <a:cs typeface="Times New Roman" panose="02020603050405020304" pitchFamily="18" charset="0"/>
              </a:rPr>
              <a:t>How do machines learn?</a:t>
            </a:r>
          </a:p>
        </p:txBody>
      </p:sp>
      <p:sp>
        <p:nvSpPr>
          <p:cNvPr id="3" name="Content Placeholder 2">
            <a:extLst>
              <a:ext uri="{FF2B5EF4-FFF2-40B4-BE49-F238E27FC236}">
                <a16:creationId xmlns:a16="http://schemas.microsoft.com/office/drawing/2014/main" id="{EF6DA0BD-E586-40D5-8EB2-9E45B5B312CE}"/>
              </a:ext>
            </a:extLst>
          </p:cNvPr>
          <p:cNvSpPr>
            <a:spLocks noGrp="1"/>
          </p:cNvSpPr>
          <p:nvPr>
            <p:ph idx="1"/>
          </p:nvPr>
        </p:nvSpPr>
        <p:spPr>
          <a:xfrm>
            <a:off x="460382" y="765603"/>
            <a:ext cx="10515600" cy="4351338"/>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The basic machine learning process can be divided into three parts.</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Data Input: Past data or information is utilized as a basis for future decision-making</a:t>
            </a:r>
          </a:p>
          <a:p>
            <a:pPr lvl="1"/>
            <a:r>
              <a:rPr lang="en-US" sz="3200" dirty="0">
                <a:solidFill>
                  <a:srgbClr val="002060"/>
                </a:solidFill>
                <a:latin typeface="Times New Roman" panose="02020603050405020304" pitchFamily="18" charset="0"/>
                <a:cs typeface="Times New Roman" panose="02020603050405020304" pitchFamily="18" charset="0"/>
              </a:rPr>
              <a:t>  Abstraction: The input data is represented in a broader way through the underlying algorithm</a:t>
            </a:r>
          </a:p>
          <a:p>
            <a:pPr lvl="1"/>
            <a:r>
              <a:rPr lang="en-US" sz="3200" dirty="0">
                <a:solidFill>
                  <a:srgbClr val="002060"/>
                </a:solidFill>
                <a:latin typeface="Times New Roman" panose="02020603050405020304" pitchFamily="18" charset="0"/>
                <a:cs typeface="Times New Roman" panose="02020603050405020304" pitchFamily="18" charset="0"/>
              </a:rPr>
              <a:t>  Generalization: The abstracted representation is generalized to form a framework for making decisions</a:t>
            </a:r>
          </a:p>
          <a:p>
            <a:pPr>
              <a:buFont typeface="Wingdings" panose="05000000000000000000" pitchFamily="2" charset="2"/>
              <a:buChar char="v"/>
            </a:pPr>
            <a:endParaRPr lang="en-US" sz="3200" dirty="0"/>
          </a:p>
        </p:txBody>
      </p:sp>
      <p:sp>
        <p:nvSpPr>
          <p:cNvPr id="4" name="Slide Number Placeholder 3">
            <a:extLst>
              <a:ext uri="{FF2B5EF4-FFF2-40B4-BE49-F238E27FC236}">
                <a16:creationId xmlns:a16="http://schemas.microsoft.com/office/drawing/2014/main" id="{53EB977B-F126-4F73-9EA4-D63C7693D85E}"/>
              </a:ext>
            </a:extLst>
          </p:cNvPr>
          <p:cNvSpPr>
            <a:spLocks noGrp="1"/>
          </p:cNvSpPr>
          <p:nvPr>
            <p:ph type="sldNum" sz="quarter" idx="12"/>
          </p:nvPr>
        </p:nvSpPr>
        <p:spPr/>
        <p:txBody>
          <a:bodyPr/>
          <a:lstStyle/>
          <a:p>
            <a:fld id="{5ACD0CF0-90CC-9C41-A77B-2776398A8C8B}" type="slidenum">
              <a:rPr lang="en-US" smtClean="0"/>
              <a:pPr/>
              <a:t>19</a:t>
            </a:fld>
            <a:endParaRPr lang="en-US"/>
          </a:p>
        </p:txBody>
      </p:sp>
      <p:sp>
        <p:nvSpPr>
          <p:cNvPr id="5" name="TextBox 4">
            <a:extLst>
              <a:ext uri="{FF2B5EF4-FFF2-40B4-BE49-F238E27FC236}">
                <a16:creationId xmlns:a16="http://schemas.microsoft.com/office/drawing/2014/main" id="{2F265792-4812-40F4-BBC6-1AD707E36E35}"/>
              </a:ext>
            </a:extLst>
          </p:cNvPr>
          <p:cNvSpPr txBox="1"/>
          <p:nvPr/>
        </p:nvSpPr>
        <p:spPr>
          <a:xfrm>
            <a:off x="253218" y="5791132"/>
            <a:ext cx="11099409" cy="646331"/>
          </a:xfrm>
          <a:prstGeom prst="rect">
            <a:avLst/>
          </a:prstGeom>
          <a:noFill/>
        </p:spPr>
        <p:txBody>
          <a:bodyPr wrap="square" rtlCol="0">
            <a:spAutoFit/>
          </a:bodyPr>
          <a:lstStyle/>
          <a:p>
            <a:r>
              <a:rPr lang="en-US" dirty="0"/>
              <a:t>(reference Introduction to ML by </a:t>
            </a:r>
            <a:r>
              <a:rPr lang="en-US" dirty="0">
                <a:hlinkClick r:id="rId2"/>
              </a:rPr>
              <a:t>Subramanian </a:t>
            </a:r>
            <a:r>
              <a:rPr lang="en-US" dirty="0" err="1">
                <a:hlinkClick r:id="rId2"/>
              </a:rPr>
              <a:t>Chandramouli</a:t>
            </a:r>
            <a:r>
              <a:rPr lang="en-US" dirty="0"/>
              <a:t>, </a:t>
            </a:r>
            <a:r>
              <a:rPr lang="en-US" dirty="0" err="1">
                <a:hlinkClick r:id="rId3"/>
              </a:rPr>
              <a:t>Saikat</a:t>
            </a:r>
            <a:r>
              <a:rPr lang="en-US" dirty="0">
                <a:hlinkClick r:id="rId3"/>
              </a:rPr>
              <a:t> </a:t>
            </a:r>
            <a:r>
              <a:rPr lang="en-US" dirty="0" err="1">
                <a:hlinkClick r:id="rId3"/>
              </a:rPr>
              <a:t>Dutt</a:t>
            </a:r>
            <a:r>
              <a:rPr lang="en-US" dirty="0"/>
              <a:t>, </a:t>
            </a:r>
            <a:r>
              <a:rPr lang="en-US" dirty="0">
                <a:hlinkClick r:id="rId4"/>
              </a:rPr>
              <a:t>Amit Kumar Das</a:t>
            </a:r>
            <a:r>
              <a:rPr lang="en-US" dirty="0"/>
              <a:t> (https://learning.oreilly.com/library/view/machine-learning/9789389588132/xhtml/chapter001.xhtml#ch1_1)</a:t>
            </a:r>
          </a:p>
        </p:txBody>
      </p:sp>
    </p:spTree>
    <p:extLst>
      <p:ext uri="{BB962C8B-B14F-4D97-AF65-F5344CB8AC3E}">
        <p14:creationId xmlns:p14="http://schemas.microsoft.com/office/powerpoint/2010/main" val="124040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06B3DE-AFD2-4135-A3E3-D4A19796E064}"/>
              </a:ext>
            </a:extLst>
          </p:cNvPr>
          <p:cNvSpPr>
            <a:spLocks noGrp="1"/>
          </p:cNvSpPr>
          <p:nvPr>
            <p:ph type="sldNum" sz="quarter" idx="12"/>
          </p:nvPr>
        </p:nvSpPr>
        <p:spPr/>
        <p:txBody>
          <a:bodyPr/>
          <a:lstStyle/>
          <a:p>
            <a:fld id="{5ACD0CF0-90CC-9C41-A77B-2776398A8C8B}" type="slidenum">
              <a:rPr lang="en-US" smtClean="0"/>
              <a:pPr/>
              <a:t>20</a:t>
            </a:fld>
            <a:endParaRPr lang="en-US"/>
          </a:p>
        </p:txBody>
      </p:sp>
      <p:pic>
        <p:nvPicPr>
          <p:cNvPr id="6" name="Picture 5" descr="A picture containing text&#10;&#10;Description automatically generated">
            <a:extLst>
              <a:ext uri="{FF2B5EF4-FFF2-40B4-BE49-F238E27FC236}">
                <a16:creationId xmlns:a16="http://schemas.microsoft.com/office/drawing/2014/main" id="{77C10472-D418-410D-9968-4AF70ACF18B2}"/>
              </a:ext>
            </a:extLst>
          </p:cNvPr>
          <p:cNvPicPr>
            <a:picLocks noChangeAspect="1"/>
          </p:cNvPicPr>
          <p:nvPr/>
        </p:nvPicPr>
        <p:blipFill>
          <a:blip r:embed="rId2"/>
          <a:stretch>
            <a:fillRect/>
          </a:stretch>
        </p:blipFill>
        <p:spPr>
          <a:xfrm>
            <a:off x="1580621" y="2011679"/>
            <a:ext cx="9262757" cy="2131256"/>
          </a:xfrm>
          <a:prstGeom prst="rect">
            <a:avLst/>
          </a:prstGeom>
        </p:spPr>
      </p:pic>
    </p:spTree>
    <p:extLst>
      <p:ext uri="{BB962C8B-B14F-4D97-AF65-F5344CB8AC3E}">
        <p14:creationId xmlns:p14="http://schemas.microsoft.com/office/powerpoint/2010/main" val="255770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types and data 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pPr lvl="1"/>
            <a:r>
              <a:rPr lang="en-US"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37289" y="565779"/>
            <a:ext cx="10515600" cy="6017901"/>
          </a:xfrm>
        </p:spPr>
        <p:txBody>
          <a:bodyPr vert="horz" lIns="91440" tIns="45720" rIns="91440" bIns="45720" rtlCol="0" anchor="ctr">
            <a:normAutofit/>
          </a:bodyPr>
          <a:lstStyle/>
          <a:p>
            <a:pPr marL="457200" lvl="1" indent="0">
              <a:buNone/>
            </a:pPr>
            <a:endParaRPr lang="en-US" sz="2800" dirty="0"/>
          </a:p>
          <a:p>
            <a:pPr lvl="1"/>
            <a:r>
              <a:rPr lang="en-US" sz="2800" dirty="0"/>
              <a:t> Data to Concept – Does the data available support the algo target and goal</a:t>
            </a:r>
          </a:p>
          <a:p>
            <a:pPr lvl="2"/>
            <a:r>
              <a:rPr lang="en-US" sz="2400" dirty="0"/>
              <a:t> How difficult is the data to gather?</a:t>
            </a:r>
          </a:p>
          <a:p>
            <a:pPr lvl="2"/>
            <a:r>
              <a:rPr lang="en-US" sz="2400" dirty="0"/>
              <a:t> Is the data large enough? </a:t>
            </a:r>
          </a:p>
          <a:p>
            <a:pPr lvl="2"/>
            <a:r>
              <a:rPr lang="en-US" sz="2400" dirty="0"/>
              <a:t> What is the rate of change of the data? </a:t>
            </a:r>
          </a:p>
          <a:p>
            <a:pPr lvl="2"/>
            <a:r>
              <a:rPr lang="en-US" sz="2400" dirty="0"/>
              <a:t> Do we believe this is the correct source and data content to address the problem?</a:t>
            </a:r>
          </a:p>
          <a:p>
            <a:pPr marL="914400" lvl="2" indent="0">
              <a:buNone/>
            </a:pPr>
            <a:endParaRPr lang="en-US" sz="2400" dirty="0"/>
          </a:p>
          <a:p>
            <a:pPr lvl="1"/>
            <a:r>
              <a:rPr lang="en-US" sz="2800" dirty="0"/>
              <a:t> Learning Difficulty – How complex or vague is the target variable? </a:t>
            </a:r>
          </a:p>
          <a:p>
            <a:pPr lvl="2"/>
            <a:r>
              <a:rPr lang="en-US" sz="2400" dirty="0"/>
              <a:t> Are there imbalances in the classes?</a:t>
            </a:r>
          </a:p>
          <a:p>
            <a:pPr lvl="2"/>
            <a:r>
              <a:rPr lang="en-US" sz="2400" dirty="0"/>
              <a:t> Does the data clearly link to the problem? </a:t>
            </a:r>
          </a:p>
          <a:p>
            <a:pPr lvl="2"/>
            <a:r>
              <a:rPr lang="en-US" sz="2400" dirty="0"/>
              <a:t> Has this data been used in the past, to what success?</a:t>
            </a:r>
          </a:p>
          <a:p>
            <a:pPr lvl="2"/>
            <a:r>
              <a:rPr lang="en-US" sz="2400" dirty="0"/>
              <a:t> Is the target difficult to measure or break into smaller components?  </a:t>
            </a:r>
          </a:p>
          <a:p>
            <a:pPr lvl="2"/>
            <a:r>
              <a:rPr lang="en-US" sz="2400" dirty="0"/>
              <a:t> What risk level are you willing to accept given the question?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36365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33</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75684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Variable types and data types</a:t>
            </a:r>
          </a:p>
          <a:p>
            <a:pPr lvl="1"/>
            <a:r>
              <a:rPr lang="en-US" b="1" dirty="0"/>
              <a:t> Baseline – prevalence</a:t>
            </a:r>
          </a:p>
          <a:p>
            <a:pPr lvl="1"/>
            <a:r>
              <a:rPr lang="en-US" b="1" dirty="0"/>
              <a:t> Scaling and/or Normalizing Data/One-Hot Encoding</a:t>
            </a:r>
          </a:p>
          <a:p>
            <a:pPr lvl="1"/>
            <a:r>
              <a:rPr lang="en-US" b="1" dirty="0"/>
              <a:t> Missing Data </a:t>
            </a:r>
          </a:p>
          <a:p>
            <a:pPr lvl="1"/>
            <a:r>
              <a:rPr lang="en-US" b="1" dirty="0"/>
              <a:t> Data Partitioning/Sampling </a:t>
            </a:r>
          </a:p>
          <a:p>
            <a:pPr lvl="1"/>
            <a:r>
              <a:rPr lang="en-US" b="1" dirty="0"/>
              <a:t> EDA (Summary Stats and Visuals)</a:t>
            </a:r>
          </a:p>
          <a:p>
            <a:pPr lvl="1"/>
            <a:r>
              <a:rPr lang="en-US" b="1"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767199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a:bodyPr>
          <a:lstStyle/>
          <a:p>
            <a:r>
              <a:rPr lang="en-US" dirty="0"/>
              <a:t> Variable Types</a:t>
            </a:r>
          </a:p>
          <a:p>
            <a:pPr lvl="1"/>
            <a:r>
              <a:rPr lang="en-US" dirty="0"/>
              <a:t> List - </a:t>
            </a:r>
            <a:r>
              <a:rPr lang="en-US" dirty="0">
                <a:effectLst/>
              </a:rPr>
              <a:t>A list is </a:t>
            </a:r>
            <a:r>
              <a:rPr lang="en-US" dirty="0"/>
              <a:t>an object </a:t>
            </a:r>
            <a:r>
              <a:rPr lang="en-US" dirty="0">
                <a:effectLst/>
              </a:rPr>
              <a:t>containing different types of elements inside it like vectors, functions, and even another list inside it.</a:t>
            </a:r>
            <a:endParaRPr lang="en-US" sz="2800" dirty="0"/>
          </a:p>
          <a:p>
            <a:pPr lvl="1"/>
            <a:r>
              <a:rPr lang="en-US" dirty="0"/>
              <a:t> Vector - A </a:t>
            </a:r>
            <a:r>
              <a:rPr lang="en-US" dirty="0">
                <a:hlinkClick r:id="rId2"/>
              </a:rPr>
              <a:t>vector</a:t>
            </a:r>
            <a:r>
              <a:rPr lang="en-US" dirty="0"/>
              <a:t> is a series of data items of the same basic type (from above)</a:t>
            </a:r>
          </a:p>
          <a:p>
            <a:pPr lvl="1"/>
            <a:r>
              <a:rPr lang="en-US" dirty="0"/>
              <a:t> Array - is a </a:t>
            </a:r>
            <a:r>
              <a:rPr lang="en-US" b="1" dirty="0"/>
              <a:t>list</a:t>
            </a:r>
            <a:r>
              <a:rPr lang="en-US" dirty="0"/>
              <a:t> or </a:t>
            </a:r>
            <a:r>
              <a:rPr lang="en-US" b="1" dirty="0"/>
              <a:t>vector </a:t>
            </a:r>
            <a:r>
              <a:rPr lang="en-US" dirty="0"/>
              <a:t>with two or more dimensions</a:t>
            </a:r>
          </a:p>
          <a:p>
            <a:pPr lvl="1"/>
            <a:r>
              <a:rPr lang="en-US" dirty="0"/>
              <a:t> Matrix - A </a:t>
            </a:r>
            <a:r>
              <a:rPr lang="en-US" dirty="0">
                <a:hlinkClick r:id="rId3"/>
              </a:rPr>
              <a:t>matrix</a:t>
            </a:r>
            <a:r>
              <a:rPr lang="en-US" dirty="0"/>
              <a:t> is a two-dimensional rectangular data structure, created through the use of matrix function. Usually numeric, can’t have different data types, think of it as many vectors </a:t>
            </a:r>
          </a:p>
          <a:p>
            <a:pPr lvl="1"/>
            <a:r>
              <a:rPr lang="en-US" dirty="0"/>
              <a:t> </a:t>
            </a:r>
            <a:r>
              <a:rPr lang="en-US" dirty="0" err="1"/>
              <a:t>Dataframe</a:t>
            </a:r>
            <a:r>
              <a:rPr lang="en-US" dirty="0"/>
              <a:t> – A two dimensional object that can contain multiple variable types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35</a:t>
            </a:fld>
            <a:endParaRPr lang="en-US"/>
          </a:p>
        </p:txBody>
      </p:sp>
    </p:spTree>
    <p:extLst>
      <p:ext uri="{BB962C8B-B14F-4D97-AF65-F5344CB8AC3E}">
        <p14:creationId xmlns:p14="http://schemas.microsoft.com/office/powerpoint/2010/main" val="363979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a:bodyPr>
          <a:lstStyle/>
          <a:p>
            <a:r>
              <a:rPr lang="en-US" dirty="0"/>
              <a:t> Some useful variable and data type, these are pandas functions </a:t>
            </a:r>
          </a:p>
          <a:p>
            <a:pPr lvl="1"/>
            <a:r>
              <a:rPr lang="en-US" dirty="0"/>
              <a:t> x.info()</a:t>
            </a:r>
          </a:p>
          <a:p>
            <a:pPr lvl="1"/>
            <a:r>
              <a:rPr lang="en-US" dirty="0"/>
              <a:t> </a:t>
            </a:r>
            <a:r>
              <a:rPr lang="en-US" dirty="0" err="1"/>
              <a:t>x.dtypes</a:t>
            </a:r>
            <a:r>
              <a:rPr lang="en-US" dirty="0"/>
              <a:t>()</a:t>
            </a:r>
          </a:p>
          <a:p>
            <a:pPr lvl="1"/>
            <a:r>
              <a:rPr lang="en-US" dirty="0"/>
              <a:t> </a:t>
            </a:r>
            <a:r>
              <a:rPr lang="en-US" dirty="0" err="1"/>
              <a:t>x.shape</a:t>
            </a:r>
            <a:r>
              <a:rPr lang="en-US" dirty="0"/>
              <a:t>()</a:t>
            </a:r>
          </a:p>
          <a:p>
            <a:pPr lvl="1"/>
            <a:r>
              <a:rPr lang="en-US" dirty="0"/>
              <a:t> </a:t>
            </a:r>
            <a:r>
              <a:rPr lang="en-US" dirty="0" err="1"/>
              <a:t>x.describe</a:t>
            </a:r>
            <a:endParaRPr lang="en-US" dirty="0"/>
          </a:p>
          <a:p>
            <a:pPr marL="457200" lvl="1" indent="0">
              <a:buNone/>
            </a:pPr>
            <a:r>
              <a:rPr lang="en-US" dirty="0"/>
              <a:t> </a:t>
            </a:r>
          </a:p>
          <a:p>
            <a:pPr marL="457200" lvl="1" indent="0">
              <a:buNone/>
            </a:pPr>
            <a:endParaRPr lang="en-US" dirty="0"/>
          </a:p>
          <a:p>
            <a:pPr marL="457200" lvl="1" indent="0">
              <a:buNone/>
            </a:pPr>
            <a:r>
              <a:rPr lang="en-US" dirty="0"/>
              <a:t>Open up </a:t>
            </a:r>
            <a:r>
              <a:rPr lang="en-US" dirty="0" err="1"/>
              <a:t>VScode</a:t>
            </a:r>
            <a:r>
              <a:rPr lang="en-US" dirty="0"/>
              <a:t> and try these functions out on the any dataset, just to get used to the output and how it can be used.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1904067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lvl="1"/>
            <a:r>
              <a:rPr lang="en-US" dirty="0"/>
              <a:t>  The proportion of a particular population found to be in the positive class at a specific time. “Positive class” in this example is the class to which we are trying to learn. Percentage split across classes of our target variable.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229894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Scaling and/or Normalizing Data/One-Hot Encoding</a:t>
            </a:r>
          </a:p>
          <a:p>
            <a:pPr lvl="1"/>
            <a:r>
              <a:rPr lang="en-US" dirty="0"/>
              <a:t> Many DS approaches require the data to be normalized or placed into a standard format so comparison between variables is possible. </a:t>
            </a:r>
          </a:p>
          <a:p>
            <a:pPr lvl="1"/>
            <a:r>
              <a:rPr lang="en-US" dirty="0"/>
              <a:t> For factor variables this measure creating individual columns for each level that are logical or Boolean 1s and 0s. </a:t>
            </a:r>
          </a:p>
          <a:p>
            <a:pPr lvl="1"/>
            <a:r>
              <a:rPr lang="en-US" dirty="0"/>
              <a:t> We will mostly use a min max scaler that will maintain the variance of the values but re-calculate them to be between 1 and 0. </a:t>
            </a:r>
          </a:p>
          <a:p>
            <a:pPr marL="457200" lvl="1"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66485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a:t> Large area of study concerning missing data. Here we just need to be aware of how to check for missing data and quick solutions </a:t>
            </a:r>
          </a:p>
          <a:p>
            <a:pPr lvl="1"/>
            <a:r>
              <a:rPr lang="en-US" dirty="0"/>
              <a:t> Python comes with several functions/packages that handle missing data </a:t>
            </a:r>
          </a:p>
          <a:p>
            <a:pPr lvl="1"/>
            <a:r>
              <a:rPr lang="en-US" dirty="0"/>
              <a:t> First you need to try to detect if there are patterns of missing data, is it random or not. If you detect patterns than you have to develop a strategy to deal with that issue. </a:t>
            </a:r>
          </a:p>
          <a:p>
            <a:pPr lvl="3"/>
            <a:r>
              <a:rPr lang="en-US" dirty="0"/>
              <a:t> MCAR – missing completely at random</a:t>
            </a:r>
          </a:p>
          <a:p>
            <a:pPr lvl="3"/>
            <a:r>
              <a:rPr lang="en-US" dirty="0"/>
              <a:t> MNAR  - missing not at random</a:t>
            </a:r>
          </a:p>
          <a:p>
            <a:pPr lvl="2"/>
            <a:r>
              <a:rPr lang="en-US" dirty="0"/>
              <a:t> Start with the info() function on a data frame </a:t>
            </a:r>
          </a:p>
          <a:p>
            <a:pPr lvl="3"/>
            <a:r>
              <a:rPr lang="en-US" dirty="0"/>
              <a:t> Load in the beaches </a:t>
            </a:r>
            <a:r>
              <a:rPr lang="en-US" dirty="0" err="1"/>
              <a:t>dataframe</a:t>
            </a:r>
            <a:r>
              <a:rPr lang="en-US" dirty="0"/>
              <a:t> from the data file and find the columns that have missing data using the summary function</a:t>
            </a:r>
          </a:p>
          <a:p>
            <a:pPr lvl="3"/>
            <a:r>
              <a:rPr lang="en-US" dirty="0"/>
              <a:t> Generally variables with more the about 5%-10% missing values should be deleted or imputation needs to occur </a:t>
            </a:r>
          </a:p>
          <a:p>
            <a:pPr marL="457200" lvl="1"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80223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a:t>We can use pandas functions to help understand the missing data </a:t>
            </a:r>
          </a:p>
          <a:p>
            <a:pPr lvl="2"/>
            <a:r>
              <a:rPr lang="en-US" dirty="0"/>
              <a:t> </a:t>
            </a:r>
            <a:r>
              <a:rPr lang="en-US" dirty="0" err="1"/>
              <a:t>x.isna</a:t>
            </a:r>
            <a:r>
              <a:rPr lang="en-US" dirty="0"/>
              <a:t>()</a:t>
            </a:r>
          </a:p>
          <a:p>
            <a:pPr lvl="2"/>
            <a:r>
              <a:rPr lang="en-US" dirty="0" err="1"/>
              <a:t>x.notna</a:t>
            </a:r>
            <a:r>
              <a:rPr lang="en-US" dirty="0"/>
              <a:t>()</a:t>
            </a:r>
          </a:p>
          <a:p>
            <a:pPr lvl="2"/>
            <a:endParaRPr lang="en-US" dirty="0"/>
          </a:p>
          <a:p>
            <a:pPr lvl="1"/>
            <a:r>
              <a:rPr lang="en-US" dirty="0"/>
              <a:t> We can also use search functions (</a:t>
            </a:r>
            <a:r>
              <a:rPr lang="en-US" dirty="0" err="1"/>
              <a:t>iloc,loc</a:t>
            </a:r>
            <a:r>
              <a:rPr lang="en-US" dirty="0"/>
              <a:t>, etc.) in combination with the above indexing functions to locate and remove </a:t>
            </a:r>
            <a:r>
              <a:rPr lang="en-US" dirty="0" err="1"/>
              <a:t>nas</a:t>
            </a:r>
            <a:r>
              <a:rPr lang="en-US" dirty="0"/>
              <a:t>, what is the code below doing? </a:t>
            </a:r>
          </a:p>
          <a:p>
            <a:pPr lvl="2"/>
            <a:r>
              <a:rPr lang="en-US" dirty="0"/>
              <a:t> </a:t>
            </a:r>
            <a:r>
              <a:rPr lang="en-US" b="0" dirty="0" err="1">
                <a:solidFill>
                  <a:srgbClr val="C6C6C6"/>
                </a:solidFill>
                <a:effectLst/>
                <a:latin typeface="Consolas" panose="020B0609020204030204" pitchFamily="49" charset="0"/>
              </a:rPr>
              <a:t>x.loc</a:t>
            </a:r>
            <a:r>
              <a:rPr lang="en-US" b="0" dirty="0">
                <a:solidFill>
                  <a:srgbClr val="C6C6C6"/>
                </a:solidFill>
                <a:effectLst/>
                <a:latin typeface="Consolas" panose="020B0609020204030204" pitchFamily="49" charset="0"/>
              </a:rPr>
              <a:t>[</a:t>
            </a:r>
            <a:r>
              <a:rPr lang="en-US" b="0" dirty="0" err="1">
                <a:solidFill>
                  <a:srgbClr val="C6C6C6"/>
                </a:solidFill>
                <a:effectLst/>
                <a:latin typeface="Consolas" panose="020B0609020204030204" pitchFamily="49" charset="0"/>
              </a:rPr>
              <a:t>x.notna</a:t>
            </a:r>
            <a:r>
              <a:rPr lang="en-US" b="0" dirty="0">
                <a:solidFill>
                  <a:srgbClr val="C6C6C6"/>
                </a:solidFill>
                <a:effectLst/>
                <a:latin typeface="Consolas" panose="020B0609020204030204" pitchFamily="49" charset="0"/>
              </a:rPr>
              <a:t>().all(</a:t>
            </a:r>
            <a:r>
              <a:rPr lang="en-US" b="0" dirty="0">
                <a:solidFill>
                  <a:srgbClr val="E99C42"/>
                </a:solidFill>
                <a:effectLst/>
                <a:latin typeface="Consolas" panose="020B0609020204030204" pitchFamily="49" charset="0"/>
              </a:rPr>
              <a:t>axis</a:t>
            </a:r>
            <a:r>
              <a:rPr lang="en-US" b="0" dirty="0">
                <a:solidFill>
                  <a:srgbClr val="E8364F"/>
                </a:solidFill>
                <a:effectLst/>
                <a:latin typeface="Consolas" panose="020B0609020204030204" pitchFamily="49" charset="0"/>
              </a:rPr>
              <a:t>=</a:t>
            </a:r>
            <a:r>
              <a:rPr lang="en-US" b="0" dirty="0">
                <a:solidFill>
                  <a:srgbClr val="D3C970"/>
                </a:solidFill>
                <a:effectLst/>
                <a:latin typeface="Consolas" panose="020B0609020204030204" pitchFamily="49" charset="0"/>
              </a:rPr>
              <a:t>'columns’</a:t>
            </a:r>
            <a:r>
              <a:rPr lang="en-US" b="0" dirty="0">
                <a:solidFill>
                  <a:srgbClr val="C6C6C6"/>
                </a:solidFill>
                <a:effectLst/>
                <a:latin typeface="Consolas" panose="020B0609020204030204" pitchFamily="49" charset="0"/>
              </a:rPr>
              <a:t>)]</a:t>
            </a:r>
          </a:p>
          <a:p>
            <a:pPr marL="914400" lvl="2"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40</a:t>
            </a:fld>
            <a:endParaRPr lang="en-US"/>
          </a:p>
        </p:txBody>
      </p:sp>
    </p:spTree>
    <p:extLst>
      <p:ext uri="{BB962C8B-B14F-4D97-AF65-F5344CB8AC3E}">
        <p14:creationId xmlns:p14="http://schemas.microsoft.com/office/powerpoint/2010/main" val="2665073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Partitioning and Sampling</a:t>
            </a:r>
          </a:p>
          <a:p>
            <a:pPr lvl="1"/>
            <a:r>
              <a:rPr lang="en-US" dirty="0"/>
              <a:t> We need to split our data into three sections (in most cases) to build machine learning models </a:t>
            </a:r>
          </a:p>
          <a:p>
            <a:pPr lvl="1"/>
            <a:r>
              <a:rPr lang="en-US" dirty="0"/>
              <a:t> Training – What we use to build the original model </a:t>
            </a:r>
          </a:p>
          <a:p>
            <a:pPr lvl="1"/>
            <a:r>
              <a:rPr lang="en-US" dirty="0"/>
              <a:t> Tune – Data used to evaluate initial outputs of a model after it’s been modified (example: changing the k in </a:t>
            </a:r>
            <a:r>
              <a:rPr lang="en-US" dirty="0" err="1"/>
              <a:t>kNN</a:t>
            </a:r>
            <a:r>
              <a:rPr lang="en-US" dirty="0"/>
              <a:t>) (Feature Engineering)</a:t>
            </a:r>
          </a:p>
          <a:p>
            <a:pPr lvl="1"/>
            <a:r>
              <a:rPr lang="en-US" dirty="0"/>
              <a:t> Test – Very last step to evaluate the quality of the model after training and tune</a:t>
            </a:r>
          </a:p>
          <a:p>
            <a:pPr lvl="1"/>
            <a:endParaRPr lang="en-US" dirty="0"/>
          </a:p>
          <a:p>
            <a:r>
              <a:rPr lang="en-US" dirty="0"/>
              <a:t> The function we will be using throughout the course will be the </a:t>
            </a:r>
            <a:r>
              <a:rPr lang="en-US" b="0" dirty="0" err="1">
                <a:solidFill>
                  <a:srgbClr val="C6C6C6"/>
                </a:solidFill>
                <a:effectLst/>
                <a:latin typeface="Consolas" panose="020B0609020204030204" pitchFamily="49" charset="0"/>
              </a:rPr>
              <a:t>train_test_split</a:t>
            </a:r>
            <a:r>
              <a:rPr lang="en-US" b="0" dirty="0">
                <a:solidFill>
                  <a:srgbClr val="C6C6C6"/>
                </a:solidFill>
                <a:effectLst/>
                <a:latin typeface="Consolas" panose="020B0609020204030204" pitchFamily="49" charset="0"/>
              </a:rPr>
              <a:t> </a:t>
            </a:r>
            <a:r>
              <a:rPr lang="en-US" dirty="0"/>
              <a:t>function in the </a:t>
            </a:r>
            <a:r>
              <a:rPr lang="en-US" dirty="0" err="1"/>
              <a:t>sklearn</a:t>
            </a:r>
            <a:r>
              <a:rPr lang="en-US" dirty="0"/>
              <a:t> package. </a:t>
            </a:r>
          </a:p>
          <a:p>
            <a:pPr lvl="1"/>
            <a:r>
              <a:rPr lang="en-US" dirty="0"/>
              <a:t> Need to make sure to use the target variable to do stratified sampling, otherwise we could create imbalances in our samples.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41</a:t>
            </a:fld>
            <a:endParaRPr lang="en-US"/>
          </a:p>
        </p:txBody>
      </p:sp>
    </p:spTree>
    <p:extLst>
      <p:ext uri="{BB962C8B-B14F-4D97-AF65-F5344CB8AC3E}">
        <p14:creationId xmlns:p14="http://schemas.microsoft.com/office/powerpoint/2010/main" val="4059643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42</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071905" y="731520"/>
            <a:ext cx="10077108"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43</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44</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45</a:t>
            </a:fld>
            <a:endParaRPr lang="en-US"/>
          </a:p>
        </p:txBody>
      </p:sp>
      <p:sp>
        <p:nvSpPr>
          <p:cNvPr id="7" name="Content Placeholder 2">
            <a:extLst>
              <a:ext uri="{FF2B5EF4-FFF2-40B4-BE49-F238E27FC236}">
                <a16:creationId xmlns:a16="http://schemas.microsoft.com/office/drawing/2014/main" id="{1827A8F6-5323-4897-8DA6-CD147498590C}"/>
              </a:ext>
            </a:extLst>
          </p:cNvPr>
          <p:cNvSpPr>
            <a:spLocks noGrp="1"/>
          </p:cNvSpPr>
          <p:nvPr>
            <p:ph idx="1"/>
          </p:nvPr>
        </p:nvSpPr>
        <p:spPr>
          <a:xfrm>
            <a:off x="80554" y="535987"/>
            <a:ext cx="10515600" cy="5916545"/>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a:t>
            </a:r>
            <a:r>
              <a:rPr lang="en-US" dirty="0"/>
              <a:t>Phase – 2 Data Prep and Problem Exploration</a:t>
            </a:r>
          </a:p>
          <a:p>
            <a:pPr lvl="1"/>
            <a:r>
              <a:rPr lang="en-US" dirty="0"/>
              <a:t>Variable types and data types</a:t>
            </a:r>
          </a:p>
          <a:p>
            <a:pPr lvl="1"/>
            <a:r>
              <a:rPr lang="en-US" dirty="0"/>
              <a:t> Baseline – prevalence</a:t>
            </a:r>
          </a:p>
          <a:p>
            <a:pPr lvl="1"/>
            <a:r>
              <a:rPr lang="en-US" dirty="0"/>
              <a:t> Scaling and/or Normalizing Data/One-Hot Encoding</a:t>
            </a:r>
          </a:p>
          <a:p>
            <a:pPr lvl="1"/>
            <a:r>
              <a:rPr lang="en-US" dirty="0"/>
              <a:t> Missing Data </a:t>
            </a:r>
          </a:p>
          <a:p>
            <a:pPr lvl="1"/>
            <a:r>
              <a:rPr lang="en-US" dirty="0"/>
              <a:t> Data Partitioning/Sampling </a:t>
            </a:r>
          </a:p>
          <a:p>
            <a:pPr lvl="1"/>
            <a:r>
              <a:rPr lang="en-US" dirty="0"/>
              <a:t> EDA (Summary Stats and Visuals)</a:t>
            </a:r>
          </a:p>
          <a:p>
            <a:pPr lvl="1"/>
            <a:r>
              <a:rPr lang="en-US" dirty="0"/>
              <a:t> Cross Validation </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Evaluation/Model Building Process - </a:t>
            </a:r>
            <a:r>
              <a:rPr lang="en-US" b="1" dirty="0" err="1"/>
              <a:t>kNN</a:t>
            </a:r>
            <a:endParaRPr lang="en-US" b="1" dirty="0"/>
          </a:p>
          <a:p>
            <a:endParaRPr lang="en-US" dirty="0"/>
          </a:p>
        </p:txBody>
      </p:sp>
    </p:spTree>
    <p:extLst>
      <p:ext uri="{BB962C8B-B14F-4D97-AF65-F5344CB8AC3E}">
        <p14:creationId xmlns:p14="http://schemas.microsoft.com/office/powerpoint/2010/main" val="361727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46</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87388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Parameters versus Hyperparameters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47</a:t>
            </a:fld>
            <a:endParaRPr lang="en-US"/>
          </a:p>
        </p:txBody>
      </p:sp>
    </p:spTree>
    <p:extLst>
      <p:ext uri="{BB962C8B-B14F-4D97-AF65-F5344CB8AC3E}">
        <p14:creationId xmlns:p14="http://schemas.microsoft.com/office/powerpoint/2010/main" val="4164795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48</a:t>
            </a:fld>
            <a:endParaRPr lang="en-US"/>
          </a:p>
        </p:txBody>
      </p:sp>
    </p:spTree>
    <p:extLst>
      <p:ext uri="{BB962C8B-B14F-4D97-AF65-F5344CB8AC3E}">
        <p14:creationId xmlns:p14="http://schemas.microsoft.com/office/powerpoint/2010/main" val="3307537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a:t>
            </a:r>
          </a:p>
          <a:p>
            <a:r>
              <a:rPr lang="en-US" dirty="0"/>
              <a:t> We will see different examples of this throughout the rest of the class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49</a:t>
            </a:fld>
            <a:endParaRPr lang="en-US"/>
          </a:p>
        </p:txBody>
      </p:sp>
    </p:spTree>
    <p:extLst>
      <p:ext uri="{BB962C8B-B14F-4D97-AF65-F5344CB8AC3E}">
        <p14:creationId xmlns:p14="http://schemas.microsoft.com/office/powerpoint/2010/main" val="17324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50</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2099635"/>
          </a:xfrm>
        </p:spPr>
        <p:txBody>
          <a:bodyPr>
            <a:normAutofit/>
          </a:bodyPr>
          <a:lstStyle/>
          <a:p>
            <a:r>
              <a:rPr lang="en-US" dirty="0"/>
              <a:t> Model Evaluation – The metrics you use to assess model quality. There are a ton of this measures, and we are dedicating an entire week to the exploring these further.  I’ll show some examples in the code for this week. </a:t>
            </a:r>
          </a:p>
          <a:p>
            <a:pPr lvl="1"/>
            <a:r>
              <a:rPr lang="en-US" dirty="0"/>
              <a:t> Everything is evaluation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51</a:t>
            </a:fld>
            <a:endParaRPr lang="en-US"/>
          </a:p>
        </p:txBody>
      </p:sp>
      <p:grpSp>
        <p:nvGrpSpPr>
          <p:cNvPr id="41" name="Group 40">
            <a:extLst>
              <a:ext uri="{FF2B5EF4-FFF2-40B4-BE49-F238E27FC236}">
                <a16:creationId xmlns:a16="http://schemas.microsoft.com/office/drawing/2014/main" id="{8E130FDB-D1BC-4CF8-859B-B0A0E37B4E8A}"/>
              </a:ext>
            </a:extLst>
          </p:cNvPr>
          <p:cNvGrpSpPr/>
          <p:nvPr/>
        </p:nvGrpSpPr>
        <p:grpSpPr>
          <a:xfrm>
            <a:off x="2196290" y="3046063"/>
            <a:ext cx="7999820" cy="3541432"/>
            <a:chOff x="1509846" y="967986"/>
            <a:chExt cx="9197315" cy="5388364"/>
          </a:xfrm>
        </p:grpSpPr>
        <p:sp>
          <p:nvSpPr>
            <p:cNvPr id="5" name="Rectangle: Rounded Corners 4">
              <a:extLst>
                <a:ext uri="{FF2B5EF4-FFF2-40B4-BE49-F238E27FC236}">
                  <a16:creationId xmlns:a16="http://schemas.microsoft.com/office/drawing/2014/main" id="{CBAA898E-F0C8-4F93-9E3C-B03E14EEA34E}"/>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Rectangle: Rounded Corners 5">
              <a:extLst>
                <a:ext uri="{FF2B5EF4-FFF2-40B4-BE49-F238E27FC236}">
                  <a16:creationId xmlns:a16="http://schemas.microsoft.com/office/drawing/2014/main" id="{5A14C708-8548-4CB0-A633-056E3AB586A0}"/>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Rounded Corners 6">
              <a:extLst>
                <a:ext uri="{FF2B5EF4-FFF2-40B4-BE49-F238E27FC236}">
                  <a16:creationId xmlns:a16="http://schemas.microsoft.com/office/drawing/2014/main" id="{E8A6F577-928C-4499-A400-8C331D22F536}"/>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Rounded Corners 7">
              <a:extLst>
                <a:ext uri="{FF2B5EF4-FFF2-40B4-BE49-F238E27FC236}">
                  <a16:creationId xmlns:a16="http://schemas.microsoft.com/office/drawing/2014/main" id="{3E635FD8-DA99-4E4C-9AE6-FEB8DECD3108}"/>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Arrow: Right 8">
              <a:extLst>
                <a:ext uri="{FF2B5EF4-FFF2-40B4-BE49-F238E27FC236}">
                  <a16:creationId xmlns:a16="http://schemas.microsoft.com/office/drawing/2014/main" id="{CCAC6279-9F8E-4B9A-8DB5-03729A4F915F}"/>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Arrow: Right 9">
              <a:extLst>
                <a:ext uri="{FF2B5EF4-FFF2-40B4-BE49-F238E27FC236}">
                  <a16:creationId xmlns:a16="http://schemas.microsoft.com/office/drawing/2014/main" id="{3FC1601B-5487-4771-B389-BD62AF1F2803}"/>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Rounded Corners 10">
              <a:extLst>
                <a:ext uri="{FF2B5EF4-FFF2-40B4-BE49-F238E27FC236}">
                  <a16:creationId xmlns:a16="http://schemas.microsoft.com/office/drawing/2014/main" id="{1C533F6D-674D-4F1F-9FC5-F5D74E449A0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12" name="Rectangle: Rounded Corners 11">
              <a:extLst>
                <a:ext uri="{FF2B5EF4-FFF2-40B4-BE49-F238E27FC236}">
                  <a16:creationId xmlns:a16="http://schemas.microsoft.com/office/drawing/2014/main" id="{F8958758-AAEC-4652-8D39-C1E563E91CBE}"/>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13" name="Rectangle: Rounded Corners 12">
              <a:extLst>
                <a:ext uri="{FF2B5EF4-FFF2-40B4-BE49-F238E27FC236}">
                  <a16:creationId xmlns:a16="http://schemas.microsoft.com/office/drawing/2014/main" id="{8918EA52-0687-4600-9433-0F2B4679D07C}"/>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4" name="Rectangle: Rounded Corners 13">
              <a:extLst>
                <a:ext uri="{FF2B5EF4-FFF2-40B4-BE49-F238E27FC236}">
                  <a16:creationId xmlns:a16="http://schemas.microsoft.com/office/drawing/2014/main" id="{698BBC15-1D5D-48EB-80C0-A5B7FCE0669D}"/>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t>Initial Model</a:t>
              </a:r>
            </a:p>
            <a:p>
              <a:pPr algn="ctr"/>
              <a:r>
                <a:rPr lang="en-US" sz="1200" b="1" dirty="0"/>
                <a:t>Evaluation</a:t>
              </a:r>
            </a:p>
          </p:txBody>
        </p:sp>
        <p:sp>
          <p:nvSpPr>
            <p:cNvPr id="15" name="Rectangle: Rounded Corners 14">
              <a:extLst>
                <a:ext uri="{FF2B5EF4-FFF2-40B4-BE49-F238E27FC236}">
                  <a16:creationId xmlns:a16="http://schemas.microsoft.com/office/drawing/2014/main" id="{DECD25F2-32CE-4BA2-8A60-10F0A8453959}"/>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Data Understanding - EDA</a:t>
              </a:r>
            </a:p>
          </p:txBody>
        </p:sp>
        <p:sp>
          <p:nvSpPr>
            <p:cNvPr id="16" name="Rectangle: Rounded Corners 15">
              <a:extLst>
                <a:ext uri="{FF2B5EF4-FFF2-40B4-BE49-F238E27FC236}">
                  <a16:creationId xmlns:a16="http://schemas.microsoft.com/office/drawing/2014/main" id="{CD4EBABC-599F-4956-BF8B-0CBFE1B1DA60}"/>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Initial Model(s) Building</a:t>
              </a:r>
            </a:p>
          </p:txBody>
        </p:sp>
        <p:sp>
          <p:nvSpPr>
            <p:cNvPr id="17" name="Rectangle: Rounded Corners 16">
              <a:extLst>
                <a:ext uri="{FF2B5EF4-FFF2-40B4-BE49-F238E27FC236}">
                  <a16:creationId xmlns:a16="http://schemas.microsoft.com/office/drawing/2014/main" id="{92C413C3-8F83-4068-A5C0-E12B80777F0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Evaluation Criteria/Value Metric </a:t>
              </a:r>
            </a:p>
          </p:txBody>
        </p:sp>
        <p:sp>
          <p:nvSpPr>
            <p:cNvPr id="18" name="Rectangle: Rounded Corners 17">
              <a:extLst>
                <a:ext uri="{FF2B5EF4-FFF2-40B4-BE49-F238E27FC236}">
                  <a16:creationId xmlns:a16="http://schemas.microsoft.com/office/drawing/2014/main" id="{92125C68-17DC-4029-955B-5F1BA7625CEF}"/>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b="1" dirty="0"/>
                <a:t>Model Creation &amp; Training </a:t>
              </a:r>
            </a:p>
          </p:txBody>
        </p:sp>
        <p:sp>
          <p:nvSpPr>
            <p:cNvPr id="19" name="Rectangle: Rounded Corners 18">
              <a:extLst>
                <a:ext uri="{FF2B5EF4-FFF2-40B4-BE49-F238E27FC236}">
                  <a16:creationId xmlns:a16="http://schemas.microsoft.com/office/drawing/2014/main" id="{212213E3-B4A9-4475-8B99-EC6FC3024D7D}"/>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t>Feature Engineering and Evaluation</a:t>
              </a:r>
            </a:p>
          </p:txBody>
        </p:sp>
        <p:sp>
          <p:nvSpPr>
            <p:cNvPr id="20" name="Rectangle: Rounded Corners 19">
              <a:extLst>
                <a:ext uri="{FF2B5EF4-FFF2-40B4-BE49-F238E27FC236}">
                  <a16:creationId xmlns:a16="http://schemas.microsoft.com/office/drawing/2014/main" id="{C4DCB56E-D74C-466C-A962-F5C6E67D9C51}"/>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FF1DF4B6-C463-4EA4-AE0C-6A53109BC29F}"/>
                </a:ext>
              </a:extLst>
            </p:cNvPr>
            <p:cNvCxnSpPr>
              <a:stCxn id="19" idx="3"/>
              <a:endCxn id="18"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Connector: Elbow 21">
              <a:extLst>
                <a:ext uri="{FF2B5EF4-FFF2-40B4-BE49-F238E27FC236}">
                  <a16:creationId xmlns:a16="http://schemas.microsoft.com/office/drawing/2014/main" id="{AEC3EDCA-C88A-4224-B4D8-E418B9115D9F}"/>
                </a:ext>
              </a:extLst>
            </p:cNvPr>
            <p:cNvCxnSpPr>
              <a:stCxn id="18" idx="1"/>
              <a:endCxn id="19"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onnector: Elbow 22">
              <a:extLst>
                <a:ext uri="{FF2B5EF4-FFF2-40B4-BE49-F238E27FC236}">
                  <a16:creationId xmlns:a16="http://schemas.microsoft.com/office/drawing/2014/main" id="{5164912E-CFEE-479C-B72D-77C1E9B79E7C}"/>
                </a:ext>
              </a:extLst>
            </p:cNvPr>
            <p:cNvCxnSpPr>
              <a:stCxn id="16" idx="2"/>
              <a:endCxn id="14"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Connector: Elbow 23">
              <a:extLst>
                <a:ext uri="{FF2B5EF4-FFF2-40B4-BE49-F238E27FC236}">
                  <a16:creationId xmlns:a16="http://schemas.microsoft.com/office/drawing/2014/main" id="{E59A2849-565C-4569-B807-9D0EFE4B3F95}"/>
                </a:ext>
              </a:extLst>
            </p:cNvPr>
            <p:cNvCxnSpPr>
              <a:stCxn id="14" idx="0"/>
              <a:endCxn id="16"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Rectangle: Rounded Corners 24">
              <a:extLst>
                <a:ext uri="{FF2B5EF4-FFF2-40B4-BE49-F238E27FC236}">
                  <a16:creationId xmlns:a16="http://schemas.microsoft.com/office/drawing/2014/main" id="{4BF83A45-2B05-466F-A0DF-989BEB3A8724}"/>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26" name="Rectangle: Rounded Corners 25">
              <a:extLst>
                <a:ext uri="{FF2B5EF4-FFF2-40B4-BE49-F238E27FC236}">
                  <a16:creationId xmlns:a16="http://schemas.microsoft.com/office/drawing/2014/main" id="{5D30EFC7-00BA-49E8-BA16-7AB60F5AC078}"/>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27" name="Rectangle: Rounded Corners 26">
              <a:extLst>
                <a:ext uri="{FF2B5EF4-FFF2-40B4-BE49-F238E27FC236}">
                  <a16:creationId xmlns:a16="http://schemas.microsoft.com/office/drawing/2014/main" id="{4AB6BE32-92A4-4CF1-A675-0E7FA04A3E18}"/>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t>Model Performance – Evaluation Value Metric</a:t>
              </a:r>
            </a:p>
          </p:txBody>
        </p:sp>
        <p:sp>
          <p:nvSpPr>
            <p:cNvPr id="28" name="Rectangle: Rounded Corners 27">
              <a:extLst>
                <a:ext uri="{FF2B5EF4-FFF2-40B4-BE49-F238E27FC236}">
                  <a16:creationId xmlns:a16="http://schemas.microsoft.com/office/drawing/2014/main" id="{4FD46162-B890-41E8-B83C-AC8CB1EA77B2}"/>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29" name="Arrow: Curved Right 28">
              <a:extLst>
                <a:ext uri="{FF2B5EF4-FFF2-40B4-BE49-F238E27FC236}">
                  <a16:creationId xmlns:a16="http://schemas.microsoft.com/office/drawing/2014/main" id="{845E1185-190A-4425-B1C2-D949023C4339}"/>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0" name="Arrow: Curved Right 29">
              <a:extLst>
                <a:ext uri="{FF2B5EF4-FFF2-40B4-BE49-F238E27FC236}">
                  <a16:creationId xmlns:a16="http://schemas.microsoft.com/office/drawing/2014/main" id="{94C0D116-6E7C-4B9A-906C-4AB2F013C6AC}"/>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31" name="Connector: Elbow 30">
              <a:extLst>
                <a:ext uri="{FF2B5EF4-FFF2-40B4-BE49-F238E27FC236}">
                  <a16:creationId xmlns:a16="http://schemas.microsoft.com/office/drawing/2014/main" id="{2111C249-6D0E-4553-AC7C-42BF004F1042}"/>
                </a:ext>
              </a:extLst>
            </p:cNvPr>
            <p:cNvCxnSpPr>
              <a:stCxn id="20" idx="3"/>
              <a:endCxn id="18"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2" name="Connector: Elbow 31">
              <a:extLst>
                <a:ext uri="{FF2B5EF4-FFF2-40B4-BE49-F238E27FC236}">
                  <a16:creationId xmlns:a16="http://schemas.microsoft.com/office/drawing/2014/main" id="{0A1FFD0B-E8E3-49A2-8788-9CEC1F39F22D}"/>
                </a:ext>
              </a:extLst>
            </p:cNvPr>
            <p:cNvCxnSpPr>
              <a:stCxn id="18" idx="1"/>
              <a:endCxn id="20"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Rectangle: Rounded Corners 32">
              <a:extLst>
                <a:ext uri="{FF2B5EF4-FFF2-40B4-BE49-F238E27FC236}">
                  <a16:creationId xmlns:a16="http://schemas.microsoft.com/office/drawing/2014/main" id="{F0B30532-E13E-4F86-AB5B-88567FF76D49}"/>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34" name="Arrow: Right 33">
              <a:extLst>
                <a:ext uri="{FF2B5EF4-FFF2-40B4-BE49-F238E27FC236}">
                  <a16:creationId xmlns:a16="http://schemas.microsoft.com/office/drawing/2014/main" id="{7F707E17-E54A-488F-BFE6-6CB551583C38}"/>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Isosceles Triangle 34">
              <a:extLst>
                <a:ext uri="{FF2B5EF4-FFF2-40B4-BE49-F238E27FC236}">
                  <a16:creationId xmlns:a16="http://schemas.microsoft.com/office/drawing/2014/main" id="{9B0A461F-6F3C-4CAA-AD3D-1EA28F1ECB5B}"/>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36" name="Isosceles Triangle 35">
              <a:extLst>
                <a:ext uri="{FF2B5EF4-FFF2-40B4-BE49-F238E27FC236}">
                  <a16:creationId xmlns:a16="http://schemas.microsoft.com/office/drawing/2014/main" id="{DBAE530A-85DB-4C8D-8921-E4AC4A2CCD9F}"/>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37" name="Isosceles Triangle 36">
              <a:extLst>
                <a:ext uri="{FF2B5EF4-FFF2-40B4-BE49-F238E27FC236}">
                  <a16:creationId xmlns:a16="http://schemas.microsoft.com/office/drawing/2014/main" id="{17F3EE3A-8C8C-4AED-929F-AB5FF18A2FCC}"/>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38" name="Isosceles Triangle 37">
              <a:extLst>
                <a:ext uri="{FF2B5EF4-FFF2-40B4-BE49-F238E27FC236}">
                  <a16:creationId xmlns:a16="http://schemas.microsoft.com/office/drawing/2014/main" id="{8B9B1CFA-174F-4CB2-BCC5-555147B1782A}"/>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39" name="TextBox 38">
              <a:extLst>
                <a:ext uri="{FF2B5EF4-FFF2-40B4-BE49-F238E27FC236}">
                  <a16:creationId xmlns:a16="http://schemas.microsoft.com/office/drawing/2014/main" id="{90382EEF-66E9-4504-965A-BA8C817348F6}"/>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40" name="Arrow: Right 39">
              <a:extLst>
                <a:ext uri="{FF2B5EF4-FFF2-40B4-BE49-F238E27FC236}">
                  <a16:creationId xmlns:a16="http://schemas.microsoft.com/office/drawing/2014/main" id="{2E078AB0-F751-490A-A156-8EA20323DC77}"/>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1353548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52</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53</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54</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58</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6</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7</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9</a:t>
            </a:fld>
            <a:endParaRPr lang="en-US" dirty="0"/>
          </a:p>
        </p:txBody>
      </p:sp>
    </p:spTree>
    <p:extLst>
      <p:ext uri="{BB962C8B-B14F-4D97-AF65-F5344CB8AC3E}">
        <p14:creationId xmlns:p14="http://schemas.microsoft.com/office/powerpoint/2010/main" val="158707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46455</TotalTime>
  <Words>4124</Words>
  <Application>Microsoft Office PowerPoint</Application>
  <PresentationFormat>Widescreen</PresentationFormat>
  <Paragraphs>533</Paragraphs>
  <Slides>58</Slides>
  <Notes>13</Notes>
  <HiddenSlides>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58</vt:i4>
      </vt:variant>
    </vt:vector>
  </HeadingPairs>
  <TitlesOfParts>
    <vt:vector size="75" baseType="lpstr">
      <vt:lpstr>Aharoni</vt:lpstr>
      <vt:lpstr>Amatic SC Regular</vt:lpstr>
      <vt:lpstr>Arial</vt:lpstr>
      <vt:lpstr>Calibri</vt:lpstr>
      <vt:lpstr>Calibri Light</vt:lpstr>
      <vt:lpstr>Consolas</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How do machines learn?</vt:lpstr>
      <vt:lpstr>PowerPoint Presentation</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Brian’s Version of Data Science Lifecycle</vt:lpstr>
      <vt:lpstr>Overview of SOME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Cross- Validation</vt:lpstr>
      <vt:lpstr>Cross-Validation</vt:lpstr>
      <vt:lpstr>PowerPoint Presentation</vt:lpstr>
      <vt:lpstr>Overview of SOME Key ML Methods/Terms </vt:lpstr>
      <vt:lpstr>Brian’s Version of Data Science Lifecycle</vt:lpstr>
      <vt:lpstr>Overview of Key ML Methods/Terms </vt:lpstr>
      <vt:lpstr>Overview of Key ML Methods/Terms </vt:lpstr>
      <vt:lpstr>Overview of Key ML Methods/Terms </vt:lpstr>
      <vt:lpstr>Bias Versus Variance </vt:lpstr>
      <vt:lpstr>Overview of Key ML Methods/Terms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101</cp:revision>
  <dcterms:created xsi:type="dcterms:W3CDTF">2020-08-13T20:04:25Z</dcterms:created>
  <dcterms:modified xsi:type="dcterms:W3CDTF">2023-09-18T15:51:44Z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