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05</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 - we would get this (or more extreme) result less than 5 times due to chance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α is the rate at which we will reject a true null hypothesis (Type I error rate)</a:t>
            </a:r>
          </a:p>
          <a:p>
            <a:pPr lvl="0" indent="0" marL="0">
              <a:buNone/>
            </a:pPr>
            <a:r>
              <a:rPr/>
              <a:t>Lowering α will lower likelihood of incorrectly rejecting a true null hypothesis (e.g., 0.01, 0.001)</a:t>
            </a:r>
          </a:p>
          <a:p>
            <a:pPr lvl="0" indent="0" marL="0">
              <a:buNone/>
            </a:pPr>
            <a:r>
              <a:rPr i="1"/>
              <a:t>Both Hs and α are specified</a:t>
            </a:r>
            <a:r>
              <a:rPr/>
              <a:t> </a:t>
            </a:r>
            <a:r>
              <a:rPr i="1"/>
              <a:t>BEFORE collection of data and analysis</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5:</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General procedure for H testing:</a:t>
            </a:r>
          </a:p>
          <a:p>
            <a:pPr lvl="0"/>
            <a:r>
              <a:rPr/>
              <a:t>Collect data</a:t>
            </a:r>
          </a:p>
          <a:p>
            <a:pPr lvl="0"/>
            <a:r>
              <a:rPr/>
              <a:t>Perform test</a:t>
            </a:r>
          </a:p>
          <a:p>
            <a:pPr lvl="1"/>
            <a:r>
              <a:rPr/>
              <a:t>If p-value &lt; α, conclude Ho is likely false and reject it</a:t>
            </a:r>
          </a:p>
          <a:p>
            <a:pPr lvl="1"/>
            <a:r>
              <a:rPr/>
              <a:t>If p-value &gt; α, conclude no evidence Ho is false and retain it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a:t>
            </a:r>
          </a:p>
          <a:p>
            <a:pPr lvl="0"/>
            <a:r>
              <a:rPr/>
              <a:t>Major goal of statistics: inferences about populations from samples… and assign degree of confidence to inferences</a:t>
            </a:r>
          </a:p>
          <a:p>
            <a:pPr lvl="0"/>
            <a:r>
              <a:rPr/>
              <a:t>Statistical H-testing: formalized approach to inference</a:t>
            </a:r>
          </a:p>
          <a:p>
            <a:pPr lvl="0"/>
            <a:r>
              <a:rPr/>
              <a:t>Relies on specifying null hypothesis (Ho) and alternate hypothesis (Ha</a:t>
            </a:r>
          </a:p>
          <a:p>
            <a:pPr lvl="0"/>
            <a:r>
              <a:rPr/>
              <a:t>Tests assess likelihood of the null hypothesis being true</a:t>
            </a:r>
          </a:p>
          <a:p>
            <a:pPr lvl="0"/>
            <a:r>
              <a:rPr/>
              <a:t>Expressed as p-value: probability of obtaining sample value of statistic (or more extreme one) if Ho is true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 pine needle example</a:t>
            </a:r>
          </a:p>
          <a:p>
            <a:pPr lvl="0"/>
            <a:r>
              <a:rPr/>
              <a:t>Probability of getting sample</a:t>
            </a:r>
          </a:p>
          <a:p>
            <a:pPr lvl="0"/>
            <a:r>
              <a:rPr/>
              <a:t>with ȳ at least as far away from 21 as 35)? - p(ȳ ≤ 3500 or ȳ ≥ 3900)</a:t>
            </a:r>
          </a:p>
          <a:p>
            <a:pPr lvl="1"/>
            <a:r>
              <a:rPr/>
              <a:t>What about - 1-tailed or 2-tailed test?</a:t>
            </a:r>
          </a:p>
          <a:p>
            <a:pPr lvl="1"/>
            <a:r>
              <a:rPr/>
              <a:t>Can solve using SND and z-scores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a:r>
              <a:rPr/>
              <a:t>z= (21-35)/40 = -0.48</a:t>
            </a:r>
          </a:p>
          <a:p>
            <a:pPr lvl="1"/>
            <a:r>
              <a:rPr/>
              <a:t>From z table: p= 0.6368 X 2</a:t>
            </a:r>
          </a:p>
          <a:p>
            <a:pPr lvl="1"/>
            <a:r>
              <a:rPr/>
              <a:t>p of getting sample as far away from µ as A is = 0.6368 (63.6%)</a:t>
            </a:r>
          </a:p>
          <a:p>
            <a:pPr lvl="0"/>
            <a:r>
              <a:rPr/>
              <a:t>But -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4: Review</a:t>
            </a:r>
          </a:p>
        </p:txBody>
      </p:sp>
      <p:sp>
        <p:nvSpPr>
          <p:cNvPr id="3" name="Content Placeholder 2"/>
          <p:cNvSpPr>
            <a:spLocks noGrp="1"/>
          </p:cNvSpPr>
          <p:nvPr>
            <p:ph idx="1" sz="half"/>
          </p:nvPr>
        </p:nvSpPr>
        <p:spPr/>
        <p:txBody>
          <a:bodyPr/>
          <a:lstStyle/>
          <a:p>
            <a:pPr lvl="0" indent="0" marL="0">
              <a:buNone/>
            </a:pPr>
            <a:r>
              <a:rPr/>
              <a:t>Covered</a:t>
            </a:r>
          </a:p>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a:t>
            </a:r>
          </a:p>
          <a:p>
            <a:pPr lvl="0"/>
            <a:r>
              <a:rPr b="1"/>
              <a:t>One and Two Sample T Test</a:t>
            </a:r>
          </a:p>
          <a:p>
            <a:pPr lvl="0"/>
            <a:r>
              <a:rPr b="1"/>
              <a:t>p-values</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Formulate hypotheses</a:t>
            </a:r>
          </a:p>
          <a:p>
            <a:pPr lvl="0"/>
            <a:r>
              <a:rPr/>
              <a:t>Test assumptions</a:t>
            </a:r>
          </a:p>
          <a:p>
            <a:pPr lvl="0"/>
            <a:r>
              <a:rPr/>
              <a:t>Perform t-tests</a:t>
            </a:r>
          </a:p>
          <a:p>
            <a:pPr lvl="0"/>
            <a:r>
              <a:rPr/>
              <a:t>Visualize data</a:t>
            </a:r>
          </a:p>
          <a:p>
            <a:pPr lvl="0"/>
            <a:r>
              <a:rPr/>
              <a:t>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How to do this in R</a:t>
            </a:r>
          </a:p>
        </p:txBody>
      </p:sp>
      <p:sp>
        <p:nvSpPr>
          <p:cNvPr id="3" name="Content Placeholder 2"/>
          <p:cNvSpPr>
            <a:spLocks noGrp="1"/>
          </p:cNvSpPr>
          <p:nvPr>
            <p:ph idx="1" sz="half"/>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a:r>
              <a:rPr/>
              <a:t>The central tendency</a:t>
            </a:r>
          </a:p>
          <a:p>
            <a:pPr lvl="0"/>
            <a:r>
              <a:rPr/>
              <a:t>The spread of the data</a:t>
            </a:r>
          </a:p>
          <a:p>
            <a:pPr lvl="0"/>
            <a:r>
              <a:rPr/>
              <a:t>Potential outliers</a:t>
            </a:r>
          </a:p>
          <a:p>
            <a:pPr lvl="0"/>
            <a:r>
              <a:rPr/>
              <a:t>Shape of distribution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visualize-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or histograms</a:t>
            </a:r>
          </a:p>
          <a:p>
            <a:pPr lvl="1"/>
            <a:r>
              <a:rPr/>
              <a:t>Statistical tests: Shapiro</a:t>
            </a:r>
          </a:p>
          <a:p>
            <a:pPr lvl="1"/>
            <a:r>
              <a:rPr/>
              <a:t>Wilk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Assumptions in R - qqplots</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test_assumptions-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marL="0">
              <a:spcBef>
                <a:spcPts val="3000"/>
              </a:spcBef>
              <a:buNone/>
            </a:pPr>
            <a:r>
              <a:rPr b="1"/>
              <a:t>Shapiro Wilk</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Conducting the Single Sample T-Test</a:t>
            </a:r>
          </a:p>
        </p:txBody>
      </p:sp>
      <p:sp>
        <p:nvSpPr>
          <p:cNvPr id="3" name="Content Placeholder 2"/>
          <p:cNvSpPr>
            <a:spLocks noGrp="1"/>
          </p:cNvSpPr>
          <p:nvPr>
            <p:ph idx="1"/>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r>
              <a:rPr/>
              <a:t> </a:t>
            </a:r>
            <a:r>
              <a:rPr b="1"/>
              <a:t>What is probability of getting sample at least as far from 55mm as our sample mean?</a:t>
            </a:r>
          </a:p>
          <a:p>
            <a:pPr lvl="0" indent="0" marL="0">
              <a:buNone/>
            </a:pPr>
            <a:r>
              <a:rPr/>
              <a:t>This is our p-value, which helps us decide whether to reject the null hypothesis.</a:t>
            </a:r>
          </a:p>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Your Task</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Interpreting and Reporting Results</a:t>
            </a:r>
          </a:p>
        </p:txBody>
      </p:sp>
      <p:sp>
        <p:nvSpPr>
          <p:cNvPr id="3" name="Content Placeholder 2"/>
          <p:cNvSpPr>
            <a:spLocks noGrp="1"/>
          </p:cNvSpPr>
          <p:nvPr>
            <p:ph idx="1"/>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Two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a:t>
                </a:r>
              </a:p>
              <a:p>
                <a:pPr lvl="0"/>
                <a:r>
                  <a:rPr b="1"/>
                  <a:t>n₁ and n₂:</a:t>
                </a:r>
                <a:r>
                  <a:rPr/>
                  <a:t> These are the sample sizes of the two groups.</a:t>
                </a:r>
              </a:p>
              <a:p>
                <a:pPr lvl="0"/>
                <a:r>
                  <a:rPr b="1"/>
                  <a:t>√(1/n₁ + 1/n₂):</a:t>
                </a:r>
                <a:r>
                  <a:rPr/>
                  <a:t> This represents the pooled standard error.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r>
              <a:rPr/>
              <a:t> Before conducting the test, we need to understand the data for each group.</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difference in means</a:t>
            </a:r>
            <a:br/>
            <a:r>
              <a:rPr>
                <a:solidFill>
                  <a:srgbClr val="5E5E5E"/>
                </a:solidFill>
                <a:latin typeface="Courier"/>
              </a:rPr>
              <a:t># YOUR CODE HERE</a:t>
            </a:r>
            <a:br/>
            <a:br/>
            <a:r>
              <a:rPr>
                <a:solidFill>
                  <a:srgbClr val="5E5E5E"/>
                </a:solidFill>
                <a:latin typeface="Courier"/>
              </a:rPr>
              <a:t># Assuming your dataframe is called df</a:t>
            </a:r>
            <a:br/>
            <a:r>
              <a:rPr>
                <a:solidFill>
                  <a:srgbClr val="003B4F"/>
                </a:solidFill>
                <a:latin typeface="Courier"/>
              </a:rPr>
              <a:t>group_summary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difference =</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p>
          <a:p>
            <a:pPr lvl="0" indent="0">
              <a:buNone/>
            </a:pPr>
            <a:r>
              <a:rPr>
                <a:latin typeface="Courier"/>
              </a:rPr>
              <a:t># A tibble: 1 × 1
  difference
       &lt;dbl&gt;
1       -5.5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Or alternatively using filter and pull:</a:t>
            </a:r>
            <a:br/>
            <a:r>
              <a:rPr>
                <a:solidFill>
                  <a:srgbClr val="003B4F"/>
                </a:solidFill>
                <a:latin typeface="Courier"/>
              </a:rPr>
              <a:t>lee_mean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wind_mean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difference &lt;- wind_mean </a:t>
            </a:r>
            <a:r>
              <a:rPr>
                <a:solidFill>
                  <a:srgbClr val="5E5E5E"/>
                </a:solidFill>
                <a:latin typeface="Courier"/>
              </a:rPr>
              <a:t>-</a:t>
            </a:r>
            <a:r>
              <a:rPr>
                <a:solidFill>
                  <a:srgbClr val="003B4F"/>
                </a:solidFill>
                <a:latin typeface="Courier"/>
              </a:rPr>
              <a:t> lee_mean</a:t>
            </a:r>
            <a:br/>
            <a:r>
              <a:rPr>
                <a:solidFill>
                  <a:srgbClr val="003B4F"/>
                </a:solidFill>
                <a:latin typeface="Courier"/>
              </a:rPr>
              <a:t>difference</a:t>
            </a:r>
          </a:p>
          <a:p>
            <a:pPr lvl="0" indent="0">
              <a:buNone/>
            </a:pPr>
            <a:r>
              <a:rPr>
                <a:latin typeface="Courier"/>
              </a:rPr>
              <a:t>[1] -5.5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Part 2:</a:t>
            </a:r>
            <a:r>
              <a:rPr/>
              <a:t> Visualizing Group Differences</a:t>
            </a:r>
          </a:p>
        </p:txBody>
      </p:sp>
      <p:sp>
        <p:nvSpPr>
          <p:cNvPr id="4" name="Text Placeholder 3"/>
          <p:cNvSpPr>
            <a:spLocks noGrp="1"/>
          </p:cNvSpPr>
          <p:nvPr>
            <p:ph idx="2" sz="half" type="body"/>
          </p:nvPr>
        </p:nvSpPr>
        <p:spPr/>
        <p:txBody>
          <a:bodyPr/>
          <a:lstStyle/>
          <a:p>
            <a:pPr lvl="0" indent="0" marL="0">
              <a:buNone/>
            </a:pPr>
            <a:r>
              <a:rPr b="1"/>
              <a:t>Activity: Create visualizations to compare the groups</a:t>
            </a:r>
            <a:r>
              <a:rPr/>
              <a:t> Effective visualizations for group comparisons:</a:t>
            </a:r>
          </a:p>
          <a:p>
            <a:pPr lvl="0"/>
            <a:r>
              <a:rPr/>
              <a:t>Side-by-side boxplots</a:t>
            </a:r>
          </a:p>
          <a:p>
            <a:pPr lvl="0"/>
            <a:r>
              <a:rPr/>
              <a:t>Violin plots</a:t>
            </a:r>
          </a:p>
          <a:p>
            <a:pPr lvl="0"/>
            <a:r>
              <a:rPr/>
              <a:t>Error bar plots</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group_visualization-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how can you do this by wind to see both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color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unnamed-chunk-8-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Testing Assumptions for Two-Sample T-Test</a:t>
            </a:r>
          </a:p>
        </p:txBody>
      </p:sp>
      <p:sp>
        <p:nvSpPr>
          <p:cNvPr id="3" name="Content Placeholder 2"/>
          <p:cNvSpPr>
            <a:spLocks noGrp="1"/>
          </p:cNvSpPr>
          <p:nvPr>
            <p:ph idx="1"/>
          </p:nvPr>
        </p:nvSpPr>
        <p:spPr/>
        <p:txBody>
          <a:bodyPr/>
          <a:lstStyle/>
          <a:p>
            <a:pPr lvl="0" indent="0" marL="0">
              <a:buNone/>
            </a:pPr>
            <a:r>
              <a:rPr b="1"/>
              <a:t>Activity: Test assumptions for two-sample t-test</a:t>
            </a:r>
          </a:p>
          <a:p>
            <a:pPr lvl="0" indent="0" marL="0">
              <a:buNone/>
            </a:pPr>
            <a:r>
              <a:rPr/>
              <a:t>For a two-sample t-test, we need to check:</a:t>
            </a:r>
          </a:p>
          <a:p>
            <a:pPr lvl="0" indent="-342900" marL="342900">
              <a:buAutoNum type="arabicPeriod"/>
            </a:pPr>
            <a:r>
              <a:rPr/>
              <a:t>Normality within each group</a:t>
            </a:r>
          </a:p>
          <a:p>
            <a:pPr lvl="0" indent="-342900" marL="342900">
              <a:buAutoNum type="arabicPeriod"/>
            </a:pPr>
            <a:r>
              <a:rPr/>
              <a:t>Equal variances between groups (for standard t-test)</a:t>
            </a:r>
          </a:p>
          <a:p>
            <a:pPr lvl="0" indent="-342900" marL="342900">
              <a:buAutoNum type="arabicPeriod"/>
            </a:pPr>
            <a:r>
              <a:rPr/>
              <a:t>Independent observations</a:t>
            </a:r>
          </a:p>
          <a:p>
            <a:pPr lvl="0" indent="0" marL="0">
              <a:buNone/>
            </a:pPr>
            <a:r>
              <a:rPr/>
              <a:t>If assumptions are violated:</a:t>
            </a:r>
          </a:p>
          <a:p>
            <a:pPr lvl="0"/>
            <a:r>
              <a:rPr/>
              <a:t>Welch’s t-test (unequal variances)</a:t>
            </a:r>
          </a:p>
          <a:p>
            <a:pPr lvl="0"/>
            <a:r>
              <a:rPr/>
              <a:t>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unnamed-chunk-9-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windward group</a:t>
            </a:r>
          </a:p>
        </p:txBody>
      </p:sp>
      <p:sp>
        <p:nvSpPr>
          <p:cNvPr id="3" name="Content Placeholder 2"/>
          <p:cNvSpPr>
            <a:spLocks noGrp="1"/>
          </p:cNvSpPr>
          <p:nvPr>
            <p:ph idx="1"/>
          </p:nvPr>
        </p:nvSpPr>
        <p:spPr/>
        <p:txBody>
          <a:bodyPr/>
          <a:lstStyle/>
          <a:p>
            <a:pPr lvl="0" indent="0">
              <a:buNone/>
            </a:pPr>
            <a:r>
              <a:rPr>
                <a:solidFill>
                  <a:srgbClr val="5E5E5E"/>
                </a:solidFill>
                <a:latin typeface="Courier"/>
              </a:rPr>
              <a:t># Windward group</a:t>
            </a:r>
            <a:br/>
            <a:r>
              <a:rPr>
                <a:solidFill>
                  <a:srgbClr val="5E5E5E"/>
                </a:solidFill>
                <a:latin typeface="Courier"/>
              </a:rPr>
              <a:t># YOUR CODE HERE for windward group normality test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Remember you can always do it in one go</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there are always two ways</a:t>
            </a:r>
            <a:br/>
            <a:r>
              <a:rPr>
                <a:solidFill>
                  <a:srgbClr val="5E5E5E"/>
                </a:solidFill>
                <a:latin typeface="Courier"/>
              </a:rPr>
              <a:t># Test for normality using Shapiro-Wilk test for each wind group</a:t>
            </a:r>
            <a:br/>
            <a:r>
              <a:rPr>
                <a:solidFill>
                  <a:srgbClr val="5E5E5E"/>
                </a:solidFill>
                <a:latin typeface="Courier"/>
              </a:rPr>
              <a:t># All in one pipeline using tidyverse approach</a:t>
            </a:r>
            <a:br/>
            <a:r>
              <a:rPr>
                <a:solidFill>
                  <a:srgbClr val="003B4F"/>
                </a:solidFill>
                <a:latin typeface="Courier"/>
              </a:rPr>
              <a:t>normality_results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shapiro_stat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statistic,</a:t>
            </a:r>
            <a:br/>
            <a:r>
              <a:rPr>
                <a:solidFill>
                  <a:srgbClr val="003B4F"/>
                </a:solidFill>
                <a:latin typeface="Courier"/>
              </a:rPr>
              <a:t>    </a:t>
            </a:r>
            <a:r>
              <a:rPr>
                <a:solidFill>
                  <a:srgbClr val="657422"/>
                </a:solidFill>
                <a:latin typeface="Courier"/>
              </a:rPr>
              <a:t>shapiro_p_value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p.value,</a:t>
            </a:r>
            <a:br/>
            <a:r>
              <a:rPr>
                <a:solidFill>
                  <a:srgbClr val="003B4F"/>
                </a:solidFill>
                <a:latin typeface="Courier"/>
              </a:rPr>
              <a:t>    </a:t>
            </a:r>
            <a:r>
              <a:rPr>
                <a:solidFill>
                  <a:srgbClr val="657422"/>
                </a:solidFill>
                <a:latin typeface="Courier"/>
              </a:rPr>
              <a:t>normal_distribution =</a:t>
            </a:r>
            <a:r>
              <a:rPr>
                <a:solidFill>
                  <a:srgbClr val="003B4F"/>
                </a:solidFill>
                <a:latin typeface="Courier"/>
              </a:rPr>
              <a:t> </a:t>
            </a:r>
            <a:r>
              <a:rPr>
                <a:solidFill>
                  <a:srgbClr val="4758AB"/>
                </a:solidFill>
                <a:latin typeface="Courier"/>
              </a:rPr>
              <a:t>if_else</a:t>
            </a:r>
            <a:r>
              <a:rPr>
                <a:solidFill>
                  <a:srgbClr val="003B4F"/>
                </a:solidFill>
                <a:latin typeface="Courier"/>
              </a:rPr>
              <a:t>(shapiro_p_value </a:t>
            </a:r>
            <a:r>
              <a:rPr>
                <a:solidFill>
                  <a:srgbClr val="5E5E5E"/>
                </a:solidFill>
                <a:latin typeface="Courier"/>
              </a:rPr>
              <a:t>&gt;</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20794D"/>
                </a:solidFill>
                <a:latin typeface="Courier"/>
              </a:rPr>
              <a:t>"Normal"</a:t>
            </a:r>
            <a:r>
              <a:rPr>
                <a:solidFill>
                  <a:srgbClr val="003B4F"/>
                </a:solidFill>
                <a:latin typeface="Courier"/>
              </a:rPr>
              <a:t>, </a:t>
            </a:r>
            <a:r>
              <a:rPr>
                <a:solidFill>
                  <a:srgbClr val="20794D"/>
                </a:solidFill>
                <a:latin typeface="Courier"/>
              </a:rPr>
              <a:t>"Non-normal"</a:t>
            </a:r>
            <a:r>
              <a:rPr>
                <a:solidFill>
                  <a:srgbClr val="003B4F"/>
                </a:solidFill>
                <a:latin typeface="Courier"/>
              </a:rPr>
              <a:t>)</a:t>
            </a:r>
            <a:br/>
            <a:r>
              <a:rPr>
                <a:solidFill>
                  <a:srgbClr val="003B4F"/>
                </a:solidFill>
                <a:latin typeface="Courier"/>
              </a:rPr>
              <a:t>  )</a:t>
            </a:r>
            <a:br/>
            <a:br/>
            <a:r>
              <a:rPr>
                <a:solidFill>
                  <a:srgbClr val="5E5E5E"/>
                </a:solidFill>
                <a:latin typeface="Courier"/>
              </a:rPr>
              <a:t># Print the results</a:t>
            </a:r>
            <a:br/>
            <a:r>
              <a:rPr>
                <a:solidFill>
                  <a:srgbClr val="4758AB"/>
                </a:solidFill>
                <a:latin typeface="Courier"/>
              </a:rPr>
              <a:t>print</a:t>
            </a:r>
            <a:r>
              <a:rPr>
                <a:solidFill>
                  <a:srgbClr val="003B4F"/>
                </a:solidFill>
                <a:latin typeface="Courier"/>
              </a:rPr>
              <a:t>(normality_results)</a:t>
            </a:r>
          </a:p>
          <a:p>
            <a:pPr lvl="0" indent="0">
              <a:buNone/>
            </a:pPr>
            <a:r>
              <a:rPr>
                <a:latin typeface="Courier"/>
              </a:rPr>
              <a:t># A tibble: 2 × 4
  wind  shapiro_stat shapiro_p_value normal_distribution
  &lt;chr&gt;        &lt;dbl&gt;           &lt;dbl&gt; &lt;chr&gt;              
1 lee          0.955           0.343 Normal             
2 wind         0.961           0.451 Normal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Conduct a Levenes Test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Conducting the Two-Sample T-Test</a:t>
            </a:r>
          </a:p>
        </p:txBody>
      </p:sp>
      <p:sp>
        <p:nvSpPr>
          <p:cNvPr id="3" name="Content Placeholder 2"/>
          <p:cNvSpPr>
            <a:spLocks noGrp="1"/>
          </p:cNvSpPr>
          <p:nvPr>
            <p:ph idx="1"/>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 H₁: μ₁ ≠ μ₂ (The mean needle lengths are different)</a:t>
            </a:r>
          </a:p>
          <a:p>
            <a:pPr lvl="0" indent="0" marL="0">
              <a:buNone/>
            </a:pPr>
            <a:r>
              <a:rPr/>
              <a:t>Deciding between:</a:t>
            </a:r>
          </a:p>
          <a:p>
            <a:pPr lvl="0"/>
            <a:r>
              <a:rPr/>
              <a:t>Standard t-test (equal variances)</a:t>
            </a:r>
          </a:p>
          <a:p>
            <a:pPr lvl="0"/>
            <a:r>
              <a:rPr/>
              <a:t>Welch’s t-test (unequal variances)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Based on our Levene’s test result.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3:</a:t>
            </a:r>
            <a:r>
              <a:rPr/>
              <a:t> Paired T-Test (Extended Activity)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we collected data in pairs (same tree, different sides), we would use a paired t-test. </a:t>
                </a: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14:m>
                  <m:oMath xmlns:m="http://schemas.openxmlformats.org/officeDocument/2006/math">
                    <m:acc>
                      <m:accPr>
                        <m:chr m:val="‾"/>
                      </m:accPr>
                      <m:e>
                        <m:r>
                          <m:t>d</m:t>
                        </m:r>
                      </m:e>
                    </m:acc>
                  </m:oMath>
                </a14:m>
                <a:r>
                  <a:rPr/>
                  <a:t> is the mean difference</a:t>
                </a:r>
              </a:p>
              <a:p>
                <a:pPr lvl="0"/>
                <a14:m>
                  <m:oMath xmlns:m="http://schemas.openxmlformats.org/officeDocument/2006/math">
                    <m:sSub>
                      <m:e>
                        <m:r>
                          <m:t>s</m:t>
                        </m:r>
                      </m:e>
                      <m:sub>
                        <m:r>
                          <m:t>d</m:t>
                        </m:r>
                      </m:sub>
                    </m:sSub>
                  </m:oMath>
                </a14:m>
                <a:r>
                  <a:rPr/>
                  <a:t> is the standard deviation of differences</a:t>
                </a:r>
              </a:p>
              <a:p>
                <a:pPr lvl="0"/>
                <a14:m>
                  <m:oMath xmlns:m="http://schemas.openxmlformats.org/officeDocument/2006/math">
                    <m:r>
                      <m:t>n</m:t>
                    </m:r>
                  </m:oMath>
                </a14:m>
                <a:r>
                  <a:rPr/>
                  <a:t> is the number of pairs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Data transformation (log, square root, etc.)</a:t>
            </a:r>
          </a:p>
          <a:p>
            <a:pPr lvl="0"/>
            <a:r>
              <a:rPr/>
              <a:t>Non-parametric tests</a:t>
            </a:r>
          </a:p>
          <a:p>
            <a:pPr lvl="0"/>
            <a:r>
              <a:rPr/>
              <a:t>Bootstrapping approaches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Summary and Conclusions</a:t>
            </a:r>
          </a:p>
        </p:txBody>
      </p:sp>
      <p:sp>
        <p:nvSpPr>
          <p:cNvPr id="3" name="Content Placeholder 2"/>
          <p:cNvSpPr>
            <a:spLocks noGrp="1"/>
          </p:cNvSpPr>
          <p:nvPr>
            <p:ph idx="1"/>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For Example:</a:t>
            </a:r>
            <a:br/>
          </a:p>
          <a:p>
            <a:pPr lvl="0"/>
            <a:r>
              <a:rPr/>
              <a:t>Ho: µ=0, Ha: µ ≠ 0</a:t>
            </a:r>
          </a:p>
          <a:p>
            <a:pPr lvl="1"/>
            <a:r>
              <a:rPr/>
              <a:t>mean equals 0 or mean does not equal 0</a:t>
            </a:r>
          </a:p>
          <a:p>
            <a:pPr lvl="0"/>
            <a:r>
              <a:rPr/>
              <a:t>Ho: µ=35, Ha: µ ≠ 35</a:t>
            </a:r>
          </a:p>
          <a:p>
            <a:pPr lvl="1"/>
            <a:r>
              <a:rPr/>
              <a:t>mean equals 35 or mean does not equal 35</a:t>
            </a:r>
          </a:p>
          <a:p>
            <a:pPr lvl="1"/>
            <a:r>
              <a:rPr/>
              <a:t>Ho: µ1 = µ2, Ha: µ1 ≠ µ2</a:t>
            </a:r>
          </a:p>
          <a:p>
            <a:pPr lvl="1"/>
            <a:r>
              <a:rPr/>
              <a:t>mean of population 1 equals mean of population 2 or it does not</a:t>
            </a:r>
          </a:p>
          <a:p>
            <a:pPr lvl="1"/>
            <a:r>
              <a:rPr/>
              <a:t>Ho: µ &gt; 0, Ha: µ ≤ 0</a:t>
            </a:r>
          </a:p>
          <a:p>
            <a:pPr lvl="1"/>
            <a:r>
              <a:rPr/>
              <a:t>can be directional mean is greater than 0 or mean is not equal or less than 0</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dc:title>
  <dc:creator>Bill Perry</dc:creator>
  <cp:keywords/>
  <dcterms:created xsi:type="dcterms:W3CDTF">2025-04-01T15:55:40Z</dcterms:created>
  <dcterms:modified xsi:type="dcterms:W3CDTF">2025-04-01T15:55:40Z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