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4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04: Probability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300mm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(300 - 265.61)/28.3 = 1.215194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i3_stats &lt;- gray_i3_df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mean_length sd_length     n se_length
        &lt;dbl&gt;     &lt;dbl&gt; &lt;int&gt;     &lt;dbl&gt;
1        266.      28.3    66      3.48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320mm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(320 - 265.61)/28.3 = 1.92</a:t>
                </a:r>
              </a:p>
              <a:p>
                <a:pPr lvl="0" indent="0" marL="0">
                  <a:buNone/>
                </a:pPr>
                <a:r>
                  <a:rPr/>
                  <a:t>or .9726 in table or 97.3% is the area left of the curve and</a:t>
                </a:r>
              </a:p>
              <a:p>
                <a:pPr lvl="0" indent="0" marL="0">
                  <a:buNone/>
                </a:pPr>
                <a:r>
                  <a:rPr/>
                  <a:t>100 - 97.3 = 2.7% or 2.7% of fish are expected to be longer</a:t>
                </a:r>
              </a:p>
            </p:txBody>
          </p:sp>
        </mc:Choice>
      </mc:AlternateContent>
      <p:pic>
        <p:nvPicPr>
          <p:cNvPr descr="images/clipboard-1995791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47800"/>
            <a:ext cx="27813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Sampling a population - Std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Sampling Distributions</a:t>
            </a:r>
          </a:p>
          <a:p>
            <a:pPr lvl="0" indent="0" marL="1270000">
              <a:buNone/>
            </a:pPr>
            <a:r>
              <a:rPr sz="2000"/>
              <a:t>Let’s explore how sample size affects our estimates by taking samples of different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seed for reproducibility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samples of different sizes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mean and standard error for each sample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medium_mean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large_mean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(small_mean, medium_mean, large_mean),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(small_se, medium_se, large_se)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Sample_Size    Mean        SE
1          10 302.000 26.607330
2          30 319.200 12.082989
3         100 323.328  6.478149</a:t>
            </a:r>
          </a:p>
          <a:p>
            <a:pPr lvl="0" indent="0" marL="1270000">
              <a:buNone/>
            </a:pPr>
            <a:r>
              <a:rPr sz="2000"/>
              <a:t>What do you observe about the standard error as sample size increases? Why does this happen?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Every sample gives slightly different estimate of µ</a:t>
            </a:r>
          </a:p>
          <a:p>
            <a:pPr lvl="0"/>
            <a:r>
              <a:rPr/>
              <a:t>Can take many samples and calculate means</a:t>
            </a:r>
          </a:p>
          <a:p>
            <a:pPr lvl="0"/>
            <a:r>
              <a:rPr/>
              <a:t>Plot the frequency distribution of means</a:t>
            </a:r>
          </a:p>
          <a:p>
            <a:pPr lvl="0"/>
            <a:r>
              <a:rPr/>
              <a:t>Get the “sampling distribution of means”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important properties:</a:t>
            </a:r>
          </a:p>
          <a:p>
            <a:pPr lvl="0"/>
            <a:r>
              <a:rPr/>
              <a:t>Sampling distribution of means (SDM) from normal population will be normal</a:t>
            </a:r>
          </a:p>
          <a:p>
            <a:pPr lvl="0"/>
            <a:r>
              <a:rPr/>
              <a:t>Large Sampling distribution of means from any population will be normal (Central Limit Theorem)</a:t>
            </a:r>
          </a:p>
          <a:p>
            <a:pPr lvl="0"/>
            <a:r>
              <a:rPr/>
              <a:t>The mean of Sampling distribution of means will equal µ or the mean</a:t>
            </a:r>
          </a:p>
        </p:txBody>
      </p:sp>
      <p:pic>
        <p:nvPicPr>
          <p:cNvPr descr="04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Given above</a:t>
                </a:r>
              </a:p>
              <a:p>
                <a:pPr lvl="0"/>
                <a:r>
                  <a:rPr/>
                  <a:t>can estimate the standard deviation of sample means</a:t>
                </a:r>
              </a:p>
              <a:p>
                <a:pPr lvl="0"/>
                <a:r>
                  <a:rPr/>
                  <a:t>“Standard error of sample mean”</a:t>
                </a:r>
              </a:p>
              <a:p>
                <a:pPr lvl="0"/>
                <a:r>
                  <a:rPr/>
                  <a:t>How good is your estimate of population mean? (based on the sample collected)</a:t>
                </a:r>
              </a:p>
              <a:p>
                <a:pPr lvl="0"/>
                <a:r>
                  <a:rPr/>
                  <a:t>quantifies how much the sample means are expected to vary from samples</a:t>
                </a:r>
              </a:p>
              <a:p>
                <a:pPr lvl="0"/>
                <a:r>
                  <a:rPr/>
                  <a:t>gives an estimate of the error associated with using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to estimate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…</a:t>
                </a:r>
              </a:p>
            </p:txBody>
          </p:sp>
        </mc:Choice>
      </mc:AlternateContent>
      <p:pic>
        <p:nvPicPr>
          <p:cNvPr descr="04_01_lecture_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Notice: -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depends on - sample s (standard deviation) - sample n - (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How and why? - Decreases with sample n - number - increases with sample s - standard deviation</a:t>
                </a:r>
              </a:p>
              <a:p>
                <a:pPr lvl="0"/>
                <a:r>
                  <a:rPr/>
                  <a:t>Large sample, low s = greater confidence in estimate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</p:txBody>
          </p:sp>
        </mc:Choice>
      </mc:AlternateContent>
      <p:pic>
        <p:nvPicPr>
          <p:cNvPr descr="04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Standard Error of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95% Confidence Interval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95% CI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the sample mean</a:t>
                </a:r>
              </a:p>
              <a:p>
                <a:pPr lvl="0"/>
                <a:r>
                  <a:rPr/>
                  <a:t>𝑛 is the sample size</a:t>
                </a:r>
              </a:p>
              <a:p>
                <a:pPr lvl="0"/>
                <a:r>
                  <a:rPr/>
                  <a:t>σ is the population standard deviation</a:t>
                </a:r>
              </a:p>
              <a:p>
                <a:pPr lvl="0"/>
                <a:r>
                  <a:rPr/>
                  <a:t>z is the z-value corresponding the probability of the CI</a:t>
                </a:r>
              </a:p>
            </p:txBody>
          </p:sp>
        </mc:Choice>
      </mc:AlternateContent>
      <p:pic>
        <p:nvPicPr>
          <p:cNvPr descr="images/clipboard-20455355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24000"/>
            <a:ext cx="27813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confidence interval</a:t>
            </a:r>
            <a:r>
              <a:rPr/>
              <a:t> is a range of values that is likely to contain the true population parameter.</a:t>
            </a:r>
          </a:p>
          <a:p>
            <a:pPr lvl="0" indent="0" marL="0">
              <a:buNone/>
            </a:pPr>
            <a:r>
              <a:rPr b="1"/>
              <a:t>Interpretation:</a:t>
            </a:r>
            <a:r>
              <a:rPr/>
              <a:t> If we were to take many samples and calculate the 95% CI for each, about 95% of these intervals would contain the true population mean.</a:t>
            </a:r>
          </a:p>
          <a:p>
            <a:pPr lvl="0" indent="0" marL="0">
              <a:buNone/>
            </a:pPr>
            <a:r>
              <a:rPr b="1"/>
              <a:t>Common misinterpretation:</a:t>
            </a:r>
            <a:r>
              <a:rPr/>
              <a:t> “There is a 95% probability that the true mean is in this interval.”</a:t>
            </a:r>
          </a:p>
          <a:p>
            <a:pPr lvl="0"/>
            <a:r>
              <a:rPr/>
              <a:t>Interpret 95% CI to mean:</a:t>
            </a:r>
          </a:p>
          <a:p>
            <a:pPr lvl="1"/>
            <a:r>
              <a:rPr/>
              <a:t>Range of values that contains µ (population mean) with 95% probability</a:t>
            </a:r>
          </a:p>
          <a:p>
            <a:pPr lvl="0"/>
            <a:r>
              <a:rPr/>
              <a:t>More correctly:</a:t>
            </a:r>
          </a:p>
          <a:p>
            <a:pPr lvl="1"/>
            <a:r>
              <a:rPr/>
              <a:t>If we took 100 samples from population</a:t>
            </a:r>
          </a:p>
          <a:p>
            <a:pPr lvl="1"/>
            <a:r>
              <a:rPr/>
              <a:t>calculate a CI from each</a:t>
            </a:r>
          </a:p>
          <a:p>
            <a:pPr lvl="1"/>
            <a:r>
              <a:rPr/>
              <a:t>95 of the 100 CIs will contain the true population mean - µ</a:t>
            </a:r>
          </a:p>
        </p:txBody>
      </p:sp>
      <p:pic>
        <p:nvPicPr>
          <p:cNvPr descr="04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Probability and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Review of probability distributions</a:t>
            </a:r>
          </a:p>
          <a:p>
            <a:pPr lvl="0"/>
            <a:r>
              <a:rPr/>
              <a:t>Standard normal distribution and Z-scores</a:t>
            </a:r>
          </a:p>
          <a:p>
            <a:pPr lvl="0"/>
            <a:r>
              <a:rPr/>
              <a:t>Standard error and confidence intervals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</p:txBody>
      </p:sp>
      <p:pic>
        <p:nvPicPr>
          <p:cNvPr descr="04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Compare the SE and CI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compare what the two plots look like near each other</a:t>
            </a:r>
          </a:p>
        </p:txBody>
      </p:sp>
      <p:pic>
        <p:nvPicPr>
          <p:cNvPr descr="04_01_lecture_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Calculating Standard Error and Confidence Intervals</a:t>
            </a:r>
          </a:p>
          <a:p>
            <a:pPr lvl="0" indent="0" marL="1270000">
              <a:buNone/>
            </a:pPr>
            <a:r>
              <a:rPr sz="2000"/>
              <a:t>Calculate the standard error and 95% confidence interval for the mean length of Arctic grayling in each lake.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standard error and confidence intervals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8
  lake  mean_length sd_length     n se_length    ci ci_lower ci_upper
  &lt;chr&gt;       &lt;dbl&gt;     &lt;dbl&gt; &lt;int&gt;     &lt;dbl&gt; &lt;dbl&gt;    &lt;dbl&gt;    &lt;dbl&gt;
1 I3           266.      28.3    66      3.48  6.82     259.     272.
2 I8           363.      52.3   102      5.18 10.2      352.     373.</a:t>
            </a:r>
          </a:p>
          <a:p>
            <a:pPr lvl="0" indent="0" marL="1270000">
              <a:buNone/>
            </a:pPr>
            <a:r>
              <a:rPr sz="2000"/>
              <a:t>What do these confidence intervals tell us about the difference between lakes?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</a:t>
            </a:r>
          </a:p>
          <a:p>
            <a:pPr lvl="0"/>
            <a:r>
              <a:rPr/>
              <a:t>estimate it from the samples when don’t know the population σ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4_01_lecture_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CI using both z and t distributions for a smaller subset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sample_sd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sample_n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(small_sample)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sample_se &lt;- sample_sd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(sample_n)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t-distribution, get critical value for 95% CI with df = n-1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t_crit &lt;-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sample_n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255.3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26.26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error:"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(sample_se,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z:"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239 to 271.6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t:"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236.5 to 274.1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 critical value:"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(t_crit,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"vs z critical value: 1.96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CIs again:</a:t>
            </a:r>
          </a:p>
          <a:p>
            <a:pPr lvl="0" indent="0" marL="0">
              <a:buNone/>
            </a:pPr>
            <a:r>
              <a:rPr/>
              <a:t>Use two-sided test</a:t>
            </a:r>
          </a:p>
          <a:p>
            <a:pPr lvl="0"/>
            <a:r>
              <a:rPr/>
              <a:t>95% CI Sample A: = 272.8 ± 2.262 * (37.81/(9^0.5)) = 1.650788</a:t>
            </a:r>
          </a:p>
          <a:p>
            <a:pPr lvl="0"/>
            <a:r>
              <a:rPr/>
              <a:t>The 95% CI is between 244.3 and 301.3</a:t>
            </a:r>
          </a:p>
          <a:p>
            <a:pPr lvl="0"/>
            <a:r>
              <a:rPr/>
              <a:t>“The 95% CI for the population mean from sample A is 272.8 ± 28.5”</a:t>
            </a:r>
          </a:p>
        </p:txBody>
      </p:sp>
      <p:pic>
        <p:nvPicPr>
          <p:cNvPr descr="images/clipboard-7214722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Exploring the Grayling Dataset</a:t>
            </a:r>
          </a:p>
          <a:p>
            <a:pPr lvl="0" indent="0" marL="1270000">
              <a:buNone/>
            </a:pPr>
            <a:r>
              <a:rPr sz="2000"/>
              <a:t>Let’s explore the Arctic grayling data from lakes I3 and I8. Use the </a:t>
            </a:r>
            <a:r>
              <a:rPr sz="2000">
                <a:latin typeface="Courier"/>
              </a:rPr>
              <a:t>grayling_df</a:t>
            </a:r>
            <a:r>
              <a:rPr sz="2000"/>
              <a:t> data frame to create basic summary statistics.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explore the basic structure of the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also note plottig a box plot is really useful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spc_tbl_ [168 × 5] (S3: spec_tbl_df/tbl_df/tbl/data.frame)
 $ site     : num [1:168] 113 113 113 113 113 113 113 113 113 113 ...
 $ lake     : chr [1:168] "I3" "I3" "I3" "I3" ...
 $ species  : chr [1:168] "arctic grayling" "arctic grayling" "arctic grayling" "arctic grayling" ...
 $ length_mm: num [1:168] 266 290 262 275 240 265 265 253 246 203 ...
 $ mass_g   : num [1:168] 135 185 145 160 105 145 150 130 130 71 ...
 - attr(*, "spec")=
  .. cols(
  ..   site = col_double(),
  ..   lake = col_character(),
  ..   species = col_character(),
  ..   length_mm = col_double(),
  ..   mass_g = col_double()
  .. )
 - attr(*, "problems")=&lt;externalptr&gt;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    site         lake             species            length_mm    
 Min.   :113   Length:168         Length:168         Min.   :191.0  
 1st Qu.:113   Class :character   Class :character   1st Qu.:270.8  
 Median :118   Mode  :character   Mode  :character   Median :324.5  
 Mean   :116                                         Mean   :324.5  
 3rd Qu.:118                                         3rd Qu.:377.0  
 Max.   :118                                         Max.   :440.0  
     mass_g     
 Min.   : 53.0  
 1st Qu.:151.2  
 Median :340.0  
 Mean   :351.2  
 3rd Qu.:519.5  
 Max.   :889.0  
 NA's   :2     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Lets practice a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Toolik Lake differs from 50 mm: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only lake I#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what is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(i3_mean,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a one-sample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260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test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1.6091, df = 65, p-value = 0.1124
alternative hypothesis: true mean is not equal to 260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  <a:p>
            <a:pPr lvl="0" indent="0" marL="1270000">
              <a:buNone/>
            </a:pPr>
            <a:r>
              <a:rPr sz="2000" b="1"/>
              <a:t>Practice Exercise 6: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Arctic grayling,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fish in Lake I8 longer than fish in Lake I3?</a:t>
            </a:r>
          </a:p>
          <a:p>
            <a:pPr lvl="0" indent="-342900" marL="342900">
              <a:buAutoNum type="arabicPeriod"/>
            </a:pPr>
            <a:r>
              <a:rPr sz="2000"/>
              <a:t>Is the mean length of Arctic grayling in these lakes different from 300 mm?</a:t>
            </a:r>
          </a:p>
          <a:p>
            <a:pPr lvl="0" indent="-342900" marL="342900">
              <a:buAutoNum type="arabicPeriod"/>
            </a:pPr>
            <a:r>
              <a:rPr sz="2000"/>
              <a:t>Is there a relationship between fish length and mass?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test one of these hypotheses: Are fish in Lake I8 longer than fish in Lake I3?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an independent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"less"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H₀: μ_I3 ≥ μ_I8, H₁: μ_I3 &lt; μ_I8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Welch Two Sample t-test
data:  length_mm by lake
t = -15.532, df = 161.63, p-value &lt; 2.2e-16
alternative hypothesis: true difference in means between group I3 and group I8 is less than 0
95 percent confidence interval:
      -Inf -86.66138
sample estimates:
mean in group I3 mean in group I8 
        265.6061         362.5980 </a:t>
            </a:r>
          </a:p>
          <a:p>
            <a:pPr lvl="0" indent="0" marL="1270000">
              <a:buNone/>
            </a:pPr>
            <a:r>
              <a:rPr sz="2000"/>
              <a:t>Based on this t-test, what can we conclude about the difference in fish length between the two lakes?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p-value</a:t>
            </a:r>
            <a:r>
              <a:rPr/>
              <a:t> is the probability of observing the sample result (or something more extreme) if the null hypothesis is true.</a:t>
            </a:r>
          </a:p>
          <a:p>
            <a:pPr lvl="0" indent="0" marL="0">
              <a:buNone/>
            </a:pPr>
            <a:r>
              <a:rPr b="1"/>
              <a:t>Common interpretations:</a:t>
            </a:r>
            <a:r>
              <a:rPr/>
              <a:t> - p &lt; 0.05: Strong evidence against H₀ - 0.05 ≤ p &lt; 0.10: Moderate evidence against H₀ - p ≥ 0.10: Insufficient evidence against H₀</a:t>
            </a:r>
          </a:p>
          <a:p>
            <a:pPr lvl="0" indent="0" marL="0">
              <a:buNone/>
            </a:pPr>
            <a:r>
              <a:rPr b="1"/>
              <a:t>Common misinterpretations:</a:t>
            </a:r>
            <a:r>
              <a:rPr/>
              <a:t> - p-value is NOT the probability that H₀ is true - p-value is NOT the probability that results occurred by chance - Statistical significance ≠ practical significance</a:t>
            </a:r>
          </a:p>
        </p:txBody>
      </p:sp>
      <p:pic>
        <p:nvPicPr>
          <p:cNvPr descr="04_01_lecture_powerpoin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making decisions based on hypothesis tests, two types of errors can occur:</a:t>
            </a:r>
          </a:p>
          <a:p>
            <a:pPr lvl="0" indent="0" marL="0">
              <a:buNone/>
            </a:pPr>
            <a:r>
              <a:rPr b="1"/>
              <a:t>Type I Error (False Positive)</a:t>
            </a:r>
            <a:r>
              <a:rPr/>
              <a:t> - Rejecting H₀ when it’s actually true - Probability = α (significance level) - “Finding an effect that isn’t real”</a:t>
            </a:r>
          </a:p>
          <a:p>
            <a:pPr lvl="0" indent="0" marL="0">
              <a:buNone/>
            </a:pPr>
            <a:r>
              <a:rPr b="1"/>
              <a:t>Type II Error (False Negative)</a:t>
            </a:r>
            <a:r>
              <a:rPr/>
              <a:t> - Failing to reject H₀ when it’s actually false - Probability = β - “Missing an effect that is real”</a:t>
            </a:r>
          </a:p>
          <a:p>
            <a:pPr lvl="0" indent="0" marL="0">
              <a:buNone/>
            </a:pPr>
            <a:r>
              <a:rPr b="1"/>
              <a:t>Statistical Power = 1 - β</a:t>
            </a:r>
            <a:r>
              <a:rPr/>
              <a:t> - Probability of correctly rejecting a false H₀ - Increases with: - Larger sample size - Larger effect size - Lower variability - Higher α level</a:t>
            </a:r>
          </a:p>
        </p:txBody>
      </p:sp>
      <p:pic>
        <p:nvPicPr>
          <p:cNvPr descr="04_01_lecture_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6: Interpreting P-values and Errors</a:t>
            </a:r>
          </a:p>
          <a:p>
            <a:pPr lvl="0" indent="0" marL="1270000">
              <a:buNone/>
            </a:pPr>
            <a:r>
              <a:rPr sz="2000"/>
              <a:t>Given the following scenarios, identify whether a Type I or Type II error might have occurred:</a:t>
            </a:r>
          </a:p>
          <a:p>
            <a:pPr lvl="0" indent="-342900" marL="342900">
              <a:buAutoNum type="arabicPeriod"/>
            </a:pPr>
            <a:r>
              <a:rPr sz="2000"/>
              <a:t>A researcher concludes that a new fishing regulation increased grayling size, when in fact it had no effect.</a:t>
            </a:r>
          </a:p>
          <a:p>
            <a:pPr lvl="0" indent="-342900" marL="342900">
              <a:buAutoNum type="arabicPeriod"/>
            </a:pPr>
            <a:r>
              <a:rPr sz="2000"/>
              <a:t>A study fails to detect a real decline in grayling population due to warming water, concluding there was no effect.</a:t>
            </a:r>
          </a:p>
          <a:p>
            <a:pPr lvl="0" indent="-342900" marL="342900">
              <a:buAutoNum type="arabicPeriod"/>
            </a:pPr>
            <a:r>
              <a:rPr sz="2000"/>
              <a:t>Let’s calculate the power of our t-test to detect a 30 mm difference in length between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power for detecting a 30 mm difference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determine parameters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lake_I8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"I8"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n1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(lake_I3)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n2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(lake_I8)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sd_pooled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((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(n1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(lake_I8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(n2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(n1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power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effect_size &lt;-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sd_pooled  </a:t>
            </a:r>
            <a:r>
              <a:rPr>
                <a:solidFill>
                  <a:srgbClr val="5E5E5E"/>
                </a:solidFill>
                <a:latin typeface="Courier"/>
              </a:rPr>
              <a:t># Cohen's 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alpha &lt;-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 &lt;- </a:t>
            </a:r>
            <a:r>
              <a:rPr>
                <a:solidFill>
                  <a:srgbClr val="4758AB"/>
                </a:solidFill>
                <a:latin typeface="Courier"/>
              </a:rPr>
              <a:t>power.t.test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(n1, n2),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delta =</a:t>
            </a:r>
            <a:r>
              <a:rPr>
                <a:solidFill>
                  <a:srgbClr val="003B4F"/>
                </a:solidFill>
                <a:latin typeface="Courier"/>
              </a:rPr>
              <a:t> effect_size,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Using standardized effect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sig.level =</a:t>
            </a:r>
            <a:r>
              <a:rPr>
                <a:solidFill>
                  <a:srgbClr val="003B4F"/>
                </a:solidFill>
                <a:latin typeface="Courier"/>
              </a:rPr>
              <a:t> alpha,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"two.sample"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 Two-sample t test power calculation 
              n = 66
          delta = 0.6741298
             sd = 1
      sig.level = 0.05
          power = 0.9702076
    alternative = two.sided
NOTE: n is number in *each* group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concepts covered:</a:t>
            </a:r>
          </a:p>
          <a:p>
            <a:pPr lvl="0" indent="-342900" marL="342900">
              <a:buAutoNum type="arabicPeriod"/>
            </a:pPr>
            <a:r>
              <a:rPr b="1"/>
              <a:t>Probability distributions</a:t>
            </a:r>
            <a:r>
              <a:rPr/>
              <a:t> model random phenomena</a:t>
            </a:r>
          </a:p>
          <a:p>
            <a:pPr lvl="1"/>
            <a:r>
              <a:rPr/>
              <a:t>Normal distribution is especially important</a:t>
            </a:r>
          </a:p>
          <a:p>
            <a:pPr lvl="1"/>
            <a:r>
              <a:rPr/>
              <a:t>Z-scores standardize measurements</a:t>
            </a:r>
          </a:p>
          <a:p>
            <a:pPr lvl="0" indent="-342900" marL="342900">
              <a:buAutoNum type="arabicPeriod"/>
            </a:pPr>
            <a:r>
              <a:rPr b="1"/>
              <a:t>Standard error</a:t>
            </a:r>
            <a:r>
              <a:rPr/>
              <a:t> measures precision of estimates</a:t>
            </a:r>
          </a:p>
          <a:p>
            <a:pPr lvl="1"/>
            <a:r>
              <a:rPr/>
              <a:t>Decreases with larger sample sizes</a:t>
            </a:r>
          </a:p>
          <a:p>
            <a:pPr lvl="1"/>
            <a:r>
              <a:rPr/>
              <a:t>Used to construct confidence intervals</a:t>
            </a:r>
          </a:p>
          <a:p>
            <a:pPr lvl="0" indent="-342900" marL="342900">
              <a:buAutoNum type="arabicPeriod"/>
            </a:pPr>
            <a:r>
              <a:rPr b="1"/>
              <a:t>Confidence intervals</a:t>
            </a:r>
            <a:r>
              <a:rPr/>
              <a:t> express uncertainty</a:t>
            </a:r>
          </a:p>
          <a:p>
            <a:pPr lvl="1"/>
            <a:r>
              <a:rPr/>
              <a:t>Provide plausible range for parameters</a:t>
            </a:r>
          </a:p>
          <a:p>
            <a:pPr lvl="1"/>
            <a:r>
              <a:rPr/>
              <a:t>95% CI: </a:t>
            </a:r>
            <a:r>
              <a:rPr>
                <a:latin typeface="Courier"/>
              </a:rPr>
              <a:t>mean ± 1.96 × SE</a:t>
            </a:r>
          </a:p>
          <a:p>
            <a:pPr lvl="0" indent="-342900" marL="342900">
              <a:buAutoNum type="arabicPeriod"/>
            </a:pPr>
            <a:r>
              <a:rPr b="1"/>
              <a:t>Hypothesis testing</a:t>
            </a:r>
            <a:r>
              <a:rPr/>
              <a:t> evaluates claims</a:t>
            </a:r>
          </a:p>
          <a:p>
            <a:pPr lvl="1"/>
            <a:r>
              <a:rPr/>
              <a:t>Null vs. alternative hypotheses</a:t>
            </a:r>
          </a:p>
          <a:p>
            <a:pPr lvl="1"/>
            <a:r>
              <a:rPr/>
              <a:t>P-values quantify evidence against H₀</a:t>
            </a:r>
          </a:p>
          <a:p>
            <a:pPr lvl="1"/>
            <a:r>
              <a:rPr/>
              <a:t>Consider both statistical and practical significance</a:t>
            </a:r>
          </a:p>
        </p:txBody>
      </p:sp>
      <p:pic>
        <p:nvPicPr>
          <p:cNvPr descr="04_01_lecture_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Distribution Functions</a:t>
            </a:r>
          </a:p>
          <a:p>
            <a:pPr lvl="0"/>
            <a:r>
              <a:rPr/>
              <a:t>A </a:t>
            </a:r>
            <a:r>
              <a:rPr b="1"/>
              <a:t>probability distribution</a:t>
            </a:r>
            <a:r>
              <a:rPr/>
              <a:t> describes the probability of different outcomes in an experiment</a:t>
            </a:r>
          </a:p>
          <a:p>
            <a:pPr lvl="0"/>
            <a:r>
              <a:rPr/>
              <a:t>We’ve seen histograms of observed data</a:t>
            </a:r>
          </a:p>
          <a:p>
            <a:pPr lvl="0"/>
            <a:r>
              <a:rPr/>
              <a:t>Theoretical distributions help us model and understand real-world data</a:t>
            </a:r>
          </a:p>
          <a:p>
            <a:pPr lvl="0"/>
            <a:r>
              <a:rPr/>
              <a:t>We will focus on a standard normal distribution and a t distribution</a:t>
            </a:r>
          </a:p>
        </p:txBody>
      </p:sp>
      <p:pic>
        <p:nvPicPr>
          <p:cNvPr descr="04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The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normal distribution is crucial for understanding statistical inference:</a:t>
            </a:r>
          </a:p>
          <a:p>
            <a:pPr lvl="0"/>
            <a:r>
              <a:rPr/>
              <a:t>Has mean (μ) = 0 and standard deviation (σ) = 1</a:t>
            </a:r>
          </a:p>
          <a:p>
            <a:pPr lvl="0"/>
            <a:r>
              <a:rPr/>
              <a:t>Symmetrical bell-shaped curve</a:t>
            </a:r>
          </a:p>
          <a:p>
            <a:pPr lvl="0"/>
            <a:r>
              <a:rPr/>
              <a:t>Area under the curve = 1 (total probability)</a:t>
            </a:r>
          </a:p>
          <a:p>
            <a:pPr lvl="0"/>
            <a:r>
              <a:rPr/>
              <a:t>Approximately:</a:t>
            </a:r>
          </a:p>
          <a:p>
            <a:pPr lvl="1"/>
            <a:r>
              <a:rPr/>
              <a:t>68% of data within ±1σ of the mean</a:t>
            </a:r>
          </a:p>
          <a:p>
            <a:pPr lvl="1"/>
            <a:r>
              <a:rPr b="1"/>
              <a:t>95% of data within ±2σ of the mean - really 1.96σ</a:t>
            </a:r>
          </a:p>
          <a:p>
            <a:pPr lvl="1"/>
            <a:r>
              <a:rPr/>
              <a:t>99.7% of data within ±3σ of the mean</a:t>
            </a:r>
          </a:p>
          <a:p>
            <a:pPr lvl="0" indent="0" marL="0">
              <a:buNone/>
            </a:pPr>
            <a:r>
              <a:rPr/>
              <a:t>Z-scores allow us to convert any normal distribution to the standard normal distribution.</a:t>
            </a:r>
          </a:p>
        </p:txBody>
      </p:sp>
      <p:pic>
        <p:nvPicPr>
          <p:cNvPr descr="04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Calculating Z-scores</a:t>
            </a:r>
          </a:p>
          <a:p>
            <a:pPr lvl="0" indent="0" marL="1270000">
              <a:buNone/>
            </a:pPr>
            <a:r>
              <a:rPr sz="2000"/>
              <a:t>Let’s practice converting raw values to Z-scores using the Arctic grayling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Z-scores for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z_score =</a:t>
            </a:r>
            <a:r>
              <a:rPr>
                <a:solidFill>
                  <a:srgbClr val="003B4F"/>
                </a:solidFill>
                <a:latin typeface="Courier"/>
              </a:rPr>
              <a:t> (length_mm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mean_length)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first few rows with Z-scores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 site lake  species         length_mm mass_g z_score
  &lt;dbl&gt; &lt;chr&gt; &lt;chr&gt;               &lt;dbl&gt;  &lt;dbl&gt;   &lt;dbl&gt;
1   113 I3    arctic grayling       266    135  -0.900
2   113 I3    arctic grayling       290    185  -0.531
3   113 I3    arctic grayling       262    145  -0.961
4   113 I3    arctic grayling       275    160  -0.761
5   113 I3    arctic grayling       240    105  -1.30 
6   113 I3    arctic grayling       265    145  -0.915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What proportion of fish are within 1 standard deviation of the mean?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within_1sd &lt;-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"Proportion within 1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(within_1sd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Proportion within 1 SD: 64.3 %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want to know things about this population like</a:t>
            </a:r>
          </a:p>
          <a:p>
            <a:pPr lvl="0"/>
            <a:r>
              <a:rPr/>
              <a:t>probability of afish having a certain length (e.g., &gt; 300 mm)</a:t>
            </a:r>
          </a:p>
          <a:p>
            <a:pPr lvl="0"/>
            <a:r>
              <a:rPr/>
              <a:t>Can solve this by integrating under curve</a:t>
            </a:r>
          </a:p>
          <a:p>
            <a:pPr lvl="0"/>
            <a:r>
              <a:rPr/>
              <a:t>But it is tedious to do every time</a:t>
            </a:r>
          </a:p>
          <a:p>
            <a:pPr lvl="0"/>
            <a:r>
              <a:rPr/>
              <a:t>Instead</a:t>
            </a:r>
          </a:p>
          <a:p>
            <a:pPr lvl="1"/>
            <a:r>
              <a:rPr/>
              <a:t>we can use the </a:t>
            </a:r>
            <a:r>
              <a:rPr i="1"/>
              <a:t>standard normal distribution</a:t>
            </a:r>
            <a:r>
              <a:rPr/>
              <a:t> (SND)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1
  mean_length
        &lt;dbl&gt;
1        266.</a:t>
            </a:r>
          </a:p>
        </p:txBody>
      </p:sp>
      <p:pic>
        <p:nvPicPr>
          <p:cNvPr descr="04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Normal Distribution</a:t>
            </a:r>
          </a:p>
          <a:p>
            <a:pPr lvl="0"/>
            <a:r>
              <a:rPr/>
              <a:t>“benchmark” normal distribution with µ = 0, σ = 1</a:t>
            </a:r>
          </a:p>
          <a:p>
            <a:pPr lvl="0"/>
            <a:r>
              <a:rPr/>
              <a:t>The Standard Normal Distribution is defined so that:</a:t>
            </a:r>
          </a:p>
          <a:p>
            <a:pPr lvl="1"/>
            <a:r>
              <a:rPr/>
              <a:t>~68% of the curve area within +/- 1 σ of the mean,</a:t>
            </a:r>
          </a:p>
          <a:p>
            <a:pPr lvl="1"/>
            <a:r>
              <a:rPr/>
              <a:t>~95% within +/- 2 σ of the mean,</a:t>
            </a:r>
          </a:p>
          <a:p>
            <a:pPr lvl="1"/>
            <a:r>
              <a:rPr/>
              <a:t>~99.7% within +/- 3 σ of the mean</a:t>
            </a:r>
          </a:p>
          <a:p>
            <a:pPr lvl="0" indent="0" marL="0">
              <a:buNone/>
            </a:pPr>
            <a:r>
              <a:rPr/>
              <a:t>*remember σ = standard deviation</a:t>
            </a:r>
          </a:p>
        </p:txBody>
      </p:sp>
      <p:pic>
        <p:nvPicPr>
          <p:cNvPr descr="04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Areas under curve of Standard Normal Distribution</a:t>
            </a:r>
          </a:p>
          <a:p>
            <a:pPr lvl="0"/>
            <a:r>
              <a:rPr/>
              <a:t>Have been calculated for a range of sample sizes</a:t>
            </a:r>
          </a:p>
          <a:p>
            <a:pPr lvl="0"/>
            <a:r>
              <a:rPr/>
              <a:t>Can be looked up in z-table</a:t>
            </a:r>
          </a:p>
          <a:p>
            <a:pPr lvl="0"/>
            <a:r>
              <a:rPr/>
              <a:t>No need to integrate</a:t>
            </a:r>
          </a:p>
          <a:p>
            <a:pPr lvl="0"/>
            <a:r>
              <a:rPr/>
              <a:t>Any normally distributed data can be standardized</a:t>
            </a:r>
          </a:p>
          <a:p>
            <a:pPr lvl="1"/>
            <a:r>
              <a:rPr/>
              <a:t>transformed into the standard normal distribution</a:t>
            </a:r>
          </a:p>
          <a:p>
            <a:pPr lvl="1"/>
            <a:r>
              <a:rPr/>
              <a:t>a value can ber looked up in a table</a:t>
            </a:r>
          </a:p>
        </p:txBody>
      </p:sp>
      <p:pic>
        <p:nvPicPr>
          <p:cNvPr descr="04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Probability and Inference</dc:title>
  <dc:creator>Bill Perry</dc:creator>
  <cp:keywords/>
  <dcterms:created xsi:type="dcterms:W3CDTF">2025-05-13T17:25:37Z</dcterms:created>
  <dcterms:modified xsi:type="dcterms:W3CDTF">2025-05-13T17:25:37Z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