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Decision errors</a:t>
            </a:r>
          </a:p>
        </p:txBody>
      </p:sp>
      <p:sp>
        <p:nvSpPr>
          <p:cNvPr id="3" name="Content Placeholder 2"/>
          <p:cNvSpPr>
            <a:spLocks noGrp="1"/>
          </p:cNvSpPr>
          <p:nvPr>
            <p:ph idx="1" sz="half"/>
          </p:nvPr>
        </p:nvSpPr>
        <p:spPr/>
        <p:txBody>
          <a:bodyPr/>
          <a:lstStyle/>
          <a:p>
            <a:pPr lvl="0"/>
            <a:r>
              <a:rPr/>
              <a:t>Even good studies can reach incorrect conclusions</a:t>
            </a:r>
          </a:p>
          <a:p>
            <a:pPr lvl="0"/>
            <a:r>
              <a:rPr/>
              <a:t>“Decision errors”</a:t>
            </a:r>
          </a:p>
          <a:p>
            <a:pPr lvl="0"/>
            <a:r>
              <a:rPr/>
              <a:t>Two types of decision errors</a:t>
            </a:r>
          </a:p>
          <a:p>
            <a:pPr lvl="0"/>
            <a:r>
              <a:rPr/>
              <a:t>Want to know probability of making these errors</a:t>
            </a:r>
          </a:p>
        </p:txBody>
      </p:sp>
      <p:pic>
        <p:nvPicPr>
          <p:cNvPr descr="images/clipboard-1430957016.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Type I and Type II Errors</a:t>
            </a:r>
          </a:p>
        </p:txBody>
      </p:sp>
      <p:sp>
        <p:nvSpPr>
          <p:cNvPr id="3" name="Content Placeholder 2"/>
          <p:cNvSpPr>
            <a:spLocks noGrp="1"/>
          </p:cNvSpPr>
          <p:nvPr>
            <p:ph idx="1" sz="half"/>
          </p:nvPr>
        </p:nvSpPr>
        <p:spPr/>
        <p:txBody>
          <a:bodyPr/>
          <a:lstStyle/>
          <a:p>
            <a:pPr lvl="0"/>
            <a:r>
              <a:rPr b="1"/>
              <a:t>Type I error rate</a:t>
            </a:r>
          </a:p>
          <a:p>
            <a:pPr lvl="1"/>
            <a:r>
              <a:rPr b="1"/>
              <a:t>α</a:t>
            </a:r>
            <a:r>
              <a:rPr/>
              <a:t>: wrongly reject H₀ when it’s true</a:t>
            </a:r>
          </a:p>
          <a:p>
            <a:pPr lvl="1"/>
            <a:r>
              <a:rPr/>
              <a:t>α = 0.05 means a type I error rate of 5%</a:t>
            </a:r>
          </a:p>
          <a:p>
            <a:pPr lvl="0"/>
            <a:r>
              <a:rPr b="1"/>
              <a:t>Type II error rate, β</a:t>
            </a:r>
          </a:p>
          <a:p>
            <a:pPr lvl="1"/>
            <a:r>
              <a:rPr/>
              <a:t>wrongly fail to reject H₀ when it’s false</a:t>
            </a:r>
          </a:p>
          <a:p>
            <a:pPr lvl="0"/>
            <a:r>
              <a:rPr b="1"/>
              <a:t>Power = 1-β</a:t>
            </a:r>
            <a:r>
              <a:rPr/>
              <a:t>: probability of correctly rejecting H₀ when H₁ is true</a:t>
            </a:r>
          </a:p>
          <a:p>
            <a:pPr lvl="0"/>
            <a:r>
              <a:rPr/>
              <a:t>Inverse relationship between type I and type II error - but not straightforward</a:t>
            </a:r>
          </a:p>
          <a:p>
            <a:pPr lvl="0"/>
            <a:r>
              <a:rPr/>
              <a:t>Result of chance - sample not representative of population</a:t>
            </a:r>
          </a:p>
          <a:p>
            <a:pPr lvl="0"/>
            <a:r>
              <a:rPr/>
              <a:t>Which type of error is more dangerous?</a:t>
            </a:r>
          </a:p>
        </p:txBody>
      </p:sp>
      <p:pic>
        <p:nvPicPr>
          <p:cNvPr descr="images/clipboard-4092094638.png" id="0" name="Picture 1"/>
          <p:cNvPicPr>
            <a:picLocks noGrp="1" noChangeAspect="1"/>
          </p:cNvPicPr>
          <p:nvPr/>
        </p:nvPicPr>
        <p:blipFill>
          <a:blip r:embed="rId2"/>
          <a:stretch>
            <a:fillRect/>
          </a:stretch>
        </p:blipFill>
        <p:spPr bwMode="auto">
          <a:xfrm>
            <a:off x="6121400" y="1905000"/>
            <a:ext cx="2781300" cy="1968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images/clipboard-3204206464.png" id="0" name="Picture 1"/>
          <p:cNvPicPr>
            <a:picLocks noGrp="1" noChangeAspect="1"/>
          </p:cNvPicPr>
          <p:nvPr/>
        </p:nvPicPr>
        <p:blipFill>
          <a:blip r:embed="rId2"/>
          <a:stretch>
            <a:fillRect/>
          </a:stretch>
        </p:blipFill>
        <p:spPr bwMode="auto">
          <a:xfrm>
            <a:off x="6121400" y="1854200"/>
            <a:ext cx="2781300" cy="2082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Statistical test results:</a:t>
            </a:r>
          </a:p>
          <a:p>
            <a:pPr lvl="0"/>
            <a:r>
              <a:rPr/>
              <a:t>p = 0.3 means that if I repeated the study 100 times, I would get this (or more extreme) result due to chance 30 times</a:t>
            </a:r>
          </a:p>
          <a:p>
            <a:pPr lvl="0"/>
            <a:r>
              <a:rPr/>
              <a:t>p = 0.03 means that if I repeated the study 100 times, I would get this (or more extreme) result due to chance 3 times</a:t>
            </a:r>
          </a:p>
          <a:p>
            <a:pPr lvl="0" indent="0" marL="0">
              <a:buNone/>
            </a:pPr>
            <a:r>
              <a:rPr i="1"/>
              <a:t>Which p-value suggests Ho likely false?</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2025-05-13T17:24:16Z</dcterms:created>
  <dcterms:modified xsi:type="dcterms:W3CDTF">2025-05-13T17:24:16Z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