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11 - Multiple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εi: unexplained error - difference bw yi and value predicted by model (ŷi)</a:t>
                </a:r>
              </a:p>
              <a:p>
                <a:pPr lvl="0"/>
                <a:r>
                  <a:rPr/>
                  <a:t>NPP = β0 + β1(lat) + β2 (long) + β3 (soil fertility) + εi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Estimate multiple regression parameters (intercept, partial slopes) using OLS to fit the regression line</a:t>
                </a:r>
              </a:p>
              <a:p>
                <a:pPr lvl="0"/>
                <a:r>
                  <a:rPr/>
                  <a:t>OLS minimize ∑(yi-ŷi)2, the SS (vertical distance) between observed yi and predicted ŷi for each xij</a:t>
                </a:r>
              </a:p>
              <a:p>
                <a:pPr lvl="0"/>
                <a:r>
                  <a:rPr/>
                  <a:t>ε estimated as residuals: εi = yi-ŷi</a:t>
                </a:r>
              </a:p>
              <a:p>
                <a:pPr lvl="0"/>
                <a:r>
                  <a:rPr/>
                  <a:t>Calculation solves set of simultaneous normal equations with matrix algebra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equation can be used for prediction by subbing new values for predictor (X) variables</a:t>
            </a:r>
          </a:p>
          <a:p>
            <a:pPr lvl="0"/>
            <a:r>
              <a:rPr/>
              <a:t>Confidence intervals calculated for parameters</a:t>
            </a:r>
          </a:p>
          <a:p>
            <a:pPr lvl="0"/>
            <a:r>
              <a:rPr/>
              <a:t>Confidence and prediction intervals depend on number of observations and number of predictors</a:t>
            </a:r>
          </a:p>
          <a:p>
            <a:pPr lvl="1"/>
            <a:r>
              <a:rPr/>
              <a:t>More observations decrease interval width</a:t>
            </a:r>
          </a:p>
          <a:p>
            <a:pPr lvl="1"/>
            <a:r>
              <a:rPr/>
              <a:t>More predictors increase interval width</a:t>
            </a:r>
          </a:p>
          <a:p>
            <a:pPr lvl="0"/>
            <a:r>
              <a:rPr/>
              <a:t>Prediction should be restricted to within range of X variables</a:t>
            </a:r>
          </a:p>
        </p:txBody>
      </p:sp>
    </p:spTree>
  </p:cSld>
</p:sld>
</file>

<file path=ppt/slides/slide1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0" y="0" /><a:ext cx="9144000" cy="871538" /></a:xfrm></p:spPr><p:txBody><a:bodyPr /><a:lstStyle /><a:p><a:pPr lvl="0" indent="0" marL="0"><a:buNone /></a:pPr><a:r><a:rPr b="1" /><a:t>Lecture 11:</a:t></a:r><a:r><a:rPr /><a:t> Analyses of variance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Variance - SStotal partitioned into SSregression and SSresidual</a:t></a:r></a:p><a:p><a:pPr lvl="0" /><a:r><a:rPr /><a:t>SSregression is variance in Y explained by model</a:t></a:r></a:p><a:p><a:pPr lvl="0" /><a:r><a:rPr /><a:t>SSresidual is variance not explained by model</a:t></a:r></a:p></p:txBody></p:sp><p:graphicFrame><p:nvGraphicFramePr><p:cNvPr id="6" name="Content Placeholder 5" /><p:cNvGraphicFramePr><a:graphicFrameLocks noGrp="1" /></p:cNvGraphicFramePr><p:nvPr><p:ph idx="1" /></p:nvPr></p:nvGraphicFramePr><p:xfrm><a:off x="3657600" y="952500" /><a:ext cx="5232400" cy="3797300" /></p:xfrm><a:graphic><a:graphicData uri="http://schemas.openxmlformats.org/drawingml/2006/table"><a:tbl><a:tblPr firstRow="1" bandRow="1"><a:tableStyleId>{5C22544A-7EE6-4342-B048-85BDC9FD1C3A}</a:tableStyleId></a:tblPr><a:tblGrid><a:gridCol w="1041400" /><a:gridCol w="1041400" /><a:gridCol w="1041400" /><a:gridCol w="1041400" /><a:gridCol w="1041400" /></a:tblGrid><a:tr h="0"><a:tc><a:txBody><a:bodyPr /><a:lstStyle /><a:p><a:pPr lvl="0" indent="0" marL="0" algn="l"><a:buNone /></a:pPr><a:r><a:rPr /><a:t>Source of variation</a:t></a:r></a:p></a:txBody><a:tcPr /></a:tc><a:tc><a:txBody><a:bodyPr /><a:lstStyle /><a:p><a:pPr lvl="0" indent="0" marL="0" algn="l"><a:buNone /></a:pPr><a:r><a:rPr /><a:t>SS</a:t></a:r></a:p></a:txBody><a:tcPr /></a:tc><a:tc><a:txBody><a:bodyPr /><a:lstStyle /><a:p><a:pPr lvl="0" indent="0" marL="0" algn="l"><a:buNone /></a:pPr><a:r><a:rPr /><a:t>df</a:t></a:r></a:p></a:txBody><a:tcPr /></a:tc><a:tc><a:txBody><a:bodyPr /><a:lstStyle /><a:p><a:pPr lvl="0" indent="0" marL="0" algn="l"><a:buNone /></a:pPr><a:r><a:rPr /><a:t>MS</a:t></a:r></a:p></a:txBody><a:tcPr /></a:tc><a:tc><a:txBody><a:bodyPr /><a:lstStyle /><a:p><a:pPr lvl="0" indent="0" marL="0" algn="l"><a:buNone /></a:pPr><a:r><a:rPr /><a:t>Interpretation</a:t></a:r></a:p></a:txBody><a:tcPr /></a:tc></a:tr><a:tr h="0"><a:tc><a:txBody><a:bodyPr /><a:lstStyle /><a:p><a:pPr lvl="0" indent="0" marL="0" algn="l"><a:buNone /></a:pPr><a:r><a:rPr /><a:t>Regression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p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num><m:den><m:r><m:t>p</m:t></m:r></m:den></m:f></m:oMath></a14:m></a:p></a:txBody></a:tc><a:tc><a:txBody><a:bodyPr /><a:lstStyle /><a:p><a:pPr lvl="0" indent="0" marL="0" algn="l"><a:buNone /></a:pPr><a:r><a:rPr /><a:t>Difference between predicted observation and mean</a:t></a:r></a:p></a:txBody></a:tc></a:tr><a:tr h="0"><a:tc><a:txBody><a:bodyPr /><a:lstStyle /><a:p><a:pPr lvl="0" indent="0" marL="0" algn="l"><a:buNone /></a:pPr><a:r><a:rPr /><a:t>Residual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p</m:t></m:r><m:r><m:rPr><m:sty m:val="p" /></m:rPr><m:t>−</m:t></m:r><m:r><m:t>1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num><m:den><m:r><m:t>n</m:t></m:r><m:r><m:rPr><m:sty m:val="p" /></m:rPr><m:t>−</m:t></m:r><m:r><m:t>p</m:t></m:r><m:r><m:rPr><m:sty m:val="p" /></m:rPr><m:t>−</m:t></m:r><m:r><m:t>1</m:t></m:r></m:den></m:f></m:oMath></a14:m></a:p></a:txBody></a:tc><a:tc><a:txBody><a:bodyPr /><a:lstStyle /><a:p><a:pPr lvl="0" indent="0" marL="0" algn="l"><a:buNone /></a:pPr><a:r><a:rPr /><a:t>Difference between each observation and predicted</a:t></a:r></a:p></a:txBody></a:tc></a:tr><a:tr h="0"><a:tc><a:txBody><a:bodyPr /><a:lstStyle /><a:p><a:pPr lvl="0" indent="0" marL="0" algn="l"><a:buNone /></a:pPr><a:r><a:rPr /><a:t>Total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1</m:t></m:r></m:oMath></a14:m></a:p></a:txBody></a:tc><a:tc><a:txBody><a:bodyPr /><a:lstStyle /><a:p><a:endParaRPr /></a:p></a:txBody></a:tc><a:tc><a:txBody><a:bodyPr /><a:lstStyle /><a:p><a:pPr lvl="0" indent="0" marL="0" algn="l"><a:buNone /></a:pPr><a:r><a:rPr /><a:t>Difference between each observation and mean</a:t></a:r></a:p></a:txBody></a:tc></a:tr></a:tbl></a:graphicData></a:graphic></p:graphicFrame></p:spTree></p:cSld></p:sld>
</file>

<file path=ppt/slides/slide1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0" y="0" /><a:ext cx="9144000" cy="871538" /></a:xfrm></p:spPr><p:txBody><a:bodyPr /><a:lstStyle /><a:p><a:pPr lvl="0" indent="0" marL="0"><a:buNone /></a:pPr><a:r><a:rPr b="1" /><a:t>Lecture 11:</a:t></a:r><a:r><a:rPr /><a:t> Analyses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SS converted to non-additive MS (SS/df)</a:t></a:r></a:p><a:p><a:pPr lvl="0" /><a:r><a:rPr /><a:t>MSresidual: estimate population variance</a:t></a:r></a:p><a:p><a:pPr lvl="0" /><a:r><a:rPr /><a:t>MSregression: estimate population variance + variation due to strength of X-Y relationships</a:t></a:r></a:p><a:p><a:pPr lvl="0" /><a:r><a:rPr /><a:t>MS do not depend on sample size</a:t></a:r></a:p></p:txBody></p:sp><p:graphicFrame><p:nvGraphicFramePr><p:cNvPr id="6" name="Content Placeholder 5" /><p:cNvGraphicFramePr><a:graphicFrameLocks noGrp="1" /></p:cNvGraphicFramePr><p:nvPr><p:ph idx="1" /></p:nvPr></p:nvGraphicFramePr><p:xfrm><a:off x="3657600" y="952500" /><a:ext cx="5232400" cy="3797300" /></p:xfrm><a:graphic><a:graphicData uri="http://schemas.openxmlformats.org/drawingml/2006/table"><a:tbl><a:tblPr firstRow="1" bandRow="1"><a:tableStyleId>{5C22544A-7EE6-4342-B048-85BDC9FD1C3A}</a:tableStyleId></a:tblPr><a:tblGrid><a:gridCol w="1308100" /><a:gridCol w="1308100" /><a:gridCol w="1308100" /><a:gridCol w="1308100" /></a:tblGrid><a:tr h="0"><a:tc><a:txBody><a:bodyPr /><a:lstStyle /><a:p><a:pPr lvl="0" indent="0" marL="0" algn="l"><a:buNone /></a:pPr><a:r><a:rPr /><a:t>Source of variation</a:t></a:r></a:p></a:txBody><a:tcPr /></a:tc><a:tc><a:txBody><a:bodyPr /><a:lstStyle /><a:p><a:pPr lvl="0" indent="0" marL="0" algn="l"><a:buNone /></a:pPr><a:r><a:rPr /><a:t>SS</a:t></a:r></a:p></a:txBody><a:tcPr /></a:tc><a:tc><a:txBody><a:bodyPr /><a:lstStyle /><a:p><a:pPr lvl="0" indent="0" marL="0" algn="l"><a:buNone /></a:pPr><a:r><a:rPr /><a:t>df</a:t></a:r></a:p></a:txBody><a:tcPr /></a:tc><a:tc><a:txBody><a:bodyPr /><a:lstStyle /><a:p><a:pPr lvl="0" indent="0" marL="0" algn="l"><a:buNone /></a:pPr><a:r><a:rPr /><a:t>MS</a:t></a:r></a:p></a:txBody><a:tcPr /></a:tc></a:tr><a:tr h="0"><a:tc><a:txBody><a:bodyPr /><a:lstStyle /><a:p><a:pPr lvl="0" indent="0" marL="0" algn="l"><a:buNone /></a:pPr><a:r><a:rPr /><a:t>Regression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p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num><m:den><m:r><m:t>p</m:t></m:r></m:den></m:f></m:oMath></a14:m></a:p></a:txBody></a:tc></a:tr><a:tr h="0"><a:tc><a:txBody><a:bodyPr /><a:lstStyle /><a:p><a:pPr lvl="0" indent="0" marL="0" algn="l"><a:buNone /></a:pPr><a:r><a:rPr /><a:t>Residual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p</m:t></m:r><m:r><m:rPr><m:sty m:val="p" /></m:rPr><m:t>−</m:t></m:r><m:r><m:t>1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num><m:den><m:r><m:t>n</m:t></m:r><m:r><m:rPr><m:sty m:val="p" /></m:rPr><m:t>−</m:t></m:r><m:r><m:t>p</m:t></m:r><m:r><m:rPr><m:sty m:val="p" /></m:rPr><m:t>−</m:t></m:r><m:r><m:t>1</m:t></m:r></m:den></m:f></m:oMath></a14:m></a:p></a:txBody></a:tc></a:tr><a:tr h="0"><a:tc><a:txBody><a:bodyPr /><a:lstStyle /><a:p><a:pPr lvl="0" indent="0" marL="0" algn="l"><a:buNone /></a:pPr><a:r><a:rPr /><a:t>Total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1</m:t></m:r></m:oMath></a14:m></a:p></a:txBody></a:tc><a:tc><a:txBody><a:bodyPr /><a:lstStyle /><a:p><a:endParaRPr /></a:p></a:txBody></a:tc></a:tr></a:tbl></a:graphicData></a:graphic></p:graphicFrame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Hos usually tested in MLR:</a:t>
            </a:r>
          </a:p>
          <a:p>
            <a:pPr lvl="0"/>
            <a:r>
              <a:rPr/>
              <a:t>“Basic” Ho: all partial regression slopes equal 0; β1 = β2 = … = βp = 0</a:t>
            </a:r>
          </a:p>
          <a:p>
            <a:pPr lvl="0"/>
            <a:r>
              <a:rPr/>
              <a:t>If “basic” Ho true, MSregression and MSresidual estimate variance and their ratio (F-ratio) = 1</a:t>
            </a:r>
          </a:p>
          <a:p>
            <a:pPr lvl="0"/>
            <a:r>
              <a:rPr/>
              <a:t>If “basic” Ho false (at least one β ≠ 0) MSregression estimates variance + partial regression slope and their ratio (F-ratio)</a:t>
            </a:r>
          </a:p>
          <a:p>
            <a:pPr lvl="0"/>
            <a:r>
              <a:rPr/>
              <a:t>will be &gt; 1 - F-ratio compared to F-distribution for p-value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Also: is any specific β = 0 (explanatory role)?</a:t>
            </a:r>
          </a:p>
          <a:p>
            <a:pPr lvl="0"/>
            <a:r>
              <a:rPr/>
              <a:t>E.g., does LAT have effect on NPP?</a:t>
            </a:r>
          </a:p>
          <a:p>
            <a:pPr lvl="0"/>
            <a:r>
              <a:rPr/>
              <a:t>These Hs tested through model comparison</a:t>
            </a:r>
          </a:p>
          <a:p>
            <a:pPr lvl="0"/>
            <a:r>
              <a:rPr/>
              <a:t>Model w 3 predictors X1, X2,X3 (model 1):</a:t>
            </a:r>
          </a:p>
          <a:p>
            <a:pPr lvl="0"/>
            <a:r>
              <a:rPr/>
              <a:t>yi= β0 +β1xi1+β2xi2+β3xi3+ εi</a:t>
            </a:r>
          </a:p>
          <a:p>
            <a:pPr lvl="0"/>
            <a:r>
              <a:rPr/>
              <a:t>To test Ho that β1 = 0 compare fit of model 1 to model 2:</a:t>
            </a:r>
          </a:p>
          <a:p>
            <a:pPr lvl="0"/>
            <a:r>
              <a:rPr/>
              <a:t>yi= β0 +β2xi2+β3xi3+ εi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SSregression of mod1=mod2, cannot reject Ho β1 = 0</a:t>
                </a:r>
              </a:p>
              <a:p>
                <a:pPr lvl="0"/>
                <a:r>
                  <a:rPr/>
                  <a:t>If SSregression of mod1 &gt; mod2, evidence to reject Ho β1 = 0</a:t>
                </a:r>
              </a:p>
              <a:p>
                <a:pPr lvl="0"/>
                <a:r>
                  <a:rPr/>
                  <a:t>SS for β1 is SSextraβ1 = Full SSregression - Reduced SSregression</a:t>
                </a:r>
              </a:p>
              <a:p>
                <a:pPr lvl="0"/>
                <a:r>
                  <a:rPr/>
                  <a:t>Use partial F-test to test Ho β1 = 0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w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E</m:t>
                              </m:r>
                              <m:r>
                                <m:t>x</m:t>
                              </m:r>
                              <m:r>
                                <m:t>t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m:t>F</m:t>
                          </m:r>
                          <m:r>
                            <m:t>U</m:t>
                          </m:r>
                          <m:r>
                            <m:t>L</m:t>
                          </m:r>
                          <m:r>
                            <m:t>L</m:t>
                          </m:r>
                          <m:r>
                            <m:t> </m:t>
                          </m:r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Can also use t-test (R provides this value)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Explained variance (r2) is calculated the same way as for simple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r2 values can not be used to directly compare models</a:t>
                </a:r>
              </a:p>
              <a:p>
                <a:pPr lvl="0"/>
                <a:r>
                  <a:rPr/>
                  <a:t>r2 values will always increase as predictors added</a:t>
                </a:r>
              </a:p>
              <a:p>
                <a:pPr lvl="0"/>
                <a:r>
                  <a:rPr/>
                  <a:t>r2 values with different transformation will differ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Assume fixed Xs; unrealistic in most biological settings</a:t>
            </a:r>
          </a:p>
          <a:p>
            <a:pPr lvl="0"/>
            <a:r>
              <a:rPr/>
              <a:t>No major (influential) outliers</a:t>
            </a:r>
          </a:p>
          <a:p>
            <a:pPr lvl="0"/>
            <a:r>
              <a:rPr/>
              <a:t>Check leverage, influence- Cook’s Di</a:t>
            </a:r>
          </a:p>
        </p:txBody>
      </p:sp>
      <p:pic>
        <p:nvPicPr>
          <p:cNvPr descr="images/clipboard-26506686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10: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Regression T-Test Anova</a:t>
            </a:r>
          </a:p>
          <a:p>
            <a:pPr lvl="0"/>
            <a:r>
              <a:rPr/>
              <a:t>Regression Assumptions</a:t>
            </a:r>
          </a:p>
          <a:p>
            <a:pPr lvl="0"/>
            <a:r>
              <a:rPr/>
              <a:t>Model II Regression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independence</a:t>
            </a:r>
          </a:p>
          <a:p>
            <a:pPr lvl="0"/>
            <a:r>
              <a:rPr/>
              <a:t>Residual QQ-plots, residuals vs. predicted values plot</a:t>
            </a:r>
          </a:p>
          <a:p>
            <a:pPr lvl="0"/>
            <a:r>
              <a:rPr/>
              <a:t>Distribution/variance often corrected by transforming Y</a:t>
            </a:r>
          </a:p>
        </p:txBody>
      </p:sp>
      <p:pic>
        <p:nvPicPr>
          <p:cNvPr descr="images/clipboard-30939484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observations than predictor variables</a:t>
            </a:r>
          </a:p>
          <a:p>
            <a:pPr lvl="0"/>
            <a:r>
              <a:rPr/>
              <a:t>Ideally at least 10x observations than predictors to avoid “overfitting”</a:t>
            </a:r>
          </a:p>
          <a:p>
            <a:pPr lvl="0"/>
            <a:r>
              <a:rPr/>
              <a:t>Uncorrelated predictor variables (assessed using scatterplot matrix; VIFs)</a:t>
            </a:r>
          </a:p>
          <a:p>
            <a:pPr lvl="0"/>
            <a:r>
              <a:rPr/>
              <a:t>Linear relationship between Y and each X, holding others constant (non-linearity assessed by AV plots)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of Y vs. each X does not consider effect of other predictors:</a:t>
            </a:r>
          </a:p>
          <a:p>
            <a:pPr lvl="0" indent="0" marL="0">
              <a:buNone/>
            </a:pPr>
            <a:r>
              <a:rPr/>
              <a:t>want to know shape of relationship while holding other predictors constant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Collinearity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Potential predictor variables are often correlated (e.g., morphometrics, nutrients, climatic parameters)</a:t>
            </a:r>
          </a:p>
          <a:p>
            <a:pPr lvl="0"/>
            <a:r>
              <a:rPr/>
              <a:t>Multicollinearity (strong correlation between predictors) causes problems for parameter estimates</a:t>
            </a:r>
          </a:p>
          <a:p>
            <a:pPr lvl="0"/>
            <a:r>
              <a:rPr/>
              <a:t>Severe collinearity causes unstable parameter estimates: small change in a single value can result in large changes in βp - estimates</a:t>
            </a:r>
          </a:p>
          <a:p>
            <a:pPr lvl="0"/>
            <a:r>
              <a:rPr/>
              <a:t>Inflates partial slope error estimates, loss of power</a:t>
            </a:r>
          </a:p>
        </p:txBody>
      </p:sp>
      <p:pic>
        <p:nvPicPr>
          <p:cNvPr descr="images/clipboard-285405608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362200"/>
            <a:ext cx="5232400" cy="96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Collinearity can be detected by:</a:t>
            </a:r>
          </a:p>
          <a:p>
            <a:pPr lvl="0"/>
            <a:r>
              <a:rPr/>
              <a:t>Variance inflation Factors:</a:t>
            </a:r>
          </a:p>
          <a:p>
            <a:pPr lvl="1"/>
            <a:r>
              <a:rPr/>
              <a:t>VIF for Xj=1/ (1-r2 )</a:t>
            </a:r>
          </a:p>
          <a:p>
            <a:pPr lvl="1"/>
            <a:r>
              <a:rPr/>
              <a:t>VIF &gt; 10 = bad</a:t>
            </a:r>
          </a:p>
          <a:p>
            <a:pPr lvl="0"/>
            <a:r>
              <a:rPr/>
              <a:t>Best/simplest solution:</a:t>
            </a:r>
          </a:p>
          <a:p>
            <a:pPr lvl="1"/>
            <a:r>
              <a:rPr/>
              <a:t>exclude variables that are highly correlated with other variables</a:t>
            </a:r>
          </a:p>
          <a:p>
            <a:pPr lvl="1"/>
            <a:r>
              <a:rPr/>
              <a:t>they are probably measuring similar</a:t>
            </a:r>
          </a:p>
          <a:p>
            <a:pPr lvl="1"/>
            <a:r>
              <a:rPr/>
              <a:t>thing and are redundant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Interactions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Predictors can be modeled as:</a:t>
                </a:r>
              </a:p>
              <a:p>
                <a:pPr lvl="0"/>
                <a:r>
                  <a:rPr/>
                  <a:t>additive (effect of temp, plus precip, plus fertility) or</a:t>
                </a:r>
              </a:p>
              <a:p>
                <a:pPr lvl="0"/>
                <a:r>
                  <a:rPr/>
                  <a:t>multiplicative (interactive)</a:t>
                </a:r>
              </a:p>
              <a:p>
                <a:pPr lvl="0"/>
                <a:r>
                  <a:rPr/>
                  <a:t>Interaction: effect of Xi depends on levels of Xj</a:t>
                </a:r>
              </a:p>
              <a:p>
                <a:pPr lvl="0"/>
                <a:r>
                  <a:rPr/>
                  <a:t>The partial slope of Y vs. X1 is different for different levels of X2 (and vice versa); measured by β3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 </m:t>
                      </m:r>
                      <m:r>
                        <m:rPr>
                          <m:nor/>
                          <m:sty m:val="p"/>
                        </m:rPr>
                        <m:t>vs.</m:t>
                      </m:r>
                      <m:r>
                        <m:t> 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“Curvature” of the regression (hyper)plane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pic>
        <p:nvPicPr>
          <p:cNvPr descr="images/clipboard-4241772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609600"/>
            <a:ext cx="40259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interactions:</a:t>
            </a:r>
          </a:p>
          <a:p>
            <a:pPr lvl="0"/>
            <a:r>
              <a:rPr/>
              <a:t>many more predictors (“parameter proliferation”):</a:t>
            </a:r>
          </a:p>
          <a:p>
            <a:pPr lvl="0"/>
            <a:r>
              <a:rPr/>
              <a:t>2n; 6 params= 64 terms; 7 params= 128</a:t>
            </a:r>
          </a:p>
          <a:p>
            <a:pPr lvl="0"/>
            <a:r>
              <a:rPr/>
              <a:t>interpretation more complex</a:t>
            </a:r>
          </a:p>
          <a:p>
            <a:pPr lvl="0"/>
            <a:r>
              <a:rPr/>
              <a:t>When to include interactions? When they make biological sense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Dummy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Linear Regression accommodates continuous and categorical variables (gender, vegetation type, etc.) Categorical vars as “dummy vars”, n of dummy variables = n-1 categories</a:t>
            </a:r>
          </a:p>
          <a:p>
            <a:pPr lvl="0" indent="0" marL="0">
              <a:buNone/>
            </a:pPr>
            <a:r>
              <a:rPr b="1"/>
              <a:t>Sex M/F:</a:t>
            </a:r>
          </a:p>
          <a:p>
            <a:pPr lvl="0"/>
            <a:r>
              <a:rPr/>
              <a:t>Need 1 dummy var with two values (0, 1)</a:t>
            </a:r>
          </a:p>
          <a:p>
            <a:pPr lvl="0" indent="0" marL="0">
              <a:buNone/>
            </a:pPr>
            <a:r>
              <a:rPr b="1"/>
              <a:t>Fertility L/M/H:</a:t>
            </a:r>
          </a:p>
          <a:p>
            <a:pPr lvl="0"/>
            <a:r>
              <a:rPr/>
              <a:t>Need 2 dummy var, each with two values (0, 1): fert1 (0 if L or H, 1 if M), fert2 (1 if H, 0 if L or 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0" y="952500"/>
          <a:ext cx="52324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Coefficients interpreted relative to reference condition</a:t>
            </a:r>
          </a:p>
          <a:p>
            <a:pPr lvl="0"/>
            <a:r>
              <a:rPr/>
              <a:t>R codes dummy variables automatically</a:t>
            </a:r>
          </a:p>
          <a:p>
            <a:pPr lvl="0"/>
            <a:r>
              <a:rPr/>
              <a:t>picks “reference” level alphabetically</a:t>
            </a:r>
          </a:p>
          <a:p>
            <a:pPr lvl="0"/>
            <a:r>
              <a:rPr/>
              <a:t>Dummy variables with more than 2 levels add extra predictor variables to model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0" y="952500"/>
          <a:ext cx="52324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11: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Linear Regression model</a:t>
            </a:r>
          </a:p>
          <a:p>
            <a:pPr lvl="0"/>
            <a:r>
              <a:rPr/>
              <a:t>Regression parameters</a:t>
            </a:r>
          </a:p>
          <a:p>
            <a:pPr lvl="0"/>
            <a:r>
              <a:rPr/>
              <a:t>Analysis of variance</a:t>
            </a:r>
          </a:p>
          <a:p>
            <a:pPr lvl="0"/>
            <a:r>
              <a:rPr/>
              <a:t>Null hypotheses</a:t>
            </a:r>
          </a:p>
          <a:p>
            <a:pPr lvl="0"/>
            <a:r>
              <a:rPr/>
              <a:t>Explained variance</a:t>
            </a:r>
          </a:p>
          <a:p>
            <a:pPr lvl="0"/>
            <a:r>
              <a:rPr/>
              <a:t>Assumptions and diagnostics</a:t>
            </a:r>
          </a:p>
          <a:p>
            <a:pPr lvl="0"/>
            <a:r>
              <a:rPr/>
              <a:t>Collinearity</a:t>
            </a:r>
          </a:p>
          <a:p>
            <a:pPr lvl="0"/>
            <a:r>
              <a:rPr/>
              <a:t>Interactions</a:t>
            </a:r>
          </a:p>
          <a:p>
            <a:pPr lvl="0"/>
            <a:r>
              <a:rPr/>
              <a:t>Dummy variables</a:t>
            </a:r>
          </a:p>
          <a:p>
            <a:pPr lvl="0"/>
            <a:r>
              <a:rPr/>
              <a:t>Model selection</a:t>
            </a:r>
          </a:p>
          <a:p>
            <a:pPr lvl="0"/>
            <a:r>
              <a:rPr/>
              <a:t>Importance of predictors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pic>
        <p:nvPicPr>
          <p:cNvPr descr="images/clipboard-38479626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00"/>
            <a:ext cx="60071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have multiple predictors (and interactions!)</a:t>
            </a:r>
          </a:p>
          <a:p>
            <a:pPr lvl="0"/>
            <a:r>
              <a:rPr/>
              <a:t>how to choose “best” model?</a:t>
            </a:r>
          </a:p>
          <a:p>
            <a:pPr lvl="0"/>
            <a:r>
              <a:rPr/>
              <a:t>Which predictors to include?</a:t>
            </a:r>
          </a:p>
          <a:p>
            <a:pPr lvl="0"/>
            <a:r>
              <a:rPr/>
              <a:t>Occam’s razor: “best” model balances complexity with fit to data</a:t>
            </a:r>
          </a:p>
          <a:p>
            <a:pPr lvl="0" indent="0" marL="0">
              <a:buNone/>
            </a:pPr>
            <a:r>
              <a:rPr/>
              <a:t>To chose:</a:t>
            </a:r>
          </a:p>
          <a:p>
            <a:pPr lvl="0"/>
            <a:r>
              <a:rPr/>
              <a:t>compare “nested” models</a:t>
            </a:r>
          </a:p>
          <a:p>
            <a:pPr lvl="0" indent="0" marL="0">
              <a:buNone/>
            </a:pPr>
            <a:r>
              <a:rPr/>
              <a:t>Overfitting</a:t>
            </a:r>
          </a:p>
          <a:p>
            <a:pPr lvl="0"/>
            <a:r>
              <a:rPr/>
              <a:t>getting high r2 just by having more (useless predictors)</a:t>
            </a:r>
          </a:p>
          <a:p>
            <a:pPr lvl="0"/>
            <a:r>
              <a:rPr/>
              <a:t>so r2 is not a good way of choosing between nested models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Need to account for increase in fit with added predictors:</a:t>
                </a:r>
              </a:p>
              <a:p>
                <a:pPr lvl="0"/>
                <a:r>
                  <a:rPr/>
                  <a:t>Adjusted r2</a:t>
                </a:r>
              </a:p>
              <a:p>
                <a:pPr lvl="0"/>
                <a:r>
                  <a:rPr/>
                  <a:t>Akaike’s information criterion (AIC)</a:t>
                </a:r>
              </a:p>
              <a:p>
                <a:pPr lvl="0"/>
                <a:r>
                  <a:rPr/>
                  <a:t>Both “penalize” models for extra predictors</a:t>
                </a:r>
              </a:p>
              <a:p>
                <a:pPr lvl="0"/>
                <a:r>
                  <a:rPr/>
                  <a:t>Higher adjusted r2 and lower AIC are better when comparing models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Adjusted 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Residual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p</m:t>
                                  </m:r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Total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Akaike Information Criterion (AIC)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ln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  <m:sty m:val="p"/>
                                    </m:rPr>
                                    <m:t>Residual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p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ln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how to compare models?</a:t>
            </a:r>
          </a:p>
          <a:p>
            <a:pPr lvl="0"/>
            <a:r>
              <a:rPr/>
              <a:t>Can fit all possible models</a:t>
            </a:r>
          </a:p>
          <a:p>
            <a:pPr lvl="1"/>
            <a:r>
              <a:rPr/>
              <a:t>compare AICs or adj- r2,</a:t>
            </a:r>
          </a:p>
          <a:p>
            <a:pPr lvl="1"/>
            <a:r>
              <a:rPr/>
              <a:t>tedious w lots of predictors</a:t>
            </a:r>
          </a:p>
          <a:p>
            <a:pPr lvl="0"/>
            <a:r>
              <a:rPr/>
              <a:t>Automated forward (and backward) stepwise procedures: start w no terms (all terms), add (remove) terms w largest (smallest)</a:t>
            </a:r>
          </a:p>
          <a:p>
            <a:pPr lvl="1"/>
            <a:r>
              <a:rPr/>
              <a:t>partial F statistic</a:t>
            </a:r>
          </a:p>
          <a:p>
            <a:pPr lvl="0" indent="0" marL="0">
              <a:buNone/>
            </a:pPr>
            <a:r>
              <a:rPr/>
              <a:t>We will use manual form of backward selection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Usually want to know relative importance of predictors to explaining Y</a:t>
            </a:r>
          </a:p>
          <a:p>
            <a:pPr lvl="0"/>
            <a:r>
              <a:rPr/>
              <a:t>Three general approaches:</a:t>
            </a:r>
          </a:p>
          <a:p>
            <a:pPr lvl="0"/>
            <a:r>
              <a:rPr/>
              <a:t>Using F-tests (or t-tests) on partial regression slopes</a:t>
            </a:r>
          </a:p>
          <a:p>
            <a:pPr lvl="0"/>
            <a:r>
              <a:rPr/>
              <a:t>Using coefficient of partial determination</a:t>
            </a:r>
          </a:p>
          <a:p>
            <a:pPr lvl="0"/>
            <a:r>
              <a:rPr/>
              <a:t>Using standardized partial regression slopes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F-tests (or t-tests) on partial regression slopes:</a:t>
            </a:r>
          </a:p>
          <a:p>
            <a:pPr lvl="0"/>
            <a:r>
              <a:rPr/>
              <a:t>Conduct F tests of Ho that each partial regression slope = 0</a:t>
            </a:r>
          </a:p>
          <a:p>
            <a:pPr lvl="0"/>
            <a:r>
              <a:rPr/>
              <a:t>If cannot reject Ho, discard predictor</a:t>
            </a:r>
          </a:p>
          <a:p>
            <a:pPr lvl="0"/>
            <a:r>
              <a:rPr/>
              <a:t>Can get additional clues from relative size of F-values</a:t>
            </a:r>
          </a:p>
          <a:p>
            <a:pPr lvl="0"/>
            <a:r>
              <a:rPr/>
              <a:t>Does not tell us absolute importance of predictor (usually can not directly compare slope parameters)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Using coefficient of partial determination:</a:t>
                </a:r>
              </a:p>
              <a:p>
                <a:pPr lvl="0"/>
                <a:r>
                  <a:rPr/>
                  <a:t>the reduction in variation of Y due to addition of predictor (Xj)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Extra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Reduced </m:t>
                          </m:r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Residual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SSextra</a:t>
                </a:r>
              </a:p>
              <a:p>
                <a:pPr lvl="0"/>
                <a:r>
                  <a:rPr/>
                  <a:t>Increased in SSregression when Xj is added to model</a:t>
                </a:r>
              </a:p>
              <a:p>
                <a:pPr lvl="0"/>
                <a:r>
                  <a:rPr/>
                  <a:t>Reduced SSresidual is the unexplained SS from model without Xj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standardized partial regression slopes:</a:t>
            </a:r>
          </a:p>
          <a:p>
            <a:pPr lvl="0"/>
            <a:r>
              <a:rPr/>
              <a:t>predictors of predictor variables can not be directly compared</a:t>
            </a:r>
          </a:p>
          <a:p>
            <a:pPr lvl="0"/>
            <a:r>
              <a:rPr/>
              <a:t>Why?</a:t>
            </a:r>
          </a:p>
          <a:p>
            <a:pPr lvl="0"/>
            <a:r>
              <a:rPr/>
              <a:t>Standardize all vars (mean = 0, sd= 1)</a:t>
            </a:r>
          </a:p>
          <a:p>
            <a:pPr lvl="0"/>
            <a:r>
              <a:rPr/>
              <a:t>Scales are identical and larger PRS mean more important variable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partial r2 values:</a:t>
            </a:r>
          </a:p>
        </p:txBody>
      </p:sp>
      <p:pic>
        <p:nvPicPr>
          <p:cNvPr descr="images/clipboard-252191658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62200"/>
            <a:ext cx="27813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more than one predictor (X) variable?</a:t>
            </a:r>
          </a:p>
          <a:p>
            <a:pPr lvl="0"/>
            <a:r>
              <a:rPr/>
              <a:t>If predictors continuous</a:t>
            </a:r>
          </a:p>
          <a:p>
            <a:pPr lvl="0"/>
            <a:r>
              <a:rPr/>
              <a:t>Mix between categorical and continuous</a:t>
            </a:r>
          </a:p>
          <a:p>
            <a:pPr lvl="0"/>
            <a:r>
              <a:rPr/>
              <a:t>Can use multiple linear regression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21400" y="660400"/>
          <a:ext cx="27813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/>
                <a:gridCol w="927100"/>
                <a:gridCol w="927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Dependent variable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Categorical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ANOVA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Categorical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Logistic 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Tabular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are easiest to report in tabular format</a:t>
            </a:r>
          </a:p>
        </p:txBody>
      </p:sp>
      <p:pic>
        <p:nvPicPr>
          <p:cNvPr descr="images/clipboard-8291666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01800"/>
            <a:ext cx="2781300" cy="238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are easiest to report in tabular format</a:t>
            </a:r>
          </a:p>
        </p:txBody>
      </p:sp>
      <p:pic>
        <p:nvPicPr>
          <p:cNvPr descr="images/clipboard-28074286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5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Abundance of C3 grasses can be modeled as function of</a:t>
            </a:r>
          </a:p>
          <a:p>
            <a:pPr lvl="0"/>
            <a:r>
              <a:rPr/>
              <a:t>latitude</a:t>
            </a:r>
          </a:p>
          <a:p>
            <a:pPr lvl="0"/>
            <a:r>
              <a:rPr/>
              <a:t>longitude</a:t>
            </a:r>
          </a:p>
          <a:p>
            <a:pPr lvl="0"/>
            <a:r>
              <a:rPr/>
              <a:t>both</a:t>
            </a:r>
          </a:p>
          <a:p>
            <a:pPr lvl="0" indent="0" marL="0">
              <a:buNone/>
            </a:pPr>
            <a:r>
              <a:rPr/>
              <a:t>Instead of line, modeled with (hyper)plane</a:t>
            </a:r>
          </a:p>
        </p:txBody>
      </p:sp>
      <p:pic>
        <p:nvPicPr>
          <p:cNvPr descr="images/clipboard-7160049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14500"/>
            <a:ext cx="27813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Used in similar way to simple linear regression:</a:t>
            </a:r>
          </a:p>
          <a:p>
            <a:pPr lvl="0"/>
            <a:r>
              <a:rPr/>
              <a:t>Describe nature of relationship between Y and X’s</a:t>
            </a:r>
          </a:p>
          <a:p>
            <a:pPr lvl="0"/>
            <a:r>
              <a:rPr/>
              <a:t>Determine explained / unexplained variation in Y</a:t>
            </a:r>
          </a:p>
          <a:p>
            <a:pPr lvl="0"/>
            <a:r>
              <a:rPr/>
              <a:t>Predict new Ys from X</a:t>
            </a:r>
          </a:p>
          <a:p>
            <a:pPr lvl="0"/>
            <a:r>
              <a:rPr/>
              <a:t>Find the “best”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Crawley 2012: “Multiple regression models provide some of the most profound challenges faced by the analyst”:</a:t>
            </a:r>
          </a:p>
          <a:p>
            <a:pPr lvl="0"/>
            <a:r>
              <a:rPr/>
              <a:t>Overfitting</a:t>
            </a:r>
          </a:p>
          <a:p>
            <a:pPr lvl="0"/>
            <a:r>
              <a:rPr/>
              <a:t>Parameter proliferation</a:t>
            </a:r>
          </a:p>
          <a:p>
            <a:pPr lvl="0"/>
            <a:r>
              <a:rPr/>
              <a:t>Multicollinearity</a:t>
            </a:r>
          </a:p>
          <a:p>
            <a:pPr lvl="0"/>
            <a:r>
              <a:rPr/>
              <a:t>Model selection</a:t>
            </a:r>
          </a:p>
        </p:txBody>
      </p:sp>
      <p:pic>
        <p:nvPicPr>
          <p:cNvPr descr="images/clipboard-17364537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/>
                <a:r>
                  <a:rPr/>
                  <a:t>Set of i= 1 to n observations</a:t>
                </a:r>
              </a:p>
              <a:p>
                <a:pPr lvl="0"/>
                <a:r>
                  <a:rPr/>
                  <a:t>fixed X-values for p predictor variables (X1, X2…Xp)</a:t>
                </a:r>
              </a:p>
              <a:p>
                <a:pPr lvl="0"/>
                <a:r>
                  <a:rPr/>
                  <a:t>random Y-values: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yi: value of Y for ith observation X1 = xi1, X2 = xi2,…, Xp = xip</a:t>
                </a:r>
              </a:p>
              <a:p>
                <a:pPr lvl="0"/>
                <a:r>
                  <a:rPr/>
                  <a:t>β0: population intercept, the mean value of Y when X1 = 0, X2 = 0,…, Xp = 0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Multiple 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β1: partial population slope, change in Y per unit change in X1 holding other X-vars constant</a:t>
                </a:r>
              </a:p>
              <a:p>
                <a:pPr lvl="0"/>
                <a:r>
                  <a:rPr/>
                  <a:t>β2: partial population slope, change in Y per unit change in X2 holding other X-vars constant</a:t>
                </a:r>
              </a:p>
              <a:p>
                <a:pPr lvl="0"/>
                <a:r>
                  <a:rPr/>
                  <a:t>βp: partial population slope, change in Y per unit change in Xp holding other X-vars constant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11 - Multiple Regression</dc:title>
  <dc:creator>Bill Perry</dc:creator>
  <cp:keywords/>
  <dcterms:created xsi:type="dcterms:W3CDTF">2025-05-13T17:24:58Z</dcterms:created>
  <dcterms:modified xsi:type="dcterms:W3CDTF">2025-05-13T17:24:58Z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