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13 - NESTED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13: ANOVA Assumptions Testing</a:t>
            </a:r>
          </a:p>
        </p:txBody>
      </p:sp>
      <p:sp>
        <p:nvSpPr>
          <p:cNvPr id="4" name="Text Placeholder 3"/>
          <p:cNvSpPr>
            <a:spLocks noGrp="1"/>
          </p:cNvSpPr>
          <p:nvPr>
            <p:ph idx="2" sz="half" type="body"/>
          </p:nvPr>
        </p:nvSpPr>
        <p:spPr/>
        <p:txBody>
          <a:bodyPr/>
          <a:lstStyle/>
          <a:p>
            <a:pPr lvl="0" indent="0" marL="0">
              <a:buNone/>
            </a:pPr>
            <a:r>
              <a:rPr/>
              <a:t>For valid inference from ANOVA, several assumptions must be met. We test these assumptions below.</a:t>
            </a:r>
          </a:p>
          <a:p>
            <a:pPr lvl="0" indent="0">
              <a:buNone/>
            </a:pPr>
            <a:r>
              <a:rPr>
                <a:solidFill>
                  <a:srgbClr val="5E5E5E"/>
                </a:solidFill>
                <a:latin typeface="Courier"/>
              </a:rPr>
              <a:t># Extract residuals</a:t>
            </a:r>
            <a:br/>
            <a:r>
              <a:rPr>
                <a:solidFill>
                  <a:srgbClr val="003B4F"/>
                </a:solidFill>
                <a:latin typeface="Courier"/>
              </a:rPr>
              <a:t>residuals &lt;- </a:t>
            </a:r>
            <a:r>
              <a:rPr>
                <a:solidFill>
                  <a:srgbClr val="4758AB"/>
                </a:solidFill>
                <a:latin typeface="Courier"/>
              </a:rPr>
              <a:t>residuals</a:t>
            </a:r>
            <a:r>
              <a:rPr>
                <a:solidFill>
                  <a:srgbClr val="003B4F"/>
                </a:solidFill>
                <a:latin typeface="Courier"/>
              </a:rPr>
              <a:t>(nested_model)</a:t>
            </a:r>
            <a:br/>
            <a:br/>
            <a:r>
              <a:rPr>
                <a:solidFill>
                  <a:srgbClr val="5E5E5E"/>
                </a:solidFill>
                <a:latin typeface="Courier"/>
              </a:rPr>
              <a:t># QQ plot</a:t>
            </a:r>
            <a:br/>
            <a:r>
              <a:rPr>
                <a:solidFill>
                  <a:srgbClr val="003B4F"/>
                </a:solidFill>
                <a:latin typeface="Courier"/>
              </a:rPr>
              <a:t>qq_plot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residuals =</a:t>
            </a:r>
            <a:r>
              <a:rPr>
                <a:solidFill>
                  <a:srgbClr val="003B4F"/>
                </a:solidFill>
                <a:latin typeface="Courier"/>
              </a:rPr>
              <a:t> residuals), </a:t>
            </a:r>
            <a:r>
              <a:rPr>
                <a:solidFill>
                  <a:srgbClr val="4758AB"/>
                </a:solidFill>
                <a:latin typeface="Courier"/>
              </a:rPr>
              <a:t>aes</a:t>
            </a:r>
            <a:r>
              <a:rPr>
                <a:solidFill>
                  <a:srgbClr val="003B4F"/>
                </a:solidFill>
                <a:latin typeface="Courier"/>
              </a:rPr>
              <a:t>(</a:t>
            </a:r>
            <a:r>
              <a:rPr>
                <a:solidFill>
                  <a:srgbClr val="657422"/>
                </a:solidFill>
                <a:latin typeface="Courier"/>
              </a:rPr>
              <a:t>sample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stat_qq</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stat_qq_line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"Normal Q-Q Plot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"Theoretical Quantiles"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br/>
            <a:br/>
            <a:r>
              <a:rPr>
                <a:solidFill>
                  <a:srgbClr val="5E5E5E"/>
                </a:solidFill>
                <a:latin typeface="Courier"/>
              </a:rPr>
              <a:t># Histogram of residuals</a:t>
            </a:r>
            <a:br/>
            <a:r>
              <a:rPr>
                <a:solidFill>
                  <a:srgbClr val="003B4F"/>
                </a:solidFill>
                <a:latin typeface="Courier"/>
              </a:rPr>
              <a:t>hist_plot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residuals =</a:t>
            </a:r>
            <a:r>
              <a:rPr>
                <a:solidFill>
                  <a:srgbClr val="003B4F"/>
                </a:solidFill>
                <a:latin typeface="Courier"/>
              </a:rPr>
              <a:t> residuals),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bins =</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"lightblue"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a:t>
            </a:r>
            <a:br/>
            <a:br/>
            <a:r>
              <a:rPr>
                <a:solidFill>
                  <a:srgbClr val="5E5E5E"/>
                </a:solidFill>
                <a:latin typeface="Courier"/>
              </a:rPr>
              <a:t># Residuals vs. Fitted plot</a:t>
            </a:r>
            <a:br/>
            <a:r>
              <a:rPr>
                <a:solidFill>
                  <a:srgbClr val="003B4F"/>
                </a:solidFill>
                <a:latin typeface="Courier"/>
              </a:rPr>
              <a:t>fitted_values &lt;- </a:t>
            </a:r>
            <a:r>
              <a:rPr>
                <a:solidFill>
                  <a:srgbClr val="4758AB"/>
                </a:solidFill>
                <a:latin typeface="Courier"/>
              </a:rPr>
              <a:t>fitted</a:t>
            </a:r>
            <a:r>
              <a:rPr>
                <a:solidFill>
                  <a:srgbClr val="003B4F"/>
                </a:solidFill>
                <a:latin typeface="Courier"/>
              </a:rPr>
              <a:t>(nested_model)</a:t>
            </a:r>
            <a:br/>
            <a:r>
              <a:rPr>
                <a:solidFill>
                  <a:srgbClr val="003B4F"/>
                </a:solidFill>
                <a:latin typeface="Courier"/>
              </a:rPr>
              <a:t>resid_plot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fitted =</a:t>
            </a:r>
            <a:r>
              <a:rPr>
                <a:solidFill>
                  <a:srgbClr val="003B4F"/>
                </a:solidFill>
                <a:latin typeface="Courier"/>
              </a:rPr>
              <a:t> fitted_values, </a:t>
            </a:r>
            <a:r>
              <a:rPr>
                <a:solidFill>
                  <a:srgbClr val="657422"/>
                </a:solidFill>
                <a:latin typeface="Courier"/>
              </a:rPr>
              <a:t>residuals =</a:t>
            </a:r>
            <a:r>
              <a:rPr>
                <a:solidFill>
                  <a:srgbClr val="003B4F"/>
                </a:solidFill>
                <a:latin typeface="Courier"/>
              </a:rPr>
              <a:t> residuals),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fitted,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geom_hline</a:t>
            </a:r>
            <a:r>
              <a:rPr>
                <a:solidFill>
                  <a:srgbClr val="003B4F"/>
                </a:solidFill>
                <a:latin typeface="Courier"/>
              </a:rPr>
              <a:t>(</a:t>
            </a:r>
            <a:r>
              <a:rPr>
                <a:solidFill>
                  <a:srgbClr val="657422"/>
                </a:solidFill>
                <a:latin typeface="Courier"/>
              </a:rPr>
              <a:t>yintercept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"Fitted Values"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br/>
            <a:br/>
            <a:r>
              <a:rPr>
                <a:solidFill>
                  <a:srgbClr val="5E5E5E"/>
                </a:solidFill>
                <a:latin typeface="Courier"/>
              </a:rPr>
              <a:t># Combine plots</a:t>
            </a:r>
            <a:br/>
            <a:r>
              <a:rPr>
                <a:solidFill>
                  <a:srgbClr val="003B4F"/>
                </a:solidFill>
                <a:latin typeface="Courier"/>
              </a:rPr>
              <a:t>qq_plot </a:t>
            </a:r>
            <a:r>
              <a:rPr>
                <a:solidFill>
                  <a:srgbClr val="5E5E5E"/>
                </a:solidFill>
                <a:latin typeface="Courier"/>
              </a:rPr>
              <a:t>+</a:t>
            </a:r>
            <a:r>
              <a:rPr>
                <a:solidFill>
                  <a:srgbClr val="003B4F"/>
                </a:solidFill>
                <a:latin typeface="Courier"/>
              </a:rPr>
              <a:t> hist_plot </a:t>
            </a:r>
            <a:r>
              <a:rPr>
                <a:solidFill>
                  <a:srgbClr val="5E5E5E"/>
                </a:solidFill>
                <a:latin typeface="Courier"/>
              </a:rPr>
              <a:t>+</a:t>
            </a:r>
            <a:r>
              <a:rPr>
                <a:solidFill>
                  <a:srgbClr val="003B4F"/>
                </a:solidFill>
                <a:latin typeface="Courier"/>
              </a:rPr>
              <a:t> resid_plot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3</a:t>
            </a:r>
            <a:r>
              <a:rPr>
                <a:solidFill>
                  <a:srgbClr val="003B4F"/>
                </a:solidFill>
                <a:latin typeface="Courier"/>
              </a:rPr>
              <a:t>)</a:t>
            </a:r>
          </a:p>
        </p:txBody>
      </p:sp>
      <p:pic>
        <p:nvPicPr>
          <p:cNvPr descr="13_03_nested_anova_files/figure-pptx/unnamed-chunk-8-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Levenes Tes Homogeneity of Variance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2. Homogeneity of Variance</a:t>
            </a:r>
            <a:br/>
            <a:r>
              <a:rPr>
                <a:solidFill>
                  <a:srgbClr val="5E5E5E"/>
                </a:solidFill>
                <a:latin typeface="Courier"/>
              </a:rPr>
              <a:t># Levene's test</a:t>
            </a:r>
            <a:br/>
            <a:r>
              <a:rPr>
                <a:solidFill>
                  <a:srgbClr val="5E5E5E"/>
                </a:solidFill>
                <a:latin typeface="Courier"/>
              </a:rPr>
              <a:t># Levene's test for homogeneity of variance</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levene_test</a:t>
            </a:r>
          </a:p>
          <a:p>
            <a:pPr lvl="0" indent="0">
              <a:buNone/>
            </a:pPr>
            <a:r>
              <a:rPr>
                <a:latin typeface="Courier"/>
              </a:rPr>
              <a:t>Levene's Test for Homogeneity of Variance (center = median)
      Df F value     Pr(&gt;F)    
group  3  8.1694 0.00008785 ***
      76                       
---
Signif. codes:  0 '***' 0.001 '**' 0.01 '*' 0.05 '.' 0.1 ' ' 1</a:t>
            </a:r>
          </a:p>
          <a:p>
            <a:pPr lvl="0" indent="0">
              <a:buNone/>
            </a:pPr>
            <a:r>
              <a:rPr>
                <a:solidFill>
                  <a:srgbClr val="5E5E5E"/>
                </a:solidFill>
                <a:latin typeface="Courier"/>
              </a:rPr>
              <a:t># # Display results with flextable</a:t>
            </a:r>
            <a:br/>
            <a:r>
              <a:rPr>
                <a:solidFill>
                  <a:srgbClr val="5E5E5E"/>
                </a:solidFill>
                <a:latin typeface="Courier"/>
              </a:rPr>
              <a:t># data.frame(</a:t>
            </a:r>
            <a:br/>
            <a:r>
              <a:rPr>
                <a:solidFill>
                  <a:srgbClr val="5E5E5E"/>
                </a:solidFill>
                <a:latin typeface="Courier"/>
              </a:rPr>
              <a:t>#   Statistic = c(levene_test$`F value`[1]),</a:t>
            </a:r>
            <a:br/>
            <a:r>
              <a:rPr>
                <a:solidFill>
                  <a:srgbClr val="5E5E5E"/>
                </a:solidFill>
                <a:latin typeface="Courier"/>
              </a:rPr>
              <a:t>#   df1 = c(levene_test$Df[1]),</a:t>
            </a:r>
            <a:br/>
            <a:r>
              <a:rPr>
                <a:solidFill>
                  <a:srgbClr val="5E5E5E"/>
                </a:solidFill>
                <a:latin typeface="Courier"/>
              </a:rPr>
              <a:t>#   df2 = c(levene_test$Df[2]),</a:t>
            </a:r>
            <a:br/>
            <a:r>
              <a:rPr>
                <a:solidFill>
                  <a:srgbClr val="5E5E5E"/>
                </a:solidFill>
                <a:latin typeface="Courier"/>
              </a:rPr>
              <a:t>#   p.value = c(levene_test$`Pr(&gt;F)`[1])</a:t>
            </a:r>
            <a:br/>
            <a:r>
              <a:rPr>
                <a:solidFill>
                  <a:srgbClr val="5E5E5E"/>
                </a:solidFill>
                <a:latin typeface="Courier"/>
              </a:rPr>
              <a:t># )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Statistic = "F value",</a:t>
            </a:r>
            <a:br/>
            <a:r>
              <a:rPr>
                <a:solidFill>
                  <a:srgbClr val="5E5E5E"/>
                </a:solidFill>
                <a:latin typeface="Courier"/>
              </a:rPr>
              <a:t>#     df1 = "df1",</a:t>
            </a:r>
            <a:br/>
            <a:r>
              <a:rPr>
                <a:solidFill>
                  <a:srgbClr val="5E5E5E"/>
                </a:solidFill>
                <a:latin typeface="Courier"/>
              </a:rPr>
              <a:t>#     df2 = "df2",</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c("Statistic", "p.value"), digits = 3) %&gt;%</a:t>
            </a:r>
            <a:br/>
            <a:r>
              <a:rPr>
                <a:solidFill>
                  <a:srgbClr val="5E5E5E"/>
                </a:solidFill>
                <a:latin typeface="Courier"/>
              </a:rPr>
              <a:t>#   autofit() %&gt;%</a:t>
            </a:r>
            <a:br/>
            <a:r>
              <a:rPr>
                <a:solidFill>
                  <a:srgbClr val="5E5E5E"/>
                </a:solidFill>
                <a:latin typeface="Courier"/>
              </a:rPr>
              <a:t>#   add_header_lines("Levene's Test for Homogeneity of Variance") %&gt;%</a:t>
            </a:r>
            <a:br/>
            <a:r>
              <a:rPr>
                <a:solidFill>
                  <a:srgbClr val="5E5E5E"/>
                </a:solidFill>
                <a:latin typeface="Courier"/>
              </a:rPr>
              <a:t>#   theme_box()</a:t>
            </a:r>
          </a:p>
          <a:p>
            <a:pPr lvl="0" indent="0" marL="1270000">
              <a:buNone/>
            </a:pPr>
            <a:r>
              <a:rPr sz="2000" b="1"/>
              <a:t>Important</a:t>
            </a:r>
          </a:p>
          <a:p>
            <a:pPr lvl="0" indent="0" marL="1270000">
              <a:buNone/>
            </a:pPr>
            <a:r>
              <a:rPr sz="2000"/>
              <a:t>Interpretation of Assumption Tests The Q-Q plot shows some deviation from normality, particularly in the tails, and Levene’s test indicates significant heterogeneity of variances across treatments (F = r round(levene_test$“F value”[1], 2), p &lt; 0.001). As noted by Quinn &amp; Keough (2002), there were “large differences in within-cell variances” in this dataset, and transformations (including arcsin) did not improve variance homogeneity. However, ANOVA is generally robust to heteroscedasticity with balanced designs, which is why they chose to analyze untransformed data. The residuals vs. fitted plot also shows a pattern of increasing variance with increasing fitted values, confirming the heteroscedasticity.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13: Visualization</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Create boxplot</a:t>
            </a:r>
            <a:br/>
            <a:r>
              <a:rPr>
                <a:solidFill>
                  <a:srgbClr val="003B4F"/>
                </a:solidFill>
                <a:latin typeface="Courier"/>
              </a:rPr>
              <a:t>ggplot_boxplot &lt;- </a:t>
            </a: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 of Urchin Density on Filamentous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1: Boxplots showing the distribution of algal cover across urchin density treatments.</a:t>
            </a:r>
            <a:r>
              <a:rPr>
                <a:solidFill>
                  <a:srgbClr val="5E5E5E"/>
                </a:solidFill>
                <a:latin typeface="Courier"/>
              </a:rPr>
              <a:t>\n</a:t>
            </a:r>
            <a:r>
              <a:rPr>
                <a:solidFill>
                  <a:srgbClr val="20794D"/>
                </a:solidFill>
                <a:latin typeface="Courier"/>
              </a:rPr>
              <a:t>Despite visual differences, the treatment effect was not statistically significant (p = 0.091)."</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4758AB"/>
                </a:solidFill>
                <a:latin typeface="Courier"/>
              </a:rPr>
              <a:t>print</a:t>
            </a:r>
            <a:r>
              <a:rPr>
                <a:solidFill>
                  <a:srgbClr val="003B4F"/>
                </a:solidFill>
                <a:latin typeface="Courier"/>
              </a:rPr>
              <a:t>(ggplot_boxplot)</a:t>
            </a:r>
          </a:p>
        </p:txBody>
      </p:sp>
      <p:pic>
        <p:nvPicPr>
          <p:cNvPr descr="13_03_nested_anova_files/figure-pptx/unnamed-chunk-10-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13: Means Plot</a:t>
            </a:r>
          </a:p>
        </p:txBody>
      </p:sp>
      <p:sp>
        <p:nvSpPr>
          <p:cNvPr id="4" name="Text Placeholder 3"/>
          <p:cNvSpPr>
            <a:spLocks noGrp="1"/>
          </p:cNvSpPr>
          <p:nvPr>
            <p:ph idx="2" sz="half" type="body"/>
          </p:nvPr>
        </p:nvSpPr>
        <p:spPr/>
        <p:txBody>
          <a:bodyPr/>
          <a:lstStyle/>
          <a:p>
            <a:pPr lvl="0"/>
            <a:r>
              <a:rPr/>
              <a:t>text</a:t>
            </a:r>
          </a:p>
          <a:p>
            <a:pPr lvl="0" indent="0">
              <a:buNone/>
            </a:pPr>
            <a:r>
              <a:rPr>
                <a:solidFill>
                  <a:srgbClr val="5E5E5E"/>
                </a:solidFill>
                <a:latin typeface="Courier"/>
              </a:rPr>
              <a:t># Create means plot</a:t>
            </a:r>
            <a:br/>
            <a:r>
              <a:rPr>
                <a:solidFill>
                  <a:srgbClr val="003B4F"/>
                </a:solidFill>
                <a:latin typeface="Courier"/>
              </a:rPr>
              <a:t>means_plot &lt;- </a:t>
            </a:r>
            <a:r>
              <a:rPr>
                <a:solidFill>
                  <a:srgbClr val="4758AB"/>
                </a:solidFill>
                <a:latin typeface="Courier"/>
              </a:rPr>
              <a:t>ggplot</a:t>
            </a:r>
            <a:r>
              <a:rPr>
                <a:solidFill>
                  <a:srgbClr val="003B4F"/>
                </a:solidFill>
                <a:latin typeface="Courier"/>
              </a:rPr>
              <a:t>(summary_stats,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 </a:t>
            </a:r>
            <a:r>
              <a:rPr>
                <a:solidFill>
                  <a:srgbClr val="657422"/>
                </a:solidFill>
                <a:latin typeface="Courier"/>
              </a:rPr>
              <a:t>group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geom_line(size = 1) +</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21</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"white"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"Mean Algae Cover by 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2: Mean (± SE) percentage cover of filamentous algae across urchin density treatments."</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4758AB"/>
                </a:solidFill>
                <a:latin typeface="Courier"/>
              </a:rPr>
              <a:t>print</a:t>
            </a:r>
            <a:r>
              <a:rPr>
                <a:solidFill>
                  <a:srgbClr val="003B4F"/>
                </a:solidFill>
                <a:latin typeface="Courier"/>
              </a:rPr>
              <a:t>(means_plot)</a:t>
            </a:r>
          </a:p>
        </p:txBody>
      </p:sp>
      <p:pic>
        <p:nvPicPr>
          <p:cNvPr descr="13_03_nested_anova_files/figure-pptx/unnamed-chunk-11-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Discussion</a:t>
            </a:r>
          </a:p>
        </p:txBody>
      </p:sp>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Scientific Interpretation Our nested ANOVA analysis revealed substantial spatial heterogeneity in algae cover, with significant variation among patches within each treatment (p &lt; 0.001). Surprisingly, the effect of urchin density treatments on filamentous algae cover was not statistically significant at the α = 0.05 level (p = 0.091), despite apparent trends in the data. The descriptive statistics show a pattern where algae cover appears to increase as urchin density decreases, with the Control treatment (mean = 1.3%) showing minimal algae cover compared to reduced density treatments (66% Density: 21.55%, 33% Density: 19.00%, and Removed: 39.20%). This pattern suggests a potential density-dependent relationship between urchin grazing and algal abundance, but the high variability among patches masked the treatment effect. The substantial variance component associated with patches nested within treatments (294.31, approximately 39.5% of total variance) underscores the importance of spatial heterogeneity in structuring algal communities. This finding highlights the necessity of accounting for spatial variability when designing and analyzing ecological field experiments. From an ecological perspective, these results suggest that while sea urchins may influence algal communities through grazing, local environmental factors and patch-specific conditions play a dominant role in determining algae cover. This has important implications for ecosystem management, as it indicates that the effects of urchin density manipulations may be context-dependent and influenced by local environmental conditions.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Introduction</a:t>
            </a:r>
          </a:p>
        </p:txBody>
      </p:sp>
      <p:sp>
        <p:nvSpPr>
          <p:cNvPr id="3" name="Content Placeholder 2"/>
          <p:cNvSpPr>
            <a:spLocks noGrp="1"/>
          </p:cNvSpPr>
          <p:nvPr>
            <p:ph idx="1"/>
          </p:nvPr>
        </p:nvSpPr>
        <p:spPr/>
        <p:txBody>
          <a:bodyPr/>
          <a:lstStyle/>
          <a:p>
            <a:pPr lvl="0" indent="0" marL="0">
              <a:buNone/>
            </a:pPr>
            <a:r>
              <a:rPr/>
              <a:t>This analysis examines the effects of varying sea urchin densities on the percentage cover of filamentous algae. The experiment was designed with four urchin density treatments (control, 66% of original density, 33% of original density, and all urchins removed) nested within four random patches. Five replicate quadrats were measured within each treatment-patch combination.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Data Overview</a:t>
            </a:r>
          </a:p>
        </p:txBody>
      </p:sp>
      <p:sp>
        <p:nvSpPr>
          <p:cNvPr id="3" name="Content Placeholder 2"/>
          <p:cNvSpPr>
            <a:spLocks noGrp="1"/>
          </p:cNvSpPr>
          <p:nvPr>
            <p:ph idx="1"/>
          </p:nvPr>
        </p:nvSpPr>
        <p:spPr/>
        <p:txBody>
          <a:bodyPr/>
          <a:lstStyle/>
          <a:p>
            <a:pPr lvl="0" indent="0" marL="0">
              <a:buNone/>
            </a:pPr>
            <a:r>
              <a:rPr/>
              <a:t>The dataframe contains r nrow(andrew) observations with the following variables:</a:t>
            </a:r>
          </a:p>
          <a:p>
            <a:pPr lvl="0"/>
            <a:r>
              <a:rPr/>
              <a:t>TREAT: Urchin density treatment (Control, 66% Density, 33% Density, Removed)</a:t>
            </a:r>
          </a:p>
          <a:p>
            <a:pPr lvl="0"/>
            <a:r>
              <a:rPr/>
              <a:t>PATCH: Random patches (1-16) where treatments were applied</a:t>
            </a:r>
          </a:p>
          <a:p>
            <a:pPr lvl="0"/>
            <a:r>
              <a:rPr/>
              <a:t>QUAD: Replicate quadrats within each treatment-patch combination</a:t>
            </a:r>
          </a:p>
          <a:p>
            <a:pPr lvl="0"/>
            <a:r>
              <a:rPr/>
              <a:t>ALGAE: Percentage cover of filamentous algae (response variable)</a:t>
            </a:r>
          </a:p>
          <a:p>
            <a:pPr lvl="0" indent="0">
              <a:buNone/>
            </a:pPr>
            <a:r>
              <a:rPr>
                <a:solidFill>
                  <a:srgbClr val="5E5E5E"/>
                </a:solidFill>
                <a:latin typeface="Courier"/>
              </a:rPr>
              <a:t># Create a summary table with flextable</a:t>
            </a:r>
            <a:br/>
            <a:br/>
            <a:r>
              <a:rPr>
                <a:solidFill>
                  <a:srgbClr val="003B4F"/>
                </a:solidFill>
                <a:latin typeface="Courier"/>
              </a:rPr>
              <a:t>summary_stats</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a:buNone/>
            </a:pPr>
            <a:r>
              <a:rPr>
                <a:solidFill>
                  <a:srgbClr val="5E5E5E"/>
                </a:solidFill>
                <a:latin typeface="Courier"/>
              </a:rPr>
              <a:t># </a:t>
            </a:r>
            <a:br/>
            <a:r>
              <a:rPr>
                <a:solidFill>
                  <a:srgbClr val="5E5E5E"/>
                </a:solidFill>
                <a:latin typeface="Courier"/>
              </a:rPr>
              <a:t># summary_stats %&gt;%</a:t>
            </a:r>
            <a:br/>
            <a:r>
              <a:rPr>
                <a:solidFill>
                  <a:srgbClr val="5E5E5E"/>
                </a:solidFill>
                <a:latin typeface="Courier"/>
              </a:rPr>
              <a:t>#   select(TREAT, n, mean, sd, se, min, max)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n = "N",</a:t>
            </a:r>
            <a:br/>
            <a:r>
              <a:rPr>
                <a:solidFill>
                  <a:srgbClr val="5E5E5E"/>
                </a:solidFill>
                <a:latin typeface="Courier"/>
              </a:rPr>
              <a:t>#     mean = "Mean",</a:t>
            </a:r>
            <a:br/>
            <a:r>
              <a:rPr>
                <a:solidFill>
                  <a:srgbClr val="5E5E5E"/>
                </a:solidFill>
                <a:latin typeface="Courier"/>
              </a:rPr>
              <a:t>#     sd = "SD",</a:t>
            </a:r>
            <a:br/>
            <a:r>
              <a:rPr>
                <a:solidFill>
                  <a:srgbClr val="5E5E5E"/>
                </a:solidFill>
                <a:latin typeface="Courier"/>
              </a:rPr>
              <a:t>#     se = "SE",</a:t>
            </a:r>
            <a:br/>
            <a:r>
              <a:rPr>
                <a:solidFill>
                  <a:srgbClr val="5E5E5E"/>
                </a:solidFill>
                <a:latin typeface="Courier"/>
              </a:rPr>
              <a:t>#     min = "Min",</a:t>
            </a:r>
            <a:br/>
            <a:r>
              <a:rPr>
                <a:solidFill>
                  <a:srgbClr val="5E5E5E"/>
                </a:solidFill>
                <a:latin typeface="Courier"/>
              </a:rPr>
              <a:t>#     max = "Max"</a:t>
            </a:r>
            <a:br/>
            <a:r>
              <a:rPr>
                <a:solidFill>
                  <a:srgbClr val="5E5E5E"/>
                </a:solidFill>
                <a:latin typeface="Courier"/>
              </a:rPr>
              <a:t>#   ) %&gt;%</a:t>
            </a:r>
            <a:br/>
            <a:r>
              <a:rPr>
                <a:solidFill>
                  <a:srgbClr val="5E5E5E"/>
                </a:solidFill>
                <a:latin typeface="Courier"/>
              </a:rPr>
              <a:t>#   colformat_double(j = c("mean", "sd", "se", "min", "max"), digits = 2) %&gt;%</a:t>
            </a:r>
            <a:br/>
            <a:r>
              <a:rPr>
                <a:solidFill>
                  <a:srgbClr val="5E5E5E"/>
                </a:solidFill>
                <a:latin typeface="Courier"/>
              </a:rPr>
              <a:t>#   autofit() %&gt;%</a:t>
            </a:r>
            <a:br/>
            <a:r>
              <a:rPr>
                <a:solidFill>
                  <a:srgbClr val="5E5E5E"/>
                </a:solidFill>
                <a:latin typeface="Courier"/>
              </a:rPr>
              <a:t>#   add_header_lines("Summary statistics of algae cover (%) across treatments") %&gt;%</a:t>
            </a:r>
            <a:br/>
            <a:r>
              <a:rPr>
                <a:solidFill>
                  <a:srgbClr val="5E5E5E"/>
                </a:solidFill>
                <a:latin typeface="Courier"/>
              </a:rPr>
              <a:t>#   theme_box()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Nested ANOVA Analysis</a:t>
            </a:r>
          </a:p>
        </p:txBody>
      </p:sp>
      <p:sp>
        <p:nvSpPr>
          <p:cNvPr id="3" name="Content Placeholder 2"/>
          <p:cNvSpPr>
            <a:spLocks noGrp="1"/>
          </p:cNvSpPr>
          <p:nvPr>
            <p:ph idx="1"/>
          </p:nvPr>
        </p:nvSpPr>
        <p:spPr/>
        <p:txBody>
          <a:bodyPr/>
          <a:lstStyle/>
          <a:p>
            <a:pPr lvl="0" indent="0" marL="0">
              <a:buNone/>
            </a:pPr>
            <a:r>
              <a:rPr/>
              <a:t>In this experimental design, PATCH is nested within TREAT because each patch received only one treatment level. This is a hierarchical design where the effect of patches must be considered within each treatment. Following the approach used in Quinn &amp; Keough (2002), we’ll use a traditional nested ANOVA.</a:t>
            </a:r>
          </a:p>
          <a:p>
            <a:pPr lvl="0" indent="0">
              <a:buNone/>
            </a:pPr>
            <a:r>
              <a:rPr>
                <a:solidFill>
                  <a:srgbClr val="4758AB"/>
                </a:solidFill>
                <a:latin typeface="Courier"/>
              </a:rPr>
              <a:t>library</a:t>
            </a:r>
            <a:r>
              <a:rPr>
                <a:solidFill>
                  <a:srgbClr val="003B4F"/>
                </a:solidFill>
                <a:latin typeface="Courier"/>
              </a:rPr>
              <a:t>(lmerTest)</a:t>
            </a:r>
            <a:br/>
            <a:r>
              <a:rPr>
                <a:solidFill>
                  <a:srgbClr val="5E5E5E"/>
                </a:solidFill>
                <a:latin typeface="Courier"/>
              </a:rPr>
              <a:t># Fit the model with treatment as fixed effect and patch nested within treatment as random</a:t>
            </a:r>
            <a:br/>
            <a:r>
              <a:rPr>
                <a:solidFill>
                  <a:srgbClr val="003B4F"/>
                </a:solidFill>
                <a:latin typeface="Courier"/>
              </a:rPr>
              <a:t>nested_model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                    </a:t>
            </a:r>
            <a:r>
              <a:rPr>
                <a:solidFill>
                  <a:srgbClr val="657422"/>
                </a:solidFill>
                <a:latin typeface="Courier"/>
              </a:rPr>
              <a:t>control =</a:t>
            </a:r>
            <a:r>
              <a:rPr>
                <a:solidFill>
                  <a:srgbClr val="003B4F"/>
                </a:solidFill>
                <a:latin typeface="Courier"/>
              </a:rPr>
              <a:t> </a:t>
            </a:r>
            <a:r>
              <a:rPr>
                <a:solidFill>
                  <a:srgbClr val="4758AB"/>
                </a:solidFill>
                <a:latin typeface="Courier"/>
              </a:rPr>
              <a:t>lmerControl</a:t>
            </a:r>
            <a:r>
              <a:rPr>
                <a:solidFill>
                  <a:srgbClr val="003B4F"/>
                </a:solidFill>
                <a:latin typeface="Courier"/>
              </a:rPr>
              <a:t>(</a:t>
            </a:r>
            <a:r>
              <a:rPr>
                <a:solidFill>
                  <a:srgbClr val="657422"/>
                </a:solidFill>
                <a:latin typeface="Courier"/>
              </a:rPr>
              <a:t>optimizer =</a:t>
            </a:r>
            <a:r>
              <a:rPr>
                <a:solidFill>
                  <a:srgbClr val="003B4F"/>
                </a:solidFill>
                <a:latin typeface="Courier"/>
              </a:rPr>
              <a:t> </a:t>
            </a:r>
            <a:r>
              <a:rPr>
                <a:solidFill>
                  <a:srgbClr val="20794D"/>
                </a:solidFill>
                <a:latin typeface="Courier"/>
              </a:rPr>
              <a:t>"bobyqa"</a:t>
            </a:r>
            <a:r>
              <a:rPr>
                <a:solidFill>
                  <a:srgbClr val="003B4F"/>
                </a:solidFill>
                <a:latin typeface="Courier"/>
              </a:rPr>
              <a:t>,</a:t>
            </a:r>
            <a:br/>
            <a:r>
              <a:rPr>
                <a:solidFill>
                  <a:srgbClr val="003B4F"/>
                </a:solidFill>
                <a:latin typeface="Courier"/>
              </a:rPr>
              <a:t>                                         </a:t>
            </a:r>
            <a:r>
              <a:rPr>
                <a:solidFill>
                  <a:srgbClr val="657422"/>
                </a:solidFill>
                <a:latin typeface="Courier"/>
              </a:rPr>
              <a:t>optCtrl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maxfun =</a:t>
            </a:r>
            <a:r>
              <a:rPr>
                <a:solidFill>
                  <a:srgbClr val="003B4F"/>
                </a:solidFill>
                <a:latin typeface="Courier"/>
              </a:rPr>
              <a:t> </a:t>
            </a:r>
            <a:r>
              <a:rPr>
                <a:solidFill>
                  <a:srgbClr val="AD0000"/>
                </a:solidFill>
                <a:latin typeface="Courier"/>
              </a:rPr>
              <a:t>2e5</a:t>
            </a:r>
            <a:r>
              <a:rPr>
                <a:solidFill>
                  <a:srgbClr val="003B4F"/>
                </a:solidFill>
                <a:latin typeface="Courier"/>
              </a:rPr>
              <a:t>)))</a:t>
            </a:r>
            <a:br/>
            <a:r>
              <a:rPr>
                <a:solidFill>
                  <a:srgbClr val="5E5E5E"/>
                </a:solidFill>
                <a:latin typeface="Courier"/>
              </a:rPr>
              <a:t># BOBYQA (Bound Optimization BY Quadratic Approximation) is an optimization algorithm used in mixed-effects modeling to find the best parameter values that maximize the likelihood function. It's especially useful when fitting complex models like the ones you're working with in your nested ANOVA analysis.</a:t>
            </a:r>
            <a:br/>
            <a:br/>
            <a:r>
              <a:rPr>
                <a:solidFill>
                  <a:srgbClr val="5E5E5E"/>
                </a:solidFill>
                <a:latin typeface="Courier"/>
              </a:rPr>
              <a:t># Model summary</a:t>
            </a:r>
            <a:br/>
            <a:r>
              <a:rPr>
                <a:solidFill>
                  <a:srgbClr val="4758AB"/>
                </a:solidFill>
                <a:latin typeface="Courier"/>
              </a:rPr>
              <a:t>summary</a:t>
            </a:r>
            <a:r>
              <a:rPr>
                <a:solidFill>
                  <a:srgbClr val="003B4F"/>
                </a:solidFill>
                <a:latin typeface="Courier"/>
              </a:rPr>
              <a:t>(nested_model)</a:t>
            </a:r>
          </a:p>
          <a:p>
            <a:pPr lvl="0" indent="0">
              <a:buNone/>
            </a:pPr>
            <a:r>
              <a:rPr>
                <a:latin typeface="Courier"/>
              </a:rPr>
              <a:t>Linear mixed model fit by REML. t-tests use Satterthwaite's method [
lmerModLmerTest]
Formula: ALGAE ~ TREAT + (1 | TREAT:PATCH)
   Data: andrew
Control: lmerControl(optimizer = "bobyqa", optCtrl = list(maxfun = 200000))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a:buNone/>
            </a:pPr>
            <a:r>
              <a:rPr>
                <a:solidFill>
                  <a:srgbClr val="5E5E5E"/>
                </a:solidFill>
                <a:latin typeface="Courier"/>
              </a:rPr>
              <a:t># Type III ANOVA with F-statistics (not chi-square) using Satterthwaite's method</a:t>
            </a:r>
            <a:br/>
            <a:r>
              <a:rPr>
                <a:solidFill>
                  <a:srgbClr val="5E5E5E"/>
                </a:solidFill>
                <a:latin typeface="Courier"/>
              </a:rPr>
              <a:t># The issue was that you had "type = F" which should be "test.statistic = 'F'"</a:t>
            </a:r>
            <a:br/>
            <a:r>
              <a:rPr>
                <a:solidFill>
                  <a:srgbClr val="003B4F"/>
                </a:solidFill>
                <a:latin typeface="Courier"/>
              </a:rPr>
              <a:t>anova_result &lt;- </a:t>
            </a:r>
            <a:r>
              <a:rPr>
                <a:solidFill>
                  <a:srgbClr val="4758AB"/>
                </a:solidFill>
                <a:latin typeface="Courier"/>
              </a:rPr>
              <a:t>anova</a:t>
            </a:r>
            <a:r>
              <a:rPr>
                <a:solidFill>
                  <a:srgbClr val="003B4F"/>
                </a:solidFill>
                <a:latin typeface="Courier"/>
              </a:rPr>
              <a:t>(nested_model,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br/>
            <a:r>
              <a:rPr>
                <a:solidFill>
                  <a:srgbClr val="4758AB"/>
                </a:solidFill>
                <a:latin typeface="Courier"/>
              </a:rPr>
              <a:t>print</a:t>
            </a:r>
            <a:r>
              <a:rPr>
                <a:solidFill>
                  <a:srgbClr val="003B4F"/>
                </a:solidFill>
                <a:latin typeface="Courier"/>
              </a:rPr>
              <a:t>(anova_result)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Alternative using car package</a:t>
            </a:r>
            <a:br/>
            <a:r>
              <a:rPr>
                <a:solidFill>
                  <a:srgbClr val="5E5E5E"/>
                </a:solidFill>
                <a:latin typeface="Courier"/>
              </a:rPr>
              <a:t># The parameter is "test.statistic", not "type"</a:t>
            </a:r>
            <a:br/>
            <a:r>
              <a:rPr>
                <a:solidFill>
                  <a:srgbClr val="003B4F"/>
                </a:solidFill>
                <a:latin typeface="Courier"/>
              </a:rPr>
              <a:t>anova_car &lt;- </a:t>
            </a:r>
            <a:r>
              <a:rPr>
                <a:solidFill>
                  <a:srgbClr val="4758AB"/>
                </a:solidFill>
                <a:latin typeface="Courier"/>
              </a:rPr>
              <a:t>Anova</a:t>
            </a:r>
            <a:r>
              <a:rPr>
                <a:solidFill>
                  <a:srgbClr val="003B4F"/>
                </a:solidFill>
                <a:latin typeface="Courier"/>
              </a:rPr>
              <a:t>(nested_model,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test.statistic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4758AB"/>
                </a:solidFill>
                <a:latin typeface="Courier"/>
              </a:rPr>
              <a:t>print</a:t>
            </a:r>
            <a:r>
              <a:rPr>
                <a:solidFill>
                  <a:srgbClr val="003B4F"/>
                </a:solidFill>
                <a:latin typeface="Courier"/>
              </a:rPr>
              <a:t>(anova_car)</a:t>
            </a:r>
          </a:p>
          <a:p>
            <a:pPr lvl="0" indent="0">
              <a:buNone/>
            </a:pPr>
            <a:r>
              <a:rPr>
                <a:latin typeface="Courier"/>
              </a:rPr>
              <a:t>Analysis of Deviance Table (Type III Wald F tests with Kenward-Roger df)
Response: ALGAE
                 F Df Df.res  Pr(&gt;F)  
(Intercept) 0.0191  1     12 0.89239  
TREAT       2.7171  3     12 0.09126 .
---
Signif. codes:  0 '***' 0.001 '**' 0.01 '*' 0.05 '.' 0.1 ' ' 1</a:t>
            </a:r>
          </a:p>
          <a:p>
            <a:pPr lvl="0" indent="0">
              <a:buNone/>
            </a:pPr>
            <a:r>
              <a:rPr>
                <a:solidFill>
                  <a:srgbClr val="5E5E5E"/>
                </a:solidFill>
                <a:latin typeface="Courier"/>
              </a:rPr>
              <a:t># You could also try with the simpler model structure</a:t>
            </a:r>
            <a:br/>
            <a:r>
              <a:rPr>
                <a:solidFill>
                  <a:srgbClr val="003B4F"/>
                </a:solidFill>
                <a:latin typeface="Courier"/>
              </a:rPr>
              <a:t>simple_model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(simple_model,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Method 2</a:t>
            </a:r>
            <a:br/>
            <a:r>
              <a:rPr>
                <a:solidFill>
                  <a:srgbClr val="5E5E5E"/>
                </a:solidFill>
                <a:latin typeface="Courier"/>
              </a:rPr>
              <a:t># Define your model</a:t>
            </a:r>
            <a:br/>
            <a:r>
              <a:rPr>
                <a:solidFill>
                  <a:srgbClr val="003B4F"/>
                </a:solidFill>
                <a:latin typeface="Courier"/>
              </a:rPr>
              <a:t>model &lt;- </a:t>
            </a:r>
            <a:r>
              <a:rPr>
                <a:solidFill>
                  <a:srgbClr val="4758AB"/>
                </a:solidFill>
                <a:latin typeface="Courier"/>
              </a:rPr>
              <a:t>lm</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PATCH, </a:t>
            </a:r>
            <a:r>
              <a:rPr>
                <a:solidFill>
                  <a:srgbClr val="657422"/>
                </a:solidFill>
                <a:latin typeface="Courier"/>
              </a:rPr>
              <a:t>data =</a:t>
            </a:r>
            <a:r>
              <a:rPr>
                <a:solidFill>
                  <a:srgbClr val="003B4F"/>
                </a:solidFill>
                <a:latin typeface="Courier"/>
              </a:rPr>
              <a:t> andrew)</a:t>
            </a:r>
            <a:br/>
            <a:r>
              <a:rPr>
                <a:solidFill>
                  <a:srgbClr val="003B4F"/>
                </a:solidFill>
                <a:latin typeface="Courier"/>
              </a:rPr>
              <a:t>anova_results &lt;- </a:t>
            </a:r>
            <a:r>
              <a:rPr>
                <a:solidFill>
                  <a:srgbClr val="4758AB"/>
                </a:solidFill>
                <a:latin typeface="Courier"/>
              </a:rPr>
              <a:t>anova</a:t>
            </a:r>
            <a:r>
              <a:rPr>
                <a:solidFill>
                  <a:srgbClr val="003B4F"/>
                </a:solidFill>
                <a:latin typeface="Courier"/>
              </a:rPr>
              <a:t>(model)</a:t>
            </a:r>
            <a:br/>
            <a:br/>
            <a:r>
              <a:rPr>
                <a:solidFill>
                  <a:srgbClr val="5E5E5E"/>
                </a:solidFill>
                <a:latin typeface="Courier"/>
              </a:rPr>
              <a:t># Calculate F and p values for TREAT using PATCH as error term</a:t>
            </a:r>
            <a:br/>
            <a:r>
              <a:rPr>
                <a:solidFill>
                  <a:srgbClr val="003B4F"/>
                </a:solidFill>
                <a:latin typeface="Courier"/>
              </a:rPr>
              <a:t>F_treat &lt;- anova_results[</a:t>
            </a:r>
            <a:r>
              <a:rPr>
                <a:solidFill>
                  <a:srgbClr val="20794D"/>
                </a:solidFill>
                <a:latin typeface="Courier"/>
              </a:rPr>
              <a:t>"TREAT"</a:t>
            </a:r>
            <a:r>
              <a:rPr>
                <a:solidFill>
                  <a:srgbClr val="003B4F"/>
                </a:solidFill>
                <a:latin typeface="Courier"/>
              </a:rPr>
              <a:t>, </a:t>
            </a:r>
            <a:r>
              <a:rPr>
                <a:solidFill>
                  <a:srgbClr val="20794D"/>
                </a:solidFill>
                <a:latin typeface="Courier"/>
              </a:rPr>
              <a:t>"Mean Sq"</a:t>
            </a:r>
            <a:r>
              <a:rPr>
                <a:solidFill>
                  <a:srgbClr val="003B4F"/>
                </a:solidFill>
                <a:latin typeface="Courier"/>
              </a:rPr>
              <a:t>] </a:t>
            </a:r>
            <a:r>
              <a:rPr>
                <a:solidFill>
                  <a:srgbClr val="5E5E5E"/>
                </a:solidFill>
                <a:latin typeface="Courier"/>
              </a:rPr>
              <a:t>/</a:t>
            </a:r>
            <a:r>
              <a:rPr>
                <a:solidFill>
                  <a:srgbClr val="003B4F"/>
                </a:solidFill>
                <a:latin typeface="Courier"/>
              </a:rPr>
              <a:t> anova_results[</a:t>
            </a:r>
            <a:r>
              <a:rPr>
                <a:solidFill>
                  <a:srgbClr val="20794D"/>
                </a:solidFill>
                <a:latin typeface="Courier"/>
              </a:rPr>
              <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a:t>
            </a:r>
            <a:br/>
            <a:r>
              <a:rPr>
                <a:solidFill>
                  <a:srgbClr val="003B4F"/>
                </a:solidFill>
                <a:latin typeface="Courier"/>
              </a:rPr>
              <a:t>             </a:t>
            </a:r>
            <a:r>
              <a:rPr>
                <a:solidFill>
                  <a:srgbClr val="657422"/>
                </a:solidFill>
                <a:latin typeface="Courier"/>
              </a:rPr>
              <a:t>df1 =</a:t>
            </a:r>
            <a:r>
              <a:rPr>
                <a:solidFill>
                  <a:srgbClr val="003B4F"/>
                </a:solidFill>
                <a:latin typeface="Courier"/>
              </a:rPr>
              <a:t> anova_results[</a:t>
            </a:r>
            <a:r>
              <a:rPr>
                <a:solidFill>
                  <a:srgbClr val="20794D"/>
                </a:solidFill>
                <a:latin typeface="Courier"/>
              </a:rPr>
              <a:t>"TREAT"</a:t>
            </a:r>
            <a:r>
              <a:rPr>
                <a:solidFill>
                  <a:srgbClr val="003B4F"/>
                </a:solidFill>
                <a:latin typeface="Courier"/>
              </a:rPr>
              <a:t>, </a:t>
            </a:r>
            <a:r>
              <a:rPr>
                <a:solidFill>
                  <a:srgbClr val="20794D"/>
                </a:solidFill>
                <a:latin typeface="Courier"/>
              </a:rPr>
              <a:t>"Df"</a:t>
            </a:r>
            <a:r>
              <a:rPr>
                <a:solidFill>
                  <a:srgbClr val="003B4F"/>
                </a:solidFill>
                <a:latin typeface="Courier"/>
              </a:rPr>
              <a:t>], </a:t>
            </a:r>
            <a:br/>
            <a:r>
              <a:rPr>
                <a:solidFill>
                  <a:srgbClr val="003B4F"/>
                </a:solidFill>
                <a:latin typeface="Courier"/>
              </a:rPr>
              <a:t>             </a:t>
            </a:r>
            <a:r>
              <a:rPr>
                <a:solidFill>
                  <a:srgbClr val="657422"/>
                </a:solidFill>
                <a:latin typeface="Courier"/>
              </a:rPr>
              <a:t>df2 =</a:t>
            </a:r>
            <a:r>
              <a:rPr>
                <a:solidFill>
                  <a:srgbClr val="003B4F"/>
                </a:solidFill>
                <a:latin typeface="Courier"/>
              </a:rPr>
              <a:t> anova_results[</a:t>
            </a:r>
            <a:r>
              <a:rPr>
                <a:solidFill>
                  <a:srgbClr val="20794D"/>
                </a:solidFill>
                <a:latin typeface="Courier"/>
              </a:rPr>
              <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 custom ANOVA table with the correct error terms</a:t>
            </a:r>
            <a:br/>
            <a:r>
              <a:rPr>
                <a:solidFill>
                  <a:srgbClr val="003B4F"/>
                </a:solidFill>
                <a:latin typeface="Courier"/>
              </a:rPr>
              <a:t>custom_anova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a:t>
            </a:r>
            <a:r>
              <a:rPr>
                <a:solidFill>
                  <a:srgbClr val="003B4F"/>
                </a:solidFill>
                <a:latin typeface="Courier"/>
              </a:rPr>
              <a:t>, </a:t>
            </a:r>
            <a:r>
              <a:rPr>
                <a:solidFill>
                  <a:srgbClr val="20794D"/>
                </a:solidFill>
                <a:latin typeface="Courier"/>
              </a:rPr>
              <a:t>"PATCH"</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anova_results[,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20794D"/>
                </a:solidFill>
                <a:latin typeface="Courier"/>
              </a:rPr>
              <a:t>"Sum Sq"</a:t>
            </a:r>
            <a:r>
              <a:rPr>
                <a:solidFill>
                  <a:srgbClr val="003B4F"/>
                </a:solidFill>
                <a:latin typeface="Courier"/>
              </a:rPr>
              <a:t> = anova_results[, </a:t>
            </a:r>
            <a:r>
              <a:rPr>
                <a:solidFill>
                  <a:srgbClr val="20794D"/>
                </a:solidFill>
                <a:latin typeface="Courier"/>
              </a:rPr>
              <a:t>"Sum Sq"</a:t>
            </a:r>
            <a:r>
              <a:rPr>
                <a:solidFill>
                  <a:srgbClr val="003B4F"/>
                </a:solidFill>
                <a:latin typeface="Courier"/>
              </a:rPr>
              <a:t>],</a:t>
            </a:r>
            <a:br/>
            <a:r>
              <a:rPr>
                <a:solidFill>
                  <a:srgbClr val="003B4F"/>
                </a:solidFill>
                <a:latin typeface="Courier"/>
              </a:rPr>
              <a:t>  </a:t>
            </a:r>
            <a:r>
              <a:rPr>
                <a:solidFill>
                  <a:srgbClr val="20794D"/>
                </a:solidFill>
                <a:latin typeface="Courier"/>
              </a:rPr>
              <a:t>"Mean Sq"</a:t>
            </a:r>
            <a:r>
              <a:rPr>
                <a:solidFill>
                  <a:srgbClr val="003B4F"/>
                </a:solidFill>
                <a:latin typeface="Courier"/>
              </a:rPr>
              <a:t> = anova_results[, </a:t>
            </a:r>
            <a:r>
              <a:rPr>
                <a:solidFill>
                  <a:srgbClr val="20794D"/>
                </a:solidFill>
                <a:latin typeface="Courier"/>
              </a:rPr>
              <a:t>"Mean Sq"</a:t>
            </a:r>
            <a:r>
              <a:rPr>
                <a:solidFill>
                  <a:srgbClr val="003B4F"/>
                </a:solidFill>
                <a:latin typeface="Courier"/>
              </a:rPr>
              <a:t>],</a:t>
            </a:r>
            <a:br/>
            <a:r>
              <a:rPr>
                <a:solidFill>
                  <a:srgbClr val="003B4F"/>
                </a:solidFill>
                <a:latin typeface="Courier"/>
              </a:rPr>
              <a:t>  </a:t>
            </a:r>
            <a:r>
              <a:rPr>
                <a:solidFill>
                  <a:srgbClr val="20794D"/>
                </a:solidFill>
                <a:latin typeface="Courier"/>
              </a:rPr>
              <a:t>"F value"</a:t>
            </a:r>
            <a:r>
              <a:rPr>
                <a:solidFill>
                  <a:srgbClr val="003B4F"/>
                </a:solidFill>
                <a:latin typeface="Courier"/>
              </a:rPr>
              <a:t> = </a:t>
            </a:r>
            <a:r>
              <a:rPr>
                <a:solidFill>
                  <a:srgbClr val="4758AB"/>
                </a:solidFill>
                <a:latin typeface="Courier"/>
              </a:rPr>
              <a:t>c</a:t>
            </a:r>
            <a:r>
              <a:rPr>
                <a:solidFill>
                  <a:srgbClr val="003B4F"/>
                </a:solidFill>
                <a:latin typeface="Courier"/>
              </a:rPr>
              <a:t>(F_treat, anova_results[</a:t>
            </a:r>
            <a:r>
              <a:rPr>
                <a:solidFill>
                  <a:srgbClr val="20794D"/>
                </a:solidFill>
                <a:latin typeface="Courier"/>
              </a:rPr>
              <a:t>"PATCH"</a:t>
            </a:r>
            <a:r>
              <a:rPr>
                <a:solidFill>
                  <a:srgbClr val="003B4F"/>
                </a:solidFill>
                <a:latin typeface="Courier"/>
              </a:rPr>
              <a:t>, </a:t>
            </a:r>
            <a:r>
              <a:rPr>
                <a:solidFill>
                  <a:srgbClr val="20794D"/>
                </a:solidFill>
                <a:latin typeface="Courier"/>
              </a:rPr>
              <a:t>"F value"</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20794D"/>
                </a:solidFill>
                <a:latin typeface="Courier"/>
              </a:rPr>
              <a:t>"Pr(&gt;F)"</a:t>
            </a:r>
            <a:r>
              <a:rPr>
                <a:solidFill>
                  <a:srgbClr val="003B4F"/>
                </a:solidFill>
                <a:latin typeface="Courier"/>
              </a:rPr>
              <a:t> = </a:t>
            </a:r>
            <a:r>
              <a:rPr>
                <a:solidFill>
                  <a:srgbClr val="4758AB"/>
                </a:solidFill>
                <a:latin typeface="Courier"/>
              </a:rPr>
              <a:t>c</a:t>
            </a:r>
            <a:r>
              <a:rPr>
                <a:solidFill>
                  <a:srgbClr val="003B4F"/>
                </a:solidFill>
                <a:latin typeface="Courier"/>
              </a:rPr>
              <a:t>(p_treat, anova_results[</a:t>
            </a:r>
            <a:r>
              <a:rPr>
                <a:solidFill>
                  <a:srgbClr val="20794D"/>
                </a:solidFill>
                <a:latin typeface="Courier"/>
              </a:rPr>
              <a:t>"PATCH"</a:t>
            </a:r>
            <a:r>
              <a:rPr>
                <a:solidFill>
                  <a:srgbClr val="003B4F"/>
                </a:solidFill>
                <a:latin typeface="Courier"/>
              </a:rPr>
              <a:t>, </a:t>
            </a:r>
            <a:r>
              <a:rPr>
                <a:solidFill>
                  <a:srgbClr val="20794D"/>
                </a:solidFill>
                <a:latin typeface="Courier"/>
              </a:rPr>
              <a:t>"Pr(&gt;F)"</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003B4F"/>
                </a:solidFill>
                <a:latin typeface="Courier"/>
              </a:rPr>
              <a:t>custom_anova</a:t>
            </a:r>
          </a:p>
          <a:p>
            <a:pPr lvl="0" indent="0">
              <a:buNone/>
            </a:pPr>
            <a:r>
              <a:rPr>
                <a:latin typeface="Courier"/>
              </a:rPr>
              <a:t>     Source Df   Sum.Sq  Mean.Sq  F.value          Pr..F.
1     TREAT  3 14429.14 4809.712 2.717102 0.0912620042021
2     PATCH 12 21241.95 1770.162 5.928207 0.0000008322613
3 Residuals 64 19110.40  298.600       NA              NA</a:t>
            </a:r>
          </a:p>
          <a:p>
            <a:pPr lvl="0" indent="0" marL="0">
              <a:buNone/>
            </a:pPr>
            <a:r>
              <a:rPr/>
              <a:t>Calculate Variance Components</a:t>
            </a:r>
          </a:p>
          <a:p>
            <a:pPr lvl="0" indent="0">
              <a:buNone/>
            </a:pPr>
            <a:r>
              <a:rPr>
                <a:solidFill>
                  <a:srgbClr val="5E5E5E"/>
                </a:solidFill>
                <a:latin typeface="Courier"/>
              </a:rPr>
              <a:t># Print corrected results</a:t>
            </a:r>
            <a:br/>
            <a:br/>
            <a:r>
              <a:rPr>
                <a:solidFill>
                  <a:srgbClr val="5E5E5E"/>
                </a:solidFill>
                <a:latin typeface="Courier"/>
              </a:rPr>
              <a:t># Calculate variance components</a:t>
            </a:r>
            <a:br/>
            <a:r>
              <a:rPr>
                <a:solidFill>
                  <a:srgbClr val="003B4F"/>
                </a:solidFill>
                <a:latin typeface="Courier"/>
              </a:rPr>
              <a:t>n_quad &lt;- </a:t>
            </a:r>
            <a:r>
              <a:rPr>
                <a:solidFill>
                  <a:srgbClr val="AD0000"/>
                </a:solidFill>
                <a:latin typeface="Courier"/>
              </a:rPr>
              <a:t>5</a:t>
            </a:r>
            <a:r>
              <a:rPr>
                <a:solidFill>
                  <a:srgbClr val="003B4F"/>
                </a:solidFill>
                <a:latin typeface="Courier"/>
              </a:rPr>
              <a:t>  </a:t>
            </a:r>
            <a:r>
              <a:rPr>
                <a:solidFill>
                  <a:srgbClr val="5E5E5E"/>
                </a:solidFill>
                <a:latin typeface="Courier"/>
              </a:rPr>
              <a:t># Number of quadrats per patch</a:t>
            </a:r>
            <a:br/>
            <a:r>
              <a:rPr>
                <a:solidFill>
                  <a:srgbClr val="003B4F"/>
                </a:solidFill>
                <a:latin typeface="Courier"/>
              </a:rPr>
              <a:t>var_comp_residual &lt;- MS_residual</a:t>
            </a:r>
            <a:br/>
            <a:r>
              <a:rPr>
                <a:solidFill>
                  <a:srgbClr val="003B4F"/>
                </a:solidFill>
                <a:latin typeface="Courier"/>
              </a:rPr>
              <a:t>var_comp_patch &lt;- (MS_patch </a:t>
            </a:r>
            <a:r>
              <a:rPr>
                <a:solidFill>
                  <a:srgbClr val="5E5E5E"/>
                </a:solidFill>
                <a:latin typeface="Courier"/>
              </a:rPr>
              <a:t>-</a:t>
            </a:r>
            <a:r>
              <a:rPr>
                <a:solidFill>
                  <a:srgbClr val="003B4F"/>
                </a:solidFill>
                <a:latin typeface="Courier"/>
              </a:rPr>
              <a:t> MS_residual) </a:t>
            </a:r>
            <a:r>
              <a:rPr>
                <a:solidFill>
                  <a:srgbClr val="5E5E5E"/>
                </a:solidFill>
                <a:latin typeface="Courier"/>
              </a:rPr>
              <a:t>/</a:t>
            </a:r>
            <a:r>
              <a:rPr>
                <a:solidFill>
                  <a:srgbClr val="003B4F"/>
                </a:solidFill>
                <a:latin typeface="Courier"/>
              </a:rPr>
              <a:t> n_quad</a:t>
            </a:r>
            <a:br/>
            <a:r>
              <a:rPr>
                <a:solidFill>
                  <a:srgbClr val="003B4F"/>
                </a:solidFill>
                <a:latin typeface="Courier"/>
              </a:rPr>
              <a:t>var_comp_treatment &lt;- (MS_treat </a:t>
            </a:r>
            <a:r>
              <a:rPr>
                <a:solidFill>
                  <a:srgbClr val="5E5E5E"/>
                </a:solidFill>
                <a:latin typeface="Courier"/>
              </a:rPr>
              <a:t>-</a:t>
            </a:r>
            <a:r>
              <a:rPr>
                <a:solidFill>
                  <a:srgbClr val="003B4F"/>
                </a:solidFill>
                <a:latin typeface="Courier"/>
              </a:rPr>
              <a:t> MS_patch) </a:t>
            </a:r>
            <a:r>
              <a:rPr>
                <a:solidFill>
                  <a:srgbClr val="5E5E5E"/>
                </a:solidFill>
                <a:latin typeface="Courier"/>
              </a:rPr>
              <a:t>/</a:t>
            </a:r>
            <a:r>
              <a:rPr>
                <a:solidFill>
                  <a:srgbClr val="003B4F"/>
                </a:solidFill>
                <a:latin typeface="Courier"/>
              </a:rPr>
              <a:t> (n_quad </a:t>
            </a:r>
            <a:r>
              <a:rPr>
                <a:solidFill>
                  <a:srgbClr val="5E5E5E"/>
                </a:solidFill>
                <a:latin typeface="Courier"/>
              </a:rPr>
              <a:t>*</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5E5E5E"/>
                </a:solidFill>
                <a:latin typeface="Courier"/>
              </a:rPr>
              <a:t># 4 patches per treatment</a:t>
            </a:r>
            <a:br/>
            <a:br/>
            <a:r>
              <a:rPr>
                <a:solidFill>
                  <a:srgbClr val="5E5E5E"/>
                </a:solidFill>
                <a:latin typeface="Courier"/>
              </a:rPr>
              <a:t># Format variance components, showing negative values in parentheses</a:t>
            </a:r>
            <a:br/>
            <a:r>
              <a:rPr>
                <a:solidFill>
                  <a:srgbClr val="003B4F"/>
                </a:solidFill>
                <a:latin typeface="Courier"/>
              </a:rPr>
              <a:t>var_comp_treatment_display &lt;- </a:t>
            </a:r>
            <a:r>
              <a:rPr>
                <a:solidFill>
                  <a:srgbClr val="4758AB"/>
                </a:solidFill>
                <a:latin typeface="Courier"/>
              </a:rPr>
              <a:t>ifelse</a:t>
            </a:r>
            <a:r>
              <a:rPr>
                <a:solidFill>
                  <a:srgbClr val="003B4F"/>
                </a:solidFill>
                <a:latin typeface="Courier"/>
              </a:rPr>
              <a:t>(var_comp_treatment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a:t>
            </a:r>
            <a:r>
              <a:rPr>
                <a:solidFill>
                  <a:srgbClr val="003B4F"/>
                </a:solidFill>
                <a:latin typeface="Courier"/>
              </a:rPr>
              <a:t>, </a:t>
            </a:r>
            <a:r>
              <a:rPr>
                <a:solidFill>
                  <a:srgbClr val="4758AB"/>
                </a:solidFill>
                <a:latin typeface="Courier"/>
              </a:rPr>
              <a:t>format</a:t>
            </a:r>
            <a:r>
              <a:rPr>
                <a:solidFill>
                  <a:srgbClr val="003B4F"/>
                </a:solidFill>
                <a:latin typeface="Courier"/>
              </a:rPr>
              <a:t>(</a:t>
            </a:r>
            <a:r>
              <a:rPr>
                <a:solidFill>
                  <a:srgbClr val="4758AB"/>
                </a:solidFill>
                <a:latin typeface="Courier"/>
              </a:rPr>
              <a:t>abs</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Create variance components table</a:t>
            </a:r>
            <a:br/>
            <a:r>
              <a:rPr>
                <a:solidFill>
                  <a:srgbClr val="003B4F"/>
                </a:solidFill>
                <a:latin typeface="Courier"/>
              </a:rPr>
              <a:t>var_comp_table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Var_comp =</a:t>
            </a:r>
            <a:r>
              <a:rPr>
                <a:solidFill>
                  <a:srgbClr val="003B4F"/>
                </a:solidFill>
                <a:latin typeface="Courier"/>
              </a:rPr>
              <a:t>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4758AB"/>
                </a:solidFill>
                <a:latin typeface="Courier"/>
              </a:rPr>
              <a:t>print</a:t>
            </a:r>
            <a:r>
              <a:rPr>
                <a:solidFill>
                  <a:srgbClr val="003B4F"/>
                </a:solidFill>
                <a:latin typeface="Courier"/>
              </a:rPr>
              <a:t>(var_comp_table)</a:t>
            </a:r>
          </a:p>
          <a:p>
            <a:pPr lvl="0" indent="0">
              <a:buNone/>
            </a:pPr>
            <a:r>
              <a:rPr>
                <a:latin typeface="Courier"/>
              </a:rPr>
              <a:t>               Source Var_comp
1           Treatment      152
2 Patches (treatment)      294
3            Residual      299</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ANOVA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nested ANOVA model is specified as:</a:t>
                </a:r>
              </a:p>
              <a:p>
                <a:pPr lvl="0" indent="0" marL="0">
                  <a:buNone/>
                </a:pP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p>
              <a:p>
                <a:pPr lvl="0" indent="0" marL="0">
                  <a:buNone/>
                </a:pPr>
                <a:r>
                  <a:rPr/>
                  <a:t>Where: - </a:t>
                </a:r>
                <a14:m>
                  <m:oMath xmlns:m="http://schemas.openxmlformats.org/officeDocument/2006/math">
                    <m:r>
                      <m:t>μ</m:t>
                    </m:r>
                  </m:oMath>
                </a14:m>
                <a:r>
                  <a:rPr/>
                  <a:t> is the overall mean -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a:buNone/>
                </a:pPr>
                <a:r>
                  <a:rPr>
                    <a:solidFill>
                      <a:srgbClr val="5E5E5E"/>
                    </a:solidFill>
                    <a:latin typeface="Courier"/>
                  </a:rPr>
                  <a:t># Display ANOVA results with flextable</a:t>
                </a:r>
                <a:br/>
                <a:r>
                  <a:rPr>
                    <a:solidFill>
                      <a:srgbClr val="003B4F"/>
                    </a:solidFill>
                    <a:latin typeface="Courier"/>
                  </a:rPr>
                  <a:t>anova_table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20794D"/>
                    </a:solidFill>
                    <a:latin typeface="Courier"/>
                  </a:rPr>
                  <a:t>"MS"</a:t>
                </a:r>
                <a:r>
                  <a:rPr>
                    <a:solidFill>
                      <a:srgbClr val="003B4F"/>
                    </a:solidFill>
                    <a:latin typeface="Courier"/>
                  </a:rPr>
                  <a:t>,</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20794D"/>
                    </a:solidFill>
                    <a:latin typeface="Courier"/>
                  </a:rPr>
                  <a:t>"p"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a:t>
                </a:r>
                <a:r>
                  <a:rPr>
                    <a:solidFill>
                      <a:srgbClr val="003B4F"/>
                    </a:solidFill>
                    <a:latin typeface="Courier"/>
                  </a:rPr>
                  <a:t>, </a:t>
                </a:r>
                <a:r>
                  <a:rPr>
                    <a:solidFill>
                      <a:srgbClr val="20794D"/>
                    </a:solidFill>
                    <a:latin typeface="Courier"/>
                  </a:rPr>
                  <a:t>"F"</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"ANOVA table for nested design"</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747974236"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416162"/>
                <a:gridCol w="804566"/>
                <a:gridCol w="532670"/>
                <a:gridCol w="1076531"/>
              </a:tblGrid>
              <a:tr h="366640">
                <a:tc gridSpan="5">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640">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MS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7946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4,809.71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2.72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0.091262004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1,770.16</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&lt;0.001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298.60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Variance Components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nested ANOVA model is specified as: </a:t>
                </a: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r>
                  <a:rPr/>
                  <a:t> Where:</a:t>
                </a:r>
              </a:p>
              <a:p>
                <a:pPr lvl="0" indent="0" marL="0">
                  <a:buNone/>
                </a:pPr>
                <a14:m>
                  <m:oMath xmlns:m="http://schemas.openxmlformats.org/officeDocument/2006/math">
                    <m:r>
                      <m:t>μ</m:t>
                    </m:r>
                  </m:oMath>
                </a14:m>
                <a:r>
                  <a:rPr/>
                  <a:t> is the overall mean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a:buNone/>
                </a:pPr>
                <a:r>
                  <a:rPr>
                    <a:solidFill>
                      <a:srgbClr val="5E5E5E"/>
                    </a:solidFill>
                    <a:latin typeface="Courier"/>
                  </a:rPr>
                  <a:t># Display variance components with flextable</a:t>
                </a:r>
                <a:br/>
                <a:r>
                  <a:rPr>
                    <a:solidFill>
                      <a:srgbClr val="003B4F"/>
                    </a:solidFill>
                    <a:latin typeface="Courier"/>
                  </a:rPr>
                  <a:t>var_comp_table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Var_comp =</a:t>
                </a:r>
                <a:r>
                  <a:rPr>
                    <a:solidFill>
                      <a:srgbClr val="003B4F"/>
                    </a:solidFill>
                    <a:latin typeface="Courier"/>
                  </a:rPr>
                  <a:t> </a:t>
                </a:r>
                <a:r>
                  <a:rPr>
                    <a:solidFill>
                      <a:srgbClr val="20794D"/>
                    </a:solidFill>
                    <a:latin typeface="Courier"/>
                  </a:rPr>
                  <a:t>"Variance component"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827575035"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1542152"/>
              </a:tblGrid>
              <a:tr h="390105">
                <a:tc gridSpan="2">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57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Interpretation of ANOVA Results The nested ANOVA reveals that there was no significant effect of urchin density treatment on algae cover (F = r round(F_treat, 2), df = r df_treat, r df_patch, p = r format(p_treat, digits=3)). However, there was significant variation among patches within treatments (F = r round(F_patch, 2), df = r df_patch, r df_residual, p &lt; 0.001). The variance component for patches nested within treatments (r format(var_comp_patch, digits=2)) indicates substantial spatial heterogeneity in algae cover, highlighting the importance of accounting for this spatial variation in the analysis.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r format(p_treat, digits=3)), we can still examine the mean differences between treatments to understand patterns in the data. However, we should interpret these with caution given the lack of statistical significance at the α = 0.05 level.</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(nested_model, </a:t>
            </a:r>
            <a:r>
              <a:rPr>
                <a:solidFill>
                  <a:srgbClr val="5E5E5E"/>
                </a:solidFill>
                <a:latin typeface="Courier"/>
              </a:rPr>
              <a:t>~</a:t>
            </a:r>
            <a:r>
              <a:rPr>
                <a:solidFill>
                  <a:srgbClr val="003B4F"/>
                </a:solidFill>
                <a:latin typeface="Courier"/>
              </a:rPr>
              <a:t> TREAT)</a:t>
            </a:r>
            <a:br/>
            <a:br/>
            <a:r>
              <a:rPr>
                <a:solidFill>
                  <a:srgbClr val="5E5E5E"/>
                </a:solidFill>
                <a:latin typeface="Courier"/>
              </a:rPr>
              <a:t># Display EMMs with flextable</a:t>
            </a:r>
            <a:br/>
            <a:r>
              <a:rPr>
                <a:solidFill>
                  <a:srgbClr val="4758AB"/>
                </a:solidFill>
                <a:latin typeface="Courier"/>
              </a:rPr>
              <a:t>as.data.frame</a:t>
            </a:r>
            <a:r>
              <a:rPr>
                <a:solidFill>
                  <a:srgbClr val="003B4F"/>
                </a:solidFill>
                <a:latin typeface="Courier"/>
              </a:rPr>
              <a:t>(</a:t>
            </a:r>
            <a:r>
              <a:rPr>
                <a:solidFill>
                  <a:srgbClr val="4758AB"/>
                </a:solidFill>
                <a:latin typeface="Courier"/>
              </a:rPr>
              <a:t>summary</a:t>
            </a:r>
            <a:r>
              <a:rPr>
                <a:solidFill>
                  <a:srgbClr val="003B4F"/>
                </a:solidFill>
                <a:latin typeface="Courier"/>
              </a:rPr>
              <a:t>(emm))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TREAT =</a:t>
            </a:r>
            <a:r>
              <a:rPr>
                <a:solidFill>
                  <a:srgbClr val="003B4F"/>
                </a:solidFill>
                <a:latin typeface="Courier"/>
              </a:rPr>
              <a:t> </a:t>
            </a:r>
            <a:r>
              <a:rPr>
                <a:solidFill>
                  <a:srgbClr val="20794D"/>
                </a:solidFill>
                <a:latin typeface="Courier"/>
              </a:rPr>
              <a:t>"Treatment"</a:t>
            </a:r>
            <a:r>
              <a:rPr>
                <a:solidFill>
                  <a:srgbClr val="003B4F"/>
                </a:solidFill>
                <a:latin typeface="Courier"/>
              </a:rPr>
              <a:t>,</a:t>
            </a:r>
            <a:br/>
            <a:r>
              <a:rPr>
                <a:solidFill>
                  <a:srgbClr val="003B4F"/>
                </a:solidFill>
                <a:latin typeface="Courier"/>
              </a:rPr>
              <a:t>    </a:t>
            </a:r>
            <a:r>
              <a:rPr>
                <a:solidFill>
                  <a:srgbClr val="657422"/>
                </a:solidFill>
                <a:latin typeface="Courier"/>
              </a:rPr>
              <a:t>emmean =</a:t>
            </a:r>
            <a:r>
              <a:rPr>
                <a:solidFill>
                  <a:srgbClr val="003B4F"/>
                </a:solidFill>
                <a:latin typeface="Courier"/>
              </a:rPr>
              <a:t> </a:t>
            </a:r>
            <a:r>
              <a:rPr>
                <a:solidFill>
                  <a:srgbClr val="20794D"/>
                </a:solidFill>
                <a:latin typeface="Courier"/>
              </a:rPr>
              <a:t>"Estimated Marginal Mean"</a:t>
            </a:r>
            <a:r>
              <a:rPr>
                <a:solidFill>
                  <a:srgbClr val="003B4F"/>
                </a:solidFill>
                <a:latin typeface="Courier"/>
              </a:rPr>
              <a:t>,</a:t>
            </a:r>
            <a:b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20794D"/>
                </a:solidFill>
                <a:latin typeface="Courier"/>
              </a:rPr>
              <a:t>"Standard Error"</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lower.CL =</a:t>
            </a:r>
            <a:r>
              <a:rPr>
                <a:solidFill>
                  <a:srgbClr val="003B4F"/>
                </a:solidFill>
                <a:latin typeface="Courier"/>
              </a:rPr>
              <a:t> </a:t>
            </a:r>
            <a:r>
              <a:rPr>
                <a:solidFill>
                  <a:srgbClr val="20794D"/>
                </a:solidFill>
                <a:latin typeface="Courier"/>
              </a:rPr>
              <a:t>"Lower CL"</a:t>
            </a:r>
            <a:r>
              <a:rPr>
                <a:solidFill>
                  <a:srgbClr val="003B4F"/>
                </a:solidFill>
                <a:latin typeface="Courier"/>
              </a:rPr>
              <a:t>,</a:t>
            </a:r>
            <a:br/>
            <a:r>
              <a:rPr>
                <a:solidFill>
                  <a:srgbClr val="003B4F"/>
                </a:solidFill>
                <a:latin typeface="Courier"/>
              </a:rPr>
              <a:t>    </a:t>
            </a:r>
            <a:r>
              <a:rPr>
                <a:solidFill>
                  <a:srgbClr val="657422"/>
                </a:solidFill>
                <a:latin typeface="Courier"/>
              </a:rPr>
              <a:t>upper.CL =</a:t>
            </a:r>
            <a:r>
              <a:rPr>
                <a:solidFill>
                  <a:srgbClr val="003B4F"/>
                </a:solidFill>
                <a:latin typeface="Courier"/>
              </a:rPr>
              <a:t> </a:t>
            </a:r>
            <a:r>
              <a:rPr>
                <a:solidFill>
                  <a:srgbClr val="20794D"/>
                </a:solidFill>
                <a:latin typeface="Courier"/>
              </a:rPr>
              <a:t>"Upper CL"</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"emmean"</a:t>
            </a:r>
            <a:r>
              <a:rPr>
                <a:solidFill>
                  <a:srgbClr val="003B4F"/>
                </a:solidFill>
                <a:latin typeface="Courier"/>
              </a:rPr>
              <a:t>, </a:t>
            </a:r>
            <a:r>
              <a:rPr>
                <a:solidFill>
                  <a:srgbClr val="20794D"/>
                </a:solidFill>
                <a:latin typeface="Courier"/>
              </a:rPr>
              <a:t>"SE"</a:t>
            </a:r>
            <a:r>
              <a:rPr>
                <a:solidFill>
                  <a:srgbClr val="003B4F"/>
                </a:solidFill>
                <a:latin typeface="Courier"/>
              </a:rPr>
              <a:t>, </a:t>
            </a:r>
            <a:r>
              <a:rPr>
                <a:solidFill>
                  <a:srgbClr val="20794D"/>
                </a:solidFill>
                <a:latin typeface="Courier"/>
              </a:rPr>
              <a:t>"lower.CL"</a:t>
            </a:r>
            <a:r>
              <a:rPr>
                <a:solidFill>
                  <a:srgbClr val="003B4F"/>
                </a:solidFill>
                <a:latin typeface="Courier"/>
              </a:rPr>
              <a:t>, </a:t>
            </a:r>
            <a:r>
              <a:rPr>
                <a:solidFill>
                  <a:srgbClr val="20794D"/>
                </a:solidFill>
                <a:latin typeface="Courier"/>
              </a:rPr>
              <a:t>"upper.CL"</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"Estimated marginal means for each treatment"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857131741" name=""/>
          <p:cNvGraphicFramePr>
            <a:graphicFrameLocks noGrp="true"/>
          </p:cNvGraphicFramePr>
          <p:nvPr/>
        </p:nvGraphicFramePr>
        <p:xfrm rot="0">
          <a:off x="914400" y="1828800"/>
          <a:ext cx="9144000" cy="5486400"/>
        </p:xfrm>
        <a:graphic>
          <a:graphicData uri="http://schemas.openxmlformats.org/drawingml/2006/table">
            <a:tbl>
              <a:tblPr/>
              <a:tblGrid>
                <a:gridCol w="1045017"/>
                <a:gridCol w="1844745"/>
                <a:gridCol w="1177009"/>
                <a:gridCol w="416162"/>
                <a:gridCol w="858659"/>
                <a:gridCol w="858659"/>
              </a:tblGrid>
              <a:tr h="392833">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2833">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Standard Error</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Lower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Upper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36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Control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21.80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66%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21.55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42.05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33%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19.00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97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Removed</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18.70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Tukey Pairwise Comparisons</a:t>
            </a:r>
          </a:p>
        </p:txBody>
      </p:sp>
      <p:sp>
        <p:nvSpPr>
          <p:cNvPr id="3" name="Content Placeholder 2"/>
          <p:cNvSpPr>
            <a:spLocks noGrp="1"/>
          </p:cNvSpPr>
          <p:nvPr>
            <p:ph idx="1"/>
          </p:nvPr>
        </p:nvSpPr>
        <p:spPr/>
        <p:txBody>
          <a:bodyPr/>
          <a:lstStyle/>
          <a:p>
            <a:pPr lvl="0"/>
            <a:r>
              <a:rPr/>
              <a:t>text</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 Display pairwise comparisons with flextable</a:t>
            </a:r>
            <a:br/>
            <a:r>
              <a:rPr>
                <a:solidFill>
                  <a:srgbClr val="5E5E5E"/>
                </a:solidFill>
                <a:latin typeface="Courier"/>
              </a:rPr>
              <a:t># as.data.frame(summary(pairs))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contrast = "Contrast",</a:t>
            </a:r>
            <a:br/>
            <a:r>
              <a:rPr>
                <a:solidFill>
                  <a:srgbClr val="5E5E5E"/>
                </a:solidFill>
                <a:latin typeface="Courier"/>
              </a:rPr>
              <a:t>#     estimate = "Estimate",</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t.ratio = "t ratio",</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c("estimate", "SE", "t.ratio", "p.value"), digits = 3) %&gt;%</a:t>
            </a:r>
            <a:br/>
            <a:r>
              <a:rPr>
                <a:solidFill>
                  <a:srgbClr val="5E5E5E"/>
                </a:solidFill>
                <a:latin typeface="Courier"/>
              </a:rPr>
              <a:t>#   autofit() %&gt;%</a:t>
            </a:r>
            <a:br/>
            <a:r>
              <a:rPr>
                <a:solidFill>
                  <a:srgbClr val="5E5E5E"/>
                </a:solidFill>
                <a:latin typeface="Courier"/>
              </a:rPr>
              <a:t>#   add_header_lines("Pairwise comparisons between treatments (Tukey-adjusted)") %&gt;%</a:t>
            </a:r>
            <a:br/>
            <a:r>
              <a:rPr>
                <a:solidFill>
                  <a:srgbClr val="5E5E5E"/>
                </a:solidFill>
                <a:latin typeface="Courier"/>
              </a:rPr>
              <a:t>#   theme_box()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Letter Display</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 compact letter display for plotting</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a:p>
            <a:pPr lvl="0" indent="0">
              <a:buNone/>
            </a:pPr>
            <a:r>
              <a:rPr>
                <a:solidFill>
                  <a:srgbClr val="5E5E5E"/>
                </a:solidFill>
                <a:latin typeface="Courier"/>
              </a:rPr>
              <a:t># # Display CLD with flextable</a:t>
            </a:r>
            <a:br/>
            <a:r>
              <a:rPr>
                <a:solidFill>
                  <a:srgbClr val="5E5E5E"/>
                </a:solidFill>
                <a:latin typeface="Courier"/>
              </a:rPr>
              <a:t># as.data.frame(cld)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emmean = "Estimated Marginal Mean",</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lower.CL = "Lower CL",</a:t>
            </a:r>
            <a:br/>
            <a:r>
              <a:rPr>
                <a:solidFill>
                  <a:srgbClr val="5E5E5E"/>
                </a:solidFill>
                <a:latin typeface="Courier"/>
              </a:rPr>
              <a:t>#     upper.CL = "Upper CL",</a:t>
            </a:r>
            <a:br/>
            <a:r>
              <a:rPr>
                <a:solidFill>
                  <a:srgbClr val="5E5E5E"/>
                </a:solidFill>
                <a:latin typeface="Courier"/>
              </a:rPr>
              <a:t>#     .group = "Group"</a:t>
            </a:r>
            <a:br/>
            <a:r>
              <a:rPr>
                <a:solidFill>
                  <a:srgbClr val="5E5E5E"/>
                </a:solidFill>
                <a:latin typeface="Courier"/>
              </a:rPr>
              <a:t>#   ) %&gt;%</a:t>
            </a:r>
            <a:br/>
            <a:r>
              <a:rPr>
                <a:solidFill>
                  <a:srgbClr val="5E5E5E"/>
                </a:solidFill>
                <a:latin typeface="Courier"/>
              </a:rPr>
              <a:t>#   colformat_double(j = c("emmean", "SE", "lower.CL", "upper.CL"), digits = 2) %&gt;%</a:t>
            </a:r>
            <a:br/>
            <a:r>
              <a:rPr>
                <a:solidFill>
                  <a:srgbClr val="5E5E5E"/>
                </a:solidFill>
                <a:latin typeface="Courier"/>
              </a:rPr>
              <a:t>#   autofit() %&gt;%</a:t>
            </a:r>
            <a:br/>
            <a:r>
              <a:rPr>
                <a:solidFill>
                  <a:srgbClr val="5E5E5E"/>
                </a:solidFill>
                <a:latin typeface="Courier"/>
              </a:rPr>
              <a:t>#   add_header_lines("Compact letter display of treatment means") %&gt;%</a:t>
            </a:r>
            <a:br/>
            <a:r>
              <a:rPr>
                <a:solidFill>
                  <a:srgbClr val="5E5E5E"/>
                </a:solidFill>
                <a:latin typeface="Courier"/>
              </a:rPr>
              <a:t>#   theme_box()</a:t>
            </a:r>
          </a:p>
          <a:p>
            <a:pPr lvl="0" indent="0" marL="1270000">
              <a:buNone/>
            </a:pPr>
            <a:r>
              <a:rPr sz="2000" b="1"/>
              <a:t>Important</a:t>
            </a:r>
          </a:p>
          <a:p>
            <a:pPr lvl="0" indent="0" marL="1270000">
              <a:buNone/>
            </a:pPr>
            <a:r>
              <a:rPr sz="2000"/>
              <a:t>Interpretation of Treatment Comparisons The mean algae cover for the Control treatment (1.30%) appears considerably lower than for the reduced urchin density treatments (66% Density: 21.55%, 33% Density: 19.00%, Removed: 39.20%). While the visual pattern suggests an inverse relationship between urchin density and algae cover, with complete removal showing the highest algae cover, the nested ANOVA showed that these differences were not statistically significant at the α = 0.05 level (p = r format(p_treat, digits=3)). The high variability among patches within treatments likely contributed to the lack of statistical significance for the treatment effect.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13 - NESTED ANOVA</dc:title>
  <dc:creator>Bill Perry</dc:creator>
  <cp:keywords/>
  <dcterms:created xsi:type="dcterms:W3CDTF">2025-05-13T17:23:42Z</dcterms:created>
  <dcterms:modified xsi:type="dcterms:W3CDTF">2025-05-13T17:23:42Z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