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CC31"/>
    <a:srgbClr val="70121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726"/>
  </p:normalViewPr>
  <p:slideViewPr>
    <p:cSldViewPr snapToGrid="0" snapToObjects="1">
      <p:cViewPr varScale="1">
        <p:scale>
          <a:sx d="100" n="165"/>
          <a:sy d="100" n="165"/>
        </p:scale>
        <p:origin x="560" y="176"/>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1" Type="http://schemas.openxmlformats.org/officeDocument/2006/relationships/viewProps" Target="viewProps.xml" /><Relationship Id="rId60" Type="http://schemas.openxmlformats.org/officeDocument/2006/relationships/presProps" Target="presProps.xml" /><Relationship Id="rId1" Type="http://schemas.openxmlformats.org/officeDocument/2006/relationships/slideMaster" Target="slideMasters/slideMaster1.xml" /><Relationship Id="rId63" Type="http://schemas.openxmlformats.org/officeDocument/2006/relationships/tableStyles" Target="tableStyles.xml" /><Relationship Id="rId6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normAutofit/>
          </a:bodyPr>
          <a:lstStyle>
            <a:lvl1pPr>
              <a:defRPr sz="2400"/>
            </a:lvl1pPr>
          </a:lstStyle>
          <a:p>
            <a:r>
              <a:rPr lang="en-US" dirty="0"/>
              <a:t>Click to edit Master title style</a:t>
            </a:r>
          </a:p>
        </p:txBody>
      </p:sp>
      <p:sp>
        <p:nvSpPr>
          <p:cNvPr id="3" name="Subtitle 2"/>
          <p:cNvSpPr>
            <a:spLocks noGrp="1"/>
          </p:cNvSpPr>
          <p:nvPr>
            <p:ph type="subTitle" idx="1"/>
          </p:nvPr>
        </p:nvSpPr>
        <p:spPr>
          <a:xfrm>
            <a:off x="255722" y="565689"/>
            <a:ext cx="6400800" cy="1314450"/>
          </a:xfrm>
        </p:spPr>
        <p:txBody>
          <a:bodyPr>
            <a:normAutofit/>
          </a:bodyPr>
          <a:lstStyle>
            <a:lvl1pPr marL="0" indent="0" algn="ctr">
              <a:buNone/>
              <a:defRPr sz="200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0" y="614605"/>
            <a:ext cx="9089756" cy="3914289"/>
          </a:xfrm>
        </p:spPr>
        <p:txBody>
          <a:bodyPr>
            <a:normAutofit/>
          </a:bodyPr>
          <a:lstStyle>
            <a:lvl1pPr marL="230188" indent="-230188">
              <a:tabLst/>
              <a:defRPr sz="1800"/>
            </a:lvl1pPr>
            <a:lvl2pPr marL="514350" indent="-284163">
              <a:spcBef>
                <a:spcPts val="0"/>
              </a:spcBef>
              <a:tabLst/>
              <a:defRPr sz="1600"/>
            </a:lvl2pPr>
            <a:lvl3pPr marL="692150" indent="-177800">
              <a:spcBef>
                <a:spcPts val="0"/>
              </a:spcBef>
              <a:tabLst/>
              <a:defRPr sz="1400"/>
            </a:lvl3pPr>
            <a:lvl4pPr marL="914400" indent="-222250">
              <a:spcBef>
                <a:spcPts val="0"/>
              </a:spcBef>
              <a:tabLst/>
              <a:defRPr sz="1400"/>
            </a:lvl4pPr>
            <a:lvl5pPr marL="1146175" indent="-231775">
              <a:spcBef>
                <a:spcPts val="0"/>
              </a:spcBef>
              <a:tabLst/>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21556"/>
          </a:xfrm>
        </p:spPr>
        <p:txBody>
          <a:bodyPr anchor="t">
            <a:normAutofit/>
          </a:bodyPr>
          <a:lstStyle>
            <a:lvl1pPr algn="l">
              <a:defRPr sz="2400" b="1" cap="all"/>
            </a:lvl1pPr>
          </a:lstStyle>
          <a:p>
            <a:r>
              <a:rPr lang="en-US" dirty="0"/>
              <a:t>Click to edit Master title style</a:t>
            </a:r>
          </a:p>
        </p:txBody>
      </p:sp>
      <p:sp>
        <p:nvSpPr>
          <p:cNvPr id="3" name="Text Placeholder 2"/>
          <p:cNvSpPr>
            <a:spLocks noGrp="1"/>
          </p:cNvSpPr>
          <p:nvPr>
            <p:ph type="body" idx="1"/>
          </p:nvPr>
        </p:nvSpPr>
        <p:spPr>
          <a:xfrm>
            <a:off x="457200" y="1141649"/>
            <a:ext cx="7772400" cy="1125140"/>
          </a:xfrm>
        </p:spPr>
        <p:txBody>
          <a:bodyPr anchor="b">
            <a:normAutofit/>
          </a:bodyPr>
          <a:lstStyle>
            <a:lvl1pPr marL="0" indent="0">
              <a:buNone/>
              <a:defRPr sz="16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lvl1pPr algn="l">
              <a:defRPr b="0">
                <a:solidFill>
                  <a:srgbClr val="FDCC31"/>
                </a:solidFill>
              </a:defRPr>
            </a:lvl1pPr>
          </a:lstStyle>
          <a:p>
            <a:r>
              <a:rPr lang="en-US" dirty="0"/>
              <a:t>Click to edit Master title style</a:t>
            </a:r>
          </a:p>
        </p:txBody>
      </p:sp>
      <p:sp>
        <p:nvSpPr>
          <p:cNvPr id="3" name="Content Placeholder 2"/>
          <p:cNvSpPr>
            <a:spLocks noGrp="1"/>
          </p:cNvSpPr>
          <p:nvPr>
            <p:ph sz="half" idx="1"/>
          </p:nvPr>
        </p:nvSpPr>
        <p:spPr>
          <a:xfrm>
            <a:off x="9040" y="662663"/>
            <a:ext cx="6010759" cy="4480837"/>
          </a:xfrm>
        </p:spPr>
        <p:txBody>
          <a:bodyPr>
            <a:normAutofit/>
          </a:bodyPr>
          <a:lstStyle>
            <a:lvl1pPr marL="230188" indent="-230188">
              <a:tabLst/>
              <a:defRPr sz="1800"/>
            </a:lvl1pPr>
            <a:lvl2pPr marL="460375" indent="-230188">
              <a:tabLst/>
              <a:defRPr sz="1600"/>
            </a:lvl2pPr>
            <a:lvl3pPr marL="630238" indent="-169863">
              <a:tabLst/>
              <a:defRPr sz="1400"/>
            </a:lvl3pPr>
            <a:lvl4pPr marL="914400" indent="-284163">
              <a:tabLst/>
              <a:defRPr sz="1400"/>
            </a:lvl4pPr>
            <a:lvl5pPr marL="1146175" indent="-231775">
              <a:tabLst/>
              <a:defRPr sz="14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9580" y="662664"/>
            <a:ext cx="2790986" cy="4480836"/>
          </a:xfrm>
        </p:spPr>
        <p:txBody>
          <a:bodyPr>
            <a:normAutofit/>
          </a:bodyPr>
          <a:lstStyle>
            <a:lvl1pPr marL="342900" indent="-342900">
              <a:defRPr lang="en-US" sz="1800" kern="1200" dirty="0">
                <a:solidFill>
                  <a:schemeClr val="tx1"/>
                </a:solidFill>
                <a:latin typeface="+mn-lt"/>
                <a:ea typeface="+mn-ea"/>
                <a:cs typeface="+mn-cs"/>
              </a:defRPr>
            </a:lvl1pPr>
            <a:lvl2pPr marL="515937" indent="-285750">
              <a:defRPr lang="en-US" sz="1600" kern="1200" dirty="0">
                <a:solidFill>
                  <a:schemeClr val="tx1"/>
                </a:solidFill>
                <a:latin typeface="+mn-lt"/>
                <a:ea typeface="+mn-ea"/>
                <a:cs typeface="+mn-cs"/>
              </a:defRPr>
            </a:lvl2pPr>
            <a:lvl3pPr marL="746125" indent="-285750">
              <a:defRPr lang="en-US" sz="1400" kern="1200" dirty="0">
                <a:solidFill>
                  <a:schemeClr val="tx1"/>
                </a:solidFill>
                <a:latin typeface="+mn-lt"/>
                <a:ea typeface="+mn-ea"/>
                <a:cs typeface="+mn-cs"/>
              </a:defRPr>
            </a:lvl3pPr>
            <a:lvl4pPr marL="915987" indent="-285750">
              <a:defRPr lang="en-US" sz="1400" kern="1200" dirty="0">
                <a:solidFill>
                  <a:schemeClr val="tx1"/>
                </a:solidFill>
                <a:latin typeface="+mn-lt"/>
                <a:ea typeface="+mn-ea"/>
                <a:cs typeface="+mn-cs"/>
              </a:defRPr>
            </a:lvl4pPr>
            <a:lvl5pPr marL="1200150" indent="-285750">
              <a:defRPr lang="en-US" sz="1400" kern="1200" dirty="0">
                <a:solidFill>
                  <a:schemeClr val="tx1"/>
                </a:solidFill>
                <a:latin typeface="+mn-lt"/>
                <a:ea typeface="+mn-ea"/>
                <a:cs typeface="+mn-cs"/>
              </a:defRPr>
            </a:lvl5pPr>
            <a:lvl6pPr>
              <a:defRPr sz="1350"/>
            </a:lvl6pPr>
            <a:lvl7pPr>
              <a:defRPr sz="1350"/>
            </a:lvl7pPr>
            <a:lvl8pPr>
              <a:defRPr sz="1350"/>
            </a:lvl8pPr>
            <a:lvl9pPr>
              <a:defRPr sz="1350"/>
            </a:lvl9pPr>
          </a:lstStyle>
          <a:p>
            <a:pPr marL="230188" lvl="0" indent="-230188" algn="l" defTabSz="342900" rtl="0" eaLnBrk="1" latinLnBrk="0" hangingPunct="1">
              <a:spcBef>
                <a:spcPct val="20000"/>
              </a:spcBef>
              <a:buFont typeface="Arial"/>
              <a:buChar char="•"/>
              <a:tabLst/>
            </a:pPr>
            <a:r>
              <a:rPr lang="en-US" dirty="0"/>
              <a:t>Click to edit Master text styles</a:t>
            </a:r>
          </a:p>
          <a:p>
            <a:pPr marL="460375" lvl="1" indent="-230188" algn="l" defTabSz="342900" rtl="0" eaLnBrk="1" latinLnBrk="0" hangingPunct="1">
              <a:spcBef>
                <a:spcPct val="20000"/>
              </a:spcBef>
              <a:buFont typeface="Arial"/>
              <a:buChar char="–"/>
              <a:tabLst/>
            </a:pPr>
            <a:r>
              <a:rPr lang="en-US" dirty="0"/>
              <a:t>Second level</a:t>
            </a:r>
          </a:p>
          <a:p>
            <a:pPr marL="630238" lvl="2" indent="-169863" algn="l" defTabSz="342900" rtl="0" eaLnBrk="1" latinLnBrk="0" hangingPunct="1">
              <a:spcBef>
                <a:spcPct val="20000"/>
              </a:spcBef>
              <a:buFont typeface="Arial"/>
              <a:buChar char="•"/>
              <a:tabLst/>
            </a:pPr>
            <a:r>
              <a:rPr lang="en-US" dirty="0"/>
              <a:t>Third level</a:t>
            </a:r>
          </a:p>
          <a:p>
            <a:pPr marL="914400" lvl="3" indent="-284163" algn="l" defTabSz="342900" rtl="0" eaLnBrk="1" latinLnBrk="0" hangingPunct="1">
              <a:spcBef>
                <a:spcPct val="20000"/>
              </a:spcBef>
              <a:buFont typeface="Arial"/>
              <a:buChar char="–"/>
              <a:tabLst/>
            </a:pPr>
            <a:r>
              <a:rPr lang="en-US" dirty="0"/>
              <a:t>Fourth level</a:t>
            </a:r>
          </a:p>
          <a:p>
            <a:pPr marL="1146175" lvl="4" indent="-231775" algn="l" defTabSz="342900" rtl="0" eaLnBrk="1" latinLnBrk="0" hangingPunct="1">
              <a:spcBef>
                <a:spcPct val="20000"/>
              </a:spcBef>
              <a:buFont typeface="Arial"/>
              <a:buChar char="»"/>
              <a:tabLst/>
            </a:pPr>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normAutofit/>
          </a:bodyPr>
          <a:lstStyle>
            <a:lvl1pPr algn="l">
              <a:defRPr sz="2800"/>
            </a:lvl1pPr>
          </a:lstStyle>
          <a:p>
            <a:r>
              <a:rPr lang="en-US" dirty="0"/>
              <a:t>Click to edit Master title style</a:t>
            </a:r>
          </a:p>
        </p:txBody>
      </p:sp>
      <p:sp>
        <p:nvSpPr>
          <p:cNvPr id="3" name="Text Placeholder 2"/>
          <p:cNvSpPr>
            <a:spLocks noGrp="1"/>
          </p:cNvSpPr>
          <p:nvPr>
            <p:ph type="body" idx="1"/>
          </p:nvPr>
        </p:nvSpPr>
        <p:spPr>
          <a:xfrm>
            <a:off x="136201" y="802623"/>
            <a:ext cx="4435799"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136201" y="1282444"/>
            <a:ext cx="4435799" cy="3305054"/>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3514" y="823389"/>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53514" y="1303210"/>
            <a:ext cx="4041775" cy="3284288"/>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3/24/25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3/24/25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3/24/25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nchor="t" anchorCtr="0">
            <a:normAutofit/>
          </a:bodyPr>
          <a:lstStyle>
            <a:lvl1pPr algn="l">
              <a:defRPr sz="2400" b="1"/>
            </a:lvl1pPr>
          </a:lstStyle>
          <a:p>
            <a:r>
              <a:rPr lang="en-US"/>
              <a:t>Click to edit Master title style</a:t>
            </a:r>
          </a:p>
        </p:txBody>
      </p:sp>
      <p:sp>
        <p:nvSpPr>
          <p:cNvPr id="3" name="Content Placeholder 2"/>
          <p:cNvSpPr>
            <a:spLocks noGrp="1"/>
          </p:cNvSpPr>
          <p:nvPr>
            <p:ph idx="1"/>
          </p:nvPr>
        </p:nvSpPr>
        <p:spPr>
          <a:xfrm>
            <a:off x="3657600" y="960804"/>
            <a:ext cx="5238426" cy="3806460"/>
          </a:xfrm>
        </p:spPr>
        <p:txBody>
          <a:bodyPr>
            <a:normAutofit/>
          </a:bodyPr>
          <a:lstStyle>
            <a:lvl1pPr>
              <a:defRPr sz="1800"/>
            </a:lvl1pPr>
            <a:lvl2pPr>
              <a:defRPr sz="1600"/>
            </a:lvl2pPr>
            <a:lvl3pPr>
              <a:defRPr sz="1600"/>
            </a:lvl3pPr>
            <a:lvl4pPr>
              <a:defRPr sz="1600"/>
            </a:lvl4pPr>
            <a:lvl5pPr>
              <a:defRPr sz="16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0" y="960803"/>
            <a:ext cx="3541363" cy="3518297"/>
          </a:xfrm>
        </p:spPr>
        <p:txBody>
          <a:bodyPr>
            <a:normAutofit/>
          </a:bodyPr>
          <a:lstStyle>
            <a:lvl1pPr marL="0" indent="0">
              <a:buNone/>
              <a:defRPr sz="16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490" y="102393"/>
            <a:ext cx="8934774" cy="582780"/>
          </a:xfrm>
          <a:prstGeom prst="rect">
            <a:avLst/>
          </a:prstGeom>
          <a:solidFill>
            <a:srgbClr val="70121D"/>
          </a:solidFill>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77489" y="781696"/>
            <a:ext cx="8934773" cy="3914289"/>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3/24/25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42900" eaLnBrk="1" hangingPunct="1" latinLnBrk="0" rtl="0">
        <a:spcBef>
          <a:spcPct val="0"/>
        </a:spcBef>
        <a:buNone/>
        <a:defRPr kern="1200" sz="2800">
          <a:solidFill>
            <a:srgbClr val="FDCC31"/>
          </a:solidFill>
          <a:latin typeface="+mj-lt"/>
          <a:ea typeface="+mj-ea"/>
          <a:cs typeface="+mj-cs"/>
        </a:defRPr>
      </a:lvl1pPr>
    </p:titleStyle>
    <p:bodyStyle>
      <a:lvl1pPr algn="l" defTabSz="342900" eaLnBrk="1" hangingPunct="1" indent="-342900" latinLnBrk="0" marL="342900" rtl="0">
        <a:spcBef>
          <a:spcPts val="0"/>
        </a:spcBef>
        <a:buFont typeface="Arial"/>
        <a:buChar char="•"/>
        <a:defRPr b="0" kern="1200" sz="1800">
          <a:solidFill>
            <a:schemeClr val="tx1"/>
          </a:solidFill>
          <a:latin typeface="+mn-lt"/>
          <a:ea typeface="+mn-ea"/>
          <a:cs typeface="+mn-cs"/>
        </a:defRPr>
      </a:lvl1pPr>
      <a:lvl2pPr algn="l" defTabSz="342900" eaLnBrk="1" hangingPunct="1" indent="-342900" latinLnBrk="0" marL="685800" rtl="0">
        <a:spcBef>
          <a:spcPts val="0"/>
        </a:spcBef>
        <a:buFont typeface="Arial"/>
        <a:buChar char="–"/>
        <a:defRPr kern="1200" sz="1600">
          <a:solidFill>
            <a:schemeClr val="tx1"/>
          </a:solidFill>
          <a:latin typeface="+mn-lt"/>
          <a:ea typeface="+mn-ea"/>
          <a:cs typeface="+mn-cs"/>
        </a:defRPr>
      </a:lvl2pPr>
      <a:lvl3pPr algn="l" defTabSz="342900" eaLnBrk="1" hangingPunct="1" indent="-342900" latinLnBrk="0" marL="1028700" rtl="0">
        <a:spcBef>
          <a:spcPts val="0"/>
        </a:spcBef>
        <a:buFont typeface="Arial"/>
        <a:buChar char="•"/>
        <a:defRPr kern="1200" sz="1600">
          <a:solidFill>
            <a:schemeClr val="tx1"/>
          </a:solidFill>
          <a:latin typeface="+mn-lt"/>
          <a:ea typeface="+mn-ea"/>
          <a:cs typeface="+mn-cs"/>
        </a:defRPr>
      </a:lvl3pPr>
      <a:lvl4pPr algn="l" defTabSz="342900" eaLnBrk="1" hangingPunct="1" indent="-342900" latinLnBrk="0" marL="1371600" rtl="0">
        <a:spcBef>
          <a:spcPts val="0"/>
        </a:spcBef>
        <a:buFont typeface="Arial"/>
        <a:buChar char="–"/>
        <a:defRPr kern="1200" sz="1600">
          <a:solidFill>
            <a:schemeClr val="tx1"/>
          </a:solidFill>
          <a:latin typeface="+mn-lt"/>
          <a:ea typeface="+mn-ea"/>
          <a:cs typeface="+mn-cs"/>
        </a:defRPr>
      </a:lvl4pPr>
      <a:lvl5pPr algn="l" defTabSz="342900" eaLnBrk="1" hangingPunct="1" indent="-342900" latinLnBrk="0" marL="1714500" rtl="0">
        <a:spcBef>
          <a:spcPts val="0"/>
        </a:spcBef>
        <a:buFont typeface="Arial"/>
        <a:buChar char="»"/>
        <a:defRPr kern="1200" sz="16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4.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15.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16.png" /></Relationships>
</file>

<file path=ppt/slides/_rels/slide3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17.png" /></Relationships>
</file>

<file path=ppt/slides/_rels/slide38.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18.png" /></Relationships>
</file>

<file path=ppt/slides/_rels/slide39.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19.png" /></Relationships>
</file>

<file path=ppt/slides/_rels/slide44.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20.png" /></Relationships>
</file>

<file path=ppt/slides/_rels/slide48.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50.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21.png" /></Relationships>
</file>

<file path=ppt/slides/_rels/slide5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22.png" /></Relationships>
</file>

<file path=ppt/slides/_rels/slide54.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23.png"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lstStyle/>
          <a:p>
            <a:pPr lvl="0" indent="0" marL="0">
              <a:buNone/>
            </a:pPr>
            <a:r>
              <a:rPr/>
              <a:t>Lecture 14 - Factorial ANOVA of Limpet Egg Production</a:t>
            </a:r>
          </a:p>
        </p:txBody>
      </p:sp>
      <p:sp>
        <p:nvSpPr>
          <p:cNvPr id="3" name="Subtitle 2"/>
          <p:cNvSpPr>
            <a:spLocks noGrp="1"/>
          </p:cNvSpPr>
          <p:nvPr>
            <p:ph idx="1" type="subTitle"/>
          </p:nvPr>
        </p:nvSpPr>
        <p:spPr>
          <a:xfrm>
            <a:off x="255722" y="565689"/>
            <a:ext cx="6400800" cy="1314450"/>
          </a:xfrm>
        </p:spPr>
        <p:txBody>
          <a:bodyPr/>
          <a:lstStyle/>
          <a:p>
            <a:pPr lvl="0" indent="0" marL="0">
              <a:buNone/>
            </a:pPr>
            <a:br/>
            <a:br/>
            <a:r>
              <a:rPr/>
              <a:t>Bill Perry</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Lecture 14: Factorial ANOVA</a:t>
            </a:r>
          </a:p>
        </p:txBody>
      </p:sp>
      <p:sp>
        <p:nvSpPr>
          <p:cNvPr id="4" name="Text Placeholder 3"/>
          <p:cNvSpPr>
            <a:spLocks noGrp="1"/>
          </p:cNvSpPr>
          <p:nvPr>
            <p:ph idx="2" sz="half" type="body"/>
          </p:nvPr>
        </p:nvSpPr>
        <p:spPr/>
        <p:txBody>
          <a:bodyPr/>
          <a:lstStyle/>
          <a:p>
            <a:pPr lvl="0" indent="0" marL="0">
              <a:buNone/>
            </a:pPr>
            <a:r>
              <a:rPr/>
              <a:t>We can calculate several means:</a:t>
            </a:r>
          </a:p>
          <a:p>
            <a:pPr lvl="0"/>
            <a:r>
              <a:rPr/>
              <a:t>a mean for each cell of combinations of A and B= µ</a:t>
            </a:r>
            <a:r>
              <a:rPr baseline="-25000"/>
              <a:t>ij</a:t>
            </a:r>
          </a:p>
        </p:txBody>
      </p:sp>
      <p:pic>
        <p:nvPicPr>
          <p:cNvPr descr="images/clipboard-666661894.png" id="0" name="Picture 1"/>
          <p:cNvPicPr>
            <a:picLocks noGrp="1" noChangeAspect="1"/>
          </p:cNvPicPr>
          <p:nvPr/>
        </p:nvPicPr>
        <p:blipFill>
          <a:blip r:embed="rId2"/>
          <a:stretch>
            <a:fillRect/>
          </a:stretch>
        </p:blipFill>
        <p:spPr bwMode="auto">
          <a:xfrm>
            <a:off x="3657600" y="2133600"/>
            <a:ext cx="5232400" cy="14224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Factorial ANOVA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Factorial designs can be of 3 types:</a:t>
                </a:r>
              </a:p>
              <a:p>
                <a:pPr lvl="0"/>
                <a:r>
                  <a:rPr/>
                  <a:t>2 fixed factors (model 1 ANOVA)</a:t>
                </a:r>
              </a:p>
              <a:p>
                <a:pPr lvl="0"/>
                <a:r>
                  <a:rPr/>
                  <a:t>2 random (model 2 ANOVA)</a:t>
                </a:r>
              </a:p>
              <a:p>
                <a:pPr lvl="0"/>
                <a:r>
                  <a:rPr/>
                  <a:t>1 fixed, 1 random (mixed model- model 3 ANOVA)</a:t>
                </a:r>
              </a:p>
              <a:p>
                <a:pPr lvl="0" indent="0" marL="0">
                  <a:buNone/>
                </a:pPr>
                <a:r>
                  <a:rPr/>
                  <a:t>Model 1 ANOVA:</a:t>
                </a:r>
              </a:p>
              <a:p>
                <a:pPr lvl="0" indent="0" marL="0">
                  <a:spcBef>
                    <a:spcPts val="3000"/>
                  </a:spcBef>
                  <a:buNone/>
                </a:pPr>
                <a14:m>
                  <m:oMathPara xmlns:m="http://schemas.openxmlformats.org/officeDocument/2006/math">
                    <m:oMathParaPr>
                      <m:jc m:val="center"/>
                    </m:oMathParaPr>
                    <m:oMath>
                      <m:sSub>
                        <m:e>
                          <m:r>
                            <m:t>y</m:t>
                          </m:r>
                        </m:e>
                        <m:sub>
                          <m:r>
                            <m:t>i</m:t>
                          </m:r>
                          <m:r>
                            <m:t>j</m:t>
                          </m:r>
                          <m:r>
                            <m:t>k</m:t>
                          </m:r>
                        </m:sub>
                      </m:sSub>
                      <m:r>
                        <m:rPr>
                          <m:sty m:val="p"/>
                        </m:rPr>
                        <m:t>=</m:t>
                      </m:r>
                      <m:r>
                        <m:t>μ</m:t>
                      </m:r>
                      <m:r>
                        <m:rPr>
                          <m:sty m:val="p"/>
                        </m:rPr>
                        <m:t>+</m:t>
                      </m:r>
                      <m:sSub>
                        <m:e>
                          <m:r>
                            <m:t>α</m:t>
                          </m:r>
                        </m:e>
                        <m:sub>
                          <m:r>
                            <m:t>i</m:t>
                          </m:r>
                        </m:sub>
                      </m:sSub>
                      <m:r>
                        <m:rPr>
                          <m:sty m:val="p"/>
                        </m:rPr>
                        <m:t>+</m:t>
                      </m:r>
                      <m:sSub>
                        <m:e>
                          <m:r>
                            <m:t>β</m:t>
                          </m:r>
                        </m:e>
                        <m:sub>
                          <m:r>
                            <m:t>j</m:t>
                          </m:r>
                        </m:sub>
                      </m:sSub>
                      <m:r>
                        <m:rPr>
                          <m:sty m:val="p"/>
                        </m:rPr>
                        <m:t>+</m:t>
                      </m:r>
                      <m:sSub>
                        <m:e>
                          <m:d>
                            <m:dPr>
                              <m:begChr m:val="("/>
                              <m:endChr m:val=")"/>
                              <m:sepChr m:val=""/>
                              <m:grow/>
                            </m:dPr>
                            <m:e>
                              <m:r>
                                <m:t>α</m:t>
                              </m:r>
                              <m:r>
                                <m:t>β</m:t>
                              </m:r>
                            </m:e>
                          </m:d>
                        </m:e>
                        <m:sub>
                          <m:r>
                            <m:t>i</m:t>
                          </m:r>
                          <m:r>
                            <m:t>j</m:t>
                          </m:r>
                        </m:sub>
                      </m:sSub>
                      <m:r>
                        <m:rPr>
                          <m:sty m:val="p"/>
                        </m:rPr>
                        <m:t>+</m:t>
                      </m:r>
                      <m:sSub>
                        <m:e>
                          <m:r>
                            <m:t>ε</m:t>
                          </m:r>
                        </m:e>
                        <m:sub>
                          <m:r>
                            <m:t>i</m:t>
                          </m:r>
                          <m:r>
                            <m:t>j</m:t>
                          </m:r>
                          <m:r>
                            <m:t>k</m:t>
                          </m:r>
                        </m:sub>
                      </m:sSub>
                    </m:oMath>
                  </m:oMathPara>
                </a14:m>
              </a:p>
              <a:p>
                <a:pPr lvl="0" indent="0" marL="0">
                  <a:spcBef>
                    <a:spcPts val="3000"/>
                  </a:spcBef>
                  <a:buNone/>
                </a:pPr>
                <a14:m>
                  <m:oMathPara xmlns:m="http://schemas.openxmlformats.org/officeDocument/2006/math">
                    <m:oMathParaPr>
                      <m:jc m:val="center"/>
                    </m:oMathParaPr>
                    <m:oMath>
                      <m:sSub>
                        <m:e>
                          <m:r>
                            <m:t>y</m:t>
                          </m:r>
                        </m:e>
                        <m:sub>
                          <m:r>
                            <m:t>i</m:t>
                          </m:r>
                          <m:r>
                            <m:t>j</m:t>
                          </m:r>
                          <m:r>
                            <m:t>k</m:t>
                          </m:r>
                        </m:sub>
                      </m:sSub>
                      <m:r>
                        <m:rPr>
                          <m:sty m:val="p"/>
                        </m:rPr>
                        <m:t>=</m:t>
                      </m:r>
                      <m:r>
                        <m:t>μ</m:t>
                      </m:r>
                      <m:r>
                        <m:rPr>
                          <m:sty m:val="p"/>
                        </m:rPr>
                        <m:t>+</m:t>
                      </m:r>
                      <m:sSub>
                        <m:e>
                          <m:r>
                            <m:t>α</m:t>
                          </m:r>
                        </m:e>
                        <m:sub>
                          <m:r>
                            <m:t>i</m:t>
                          </m:r>
                        </m:sub>
                      </m:sSub>
                      <m:r>
                        <m:rPr>
                          <m:sty m:val="p"/>
                        </m:rPr>
                        <m:t>+</m:t>
                      </m:r>
                      <m:sSub>
                        <m:e>
                          <m:r>
                            <m:t>β</m:t>
                          </m:r>
                        </m:e>
                        <m:sub>
                          <m:r>
                            <m:t>j</m:t>
                          </m:r>
                          <m:d>
                            <m:dPr>
                              <m:begChr m:val="("/>
                              <m:endChr m:val=")"/>
                              <m:sepChr m:val=""/>
                              <m:grow/>
                            </m:dPr>
                            <m:e>
                              <m:r>
                                <m:t>i</m:t>
                              </m:r>
                            </m:e>
                          </m:d>
                        </m:sub>
                      </m:sSub>
                      <m:r>
                        <m:rPr>
                          <m:sty m:val="p"/>
                        </m:rPr>
                        <m:t>+</m:t>
                      </m:r>
                      <m:sSub>
                        <m:e>
                          <m:r>
                            <m:t>ε</m:t>
                          </m:r>
                        </m:e>
                        <m:sub>
                          <m:r>
                            <m:t>i</m:t>
                          </m:r>
                          <m:r>
                            <m:t>j</m:t>
                          </m:r>
                          <m:r>
                            <m:t>k</m:t>
                          </m:r>
                        </m:sub>
                      </m:sSub>
                    </m:oMath>
                  </m:oMathPara>
                </a14:m>
              </a:p>
              <a:p>
                <a:pPr lvl="0" indent="0" marL="0">
                  <a:spcBef>
                    <a:spcPts val="3000"/>
                  </a:spcBef>
                  <a:buNone/>
                </a:pPr>
                <a:r>
                  <a:rPr b="1"/>
                  <a:t>Lecture 14: Factorial ANOVA</a:t>
                </a:r>
              </a:p>
              <a:p>
                <a:pPr lvl="0" indent="0" marL="0">
                  <a:spcBef>
                    <a:spcPts val="3000"/>
                  </a:spcBef>
                  <a:buNone/>
                </a:pPr>
                <a14:m>
                  <m:oMathPara xmlns:m="http://schemas.openxmlformats.org/officeDocument/2006/math">
                    <m:oMathParaPr>
                      <m:jc m:val="center"/>
                    </m:oMathParaPr>
                    <m:oMath>
                      <m:sSub>
                        <m:e>
                          <m:r>
                            <m:t>y</m:t>
                          </m:r>
                        </m:e>
                        <m:sub>
                          <m:r>
                            <m:t>i</m:t>
                          </m:r>
                          <m:r>
                            <m:t>j</m:t>
                          </m:r>
                          <m:r>
                            <m:t>k</m:t>
                          </m:r>
                        </m:sub>
                      </m:sSub>
                      <m:r>
                        <m:rPr>
                          <m:sty m:val="p"/>
                        </m:rPr>
                        <m:t>=</m:t>
                      </m:r>
                      <m:r>
                        <m:t>μ</m:t>
                      </m:r>
                      <m:r>
                        <m:rPr>
                          <m:sty m:val="p"/>
                        </m:rPr>
                        <m:t>+</m:t>
                      </m:r>
                      <m:sSub>
                        <m:e>
                          <m:r>
                            <m:t>α</m:t>
                          </m:r>
                        </m:e>
                        <m:sub>
                          <m:r>
                            <m:t>i</m:t>
                          </m:r>
                        </m:sub>
                      </m:sSub>
                      <m:r>
                        <m:rPr>
                          <m:sty m:val="p"/>
                        </m:rPr>
                        <m:t>+</m:t>
                      </m:r>
                      <m:sSub>
                        <m:e>
                          <m:r>
                            <m:t>β</m:t>
                          </m:r>
                        </m:e>
                        <m:sub>
                          <m:r>
                            <m:t>j</m:t>
                          </m:r>
                        </m:sub>
                      </m:sSub>
                      <m:r>
                        <m:rPr>
                          <m:sty m:val="p"/>
                        </m:rPr>
                        <m:t>+</m:t>
                      </m:r>
                      <m:sSub>
                        <m:e>
                          <m:d>
                            <m:dPr>
                              <m:begChr m:val="("/>
                              <m:endChr m:val=")"/>
                              <m:sepChr m:val=""/>
                              <m:grow/>
                            </m:dPr>
                            <m:e>
                              <m:r>
                                <m:t>α</m:t>
                              </m:r>
                              <m:r>
                                <m:t>β</m:t>
                              </m:r>
                            </m:e>
                          </m:d>
                        </m:e>
                        <m:sub>
                          <m:r>
                            <m:t>i</m:t>
                          </m:r>
                          <m:r>
                            <m:t>j</m:t>
                          </m:r>
                        </m:sub>
                      </m:sSub>
                      <m:r>
                        <m:rPr>
                          <m:sty m:val="p"/>
                        </m:rPr>
                        <m:t>+</m:t>
                      </m:r>
                      <m:sSub>
                        <m:e>
                          <m:r>
                            <m:t>ε</m:t>
                          </m:r>
                        </m:e>
                        <m:sub>
                          <m:r>
                            <m:t>i</m:t>
                          </m:r>
                          <m:r>
                            <m:t>j</m:t>
                          </m:r>
                          <m:r>
                            <m:t>k</m:t>
                          </m:r>
                        </m:sub>
                      </m:sSub>
                    </m:oMath>
                  </m:oMathPara>
                </a14:m>
              </a:p>
              <a:p>
                <a:pPr lvl="0"/>
                <a14:m>
                  <m:oMath xmlns:m="http://schemas.openxmlformats.org/officeDocument/2006/math">
                    <m:sSub>
                      <m:e>
                        <m:r>
                          <m:t>y</m:t>
                        </m:r>
                      </m:e>
                      <m:sub>
                        <m:r>
                          <m:t>i</m:t>
                        </m:r>
                        <m:r>
                          <m:t>j</m:t>
                        </m:r>
                        <m:r>
                          <m:t>k</m:t>
                        </m:r>
                      </m:sub>
                    </m:sSub>
                  </m:oMath>
                </a14:m>
                <a:r>
                  <a:rPr/>
                  <a:t>: value of the k</a:t>
                </a:r>
                <a:r>
                  <a:rPr baseline="-25000"/>
                  <a:t>th</a:t>
                </a:r>
                <a:r>
                  <a:rPr/>
                  <a:t> observation from jth and ith combination of B and A (fecundity on 2nd plate, in “8 per plate” density in summer)</a:t>
                </a:r>
              </a:p>
              <a:p>
                <a:pPr lvl="0"/>
                <a:r>
                  <a:rPr/>
                  <a:t>µ: overall mean (overall fecundity)</a:t>
                </a:r>
              </a:p>
              <a:p>
                <a:pPr lvl="0"/>
                <a:r>
                  <a:rPr/>
                  <a:t>αi: effect of the ith level of A, pooling across all levels of B: µi- µ (difference between average fecundity in all “8 per plate” treatments and overall mean)</a:t>
                </a:r>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Factorial ANOVA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14:m>
                  <m:oMathPara xmlns:m="http://schemas.openxmlformats.org/officeDocument/2006/math">
                    <m:oMathParaPr>
                      <m:jc m:val="center"/>
                    </m:oMathParaPr>
                    <m:oMath>
                      <m:sSub>
                        <m:e>
                          <m:r>
                            <m:t>y</m:t>
                          </m:r>
                        </m:e>
                        <m:sub>
                          <m:r>
                            <m:t>i</m:t>
                          </m:r>
                          <m:r>
                            <m:t>j</m:t>
                          </m:r>
                          <m:r>
                            <m:t>k</m:t>
                          </m:r>
                        </m:sub>
                      </m:sSub>
                      <m:r>
                        <m:rPr>
                          <m:sty m:val="p"/>
                        </m:rPr>
                        <m:t>=</m:t>
                      </m:r>
                      <m:r>
                        <m:t>μ</m:t>
                      </m:r>
                      <m:r>
                        <m:rPr>
                          <m:sty m:val="p"/>
                        </m:rPr>
                        <m:t>+</m:t>
                      </m:r>
                      <m:sSub>
                        <m:e>
                          <m:r>
                            <m:t>α</m:t>
                          </m:r>
                        </m:e>
                        <m:sub>
                          <m:r>
                            <m:t>i</m:t>
                          </m:r>
                        </m:sub>
                      </m:sSub>
                      <m:r>
                        <m:rPr>
                          <m:sty m:val="p"/>
                        </m:rPr>
                        <m:t>+</m:t>
                      </m:r>
                      <m:sSub>
                        <m:e>
                          <m:r>
                            <m:t>β</m:t>
                          </m:r>
                        </m:e>
                        <m:sub>
                          <m:r>
                            <m:t>j</m:t>
                          </m:r>
                        </m:sub>
                      </m:sSub>
                      <m:r>
                        <m:rPr>
                          <m:sty m:val="p"/>
                        </m:rPr>
                        <m:t>+</m:t>
                      </m:r>
                      <m:sSub>
                        <m:e>
                          <m:d>
                            <m:dPr>
                              <m:begChr m:val="("/>
                              <m:endChr m:val=")"/>
                              <m:sepChr m:val=""/>
                              <m:grow/>
                            </m:dPr>
                            <m:e>
                              <m:r>
                                <m:t>α</m:t>
                              </m:r>
                              <m:r>
                                <m:t>β</m:t>
                              </m:r>
                            </m:e>
                          </m:d>
                        </m:e>
                        <m:sub>
                          <m:r>
                            <m:t>i</m:t>
                          </m:r>
                          <m:r>
                            <m:t>j</m:t>
                          </m:r>
                        </m:sub>
                      </m:sSub>
                      <m:r>
                        <m:rPr>
                          <m:sty m:val="p"/>
                        </m:rPr>
                        <m:t>+</m:t>
                      </m:r>
                      <m:sSub>
                        <m:e>
                          <m:r>
                            <m:t>ε</m:t>
                          </m:r>
                        </m:e>
                        <m:sub>
                          <m:r>
                            <m:t>i</m:t>
                          </m:r>
                          <m:r>
                            <m:t>j</m:t>
                          </m:r>
                          <m:r>
                            <m:t>k</m:t>
                          </m:r>
                        </m:sub>
                      </m:sSub>
                    </m:oMath>
                  </m:oMathPara>
                </a14:m>
              </a:p>
              <a:p>
                <a:pPr lvl="0"/>
                <a:r>
                  <a:rPr/>
                  <a:t>Βj: effect of jth level of B, pooling across all levels of A: µj- µ (difference between average fecundity in all winter treatments and overall mean)</a:t>
                </a:r>
              </a:p>
              <a:p>
                <a:pPr lvl="0"/>
                <a:r>
                  <a:rPr/>
                  <a:t>(αβ)ij: effect of interaction of ith level of A and jth level of B (µij - µi - µj + µ).</a:t>
                </a:r>
              </a:p>
              <a:p>
                <a:pPr lvl="1"/>
                <a:r>
                  <a:rPr/>
                  <a:t>Does effect of B depend on level of A? (is effect of density different in winter and summer?)</a:t>
                </a:r>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Factorial ANOVA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14:m>
                  <m:oMathPara xmlns:m="http://schemas.openxmlformats.org/officeDocument/2006/math">
                    <m:oMathParaPr>
                      <m:jc m:val="center"/>
                    </m:oMathParaPr>
                    <m:oMath>
                      <m:sSub>
                        <m:e>
                          <m:r>
                            <m:t>y</m:t>
                          </m:r>
                        </m:e>
                        <m:sub>
                          <m:r>
                            <m:t>i</m:t>
                          </m:r>
                          <m:r>
                            <m:t>j</m:t>
                          </m:r>
                          <m:r>
                            <m:t>k</m:t>
                          </m:r>
                        </m:sub>
                      </m:sSub>
                      <m:r>
                        <m:rPr>
                          <m:sty m:val="p"/>
                        </m:rPr>
                        <m:t>=</m:t>
                      </m:r>
                      <m:r>
                        <m:t>μ</m:t>
                      </m:r>
                      <m:r>
                        <m:rPr>
                          <m:sty m:val="p"/>
                        </m:rPr>
                        <m:t>+</m:t>
                      </m:r>
                      <m:sSub>
                        <m:e>
                          <m:r>
                            <m:t>α</m:t>
                          </m:r>
                        </m:e>
                        <m:sub>
                          <m:r>
                            <m:t>i</m:t>
                          </m:r>
                        </m:sub>
                      </m:sSub>
                      <m:r>
                        <m:rPr>
                          <m:sty m:val="p"/>
                        </m:rPr>
                        <m:t>+</m:t>
                      </m:r>
                      <m:sSub>
                        <m:e>
                          <m:r>
                            <m:t>β</m:t>
                          </m:r>
                        </m:e>
                        <m:sub>
                          <m:r>
                            <m:t>j</m:t>
                          </m:r>
                        </m:sub>
                      </m:sSub>
                      <m:r>
                        <m:rPr>
                          <m:sty m:val="p"/>
                        </m:rPr>
                        <m:t>+</m:t>
                      </m:r>
                      <m:sSub>
                        <m:e>
                          <m:d>
                            <m:dPr>
                              <m:begChr m:val="("/>
                              <m:endChr m:val=")"/>
                              <m:sepChr m:val=""/>
                              <m:grow/>
                            </m:dPr>
                            <m:e>
                              <m:r>
                                <m:t>α</m:t>
                              </m:r>
                              <m:r>
                                <m:t>β</m:t>
                              </m:r>
                            </m:e>
                          </m:d>
                        </m:e>
                        <m:sub>
                          <m:r>
                            <m:t>i</m:t>
                          </m:r>
                          <m:r>
                            <m:t>j</m:t>
                          </m:r>
                        </m:sub>
                      </m:sSub>
                      <m:r>
                        <m:rPr>
                          <m:sty m:val="p"/>
                        </m:rPr>
                        <m:t>+</m:t>
                      </m:r>
                      <m:sSub>
                        <m:e>
                          <m:r>
                            <m:t>ε</m:t>
                          </m:r>
                        </m:e>
                        <m:sub>
                          <m:r>
                            <m:t>i</m:t>
                          </m:r>
                          <m:r>
                            <m:t>j</m:t>
                          </m:r>
                          <m:r>
                            <m:t>k</m:t>
                          </m:r>
                        </m:sub>
                      </m:sSub>
                    </m:oMath>
                  </m:oMathPara>
                </a14:m>
              </a:p>
              <a:p>
                <a:pPr lvl="0"/>
                <a:r>
                  <a:rPr/>
                  <a:t>Model 2 ANOVA rare in ecology</a:t>
                </a:r>
              </a:p>
              <a:p>
                <a:pPr lvl="0"/>
                <a:r>
                  <a:rPr/>
                  <a:t>Model 3 interpretation is different:</a:t>
                </a:r>
              </a:p>
              <a:p>
                <a:pPr lvl="1"/>
                <a:r>
                  <a:rPr/>
                  <a:t>βj: random variable measuring variance in y across all possible levels of B, pooling across all levels of A</a:t>
                </a:r>
              </a:p>
              <a:p>
                <a:pPr lvl="1"/>
                <a:r>
                  <a:rPr/>
                  <a:t>(αβ)ij is random variable measuring variance of interaction bw A and B across all possible levels of B (“is effect of A consistent across all possible levels of B that could have been chosen?”)</a:t>
                </a:r>
              </a:p>
            </p:txBody>
          </p:sp>
        </mc:Choice>
      </mc:AlternateContent>
    </p:spTree>
  </p:cSld>
</p:sld>
</file>

<file path=ppt/slides/slide14.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a:xfrm><a:off x="0" y="0" /><a:ext cx="9144000" cy="871538" /></a:xfrm></p:spPr><p:txBody><a:bodyPr /><a:lstStyle /><a:p><a:pPr lvl="0" indent="0" marL="0"><a:buNone /></a:pPr><a:r><a:rPr /><a:t>Lecture 14: Factorial ANOVA</a:t></a:r></a:p></p:txBody></p:sp><p:sp><p:nvSpPr><p:cNvPr id="4" name="Text Placeholder 3" /><p:cNvSpPr><a:spLocks noGrp="1" /></p:cNvSpPr><p:nvPr><p:ph idx="2" sz="half" type="body" /></p:nvPr></p:nvSpPr><p:spPr /><p:txBody><a:bodyPr /><a:lstStyle /><a:p><a:pPr lvl="0" indent="0" marL="0"><a:buNone /></a:pPr><a:r><a:rPr /><a:t>SSA is SS of differences between each marginal mean of A and overall mean</a:t></a:r></a:p></p:txBody></p:sp><p:graphicFrame><p:nvGraphicFramePr><p:cNvPr id="6" name="Content Placeholder 5" /><p:cNvGraphicFramePr><a:graphicFrameLocks noGrp="1" /></p:cNvGraphicFramePr><p:nvPr><p:ph idx="1" /></p:nvPr></p:nvGraphicFramePr><p:xfrm><a:off x="3657600" y="952500" /><a:ext cx="5232400" cy="3797300" /></p:xfrm><a:graphic><a:graphicData uri="http://schemas.openxmlformats.org/drawingml/2006/table"><a:tbl><a:tblPr firstRow="1" bandRow="1"><a:tableStyleId>{5C22544A-7EE6-4342-B048-85BDC9FD1C3A}</a:tableStyleId></a:tblPr><a:tblGrid><a:gridCol w="1308100" /><a:gridCol w="1308100" /><a:gridCol w="1308100" /><a:gridCol w="1308100" /></a:tblGrid><a:tr h="0"><a:tc><a:txBody><a:bodyPr /><a:lstStyle /><a:p><a:pPr lvl="0" indent="0" marL="0" algn="l"><a:buNone /></a:pPr><a:r><a:rPr /><a:t>Source</a:t></a:r></a:p></a:txBody><a:tcPr /></a:tc><a:tc><a:txBody><a:bodyPr /><a:lstStyle /><a:p><a:pPr lvl="0" indent="0" marL="0" algn="l"><a:buNone /></a:pPr><a:r><a:rPr /><a:t>SS</a:t></a:r></a:p></a:txBody><a:tcPr /></a:tc><a:tc><a:txBody><a:bodyPr /><a:lstStyle /><a:p><a:pPr lvl="0" indent="0" marL="0" algn="l"><a:buNone /></a:pPr><a:r><a:rPr /><a:t>df</a:t></a:r></a:p></a:txBody><a:tcPr /></a:tc><a:tc><a:txBody><a:bodyPr /><a:lstStyle /><a:p><a:pPr lvl="0" indent="0" marL="0" algn="l"><a:buNone /></a:pPr><a:r><a:rPr /><a:t>MS</a:t></a:r></a:p></a:txBody><a:tcPr /></a:tc></a:tr><a:tr h="0"><a:tc><a:txBody><a:bodyPr /><a:lstStyle /><a:p><a:pPr lvl="0" indent="0" marL="0" algn="l"><a:buNone /></a:pPr><a:r><a:rPr /><a:t>A</a:t></a:r></a:p></a:txBody></a:tc><a:tc><a:txBody><a:bodyPr /><a:lstStyle /><a:p><a:pPr lvl="0" indent="0" marL="0" algn="l"><a:buNone /></a:pPr><a14:m><m:oMath xmlns:m="http://schemas.openxmlformats.org/officeDocument/2006/math"><m:r><m:t>n</m:t></m:r><m:r><m:t>q</m:t></m:r><m:nary><m:naryPr><m:chr m:val="∑" /><m:limLoc m:val="undOvr" /><m:subHide m:val="off" /><m:supHide m:val="off" /></m:naryPr><m:sub><m:r><m:t>i</m:t></m:r><m:r><m:rPr><m:sty m:val="p" /></m:rPr><m:t>=</m:t></m:r><m:r><m:t>1</m:t></m:r></m:sub><m:sup><m:r><m:t>p</m:t></m:r></m:sup><m:e><m:sSup><m:e><m:d><m:dPr><m:begChr m:val="(" /><m:endChr m:val=")" /><m:sepChr m:val="" /><m:grow /></m:dPr><m:e><m:sSub><m:e><m:acc><m:accPr><m:chr m:val="‾" /></m:accPr><m:e><m:r><m:t>y</m:t></m:r></m:e></m:acc></m:e><m:sub><m:r><m:t>i</m:t></m:r><m:r><m:rPr><m:sty m:val="p" /></m:rPr><m:t>.</m:t></m:r></m:sub></m:sSub><m:r><m:rPr><m:sty m:val="p" /></m:rPr><m:t>−</m:t></m:r><m:acc><m:accPr><m:chr m:val="‾" /></m:accPr><m:e><m:r><m:t>y</m:t></m:r></m:e></m:acc></m:e></m:d></m:e><m:sup><m:r><m:t>2</m:t></m:r></m:sup></m:sSup></m:e></m:nary></m:oMath></a14:m></a:p></a:txBody></a:tc><a:tc><a:txBody><a:bodyPr /><a:lstStyle /><a:p><a:pPr lvl="0" indent="0" marL="0" algn="l"><a:buNone /></a:pPr><a14:m><m:oMath xmlns:m="http://schemas.openxmlformats.org/officeDocument/2006/math"><m:r><m:t>p</m:t></m:r><m:r><m:rPr><m:sty m:val="p" /></m:rPr><m:t>−</m:t></m:r><m:r><m:t>1</m:t></m:r></m:oMath></a14:m></a:p></a:txBody></a:tc><a:tc><a:txBody><a:bodyPr /><a:lstStyle /><a:p><a:pPr lvl="0" indent="0" marL="0" algn="l"><a:buNone /></a:pPr><a14:m><m:oMath xmlns:m="http://schemas.openxmlformats.org/officeDocument/2006/math"><m:f><m:fPr><m:type m:val="bar" /></m:fPr><m:num><m:r><m:t>S</m:t></m:r><m:sSub><m:e><m:r><m:t>S</m:t></m:r></m:e><m:sub><m:r><m:t>A</m:t></m:r></m:sub></m:sSub></m:num><m:den><m:r><m:t>p</m:t></m:r><m:r><m:rPr><m:sty m:val="p" /></m:rPr><m:t>−</m:t></m:r><m:r><m:t>1</m:t></m:r></m:den></m:f></m:oMath></a14:m></a:p></a:txBody></a:tc></a:tr><a:tr h="0"><a:tc><a:txBody><a:bodyPr /><a:lstStyle /><a:p><a:pPr lvl="0" indent="0" marL="0" algn="l"><a:buNone /></a:pPr><a:r><a:rPr /><a:t>B</a:t></a:r></a:p></a:txBody></a:tc><a:tc><a:txBody><a:bodyPr /><a:lstStyle /><a:p><a:pPr lvl="0" indent="0" marL="0" algn="l"><a:buNone /></a:pPr><a14:m><m:oMath xmlns:m="http://schemas.openxmlformats.org/officeDocument/2006/math"><m:r><m:t>n</m:t></m:r><m:r><m:t>p</m:t></m:r><m:nary><m:naryPr><m:chr m:val="∑" /><m:limLoc m:val="undOvr" /><m:subHide m:val="off" /><m:supHide m:val="off" /></m:naryPr><m:sub><m:r><m:t>j</m:t></m:r><m:r><m:rPr><m:sty m:val="p" /></m:rPr><m:t>=</m:t></m:r><m:r><m:t>1</m:t></m:r></m:sub><m:sup><m:r><m:t>q</m:t></m:r></m:sup><m:e><m:sSup><m:e><m:d><m:dPr><m:begChr m:val="(" /><m:endChr m:val=")" /><m:sepChr m:val="" /><m:grow /></m:dPr><m:e><m:sSub><m:e><m:acc><m:accPr><m:chr m:val="‾" /></m:accPr><m:e><m:r><m:t>y</m:t></m:r></m:e></m:acc></m:e><m:sub><m:r><m:rPr><m:sty m:val="p" /></m:rPr><m:t>.</m:t></m:r><m:r><m:t>j</m:t></m:r></m:sub></m:sSub><m:r><m:rPr><m:sty m:val="p" /></m:rPr><m:t>−</m:t></m:r><m:acc><m:accPr><m:chr m:val="‾" /></m:accPr><m:e><m:r><m:t>y</m:t></m:r></m:e></m:acc></m:e></m:d></m:e><m:sup><m:r><m:t>2</m:t></m:r></m:sup></m:sSup></m:e></m:nary></m:oMath></a14:m></a:p></a:txBody></a:tc><a:tc><a:txBody><a:bodyPr /><a:lstStyle /><a:p><a:pPr lvl="0" indent="0" marL="0" algn="l"><a:buNone /></a:pPr><a14:m><m:oMath xmlns:m="http://schemas.openxmlformats.org/officeDocument/2006/math"><m:r><m:t>q</m:t></m:r><m:r><m:rPr><m:sty m:val="p" /></m:rPr><m:t>−</m:t></m:r><m:r><m:t>1</m:t></m:r></m:oMath></a14:m></a:p></a:txBody></a:tc><a:tc><a:txBody><a:bodyPr /><a:lstStyle /><a:p><a:pPr lvl="0" indent="0" marL="0" algn="l"><a:buNone /></a:pPr><a14:m><m:oMath xmlns:m="http://schemas.openxmlformats.org/officeDocument/2006/math"><m:f><m:fPr><m:type m:val="bar" /></m:fPr><m:num><m:r><m:t>S</m:t></m:r><m:sSub><m:e><m:r><m:t>S</m:t></m:r></m:e><m:sub><m:r><m:t>B</m:t></m:r></m:sub></m:sSub></m:num><m:den><m:r><m:t>q</m:t></m:r><m:r><m:rPr><m:sty m:val="p" /></m:rPr><m:t>−</m:t></m:r><m:r><m:t>1</m:t></m:r></m:den></m:f></m:oMath></a14:m></a:p></a:txBody></a:tc></a:tr><a:tr h="0"><a:tc><a:txBody><a:bodyPr /><a:lstStyle /><a:p><a:pPr lvl="0" indent="0" marL="0" algn="l"><a:buNone /></a:pPr><a:r><a:rPr /><a:t>AB</a:t></a:r></a:p></a:txBody></a:tc><a:tc><a:txBody><a:bodyPr /><a:lstStyle /><a:p><a:pPr lvl="0" indent="0" marL="0" algn="l"><a:buNone /></a:pPr><a14:m><m:oMath xmlns:m="http://schemas.openxmlformats.org/officeDocument/2006/math"><m:r><m:t>n</m:t></m:r><m:nary><m:naryPr><m:chr m:val="∑" /><m:limLoc m:val="undOvr" /><m:subHide m:val="off" /><m:supHide m:val="off" /></m:naryPr><m:sub><m:r><m:t>i</m:t></m:r><m:r><m:rPr><m:sty m:val="p" /></m:rPr><m:t>=</m:t></m:r><m:r><m:t>1</m:t></m:r></m:sub><m:sup><m:r><m:t>p</m:t></m:r></m:sup><m:e><m:nary><m:naryPr><m:chr m:val="∑" /><m:limLoc m:val="undOvr" /><m:subHide m:val="off" /><m:supHide m:val="off" /></m:naryPr><m:sub><m:r><m:t>j</m:t></m:r><m:r><m:rPr><m:sty m:val="p" /></m:rPr><m:t>=</m:t></m:r><m:r><m:t>1</m:t></m:r></m:sub><m:sup><m:r><m:t>q</m:t></m:r></m:sup><m:e><m:sSup><m:e><m:d><m:dPr><m:begChr m:val="(" /><m:endChr m:val=")" /><m:sepChr m:val="" /><m:grow /></m:dPr><m:e><m:sSub><m:e><m:acc><m:accPr><m:chr m:val="‾" /></m:accPr><m:e><m:r><m:t>y</m:t></m:r></m:e></m:acc></m:e><m:sub><m:r><m:t>i</m:t></m:r><m:r><m:t>j</m:t></m:r></m:sub></m:sSub><m:r><m:rPr><m:sty m:val="p" /></m:rPr><m:t>−</m:t></m:r><m:sSub><m:e><m:acc><m:accPr><m:chr m:val="‾" /></m:accPr><m:e><m:r><m:t>y</m:t></m:r></m:e></m:acc></m:e><m:sub><m:r><m:t>i</m:t></m:r><m:r><m:rPr><m:sty m:val="p" /></m:rPr><m:t>.</m:t></m:r></m:sub></m:sSub><m:r><m:rPr><m:sty m:val="p" /></m:rPr><m:t>−</m:t></m:r><m:sSub><m:e><m:acc><m:accPr><m:chr m:val="‾" /></m:accPr><m:e><m:r><m:t>y</m:t></m:r></m:e></m:acc></m:e><m:sub><m:r><m:rPr><m:sty m:val="p" /></m:rPr><m:t>.</m:t></m:r><m:r><m:t>j</m:t></m:r></m:sub></m:sSub><m:r><m:rPr><m:sty m:val="p" /></m:rPr><m:t>+</m:t></m:r><m:acc><m:accPr><m:chr m:val="‾" /></m:accPr><m:e><m:r><m:t>y</m:t></m:r></m:e></m:acc></m:e></m:d></m:e><m:sup><m:r><m:t>2</m:t></m:r></m:sup></m:sSup></m:e></m:nary></m:e></m:nary></m:oMath></a14:m></a:p></a:txBody></a:tc><a:tc><a:txBody><a:bodyPr /><a:lstStyle /><a:p><a:pPr lvl="0" indent="0" marL="0" algn="l"><a:buNone /></a:pPr><a14:m><m:oMath xmlns:m="http://schemas.openxmlformats.org/officeDocument/2006/math"><m:d><m:dPr><m:begChr m:val="(" /><m:endChr m:val=")" /><m:sepChr m:val="" /><m:grow /></m:dPr><m:e><m:r><m:t>p</m:t></m:r><m:r><m:rPr><m:sty m:val="p" /></m:rPr><m:t>−</m:t></m:r><m:r><m:t>1</m:t></m:r></m:e></m:d><m:d><m:dPr><m:begChr m:val="(" /><m:endChr m:val=")" /><m:sepChr m:val="" /><m:grow /></m:dPr><m:e><m:r><m:t>q</m:t></m:r><m:r><m:rPr><m:sty m:val="p" /></m:rPr><m:t>−</m:t></m:r><m:r><m:t>1</m:t></m:r></m:e></m:d></m:oMath></a14:m></a:p></a:txBody></a:tc><a:tc><a:txBody><a:bodyPr /><a:lstStyle /><a:p><a:pPr lvl="0" indent="0" marL="0" algn="l"><a:buNone /></a:pPr><a14:m><m:oMath xmlns:m="http://schemas.openxmlformats.org/officeDocument/2006/math"><m:f><m:fPr><m:type m:val="bar" /></m:fPr><m:num><m:r><m:t>S</m:t></m:r><m:sSub><m:e><m:r><m:t>S</m:t></m:r></m:e><m:sub><m:r><m:t>A</m:t></m:r><m:r><m:t>B</m:t></m:r></m:sub></m:sSub></m:num><m:den><m:d><m:dPr><m:begChr m:val="(" /><m:endChr m:val=")" /><m:sepChr m:val="" /><m:grow /></m:dPr><m:e><m:r><m:t>p</m:t></m:r><m:r><m:rPr><m:sty m:val="p" /></m:rPr><m:t>−</m:t></m:r><m:r><m:t>1</m:t></m:r></m:e></m:d><m:d><m:dPr><m:begChr m:val="(" /><m:endChr m:val=")" /><m:sepChr m:val="" /><m:grow /></m:dPr><m:e><m:r><m:t>q</m:t></m:r><m:r><m:rPr><m:sty m:val="p" /></m:rPr><m:t>−</m:t></m:r><m:r><m:t>1</m:t></m:r></m:e></m:d></m:den></m:f></m:oMath></a14:m></a:p></a:txBody></a:tc></a:tr><a:tr h="0"><a:tc><a:txBody><a:bodyPr /><a:lstStyle /><a:p><a:pPr lvl="0" indent="0" marL="0" algn="l"><a:buNone /></a:pPr><a:r><a:rPr /><a:t>Residual</a:t></a:r></a:p></a:txBody></a:tc><a:tc><a:txBody><a:bodyPr /><a:lstStyle /><a:p><a:pPr lvl="0" indent="0" marL="0" algn="l"><a:buNone /></a:pPr><a14:m><m:oMath xmlns:m="http://schemas.openxmlformats.org/officeDocument/2006/math"><m:nary><m:naryPr><m:chr m:val="∑" /><m:limLoc m:val="undOvr" /><m:subHide m:val="off" /><m:supHide m:val="off" /></m:naryPr><m:sub><m:r><m:t>i</m:t></m:r><m:r><m:rPr><m:sty m:val="p" /></m:rPr><m:t>=</m:t></m:r><m:r><m:t>1</m:t></m:r></m:sub><m:sup><m:r><m:t>p</m:t></m:r></m:sup><m:e><m:nary><m:naryPr><m:chr m:val="∑" /><m:limLoc m:val="undOvr" /><m:subHide m:val="off" /><m:supHide m:val="off" /></m:naryPr><m:sub><m:r><m:t>j</m:t></m:r><m:r><m:rPr><m:sty m:val="p" /></m:rPr><m:t>=</m:t></m:r><m:r><m:t>1</m:t></m:r></m:sub><m:sup><m:r><m:t>q</m:t></m:r></m:sup><m:e><m:nary><m:naryPr><m:chr m:val="∑" /><m:limLoc m:val="undOvr" /><m:subHide m:val="off" /><m:supHide m:val="off" /></m:naryPr><m:sub><m:r><m:t>k</m:t></m:r><m:r><m:rPr><m:sty m:val="p" /></m:rPr><m:t>=</m:t></m:r><m:r><m:t>1</m:t></m:r></m:sub><m:sup><m:r><m:t>n</m:t></m:r></m:sup><m:e><m:sSup><m:e><m:d><m:dPr><m:begChr m:val="(" /><m:endChr m:val=")" /><m:sepChr m:val="" /><m:grow /></m:dPr><m:e><m:sSub><m:e><m:r><m:t>y</m:t></m:r></m:e><m:sub><m:r><m:t>i</m:t></m:r><m:r><m:t>j</m:t></m:r><m:r><m:t>k</m:t></m:r></m:sub></m:sSub><m:r><m:rPr><m:sty m:val="p" /></m:rPr><m:t>−</m:t></m:r><m:sSub><m:e><m:acc><m:accPr><m:chr m:val="‾" /></m:accPr><m:e><m:r><m:t>y</m:t></m:r></m:e></m:acc></m:e><m:sub><m:r><m:t>i</m:t></m:r><m:r><m:t>j</m:t></m:r></m:sub></m:sSub></m:e></m:d></m:e><m:sup><m:r><m:t>2</m:t></m:r></m:sup></m:sSup></m:e></m:nary></m:e></m:nary></m:e></m:nary></m:oMath></a14:m></a:p></a:txBody></a:tc><a:tc><a:txBody><a:bodyPr /><a:lstStyle /><a:p><a:pPr lvl="0" indent="0" marL="0" algn="l"><a:buNone /></a:pPr><a14:m><m:oMath xmlns:m="http://schemas.openxmlformats.org/officeDocument/2006/math"><m:r><m:t>p</m:t></m:r><m:r><m:t>q</m:t></m:r><m:d><m:dPr><m:begChr m:val="(" /><m:endChr m:val=")" /><m:sepChr m:val="" /><m:grow /></m:dPr><m:e><m:r><m:t>n</m:t></m:r><m:r><m:rPr><m:sty m:val="p" /></m:rPr><m:t>−</m:t></m:r><m:r><m:t>1</m:t></m:r></m:e></m:d></m:oMath></a14:m></a:p></a:txBody></a:tc><a:tc><a:txBody><a:bodyPr /><a:lstStyle /><a:p><a:pPr lvl="0" indent="0" marL="0" algn="l"><a:buNone /></a:pPr><a14:m><m:oMath xmlns:m="http://schemas.openxmlformats.org/officeDocument/2006/math"><m:f><m:fPr><m:type m:val="bar" /></m:fPr><m:num><m:r><m:t>S</m:t></m:r><m:sSub><m:e><m:r><m:t>S</m:t></m:r></m:e><m:sub><m:r><m:rPr><m:nor /><m:sty m:val="p" /></m:rPr><m:t>Residual</m:t></m:r></m:sub></m:sSub></m:num><m:den><m:r><m:t>p</m:t></m:r><m:r><m:t>q</m:t></m:r><m:d><m:dPr><m:begChr m:val="(" /><m:endChr m:val=")" /><m:sepChr m:val="" /><m:grow /></m:dPr><m:e><m:r><m:t>n</m:t></m:r><m:r><m:rPr><m:sty m:val="p" /></m:rPr><m:t>−</m:t></m:r><m:r><m:t>1</m:t></m:r></m:e></m:d></m:den></m:f></m:oMath></a14:m></a:p></a:txBody></a:tc></a:tr><a:tr h="0"><a:tc><a:txBody><a:bodyPr /><a:lstStyle /><a:p><a:pPr lvl="0" indent="0" marL="0" algn="l"><a:buNone /></a:pPr><a:r><a:rPr /><a:t>Total</a:t></a:r></a:p></a:txBody></a:tc><a:tc><a:txBody><a:bodyPr /><a:lstStyle /><a:p><a:pPr lvl="0" indent="0" marL="0" algn="l"><a:buNone /></a:pPr><a14:m><m:oMath xmlns:m="http://schemas.openxmlformats.org/officeDocument/2006/math"><m:nary><m:naryPr><m:chr m:val="∑" /><m:limLoc m:val="undOvr" /><m:subHide m:val="off" /><m:supHide m:val="off" /></m:naryPr><m:sub><m:r><m:t>i</m:t></m:r><m:r><m:rPr><m:sty m:val="p" /></m:rPr><m:t>=</m:t></m:r><m:r><m:t>1</m:t></m:r></m:sub><m:sup><m:r><m:t>p</m:t></m:r></m:sup><m:e><m:nary><m:naryPr><m:chr m:val="∑" /><m:limLoc m:val="undOvr" /><m:subHide m:val="off" /><m:supHide m:val="off" /></m:naryPr><m:sub><m:r><m:t>j</m:t></m:r><m:r><m:rPr><m:sty m:val="p" /></m:rPr><m:t>=</m:t></m:r><m:r><m:t>1</m:t></m:r></m:sub><m:sup><m:r><m:t>q</m:t></m:r></m:sup><m:e><m:nary><m:naryPr><m:chr m:val="∑" /><m:limLoc m:val="undOvr" /><m:subHide m:val="off" /><m:supHide m:val="off" /></m:naryPr><m:sub><m:r><m:t>k</m:t></m:r><m:r><m:rPr><m:sty m:val="p" /></m:rPr><m:t>=</m:t></m:r><m:r><m:t>1</m:t></m:r></m:sub><m:sup><m:r><m:t>n</m:t></m:r></m:sup><m:e><m:sSup><m:e><m:d><m:dPr><m:begChr m:val="(" /><m:endChr m:val=")" /><m:sepChr m:val="" /><m:grow /></m:dPr><m:e><m:sSub><m:e><m:r><m:t>y</m:t></m:r></m:e><m:sub><m:r><m:t>i</m:t></m:r><m:r><m:t>j</m:t></m:r><m:r><m:t>k</m:t></m:r></m:sub></m:sSub><m:r><m:rPr><m:sty m:val="p" /></m:rPr><m:t>−</m:t></m:r><m:acc><m:accPr><m:chr m:val="‾" /></m:accPr><m:e><m:r><m:t>y</m:t></m:r></m:e></m:acc></m:e></m:d></m:e><m:sup><m:r><m:t>2</m:t></m:r></m:sup></m:sSup></m:e></m:nary></m:e></m:nary></m:e></m:nary></m:oMath></a14:m></a:p></a:txBody></a:tc><a:tc><a:txBody><a:bodyPr /><a:lstStyle /><a:p><a:pPr lvl="0" indent="0" marL="0" algn="l"><a:buNone /></a:pPr><a14:m><m:oMath xmlns:m="http://schemas.openxmlformats.org/officeDocument/2006/math"><m:r><m:t>p</m:t></m:r><m:r><m:t>q</m:t></m:r><m:r><m:t>n</m:t></m:r><m:r><m:rPr><m:sty m:val="p" /></m:rPr><m:t>−</m:t></m:r><m:r><m:t>1</m:t></m:r></m:oMath></a14:m></a:p></a:txBody></a:tc><a:tc><a:txBody><a:bodyPr /><a:lstStyle /><a:p><a:endParaRPr /></a:p></a:txBody></a:tc></a:tr></a:tbl></a:graphicData></a:graphic></p:graphicFrame></p:spTree></p:cSld></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buNone/>
            </a:pPr>
            <a:r>
              <a:rPr/>
              <a:t>SSA is SS of differences between each marginal mean of A and overall mean</a:t>
            </a:r>
          </a:p>
        </p:txBody>
      </p:sp>
      <p:pic>
        <p:nvPicPr>
          <p:cNvPr descr="images/clipboard-3497318309.png" id="0" name="Picture 1"/>
          <p:cNvPicPr>
            <a:picLocks noGrp="1" noChangeAspect="1"/>
          </p:cNvPicPr>
          <p:nvPr/>
        </p:nvPicPr>
        <p:blipFill>
          <a:blip r:embed="rId2"/>
          <a:stretch>
            <a:fillRect/>
          </a:stretch>
        </p:blipFill>
        <p:spPr bwMode="auto">
          <a:xfrm>
            <a:off x="6121400" y="2489200"/>
            <a:ext cx="2781300" cy="8001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buNone/>
            </a:pPr>
            <a:r>
              <a:rPr/>
              <a:t>SSB is SS of differences between each marginal mean of B and overall mean</a:t>
            </a:r>
          </a:p>
        </p:txBody>
      </p:sp>
      <p:pic>
        <p:nvPicPr>
          <p:cNvPr descr="images/clipboard-4218970939.png" id="0" name="Picture 1"/>
          <p:cNvPicPr>
            <a:picLocks noGrp="1" noChangeAspect="1"/>
          </p:cNvPicPr>
          <p:nvPr/>
        </p:nvPicPr>
        <p:blipFill>
          <a:blip r:embed="rId2"/>
          <a:stretch>
            <a:fillRect/>
          </a:stretch>
        </p:blipFill>
        <p:spPr bwMode="auto">
          <a:xfrm>
            <a:off x="6121400" y="2209800"/>
            <a:ext cx="2781300" cy="13716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buNone/>
            </a:pPr>
            <a:r>
              <a:rPr/>
              <a:t>SSB is SS of differences between each marginal mean of B and overall mean</a:t>
            </a:r>
          </a:p>
        </p:txBody>
      </p:sp>
      <p:pic>
        <p:nvPicPr>
          <p:cNvPr descr="images/clipboard-1204116459.png" id="0" name="Picture 1"/>
          <p:cNvPicPr>
            <a:picLocks noGrp="1" noChangeAspect="1"/>
          </p:cNvPicPr>
          <p:nvPr/>
        </p:nvPicPr>
        <p:blipFill>
          <a:blip r:embed="rId2"/>
          <a:stretch>
            <a:fillRect/>
          </a:stretch>
        </p:blipFill>
        <p:spPr bwMode="auto">
          <a:xfrm>
            <a:off x="6121400" y="2514600"/>
            <a:ext cx="2781300" cy="7620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buNone/>
            </a:pPr>
            <a:r>
              <a:rPr/>
              <a:t>SSAB is SS of cell means minus marginal means plus overall mean</a:t>
            </a:r>
          </a:p>
        </p:txBody>
      </p:sp>
      <p:pic>
        <p:nvPicPr>
          <p:cNvPr descr="images/clipboard-3485990288.png" id="0" name="Picture 1"/>
          <p:cNvPicPr>
            <a:picLocks noGrp="1" noChangeAspect="1"/>
          </p:cNvPicPr>
          <p:nvPr/>
        </p:nvPicPr>
        <p:blipFill>
          <a:blip r:embed="rId2"/>
          <a:stretch>
            <a:fillRect/>
          </a:stretch>
        </p:blipFill>
        <p:spPr bwMode="auto">
          <a:xfrm>
            <a:off x="6121400" y="2209800"/>
            <a:ext cx="2781300" cy="13589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buNone/>
            </a:pPr>
            <a:r>
              <a:rPr/>
              <a:t>SSAB is SS of cell means minus marginal means plus overall mean</a:t>
            </a:r>
          </a:p>
        </p:txBody>
      </p:sp>
      <p:pic>
        <p:nvPicPr>
          <p:cNvPr descr="images/clipboard-131008782.png" id="0" name="Picture 1"/>
          <p:cNvPicPr>
            <a:picLocks noGrp="1" noChangeAspect="1"/>
          </p:cNvPicPr>
          <p:nvPr/>
        </p:nvPicPr>
        <p:blipFill>
          <a:blip r:embed="rId2"/>
          <a:stretch>
            <a:fillRect/>
          </a:stretch>
        </p:blipFill>
        <p:spPr bwMode="auto">
          <a:xfrm>
            <a:off x="6121400" y="2501900"/>
            <a:ext cx="2781300" cy="7747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13: Review</a:t>
            </a:r>
          </a:p>
        </p:txBody>
      </p:sp>
      <p:sp>
        <p:nvSpPr>
          <p:cNvPr id="3" name="Content Placeholder 2"/>
          <p:cNvSpPr>
            <a:spLocks noGrp="1"/>
          </p:cNvSpPr>
          <p:nvPr>
            <p:ph idx="1" sz="half"/>
          </p:nvPr>
        </p:nvSpPr>
        <p:spPr/>
        <p:txBody>
          <a:bodyPr/>
          <a:lstStyle/>
          <a:p>
            <a:pPr lvl="0" indent="0" marL="0">
              <a:buNone/>
            </a:pPr>
            <a:r>
              <a:rPr/>
              <a:t>Multifactor ANOVA</a:t>
            </a:r>
          </a:p>
          <a:p>
            <a:pPr lvl="0"/>
            <a:r>
              <a:rPr/>
              <a:t>Example</a:t>
            </a:r>
          </a:p>
          <a:p>
            <a:pPr lvl="0"/>
            <a:r>
              <a:rPr/>
              <a:t>Linear model</a:t>
            </a:r>
          </a:p>
          <a:p>
            <a:pPr lvl="0"/>
            <a:r>
              <a:rPr/>
              <a:t>Analysis of variance</a:t>
            </a:r>
          </a:p>
          <a:p>
            <a:pPr lvl="0"/>
            <a:r>
              <a:rPr/>
              <a:t>Null hypotheses</a:t>
            </a:r>
          </a:p>
          <a:p>
            <a:pPr lvl="0"/>
            <a:r>
              <a:rPr/>
              <a:t>Interactions and main effects</a:t>
            </a:r>
          </a:p>
          <a:p>
            <a:pPr lvl="0"/>
            <a:r>
              <a:rPr/>
              <a:t>Unequal sample size</a:t>
            </a:r>
          </a:p>
          <a:p>
            <a:pPr lvl="0"/>
            <a:r>
              <a:rPr/>
              <a:t>Assumptions</a:t>
            </a:r>
          </a:p>
        </p:txBody>
      </p:sp>
      <p:pic>
        <p:nvPicPr>
          <p:cNvPr descr="images/clipboard-1642768928.png" id="0" name="Picture 1"/>
          <p:cNvPicPr>
            <a:picLocks noGrp="1" noChangeAspect="1"/>
          </p:cNvPicPr>
          <p:nvPr/>
        </p:nvPicPr>
        <p:blipFill>
          <a:blip r:embed="rId2"/>
          <a:stretch>
            <a:fillRect/>
          </a:stretch>
        </p:blipFill>
        <p:spPr bwMode="auto">
          <a:xfrm>
            <a:off x="6121400" y="825500"/>
            <a:ext cx="2781300" cy="41529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buNone/>
            </a:pPr>
            <a:r>
              <a:rPr/>
              <a:t>SSresid is difference between each observation and the appropriate cell mean, summed over all observations</a:t>
            </a:r>
          </a:p>
        </p:txBody>
      </p:sp>
      <p:pic>
        <p:nvPicPr>
          <p:cNvPr descr="images/clipboard-3811347300.png" id="0" name="Picture 1"/>
          <p:cNvPicPr>
            <a:picLocks noGrp="1" noChangeAspect="1"/>
          </p:cNvPicPr>
          <p:nvPr/>
        </p:nvPicPr>
        <p:blipFill>
          <a:blip r:embed="rId2"/>
          <a:stretch>
            <a:fillRect/>
          </a:stretch>
        </p:blipFill>
        <p:spPr bwMode="auto">
          <a:xfrm>
            <a:off x="6121400" y="2222500"/>
            <a:ext cx="2781300" cy="13462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buNone/>
            </a:pPr>
            <a:r>
              <a:rPr/>
              <a:t>SStotal = SSA + SSB + SSAB + SSresid</a:t>
            </a:r>
          </a:p>
        </p:txBody>
      </p:sp>
      <p:pic>
        <p:nvPicPr>
          <p:cNvPr descr="images/clipboard-4131888930.png" id="0" name="Picture 1"/>
          <p:cNvPicPr>
            <a:picLocks noGrp="1" noChangeAspect="1"/>
          </p:cNvPicPr>
          <p:nvPr/>
        </p:nvPicPr>
        <p:blipFill>
          <a:blip r:embed="rId2"/>
          <a:stretch>
            <a:fillRect/>
          </a:stretch>
        </p:blipFill>
        <p:spPr bwMode="auto">
          <a:xfrm>
            <a:off x="6121400" y="2209800"/>
            <a:ext cx="2781300" cy="1358900"/>
          </a:xfrm>
          <a:prstGeom prst="rect">
            <a:avLst/>
          </a:prstGeom>
          <a:noFill/>
          <a:ln w="9525">
            <a:noFill/>
            <a:headEnd/>
            <a:tailEnd/>
          </a:ln>
        </p:spPr>
      </p:pic>
    </p:spTree>
  </p:cSld>
</p:sld>
</file>

<file path=ppt/slides/slide22.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a:xfrm><a:off x="0" y="0" /><a:ext cx="9144000" cy="871538" /></a:xfrm></p:spPr><p:txBody><a:bodyPr /><a:lstStyle /><a:p><a:pPr lvl="0" indent="0" marL="0"><a:buNone /></a:pPr><a:r><a:rPr /><a:t>Lecture 14: Factorial ANOVA</a:t></a:r></a:p></p:txBody></p:sp><p:sp><p:nvSpPr><p:cNvPr id="4" name="Text Placeholder 3" /><p:cNvSpPr><a:spLocks noGrp="1" /></p:cNvSpPr><p:nvPr><p:ph idx="2" sz="half" type="body" /></p:nvPr></p:nvSpPr><p:spPr /><p:txBody><a:bodyPr /><a:lstStyle /><a:p><a:pPr lvl="0" indent="0" marL="0"><a:buNone /></a:pPr><a:r><a:rPr /><a:t>SS converted to MS;</a:t></a:r></a:p><a:p><a:pPr lvl="0" /><a:r><a:rPr /><a:t>F-ratio calculations are different depending on whether factors are fixed, random or mixed</a:t></a:r></a:p></p:txBody></p:sp><p:graphicFrame><p:nvGraphicFramePr><p:cNvPr id="6" name="Content Placeholder 5" /><p:cNvGraphicFramePr><a:graphicFrameLocks noGrp="1" /></p:cNvGraphicFramePr><p:nvPr><p:ph idx="1" /></p:nvPr></p:nvGraphicFramePr><p:xfrm><a:off x="3657600" y="952500" /><a:ext cx="5232400" cy="3797300" /></p:xfrm><a:graphic><a:graphicData uri="http://schemas.openxmlformats.org/drawingml/2006/table"><a:tbl><a:tblPr firstRow="1" bandRow="1"><a:tableStyleId>{5C22544A-7EE6-4342-B048-85BDC9FD1C3A}</a:tableStyleId></a:tblPr><a:tblGrid><a:gridCol w="698500" /><a:gridCol w="1714500" /><a:gridCol w="1409700" /><a:gridCol w="1409700" /></a:tblGrid><a:tr h="0"><a:tc><a:txBody><a:bodyPr /><a:lstStyle /><a:p><a:pPr lvl="0" indent="0" marL="0" algn="l"><a:buNone /></a:pPr><a:r><a:rPr /><a:t>Source</a:t></a:r></a:p></a:txBody><a:tcPr /></a:tc><a:tc><a:txBody><a:bodyPr /><a:lstStyle /><a:p><a:pPr lvl="0" indent="0" marL="0" algn="ctr"><a:buNone /></a:pPr><a:r><a:rPr /><a:t>A and B fixed</a:t></a:r></a:p></a:txBody><a:tcPr /></a:tc><a:tc><a:txBody><a:bodyPr /><a:lstStyle /><a:p><a:pPr lvl="0" indent="0" marL="0" algn="ctr"><a:buNone /></a:pPr><a:r><a:rPr /><a:t>A and B random</a:t></a:r></a:p></a:txBody><a:tcPr /></a:tc><a:tc><a:txBody><a:bodyPr /><a:lstStyle /><a:p><a:pPr lvl="0" indent="0" marL="0" algn="ctr"><a:buNone /></a:pPr><a:r><a:rPr /><a:t>A fixed, B random</a:t></a:r></a:p></a:txBody><a:tcPr /></a:tc></a:tr><a:tr h="0"><a:tc><a:txBody><a:bodyPr /><a:lstStyle /><a:p><a:pPr lvl="0" indent="0" marL="0" algn="l"><a:buNone /></a:pPr><a:r><a:rPr /><a:t>A</a:t></a:r></a:p></a:txBody></a:tc><a:tc><a:txBody><a:bodyPr /><a:lstStyle /><a:p><a:pPr lvl="0" indent="0" marL="0" algn="ctr"><a:buNone /></a:pPr><a14:m><m:oMath xmlns:m="http://schemas.openxmlformats.org/officeDocument/2006/math"><m:f><m:fPr><m:type m:val="bar" /></m:fPr><m:num><m:r><m:t>M</m:t></m:r><m:sSub><m:e><m:r><m:t>S</m:t></m:r></m:e><m:sub><m:r><m:t>A</m:t></m:r></m:sub></m:sSub></m:num><m:den><m:r><m:t>M</m:t></m:r><m:sSub><m:e><m:r><m:t>S</m:t></m:r></m:e><m:sub><m:r><m:t>R</m:t></m:r><m:r><m:t>e</m:t></m:r><m:r><m:t>s</m:t></m:r><m:r><m:t>i</m:t></m:r><m:r><m:t>d</m:t></m:r><m:r><m:t>u</m:t></m:r><m:r><m:t>a</m:t></m:r><m:r><m:t>l</m:t></m:r></m:sub></m:sSub></m:den></m:f></m:oMath></a14:m></a:p></a:txBody></a:tc><a:tc><a:txBody><a:bodyPr /><a:lstStyle /><a:p><a:pPr lvl="0" indent="0" marL="0" algn="ctr"><a:buNone /></a:pPr><a14:m><m:oMath xmlns:m="http://schemas.openxmlformats.org/officeDocument/2006/math"><m:f><m:fPr><m:type m:val="bar" /></m:fPr><m:num><m:r><m:t>M</m:t></m:r><m:sSub><m:e><m:r><m:t>S</m:t></m:r></m:e><m:sub><m:r><m:t>A</m:t></m:r></m:sub></m:sSub></m:num><m:den><m:r><m:t>M</m:t></m:r><m:sSub><m:e><m:r><m:t>S</m:t></m:r></m:e><m:sub><m:r><m:t>A</m:t></m:r><m:r><m:t>B</m:t></m:r></m:sub></m:sSub></m:den></m:f></m:oMath></a14:m></a:p></a:txBody></a:tc><a:tc><a:txBody><a:bodyPr /><a:lstStyle /><a:p><a:pPr lvl="0" indent="0" marL="0" algn="ctr"><a:buNone /></a:pPr><a14:m><m:oMath xmlns:m="http://schemas.openxmlformats.org/officeDocument/2006/math"><m:f><m:fPr><m:type m:val="bar" /></m:fPr><m:num><m:r><m:t>M</m:t></m:r><m:sSub><m:e><m:r><m:t>S</m:t></m:r></m:e><m:sub><m:r><m:t>A</m:t></m:r></m:sub></m:sSub></m:num><m:den><m:r><m:t>M</m:t></m:r><m:sSub><m:e><m:r><m:t>S</m:t></m:r></m:e><m:sub><m:r><m:t>A</m:t></m:r><m:r><m:t>B</m:t></m:r></m:sub></m:sSub></m:den></m:f></m:oMath></a14:m></a:p></a:txBody></a:tc></a:tr><a:tr h="0"><a:tc><a:txBody><a:bodyPr /><a:lstStyle /><a:p><a:pPr lvl="0" indent="0" marL="0" algn="l"><a:buNone /></a:pPr><a:r><a:rPr /><a:t>B</a:t></a:r></a:p></a:txBody></a:tc><a:tc><a:txBody><a:bodyPr /><a:lstStyle /><a:p><a:pPr lvl="0" indent="0" marL="0" algn="ctr"><a:buNone /></a:pPr><a14:m><m:oMath xmlns:m="http://schemas.openxmlformats.org/officeDocument/2006/math"><m:f><m:fPr><m:type m:val="bar" /></m:fPr><m:num><m:r><m:t>M</m:t></m:r><m:sSub><m:e><m:r><m:t>S</m:t></m:r></m:e><m:sub><m:r><m:t>B</m:t></m:r></m:sub></m:sSub></m:num><m:den><m:r><m:t>M</m:t></m:r><m:sSub><m:e><m:r><m:t>S</m:t></m:r></m:e><m:sub><m:r><m:t>R</m:t></m:r><m:r><m:t>e</m:t></m:r><m:r><m:t>s</m:t></m:r><m:r><m:t>i</m:t></m:r><m:r><m:t>d</m:t></m:r><m:r><m:t>u</m:t></m:r><m:r><m:t>a</m:t></m:r><m:r><m:t>l</m:t></m:r></m:sub></m:sSub></m:den></m:f></m:oMath></a14:m></a:p></a:txBody></a:tc><a:tc><a:txBody><a:bodyPr /><a:lstStyle /><a:p><a:pPr lvl="0" indent="0" marL="0" algn="ctr"><a:buNone /></a:pPr><a14:m><m:oMath xmlns:m="http://schemas.openxmlformats.org/officeDocument/2006/math"><m:f><m:fPr><m:type m:val="bar" /></m:fPr><m:num><m:r><m:t>M</m:t></m:r><m:sSub><m:e><m:r><m:t>S</m:t></m:r></m:e><m:sub><m:r><m:t>B</m:t></m:r></m:sub></m:sSub></m:num><m:den><m:r><m:t>M</m:t></m:r><m:sSub><m:e><m:r><m:t>S</m:t></m:r></m:e><m:sub><m:r><m:t>A</m:t></m:r><m:r><m:t>B</m:t></m:r></m:sub></m:sSub></m:den></m:f></m:oMath></a14:m></a:p></a:txBody></a:tc><a:tc><a:txBody><a:bodyPr /><a:lstStyle /><a:p><a:pPr lvl="0" indent="0" marL="0" algn="ctr"><a:buNone /></a:pPr><a14:m><m:oMath xmlns:m="http://schemas.openxmlformats.org/officeDocument/2006/math"><m:f><m:fPr><m:type m:val="bar" /></m:fPr><m:num><m:r><m:t>M</m:t></m:r><m:sSub><m:e><m:r><m:t>S</m:t></m:r></m:e><m:sub><m:r><m:t>B</m:t></m:r></m:sub></m:sSub></m:num><m:den><m:r><m:t>M</m:t></m:r><m:sSub><m:e><m:r><m:t>S</m:t></m:r></m:e><m:sub><m:r><m:t>A</m:t></m:r><m:r><m:t>B</m:t></m:r></m:sub></m:sSub></m:den></m:f></m:oMath></a14:m></a:p></a:txBody></a:tc></a:tr><a:tr h="0"><a:tc><a:txBody><a:bodyPr /><a:lstStyle /><a:p><a:pPr lvl="0" indent="0" marL="0" algn="l"><a:buNone /></a:pPr><a:r><a:rPr /><a:t>AB</a:t></a:r></a:p></a:txBody></a:tc><a:tc><a:txBody><a:bodyPr /><a:lstStyle /><a:p><a:pPr lvl="0" indent="0" marL="0" algn="ctr"><a:buNone /></a:pPr><a14:m><m:oMath xmlns:m="http://schemas.openxmlformats.org/officeDocument/2006/math"><m:f><m:fPr><m:type m:val="bar" /></m:fPr><m:num><m:r><m:t>M</m:t></m:r><m:sSub><m:e><m:r><m:t>S</m:t></m:r></m:e><m:sub><m:r><m:t>A</m:t></m:r><m:r><m:t>B</m:t></m:r></m:sub></m:sSub></m:num><m:den><m:r><m:t>M</m:t></m:r><m:sSub><m:e><m:r><m:t>S</m:t></m:r></m:e><m:sub><m:r><m:t>R</m:t></m:r><m:r><m:t>e</m:t></m:r><m:r><m:t>s</m:t></m:r><m:r><m:t>i</m:t></m:r><m:r><m:t>d</m:t></m:r><m:r><m:t>u</m:t></m:r><m:r><m:t>a</m:t></m:r><m:r><m:t>l</m:t></m:r></m:sub></m:sSub></m:den></m:f></m:oMath></a14:m></a:p></a:txBody></a:tc><a:tc><a:txBody><a:bodyPr /><a:lstStyle /><a:p><a:pPr lvl="0" indent="0" marL="0" algn="ctr"><a:buNone /></a:pPr><a14:m><m:oMath xmlns:m="http://schemas.openxmlformats.org/officeDocument/2006/math"><m:f><m:fPr><m:type m:val="bar" /></m:fPr><m:num><m:r><m:t>M</m:t></m:r><m:sSub><m:e><m:r><m:t>S</m:t></m:r></m:e><m:sub><m:r><m:t>A</m:t></m:r><m:r><m:t>B</m:t></m:r></m:sub></m:sSub></m:num><m:den><m:r><m:t>M</m:t></m:r><m:sSub><m:e><m:r><m:t>S</m:t></m:r></m:e><m:sub><m:r><m:t>R</m:t></m:r><m:r><m:t>e</m:t></m:r><m:r><m:t>s</m:t></m:r><m:r><m:t>i</m:t></m:r><m:r><m:t>d</m:t></m:r><m:r><m:t>u</m:t></m:r><m:r><m:t>a</m:t></m:r><m:r><m:t>l</m:t></m:r></m:sub></m:sSub></m:den></m:f></m:oMath></a14:m></a:p></a:txBody></a:tc><a:tc><a:txBody><a:bodyPr /><a:lstStyle /><a:p><a:pPr lvl="0" indent="0" marL="0" algn="ctr"><a:buNone /></a:pPr><a14:m><m:oMath xmlns:m="http://schemas.openxmlformats.org/officeDocument/2006/math"><m:f><m:fPr><m:type m:val="bar" /></m:fPr><m:num><m:r><m:t>M</m:t></m:r><m:sSub><m:e><m:r><m:t>S</m:t></m:r></m:e><m:sub><m:r><m:t>A</m:t></m:r><m:r><m:t>B</m:t></m:r></m:sub></m:sSub></m:num><m:den><m:r><m:t>M</m:t></m:r><m:sSub><m:e><m:r><m:t>S</m:t></m:r></m:e><m:sub><m:r><m:t>R</m:t></m:r><m:r><m:t>e</m:t></m:r><m:r><m:t>s</m:t></m:r><m:r><m:t>i</m:t></m:r><m:r><m:t>d</m:t></m:r><m:r><m:t>u</m:t></m:r><m:r><m:t>a</m:t></m:r><m:r><m:t>l</m:t></m:r></m:sub></m:sSub></m:den></m:f></m:oMath></a14:m></a:p></a:txBody></a:tc></a:tr></a:tbl></a:graphicData></a:graphic></p:graphicFrame></p:spTree></p:cSld></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Factorial ANOVA</a:t>
            </a:r>
          </a:p>
        </p:txBody>
      </p:sp>
      <p:sp>
        <p:nvSpPr>
          <p:cNvPr id="3" name="Content Placeholder 2"/>
          <p:cNvSpPr>
            <a:spLocks noGrp="1"/>
          </p:cNvSpPr>
          <p:nvPr>
            <p:ph idx="1"/>
          </p:nvPr>
        </p:nvSpPr>
        <p:spPr/>
        <p:txBody>
          <a:bodyPr/>
          <a:lstStyle/>
          <a:p>
            <a:pPr lvl="0" indent="0" marL="0">
              <a:buNone/>
            </a:pPr>
            <a:r>
              <a:rPr/>
              <a:t>3 hypotheses are tested in a two-way factorial ANOVA:</a:t>
            </a:r>
          </a:p>
          <a:p>
            <a:pPr lvl="0"/>
            <a:r>
              <a:rPr/>
              <a:t>A, B, A*B Both factors fixed:</a:t>
            </a:r>
          </a:p>
          <a:p>
            <a:pPr lvl="0"/>
            <a:r>
              <a:rPr/>
              <a:t>Ho(A): µ1= - - µ2= µ3=…. µi= µp (no diff. in marginal means of A, pooling across all levels of B)</a:t>
            </a:r>
          </a:p>
          <a:p>
            <a:pPr lvl="0"/>
            <a:r>
              <a:rPr/>
              <a:t>Ho(B): µ1= µ2= - µ3=…. µj= µq (no diff. in marginal means of B, pooling across all levels of A)</a:t>
            </a:r>
          </a:p>
          <a:p>
            <a:pPr lvl="0"/>
            <a:r>
              <a:rPr/>
              <a:t>Ho(AB): µij- µi - - µj + µ = 0 (no effect of interaction)</a:t>
            </a:r>
          </a:p>
        </p:txBody>
      </p:sp>
    </p:spTree>
  </p:cSld>
</p:sld>
</file>

<file path=ppt/slides/slide24.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a:xfrm><a:off x="0" y="0" /><a:ext cx="9144000" cy="582780" /></a:xfrm></p:spPr><p:txBody><a:bodyPr /><a:lstStyle /><a:p><a:pPr lvl="0" indent="0" marL="0"><a:buNone /></a:pPr><a:r><a:rPr /><a:t>Lecture 14: Factorial ANOVA</a:t></a:r></a:p></p:txBody></p:sp><p:graphicFrame><p:nvGraphicFramePr><p:cNvPr id="6" name="Content Placeholder 5" /><p:cNvGraphicFramePr><a:graphicFrameLocks noGrp="1" /></p:cNvGraphicFramePr><p:nvPr><p:ph idx="1" /></p:nvPr></p:nvGraphicFramePr><p:xfrm><a:off x="0" y="609600" /><a:ext cx="9080500" cy="3911600" /></p:xfrm><a:graphic><a:graphicData uri="http://schemas.openxmlformats.org/drawingml/2006/table"><a:tbl><a:tblPr firstRow="1" bandRow="1"><a:tableStyleId>{5C22544A-7EE6-4342-B048-85BDC9FD1C3A}</a:tableStyleId></a:tblPr><a:tblGrid><a:gridCol w="1422400" /><a:gridCol w="2552700" /><a:gridCol w="2552700" /><a:gridCol w="2552700" /></a:tblGrid><a:tr h="0"><a:tc><a:txBody><a:bodyPr /><a:lstStyle /><a:p><a:pPr lvl="0" indent="0" marL="0" algn="l"><a:buNone /></a:pPr><a:r><a:rPr /><a:t>Source</a:t></a:r></a:p></a:txBody><a:tcPr /></a:tc><a:tc><a:txBody><a:bodyPr /><a:lstStyle /><a:p><a:pPr lvl="0" indent="0" marL="0" algn="ctr"><a:buNone /></a:pPr><a:r><a:rPr /><a:t>A and B fixed</a:t></a:r></a:p></a:txBody><a:tcPr /></a:tc><a:tc><a:txBody><a:bodyPr /><a:lstStyle /><a:p><a:pPr lvl="0" indent="0" marL="0" algn="ctr"><a:buNone /></a:pPr><a:r><a:rPr /><a:t>A and B random</a:t></a:r></a:p></a:txBody><a:tcPr /></a:tc><a:tc><a:txBody><a:bodyPr /><a:lstStyle /><a:p><a:pPr lvl="0" indent="0" marL="0" algn="ctr"><a:buNone /></a:pPr><a:r><a:rPr /><a:t>A fixed, B random</a:t></a:r></a:p></a:txBody><a:tcPr /></a:tc></a:tr><a:tr h="0"><a:tc><a:txBody><a:bodyPr /><a:lstStyle /><a:p><a:pPr lvl="0" indent="0" marL="0" algn="l"><a:buNone /></a:pPr><a:r><a:rPr /><a:t>A</a:t></a:r></a:p></a:txBody></a:tc><a:tc><a:txBody><a:bodyPr /><a:lstStyle /><a:p><a:pPr lvl="0" indent="0" marL="0" algn="ctr"><a:buNone /></a:pPr><a14:m><m:oMath xmlns:m="http://schemas.openxmlformats.org/officeDocument/2006/math"><m:f><m:fPr><m:type m:val="bar" /></m:fPr><m:num><m:r><m:t>M</m:t></m:r><m:sSub><m:e><m:r><m:t>S</m:t></m:r></m:e><m:sub><m:r><m:t>A</m:t></m:r></m:sub></m:sSub></m:num><m:den><m:r><m:t>M</m:t></m:r><m:sSub><m:e><m:r><m:t>S</m:t></m:r></m:e><m:sub><m:r><m:t>R</m:t></m:r><m:r><m:t>e</m:t></m:r><m:r><m:t>s</m:t></m:r><m:r><m:t>i</m:t></m:r><m:r><m:t>d</m:t></m:r><m:r><m:t>u</m:t></m:r><m:r><m:t>a</m:t></m:r><m:r><m:t>l</m:t></m:r></m:sub></m:sSub></m:den></m:f></m:oMath></a14:m></a:p></a:txBody></a:tc><a:tc><a:txBody><a:bodyPr /><a:lstStyle /><a:p><a:pPr lvl="0" indent="0" marL="0" algn="ctr"><a:buNone /></a:pPr><a14:m><m:oMath xmlns:m="http://schemas.openxmlformats.org/officeDocument/2006/math"><m:f><m:fPr><m:type m:val="bar" /></m:fPr><m:num><m:r><m:t>M</m:t></m:r><m:sSub><m:e><m:r><m:t>S</m:t></m:r></m:e><m:sub><m:r><m:t>A</m:t></m:r></m:sub></m:sSub></m:num><m:den><m:r><m:t>M</m:t></m:r><m:sSub><m:e><m:r><m:t>S</m:t></m:r></m:e><m:sub><m:r><m:t>A</m:t></m:r><m:r><m:t>B</m:t></m:r></m:sub></m:sSub></m:den></m:f></m:oMath></a14:m></a:p></a:txBody></a:tc><a:tc><a:txBody><a:bodyPr /><a:lstStyle /><a:p><a:pPr lvl="0" indent="0" marL="0" algn="ctr"><a:buNone /></a:pPr><a14:m><m:oMath xmlns:m="http://schemas.openxmlformats.org/officeDocument/2006/math"><m:f><m:fPr><m:type m:val="bar" /></m:fPr><m:num><m:r><m:t>M</m:t></m:r><m:sSub><m:e><m:r><m:t>S</m:t></m:r></m:e><m:sub><m:r><m:t>A</m:t></m:r></m:sub></m:sSub></m:num><m:den><m:r><m:t>M</m:t></m:r><m:sSub><m:e><m:r><m:t>S</m:t></m:r></m:e><m:sub><m:r><m:t>A</m:t></m:r><m:r><m:t>B</m:t></m:r></m:sub></m:sSub></m:den></m:f></m:oMath></a14:m></a:p></a:txBody></a:tc></a:tr><a:tr h="0"><a:tc><a:txBody><a:bodyPr /><a:lstStyle /><a:p><a:pPr lvl="0" indent="0" marL="0" algn="l"><a:buNone /></a:pPr><a:r><a:rPr /><a:t>B</a:t></a:r></a:p></a:txBody></a:tc><a:tc><a:txBody><a:bodyPr /><a:lstStyle /><a:p><a:pPr lvl="0" indent="0" marL="0" algn="ctr"><a:buNone /></a:pPr><a14:m><m:oMath xmlns:m="http://schemas.openxmlformats.org/officeDocument/2006/math"><m:f><m:fPr><m:type m:val="bar" /></m:fPr><m:num><m:r><m:t>M</m:t></m:r><m:sSub><m:e><m:r><m:t>S</m:t></m:r></m:e><m:sub><m:r><m:t>B</m:t></m:r></m:sub></m:sSub></m:num><m:den><m:r><m:t>M</m:t></m:r><m:sSub><m:e><m:r><m:t>S</m:t></m:r></m:e><m:sub><m:r><m:t>R</m:t></m:r><m:r><m:t>e</m:t></m:r><m:r><m:t>s</m:t></m:r><m:r><m:t>i</m:t></m:r><m:r><m:t>d</m:t></m:r><m:r><m:t>u</m:t></m:r><m:r><m:t>a</m:t></m:r><m:r><m:t>l</m:t></m:r></m:sub></m:sSub></m:den></m:f></m:oMath></a14:m></a:p></a:txBody></a:tc><a:tc><a:txBody><a:bodyPr /><a:lstStyle /><a:p><a:pPr lvl="0" indent="0" marL="0" algn="ctr"><a:buNone /></a:pPr><a14:m><m:oMath xmlns:m="http://schemas.openxmlformats.org/officeDocument/2006/math"><m:f><m:fPr><m:type m:val="bar" /></m:fPr><m:num><m:r><m:t>M</m:t></m:r><m:sSub><m:e><m:r><m:t>S</m:t></m:r></m:e><m:sub><m:r><m:t>B</m:t></m:r></m:sub></m:sSub></m:num><m:den><m:r><m:t>M</m:t></m:r><m:sSub><m:e><m:r><m:t>S</m:t></m:r></m:e><m:sub><m:r><m:t>A</m:t></m:r><m:r><m:t>B</m:t></m:r></m:sub></m:sSub></m:den></m:f></m:oMath></a14:m></a:p></a:txBody></a:tc><a:tc><a:txBody><a:bodyPr /><a:lstStyle /><a:p><a:pPr lvl="0" indent="0" marL="0" algn="ctr"><a:buNone /></a:pPr><a14:m><m:oMath xmlns:m="http://schemas.openxmlformats.org/officeDocument/2006/math"><m:f><m:fPr><m:type m:val="bar" /></m:fPr><m:num><m:r><m:t>M</m:t></m:r><m:sSub><m:e><m:r><m:t>S</m:t></m:r></m:e><m:sub><m:r><m:t>B</m:t></m:r></m:sub></m:sSub></m:num><m:den><m:r><m:t>M</m:t></m:r><m:sSub><m:e><m:r><m:t>S</m:t></m:r></m:e><m:sub><m:r><m:t>A</m:t></m:r><m:r><m:t>B</m:t></m:r></m:sub></m:sSub></m:den></m:f></m:oMath></a14:m></a:p></a:txBody></a:tc></a:tr><a:tr h="0"><a:tc><a:txBody><a:bodyPr /><a:lstStyle /><a:p><a:pPr lvl="0" indent="0" marL="0" algn="l"><a:buNone /></a:pPr><a:r><a:rPr /><a:t>AB</a:t></a:r></a:p></a:txBody></a:tc><a:tc><a:txBody><a:bodyPr /><a:lstStyle /><a:p><a:pPr lvl="0" indent="0" marL="0" algn="ctr"><a:buNone /></a:pPr><a14:m><m:oMath xmlns:m="http://schemas.openxmlformats.org/officeDocument/2006/math"><m:f><m:fPr><m:type m:val="bar" /></m:fPr><m:num><m:r><m:t>M</m:t></m:r><m:sSub><m:e><m:r><m:t>S</m:t></m:r></m:e><m:sub><m:r><m:t>A</m:t></m:r><m:r><m:t>B</m:t></m:r></m:sub></m:sSub></m:num><m:den><m:r><m:t>M</m:t></m:r><m:sSub><m:e><m:r><m:t>S</m:t></m:r></m:e><m:sub><m:r><m:t>R</m:t></m:r><m:r><m:t>e</m:t></m:r><m:r><m:t>s</m:t></m:r><m:r><m:t>i</m:t></m:r><m:r><m:t>d</m:t></m:r><m:r><m:t>u</m:t></m:r><m:r><m:t>a</m:t></m:r><m:r><m:t>l</m:t></m:r></m:sub></m:sSub></m:den></m:f></m:oMath></a14:m></a:p></a:txBody></a:tc><a:tc><a:txBody><a:bodyPr /><a:lstStyle /><a:p><a:pPr lvl="0" indent="0" marL="0" algn="ctr"><a:buNone /></a:pPr><a14:m><m:oMath xmlns:m="http://schemas.openxmlformats.org/officeDocument/2006/math"><m:f><m:fPr><m:type m:val="bar" /></m:fPr><m:num><m:r><m:t>M</m:t></m:r><m:sSub><m:e><m:r><m:t>S</m:t></m:r></m:e><m:sub><m:r><m:t>A</m:t></m:r><m:r><m:t>B</m:t></m:r></m:sub></m:sSub></m:num><m:den><m:r><m:t>M</m:t></m:r><m:sSub><m:e><m:r><m:t>S</m:t></m:r></m:e><m:sub><m:r><m:t>R</m:t></m:r><m:r><m:t>e</m:t></m:r><m:r><m:t>s</m:t></m:r><m:r><m:t>i</m:t></m:r><m:r><m:t>d</m:t></m:r><m:r><m:t>u</m:t></m:r><m:r><m:t>a</m:t></m:r><m:r><m:t>l</m:t></m:r></m:sub></m:sSub></m:den></m:f></m:oMath></a14:m></a:p></a:txBody></a:tc><a:tc><a:txBody><a:bodyPr /><a:lstStyle /><a:p><a:pPr lvl="0" indent="0" marL="0" algn="ctr"><a:buNone /></a:pPr><a14:m><m:oMath xmlns:m="http://schemas.openxmlformats.org/officeDocument/2006/math"><m:f><m:fPr><m:type m:val="bar" /></m:fPr><m:num><m:r><m:t>M</m:t></m:r><m:sSub><m:e><m:r><m:t>S</m:t></m:r></m:e><m:sub><m:r><m:t>A</m:t></m:r><m:r><m:t>B</m:t></m:r></m:sub></m:sSub></m:num><m:den><m:r><m:t>M</m:t></m:r><m:sSub><m:e><m:r><m:t>S</m:t></m:r></m:e><m:sub><m:r><m:t>R</m:t></m:r><m:r><m:t>e</m:t></m:r><m:r><m:t>s</m:t></m:r><m:r><m:t>i</m:t></m:r><m:r><m:t>d</m:t></m:r><m:r><m:t>u</m:t></m:r><m:r><m:t>a</m:t></m:r><m:r><m:t>l</m:t></m:r></m:sub></m:sSub></m:den></m:f></m:oMath></a14:m></a:p></a:txBody></a:tc></a:tr></a:tbl></a:graphicData></a:graphic></p:graphicFrame></p:spTree></p:cSld></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Factorial ANOVA</a:t>
            </a:r>
          </a:p>
        </p:txBody>
      </p:sp>
      <p:sp>
        <p:nvSpPr>
          <p:cNvPr id="3" name="Content Placeholder 2"/>
          <p:cNvSpPr>
            <a:spLocks noGrp="1"/>
          </p:cNvSpPr>
          <p:nvPr>
            <p:ph idx="1"/>
          </p:nvPr>
        </p:nvSpPr>
        <p:spPr/>
        <p:txBody>
          <a:bodyPr/>
          <a:lstStyle/>
          <a:p>
            <a:pPr lvl="0" indent="0" marL="0">
              <a:buNone/>
            </a:pPr>
            <a:r>
              <a:rPr/>
              <a:t>3 hypotheses are tested in a two-way factorial ANOVA: A, B, A*B</a:t>
            </a:r>
          </a:p>
          <a:p>
            <a:pPr lvl="0" indent="0" marL="0">
              <a:buNone/>
            </a:pPr>
            <a:r>
              <a:rPr/>
              <a:t>Both factors random:</a:t>
            </a:r>
          </a:p>
          <a:p>
            <a:pPr lvl="0"/>
            <a:r>
              <a:rPr/>
              <a:t>Ho(A): σA2= 0 (no added variance due to levels of A that could have been used)</a:t>
            </a:r>
          </a:p>
          <a:p>
            <a:pPr lvl="0"/>
            <a:r>
              <a:rPr/>
              <a:t>Ho(B): σB2= 0 (no added variance due to levels of B that could have been used)</a:t>
            </a:r>
          </a:p>
          <a:p>
            <a:pPr lvl="0"/>
            <a:r>
              <a:rPr/>
              <a:t>Ho(AB): σAB2= 0 (no added variance due to interaction between all levels of A and B that could have been used)</a:t>
            </a:r>
          </a:p>
          <a:p>
            <a:pPr lvl="0" indent="0" marL="0">
              <a:buNone/>
            </a:pPr>
            <a:r>
              <a:rPr/>
              <a:t>The random effect hypothesis tests whether there is significant variation or “added variance” in the data that can be attributed to the random groups or individuals within the fixed groups. In other words, it examines whether there are factors beyond the fixed conditions that contribute to the variability in the data.</a:t>
            </a:r>
          </a:p>
        </p:txBody>
      </p:sp>
    </p:spTree>
  </p:cSld>
</p:sld>
</file>

<file path=ppt/slides/slide26.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a:xfrm><a:off x="0" y="0" /><a:ext cx="9144000" cy="582780" /></a:xfrm></p:spPr><p:txBody><a:bodyPr /><a:lstStyle /><a:p><a:pPr lvl="0" indent="0" marL="0"><a:buNone /></a:pPr><a:r><a:rPr /><a:t>Lecture 14: Factorial ANOVA</a:t></a:r></a:p></p:txBody></p:sp><p:graphicFrame><p:nvGraphicFramePr><p:cNvPr id="6" name="Content Placeholder 5" /><p:cNvGraphicFramePr><a:graphicFrameLocks noGrp="1" /></p:cNvGraphicFramePr><p:nvPr><p:ph idx="1" /></p:nvPr></p:nvGraphicFramePr><p:xfrm><a:off x="0" y="609600" /><a:ext cx="9080500" cy="3911600" /></p:xfrm><a:graphic><a:graphicData uri="http://schemas.openxmlformats.org/drawingml/2006/table"><a:tbl><a:tblPr firstRow="1" bandRow="1"><a:tableStyleId>{5C22544A-7EE6-4342-B048-85BDC9FD1C3A}</a:tableStyleId></a:tblPr><a:tblGrid><a:gridCol w="2273300" /><a:gridCol w="2273300" /><a:gridCol w="2273300" /><a:gridCol w="2273300" /></a:tblGrid><a:tr h="0"><a:tc><a:txBody><a:bodyPr /><a:lstStyle /><a:p><a:pPr lvl="0" indent="0" marL="0" algn="l"><a:buNone /></a:pPr><a:r><a:rPr /><a:t>Source</a:t></a:r></a:p></a:txBody><a:tcPr /></a:tc><a:tc><a:txBody><a:bodyPr /><a:lstStyle /><a:p><a:pPr lvl="0" indent="0" marL="0" algn="ctr"><a:buNone /></a:pPr><a:r><a:rPr /><a:t>A and B fixed</a:t></a:r></a:p></a:txBody><a:tcPr /></a:tc><a:tc><a:txBody><a:bodyPr /><a:lstStyle /><a:p><a:pPr lvl="0" indent="0" marL="0" algn="ctr"><a:buNone /></a:pPr><a:r><a:rPr /><a:t>A and B random</a:t></a:r></a:p></a:txBody><a:tcPr /></a:tc><a:tc><a:txBody><a:bodyPr /><a:lstStyle /><a:p><a:pPr lvl="0" indent="0" marL="0" algn="ctr"><a:buNone /></a:pPr><a:r><a:rPr /><a:t>A fixed, B random</a:t></a:r></a:p></a:txBody><a:tcPr /></a:tc></a:tr><a:tr h="0"><a:tc><a:txBody><a:bodyPr /><a:lstStyle /><a:p><a:pPr lvl="0" indent="0" marL="0" algn="l"><a:buNone /></a:pPr><a:r><a:rPr /><a:t>A</a:t></a:r></a:p></a:txBody></a:tc><a:tc><a:txBody><a:bodyPr /><a:lstStyle /><a:p><a:pPr lvl="0" indent="0" marL="0" algn="ctr"><a:buNone /></a:pPr><a14:m><m:oMath xmlns:m="http://schemas.openxmlformats.org/officeDocument/2006/math"><m:f><m:fPr><m:type m:val="bar" /></m:fPr><m:num><m:r><m:t>M</m:t></m:r><m:sSub><m:e><m:r><m:t>S</m:t></m:r></m:e><m:sub><m:r><m:t>A</m:t></m:r></m:sub></m:sSub></m:num><m:den><m:r><m:t>M</m:t></m:r><m:sSub><m:e><m:r><m:t>S</m:t></m:r></m:e><m:sub><m:r><m:t>R</m:t></m:r><m:r><m:t>e</m:t></m:r><m:r><m:t>s</m:t></m:r><m:r><m:t>i</m:t></m:r><m:r><m:t>d</m:t></m:r><m:r><m:t>u</m:t></m:r><m:r><m:t>a</m:t></m:r><m:r><m:t>l</m:t></m:r></m:sub></m:sSub></m:den></m:f></m:oMath></a14:m></a:p></a:txBody></a:tc><a:tc><a:txBody><a:bodyPr /><a:lstStyle /><a:p><a:pPr lvl="0" indent="0" marL="0" algn="ctr"><a:buNone /></a:pPr><a14:m><m:oMath xmlns:m="http://schemas.openxmlformats.org/officeDocument/2006/math"><m:f><m:fPr><m:type m:val="bar" /></m:fPr><m:num><m:r><m:t>M</m:t></m:r><m:sSub><m:e><m:r><m:t>S</m:t></m:r></m:e><m:sub><m:r><m:t>A</m:t></m:r></m:sub></m:sSub></m:num><m:den><m:r><m:t>M</m:t></m:r><m:sSub><m:e><m:r><m:t>S</m:t></m:r></m:e><m:sub><m:r><m:t>A</m:t></m:r><m:r><m:t>B</m:t></m:r></m:sub></m:sSub></m:den></m:f></m:oMath></a14:m></a:p></a:txBody></a:tc><a:tc><a:txBody><a:bodyPr /><a:lstStyle /><a:p><a:pPr lvl="0" indent="0" marL="0" algn="ctr"><a:buNone /></a:pPr><a14:m><m:oMath xmlns:m="http://schemas.openxmlformats.org/officeDocument/2006/math"><m:f><m:fPr><m:type m:val="bar" /></m:fPr><m:num><m:r><m:t>M</m:t></m:r><m:sSub><m:e><m:r><m:t>S</m:t></m:r></m:e><m:sub><m:r><m:t>A</m:t></m:r></m:sub></m:sSub></m:num><m:den><m:r><m:t>M</m:t></m:r><m:sSub><m:e><m:r><m:t>S</m:t></m:r></m:e><m:sub><m:r><m:t>A</m:t></m:r><m:r><m:t>B</m:t></m:r></m:sub></m:sSub></m:den></m:f></m:oMath></a14:m></a:p></a:txBody></a:tc></a:tr><a:tr h="0"><a:tc><a:txBody><a:bodyPr /><a:lstStyle /><a:p><a:pPr lvl="0" indent="0" marL="0" algn="l"><a:buNone /></a:pPr><a:r><a:rPr /><a:t>B</a:t></a:r></a:p></a:txBody></a:tc><a:tc><a:txBody><a:bodyPr /><a:lstStyle /><a:p><a:pPr lvl="0" indent="0" marL="0" algn="ctr"><a:buNone /></a:pPr><a14:m><m:oMath xmlns:m="http://schemas.openxmlformats.org/officeDocument/2006/math"><m:f><m:fPr><m:type m:val="bar" /></m:fPr><m:num><m:r><m:t>M</m:t></m:r><m:sSub><m:e><m:r><m:t>S</m:t></m:r></m:e><m:sub><m:r><m:t>B</m:t></m:r></m:sub></m:sSub></m:num><m:den><m:r><m:t>M</m:t></m:r><m:sSub><m:e><m:r><m:t>S</m:t></m:r></m:e><m:sub><m:r><m:t>R</m:t></m:r><m:r><m:t>e</m:t></m:r><m:r><m:t>s</m:t></m:r><m:r><m:t>i</m:t></m:r><m:r><m:t>d</m:t></m:r><m:r><m:t>u</m:t></m:r><m:r><m:t>a</m:t></m:r><m:r><m:t>l</m:t></m:r></m:sub></m:sSub></m:den></m:f></m:oMath></a14:m></a:p></a:txBody></a:tc><a:tc><a:txBody><a:bodyPr /><a:lstStyle /><a:p><a:pPr lvl="0" indent="0" marL="0" algn="ctr"><a:buNone /></a:pPr><a14:m><m:oMath xmlns:m="http://schemas.openxmlformats.org/officeDocument/2006/math"><m:f><m:fPr><m:type m:val="bar" /></m:fPr><m:num><m:r><m:t>M</m:t></m:r><m:sSub><m:e><m:r><m:t>S</m:t></m:r></m:e><m:sub><m:r><m:t>B</m:t></m:r></m:sub></m:sSub></m:num><m:den><m:r><m:t>M</m:t></m:r><m:sSub><m:e><m:r><m:t>S</m:t></m:r></m:e><m:sub><m:r><m:t>A</m:t></m:r><m:r><m:t>B</m:t></m:r></m:sub></m:sSub></m:den></m:f></m:oMath></a14:m></a:p></a:txBody></a:tc><a:tc><a:txBody><a:bodyPr /><a:lstStyle /><a:p><a:pPr lvl="0" indent="0" marL="0" algn="ctr"><a:buNone /></a:pPr><a14:m><m:oMath xmlns:m="http://schemas.openxmlformats.org/officeDocument/2006/math"><m:f><m:fPr><m:type m:val="bar" /></m:fPr><m:num><m:r><m:t>M</m:t></m:r><m:sSub><m:e><m:r><m:t>S</m:t></m:r></m:e><m:sub><m:r><m:t>B</m:t></m:r></m:sub></m:sSub></m:num><m:den><m:r><m:t>M</m:t></m:r><m:sSub><m:e><m:r><m:t>S</m:t></m:r></m:e><m:sub><m:r><m:t>A</m:t></m:r><m:r><m:t>B</m:t></m:r></m:sub></m:sSub></m:den></m:f></m:oMath></a14:m></a:p></a:txBody></a:tc></a:tr><a:tr h="0"><a:tc><a:txBody><a:bodyPr /><a:lstStyle /><a:p><a:pPr lvl="0" indent="0" marL="0" algn="l"><a:buNone /></a:pPr><a:r><a:rPr /><a:t>AB</a:t></a:r></a:p></a:txBody></a:tc><a:tc><a:txBody><a:bodyPr /><a:lstStyle /><a:p><a:pPr lvl="0" indent="0" marL="0" algn="ctr"><a:buNone /></a:pPr><a14:m><m:oMath xmlns:m="http://schemas.openxmlformats.org/officeDocument/2006/math"><m:f><m:fPr><m:type m:val="bar" /></m:fPr><m:num><m:r><m:t>M</m:t></m:r><m:sSub><m:e><m:r><m:t>S</m:t></m:r></m:e><m:sub><m:r><m:t>A</m:t></m:r><m:r><m:t>B</m:t></m:r></m:sub></m:sSub></m:num><m:den><m:r><m:t>M</m:t></m:r><m:sSub><m:e><m:r><m:t>S</m:t></m:r></m:e><m:sub><m:r><m:t>R</m:t></m:r><m:r><m:t>e</m:t></m:r><m:r><m:t>s</m:t></m:r><m:r><m:t>i</m:t></m:r><m:r><m:t>d</m:t></m:r><m:r><m:t>u</m:t></m:r><m:r><m:t>a</m:t></m:r><m:r><m:t>l</m:t></m:r></m:sub></m:sSub></m:den></m:f></m:oMath></a14:m></a:p></a:txBody></a:tc><a:tc><a:txBody><a:bodyPr /><a:lstStyle /><a:p><a:pPr lvl="0" indent="0" marL="0" algn="ctr"><a:buNone /></a:pPr><a14:m><m:oMath xmlns:m="http://schemas.openxmlformats.org/officeDocument/2006/math"><m:f><m:fPr><m:type m:val="bar" /></m:fPr><m:num><m:r><m:t>M</m:t></m:r><m:sSub><m:e><m:r><m:t>S</m:t></m:r></m:e><m:sub><m:r><m:t>A</m:t></m:r><m:r><m:t>B</m:t></m:r></m:sub></m:sSub></m:num><m:den><m:r><m:t>M</m:t></m:r><m:sSub><m:e><m:r><m:t>S</m:t></m:r></m:e><m:sub><m:r><m:t>R</m:t></m:r><m:r><m:t>e</m:t></m:r><m:r><m:t>s</m:t></m:r><m:r><m:t>i</m:t></m:r><m:r><m:t>d</m:t></m:r><m:r><m:t>u</m:t></m:r><m:r><m:t>a</m:t></m:r><m:r><m:t>l</m:t></m:r></m:sub></m:sSub></m:den></m:f></m:oMath></a14:m></a:p></a:txBody></a:tc><a:tc><a:txBody><a:bodyPr /><a:lstStyle /><a:p><a:pPr lvl="0" indent="0" marL="0" algn="ctr"><a:buNone /></a:pPr><a14:m><m:oMath xmlns:m="http://schemas.openxmlformats.org/officeDocument/2006/math"><m:f><m:fPr><m:type m:val="bar" /></m:fPr><m:num><m:r><m:t>M</m:t></m:r><m:sSub><m:e><m:r><m:t>S</m:t></m:r></m:e><m:sub><m:r><m:t>A</m:t></m:r><m:r><m:t>B</m:t></m:r></m:sub></m:sSub></m:num><m:den><m:r><m:t>M</m:t></m:r><m:sSub><m:e><m:r><m:t>S</m:t></m:r></m:e><m:sub><m:r><m:t>R</m:t></m:r><m:r><m:t>e</m:t></m:r><m:r><m:t>s</m:t></m:r><m:r><m:t>i</m:t></m:r><m:r><m:t>d</m:t></m:r><m:r><m:t>u</m:t></m:r><m:r><m:t>a</m:t></m:r><m:r><m:t>l</m:t></m:r></m:sub></m:sSub></m:den></m:f></m:oMath></a14:m></a:p></a:txBody></a:tc></a:tr></a:tbl></a:graphicData></a:graphic></p:graphicFrame></p:spTree></p:cSld></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Factorial ANOVA</a:t>
            </a:r>
          </a:p>
        </p:txBody>
      </p:sp>
      <p:sp>
        <p:nvSpPr>
          <p:cNvPr id="3" name="Content Placeholder 2"/>
          <p:cNvSpPr>
            <a:spLocks noGrp="1"/>
          </p:cNvSpPr>
          <p:nvPr>
            <p:ph idx="1"/>
          </p:nvPr>
        </p:nvSpPr>
        <p:spPr/>
        <p:txBody>
          <a:bodyPr/>
          <a:lstStyle/>
          <a:p>
            <a:pPr lvl="0" indent="0" marL="0">
              <a:buNone/>
            </a:pPr>
            <a:r>
              <a:rPr/>
              <a:t>3 hypotheses are tested in a two-way factorial ANOVA: A, B, A*B</a:t>
            </a:r>
          </a:p>
          <a:p>
            <a:pPr lvl="0"/>
            <a:r>
              <a:rPr/>
              <a:t>Both factors random:</a:t>
            </a:r>
          </a:p>
          <a:p>
            <a:pPr lvl="1"/>
            <a:r>
              <a:rPr/>
              <a:t>Ho(A): σA2= 0 (no added variance due to levels of A that could have been used)</a:t>
            </a:r>
          </a:p>
          <a:p>
            <a:pPr lvl="1"/>
            <a:r>
              <a:rPr/>
              <a:t>Ho(B): σB2= 0 (no added variance due to levels of B that could have been used)</a:t>
            </a:r>
          </a:p>
          <a:p>
            <a:pPr lvl="1"/>
            <a:r>
              <a:rPr/>
              <a:t>Ho(AB): σAB2= 0 (no added variance due to interaction between all levels of A and B that could have been used)</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Factorial ANOVA</a:t>
            </a:r>
          </a:p>
        </p:txBody>
      </p:sp>
      <p:sp>
        <p:nvSpPr>
          <p:cNvPr id="3" name="Content Placeholder 2"/>
          <p:cNvSpPr>
            <a:spLocks noGrp="1"/>
          </p:cNvSpPr>
          <p:nvPr>
            <p:ph idx="1"/>
          </p:nvPr>
        </p:nvSpPr>
        <p:spPr/>
        <p:txBody>
          <a:bodyPr/>
          <a:lstStyle/>
          <a:p>
            <a:pPr lvl="0" indent="0" marL="0">
              <a:buNone/>
            </a:pPr>
            <a:r>
              <a:rPr/>
              <a:t>3 hypotheses are tested in a two-way factorial ANOVA: A, B, A*B</a:t>
            </a:r>
          </a:p>
          <a:p>
            <a:pPr lvl="0"/>
            <a:r>
              <a:rPr/>
              <a:t>One fixed, one random:</a:t>
            </a:r>
          </a:p>
          <a:p>
            <a:pPr lvl="1"/>
            <a:r>
              <a:rPr/>
              <a:t>Ho(A): µ1= µ2= µ3=…. µi= µp (no diff. in marginal means of A, pooling across all levels of B)</a:t>
            </a:r>
          </a:p>
          <a:p>
            <a:pPr lvl="1"/>
            <a:r>
              <a:rPr/>
              <a:t>Ho(B): σB2= 0 (no added variance due to levels of B that could have been used)</a:t>
            </a:r>
          </a:p>
          <a:p>
            <a:pPr lvl="1"/>
            <a:r>
              <a:rPr/>
              <a:t>Ho(AB): σAB2= 0 (no added variance due to interaction between all levels of A and B that could have been used)</a:t>
            </a:r>
          </a:p>
        </p:txBody>
      </p:sp>
    </p:spTree>
  </p:cSld>
</p:sld>
</file>

<file path=ppt/slides/slide29.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a:xfrm><a:off x="0" y="0" /><a:ext cx="9144000" cy="582780" /></a:xfrm></p:spPr><p:txBody><a:bodyPr /><a:lstStyle /><a:p><a:pPr lvl="0" indent="0" marL="0"><a:buNone /></a:pPr><a:r><a:rPr /><a:t>Lecture 14: Factorial ANOVA</a:t></a:r></a:p></p:txBody></p:sp><p:graphicFrame><p:nvGraphicFramePr><p:cNvPr id="6" name="Content Placeholder 5" /><p:cNvGraphicFramePr><a:graphicFrameLocks noGrp="1" /></p:cNvGraphicFramePr><p:nvPr><p:ph idx="1" /></p:nvPr></p:nvGraphicFramePr><p:xfrm><a:off x="0" y="609600" /><a:ext cx="9080500" cy="3911600" /></p:xfrm><a:graphic><a:graphicData uri="http://schemas.openxmlformats.org/drawingml/2006/table"><a:tbl><a:tblPr firstRow="1" bandRow="1"><a:tableStyleId>{5C22544A-7EE6-4342-B048-85BDC9FD1C3A}</a:tableStyleId></a:tblPr><a:tblGrid><a:gridCol w="2273300" /><a:gridCol w="2273300" /><a:gridCol w="2273300" /><a:gridCol w="2273300" /></a:tblGrid><a:tr h="0"><a:tc><a:txBody><a:bodyPr /><a:lstStyle /><a:p><a:pPr lvl="0" indent="0" marL="0" algn="l"><a:buNone /></a:pPr><a:r><a:rPr /><a:t>Source</a:t></a:r></a:p></a:txBody><a:tcPr /></a:tc><a:tc><a:txBody><a:bodyPr /><a:lstStyle /><a:p><a:pPr lvl="0" indent="0" marL="0" algn="ctr"><a:buNone /></a:pPr><a:r><a:rPr /><a:t>A and B fixed</a:t></a:r></a:p></a:txBody><a:tcPr /></a:tc><a:tc><a:txBody><a:bodyPr /><a:lstStyle /><a:p><a:pPr lvl="0" indent="0" marL="0" algn="ctr"><a:buNone /></a:pPr><a:r><a:rPr /><a:t>A and B random</a:t></a:r></a:p></a:txBody><a:tcPr /></a:tc><a:tc><a:txBody><a:bodyPr /><a:lstStyle /><a:p><a:pPr lvl="0" indent="0" marL="0" algn="ctr"><a:buNone /></a:pPr><a:r><a:rPr /><a:t>A fixed, B random</a:t></a:r></a:p></a:txBody><a:tcPr /></a:tc></a:tr><a:tr h="0"><a:tc><a:txBody><a:bodyPr /><a:lstStyle /><a:p><a:pPr lvl="0" indent="0" marL="0" algn="l"><a:buNone /></a:pPr><a:r><a:rPr /><a:t>A</a:t></a:r></a:p></a:txBody></a:tc><a:tc><a:txBody><a:bodyPr /><a:lstStyle /><a:p><a:pPr lvl="0" indent="0" marL="0" algn="ctr"><a:buNone /></a:pPr><a14:m><m:oMath xmlns:m="http://schemas.openxmlformats.org/officeDocument/2006/math"><m:f><m:fPr><m:type m:val="bar" /></m:fPr><m:num><m:r><m:t>M</m:t></m:r><m:sSub><m:e><m:r><m:t>S</m:t></m:r></m:e><m:sub><m:r><m:t>A</m:t></m:r></m:sub></m:sSub></m:num><m:den><m:r><m:t>M</m:t></m:r><m:sSub><m:e><m:r><m:t>S</m:t></m:r></m:e><m:sub><m:r><m:t>R</m:t></m:r><m:r><m:t>e</m:t></m:r><m:r><m:t>s</m:t></m:r><m:r><m:t>i</m:t></m:r><m:r><m:t>d</m:t></m:r><m:r><m:t>u</m:t></m:r><m:r><m:t>a</m:t></m:r><m:r><m:t>l</m:t></m:r></m:sub></m:sSub></m:den></m:f></m:oMath></a14:m></a:p></a:txBody></a:tc><a:tc><a:txBody><a:bodyPr /><a:lstStyle /><a:p><a:pPr lvl="0" indent="0" marL="0" algn="ctr"><a:buNone /></a:pPr><a14:m><m:oMath xmlns:m="http://schemas.openxmlformats.org/officeDocument/2006/math"><m:f><m:fPr><m:type m:val="bar" /></m:fPr><m:num><m:r><m:t>M</m:t></m:r><m:sSub><m:e><m:r><m:t>S</m:t></m:r></m:e><m:sub><m:r><m:t>A</m:t></m:r></m:sub></m:sSub></m:num><m:den><m:r><m:t>M</m:t></m:r><m:sSub><m:e><m:r><m:t>S</m:t></m:r></m:e><m:sub><m:r><m:t>A</m:t></m:r><m:r><m:t>B</m:t></m:r></m:sub></m:sSub></m:den></m:f></m:oMath></a14:m></a:p></a:txBody></a:tc><a:tc><a:txBody><a:bodyPr /><a:lstStyle /><a:p><a:pPr lvl="0" indent="0" marL="0" algn="ctr"><a:buNone /></a:pPr><a14:m><m:oMath xmlns:m="http://schemas.openxmlformats.org/officeDocument/2006/math"><m:f><m:fPr><m:type m:val="bar" /></m:fPr><m:num><m:r><m:t>M</m:t></m:r><m:sSub><m:e><m:r><m:t>S</m:t></m:r></m:e><m:sub><m:r><m:t>A</m:t></m:r></m:sub></m:sSub></m:num><m:den><m:r><m:t>M</m:t></m:r><m:sSub><m:e><m:r><m:t>S</m:t></m:r></m:e><m:sub><m:r><m:t>A</m:t></m:r><m:r><m:t>B</m:t></m:r></m:sub></m:sSub></m:den></m:f></m:oMath></a14:m></a:p></a:txBody></a:tc></a:tr><a:tr h="0"><a:tc><a:txBody><a:bodyPr /><a:lstStyle /><a:p><a:pPr lvl="0" indent="0" marL="0" algn="l"><a:buNone /></a:pPr><a:r><a:rPr /><a:t>B</a:t></a:r></a:p></a:txBody></a:tc><a:tc><a:txBody><a:bodyPr /><a:lstStyle /><a:p><a:pPr lvl="0" indent="0" marL="0" algn="ctr"><a:buNone /></a:pPr><a14:m><m:oMath xmlns:m="http://schemas.openxmlformats.org/officeDocument/2006/math"><m:f><m:fPr><m:type m:val="bar" /></m:fPr><m:num><m:r><m:t>M</m:t></m:r><m:sSub><m:e><m:r><m:t>S</m:t></m:r></m:e><m:sub><m:r><m:t>B</m:t></m:r></m:sub></m:sSub></m:num><m:den><m:r><m:t>M</m:t></m:r><m:sSub><m:e><m:r><m:t>S</m:t></m:r></m:e><m:sub><m:r><m:t>R</m:t></m:r><m:r><m:t>e</m:t></m:r><m:r><m:t>s</m:t></m:r><m:r><m:t>i</m:t></m:r><m:r><m:t>d</m:t></m:r><m:r><m:t>u</m:t></m:r><m:r><m:t>a</m:t></m:r><m:r><m:t>l</m:t></m:r></m:sub></m:sSub></m:den></m:f></m:oMath></a14:m></a:p></a:txBody></a:tc><a:tc><a:txBody><a:bodyPr /><a:lstStyle /><a:p><a:pPr lvl="0" indent="0" marL="0" algn="ctr"><a:buNone /></a:pPr><a14:m><m:oMath xmlns:m="http://schemas.openxmlformats.org/officeDocument/2006/math"><m:f><m:fPr><m:type m:val="bar" /></m:fPr><m:num><m:r><m:t>M</m:t></m:r><m:sSub><m:e><m:r><m:t>S</m:t></m:r></m:e><m:sub><m:r><m:t>B</m:t></m:r></m:sub></m:sSub></m:num><m:den><m:r><m:t>M</m:t></m:r><m:sSub><m:e><m:r><m:t>S</m:t></m:r></m:e><m:sub><m:r><m:t>A</m:t></m:r><m:r><m:t>B</m:t></m:r></m:sub></m:sSub></m:den></m:f></m:oMath></a14:m></a:p></a:txBody></a:tc><a:tc><a:txBody><a:bodyPr /><a:lstStyle /><a:p><a:pPr lvl="0" indent="0" marL="0" algn="ctr"><a:buNone /></a:pPr><a14:m><m:oMath xmlns:m="http://schemas.openxmlformats.org/officeDocument/2006/math"><m:f><m:fPr><m:type m:val="bar" /></m:fPr><m:num><m:r><m:t>M</m:t></m:r><m:sSub><m:e><m:r><m:t>S</m:t></m:r></m:e><m:sub><m:r><m:t>B</m:t></m:r></m:sub></m:sSub></m:num><m:den><m:r><m:t>M</m:t></m:r><m:sSub><m:e><m:r><m:t>S</m:t></m:r></m:e><m:sub><m:r><m:t>A</m:t></m:r><m:r><m:t>B</m:t></m:r></m:sub></m:sSub></m:den></m:f></m:oMath></a14:m></a:p></a:txBody></a:tc></a:tr><a:tr h="0"><a:tc><a:txBody><a:bodyPr /><a:lstStyle /><a:p><a:pPr lvl="0" indent="0" marL="0" algn="l"><a:buNone /></a:pPr><a:r><a:rPr /><a:t>AB</a:t></a:r></a:p></a:txBody></a:tc><a:tc><a:txBody><a:bodyPr /><a:lstStyle /><a:p><a:pPr lvl="0" indent="0" marL="0" algn="ctr"><a:buNone /></a:pPr><a14:m><m:oMath xmlns:m="http://schemas.openxmlformats.org/officeDocument/2006/math"><m:f><m:fPr><m:type m:val="bar" /></m:fPr><m:num><m:r><m:t>M</m:t></m:r><m:sSub><m:e><m:r><m:t>S</m:t></m:r></m:e><m:sub><m:r><m:t>A</m:t></m:r><m:r><m:t>B</m:t></m:r></m:sub></m:sSub></m:num><m:den><m:r><m:t>M</m:t></m:r><m:sSub><m:e><m:r><m:t>S</m:t></m:r></m:e><m:sub><m:r><m:t>R</m:t></m:r><m:r><m:t>e</m:t></m:r><m:r><m:t>s</m:t></m:r><m:r><m:t>i</m:t></m:r><m:r><m:t>d</m:t></m:r><m:r><m:t>u</m:t></m:r><m:r><m:t>a</m:t></m:r><m:r><m:t>l</m:t></m:r></m:sub></m:sSub></m:den></m:f></m:oMath></a14:m></a:p></a:txBody></a:tc><a:tc><a:txBody><a:bodyPr /><a:lstStyle /><a:p><a:pPr lvl="0" indent="0" marL="0" algn="ctr"><a:buNone /></a:pPr><a14:m><m:oMath xmlns:m="http://schemas.openxmlformats.org/officeDocument/2006/math"><m:f><m:fPr><m:type m:val="bar" /></m:fPr><m:num><m:r><m:t>M</m:t></m:r><m:sSub><m:e><m:r><m:t>S</m:t></m:r></m:e><m:sub><m:r><m:t>A</m:t></m:r><m:r><m:t>B</m:t></m:r></m:sub></m:sSub></m:num><m:den><m:r><m:t>M</m:t></m:r><m:sSub><m:e><m:r><m:t>S</m:t></m:r></m:e><m:sub><m:r><m:t>R</m:t></m:r><m:r><m:t>e</m:t></m:r><m:r><m:t>s</m:t></m:r><m:r><m:t>i</m:t></m:r><m:r><m:t>d</m:t></m:r><m:r><m:t>u</m:t></m:r><m:r><m:t>a</m:t></m:r><m:r><m:t>l</m:t></m:r></m:sub></m:sSub></m:den></m:f></m:oMath></a14:m></a:p></a:txBody></a:tc><a:tc><a:txBody><a:bodyPr /><a:lstStyle /><a:p><a:pPr lvl="0" indent="0" marL="0" algn="ctr"><a:buNone /></a:pPr><a14:m><m:oMath xmlns:m="http://schemas.openxmlformats.org/officeDocument/2006/math"><m:f><m:fPr><m:type m:val="bar" /></m:fPr><m:num><m:r><m:t>M</m:t></m:r><m:sSub><m:e><m:r><m:t>S</m:t></m:r></m:e><m:sub><m:r><m:t>A</m:t></m:r><m:r><m:t>B</m:t></m:r></m:sub></m:sSub></m:num><m:den><m:r><m:t>M</m:t></m:r><m:sSub><m:e><m:r><m:t>S</m:t></m:r></m:e><m:sub><m:r><m:t>R</m:t></m:r><m:r><m:t>e</m:t></m:r><m:r><m:t>s</m:t></m:r><m:r><m:t>i</m:t></m:r><m:r><m:t>d</m:t></m:r><m:r><m:t>u</m:t></m:r><m:r><m:t>a</m:t></m:r><m:r><m:t>l</m:t></m:r></m:sub></m:sSub></m:den></m:f></m:oMath></a14:m></a:p></a:txBody></a:tc></a:tr></a:tbl></a:graphicData></a:graphic></p:graphicFrame></p:spTree></p:cSld></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buNone/>
            </a:pPr>
            <a:r>
              <a:rPr/>
              <a:t>2-factor designs (2-way ANOVA)</a:t>
            </a:r>
          </a:p>
          <a:p>
            <a:pPr lvl="0"/>
            <a:r>
              <a:rPr/>
              <a:t>very common in ecology</a:t>
            </a:r>
          </a:p>
          <a:p>
            <a:pPr lvl="0"/>
            <a:r>
              <a:rPr/>
              <a:t>Can have more factors (e.g., 3-way ANOVA)</a:t>
            </a:r>
          </a:p>
          <a:p>
            <a:pPr lvl="0"/>
            <a:r>
              <a:rPr/>
              <a:t>interpretation gets challenging</a:t>
            </a:r>
          </a:p>
          <a:p>
            <a:pPr lvl="0"/>
            <a:r>
              <a:rPr/>
              <a:t>Most multifactor designs: nested or factorial</a:t>
            </a:r>
          </a:p>
        </p:txBody>
      </p:sp>
      <p:pic>
        <p:nvPicPr>
          <p:cNvPr descr="images/clipboard-3287272591.png" id="0" name="Picture 1"/>
          <p:cNvPicPr>
            <a:picLocks noGrp="1" noChangeAspect="1"/>
          </p:cNvPicPr>
          <p:nvPr/>
        </p:nvPicPr>
        <p:blipFill>
          <a:blip r:embed="rId2"/>
          <a:stretch>
            <a:fillRect/>
          </a:stretch>
        </p:blipFill>
        <p:spPr bwMode="auto">
          <a:xfrm>
            <a:off x="6121400" y="1092200"/>
            <a:ext cx="2781300" cy="35941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buNone/>
            </a:pPr>
            <a:r>
              <a:rPr/>
              <a:t>So lets try the example with the fecundity of limpets in low and high tide areas of a rocky inter-tidal area</a:t>
            </a:r>
          </a:p>
          <a:p>
            <a:pPr lvl="0" indent="0" marL="0">
              <a:buNone/>
            </a:pPr>
            <a:r>
              <a:rPr/>
              <a:t>Effect of season and density on limpet fecundity.</a:t>
            </a:r>
          </a:p>
          <a:p>
            <a:pPr lvl="0"/>
            <a:r>
              <a:rPr/>
              <a:t>2 seasons (factor A)</a:t>
            </a:r>
          </a:p>
          <a:p>
            <a:pPr lvl="0"/>
            <a:r>
              <a:rPr/>
              <a:t>4 density treatments (factor B)</a:t>
            </a:r>
          </a:p>
          <a:p>
            <a:pPr lvl="0"/>
            <a:r>
              <a:rPr/>
              <a:t>3 replicates in each cell</a:t>
            </a:r>
          </a:p>
          <a:p>
            <a:pPr lvl="0"/>
            <a:r>
              <a:rPr/>
              <a:t>This is data from Quinn and Keough Edition 1 box 9.4</a:t>
            </a:r>
          </a:p>
          <a:p>
            <a:pPr lvl="0"/>
            <a:r>
              <a:rPr/>
              <a:t>This analysis examines the effects of season (winter/spring vs. summer/autumn) and adult density (8, 15, 30, and 45 animals per 225 cm² enclosure) on the production of egg masses by inter-tidal pulmonate limpets (</a:t>
            </a:r>
            <a:r>
              <a:rPr i="1"/>
              <a:t>Siphonaria diemenensis</a:t>
            </a:r>
            <a:r>
              <a:rPr/>
              <a:t>) as described in Quinn (1988).</a:t>
            </a:r>
          </a:p>
        </p:txBody>
      </p:sp>
      <p:pic>
        <p:nvPicPr>
          <p:cNvPr descr="images/clipboard-557582806.png" id="0" name="Picture 1"/>
          <p:cNvPicPr>
            <a:picLocks noGrp="1" noChangeAspect="1"/>
          </p:cNvPicPr>
          <p:nvPr/>
        </p:nvPicPr>
        <p:blipFill>
          <a:blip r:embed="rId2"/>
          <a:stretch>
            <a:fillRect/>
          </a:stretch>
        </p:blipFill>
        <p:spPr bwMode="auto">
          <a:xfrm>
            <a:off x="6121400" y="2006600"/>
            <a:ext cx="2781300" cy="17907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buNone/>
            </a:pPr>
            <a:r>
              <a:rPr/>
              <a:t>The set up and data overview</a:t>
            </a:r>
          </a:p>
        </p:txBody>
      </p:sp>
      <p:sp>
        <p:nvSpPr>
          <p:cNvPr id="4" name="Content Placeholder 3"/>
          <p:cNvSpPr>
            <a:spLocks noGrp="1"/>
          </p:cNvSpPr>
          <p:nvPr>
            <p:ph idx="2" sz="half"/>
          </p:nvPr>
        </p:nvSpPr>
        <p:spPr/>
        <p:txBody>
          <a:bodyPr/>
          <a:lstStyle/>
          <a:p>
            <a:pPr lvl="0" indent="0">
              <a:buNone/>
            </a:pPr>
            <a:r>
              <a:rPr>
                <a:solidFill>
                  <a:srgbClr val="5E5E5E"/>
                </a:solidFill>
                <a:latin typeface="Courier"/>
              </a:rPr>
              <a:t># Load required packages</a:t>
            </a:r>
            <a:br/>
            <a:r>
              <a:rPr>
                <a:solidFill>
                  <a:srgbClr val="4758AB"/>
                </a:solidFill>
                <a:latin typeface="Courier"/>
              </a:rPr>
              <a:t>library</a:t>
            </a:r>
            <a:r>
              <a:rPr>
                <a:solidFill>
                  <a:srgbClr val="003B4F"/>
                </a:solidFill>
                <a:latin typeface="Courier"/>
              </a:rPr>
              <a:t>(tidyverse)</a:t>
            </a:r>
            <a:br/>
            <a:r>
              <a:rPr>
                <a:solidFill>
                  <a:srgbClr val="4758AB"/>
                </a:solidFill>
                <a:latin typeface="Courier"/>
              </a:rPr>
              <a:t>library</a:t>
            </a:r>
            <a:r>
              <a:rPr>
                <a:solidFill>
                  <a:srgbClr val="003B4F"/>
                </a:solidFill>
                <a:latin typeface="Courier"/>
              </a:rPr>
              <a:t>(car)       </a:t>
            </a:r>
            <a:r>
              <a:rPr>
                <a:solidFill>
                  <a:srgbClr val="5E5E5E"/>
                </a:solidFill>
                <a:latin typeface="Courier"/>
              </a:rPr>
              <a:t># For Levene's test and Type III SS</a:t>
            </a:r>
            <a:br/>
            <a:r>
              <a:rPr>
                <a:solidFill>
                  <a:srgbClr val="4758AB"/>
                </a:solidFill>
                <a:latin typeface="Courier"/>
              </a:rPr>
              <a:t>library</a:t>
            </a:r>
            <a:r>
              <a:rPr>
                <a:solidFill>
                  <a:srgbClr val="003B4F"/>
                </a:solidFill>
                <a:latin typeface="Courier"/>
              </a:rPr>
              <a:t>(emmeans)   </a:t>
            </a:r>
            <a:r>
              <a:rPr>
                <a:solidFill>
                  <a:srgbClr val="5E5E5E"/>
                </a:solidFill>
                <a:latin typeface="Courier"/>
              </a:rPr>
              <a:t># For estimated marginal means</a:t>
            </a:r>
            <a:br/>
            <a:r>
              <a:rPr>
                <a:solidFill>
                  <a:srgbClr val="4758AB"/>
                </a:solidFill>
                <a:latin typeface="Courier"/>
              </a:rPr>
              <a:t>library</a:t>
            </a:r>
            <a:r>
              <a:rPr>
                <a:solidFill>
                  <a:srgbClr val="003B4F"/>
                </a:solidFill>
                <a:latin typeface="Courier"/>
              </a:rPr>
              <a:t>(broom)     </a:t>
            </a:r>
            <a:r>
              <a:rPr>
                <a:solidFill>
                  <a:srgbClr val="5E5E5E"/>
                </a:solidFill>
                <a:latin typeface="Courier"/>
              </a:rPr>
              <a:t># For tidying model outputs</a:t>
            </a:r>
            <a:br/>
            <a:r>
              <a:rPr>
                <a:solidFill>
                  <a:srgbClr val="4758AB"/>
                </a:solidFill>
                <a:latin typeface="Courier"/>
              </a:rPr>
              <a:t>library</a:t>
            </a:r>
            <a:r>
              <a:rPr>
                <a:solidFill>
                  <a:srgbClr val="003B4F"/>
                </a:solidFill>
                <a:latin typeface="Courier"/>
              </a:rPr>
              <a:t>(patchwork) </a:t>
            </a:r>
            <a:r>
              <a:rPr>
                <a:solidFill>
                  <a:srgbClr val="5E5E5E"/>
                </a:solidFill>
                <a:latin typeface="Courier"/>
              </a:rPr>
              <a:t># For combining plots</a:t>
            </a:r>
            <a:br/>
            <a:br/>
            <a:r>
              <a:rPr>
                <a:solidFill>
                  <a:srgbClr val="5E5E5E"/>
                </a:solidFill>
                <a:latin typeface="Courier"/>
              </a:rPr>
              <a:t># Set theme for plots</a:t>
            </a:r>
            <a:br/>
            <a:r>
              <a:rPr>
                <a:solidFill>
                  <a:srgbClr val="4758AB"/>
                </a:solidFill>
                <a:latin typeface="Courier"/>
              </a:rPr>
              <a:t>theme_set</a:t>
            </a:r>
            <a:r>
              <a:rPr>
                <a:solidFill>
                  <a:srgbClr val="003B4F"/>
                </a:solidFill>
                <a:latin typeface="Courier"/>
              </a:rPr>
              <a:t>(</a:t>
            </a:r>
            <a:r>
              <a:rPr>
                <a:solidFill>
                  <a:srgbClr val="4758AB"/>
                </a:solidFill>
                <a:latin typeface="Courier"/>
              </a:rPr>
              <a:t>theme_bw</a:t>
            </a:r>
            <a:r>
              <a:rPr>
                <a:solidFill>
                  <a:srgbClr val="003B4F"/>
                </a:solidFill>
                <a:latin typeface="Courier"/>
              </a:rPr>
              <a:t>(</a:t>
            </a:r>
            <a:r>
              <a:rPr>
                <a:solidFill>
                  <a:srgbClr val="657422"/>
                </a:solidFill>
                <a:latin typeface="Courier"/>
              </a:rPr>
              <a:t>base_size =</a:t>
            </a:r>
            <a:r>
              <a:rPr>
                <a:solidFill>
                  <a:srgbClr val="003B4F"/>
                </a:solidFill>
                <a:latin typeface="Courier"/>
              </a:rPr>
              <a:t> </a:t>
            </a:r>
            <a:r>
              <a:rPr>
                <a:solidFill>
                  <a:srgbClr val="AD0000"/>
                </a:solidFill>
                <a:latin typeface="Courier"/>
              </a:rPr>
              <a:t>12</a:t>
            </a:r>
            <a:r>
              <a:rPr>
                <a:solidFill>
                  <a:srgbClr val="003B4F"/>
                </a:solidFill>
                <a:latin typeface="Courier"/>
              </a:rPr>
              <a:t>))</a:t>
            </a:r>
            <a:br/>
            <a:br/>
            <a:r>
              <a:rPr>
                <a:solidFill>
                  <a:srgbClr val="5E5E5E"/>
                </a:solidFill>
                <a:latin typeface="Courier"/>
              </a:rPr>
              <a:t># Read the data</a:t>
            </a:r>
            <a:br/>
            <a:r>
              <a:rPr>
                <a:solidFill>
                  <a:srgbClr val="003B4F"/>
                </a:solidFill>
                <a:latin typeface="Courier"/>
              </a:rPr>
              <a:t>quinn_data &lt;- </a:t>
            </a:r>
            <a:r>
              <a:rPr>
                <a:solidFill>
                  <a:srgbClr val="4758AB"/>
                </a:solidFill>
                <a:latin typeface="Courier"/>
              </a:rPr>
              <a:t>read_csv</a:t>
            </a:r>
            <a:r>
              <a:rPr>
                <a:solidFill>
                  <a:srgbClr val="003B4F"/>
                </a:solidFill>
                <a:latin typeface="Courier"/>
              </a:rPr>
              <a:t>(</a:t>
            </a:r>
            <a:r>
              <a:rPr>
                <a:solidFill>
                  <a:srgbClr val="20794D"/>
                </a:solidFill>
                <a:latin typeface="Courier"/>
              </a:rPr>
              <a:t>"data/quinn.csv"</a:t>
            </a:r>
            <a:r>
              <a:rPr>
                <a:solidFill>
                  <a:srgbClr val="003B4F"/>
                </a:solidFill>
                <a:latin typeface="Courier"/>
              </a:rPr>
              <a:t>)</a:t>
            </a:r>
            <a:br/>
            <a:br/>
            <a:r>
              <a:rPr>
                <a:solidFill>
                  <a:srgbClr val="5E5E5E"/>
                </a:solidFill>
                <a:latin typeface="Courier"/>
              </a:rPr>
              <a:t># Convert factors</a:t>
            </a:r>
            <a:br/>
            <a:r>
              <a:rPr>
                <a:solidFill>
                  <a:srgbClr val="003B4F"/>
                </a:solidFill>
                <a:latin typeface="Courier"/>
              </a:rPr>
              <a:t>quinn_data &lt;- quinn_data </a:t>
            </a:r>
            <a:r>
              <a:rPr>
                <a:solidFill>
                  <a:srgbClr val="5E5E5E"/>
                </a:solidFill>
                <a:latin typeface="Courier"/>
              </a:rPr>
              <a:t>%&gt;%</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DENSITY =</a:t>
            </a:r>
            <a:r>
              <a:rPr>
                <a:solidFill>
                  <a:srgbClr val="003B4F"/>
                </a:solidFill>
                <a:latin typeface="Courier"/>
              </a:rPr>
              <a:t> </a:t>
            </a:r>
            <a:r>
              <a:rPr>
                <a:solidFill>
                  <a:srgbClr val="4758AB"/>
                </a:solidFill>
                <a:latin typeface="Courier"/>
              </a:rPr>
              <a:t>factor</a:t>
            </a:r>
            <a:r>
              <a:rPr>
                <a:solidFill>
                  <a:srgbClr val="003B4F"/>
                </a:solidFill>
                <a:latin typeface="Courier"/>
              </a:rPr>
              <a:t>(DENSITY, </a:t>
            </a:r>
            <a:r>
              <a:rPr>
                <a:solidFill>
                  <a:srgbClr val="657422"/>
                </a:solidFill>
                <a:latin typeface="Courier"/>
              </a:rPr>
              <a:t>levels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AD0000"/>
                </a:solidFill>
                <a:latin typeface="Courier"/>
              </a:rPr>
              <a:t>8</a:t>
            </a:r>
            <a:r>
              <a:rPr>
                <a:solidFill>
                  <a:srgbClr val="003B4F"/>
                </a:solidFill>
                <a:latin typeface="Courier"/>
              </a:rPr>
              <a:t>, </a:t>
            </a:r>
            <a:r>
              <a:rPr>
                <a:solidFill>
                  <a:srgbClr val="AD0000"/>
                </a:solidFill>
                <a:latin typeface="Courier"/>
              </a:rPr>
              <a:t>15</a:t>
            </a:r>
            <a:r>
              <a:rPr>
                <a:solidFill>
                  <a:srgbClr val="003B4F"/>
                </a:solidFill>
                <a:latin typeface="Courier"/>
              </a:rPr>
              <a:t>, </a:t>
            </a:r>
            <a:r>
              <a:rPr>
                <a:solidFill>
                  <a:srgbClr val="AD0000"/>
                </a:solidFill>
                <a:latin typeface="Courier"/>
              </a:rPr>
              <a:t>30</a:t>
            </a:r>
            <a:r>
              <a:rPr>
                <a:solidFill>
                  <a:srgbClr val="003B4F"/>
                </a:solidFill>
                <a:latin typeface="Courier"/>
              </a:rPr>
              <a:t>, </a:t>
            </a:r>
            <a:r>
              <a:rPr>
                <a:solidFill>
                  <a:srgbClr val="AD0000"/>
                </a:solidFill>
                <a:latin typeface="Courier"/>
              </a:rPr>
              <a:t>45</a:t>
            </a:r>
            <a:r>
              <a:rPr>
                <a:solidFill>
                  <a:srgbClr val="003B4F"/>
                </a:solidFill>
                <a:latin typeface="Courier"/>
              </a:rPr>
              <a:t>)),</a:t>
            </a:r>
            <a:br/>
            <a:r>
              <a:rPr>
                <a:solidFill>
                  <a:srgbClr val="003B4F"/>
                </a:solidFill>
                <a:latin typeface="Courier"/>
              </a:rPr>
              <a:t>    </a:t>
            </a:r>
            <a:r>
              <a:rPr>
                <a:solidFill>
                  <a:srgbClr val="657422"/>
                </a:solidFill>
                <a:latin typeface="Courier"/>
              </a:rPr>
              <a:t>SEASON =</a:t>
            </a:r>
            <a:r>
              <a:rPr>
                <a:solidFill>
                  <a:srgbClr val="003B4F"/>
                </a:solidFill>
                <a:latin typeface="Courier"/>
              </a:rPr>
              <a:t> </a:t>
            </a:r>
            <a:r>
              <a:rPr>
                <a:solidFill>
                  <a:srgbClr val="4758AB"/>
                </a:solidFill>
                <a:latin typeface="Courier"/>
              </a:rPr>
              <a:t>factor</a:t>
            </a:r>
            <a:r>
              <a:rPr>
                <a:solidFill>
                  <a:srgbClr val="003B4F"/>
                </a:solidFill>
                <a:latin typeface="Courier"/>
              </a:rPr>
              <a:t>(SEASON)</a:t>
            </a:r>
            <a:br/>
            <a:r>
              <a:rPr>
                <a:solidFill>
                  <a:srgbClr val="003B4F"/>
                </a:solidFill>
                <a:latin typeface="Courier"/>
              </a:rPr>
              <a:t>  )</a:t>
            </a:r>
            <a:br/>
            <a:br/>
            <a:r>
              <a:rPr>
                <a:solidFill>
                  <a:srgbClr val="5E5E5E"/>
                </a:solidFill>
                <a:latin typeface="Courier"/>
              </a:rPr>
              <a:t># Summary statistics</a:t>
            </a:r>
            <a:br/>
            <a:r>
              <a:rPr>
                <a:solidFill>
                  <a:srgbClr val="003B4F"/>
                </a:solidFill>
                <a:latin typeface="Courier"/>
              </a:rPr>
              <a:t>quinn_data </a:t>
            </a:r>
            <a:r>
              <a:rPr>
                <a:solidFill>
                  <a:srgbClr val="5E5E5E"/>
                </a:solidFill>
                <a:latin typeface="Courier"/>
              </a:rPr>
              <a:t>%&gt;%</a:t>
            </a:r>
            <a:br/>
            <a:r>
              <a:rPr>
                <a:solidFill>
                  <a:srgbClr val="003B4F"/>
                </a:solidFill>
                <a:latin typeface="Courier"/>
              </a:rPr>
              <a:t>  </a:t>
            </a:r>
            <a:r>
              <a:rPr>
                <a:solidFill>
                  <a:srgbClr val="4758AB"/>
                </a:solidFill>
                <a:latin typeface="Courier"/>
              </a:rPr>
              <a:t>group_by</a:t>
            </a:r>
            <a:r>
              <a:rPr>
                <a:solidFill>
                  <a:srgbClr val="003B4F"/>
                </a:solidFill>
                <a:latin typeface="Courier"/>
              </a:rPr>
              <a:t>(DENSITY, SEASON) </a:t>
            </a:r>
            <a:r>
              <a:rPr>
                <a:solidFill>
                  <a:srgbClr val="5E5E5E"/>
                </a:solidFill>
                <a:latin typeface="Courier"/>
              </a:rPr>
              <a:t>%&gt;%</a:t>
            </a:r>
            <a:br/>
            <a:r>
              <a:rPr>
                <a:solidFill>
                  <a:srgbClr val="003B4F"/>
                </a:solidFill>
                <a:latin typeface="Courier"/>
              </a:rPr>
              <a:t>  </a:t>
            </a:r>
            <a:r>
              <a:rPr>
                <a:solidFill>
                  <a:srgbClr val="4758AB"/>
                </a:solidFill>
                <a:latin typeface="Courier"/>
              </a:rPr>
              <a:t>summarise</a:t>
            </a:r>
            <a:r>
              <a:rPr>
                <a:solidFill>
                  <a:srgbClr val="003B4F"/>
                </a:solidFill>
                <a:latin typeface="Courier"/>
              </a:rPr>
              <a:t>(</a:t>
            </a:r>
            <a:br/>
            <a:r>
              <a:rPr>
                <a:solidFill>
                  <a:srgbClr val="003B4F"/>
                </a:solidFill>
                <a:latin typeface="Courier"/>
              </a:rPr>
              <a:t>    </a:t>
            </a:r>
            <a:r>
              <a:rPr>
                <a:solidFill>
                  <a:srgbClr val="657422"/>
                </a:solidFill>
                <a:latin typeface="Courier"/>
              </a:rPr>
              <a:t>mean_eggs =</a:t>
            </a:r>
            <a:r>
              <a:rPr>
                <a:solidFill>
                  <a:srgbClr val="003B4F"/>
                </a:solidFill>
                <a:latin typeface="Courier"/>
              </a:rPr>
              <a:t> </a:t>
            </a:r>
            <a:r>
              <a:rPr>
                <a:solidFill>
                  <a:srgbClr val="4758AB"/>
                </a:solidFill>
                <a:latin typeface="Courier"/>
              </a:rPr>
              <a:t>mean</a:t>
            </a:r>
            <a:r>
              <a:rPr>
                <a:solidFill>
                  <a:srgbClr val="003B4F"/>
                </a:solidFill>
                <a:latin typeface="Courier"/>
              </a:rPr>
              <a:t>(EGGS),</a:t>
            </a:r>
            <a:br/>
            <a:r>
              <a:rPr>
                <a:solidFill>
                  <a:srgbClr val="003B4F"/>
                </a:solidFill>
                <a:latin typeface="Courier"/>
              </a:rPr>
              <a:t>    </a:t>
            </a:r>
            <a:r>
              <a:rPr>
                <a:solidFill>
                  <a:srgbClr val="657422"/>
                </a:solidFill>
                <a:latin typeface="Courier"/>
              </a:rPr>
              <a:t>sd_eggs =</a:t>
            </a:r>
            <a:r>
              <a:rPr>
                <a:solidFill>
                  <a:srgbClr val="003B4F"/>
                </a:solidFill>
                <a:latin typeface="Courier"/>
              </a:rPr>
              <a:t> </a:t>
            </a:r>
            <a:r>
              <a:rPr>
                <a:solidFill>
                  <a:srgbClr val="4758AB"/>
                </a:solidFill>
                <a:latin typeface="Courier"/>
              </a:rPr>
              <a:t>sd</a:t>
            </a:r>
            <a:r>
              <a:rPr>
                <a:solidFill>
                  <a:srgbClr val="003B4F"/>
                </a:solidFill>
                <a:latin typeface="Courier"/>
              </a:rPr>
              <a:t>(EGGS),</a:t>
            </a:r>
            <a:br/>
            <a:r>
              <a:rPr>
                <a:solidFill>
                  <a:srgbClr val="003B4F"/>
                </a:solidFill>
                <a:latin typeface="Courier"/>
              </a:rPr>
              <a:t>    </a:t>
            </a:r>
            <a:r>
              <a:rPr>
                <a:solidFill>
                  <a:srgbClr val="657422"/>
                </a:solidFill>
                <a:latin typeface="Courier"/>
              </a:rPr>
              <a:t>n =</a:t>
            </a:r>
            <a:r>
              <a:rPr>
                <a:solidFill>
                  <a:srgbClr val="003B4F"/>
                </a:solidFill>
                <a:latin typeface="Courier"/>
              </a:rPr>
              <a:t> </a:t>
            </a:r>
            <a:r>
              <a:rPr>
                <a:solidFill>
                  <a:srgbClr val="4758AB"/>
                </a:solidFill>
                <a:latin typeface="Courier"/>
              </a:rPr>
              <a:t>n</a:t>
            </a:r>
            <a:r>
              <a:rPr>
                <a:solidFill>
                  <a:srgbClr val="003B4F"/>
                </a:solidFill>
                <a:latin typeface="Courier"/>
              </a:rPr>
              <a:t>()</a:t>
            </a:r>
            <a:br/>
            <a:r>
              <a:rPr>
                <a:solidFill>
                  <a:srgbClr val="003B4F"/>
                </a:solidFill>
                <a:latin typeface="Courier"/>
              </a:rPr>
              <a:t>  )</a:t>
            </a:r>
          </a:p>
          <a:p>
            <a:pPr lvl="0" indent="0">
              <a:buNone/>
            </a:pPr>
            <a:r>
              <a:rPr>
                <a:latin typeface="Courier"/>
              </a:rPr>
              <a:t># A tibble: 8 × 5
# Groups:   DENSITY [4]
  DENSITY SEASON mean_eggs sd_eggs     n
  &lt;fct&gt;   &lt;fct&gt;      &lt;dbl&gt;   &lt;dbl&gt; &lt;int&gt;
1 8       spring     2.42    0.591     3
2 8       summer     1.83    0.315     3
3 15      spring     2.18    0.379     3
4 15      summer     1.18    0.482     3
5 30      spring     1.57    0.621     3
6 30      summer     0.811   0.411     3
7 45      spring     1.20    0.190     3
8 45      summer     0.593   0.205     3</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spcBef>
                <a:spcPts val="3000"/>
              </a:spcBef>
              <a:buNone/>
            </a:pPr>
            <a:r>
              <a:rPr b="1"/>
              <a:t>ANOVA Assumptions</a:t>
            </a:r>
          </a:p>
          <a:p>
            <a:pPr lvl="0" indent="0" marL="0">
              <a:buNone/>
            </a:pPr>
            <a:r>
              <a:rPr/>
              <a:t>Before conducting the factorial ANOVA, we need to check several assumptions:</a:t>
            </a:r>
          </a:p>
          <a:p>
            <a:pPr lvl="0" indent="-342900" marL="342900">
              <a:buAutoNum type="arabicPeriod"/>
            </a:pPr>
            <a:r>
              <a:rPr/>
              <a:t>Independence of observations</a:t>
            </a:r>
          </a:p>
          <a:p>
            <a:pPr lvl="0" indent="-342900" marL="342900">
              <a:buAutoNum type="arabicPeriod"/>
            </a:pPr>
            <a:r>
              <a:rPr/>
              <a:t>Normality of residuals</a:t>
            </a:r>
          </a:p>
          <a:p>
            <a:pPr lvl="0" indent="-342900" marL="342900">
              <a:buAutoNum type="arabicPeriod"/>
            </a:pPr>
            <a:r>
              <a:rPr/>
              <a:t>Homogeneity of variances</a:t>
            </a:r>
          </a:p>
          <a:p>
            <a:pPr lvl="0" indent="0" marL="0">
              <a:spcBef>
                <a:spcPts val="3000"/>
              </a:spcBef>
              <a:buNone/>
            </a:pPr>
          </a:p>
        </p:txBody>
      </p:sp>
      <p:sp>
        <p:nvSpPr>
          <p:cNvPr id="4" name="Content Placeholder 3"/>
          <p:cNvSpPr>
            <a:spLocks noGrp="1"/>
          </p:cNvSpPr>
          <p:nvPr>
            <p:ph idx="2" sz="half"/>
          </p:nvPr>
        </p:nvSpPr>
        <p:spPr/>
        <p:txBody>
          <a:bodyPr/>
          <a:lstStyle/>
          <a:p>
            <a:pPr lvl="0" indent="0" marL="0">
              <a:buNone/>
            </a:pPr>
            <a:r>
              <a:rPr/>
              <a:t>Fit the model</a:t>
            </a:r>
          </a:p>
          <a:p>
            <a:pPr lvl="0" indent="0">
              <a:buNone/>
            </a:pPr>
            <a:r>
              <a:rPr>
                <a:solidFill>
                  <a:srgbClr val="5E5E5E"/>
                </a:solidFill>
                <a:latin typeface="Courier"/>
              </a:rPr>
              <a:t># Fit the factorial ANOVA using linear model (lm) instead of aov</a:t>
            </a:r>
            <a:br/>
            <a:r>
              <a:rPr>
                <a:solidFill>
                  <a:srgbClr val="003B4F"/>
                </a:solidFill>
                <a:latin typeface="Courier"/>
              </a:rPr>
              <a:t>quinn_model_lm &lt;- </a:t>
            </a:r>
            <a:r>
              <a:rPr>
                <a:solidFill>
                  <a:srgbClr val="4758AB"/>
                </a:solidFill>
                <a:latin typeface="Courier"/>
              </a:rPr>
              <a:t>lm</a:t>
            </a:r>
            <a:r>
              <a:rPr>
                <a:solidFill>
                  <a:srgbClr val="003B4F"/>
                </a:solidFill>
                <a:latin typeface="Courier"/>
              </a:rPr>
              <a:t>(EGGS </a:t>
            </a:r>
            <a:r>
              <a:rPr>
                <a:solidFill>
                  <a:srgbClr val="5E5E5E"/>
                </a:solidFill>
                <a:latin typeface="Courier"/>
              </a:rPr>
              <a:t>~</a:t>
            </a:r>
            <a:r>
              <a:rPr>
                <a:solidFill>
                  <a:srgbClr val="003B4F"/>
                </a:solidFill>
                <a:latin typeface="Courier"/>
              </a:rPr>
              <a:t> DENSITY </a:t>
            </a:r>
            <a:r>
              <a:rPr>
                <a:solidFill>
                  <a:srgbClr val="5E5E5E"/>
                </a:solidFill>
                <a:latin typeface="Courier"/>
              </a:rPr>
              <a:t>*</a:t>
            </a:r>
            <a:r>
              <a:rPr>
                <a:solidFill>
                  <a:srgbClr val="003B4F"/>
                </a:solidFill>
                <a:latin typeface="Courier"/>
              </a:rPr>
              <a:t> SEASON, </a:t>
            </a:r>
            <a:r>
              <a:rPr>
                <a:solidFill>
                  <a:srgbClr val="657422"/>
                </a:solidFill>
                <a:latin typeface="Courier"/>
              </a:rPr>
              <a:t>data =</a:t>
            </a:r>
            <a:r>
              <a:rPr>
                <a:solidFill>
                  <a:srgbClr val="003B4F"/>
                </a:solidFill>
                <a:latin typeface="Courier"/>
              </a:rPr>
              <a:t> quinn_data)</a:t>
            </a:r>
            <a:br/>
            <a:br/>
            <a:r>
              <a:rPr>
                <a:solidFill>
                  <a:srgbClr val="5E5E5E"/>
                </a:solidFill>
                <a:latin typeface="Courier"/>
              </a:rPr>
              <a:t># View the model summary to see coefficients, standard errors, etc.</a:t>
            </a:r>
            <a:br/>
            <a:r>
              <a:rPr>
                <a:solidFill>
                  <a:srgbClr val="4758AB"/>
                </a:solidFill>
                <a:latin typeface="Courier"/>
              </a:rPr>
              <a:t>summary</a:t>
            </a:r>
            <a:r>
              <a:rPr>
                <a:solidFill>
                  <a:srgbClr val="003B4F"/>
                </a:solidFill>
                <a:latin typeface="Courier"/>
              </a:rPr>
              <a:t>(quinn_model_lm)</a:t>
            </a:r>
          </a:p>
          <a:p>
            <a:pPr lvl="0" indent="0">
              <a:buNone/>
            </a:pPr>
            <a:r>
              <a:rPr>
                <a:latin typeface="Courier"/>
              </a:rPr>
              <a:t>
Call:
lm(formula = EGGS ~ DENSITY * SEASON, data = quinn_data)
Residuals:
    Min      1Q  Median      3Q     Max 
-0.6667 -0.2612 -0.0610  0.2292  0.6647 
Coefficients:
                       Estimate Std. Error t value Pr(&gt;|t|)    
(Intercept)             2.41667    0.24642   9.807  3.6e-08 ***
DENSITY15              -0.23933    0.34849  -0.687  0.50206    
DENSITY30              -0.85133    0.34849  -2.443  0.02655 *  
DENSITY45              -1.21700    0.34849  -3.492  0.00301 ** 
SEASONsummer           -0.58333    0.34849  -1.674  0.11358    
DENSITY15:SEASONsummer -0.41633    0.49284  -0.845  0.41069    
DENSITY30:SEASONsummer -0.17067    0.49284  -0.346  0.73363    
DENSITY45:SEASONsummer -0.02367    0.49284  -0.048  0.96229    
---
Signif. codes:  0 '***' 0.001 '**' 0.01 '*' 0.05 '.' 0.1 ' ' 1
Residual standard error: 0.4268 on 16 degrees of freedom
Multiple R-squared:  0.749, Adjusted R-squared:  0.6392 
F-statistic: 6.822 on 7 and 16 DF,  p-value: 0.000745</a:t>
            </a:r>
          </a:p>
          <a:p>
            <a:pPr lvl="0" indent="0">
              <a:buNone/>
            </a:pPr>
            <a:r>
              <a:rPr>
                <a:solidFill>
                  <a:srgbClr val="5E5E5E"/>
                </a:solidFill>
                <a:latin typeface="Courier"/>
              </a:rPr>
              <a:t># Store residuals for diagnostics</a:t>
            </a:r>
            <a:br/>
            <a:r>
              <a:rPr>
                <a:solidFill>
                  <a:srgbClr val="003B4F"/>
                </a:solidFill>
                <a:latin typeface="Courier"/>
              </a:rPr>
              <a:t>quinn_data</a:t>
            </a:r>
            <a:r>
              <a:rPr>
                <a:solidFill>
                  <a:srgbClr val="5E5E5E"/>
                </a:solidFill>
                <a:latin typeface="Courier"/>
              </a:rPr>
              <a:t>$</a:t>
            </a:r>
            <a:r>
              <a:rPr>
                <a:solidFill>
                  <a:srgbClr val="003B4F"/>
                </a:solidFill>
                <a:latin typeface="Courier"/>
              </a:rPr>
              <a:t>residuals &lt;- </a:t>
            </a:r>
            <a:r>
              <a:rPr>
                <a:solidFill>
                  <a:srgbClr val="4758AB"/>
                </a:solidFill>
                <a:latin typeface="Courier"/>
              </a:rPr>
              <a:t>residuals</a:t>
            </a:r>
            <a:r>
              <a:rPr>
                <a:solidFill>
                  <a:srgbClr val="003B4F"/>
                </a:solidFill>
                <a:latin typeface="Courier"/>
              </a:rPr>
              <a:t>(quinn_model_lm)</a:t>
            </a:r>
            <a:br/>
            <a:r>
              <a:rPr>
                <a:solidFill>
                  <a:srgbClr val="003B4F"/>
                </a:solidFill>
                <a:latin typeface="Courier"/>
              </a:rPr>
              <a:t>quinn_data</a:t>
            </a:r>
            <a:r>
              <a:rPr>
                <a:solidFill>
                  <a:srgbClr val="5E5E5E"/>
                </a:solidFill>
                <a:latin typeface="Courier"/>
              </a:rPr>
              <a:t>$</a:t>
            </a:r>
            <a:r>
              <a:rPr>
                <a:solidFill>
                  <a:srgbClr val="003B4F"/>
                </a:solidFill>
                <a:latin typeface="Courier"/>
              </a:rPr>
              <a:t>fitted &lt;- </a:t>
            </a:r>
            <a:r>
              <a:rPr>
                <a:solidFill>
                  <a:srgbClr val="4758AB"/>
                </a:solidFill>
                <a:latin typeface="Courier"/>
              </a:rPr>
              <a:t>fitted</a:t>
            </a:r>
            <a:r>
              <a:rPr>
                <a:solidFill>
                  <a:srgbClr val="003B4F"/>
                </a:solidFill>
                <a:latin typeface="Courier"/>
              </a:rPr>
              <a:t>(quinn_model_lm)</a:t>
            </a:r>
            <a:br/>
            <a:br/>
            <a:r>
              <a:rPr>
                <a:solidFill>
                  <a:srgbClr val="5E5E5E"/>
                </a:solidFill>
                <a:latin typeface="Courier"/>
              </a:rPr>
              <a:t># For backward compatibility with later code</a:t>
            </a:r>
            <a:br/>
            <a:r>
              <a:rPr>
                <a:solidFill>
                  <a:srgbClr val="003B4F"/>
                </a:solidFill>
                <a:latin typeface="Courier"/>
              </a:rPr>
              <a:t>quinn_model &lt;- </a:t>
            </a:r>
            <a:r>
              <a:rPr>
                <a:solidFill>
                  <a:srgbClr val="4758AB"/>
                </a:solidFill>
                <a:latin typeface="Courier"/>
              </a:rPr>
              <a:t>aov</a:t>
            </a:r>
            <a:r>
              <a:rPr>
                <a:solidFill>
                  <a:srgbClr val="003B4F"/>
                </a:solidFill>
                <a:latin typeface="Courier"/>
              </a:rPr>
              <a:t>(quinn_model_lm)</a:t>
            </a:r>
            <a:br/>
            <a:br/>
            <a:r>
              <a:rPr>
                <a:solidFill>
                  <a:srgbClr val="4758AB"/>
                </a:solidFill>
                <a:latin typeface="Courier"/>
              </a:rPr>
              <a:t>summary</a:t>
            </a:r>
            <a:r>
              <a:rPr>
                <a:solidFill>
                  <a:srgbClr val="003B4F"/>
                </a:solidFill>
                <a:latin typeface="Courier"/>
              </a:rPr>
              <a:t>(quinn_model_lm)</a:t>
            </a:r>
          </a:p>
          <a:p>
            <a:pPr lvl="0" indent="0">
              <a:buNone/>
            </a:pPr>
            <a:r>
              <a:rPr>
                <a:latin typeface="Courier"/>
              </a:rPr>
              <a:t>
Call:
lm(formula = EGGS ~ DENSITY * SEASON, data = quinn_data)
Residuals:
    Min      1Q  Median      3Q     Max 
-0.6667 -0.2612 -0.0610  0.2292  0.6647 
Coefficients:
                       Estimate Std. Error t value Pr(&gt;|t|)    
(Intercept)             2.41667    0.24642   9.807  3.6e-08 ***
DENSITY15              -0.23933    0.34849  -0.687  0.50206    
DENSITY30              -0.85133    0.34849  -2.443  0.02655 *  
DENSITY45              -1.21700    0.34849  -3.492  0.00301 ** 
SEASONsummer           -0.58333    0.34849  -1.674  0.11358    
DENSITY15:SEASONsummer -0.41633    0.49284  -0.845  0.41069    
DENSITY30:SEASONsummer -0.17067    0.49284  -0.346  0.73363    
DENSITY45:SEASONsummer -0.02367    0.49284  -0.048  0.96229    
---
Signif. codes:  0 '***' 0.001 '**' 0.01 '*' 0.05 '.' 0.1 ' ' 1
Residual standard error: 0.4268 on 16 degrees of freedom
Multiple R-squared:  0.749, Adjusted R-squared:  0.6392 
F-statistic: 6.822 on 7 and 16 DF,  p-value: 0.000745</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lstStyle/>
          <a:p>
            <a:pPr lvl="0" indent="0" marL="0">
              <a:buNone/>
            </a:pPr>
            <a:r>
              <a:rPr/>
              <a:t>Lecture 14: Factorial ANOVA</a:t>
            </a:r>
          </a:p>
        </p:txBody>
      </p:sp>
      <p:sp>
        <p:nvSpPr>
          <p:cNvPr id="3" name="Text Placeholder 2"/>
          <p:cNvSpPr>
            <a:spLocks noGrp="1"/>
          </p:cNvSpPr>
          <p:nvPr>
            <p:ph idx="1" type="body"/>
          </p:nvPr>
        </p:nvSpPr>
        <p:spPr/>
        <p:txBody>
          <a:bodyPr/>
          <a:lstStyle/>
          <a:p>
            <a:pPr lvl="0" indent="0" marL="0">
              <a:spcBef>
                <a:spcPts val="3000"/>
              </a:spcBef>
              <a:buNone/>
            </a:pPr>
            <a:r>
              <a:rPr b="1"/>
              <a:t>Check for Normality of Residuals</a:t>
            </a:r>
          </a:p>
        </p:txBody>
      </p:sp>
      <p:sp>
        <p:nvSpPr>
          <p:cNvPr id="5" name="Text Placeholder 4"/>
          <p:cNvSpPr>
            <a:spLocks noGrp="1"/>
          </p:cNvSpPr>
          <p:nvPr>
            <p:ph idx="3" sz="quarter" type="body"/>
          </p:nvPr>
        </p:nvSpPr>
        <p:spPr/>
        <p:txBody>
          <a:bodyPr/>
          <a:lstStyle/>
          <a:p>
            <a:pPr lvl="0" indent="0">
              <a:buNone/>
            </a:pPr>
            <a:r>
              <a:rPr>
                <a:solidFill>
                  <a:srgbClr val="5E5E5E"/>
                </a:solidFill>
                <a:latin typeface="Courier"/>
              </a:rPr>
              <a:t># Create Q-Q plot of residuals</a:t>
            </a:r>
            <a:br/>
            <a:r>
              <a:rPr>
                <a:solidFill>
                  <a:srgbClr val="4758AB"/>
                </a:solidFill>
                <a:latin typeface="Courier"/>
              </a:rPr>
              <a:t>ggplot</a:t>
            </a:r>
            <a:r>
              <a:rPr>
                <a:solidFill>
                  <a:srgbClr val="003B4F"/>
                </a:solidFill>
                <a:latin typeface="Courier"/>
              </a:rPr>
              <a:t>(quinn_data, </a:t>
            </a:r>
            <a:r>
              <a:rPr>
                <a:solidFill>
                  <a:srgbClr val="4758AB"/>
                </a:solidFill>
                <a:latin typeface="Courier"/>
              </a:rPr>
              <a:t>aes</a:t>
            </a:r>
            <a:r>
              <a:rPr>
                <a:solidFill>
                  <a:srgbClr val="003B4F"/>
                </a:solidFill>
                <a:latin typeface="Courier"/>
              </a:rPr>
              <a:t>(</a:t>
            </a:r>
            <a:r>
              <a:rPr>
                <a:solidFill>
                  <a:srgbClr val="657422"/>
                </a:solidFill>
                <a:latin typeface="Courier"/>
              </a:rPr>
              <a:t>sample =</a:t>
            </a:r>
            <a:r>
              <a:rPr>
                <a:solidFill>
                  <a:srgbClr val="003B4F"/>
                </a:solidFill>
                <a:latin typeface="Courier"/>
              </a:rPr>
              <a:t> residuals)) </a:t>
            </a:r>
            <a:r>
              <a:rPr>
                <a:solidFill>
                  <a:srgbClr val="5E5E5E"/>
                </a:solidFill>
                <a:latin typeface="Courier"/>
              </a:rPr>
              <a:t>+</a:t>
            </a:r>
            <a:br/>
            <a:r>
              <a:rPr>
                <a:solidFill>
                  <a:srgbClr val="003B4F"/>
                </a:solidFill>
                <a:latin typeface="Courier"/>
              </a:rPr>
              <a:t>  </a:t>
            </a:r>
            <a:r>
              <a:rPr>
                <a:solidFill>
                  <a:srgbClr val="4758AB"/>
                </a:solidFill>
                <a:latin typeface="Courier"/>
              </a:rPr>
              <a:t>stat_qq</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stat_qq_line</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"Q-Q Plot of Residuals"</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"Theoretical Quantiles"</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"Sample Quantiles"</a:t>
            </a:r>
            <a:r>
              <a:rPr>
                <a:solidFill>
                  <a:srgbClr val="003B4F"/>
                </a:solidFill>
                <a:latin typeface="Courier"/>
              </a:rPr>
              <a:t>)</a:t>
            </a:r>
          </a:p>
        </p:txBody>
      </p:sp>
      <p:pic>
        <p:nvPicPr>
          <p:cNvPr descr="14_03_factorial_anova_files/figure-pptx/normality_1-1.png" id="0" name="Picture 1"/>
          <p:cNvPicPr>
            <a:picLocks noGrp="1" noChangeAspect="1"/>
          </p:cNvPicPr>
          <p:nvPr/>
        </p:nvPicPr>
        <p:blipFill>
          <a:blip r:embed="rId2"/>
          <a:stretch>
            <a:fillRect/>
          </a:stretch>
        </p:blipFill>
        <p:spPr bwMode="auto">
          <a:xfrm>
            <a:off x="5461000" y="1295400"/>
            <a:ext cx="2616200" cy="32766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lstStyle/>
          <a:p>
            <a:pPr lvl="0" indent="0" marL="0">
              <a:buNone/>
            </a:pPr>
            <a:r>
              <a:rPr/>
              <a:t>Lecture 14: Factorial ANOVA</a:t>
            </a:r>
          </a:p>
        </p:txBody>
      </p:sp>
      <p:sp>
        <p:nvSpPr>
          <p:cNvPr id="3" name="Text Placeholder 2"/>
          <p:cNvSpPr>
            <a:spLocks noGrp="1"/>
          </p:cNvSpPr>
          <p:nvPr>
            <p:ph idx="1" type="body"/>
          </p:nvPr>
        </p:nvSpPr>
        <p:spPr/>
        <p:txBody>
          <a:bodyPr/>
          <a:lstStyle/>
          <a:p>
            <a:pPr lvl="0" indent="0" marL="0">
              <a:spcBef>
                <a:spcPts val="3000"/>
              </a:spcBef>
              <a:buNone/>
            </a:pPr>
            <a:r>
              <a:rPr b="1"/>
              <a:t>Check for Normality of Residuals</a:t>
            </a:r>
          </a:p>
        </p:txBody>
      </p:sp>
      <p:sp>
        <p:nvSpPr>
          <p:cNvPr id="5" name="Text Placeholder 4"/>
          <p:cNvSpPr>
            <a:spLocks noGrp="1"/>
          </p:cNvSpPr>
          <p:nvPr>
            <p:ph idx="3" sz="quarter" type="body"/>
          </p:nvPr>
        </p:nvSpPr>
        <p:spPr/>
        <p:txBody>
          <a:bodyPr/>
          <a:lstStyle/>
          <a:p>
            <a:pPr lvl="0" indent="0">
              <a:buNone/>
            </a:pPr>
            <a:r>
              <a:rPr>
                <a:solidFill>
                  <a:srgbClr val="5E5E5E"/>
                </a:solidFill>
                <a:latin typeface="Courier"/>
              </a:rPr>
              <a:t># Histogram of residuals</a:t>
            </a:r>
            <a:br/>
            <a:r>
              <a:rPr>
                <a:solidFill>
                  <a:srgbClr val="4758AB"/>
                </a:solidFill>
                <a:latin typeface="Courier"/>
              </a:rPr>
              <a:t>ggplot</a:t>
            </a:r>
            <a:r>
              <a:rPr>
                <a:solidFill>
                  <a:srgbClr val="003B4F"/>
                </a:solidFill>
                <a:latin typeface="Courier"/>
              </a:rPr>
              <a:t>(quinn_data,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residuals)) </a:t>
            </a:r>
            <a:r>
              <a:rPr>
                <a:solidFill>
                  <a:srgbClr val="5E5E5E"/>
                </a:solidFill>
                <a:latin typeface="Courier"/>
              </a:rPr>
              <a:t>+</a:t>
            </a:r>
            <a:br/>
            <a:r>
              <a:rPr>
                <a:solidFill>
                  <a:srgbClr val="003B4F"/>
                </a:solidFill>
                <a:latin typeface="Courier"/>
              </a:rPr>
              <a:t>  </a:t>
            </a:r>
            <a:r>
              <a:rPr>
                <a:solidFill>
                  <a:srgbClr val="4758AB"/>
                </a:solidFill>
                <a:latin typeface="Courier"/>
              </a:rPr>
              <a:t>geom_histogram</a:t>
            </a:r>
            <a:r>
              <a:rPr>
                <a:solidFill>
                  <a:srgbClr val="003B4F"/>
                </a:solidFill>
                <a:latin typeface="Courier"/>
              </a:rPr>
              <a:t>(</a:t>
            </a:r>
            <a:r>
              <a:rPr>
                <a:solidFill>
                  <a:srgbClr val="657422"/>
                </a:solidFill>
                <a:latin typeface="Courier"/>
              </a:rPr>
              <a:t>bins =</a:t>
            </a:r>
            <a:r>
              <a:rPr>
                <a:solidFill>
                  <a:srgbClr val="003B4F"/>
                </a:solidFill>
                <a:latin typeface="Courier"/>
              </a:rPr>
              <a:t> </a:t>
            </a:r>
            <a:r>
              <a:rPr>
                <a:solidFill>
                  <a:srgbClr val="AD0000"/>
                </a:solidFill>
                <a:latin typeface="Courier"/>
              </a:rPr>
              <a:t>8</a:t>
            </a:r>
            <a:r>
              <a:rPr>
                <a:solidFill>
                  <a:srgbClr val="003B4F"/>
                </a:solidFill>
                <a:latin typeface="Courier"/>
              </a:rPr>
              <a:t>, </a:t>
            </a:r>
            <a:r>
              <a:rPr>
                <a:solidFill>
                  <a:srgbClr val="657422"/>
                </a:solidFill>
                <a:latin typeface="Courier"/>
              </a:rPr>
              <a:t>fill =</a:t>
            </a:r>
            <a:r>
              <a:rPr>
                <a:solidFill>
                  <a:srgbClr val="003B4F"/>
                </a:solidFill>
                <a:latin typeface="Courier"/>
              </a:rPr>
              <a:t> </a:t>
            </a:r>
            <a:r>
              <a:rPr>
                <a:solidFill>
                  <a:srgbClr val="20794D"/>
                </a:solidFill>
                <a:latin typeface="Courier"/>
              </a:rPr>
              <a:t>"steelblue"</a:t>
            </a: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"black"</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"Histogram of Residuals"</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"Residuals"</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"Count"</a:t>
            </a:r>
            <a:r>
              <a:rPr>
                <a:solidFill>
                  <a:srgbClr val="003B4F"/>
                </a:solidFill>
                <a:latin typeface="Courier"/>
              </a:rPr>
              <a:t>)</a:t>
            </a:r>
          </a:p>
        </p:txBody>
      </p:sp>
      <p:pic>
        <p:nvPicPr>
          <p:cNvPr descr="14_03_factorial_anova_files/figure-pptx/normality_2-1.png" id="0" name="Picture 1"/>
          <p:cNvPicPr>
            <a:picLocks noGrp="1" noChangeAspect="1"/>
          </p:cNvPicPr>
          <p:nvPr/>
        </p:nvPicPr>
        <p:blipFill>
          <a:blip r:embed="rId2"/>
          <a:stretch>
            <a:fillRect/>
          </a:stretch>
        </p:blipFill>
        <p:spPr bwMode="auto">
          <a:xfrm>
            <a:off x="5461000" y="1295400"/>
            <a:ext cx="2616200" cy="3276600"/>
          </a:xfrm>
          <a:prstGeom prst="rect">
            <a:avLst/>
          </a:prstGeom>
          <a:noFill/>
          <a:ln w="9525">
            <a:noFill/>
            <a:headEnd/>
            <a:tailEnd/>
          </a:ln>
        </p:spPr>
      </p:pic>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spcBef>
                <a:spcPts val="3000"/>
              </a:spcBef>
              <a:buNone/>
            </a:pPr>
            <a:r>
              <a:rPr b="1"/>
              <a:t>Check for Normality of Residuals</a:t>
            </a:r>
          </a:p>
        </p:txBody>
      </p:sp>
      <p:sp>
        <p:nvSpPr>
          <p:cNvPr id="4" name="Content Placeholder 3"/>
          <p:cNvSpPr>
            <a:spLocks noGrp="1"/>
          </p:cNvSpPr>
          <p:nvPr>
            <p:ph idx="2" sz="half"/>
          </p:nvPr>
        </p:nvSpPr>
        <p:spPr/>
        <p:txBody>
          <a:bodyPr/>
          <a:lstStyle/>
          <a:p>
            <a:pPr lvl="0" indent="0">
              <a:buNone/>
            </a:pPr>
            <a:r>
              <a:rPr>
                <a:solidFill>
                  <a:srgbClr val="5E5E5E"/>
                </a:solidFill>
                <a:latin typeface="Courier"/>
              </a:rPr>
              <a:t># Shapiro-Wilk test for normality</a:t>
            </a:r>
            <a:br/>
            <a:r>
              <a:rPr>
                <a:solidFill>
                  <a:srgbClr val="4758AB"/>
                </a:solidFill>
                <a:latin typeface="Courier"/>
              </a:rPr>
              <a:t>shapiro.test</a:t>
            </a:r>
            <a:r>
              <a:rPr>
                <a:solidFill>
                  <a:srgbClr val="003B4F"/>
                </a:solidFill>
                <a:latin typeface="Courier"/>
              </a:rPr>
              <a:t>(quinn_data</a:t>
            </a:r>
            <a:r>
              <a:rPr>
                <a:solidFill>
                  <a:srgbClr val="5E5E5E"/>
                </a:solidFill>
                <a:latin typeface="Courier"/>
              </a:rPr>
              <a:t>$</a:t>
            </a:r>
            <a:r>
              <a:rPr>
                <a:solidFill>
                  <a:srgbClr val="003B4F"/>
                </a:solidFill>
                <a:latin typeface="Courier"/>
              </a:rPr>
              <a:t>residuals)</a:t>
            </a:r>
          </a:p>
          <a:p>
            <a:pPr lvl="0" indent="0">
              <a:buNone/>
            </a:pPr>
            <a:r>
              <a:rPr>
                <a:latin typeface="Courier"/>
              </a:rPr>
              <a:t>
    Shapiro-Wilk normality test
data:  quinn_data$residuals
W = 0.97373, p-value = 0.7587</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spcBef>
                <a:spcPts val="3000"/>
              </a:spcBef>
              <a:buNone/>
            </a:pPr>
            <a:r>
              <a:rPr b="1"/>
              <a:t>Check for homogeneity of variances</a:t>
            </a:r>
          </a:p>
        </p:txBody>
      </p:sp>
      <p:sp>
        <p:nvSpPr>
          <p:cNvPr id="4" name="Content Placeholder 3"/>
          <p:cNvSpPr>
            <a:spLocks noGrp="1"/>
          </p:cNvSpPr>
          <p:nvPr>
            <p:ph idx="2" sz="half"/>
          </p:nvPr>
        </p:nvSpPr>
        <p:spPr/>
        <p:txBody>
          <a:bodyPr/>
          <a:lstStyle/>
          <a:p>
            <a:pPr lvl="0" indent="0">
              <a:buNone/>
            </a:pPr>
            <a:r>
              <a:rPr>
                <a:solidFill>
                  <a:srgbClr val="5E5E5E"/>
                </a:solidFill>
                <a:latin typeface="Courier"/>
              </a:rPr>
              <a:t># Levene's test for homogeneity of variances</a:t>
            </a:r>
            <a:br/>
            <a:r>
              <a:rPr>
                <a:solidFill>
                  <a:srgbClr val="4758AB"/>
                </a:solidFill>
                <a:latin typeface="Courier"/>
              </a:rPr>
              <a:t>leveneTest</a:t>
            </a:r>
            <a:r>
              <a:rPr>
                <a:solidFill>
                  <a:srgbClr val="003B4F"/>
                </a:solidFill>
                <a:latin typeface="Courier"/>
              </a:rPr>
              <a:t>(EGGS </a:t>
            </a:r>
            <a:r>
              <a:rPr>
                <a:solidFill>
                  <a:srgbClr val="5E5E5E"/>
                </a:solidFill>
                <a:latin typeface="Courier"/>
              </a:rPr>
              <a:t>~</a:t>
            </a:r>
            <a:r>
              <a:rPr>
                <a:solidFill>
                  <a:srgbClr val="003B4F"/>
                </a:solidFill>
                <a:latin typeface="Courier"/>
              </a:rPr>
              <a:t> DENSITY </a:t>
            </a:r>
            <a:r>
              <a:rPr>
                <a:solidFill>
                  <a:srgbClr val="5E5E5E"/>
                </a:solidFill>
                <a:latin typeface="Courier"/>
              </a:rPr>
              <a:t>*</a:t>
            </a:r>
            <a:r>
              <a:rPr>
                <a:solidFill>
                  <a:srgbClr val="003B4F"/>
                </a:solidFill>
                <a:latin typeface="Courier"/>
              </a:rPr>
              <a:t> SEASON, </a:t>
            </a:r>
            <a:r>
              <a:rPr>
                <a:solidFill>
                  <a:srgbClr val="657422"/>
                </a:solidFill>
                <a:latin typeface="Courier"/>
              </a:rPr>
              <a:t>data =</a:t>
            </a:r>
            <a:r>
              <a:rPr>
                <a:solidFill>
                  <a:srgbClr val="003B4F"/>
                </a:solidFill>
                <a:latin typeface="Courier"/>
              </a:rPr>
              <a:t> quinn_data)</a:t>
            </a:r>
          </a:p>
          <a:p>
            <a:pPr lvl="0" indent="0">
              <a:buNone/>
            </a:pPr>
            <a:r>
              <a:rPr>
                <a:latin typeface="Courier"/>
              </a:rPr>
              <a:t>Levene's Test for Homogeneity of Variance (center = median)
      Df F value Pr(&gt;F)
group  7  0.3337 0.9268
      16               </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lstStyle/>
          <a:p>
            <a:pPr lvl="0" indent="0" marL="0">
              <a:buNone/>
            </a:pPr>
            <a:r>
              <a:rPr/>
              <a:t>Lecture 14: Factorial ANOVA</a:t>
            </a:r>
          </a:p>
        </p:txBody>
      </p:sp>
      <p:sp>
        <p:nvSpPr>
          <p:cNvPr id="3" name="Text Placeholder 2"/>
          <p:cNvSpPr>
            <a:spLocks noGrp="1"/>
          </p:cNvSpPr>
          <p:nvPr>
            <p:ph idx="1" type="body"/>
          </p:nvPr>
        </p:nvSpPr>
        <p:spPr/>
        <p:txBody>
          <a:bodyPr/>
          <a:lstStyle/>
          <a:p>
            <a:pPr lvl="0" indent="0" marL="0">
              <a:spcBef>
                <a:spcPts val="3000"/>
              </a:spcBef>
              <a:buNone/>
            </a:pPr>
            <a:r>
              <a:rPr b="1"/>
              <a:t>Check for homogeneity of variances</a:t>
            </a:r>
          </a:p>
        </p:txBody>
      </p:sp>
      <p:sp>
        <p:nvSpPr>
          <p:cNvPr id="5" name="Text Placeholder 4"/>
          <p:cNvSpPr>
            <a:spLocks noGrp="1"/>
          </p:cNvSpPr>
          <p:nvPr>
            <p:ph idx="3" sz="quarter" type="body"/>
          </p:nvPr>
        </p:nvSpPr>
        <p:spPr/>
        <p:txBody>
          <a:bodyPr/>
          <a:lstStyle/>
          <a:p>
            <a:pPr lvl="0" indent="0">
              <a:buNone/>
            </a:pPr>
            <a:r>
              <a:rPr>
                <a:solidFill>
                  <a:srgbClr val="5E5E5E"/>
                </a:solidFill>
                <a:latin typeface="Courier"/>
              </a:rPr>
              <a:t># Residuals vs. fitted values plot</a:t>
            </a:r>
            <a:br/>
            <a:r>
              <a:rPr>
                <a:solidFill>
                  <a:srgbClr val="4758AB"/>
                </a:solidFill>
                <a:latin typeface="Courier"/>
              </a:rPr>
              <a:t>ggplot</a:t>
            </a:r>
            <a:r>
              <a:rPr>
                <a:solidFill>
                  <a:srgbClr val="003B4F"/>
                </a:solidFill>
                <a:latin typeface="Courier"/>
              </a:rPr>
              <a:t>(quinn_data,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fitted, </a:t>
            </a:r>
            <a:r>
              <a:rPr>
                <a:solidFill>
                  <a:srgbClr val="657422"/>
                </a:solidFill>
                <a:latin typeface="Courier"/>
              </a:rPr>
              <a:t>y =</a:t>
            </a:r>
            <a:r>
              <a:rPr>
                <a:solidFill>
                  <a:srgbClr val="003B4F"/>
                </a:solidFill>
                <a:latin typeface="Courier"/>
              </a:rPr>
              <a:t> residuals)) </a:t>
            </a:r>
            <a:r>
              <a:rPr>
                <a:solidFill>
                  <a:srgbClr val="5E5E5E"/>
                </a:solidFill>
                <a:latin typeface="Courier"/>
              </a:rPr>
              <a:t>+</a:t>
            </a:r>
            <a:br/>
            <a:r>
              <a:rPr>
                <a:solidFill>
                  <a:srgbClr val="003B4F"/>
                </a:solidFill>
                <a:latin typeface="Courier"/>
              </a:rPr>
              <a:t>  </a:t>
            </a:r>
            <a:r>
              <a:rPr>
                <a:solidFill>
                  <a:srgbClr val="4758AB"/>
                </a:solidFill>
                <a:latin typeface="Courier"/>
              </a:rPr>
              <a:t>geom_point</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geom_hline</a:t>
            </a:r>
            <a:r>
              <a:rPr>
                <a:solidFill>
                  <a:srgbClr val="003B4F"/>
                </a:solidFill>
                <a:latin typeface="Courier"/>
              </a:rPr>
              <a:t>(</a:t>
            </a:r>
            <a:r>
              <a:rPr>
                <a:solidFill>
                  <a:srgbClr val="657422"/>
                </a:solidFill>
                <a:latin typeface="Courier"/>
              </a:rPr>
              <a:t>yintercept =</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657422"/>
                </a:solidFill>
                <a:latin typeface="Courier"/>
              </a:rPr>
              <a:t>linetype =</a:t>
            </a:r>
            <a:r>
              <a:rPr>
                <a:solidFill>
                  <a:srgbClr val="003B4F"/>
                </a:solidFill>
                <a:latin typeface="Courier"/>
              </a:rPr>
              <a:t> </a:t>
            </a:r>
            <a:r>
              <a:rPr>
                <a:solidFill>
                  <a:srgbClr val="20794D"/>
                </a:solidFill>
                <a:latin typeface="Courier"/>
              </a:rPr>
              <a:t>"dashed"</a:t>
            </a: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"red"</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"Residuals vs. Fitted Values"</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"Fitted Values"</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"Residuals"</a:t>
            </a:r>
            <a:r>
              <a:rPr>
                <a:solidFill>
                  <a:srgbClr val="003B4F"/>
                </a:solidFill>
                <a:latin typeface="Courier"/>
              </a:rPr>
              <a:t>)</a:t>
            </a:r>
          </a:p>
        </p:txBody>
      </p:sp>
      <p:pic>
        <p:nvPicPr>
          <p:cNvPr descr="14_03_factorial_anova_files/figure-pptx/homogeneity_2-1.png" id="0" name="Picture 1"/>
          <p:cNvPicPr>
            <a:picLocks noGrp="1" noChangeAspect="1"/>
          </p:cNvPicPr>
          <p:nvPr/>
        </p:nvPicPr>
        <p:blipFill>
          <a:blip r:embed="rId2"/>
          <a:stretch>
            <a:fillRect/>
          </a:stretch>
        </p:blipFill>
        <p:spPr bwMode="auto">
          <a:xfrm>
            <a:off x="5461000" y="1295400"/>
            <a:ext cx="2616200" cy="3276600"/>
          </a:xfrm>
          <a:prstGeom prst="rect">
            <a:avLst/>
          </a:prstGeom>
          <a:noFill/>
          <a:ln w="9525">
            <a:noFill/>
            <a:headEnd/>
            <a:tailEnd/>
          </a:ln>
        </p:spPr>
      </p:pic>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lstStyle/>
          <a:p>
            <a:pPr lvl="0" indent="0" marL="0">
              <a:buNone/>
            </a:pPr>
            <a:r>
              <a:rPr/>
              <a:t>Lecture 14: Factorial ANOVA</a:t>
            </a:r>
          </a:p>
        </p:txBody>
      </p:sp>
      <p:sp>
        <p:nvSpPr>
          <p:cNvPr id="3" name="Text Placeholder 2"/>
          <p:cNvSpPr>
            <a:spLocks noGrp="1"/>
          </p:cNvSpPr>
          <p:nvPr>
            <p:ph idx="1" type="body"/>
          </p:nvPr>
        </p:nvSpPr>
        <p:spPr/>
        <p:txBody>
          <a:bodyPr/>
          <a:lstStyle/>
          <a:p>
            <a:pPr lvl="0" indent="0" marL="0">
              <a:spcBef>
                <a:spcPts val="3000"/>
              </a:spcBef>
              <a:buNone/>
            </a:pPr>
            <a:r>
              <a:rPr b="1"/>
              <a:t>Check for homogeneity of variances</a:t>
            </a:r>
          </a:p>
        </p:txBody>
      </p:sp>
      <p:sp>
        <p:nvSpPr>
          <p:cNvPr id="5" name="Text Placeholder 4"/>
          <p:cNvSpPr>
            <a:spLocks noGrp="1"/>
          </p:cNvSpPr>
          <p:nvPr>
            <p:ph idx="3" sz="quarter" type="body"/>
          </p:nvPr>
        </p:nvSpPr>
        <p:spPr/>
        <p:txBody>
          <a:bodyPr/>
          <a:lstStyle/>
          <a:p>
            <a:pPr lvl="0" indent="0">
              <a:buNone/>
            </a:pPr>
            <a:r>
              <a:rPr>
                <a:solidFill>
                  <a:srgbClr val="5E5E5E"/>
                </a:solidFill>
                <a:latin typeface="Courier"/>
              </a:rPr>
              <a:t># Residuals by group</a:t>
            </a:r>
            <a:br/>
            <a:r>
              <a:rPr>
                <a:solidFill>
                  <a:srgbClr val="4758AB"/>
                </a:solidFill>
                <a:latin typeface="Courier"/>
              </a:rPr>
              <a:t>ggplot</a:t>
            </a:r>
            <a:r>
              <a:rPr>
                <a:solidFill>
                  <a:srgbClr val="003B4F"/>
                </a:solidFill>
                <a:latin typeface="Courier"/>
              </a:rPr>
              <a:t>(quinn_data,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a:t>
            </a:r>
            <a:r>
              <a:rPr>
                <a:solidFill>
                  <a:srgbClr val="4758AB"/>
                </a:solidFill>
                <a:latin typeface="Courier"/>
              </a:rPr>
              <a:t>interaction</a:t>
            </a:r>
            <a:r>
              <a:rPr>
                <a:solidFill>
                  <a:srgbClr val="003B4F"/>
                </a:solidFill>
                <a:latin typeface="Courier"/>
              </a:rPr>
              <a:t>(DENSITY, SEASON), </a:t>
            </a:r>
            <a:r>
              <a:rPr>
                <a:solidFill>
                  <a:srgbClr val="657422"/>
                </a:solidFill>
                <a:latin typeface="Courier"/>
              </a:rPr>
              <a:t>y =</a:t>
            </a:r>
            <a:r>
              <a:rPr>
                <a:solidFill>
                  <a:srgbClr val="003B4F"/>
                </a:solidFill>
                <a:latin typeface="Courier"/>
              </a:rPr>
              <a:t> residuals)) </a:t>
            </a:r>
            <a:r>
              <a:rPr>
                <a:solidFill>
                  <a:srgbClr val="5E5E5E"/>
                </a:solidFill>
                <a:latin typeface="Courier"/>
              </a:rPr>
              <a:t>+</a:t>
            </a:r>
            <a:br/>
            <a:r>
              <a:rPr>
                <a:solidFill>
                  <a:srgbClr val="003B4F"/>
                </a:solidFill>
                <a:latin typeface="Courier"/>
              </a:rPr>
              <a:t>  </a:t>
            </a:r>
            <a:r>
              <a:rPr>
                <a:solidFill>
                  <a:srgbClr val="4758AB"/>
                </a:solidFill>
                <a:latin typeface="Courier"/>
              </a:rPr>
              <a:t>geom_boxplot</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a:t>
            </a:r>
            <a:r>
              <a:rPr>
                <a:solidFill>
                  <a:srgbClr val="003B4F"/>
                </a:solidFill>
                <a:latin typeface="Courier"/>
              </a:rPr>
              <a:t>(</a:t>
            </a:r>
            <a:r>
              <a:rPr>
                <a:solidFill>
                  <a:srgbClr val="657422"/>
                </a:solidFill>
                <a:latin typeface="Courier"/>
              </a:rPr>
              <a:t>axis.text.x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angle =</a:t>
            </a:r>
            <a:r>
              <a:rPr>
                <a:solidFill>
                  <a:srgbClr val="003B4F"/>
                </a:solidFill>
                <a:latin typeface="Courier"/>
              </a:rPr>
              <a:t> </a:t>
            </a:r>
            <a:r>
              <a:rPr>
                <a:solidFill>
                  <a:srgbClr val="AD0000"/>
                </a:solidFill>
                <a:latin typeface="Courier"/>
              </a:rPr>
              <a:t>45</a:t>
            </a:r>
            <a:r>
              <a:rPr>
                <a:solidFill>
                  <a:srgbClr val="003B4F"/>
                </a:solidFill>
                <a:latin typeface="Courier"/>
              </a:rPr>
              <a:t>, </a:t>
            </a:r>
            <a:r>
              <a:rPr>
                <a:solidFill>
                  <a:srgbClr val="657422"/>
                </a:solidFill>
                <a:latin typeface="Courier"/>
              </a:rPr>
              <a:t>hjust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"Residuals by Treatment Combination"</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"Density and Season"</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"Residuals"</a:t>
            </a:r>
            <a:r>
              <a:rPr>
                <a:solidFill>
                  <a:srgbClr val="003B4F"/>
                </a:solidFill>
                <a:latin typeface="Courier"/>
              </a:rPr>
              <a:t>)</a:t>
            </a:r>
          </a:p>
        </p:txBody>
      </p:sp>
      <p:pic>
        <p:nvPicPr>
          <p:cNvPr descr="14_03_factorial_anova_files/figure-pptx/homogeneity_3-1.png" id="0" name="Picture 1"/>
          <p:cNvPicPr>
            <a:picLocks noGrp="1" noChangeAspect="1"/>
          </p:cNvPicPr>
          <p:nvPr/>
        </p:nvPicPr>
        <p:blipFill>
          <a:blip r:embed="rId2"/>
          <a:stretch>
            <a:fillRect/>
          </a:stretch>
        </p:blipFill>
        <p:spPr bwMode="auto">
          <a:xfrm>
            <a:off x="5461000" y="1295400"/>
            <a:ext cx="2616200" cy="3276600"/>
          </a:xfrm>
          <a:prstGeom prst="rect">
            <a:avLst/>
          </a:prstGeom>
          <a:noFill/>
          <a:ln w="9525">
            <a:noFill/>
            <a:headEnd/>
            <a:tailEnd/>
          </a:ln>
        </p:spPr>
      </p:pic>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buNone/>
            </a:pPr>
            <a:r>
              <a:rPr/>
              <a:t>Consider two factors:</a:t>
            </a:r>
          </a:p>
          <a:p>
            <a:pPr lvl="0"/>
            <a:r>
              <a:rPr/>
              <a:t>A and B Nested/hierarchical:</a:t>
            </a:r>
          </a:p>
          <a:p>
            <a:pPr lvl="1"/>
            <a:r>
              <a:rPr/>
              <a:t>levels of B occur only in 1 level of A</a:t>
            </a:r>
          </a:p>
          <a:p>
            <a:pPr lvl="0"/>
            <a:r>
              <a:rPr/>
              <a:t>Factorial/crossed:</a:t>
            </a:r>
          </a:p>
          <a:p>
            <a:pPr lvl="1"/>
            <a:r>
              <a:rPr/>
              <a:t>every level of B in every level of A</a:t>
            </a:r>
          </a:p>
        </p:txBody>
      </p:sp>
      <p:pic>
        <p:nvPicPr>
          <p:cNvPr descr="images/clipboard-2737690912.png" id="0" name="Picture 1"/>
          <p:cNvPicPr>
            <a:picLocks noGrp="1" noChangeAspect="1"/>
          </p:cNvPicPr>
          <p:nvPr/>
        </p:nvPicPr>
        <p:blipFill>
          <a:blip r:embed="rId2"/>
          <a:stretch>
            <a:fillRect/>
          </a:stretch>
        </p:blipFill>
        <p:spPr bwMode="auto">
          <a:xfrm>
            <a:off x="6235700" y="660400"/>
            <a:ext cx="2552700" cy="44704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buNone/>
            </a:pPr>
            <a:r>
              <a:rPr/>
              <a:t>Now to run the Factorial ANOVA</a:t>
            </a:r>
          </a:p>
        </p:txBody>
      </p:sp>
      <p:sp>
        <p:nvSpPr>
          <p:cNvPr id="4" name="Content Placeholder 3"/>
          <p:cNvSpPr>
            <a:spLocks noGrp="1"/>
          </p:cNvSpPr>
          <p:nvPr>
            <p:ph idx="2" sz="half"/>
          </p:nvPr>
        </p:nvSpPr>
        <p:spPr/>
        <p:txBody>
          <a:bodyPr/>
          <a:lstStyle/>
          <a:p>
            <a:pPr lvl="0" indent="0">
              <a:buNone/>
            </a:pPr>
            <a:r>
              <a:rPr>
                <a:solidFill>
                  <a:srgbClr val="5E5E5E"/>
                </a:solidFill>
                <a:latin typeface="Courier"/>
              </a:rPr>
              <a:t># Run ANOVA with Type III SS using Anova function from car package</a:t>
            </a:r>
            <a:br/>
            <a:r>
              <a:rPr>
                <a:solidFill>
                  <a:srgbClr val="003B4F"/>
                </a:solidFill>
                <a:latin typeface="Courier"/>
              </a:rPr>
              <a:t>anova_results_lm &lt;- </a:t>
            </a:r>
            <a:r>
              <a:rPr>
                <a:solidFill>
                  <a:srgbClr val="4758AB"/>
                </a:solidFill>
                <a:latin typeface="Courier"/>
              </a:rPr>
              <a:t>Anova</a:t>
            </a:r>
            <a:r>
              <a:rPr>
                <a:solidFill>
                  <a:srgbClr val="003B4F"/>
                </a:solidFill>
                <a:latin typeface="Courier"/>
              </a:rPr>
              <a:t>(quinn_model_lm, </a:t>
            </a:r>
            <a:r>
              <a:rPr>
                <a:solidFill>
                  <a:srgbClr val="657422"/>
                </a:solidFill>
                <a:latin typeface="Courier"/>
              </a:rPr>
              <a:t>type =</a:t>
            </a:r>
            <a:r>
              <a:rPr>
                <a:solidFill>
                  <a:srgbClr val="003B4F"/>
                </a:solidFill>
                <a:latin typeface="Courier"/>
              </a:rPr>
              <a:t> </a:t>
            </a:r>
            <a:r>
              <a:rPr>
                <a:solidFill>
                  <a:srgbClr val="20794D"/>
                </a:solidFill>
                <a:latin typeface="Courier"/>
              </a:rPr>
              <a:t>"III"</a:t>
            </a:r>
            <a:r>
              <a:rPr>
                <a:solidFill>
                  <a:srgbClr val="003B4F"/>
                </a:solidFill>
                <a:latin typeface="Courier"/>
              </a:rPr>
              <a:t>)</a:t>
            </a:r>
            <a:br/>
            <a:r>
              <a:rPr>
                <a:solidFill>
                  <a:srgbClr val="4758AB"/>
                </a:solidFill>
                <a:latin typeface="Courier"/>
              </a:rPr>
              <a:t>print</a:t>
            </a:r>
            <a:r>
              <a:rPr>
                <a:solidFill>
                  <a:srgbClr val="003B4F"/>
                </a:solidFill>
                <a:latin typeface="Courier"/>
              </a:rPr>
              <a:t>(anova_results_lm)</a:t>
            </a:r>
          </a:p>
          <a:p>
            <a:pPr lvl="0" indent="0">
              <a:buNone/>
            </a:pPr>
            <a:r>
              <a:rPr>
                <a:latin typeface="Courier"/>
              </a:rPr>
              <a:t>Anova Table (Type III tests)
Response: EGGS
                Sum Sq Df F value    Pr(&gt;F)    
(Intercept)    17.5208  1 96.1809 3.599e-08 ***
DENSITY         2.7954  3  5.1152   0.01136 *  
SEASON          0.5104  1  2.8019   0.11358    
DENSITY:SEASON  0.1647  3  0.3014   0.82395    
Residuals       2.9146 16                      
---
Signif. codes:  0 '***' 0.001 '**' 0.01 '*' 0.05 '.' 0.1 ' ' 1</a:t>
            </a:r>
          </a:p>
          <a:p>
            <a:pPr lvl="0" indent="0">
              <a:buNone/>
            </a:pPr>
            <a:r>
              <a:rPr>
                <a:solidFill>
                  <a:srgbClr val="5E5E5E"/>
                </a:solidFill>
                <a:latin typeface="Courier"/>
              </a:rPr>
              <a:t># Get traditional ANOVA table from linear model</a:t>
            </a:r>
            <a:br/>
            <a:r>
              <a:rPr>
                <a:solidFill>
                  <a:srgbClr val="4758AB"/>
                </a:solidFill>
                <a:latin typeface="Courier"/>
              </a:rPr>
              <a:t>anova</a:t>
            </a:r>
            <a:r>
              <a:rPr>
                <a:solidFill>
                  <a:srgbClr val="003B4F"/>
                </a:solidFill>
                <a:latin typeface="Courier"/>
              </a:rPr>
              <a:t>(quinn_model_lm)</a:t>
            </a:r>
          </a:p>
          <a:p>
            <a:pPr lvl="0" indent="0">
              <a:buNone/>
            </a:pPr>
            <a:r>
              <a:rPr>
                <a:latin typeface="Courier"/>
              </a:rPr>
              <a:t>Analysis of Variance Table
Response: EGGS
               Df Sum Sq Mean Sq F value    Pr(&gt;F)    
DENSITY         3 5.2841  1.7614  9.6691 0.0007041 ***
SEASON          1 3.2502  3.2502 17.8419 0.0006453 ***
DENSITY:SEASON  3 0.1647  0.0549  0.3014 0.8239545    
Residuals      16 2.9146  0.1822                      
---
Signif. codes:  0 '***' 0.001 '**' 0.01 '*' 0.05 '.' 0.1 ' ' 1</a:t>
            </a:r>
          </a:p>
          <a:p>
            <a:pPr lvl="0" indent="0">
              <a:buNone/>
            </a:pPr>
            <a:r>
              <a:rPr>
                <a:solidFill>
                  <a:srgbClr val="5E5E5E"/>
                </a:solidFill>
                <a:latin typeface="Courier"/>
              </a:rPr>
              <a:t># # Get parameter estimates and tests for linear model coefficients</a:t>
            </a:r>
            <a:br/>
            <a:r>
              <a:rPr>
                <a:solidFill>
                  <a:srgbClr val="5E5E5E"/>
                </a:solidFill>
                <a:latin typeface="Courier"/>
              </a:rPr>
              <a:t># summary(quinn_model_lm)</a:t>
            </a:r>
            <a:br/>
            <a:r>
              <a:rPr>
                <a:solidFill>
                  <a:srgbClr val="5E5E5E"/>
                </a:solidFill>
                <a:latin typeface="Courier"/>
              </a:rPr>
              <a:t># </a:t>
            </a:r>
            <a:br/>
            <a:r>
              <a:rPr>
                <a:solidFill>
                  <a:srgbClr val="5E5E5E"/>
                </a:solidFill>
                <a:latin typeface="Courier"/>
              </a:rPr>
              <a:t># # Get confidence intervals for the coefficients</a:t>
            </a:r>
            <a:br/>
            <a:r>
              <a:rPr>
                <a:solidFill>
                  <a:srgbClr val="5E5E5E"/>
                </a:solidFill>
                <a:latin typeface="Courier"/>
              </a:rPr>
              <a:t># confint(quinn_model_lm)</a:t>
            </a:r>
            <a:br/>
            <a:r>
              <a:rPr>
                <a:solidFill>
                  <a:srgbClr val="5E5E5E"/>
                </a:solidFill>
                <a:latin typeface="Courier"/>
              </a:rPr>
              <a:t># </a:t>
            </a:r>
            <a:br/>
            <a:r>
              <a:rPr>
                <a:solidFill>
                  <a:srgbClr val="5E5E5E"/>
                </a:solidFill>
                <a:latin typeface="Courier"/>
              </a:rPr>
              <a:t># # Get standardized coefficients</a:t>
            </a:r>
            <a:br/>
            <a:r>
              <a:rPr>
                <a:solidFill>
                  <a:srgbClr val="5E5E5E"/>
                </a:solidFill>
                <a:latin typeface="Courier"/>
              </a:rPr>
              <a:t># car::vif(quinn_model_lm)</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spcBef>
                <a:spcPts val="3000"/>
              </a:spcBef>
              <a:buNone/>
            </a:pPr>
            <a:r>
              <a:rPr b="1"/>
              <a:t>To get the polynomial and quadratic contrasts</a:t>
            </a:r>
          </a:p>
        </p:txBody>
      </p:sp>
      <p:sp>
        <p:nvSpPr>
          <p:cNvPr id="4" name="Content Placeholder 3"/>
          <p:cNvSpPr>
            <a:spLocks noGrp="1"/>
          </p:cNvSpPr>
          <p:nvPr>
            <p:ph idx="2" sz="half"/>
          </p:nvPr>
        </p:nvSpPr>
        <p:spPr/>
        <p:txBody>
          <a:bodyPr/>
          <a:lstStyle/>
          <a:p>
            <a:pPr lvl="0" indent="0">
              <a:buNone/>
            </a:pPr>
            <a:r>
              <a:rPr>
                <a:solidFill>
                  <a:srgbClr val="5E5E5E"/>
                </a:solidFill>
                <a:latin typeface="Courier"/>
              </a:rPr>
              <a:t># Polynomial contrasts using linear models</a:t>
            </a:r>
            <a:br/>
            <a:r>
              <a:rPr>
                <a:solidFill>
                  <a:srgbClr val="5E5E5E"/>
                </a:solidFill>
                <a:latin typeface="Courier"/>
              </a:rPr>
              <a:t># Create a model with ordered factor and orthogonal polynomials</a:t>
            </a:r>
            <a:br/>
            <a:r>
              <a:rPr>
                <a:solidFill>
                  <a:srgbClr val="003B4F"/>
                </a:solidFill>
                <a:latin typeface="Courier"/>
              </a:rPr>
              <a:t>quinn_data</a:t>
            </a:r>
            <a:r>
              <a:rPr>
                <a:solidFill>
                  <a:srgbClr val="5E5E5E"/>
                </a:solidFill>
                <a:latin typeface="Courier"/>
              </a:rPr>
              <a:t>$</a:t>
            </a:r>
            <a:r>
              <a:rPr>
                <a:solidFill>
                  <a:srgbClr val="003B4F"/>
                </a:solidFill>
                <a:latin typeface="Courier"/>
              </a:rPr>
              <a:t>DENSITY_ord &lt;- </a:t>
            </a:r>
            <a:r>
              <a:rPr>
                <a:solidFill>
                  <a:srgbClr val="4758AB"/>
                </a:solidFill>
                <a:latin typeface="Courier"/>
              </a:rPr>
              <a:t>factor</a:t>
            </a:r>
            <a:r>
              <a:rPr>
                <a:solidFill>
                  <a:srgbClr val="003B4F"/>
                </a:solidFill>
                <a:latin typeface="Courier"/>
              </a:rPr>
              <a:t>(quinn_data</a:t>
            </a:r>
            <a:r>
              <a:rPr>
                <a:solidFill>
                  <a:srgbClr val="5E5E5E"/>
                </a:solidFill>
                <a:latin typeface="Courier"/>
              </a:rPr>
              <a:t>$</a:t>
            </a:r>
            <a:r>
              <a:rPr>
                <a:solidFill>
                  <a:srgbClr val="003B4F"/>
                </a:solidFill>
                <a:latin typeface="Courier"/>
              </a:rPr>
              <a:t>DENSITY, </a:t>
            </a:r>
            <a:br/>
            <a:r>
              <a:rPr>
                <a:solidFill>
                  <a:srgbClr val="003B4F"/>
                </a:solidFill>
                <a:latin typeface="Courier"/>
              </a:rPr>
              <a:t>                                </a:t>
            </a:r>
            <a:r>
              <a:rPr>
                <a:solidFill>
                  <a:srgbClr val="657422"/>
                </a:solidFill>
                <a:latin typeface="Courier"/>
              </a:rPr>
              <a:t>levels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AD0000"/>
                </a:solidFill>
                <a:latin typeface="Courier"/>
              </a:rPr>
              <a:t>8</a:t>
            </a:r>
            <a:r>
              <a:rPr>
                <a:solidFill>
                  <a:srgbClr val="003B4F"/>
                </a:solidFill>
                <a:latin typeface="Courier"/>
              </a:rPr>
              <a:t>, </a:t>
            </a:r>
            <a:r>
              <a:rPr>
                <a:solidFill>
                  <a:srgbClr val="AD0000"/>
                </a:solidFill>
                <a:latin typeface="Courier"/>
              </a:rPr>
              <a:t>15</a:t>
            </a:r>
            <a:r>
              <a:rPr>
                <a:solidFill>
                  <a:srgbClr val="003B4F"/>
                </a:solidFill>
                <a:latin typeface="Courier"/>
              </a:rPr>
              <a:t>, </a:t>
            </a:r>
            <a:r>
              <a:rPr>
                <a:solidFill>
                  <a:srgbClr val="AD0000"/>
                </a:solidFill>
                <a:latin typeface="Courier"/>
              </a:rPr>
              <a:t>30</a:t>
            </a:r>
            <a:r>
              <a:rPr>
                <a:solidFill>
                  <a:srgbClr val="003B4F"/>
                </a:solidFill>
                <a:latin typeface="Courier"/>
              </a:rPr>
              <a:t>, </a:t>
            </a:r>
            <a:r>
              <a:rPr>
                <a:solidFill>
                  <a:srgbClr val="AD0000"/>
                </a:solidFill>
                <a:latin typeface="Courier"/>
              </a:rPr>
              <a:t>45</a:t>
            </a:r>
            <a:r>
              <a:rPr>
                <a:solidFill>
                  <a:srgbClr val="003B4F"/>
                </a:solidFill>
                <a:latin typeface="Courier"/>
              </a:rPr>
              <a:t>),</a:t>
            </a:r>
            <a:br/>
            <a:r>
              <a:rPr>
                <a:solidFill>
                  <a:srgbClr val="003B4F"/>
                </a:solidFill>
                <a:latin typeface="Courier"/>
              </a:rPr>
              <a:t>                                </a:t>
            </a:r>
            <a:r>
              <a:rPr>
                <a:solidFill>
                  <a:srgbClr val="657422"/>
                </a:solidFill>
                <a:latin typeface="Courier"/>
              </a:rPr>
              <a:t>ordered =</a:t>
            </a:r>
            <a:r>
              <a:rPr>
                <a:solidFill>
                  <a:srgbClr val="003B4F"/>
                </a:solidFill>
                <a:latin typeface="Courier"/>
              </a:rPr>
              <a:t> </a:t>
            </a:r>
            <a:r>
              <a:rPr>
                <a:solidFill>
                  <a:srgbClr val="8F5902"/>
                </a:solidFill>
                <a:latin typeface="Courier"/>
              </a:rPr>
              <a:t>TRUE</a:t>
            </a:r>
            <a:r>
              <a:rPr>
                <a:solidFill>
                  <a:srgbClr val="003B4F"/>
                </a:solidFill>
                <a:latin typeface="Courier"/>
              </a:rPr>
              <a:t>)</a:t>
            </a:r>
            <a:br/>
            <a:br/>
            <a:r>
              <a:rPr>
                <a:solidFill>
                  <a:srgbClr val="5E5E5E"/>
                </a:solidFill>
                <a:latin typeface="Courier"/>
              </a:rPr>
              <a:t># Set up polynomial contrasts</a:t>
            </a:r>
            <a:br/>
            <a:r>
              <a:rPr>
                <a:solidFill>
                  <a:srgbClr val="4758AB"/>
                </a:solidFill>
                <a:latin typeface="Courier"/>
              </a:rPr>
              <a:t>contrasts</a:t>
            </a:r>
            <a:r>
              <a:rPr>
                <a:solidFill>
                  <a:srgbClr val="003B4F"/>
                </a:solidFill>
                <a:latin typeface="Courier"/>
              </a:rPr>
              <a:t>(quinn_data</a:t>
            </a:r>
            <a:r>
              <a:rPr>
                <a:solidFill>
                  <a:srgbClr val="5E5E5E"/>
                </a:solidFill>
                <a:latin typeface="Courier"/>
              </a:rPr>
              <a:t>$</a:t>
            </a:r>
            <a:r>
              <a:rPr>
                <a:solidFill>
                  <a:srgbClr val="003B4F"/>
                </a:solidFill>
                <a:latin typeface="Courier"/>
              </a:rPr>
              <a:t>DENSITY_ord) &lt;- </a:t>
            </a:r>
            <a:r>
              <a:rPr>
                <a:solidFill>
                  <a:srgbClr val="4758AB"/>
                </a:solidFill>
                <a:latin typeface="Courier"/>
              </a:rPr>
              <a:t>contr.poly</a:t>
            </a:r>
            <a:r>
              <a:rPr>
                <a:solidFill>
                  <a:srgbClr val="003B4F"/>
                </a:solidFill>
                <a:latin typeface="Courier"/>
              </a:rPr>
              <a:t>(</a:t>
            </a:r>
            <a:r>
              <a:rPr>
                <a:solidFill>
                  <a:srgbClr val="AD0000"/>
                </a:solidFill>
                <a:latin typeface="Courier"/>
              </a:rPr>
              <a:t>4</a:t>
            </a:r>
            <a:r>
              <a:rPr>
                <a:solidFill>
                  <a:srgbClr val="003B4F"/>
                </a:solidFill>
                <a:latin typeface="Courier"/>
              </a:rPr>
              <a:t>)</a:t>
            </a:r>
            <a:br/>
            <a:br/>
            <a:r>
              <a:rPr>
                <a:solidFill>
                  <a:srgbClr val="5E5E5E"/>
                </a:solidFill>
                <a:latin typeface="Courier"/>
              </a:rPr>
              <a:t># Fit model with polynomial contrasts</a:t>
            </a:r>
            <a:br/>
            <a:r>
              <a:rPr>
                <a:solidFill>
                  <a:srgbClr val="003B4F"/>
                </a:solidFill>
                <a:latin typeface="Courier"/>
              </a:rPr>
              <a:t>quinn_poly_lm &lt;- </a:t>
            </a:r>
            <a:r>
              <a:rPr>
                <a:solidFill>
                  <a:srgbClr val="4758AB"/>
                </a:solidFill>
                <a:latin typeface="Courier"/>
              </a:rPr>
              <a:t>lm</a:t>
            </a:r>
            <a:r>
              <a:rPr>
                <a:solidFill>
                  <a:srgbClr val="003B4F"/>
                </a:solidFill>
                <a:latin typeface="Courier"/>
              </a:rPr>
              <a:t>(EGGS </a:t>
            </a:r>
            <a:r>
              <a:rPr>
                <a:solidFill>
                  <a:srgbClr val="5E5E5E"/>
                </a:solidFill>
                <a:latin typeface="Courier"/>
              </a:rPr>
              <a:t>~</a:t>
            </a:r>
            <a:r>
              <a:rPr>
                <a:solidFill>
                  <a:srgbClr val="003B4F"/>
                </a:solidFill>
                <a:latin typeface="Courier"/>
              </a:rPr>
              <a:t> DENSITY_ord </a:t>
            </a:r>
            <a:r>
              <a:rPr>
                <a:solidFill>
                  <a:srgbClr val="5E5E5E"/>
                </a:solidFill>
                <a:latin typeface="Courier"/>
              </a:rPr>
              <a:t>*</a:t>
            </a:r>
            <a:r>
              <a:rPr>
                <a:solidFill>
                  <a:srgbClr val="003B4F"/>
                </a:solidFill>
                <a:latin typeface="Courier"/>
              </a:rPr>
              <a:t> SEASON, </a:t>
            </a:r>
            <a:r>
              <a:rPr>
                <a:solidFill>
                  <a:srgbClr val="657422"/>
                </a:solidFill>
                <a:latin typeface="Courier"/>
              </a:rPr>
              <a:t>data =</a:t>
            </a:r>
            <a:r>
              <a:rPr>
                <a:solidFill>
                  <a:srgbClr val="003B4F"/>
                </a:solidFill>
                <a:latin typeface="Courier"/>
              </a:rPr>
              <a:t> quinn_data)</a:t>
            </a:r>
            <a:br/>
            <a:br/>
            <a:r>
              <a:rPr>
                <a:solidFill>
                  <a:srgbClr val="5E5E5E"/>
                </a:solidFill>
                <a:latin typeface="Courier"/>
              </a:rPr>
              <a:t># Show model summary to see polynomial coefficients</a:t>
            </a:r>
            <a:br/>
            <a:r>
              <a:rPr>
                <a:solidFill>
                  <a:srgbClr val="4758AB"/>
                </a:solidFill>
                <a:latin typeface="Courier"/>
              </a:rPr>
              <a:t>summary</a:t>
            </a:r>
            <a:r>
              <a:rPr>
                <a:solidFill>
                  <a:srgbClr val="003B4F"/>
                </a:solidFill>
                <a:latin typeface="Courier"/>
              </a:rPr>
              <a:t>(quinn_poly_lm)</a:t>
            </a:r>
          </a:p>
          <a:p>
            <a:pPr lvl="0" indent="0">
              <a:buNone/>
            </a:pPr>
            <a:r>
              <a:rPr>
                <a:latin typeface="Courier"/>
              </a:rPr>
              <a:t>
Call:
lm(formula = EGGS ~ DENSITY_ord * SEASON, data = quinn_data)
Residuals:
    Min      1Q  Median      3Q     Max 
-0.6667 -0.2612 -0.0610  0.2292  0.6647 
Coefficients:
                           Estimate Std. Error t value Pr(&gt;|t|)    
(Intercept)                 1.83975    0.12321  14.932 8.18e-11 ***
DENSITY_ord.L              -0.95324    0.24642  -3.868 0.001362 ** 
DENSITY_ord.Q              -0.06317    0.24642  -0.256 0.800955    
DENSITY_ord.C               0.13841    0.24642   0.562 0.582105    
SEASONsummer               -0.73600    0.17424  -4.224 0.000645 ***
DENSITY_ord.L:SEASONsummer  0.03906    0.34849   0.112 0.912158    
DENSITY_ord.Q:SEASONsummer  0.28167    0.34849   0.808 0.430798    
DENSITY_ord.C:SEASONsummer -0.17009    0.34849  -0.488 0.632114    
---
Signif. codes:  0 '***' 0.001 '**' 0.01 '*' 0.05 '.' 0.1 ' ' 1
Residual standard error: 0.4268 on 16 degrees of freedom
Multiple R-squared:  0.749, Adjusted R-squared:  0.6392 
F-statistic: 6.822 on 7 and 16 DF,  p-value: 0.000745</a:t>
            </a:r>
          </a:p>
          <a:p>
            <a:pPr lvl="0" indent="0">
              <a:buNone/>
            </a:pPr>
            <a:r>
              <a:rPr>
                <a:solidFill>
                  <a:srgbClr val="5E5E5E"/>
                </a:solidFill>
                <a:latin typeface="Courier"/>
              </a:rPr>
              <a:t># Perform ANOVA with polynomial contrasts</a:t>
            </a:r>
            <a:br/>
            <a:r>
              <a:rPr>
                <a:solidFill>
                  <a:srgbClr val="003B4F"/>
                </a:solidFill>
                <a:latin typeface="Courier"/>
              </a:rPr>
              <a:t>anova_poly &lt;- </a:t>
            </a:r>
            <a:r>
              <a:rPr>
                <a:solidFill>
                  <a:srgbClr val="4758AB"/>
                </a:solidFill>
                <a:latin typeface="Courier"/>
              </a:rPr>
              <a:t>Anova</a:t>
            </a:r>
            <a:r>
              <a:rPr>
                <a:solidFill>
                  <a:srgbClr val="003B4F"/>
                </a:solidFill>
                <a:latin typeface="Courier"/>
              </a:rPr>
              <a:t>(quinn_poly_lm, </a:t>
            </a:r>
            <a:r>
              <a:rPr>
                <a:solidFill>
                  <a:srgbClr val="657422"/>
                </a:solidFill>
                <a:latin typeface="Courier"/>
              </a:rPr>
              <a:t>type =</a:t>
            </a:r>
            <a:r>
              <a:rPr>
                <a:solidFill>
                  <a:srgbClr val="003B4F"/>
                </a:solidFill>
                <a:latin typeface="Courier"/>
              </a:rPr>
              <a:t> </a:t>
            </a:r>
            <a:r>
              <a:rPr>
                <a:solidFill>
                  <a:srgbClr val="20794D"/>
                </a:solidFill>
                <a:latin typeface="Courier"/>
              </a:rPr>
              <a:t>"III"</a:t>
            </a:r>
            <a:r>
              <a:rPr>
                <a:solidFill>
                  <a:srgbClr val="003B4F"/>
                </a:solidFill>
                <a:latin typeface="Courier"/>
              </a:rPr>
              <a:t>)</a:t>
            </a:r>
            <a:br/>
            <a:r>
              <a:rPr>
                <a:solidFill>
                  <a:srgbClr val="4758AB"/>
                </a:solidFill>
                <a:latin typeface="Courier"/>
              </a:rPr>
              <a:t>print</a:t>
            </a:r>
            <a:r>
              <a:rPr>
                <a:solidFill>
                  <a:srgbClr val="003B4F"/>
                </a:solidFill>
                <a:latin typeface="Courier"/>
              </a:rPr>
              <a:t>(anova_poly)</a:t>
            </a:r>
          </a:p>
          <a:p>
            <a:pPr lvl="0" indent="0">
              <a:buNone/>
            </a:pPr>
            <a:r>
              <a:rPr>
                <a:latin typeface="Courier"/>
              </a:rPr>
              <a:t>Anova Table (Type III tests)
Response: EGGS
                   Sum Sq Df  F value    Pr(&gt;F)    
(Intercept)        40.616  1 222.9630  8.18e-11 ***
DENSITY_ord         2.795  3   5.1152 0.0113598 *  
SEASON              3.250  1  17.8419 0.0006453 ***
DENSITY_ord:SEASON  0.165  3   0.3014 0.8239545    
Residuals           2.915 16                       
---
Signif. codes:  0 '***' 0.001 '**' 0.01 '*' 0.05 '.' 0.1 ' ' 1</a:t>
            </a:r>
          </a:p>
          <a:p>
            <a:pPr lvl="0" indent="0">
              <a:buNone/>
            </a:pPr>
            <a:r>
              <a:rPr>
                <a:solidFill>
                  <a:srgbClr val="5E5E5E"/>
                </a:solidFill>
                <a:latin typeface="Courier"/>
              </a:rPr>
              <a:t># Extract the contrasts tests using split approach</a:t>
            </a:r>
            <a:br/>
            <a:r>
              <a:rPr>
                <a:solidFill>
                  <a:srgbClr val="4758AB"/>
                </a:solidFill>
                <a:latin typeface="Courier"/>
              </a:rPr>
              <a:t>summary</a:t>
            </a:r>
            <a:r>
              <a:rPr>
                <a:solidFill>
                  <a:srgbClr val="003B4F"/>
                </a:solidFill>
                <a:latin typeface="Courier"/>
              </a:rPr>
              <a:t>(</a:t>
            </a:r>
            <a:r>
              <a:rPr>
                <a:solidFill>
                  <a:srgbClr val="4758AB"/>
                </a:solidFill>
                <a:latin typeface="Courier"/>
              </a:rPr>
              <a:t>aov</a:t>
            </a:r>
            <a:r>
              <a:rPr>
                <a:solidFill>
                  <a:srgbClr val="003B4F"/>
                </a:solidFill>
                <a:latin typeface="Courier"/>
              </a:rPr>
              <a:t>(quinn_poly_lm), </a:t>
            </a:r>
            <a:br/>
            <a:r>
              <a:rPr>
                <a:solidFill>
                  <a:srgbClr val="003B4F"/>
                </a:solidFill>
                <a:latin typeface="Courier"/>
              </a:rPr>
              <a:t>        </a:t>
            </a:r>
            <a:r>
              <a:rPr>
                <a:solidFill>
                  <a:srgbClr val="657422"/>
                </a:solidFill>
                <a:latin typeface="Courier"/>
              </a:rPr>
              <a:t>split =</a:t>
            </a:r>
            <a:r>
              <a:rPr>
                <a:solidFill>
                  <a:srgbClr val="003B4F"/>
                </a:solidFill>
                <a:latin typeface="Courier"/>
              </a:rPr>
              <a:t> </a:t>
            </a:r>
            <a:r>
              <a:rPr>
                <a:solidFill>
                  <a:srgbClr val="4758AB"/>
                </a:solidFill>
                <a:latin typeface="Courier"/>
              </a:rPr>
              <a:t>list</a:t>
            </a:r>
            <a:r>
              <a:rPr>
                <a:solidFill>
                  <a:srgbClr val="003B4F"/>
                </a:solidFill>
                <a:latin typeface="Courier"/>
              </a:rPr>
              <a:t>(</a:t>
            </a:r>
            <a:r>
              <a:rPr>
                <a:solidFill>
                  <a:srgbClr val="657422"/>
                </a:solidFill>
                <a:latin typeface="Courier"/>
              </a:rPr>
              <a:t>DENSITY_ord =</a:t>
            </a:r>
            <a:r>
              <a:rPr>
                <a:solidFill>
                  <a:srgbClr val="003B4F"/>
                </a:solidFill>
                <a:latin typeface="Courier"/>
              </a:rPr>
              <a:t> </a:t>
            </a:r>
            <a:r>
              <a:rPr>
                <a:solidFill>
                  <a:srgbClr val="4758AB"/>
                </a:solidFill>
                <a:latin typeface="Courier"/>
              </a:rPr>
              <a:t>list</a:t>
            </a:r>
            <a:r>
              <a:rPr>
                <a:solidFill>
                  <a:srgbClr val="003B4F"/>
                </a:solidFill>
                <a:latin typeface="Courier"/>
              </a:rPr>
              <a:t>(</a:t>
            </a:r>
            <a:r>
              <a:rPr>
                <a:solidFill>
                  <a:srgbClr val="657422"/>
                </a:solidFill>
                <a:latin typeface="Courier"/>
              </a:rPr>
              <a:t>Linear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657422"/>
                </a:solidFill>
                <a:latin typeface="Courier"/>
              </a:rPr>
              <a:t>Quadratic =</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657422"/>
                </a:solidFill>
                <a:latin typeface="Courier"/>
              </a:rPr>
              <a:t>Cubic =</a:t>
            </a:r>
            <a:r>
              <a:rPr>
                <a:solidFill>
                  <a:srgbClr val="003B4F"/>
                </a:solidFill>
                <a:latin typeface="Courier"/>
              </a:rPr>
              <a:t> </a:t>
            </a:r>
            <a:r>
              <a:rPr>
                <a:solidFill>
                  <a:srgbClr val="AD0000"/>
                </a:solidFill>
                <a:latin typeface="Courier"/>
              </a:rPr>
              <a:t>3</a:t>
            </a:r>
            <a:r>
              <a:rPr>
                <a:solidFill>
                  <a:srgbClr val="003B4F"/>
                </a:solidFill>
                <a:latin typeface="Courier"/>
              </a:rPr>
              <a:t>)))</a:t>
            </a:r>
          </a:p>
          <a:p>
            <a:pPr lvl="0" indent="0">
              <a:buNone/>
            </a:pPr>
            <a:r>
              <a:rPr>
                <a:latin typeface="Courier"/>
              </a:rPr>
              <a:t>                                Df Sum Sq Mean Sq F value   Pr(&gt;F)    
DENSITY_ord                      3  5.284   1.761   9.669 0.000704 ***
  DENSITY_ord: Linear            1  5.231   5.231  28.715  6.4e-05 ***
  DENSITY_ord: Quadratic         1  0.036   0.036   0.199 0.661761    
  DENSITY_ord: Cubic             1  0.017   0.017   0.094 0.763341    
SEASON                           1  3.250   3.250  17.842 0.000645 ***
DENSITY_ord:SEASON               3  0.165   0.055   0.301 0.823955    
  DENSITY_ord:SEASON: Linear     1  0.002   0.002   0.013 0.912158    
  DENSITY_ord:SEASON: Quadratic  1  0.119   0.119   0.653 0.430798    
  DENSITY_ord:SEASON: Cubic      1  0.043   0.043   0.238 0.632114    
Residuals                       16  2.915   0.182                     
---
Signif. codes:  0 '***' 0.001 '**' 0.01 '*' 0.05 '.' 0.1 ' ' 1</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spcBef>
                <a:spcPts val="3000"/>
              </a:spcBef>
              <a:buNone/>
            </a:pPr>
            <a:r>
              <a:rPr b="1"/>
              <a:t>Estimated Marginal Means and Effects</a:t>
            </a:r>
          </a:p>
        </p:txBody>
      </p:sp>
      <p:sp>
        <p:nvSpPr>
          <p:cNvPr id="4" name="Content Placeholder 3"/>
          <p:cNvSpPr>
            <a:spLocks noGrp="1"/>
          </p:cNvSpPr>
          <p:nvPr>
            <p:ph idx="2" sz="half"/>
          </p:nvPr>
        </p:nvSpPr>
        <p:spPr/>
        <p:txBody>
          <a:bodyPr/>
          <a:lstStyle/>
          <a:p>
            <a:pPr lvl="0" indent="0">
              <a:buNone/>
            </a:pPr>
            <a:r>
              <a:rPr>
                <a:solidFill>
                  <a:srgbClr val="5E5E5E"/>
                </a:solidFill>
                <a:latin typeface="Courier"/>
              </a:rPr>
              <a:t># Get estimated marginal means from the linear model</a:t>
            </a:r>
            <a:br/>
            <a:r>
              <a:rPr>
                <a:solidFill>
                  <a:srgbClr val="5E5E5E"/>
                </a:solidFill>
                <a:latin typeface="Courier"/>
              </a:rPr>
              <a:t># Main effect of density</a:t>
            </a:r>
            <a:br/>
            <a:r>
              <a:rPr>
                <a:solidFill>
                  <a:srgbClr val="003B4F"/>
                </a:solidFill>
                <a:latin typeface="Courier"/>
              </a:rPr>
              <a:t>density_emm &lt;- </a:t>
            </a:r>
            <a:r>
              <a:rPr>
                <a:solidFill>
                  <a:srgbClr val="4758AB"/>
                </a:solidFill>
                <a:latin typeface="Courier"/>
              </a:rPr>
              <a:t>emmeans</a:t>
            </a:r>
            <a:r>
              <a:rPr>
                <a:solidFill>
                  <a:srgbClr val="003B4F"/>
                </a:solidFill>
                <a:latin typeface="Courier"/>
              </a:rPr>
              <a:t>(quinn_model_lm, </a:t>
            </a:r>
            <a:r>
              <a:rPr>
                <a:solidFill>
                  <a:srgbClr val="5E5E5E"/>
                </a:solidFill>
                <a:latin typeface="Courier"/>
              </a:rPr>
              <a:t>~</a:t>
            </a:r>
            <a:r>
              <a:rPr>
                <a:solidFill>
                  <a:srgbClr val="003B4F"/>
                </a:solidFill>
                <a:latin typeface="Courier"/>
              </a:rPr>
              <a:t> DENSITY)</a:t>
            </a:r>
            <a:br/>
            <a:r>
              <a:rPr>
                <a:solidFill>
                  <a:srgbClr val="4758AB"/>
                </a:solidFill>
                <a:latin typeface="Courier"/>
              </a:rPr>
              <a:t>print</a:t>
            </a:r>
            <a:r>
              <a:rPr>
                <a:solidFill>
                  <a:srgbClr val="003B4F"/>
                </a:solidFill>
                <a:latin typeface="Courier"/>
              </a:rPr>
              <a:t>(density_emm)</a:t>
            </a:r>
          </a:p>
          <a:p>
            <a:pPr lvl="0" indent="0">
              <a:buNone/>
            </a:pPr>
            <a:r>
              <a:rPr>
                <a:latin typeface="Courier"/>
              </a:rPr>
              <a:t> DENSITY emmean    SE df lower.CL upper.CL
 8        2.125 0.174 16    1.756     2.49
 15       1.677 0.174 16    1.308     2.05
 30       1.188 0.174 16    0.819     1.56
 45       0.896 0.174 16    0.527     1.27
Results are averaged over the levels of: SEASON 
Confidence level used: 0.95 </a:t>
            </a:r>
          </a:p>
          <a:p>
            <a:pPr lvl="0" indent="0">
              <a:buNone/>
            </a:pPr>
            <a:r>
              <a:rPr>
                <a:solidFill>
                  <a:srgbClr val="4758AB"/>
                </a:solidFill>
                <a:latin typeface="Courier"/>
              </a:rPr>
              <a:t>pairs</a:t>
            </a:r>
            <a:r>
              <a:rPr>
                <a:solidFill>
                  <a:srgbClr val="003B4F"/>
                </a:solidFill>
                <a:latin typeface="Courier"/>
              </a:rPr>
              <a:t>(density_emm)</a:t>
            </a:r>
          </a:p>
          <a:p>
            <a:pPr lvl="0" indent="0">
              <a:buNone/>
            </a:pPr>
            <a:r>
              <a:rPr>
                <a:latin typeface="Courier"/>
              </a:rPr>
              <a:t> contrast              estimate    SE df t.ratio p.value
 DENSITY8 - DENSITY15     0.448 0.246 16   1.816  0.3021
 DENSITY8 - DENSITY30     0.937 0.246 16   3.801  0.0077
 DENSITY8 - DENSITY45     1.229 0.246 16   4.987  0.0007
 DENSITY15 - DENSITY30    0.489 0.246 16   1.985  0.2342
 DENSITY15 - DENSITY45    0.781 0.246 16   3.171  0.0273
 DENSITY30 - DENSITY45    0.292 0.246 16   1.186  0.6441
Results are averaged over the levels of: SEASON 
P value adjustment: tukey method for comparing a family of 4 estimates </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type="body"/>
          </p:nvPr>
        </p:nvSpPr>
        <p:spPr/>
        <p:txBody>
          <a:bodyPr/>
          <a:lstStyle/>
          <a:p>
            <a:pPr lvl="0" indent="0" marL="0">
              <a:spcBef>
                <a:spcPts val="3000"/>
              </a:spcBef>
              <a:buNone/>
            </a:pPr>
            <a:r>
              <a:rPr b="1"/>
              <a:t>Estimated Marginal Means and Effects</a:t>
            </a:r>
          </a:p>
        </p:txBody>
      </p:sp>
      <p:sp>
        <p:nvSpPr>
          <p:cNvPr id="5" name="Text Placeholder 4"/>
          <p:cNvSpPr>
            <a:spLocks noGrp="1"/>
          </p:cNvSpPr>
          <p:nvPr>
            <p:ph idx="3" sz="quarter" type="body"/>
          </p:nvPr>
        </p:nvSpPr>
        <p:spPr/>
        <p:txBody>
          <a:bodyPr/>
          <a:lstStyle/>
          <a:p>
            <a:pPr lvl="0" indent="0">
              <a:buNone/>
            </a:pPr>
            <a:r>
              <a:rPr>
                <a:solidFill>
                  <a:srgbClr val="003B4F"/>
                </a:solidFill>
                <a:latin typeface="Courier"/>
              </a:rPr>
              <a:t>density_plot &lt;- </a:t>
            </a:r>
            <a:r>
              <a:rPr>
                <a:solidFill>
                  <a:srgbClr val="4758AB"/>
                </a:solidFill>
                <a:latin typeface="Courier"/>
              </a:rPr>
              <a:t>plot</a:t>
            </a:r>
            <a:r>
              <a:rPr>
                <a:solidFill>
                  <a:srgbClr val="003B4F"/>
                </a:solidFill>
                <a:latin typeface="Courier"/>
              </a:rPr>
              <a:t>(density_emm, </a:t>
            </a:r>
            <a:r>
              <a:rPr>
                <a:solidFill>
                  <a:srgbClr val="657422"/>
                </a:solidFill>
                <a:latin typeface="Courier"/>
              </a:rPr>
              <a:t>xlab =</a:t>
            </a:r>
            <a:r>
              <a:rPr>
                <a:solidFill>
                  <a:srgbClr val="003B4F"/>
                </a:solidFill>
                <a:latin typeface="Courier"/>
              </a:rPr>
              <a:t> </a:t>
            </a:r>
            <a:r>
              <a:rPr>
                <a:solidFill>
                  <a:srgbClr val="20794D"/>
                </a:solidFill>
                <a:latin typeface="Courier"/>
              </a:rPr>
              <a:t>"Density"</a:t>
            </a:r>
            <a:r>
              <a:rPr>
                <a:solidFill>
                  <a:srgbClr val="003B4F"/>
                </a:solidFill>
                <a:latin typeface="Courier"/>
              </a:rPr>
              <a:t>, </a:t>
            </a:r>
            <a:r>
              <a:rPr>
                <a:solidFill>
                  <a:srgbClr val="657422"/>
                </a:solidFill>
                <a:latin typeface="Courier"/>
              </a:rPr>
              <a:t>ylab =</a:t>
            </a:r>
            <a:r>
              <a:rPr>
                <a:solidFill>
                  <a:srgbClr val="003B4F"/>
                </a:solidFill>
                <a:latin typeface="Courier"/>
              </a:rPr>
              <a:t> </a:t>
            </a:r>
            <a:r>
              <a:rPr>
                <a:solidFill>
                  <a:srgbClr val="20794D"/>
                </a:solidFill>
                <a:latin typeface="Courier"/>
              </a:rPr>
              <a:t>"Estimated Marginal Mean of Eggs"</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ggtitle</a:t>
            </a:r>
            <a:r>
              <a:rPr>
                <a:solidFill>
                  <a:srgbClr val="003B4F"/>
                </a:solidFill>
                <a:latin typeface="Courier"/>
              </a:rPr>
              <a:t>(</a:t>
            </a:r>
            <a:r>
              <a:rPr>
                <a:solidFill>
                  <a:srgbClr val="20794D"/>
                </a:solidFill>
                <a:latin typeface="Courier"/>
              </a:rPr>
              <a:t>"Main Effect of Density"</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theme_bw</a:t>
            </a:r>
            <a:r>
              <a:rPr>
                <a:solidFill>
                  <a:srgbClr val="003B4F"/>
                </a:solidFill>
                <a:latin typeface="Courier"/>
              </a:rPr>
              <a:t>()</a:t>
            </a:r>
            <a:br/>
            <a:r>
              <a:rPr>
                <a:solidFill>
                  <a:srgbClr val="003B4F"/>
                </a:solidFill>
                <a:latin typeface="Courier"/>
              </a:rPr>
              <a:t>density_plot</a:t>
            </a:r>
          </a:p>
        </p:txBody>
      </p:sp>
      <p:pic>
        <p:nvPicPr>
          <p:cNvPr descr="14_03_factorial_anova_files/figure-pptx/emmeans_lm_2-1.png" id="0" name="Picture 1"/>
          <p:cNvPicPr>
            <a:picLocks noGrp="1" noChangeAspect="1"/>
          </p:cNvPicPr>
          <p:nvPr/>
        </p:nvPicPr>
        <p:blipFill>
          <a:blip r:embed="rId2"/>
          <a:stretch>
            <a:fillRect/>
          </a:stretch>
        </p:blipFill>
        <p:spPr bwMode="auto">
          <a:xfrm>
            <a:off x="5461000" y="1295400"/>
            <a:ext cx="2616200" cy="3276600"/>
          </a:xfrm>
          <a:prstGeom prst="rect">
            <a:avLst/>
          </a:prstGeom>
          <a:noFill/>
          <a:ln w="9525">
            <a:noFill/>
            <a:headEnd/>
            <a:tailEnd/>
          </a:ln>
        </p:spPr>
      </p:pic>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spcBef>
                <a:spcPts val="3000"/>
              </a:spcBef>
              <a:buNone/>
            </a:pPr>
            <a:r>
              <a:rPr b="1"/>
              <a:t>Estimated Marginal Means and Effects</a:t>
            </a:r>
          </a:p>
        </p:txBody>
      </p:sp>
      <p:sp>
        <p:nvSpPr>
          <p:cNvPr id="4" name="Content Placeholder 3"/>
          <p:cNvSpPr>
            <a:spLocks noGrp="1"/>
          </p:cNvSpPr>
          <p:nvPr>
            <p:ph idx="2" sz="half"/>
          </p:nvPr>
        </p:nvSpPr>
        <p:spPr/>
        <p:txBody>
          <a:bodyPr/>
          <a:lstStyle/>
          <a:p>
            <a:pPr lvl="0" indent="0">
              <a:buNone/>
            </a:pPr>
            <a:r>
              <a:rPr>
                <a:solidFill>
                  <a:srgbClr val="5E5E5E"/>
                </a:solidFill>
                <a:latin typeface="Courier"/>
              </a:rPr>
              <a:t>#| message: false</a:t>
            </a:r>
            <a:br/>
            <a:r>
              <a:rPr>
                <a:solidFill>
                  <a:srgbClr val="5E5E5E"/>
                </a:solidFill>
                <a:latin typeface="Courier"/>
              </a:rPr>
              <a:t>#| warning: false</a:t>
            </a:r>
            <a:br/>
            <a:r>
              <a:rPr>
                <a:solidFill>
                  <a:srgbClr val="5E5E5E"/>
                </a:solidFill>
                <a:latin typeface="Courier"/>
              </a:rPr>
              <a:t>#| paged-print: false</a:t>
            </a:r>
            <a:br/>
            <a:r>
              <a:rPr>
                <a:solidFill>
                  <a:srgbClr val="5E5E5E"/>
                </a:solidFill>
                <a:latin typeface="Courier"/>
              </a:rPr>
              <a:t># Get estimated marginal means from the linear model</a:t>
            </a:r>
            <a:br/>
            <a:r>
              <a:rPr>
                <a:solidFill>
                  <a:srgbClr val="5E5E5E"/>
                </a:solidFill>
                <a:latin typeface="Courier"/>
              </a:rPr>
              <a:t># Main effect of density</a:t>
            </a:r>
            <a:br/>
            <a:r>
              <a:rPr>
                <a:solidFill>
                  <a:srgbClr val="5E5E5E"/>
                </a:solidFill>
                <a:latin typeface="Courier"/>
              </a:rPr>
              <a:t># density_emm &lt;- emmeans(quinn_model_lm, ~ DENSITY)</a:t>
            </a:r>
            <a:br/>
            <a:r>
              <a:rPr>
                <a:solidFill>
                  <a:srgbClr val="5E5E5E"/>
                </a:solidFill>
                <a:latin typeface="Courier"/>
              </a:rPr>
              <a:t># print(density_emm)</a:t>
            </a:r>
            <a:br/>
            <a:r>
              <a:rPr>
                <a:solidFill>
                  <a:srgbClr val="5E5E5E"/>
                </a:solidFill>
                <a:latin typeface="Courier"/>
              </a:rPr>
              <a:t># pairs(density_emm)</a:t>
            </a:r>
            <a:br/>
            <a:br/>
            <a:r>
              <a:rPr>
                <a:solidFill>
                  <a:srgbClr val="5E5E5E"/>
                </a:solidFill>
                <a:latin typeface="Courier"/>
              </a:rPr>
              <a:t># Main effect of season</a:t>
            </a:r>
            <a:br/>
            <a:r>
              <a:rPr>
                <a:solidFill>
                  <a:srgbClr val="003B4F"/>
                </a:solidFill>
                <a:latin typeface="Courier"/>
              </a:rPr>
              <a:t>season_emm &lt;- </a:t>
            </a:r>
            <a:r>
              <a:rPr>
                <a:solidFill>
                  <a:srgbClr val="4758AB"/>
                </a:solidFill>
                <a:latin typeface="Courier"/>
              </a:rPr>
              <a:t>emmeans</a:t>
            </a:r>
            <a:r>
              <a:rPr>
                <a:solidFill>
                  <a:srgbClr val="003B4F"/>
                </a:solidFill>
                <a:latin typeface="Courier"/>
              </a:rPr>
              <a:t>(quinn_model_lm, </a:t>
            </a:r>
            <a:r>
              <a:rPr>
                <a:solidFill>
                  <a:srgbClr val="5E5E5E"/>
                </a:solidFill>
                <a:latin typeface="Courier"/>
              </a:rPr>
              <a:t>~</a:t>
            </a:r>
            <a:r>
              <a:rPr>
                <a:solidFill>
                  <a:srgbClr val="003B4F"/>
                </a:solidFill>
                <a:latin typeface="Courier"/>
              </a:rPr>
              <a:t> SEASON)</a:t>
            </a:r>
            <a:br/>
            <a:r>
              <a:rPr>
                <a:solidFill>
                  <a:srgbClr val="4758AB"/>
                </a:solidFill>
                <a:latin typeface="Courier"/>
              </a:rPr>
              <a:t>print</a:t>
            </a:r>
            <a:r>
              <a:rPr>
                <a:solidFill>
                  <a:srgbClr val="003B4F"/>
                </a:solidFill>
                <a:latin typeface="Courier"/>
              </a:rPr>
              <a:t>(season_emm)</a:t>
            </a:r>
          </a:p>
          <a:p>
            <a:pPr lvl="0" indent="0">
              <a:buNone/>
            </a:pPr>
            <a:r>
              <a:rPr>
                <a:latin typeface="Courier"/>
              </a:rPr>
              <a:t> SEASON emmean    SE df lower.CL upper.CL
 spring   1.84 0.123 16    1.579     2.10
 summer   1.10 0.123 16    0.843     1.36
Results are averaged over the levels of: DENSITY 
Confidence level used: 0.95 </a:t>
            </a:r>
          </a:p>
          <a:p>
            <a:pPr lvl="0" indent="0">
              <a:buNone/>
            </a:pPr>
            <a:r>
              <a:rPr>
                <a:solidFill>
                  <a:srgbClr val="4758AB"/>
                </a:solidFill>
                <a:latin typeface="Courier"/>
              </a:rPr>
              <a:t>pairs</a:t>
            </a:r>
            <a:r>
              <a:rPr>
                <a:solidFill>
                  <a:srgbClr val="003B4F"/>
                </a:solidFill>
                <a:latin typeface="Courier"/>
              </a:rPr>
              <a:t>(season_emm)</a:t>
            </a:r>
          </a:p>
          <a:p>
            <a:pPr lvl="0" indent="0">
              <a:buNone/>
            </a:pPr>
            <a:r>
              <a:rPr>
                <a:latin typeface="Courier"/>
              </a:rPr>
              <a:t> contrast        estimate    SE df t.ratio p.value
 spring - summer    0.736 0.174 16   4.224  0.0006
Results are averaged over the levels of: DENSITY </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lstStyle/>
          <a:p>
            <a:pPr lvl="0" indent="0" marL="0">
              <a:buNone/>
            </a:pPr>
            <a:r>
              <a:rPr/>
              <a:t>Lecture 14: Factorial ANOVA</a:t>
            </a:r>
          </a:p>
        </p:txBody>
      </p:sp>
      <p:sp>
        <p:nvSpPr>
          <p:cNvPr id="3" name="Text Placeholder 2"/>
          <p:cNvSpPr>
            <a:spLocks noGrp="1"/>
          </p:cNvSpPr>
          <p:nvPr>
            <p:ph idx="1" type="body"/>
          </p:nvPr>
        </p:nvSpPr>
        <p:spPr/>
        <p:txBody>
          <a:bodyPr/>
          <a:lstStyle/>
          <a:p>
            <a:pPr lvl="0" indent="0" marL="0">
              <a:spcBef>
                <a:spcPts val="3000"/>
              </a:spcBef>
              <a:buNone/>
            </a:pPr>
            <a:r>
              <a:rPr b="1"/>
              <a:t>Estimated Marginal Means and Effects</a:t>
            </a:r>
          </a:p>
        </p:txBody>
      </p:sp>
      <p:sp>
        <p:nvSpPr>
          <p:cNvPr id="5" name="Text Placeholder 4"/>
          <p:cNvSpPr>
            <a:spLocks noGrp="1"/>
          </p:cNvSpPr>
          <p:nvPr>
            <p:ph idx="3" sz="quarter" type="body"/>
          </p:nvPr>
        </p:nvSpPr>
        <p:spPr/>
        <p:txBody>
          <a:bodyPr/>
          <a:lstStyle/>
          <a:p>
            <a:pPr lvl="0" indent="0">
              <a:buNone/>
            </a:pPr>
            <a:r>
              <a:rPr>
                <a:solidFill>
                  <a:srgbClr val="5E5E5E"/>
                </a:solidFill>
                <a:latin typeface="Courier"/>
              </a:rPr>
              <a:t>#| message: false</a:t>
            </a:r>
            <a:br/>
            <a:r>
              <a:rPr>
                <a:solidFill>
                  <a:srgbClr val="5E5E5E"/>
                </a:solidFill>
                <a:latin typeface="Courier"/>
              </a:rPr>
              <a:t>#| warning: false</a:t>
            </a:r>
            <a:br/>
            <a:r>
              <a:rPr>
                <a:solidFill>
                  <a:srgbClr val="5E5E5E"/>
                </a:solidFill>
                <a:latin typeface="Courier"/>
              </a:rPr>
              <a:t>#| paged-print: false</a:t>
            </a:r>
            <a:br/>
            <a:br/>
            <a:r>
              <a:rPr>
                <a:solidFill>
                  <a:srgbClr val="5E5E5E"/>
                </a:solidFill>
                <a:latin typeface="Courier"/>
              </a:rPr>
              <a:t># Main effect of season</a:t>
            </a:r>
            <a:br/>
            <a:r>
              <a:rPr>
                <a:solidFill>
                  <a:srgbClr val="003B4F"/>
                </a:solidFill>
                <a:latin typeface="Courier"/>
              </a:rPr>
              <a:t>season_plot &lt;- </a:t>
            </a:r>
            <a:r>
              <a:rPr>
                <a:solidFill>
                  <a:srgbClr val="4758AB"/>
                </a:solidFill>
                <a:latin typeface="Courier"/>
              </a:rPr>
              <a:t>plot</a:t>
            </a:r>
            <a:r>
              <a:rPr>
                <a:solidFill>
                  <a:srgbClr val="003B4F"/>
                </a:solidFill>
                <a:latin typeface="Courier"/>
              </a:rPr>
              <a:t>(season_emm, </a:t>
            </a:r>
            <a:r>
              <a:rPr>
                <a:solidFill>
                  <a:srgbClr val="657422"/>
                </a:solidFill>
                <a:latin typeface="Courier"/>
              </a:rPr>
              <a:t>xlab =</a:t>
            </a:r>
            <a:r>
              <a:rPr>
                <a:solidFill>
                  <a:srgbClr val="003B4F"/>
                </a:solidFill>
                <a:latin typeface="Courier"/>
              </a:rPr>
              <a:t> </a:t>
            </a:r>
            <a:r>
              <a:rPr>
                <a:solidFill>
                  <a:srgbClr val="20794D"/>
                </a:solidFill>
                <a:latin typeface="Courier"/>
              </a:rPr>
              <a:t>"Season"</a:t>
            </a:r>
            <a:r>
              <a:rPr>
                <a:solidFill>
                  <a:srgbClr val="003B4F"/>
                </a:solidFill>
                <a:latin typeface="Courier"/>
              </a:rPr>
              <a:t>, </a:t>
            </a:r>
            <a:r>
              <a:rPr>
                <a:solidFill>
                  <a:srgbClr val="657422"/>
                </a:solidFill>
                <a:latin typeface="Courier"/>
              </a:rPr>
              <a:t>ylab =</a:t>
            </a:r>
            <a:r>
              <a:rPr>
                <a:solidFill>
                  <a:srgbClr val="003B4F"/>
                </a:solidFill>
                <a:latin typeface="Courier"/>
              </a:rPr>
              <a:t> </a:t>
            </a:r>
            <a:r>
              <a:rPr>
                <a:solidFill>
                  <a:srgbClr val="20794D"/>
                </a:solidFill>
                <a:latin typeface="Courier"/>
              </a:rPr>
              <a:t>"Estimated Marginal Mean of Eggs"</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ggtitle</a:t>
            </a:r>
            <a:r>
              <a:rPr>
                <a:solidFill>
                  <a:srgbClr val="003B4F"/>
                </a:solidFill>
                <a:latin typeface="Courier"/>
              </a:rPr>
              <a:t>(</a:t>
            </a:r>
            <a:r>
              <a:rPr>
                <a:solidFill>
                  <a:srgbClr val="20794D"/>
                </a:solidFill>
                <a:latin typeface="Courier"/>
              </a:rPr>
              <a:t>"Main Effect of Season"</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theme_bw</a:t>
            </a:r>
            <a:r>
              <a:rPr>
                <a:solidFill>
                  <a:srgbClr val="003B4F"/>
                </a:solidFill>
                <a:latin typeface="Courier"/>
              </a:rPr>
              <a:t>()</a:t>
            </a:r>
            <a:br/>
            <a:r>
              <a:rPr>
                <a:solidFill>
                  <a:srgbClr val="003B4F"/>
                </a:solidFill>
                <a:latin typeface="Courier"/>
              </a:rPr>
              <a:t>season_plot</a:t>
            </a:r>
          </a:p>
        </p:txBody>
      </p:sp>
      <p:pic>
        <p:nvPicPr>
          <p:cNvPr descr="14_03_factorial_anova_files/figure-pptx/emmeans_lm_4-1.png" id="0" name="Picture 1"/>
          <p:cNvPicPr>
            <a:picLocks noGrp="1" noChangeAspect="1"/>
          </p:cNvPicPr>
          <p:nvPr/>
        </p:nvPicPr>
        <p:blipFill>
          <a:blip r:embed="rId2"/>
          <a:stretch>
            <a:fillRect/>
          </a:stretch>
        </p:blipFill>
        <p:spPr bwMode="auto">
          <a:xfrm>
            <a:off x="5461000" y="1295400"/>
            <a:ext cx="2616200" cy="3276600"/>
          </a:xfrm>
          <a:prstGeom prst="rect">
            <a:avLst/>
          </a:prstGeom>
          <a:noFill/>
          <a:ln w="9525">
            <a:noFill/>
            <a:headEnd/>
            <a:tailEnd/>
          </a:ln>
        </p:spPr>
      </p:pic>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spcBef>
                <a:spcPts val="3000"/>
              </a:spcBef>
              <a:buNone/>
            </a:pPr>
            <a:r>
              <a:rPr b="1"/>
              <a:t>Estimated Marginal Means and Effects</a:t>
            </a:r>
          </a:p>
        </p:txBody>
      </p:sp>
      <p:sp>
        <p:nvSpPr>
          <p:cNvPr id="4" name="Content Placeholder 3"/>
          <p:cNvSpPr>
            <a:spLocks noGrp="1"/>
          </p:cNvSpPr>
          <p:nvPr>
            <p:ph idx="2" sz="half"/>
          </p:nvPr>
        </p:nvSpPr>
        <p:spPr/>
        <p:txBody>
          <a:bodyPr/>
          <a:lstStyle/>
          <a:p>
            <a:pPr lvl="0" indent="0">
              <a:buNone/>
            </a:pPr>
            <a:r>
              <a:rPr>
                <a:solidFill>
                  <a:srgbClr val="5E5E5E"/>
                </a:solidFill>
                <a:latin typeface="Courier"/>
              </a:rPr>
              <a:t># Interaction effects (even though interaction wasn't significant)</a:t>
            </a:r>
            <a:br/>
            <a:r>
              <a:rPr>
                <a:solidFill>
                  <a:srgbClr val="003B4F"/>
                </a:solidFill>
                <a:latin typeface="Courier"/>
              </a:rPr>
              <a:t>interaction_emm &lt;- </a:t>
            </a:r>
            <a:r>
              <a:rPr>
                <a:solidFill>
                  <a:srgbClr val="4758AB"/>
                </a:solidFill>
                <a:latin typeface="Courier"/>
              </a:rPr>
              <a:t>emmeans</a:t>
            </a:r>
            <a:r>
              <a:rPr>
                <a:solidFill>
                  <a:srgbClr val="003B4F"/>
                </a:solidFill>
                <a:latin typeface="Courier"/>
              </a:rPr>
              <a:t>(quinn_model_lm, </a:t>
            </a:r>
            <a:r>
              <a:rPr>
                <a:solidFill>
                  <a:srgbClr val="5E5E5E"/>
                </a:solidFill>
                <a:latin typeface="Courier"/>
              </a:rPr>
              <a:t>~</a:t>
            </a:r>
            <a:r>
              <a:rPr>
                <a:solidFill>
                  <a:srgbClr val="003B4F"/>
                </a:solidFill>
                <a:latin typeface="Courier"/>
              </a:rPr>
              <a:t> DENSITY </a:t>
            </a:r>
            <a:r>
              <a:rPr>
                <a:solidFill>
                  <a:srgbClr val="5E5E5E"/>
                </a:solidFill>
                <a:latin typeface="Courier"/>
              </a:rPr>
              <a:t>|</a:t>
            </a:r>
            <a:r>
              <a:rPr>
                <a:solidFill>
                  <a:srgbClr val="003B4F"/>
                </a:solidFill>
                <a:latin typeface="Courier"/>
              </a:rPr>
              <a:t> SEASON)</a:t>
            </a:r>
            <a:br/>
            <a:r>
              <a:rPr>
                <a:solidFill>
                  <a:srgbClr val="4758AB"/>
                </a:solidFill>
                <a:latin typeface="Courier"/>
              </a:rPr>
              <a:t>print</a:t>
            </a:r>
            <a:r>
              <a:rPr>
                <a:solidFill>
                  <a:srgbClr val="003B4F"/>
                </a:solidFill>
                <a:latin typeface="Courier"/>
              </a:rPr>
              <a:t>(interaction_emm)</a:t>
            </a:r>
          </a:p>
          <a:p>
            <a:pPr lvl="0" indent="0">
              <a:buNone/>
            </a:pPr>
            <a:r>
              <a:rPr>
                <a:latin typeface="Courier"/>
              </a:rPr>
              <a:t>SEASON = spring:
 DENSITY emmean    SE df lower.CL upper.CL
 8        2.417 0.246 16   1.8943     2.94
 15       2.177 0.246 16   1.6550     2.70
 30       1.565 0.246 16   1.0430     2.09
 45       1.200 0.246 16   0.6773     1.72
SEASON = summer:
 DENSITY emmean    SE df lower.CL upper.CL
 8        1.833 0.246 16   1.3110     2.36
 15       1.178 0.246 16   0.6553     1.70
 30       0.811 0.246 16   0.2890     1.33
 45       0.593 0.246 16   0.0703     1.12
Confidence level used: 0.95 </a:t>
            </a:r>
          </a:p>
          <a:p>
            <a:pPr lvl="0" indent="0">
              <a:buNone/>
            </a:pPr>
            <a:r>
              <a:rPr>
                <a:solidFill>
                  <a:srgbClr val="4758AB"/>
                </a:solidFill>
                <a:latin typeface="Courier"/>
              </a:rPr>
              <a:t>pairs</a:t>
            </a:r>
            <a:r>
              <a:rPr>
                <a:solidFill>
                  <a:srgbClr val="003B4F"/>
                </a:solidFill>
                <a:latin typeface="Courier"/>
              </a:rPr>
              <a:t>(interaction_emm)</a:t>
            </a:r>
          </a:p>
          <a:p>
            <a:pPr lvl="0" indent="0">
              <a:buNone/>
            </a:pPr>
            <a:r>
              <a:rPr>
                <a:latin typeface="Courier"/>
              </a:rPr>
              <a:t>SEASON = spring:
 contrast              estimate    SE df t.ratio p.value
 DENSITY8 - DENSITY15     0.239 0.348 16   0.687  0.9006
 DENSITY8 - DENSITY30     0.851 0.348 16   2.443  0.1086
 DENSITY8 - DENSITY45     1.217 0.348 16   3.492  0.0144
 DENSITY15 - DENSITY30    0.612 0.348 16   1.756  0.3290
 DENSITY15 - DENSITY45    0.978 0.348 16   2.805  0.0556
 DENSITY30 - DENSITY45    0.366 0.348 16   1.049  0.7238
SEASON = summer:
 contrast              estimate    SE df t.ratio p.value
 DENSITY8 - DENSITY15     0.656 0.348 16   1.881  0.2743
 DENSITY8 - DENSITY30     1.022 0.348 16   2.933  0.0436
 DENSITY8 - DENSITY45     1.241 0.348 16   3.560  0.0125
 DENSITY15 - DENSITY30    0.366 0.348 16   1.051  0.7227
 DENSITY15 - DENSITY45    0.585 0.348 16   1.679  0.3661
 DENSITY30 - DENSITY45    0.219 0.348 16   0.627  0.9217
P value adjustment: tukey method for comparing a family of 4 estimates </a:t>
            </a:r>
          </a:p>
          <a:p>
            <a:pPr lvl="0" indent="0">
              <a:buNone/>
            </a:pPr>
            <a:r>
              <a:rPr>
                <a:solidFill>
                  <a:srgbClr val="5E5E5E"/>
                </a:solidFill>
                <a:latin typeface="Courier"/>
              </a:rPr>
              <a:t># Compare to raw means</a:t>
            </a:r>
            <a:br/>
            <a:r>
              <a:rPr>
                <a:solidFill>
                  <a:srgbClr val="003B4F"/>
                </a:solidFill>
                <a:latin typeface="Courier"/>
              </a:rPr>
              <a:t>quinn_data </a:t>
            </a:r>
            <a:r>
              <a:rPr>
                <a:solidFill>
                  <a:srgbClr val="5E5E5E"/>
                </a:solidFill>
                <a:latin typeface="Courier"/>
              </a:rPr>
              <a:t>%&gt;%</a:t>
            </a:r>
            <a:br/>
            <a:r>
              <a:rPr>
                <a:solidFill>
                  <a:srgbClr val="003B4F"/>
                </a:solidFill>
                <a:latin typeface="Courier"/>
              </a:rPr>
              <a:t>  </a:t>
            </a:r>
            <a:r>
              <a:rPr>
                <a:solidFill>
                  <a:srgbClr val="4758AB"/>
                </a:solidFill>
                <a:latin typeface="Courier"/>
              </a:rPr>
              <a:t>group_by</a:t>
            </a:r>
            <a:r>
              <a:rPr>
                <a:solidFill>
                  <a:srgbClr val="003B4F"/>
                </a:solidFill>
                <a:latin typeface="Courier"/>
              </a:rPr>
              <a:t>(DENSITY, SEASON) </a:t>
            </a:r>
            <a:r>
              <a:rPr>
                <a:solidFill>
                  <a:srgbClr val="5E5E5E"/>
                </a:solidFill>
                <a:latin typeface="Courier"/>
              </a:rPr>
              <a:t>%&gt;%</a:t>
            </a:r>
            <a:br/>
            <a:r>
              <a:rPr>
                <a:solidFill>
                  <a:srgbClr val="003B4F"/>
                </a:solidFill>
                <a:latin typeface="Courier"/>
              </a:rPr>
              <a:t>  </a:t>
            </a:r>
            <a:r>
              <a:rPr>
                <a:solidFill>
                  <a:srgbClr val="4758AB"/>
                </a:solidFill>
                <a:latin typeface="Courier"/>
              </a:rPr>
              <a:t>summarise</a:t>
            </a:r>
            <a:r>
              <a:rPr>
                <a:solidFill>
                  <a:srgbClr val="003B4F"/>
                </a:solidFill>
                <a:latin typeface="Courier"/>
              </a:rPr>
              <a:t>(</a:t>
            </a:r>
            <a:br/>
            <a:r>
              <a:rPr>
                <a:solidFill>
                  <a:srgbClr val="003B4F"/>
                </a:solidFill>
                <a:latin typeface="Courier"/>
              </a:rPr>
              <a:t>    </a:t>
            </a:r>
            <a:r>
              <a:rPr>
                <a:solidFill>
                  <a:srgbClr val="657422"/>
                </a:solidFill>
                <a:latin typeface="Courier"/>
              </a:rPr>
              <a:t>raw_mean =</a:t>
            </a:r>
            <a:r>
              <a:rPr>
                <a:solidFill>
                  <a:srgbClr val="003B4F"/>
                </a:solidFill>
                <a:latin typeface="Courier"/>
              </a:rPr>
              <a:t> </a:t>
            </a:r>
            <a:r>
              <a:rPr>
                <a:solidFill>
                  <a:srgbClr val="4758AB"/>
                </a:solidFill>
                <a:latin typeface="Courier"/>
              </a:rPr>
              <a:t>mean</a:t>
            </a:r>
            <a:r>
              <a:rPr>
                <a:solidFill>
                  <a:srgbClr val="003B4F"/>
                </a:solidFill>
                <a:latin typeface="Courier"/>
              </a:rPr>
              <a:t>(EGGS),</a:t>
            </a:r>
            <a:br/>
            <a:r>
              <a:rPr>
                <a:solidFill>
                  <a:srgbClr val="003B4F"/>
                </a:solidFill>
                <a:latin typeface="Courier"/>
              </a:rPr>
              <a:t>    </a:t>
            </a:r>
            <a:r>
              <a:rPr>
                <a:solidFill>
                  <a:srgbClr val="657422"/>
                </a:solidFill>
                <a:latin typeface="Courier"/>
              </a:rPr>
              <a:t>.groups =</a:t>
            </a:r>
            <a:r>
              <a:rPr>
                <a:solidFill>
                  <a:srgbClr val="003B4F"/>
                </a:solidFill>
                <a:latin typeface="Courier"/>
              </a:rPr>
              <a:t> </a:t>
            </a:r>
            <a:r>
              <a:rPr>
                <a:solidFill>
                  <a:srgbClr val="20794D"/>
                </a:solidFill>
                <a:latin typeface="Courier"/>
              </a:rPr>
              <a:t>'drop'</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pivot_wider</a:t>
            </a:r>
            <a:r>
              <a:rPr>
                <a:solidFill>
                  <a:srgbClr val="003B4F"/>
                </a:solidFill>
                <a:latin typeface="Courier"/>
              </a:rPr>
              <a:t>(</a:t>
            </a:r>
            <a:r>
              <a:rPr>
                <a:solidFill>
                  <a:srgbClr val="657422"/>
                </a:solidFill>
                <a:latin typeface="Courier"/>
              </a:rPr>
              <a:t>names_from =</a:t>
            </a:r>
            <a:r>
              <a:rPr>
                <a:solidFill>
                  <a:srgbClr val="003B4F"/>
                </a:solidFill>
                <a:latin typeface="Courier"/>
              </a:rPr>
              <a:t> SEASON, </a:t>
            </a:r>
            <a:r>
              <a:rPr>
                <a:solidFill>
                  <a:srgbClr val="657422"/>
                </a:solidFill>
                <a:latin typeface="Courier"/>
              </a:rPr>
              <a:t>values_from =</a:t>
            </a:r>
            <a:r>
              <a:rPr>
                <a:solidFill>
                  <a:srgbClr val="003B4F"/>
                </a:solidFill>
                <a:latin typeface="Courier"/>
              </a:rPr>
              <a:t> raw_mean)</a:t>
            </a:r>
          </a:p>
          <a:p>
            <a:pPr lvl="0" indent="0">
              <a:buNone/>
            </a:pPr>
            <a:r>
              <a:rPr>
                <a:latin typeface="Courier"/>
              </a:rPr>
              <a:t># A tibble: 4 × 3
  DENSITY spring summer
  &lt;fct&gt;    &lt;dbl&gt;  &lt;dbl&gt;
1 8         2.42  1.83 
2 15        2.18  1.18 
3 30        1.57  0.811
4 45        1.20  0.593</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buNone/>
            </a:pPr>
            <a:r>
              <a:rPr/>
              <a:t>In factorial designs</a:t>
            </a:r>
          </a:p>
          <a:p>
            <a:pPr lvl="0"/>
            <a:r>
              <a:rPr/>
              <a:t>look at two types of factor effects:</a:t>
            </a:r>
          </a:p>
          <a:p>
            <a:pPr lvl="1"/>
            <a:r>
              <a:rPr/>
              <a:t>Main effect of each factor (polling across other factor)</a:t>
            </a:r>
          </a:p>
          <a:p>
            <a:pPr lvl="1"/>
            <a:r>
              <a:rPr/>
              <a:t>Interaction effects; is there synergistic/ antagonistic effect of factors?</a:t>
            </a:r>
          </a:p>
        </p:txBody>
      </p:sp>
      <p:pic>
        <p:nvPicPr>
          <p:cNvPr descr="images/clipboard-1252866044.png" id="0" name="Picture 1"/>
          <p:cNvPicPr>
            <a:picLocks noGrp="1" noChangeAspect="1"/>
          </p:cNvPicPr>
          <p:nvPr/>
        </p:nvPicPr>
        <p:blipFill>
          <a:blip r:embed="rId2"/>
          <a:stretch>
            <a:fillRect/>
          </a:stretch>
        </p:blipFill>
        <p:spPr bwMode="auto">
          <a:xfrm>
            <a:off x="6121400" y="2324100"/>
            <a:ext cx="2781300" cy="1143000"/>
          </a:xfrm>
          <a:prstGeom prst="rect">
            <a:avLst/>
          </a:prstGeom>
          <a:noFill/>
          <a:ln w="9525">
            <a:noFill/>
            <a:headEnd/>
            <a:tailEnd/>
          </a:ln>
        </p:spPr>
      </p:pic>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lstStyle/>
          <a:p>
            <a:pPr lvl="0" indent="0" marL="0">
              <a:buNone/>
            </a:pPr>
            <a:r>
              <a:rPr/>
              <a:t>Lecture 14: Factorial ANOVA</a:t>
            </a:r>
          </a:p>
        </p:txBody>
      </p:sp>
      <p:sp>
        <p:nvSpPr>
          <p:cNvPr id="3" name="Text Placeholder 2"/>
          <p:cNvSpPr>
            <a:spLocks noGrp="1"/>
          </p:cNvSpPr>
          <p:nvPr>
            <p:ph idx="1" type="body"/>
          </p:nvPr>
        </p:nvSpPr>
        <p:spPr/>
        <p:txBody>
          <a:bodyPr/>
          <a:lstStyle/>
          <a:p>
            <a:pPr lvl="0" indent="0" marL="0">
              <a:spcBef>
                <a:spcPts val="3000"/>
              </a:spcBef>
              <a:buNone/>
            </a:pPr>
            <a:r>
              <a:rPr b="1"/>
              <a:t>Estimated Marginal Means and Effects</a:t>
            </a:r>
          </a:p>
        </p:txBody>
      </p:sp>
      <p:sp>
        <p:nvSpPr>
          <p:cNvPr id="5" name="Text Placeholder 4"/>
          <p:cNvSpPr>
            <a:spLocks noGrp="1"/>
          </p:cNvSpPr>
          <p:nvPr>
            <p:ph idx="3" sz="quarter" type="body"/>
          </p:nvPr>
        </p:nvSpPr>
        <p:spPr/>
        <p:txBody>
          <a:bodyPr/>
          <a:lstStyle/>
          <a:p>
            <a:pPr lvl="0" indent="0">
              <a:buNone/>
            </a:pPr>
            <a:r>
              <a:rPr>
                <a:solidFill>
                  <a:srgbClr val="5E5E5E"/>
                </a:solidFill>
                <a:latin typeface="Courier"/>
              </a:rPr>
              <a:t># Get estimated marginal means from the linear model</a:t>
            </a:r>
            <a:br/>
            <a:r>
              <a:rPr>
                <a:solidFill>
                  <a:srgbClr val="5E5E5E"/>
                </a:solidFill>
                <a:latin typeface="Courier"/>
              </a:rPr>
              <a:t># Main effect of density</a:t>
            </a:r>
            <a:br/>
            <a:r>
              <a:rPr>
                <a:solidFill>
                  <a:srgbClr val="5E5E5E"/>
                </a:solidFill>
                <a:latin typeface="Courier"/>
              </a:rPr>
              <a:t># density_emm &lt;- emmeans(quinn_model_lm, ~ DENSITY)</a:t>
            </a:r>
            <a:br/>
            <a:r>
              <a:rPr>
                <a:solidFill>
                  <a:srgbClr val="5E5E5E"/>
                </a:solidFill>
                <a:latin typeface="Courier"/>
              </a:rPr>
              <a:t># print(density_emm)</a:t>
            </a:r>
            <a:br/>
            <a:r>
              <a:rPr>
                <a:solidFill>
                  <a:srgbClr val="5E5E5E"/>
                </a:solidFill>
                <a:latin typeface="Courier"/>
              </a:rPr>
              <a:t># pairs(density_emm)</a:t>
            </a:r>
            <a:br/>
            <a:r>
              <a:rPr>
                <a:solidFill>
                  <a:srgbClr val="5E5E5E"/>
                </a:solidFill>
                <a:latin typeface="Courier"/>
              </a:rPr>
              <a:t># </a:t>
            </a:r>
            <a:br/>
            <a:r>
              <a:rPr>
                <a:solidFill>
                  <a:srgbClr val="5E5E5E"/>
                </a:solidFill>
                <a:latin typeface="Courier"/>
              </a:rPr>
              <a:t># # Main effect of season</a:t>
            </a:r>
            <a:br/>
            <a:r>
              <a:rPr>
                <a:solidFill>
                  <a:srgbClr val="5E5E5E"/>
                </a:solidFill>
                <a:latin typeface="Courier"/>
              </a:rPr>
              <a:t># season_emm &lt;- emmeans(quinn_model_lm, ~ SEASON)</a:t>
            </a:r>
            <a:br/>
            <a:r>
              <a:rPr>
                <a:solidFill>
                  <a:srgbClr val="5E5E5E"/>
                </a:solidFill>
                <a:latin typeface="Courier"/>
              </a:rPr>
              <a:t># print(season_emm)</a:t>
            </a:r>
            <a:br/>
            <a:r>
              <a:rPr>
                <a:solidFill>
                  <a:srgbClr val="5E5E5E"/>
                </a:solidFill>
                <a:latin typeface="Courier"/>
              </a:rPr>
              <a:t># pairs(season_emm)</a:t>
            </a:r>
            <a:br/>
            <a:br/>
            <a:r>
              <a:rPr>
                <a:solidFill>
                  <a:srgbClr val="5E5E5E"/>
                </a:solidFill>
                <a:latin typeface="Courier"/>
              </a:rPr>
              <a:t># Interaction effects (even though interaction wasn't significant)</a:t>
            </a:r>
            <a:br/>
            <a:r>
              <a:rPr>
                <a:solidFill>
                  <a:srgbClr val="003B4F"/>
                </a:solidFill>
                <a:latin typeface="Courier"/>
              </a:rPr>
              <a:t>interaction_plot &lt;- </a:t>
            </a:r>
            <a:r>
              <a:rPr>
                <a:solidFill>
                  <a:srgbClr val="4758AB"/>
                </a:solidFill>
                <a:latin typeface="Courier"/>
              </a:rPr>
              <a:t>plot</a:t>
            </a:r>
            <a:r>
              <a:rPr>
                <a:solidFill>
                  <a:srgbClr val="003B4F"/>
                </a:solidFill>
                <a:latin typeface="Courier"/>
              </a:rPr>
              <a:t>(interaction_emm, </a:t>
            </a:r>
            <a:r>
              <a:rPr>
                <a:solidFill>
                  <a:srgbClr val="657422"/>
                </a:solidFill>
                <a:latin typeface="Courier"/>
              </a:rPr>
              <a:t>xlab =</a:t>
            </a:r>
            <a:r>
              <a:rPr>
                <a:solidFill>
                  <a:srgbClr val="003B4F"/>
                </a:solidFill>
                <a:latin typeface="Courier"/>
              </a:rPr>
              <a:t> </a:t>
            </a:r>
            <a:r>
              <a:rPr>
                <a:solidFill>
                  <a:srgbClr val="20794D"/>
                </a:solidFill>
                <a:latin typeface="Courier"/>
              </a:rPr>
              <a:t>"Season"</a:t>
            </a:r>
            <a:r>
              <a:rPr>
                <a:solidFill>
                  <a:srgbClr val="003B4F"/>
                </a:solidFill>
                <a:latin typeface="Courier"/>
              </a:rPr>
              <a:t>, </a:t>
            </a:r>
            <a:r>
              <a:rPr>
                <a:solidFill>
                  <a:srgbClr val="657422"/>
                </a:solidFill>
                <a:latin typeface="Courier"/>
              </a:rPr>
              <a:t>ylab =</a:t>
            </a:r>
            <a:r>
              <a:rPr>
                <a:solidFill>
                  <a:srgbClr val="003B4F"/>
                </a:solidFill>
                <a:latin typeface="Courier"/>
              </a:rPr>
              <a:t> </a:t>
            </a:r>
            <a:r>
              <a:rPr>
                <a:solidFill>
                  <a:srgbClr val="20794D"/>
                </a:solidFill>
                <a:latin typeface="Courier"/>
              </a:rPr>
              <a:t>"Estimated Marginal Mean of Eggs"</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ggtitle</a:t>
            </a:r>
            <a:r>
              <a:rPr>
                <a:solidFill>
                  <a:srgbClr val="003B4F"/>
                </a:solidFill>
                <a:latin typeface="Courier"/>
              </a:rPr>
              <a:t>(</a:t>
            </a:r>
            <a:r>
              <a:rPr>
                <a:solidFill>
                  <a:srgbClr val="20794D"/>
                </a:solidFill>
                <a:latin typeface="Courier"/>
              </a:rPr>
              <a:t>"Interaction of Density and Season"</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theme_bw</a:t>
            </a:r>
            <a:r>
              <a:rPr>
                <a:solidFill>
                  <a:srgbClr val="003B4F"/>
                </a:solidFill>
                <a:latin typeface="Courier"/>
              </a:rPr>
              <a:t>()</a:t>
            </a:r>
            <a:br/>
            <a:br/>
            <a:r>
              <a:rPr>
                <a:solidFill>
                  <a:srgbClr val="003B4F"/>
                </a:solidFill>
                <a:latin typeface="Courier"/>
              </a:rPr>
              <a:t>interaction_plot</a:t>
            </a:r>
          </a:p>
        </p:txBody>
      </p:sp>
      <p:pic>
        <p:nvPicPr>
          <p:cNvPr descr="14_03_factorial_anova_files/figure-pptx/emmeans_lm_6-1.png" id="0" name="Picture 1"/>
          <p:cNvPicPr>
            <a:picLocks noGrp="1" noChangeAspect="1"/>
          </p:cNvPicPr>
          <p:nvPr/>
        </p:nvPicPr>
        <p:blipFill>
          <a:blip r:embed="rId2"/>
          <a:stretch>
            <a:fillRect/>
          </a:stretch>
        </p:blipFill>
        <p:spPr bwMode="auto">
          <a:xfrm>
            <a:off x="5461000" y="1295400"/>
            <a:ext cx="2616200" cy="3276600"/>
          </a:xfrm>
          <a:prstGeom prst="rect">
            <a:avLst/>
          </a:prstGeom>
          <a:noFill/>
          <a:ln w="9525">
            <a:noFill/>
            <a:headEnd/>
            <a:tailEnd/>
          </a:ln>
        </p:spPr>
      </p:pic>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lstStyle/>
          <a:p>
            <a:pPr lvl="0" indent="0" marL="0">
              <a:buNone/>
            </a:pPr>
            <a:r>
              <a:rPr/>
              <a:t>Lecture 14: Factorial ANOVA</a:t>
            </a:r>
          </a:p>
        </p:txBody>
      </p:sp>
      <p:sp>
        <p:nvSpPr>
          <p:cNvPr id="3" name="Text Placeholder 2"/>
          <p:cNvSpPr>
            <a:spLocks noGrp="1"/>
          </p:cNvSpPr>
          <p:nvPr>
            <p:ph idx="1" type="body"/>
          </p:nvPr>
        </p:nvSpPr>
        <p:spPr/>
        <p:txBody>
          <a:bodyPr/>
          <a:lstStyle/>
          <a:p>
            <a:pPr lvl="0" indent="0" marL="0">
              <a:spcBef>
                <a:spcPts val="3000"/>
              </a:spcBef>
              <a:buNone/>
            </a:pPr>
            <a:r>
              <a:rPr b="1"/>
              <a:t>Estimated Marginal Means and Effects</a:t>
            </a:r>
          </a:p>
        </p:txBody>
      </p:sp>
      <p:sp>
        <p:nvSpPr>
          <p:cNvPr id="5" name="Text Placeholder 4"/>
          <p:cNvSpPr>
            <a:spLocks noGrp="1"/>
          </p:cNvSpPr>
          <p:nvPr>
            <p:ph idx="3" sz="quarter" type="body"/>
          </p:nvPr>
        </p:nvSpPr>
        <p:spPr/>
        <p:txBody>
          <a:bodyPr/>
          <a:lstStyle/>
          <a:p>
            <a:pPr lvl="0" indent="0">
              <a:buNone/>
            </a:pPr>
            <a:r>
              <a:rPr>
                <a:solidFill>
                  <a:srgbClr val="5E5E5E"/>
                </a:solidFill>
                <a:latin typeface="Courier"/>
              </a:rPr>
              <a:t># Alternative approach using ggplot2 for more customization</a:t>
            </a:r>
            <a:br/>
            <a:r>
              <a:rPr>
                <a:solidFill>
                  <a:srgbClr val="5E5E5E"/>
                </a:solidFill>
                <a:latin typeface="Courier"/>
              </a:rPr>
              <a:t># Convert emmeans object to data frame</a:t>
            </a:r>
            <a:br/>
            <a:r>
              <a:rPr>
                <a:solidFill>
                  <a:srgbClr val="003B4F"/>
                </a:solidFill>
                <a:latin typeface="Courier"/>
              </a:rPr>
              <a:t>interaction_df &lt;- </a:t>
            </a:r>
            <a:r>
              <a:rPr>
                <a:solidFill>
                  <a:srgbClr val="4758AB"/>
                </a:solidFill>
                <a:latin typeface="Courier"/>
              </a:rPr>
              <a:t>as.data.frame</a:t>
            </a:r>
            <a:r>
              <a:rPr>
                <a:solidFill>
                  <a:srgbClr val="003B4F"/>
                </a:solidFill>
                <a:latin typeface="Courier"/>
              </a:rPr>
              <a:t>(interaction_emm)</a:t>
            </a:r>
            <a:br/>
            <a:br/>
            <a:r>
              <a:rPr>
                <a:solidFill>
                  <a:srgbClr val="5E5E5E"/>
                </a:solidFill>
                <a:latin typeface="Courier"/>
              </a:rPr>
              <a:t># Create custom interaction plot with ggplot</a:t>
            </a:r>
            <a:br/>
            <a:r>
              <a:rPr>
                <a:solidFill>
                  <a:srgbClr val="003B4F"/>
                </a:solidFill>
                <a:latin typeface="Courier"/>
              </a:rPr>
              <a:t>custom_interaction &lt;- </a:t>
            </a:r>
            <a:r>
              <a:rPr>
                <a:solidFill>
                  <a:srgbClr val="4758AB"/>
                </a:solidFill>
                <a:latin typeface="Courier"/>
              </a:rPr>
              <a:t>ggplot</a:t>
            </a:r>
            <a:r>
              <a:rPr>
                <a:solidFill>
                  <a:srgbClr val="003B4F"/>
                </a:solidFill>
                <a:latin typeface="Courier"/>
              </a:rPr>
              <a:t>(interaction_df,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DENSITY, </a:t>
            </a:r>
            <a:r>
              <a:rPr>
                <a:solidFill>
                  <a:srgbClr val="657422"/>
                </a:solidFill>
                <a:latin typeface="Courier"/>
              </a:rPr>
              <a:t>y =</a:t>
            </a:r>
            <a:r>
              <a:rPr>
                <a:solidFill>
                  <a:srgbClr val="003B4F"/>
                </a:solidFill>
                <a:latin typeface="Courier"/>
              </a:rPr>
              <a:t> emmean, </a:t>
            </a:r>
            <a:r>
              <a:rPr>
                <a:solidFill>
                  <a:srgbClr val="657422"/>
                </a:solidFill>
                <a:latin typeface="Courier"/>
              </a:rPr>
              <a:t>color =</a:t>
            </a:r>
            <a:r>
              <a:rPr>
                <a:solidFill>
                  <a:srgbClr val="003B4F"/>
                </a:solidFill>
                <a:latin typeface="Courier"/>
              </a:rPr>
              <a:t> SEASON, </a:t>
            </a:r>
            <a:r>
              <a:rPr>
                <a:solidFill>
                  <a:srgbClr val="657422"/>
                </a:solidFill>
                <a:latin typeface="Courier"/>
              </a:rPr>
              <a:t>group =</a:t>
            </a:r>
            <a:r>
              <a:rPr>
                <a:solidFill>
                  <a:srgbClr val="003B4F"/>
                </a:solidFill>
                <a:latin typeface="Courier"/>
              </a:rPr>
              <a:t> SEASON)) </a:t>
            </a:r>
            <a:r>
              <a:rPr>
                <a:solidFill>
                  <a:srgbClr val="5E5E5E"/>
                </a:solidFill>
                <a:latin typeface="Courier"/>
              </a:rPr>
              <a:t>+</a:t>
            </a:r>
            <a:br/>
            <a:r>
              <a:rPr>
                <a:solidFill>
                  <a:srgbClr val="003B4F"/>
                </a:solidFill>
                <a:latin typeface="Courier"/>
              </a:rPr>
              <a:t>  </a:t>
            </a:r>
            <a:r>
              <a:rPr>
                <a:solidFill>
                  <a:srgbClr val="4758AB"/>
                </a:solidFill>
                <a:latin typeface="Courier"/>
              </a:rPr>
              <a:t>geom_point</a:t>
            </a:r>
            <a:r>
              <a:rPr>
                <a:solidFill>
                  <a:srgbClr val="003B4F"/>
                </a:solidFill>
                <a:latin typeface="Courier"/>
              </a:rPr>
              <a:t>(</a:t>
            </a:r>
            <a:r>
              <a:rPr>
                <a:solidFill>
                  <a:srgbClr val="657422"/>
                </a:solidFill>
                <a:latin typeface="Courier"/>
              </a:rPr>
              <a:t>size =</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geom_line</a:t>
            </a:r>
            <a:r>
              <a:rPr>
                <a:solidFill>
                  <a:srgbClr val="003B4F"/>
                </a:solidFill>
                <a:latin typeface="Courier"/>
              </a:rPr>
              <a:t>(</a:t>
            </a:r>
            <a:r>
              <a:rPr>
                <a:solidFill>
                  <a:srgbClr val="657422"/>
                </a:solidFill>
                <a:latin typeface="Courier"/>
              </a:rPr>
              <a:t>linewidth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geom_errorbar</a:t>
            </a:r>
            <a:r>
              <a:rPr>
                <a:solidFill>
                  <a:srgbClr val="003B4F"/>
                </a:solidFill>
                <a:latin typeface="Courier"/>
              </a:rPr>
              <a:t>(</a:t>
            </a:r>
            <a:r>
              <a:rPr>
                <a:solidFill>
                  <a:srgbClr val="4758AB"/>
                </a:solidFill>
                <a:latin typeface="Courier"/>
              </a:rPr>
              <a:t>aes</a:t>
            </a:r>
            <a:r>
              <a:rPr>
                <a:solidFill>
                  <a:srgbClr val="003B4F"/>
                </a:solidFill>
                <a:latin typeface="Courier"/>
              </a:rPr>
              <a:t>(</a:t>
            </a:r>
            <a:r>
              <a:rPr>
                <a:solidFill>
                  <a:srgbClr val="657422"/>
                </a:solidFill>
                <a:latin typeface="Courier"/>
              </a:rPr>
              <a:t>ymin =</a:t>
            </a:r>
            <a:r>
              <a:rPr>
                <a:solidFill>
                  <a:srgbClr val="003B4F"/>
                </a:solidFill>
                <a:latin typeface="Courier"/>
              </a:rPr>
              <a:t> lower.CL, </a:t>
            </a:r>
            <a:r>
              <a:rPr>
                <a:solidFill>
                  <a:srgbClr val="657422"/>
                </a:solidFill>
                <a:latin typeface="Courier"/>
              </a:rPr>
              <a:t>ymax =</a:t>
            </a:r>
            <a:r>
              <a:rPr>
                <a:solidFill>
                  <a:srgbClr val="003B4F"/>
                </a:solidFill>
                <a:latin typeface="Courier"/>
              </a:rPr>
              <a:t> upper.CL), </a:t>
            </a:r>
            <a:r>
              <a:rPr>
                <a:solidFill>
                  <a:srgbClr val="657422"/>
                </a:solidFill>
                <a:latin typeface="Courier"/>
              </a:rPr>
              <a:t>width =</a:t>
            </a:r>
            <a:r>
              <a:rPr>
                <a:solidFill>
                  <a:srgbClr val="003B4F"/>
                </a:solidFill>
                <a:latin typeface="Courier"/>
              </a:rPr>
              <a:t> </a:t>
            </a:r>
            <a:r>
              <a:rPr>
                <a:solidFill>
                  <a:srgbClr val="AD0000"/>
                </a:solidFill>
                <a:latin typeface="Courier"/>
              </a:rPr>
              <a:t>0.2</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scale_color_manual</a:t>
            </a:r>
            <a:r>
              <a:rPr>
                <a:solidFill>
                  <a:srgbClr val="003B4F"/>
                </a:solidFill>
                <a:latin typeface="Courier"/>
              </a:rPr>
              <a:t>(</a:t>
            </a:r>
            <a:r>
              <a:rPr>
                <a:solidFill>
                  <a:srgbClr val="657422"/>
                </a:solidFill>
                <a:latin typeface="Courier"/>
              </a:rPr>
              <a:t>values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"blue"</a:t>
            </a:r>
            <a:r>
              <a:rPr>
                <a:solidFill>
                  <a:srgbClr val="003B4F"/>
                </a:solidFill>
                <a:latin typeface="Courier"/>
              </a:rPr>
              <a:t>, </a:t>
            </a:r>
            <a:r>
              <a:rPr>
                <a:solidFill>
                  <a:srgbClr val="20794D"/>
                </a:solidFill>
                <a:latin typeface="Courier"/>
              </a:rPr>
              <a:t>"red"</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br/>
            <a:r>
              <a:rPr>
                <a:solidFill>
                  <a:srgbClr val="003B4F"/>
                </a:solidFill>
                <a:latin typeface="Courier"/>
              </a:rPr>
              <a:t>    </a:t>
            </a:r>
            <a:r>
              <a:rPr>
                <a:solidFill>
                  <a:srgbClr val="657422"/>
                </a:solidFill>
                <a:latin typeface="Courier"/>
              </a:rPr>
              <a:t>title =</a:t>
            </a:r>
            <a:r>
              <a:rPr>
                <a:solidFill>
                  <a:srgbClr val="003B4F"/>
                </a:solidFill>
                <a:latin typeface="Courier"/>
              </a:rPr>
              <a:t> </a:t>
            </a:r>
            <a:r>
              <a:rPr>
                <a:solidFill>
                  <a:srgbClr val="20794D"/>
                </a:solidFill>
                <a:latin typeface="Courier"/>
              </a:rPr>
              <a:t>"Effects of Density and Season on Egg Mass Production"</a:t>
            </a:r>
            <a:r>
              <a:rPr>
                <a:solidFill>
                  <a:srgbClr val="003B4F"/>
                </a:solidFill>
                <a:latin typeface="Courier"/>
              </a:rPr>
              <a:t>,</a:t>
            </a:r>
            <a:br/>
            <a:r>
              <a:rPr>
                <a:solidFill>
                  <a:srgbClr val="003B4F"/>
                </a:solidFill>
                <a:latin typeface="Courier"/>
              </a:rPr>
              <a:t>    </a:t>
            </a:r>
            <a:r>
              <a:rPr>
                <a:solidFill>
                  <a:srgbClr val="657422"/>
                </a:solidFill>
                <a:latin typeface="Courier"/>
              </a:rPr>
              <a:t>subtitle =</a:t>
            </a:r>
            <a:r>
              <a:rPr>
                <a:solidFill>
                  <a:srgbClr val="003B4F"/>
                </a:solidFill>
                <a:latin typeface="Courier"/>
              </a:rPr>
              <a:t> </a:t>
            </a:r>
            <a:r>
              <a:rPr>
                <a:solidFill>
                  <a:srgbClr val="20794D"/>
                </a:solidFill>
                <a:latin typeface="Courier"/>
              </a:rPr>
              <a:t>"Based on Estimated Marginal Means with 95% Confidence Intervals"</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"Adult Density (animals per 225 cm²)"</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"Estimated Number of Egg Masses per Limpet"</a:t>
            </a:r>
            <a:r>
              <a:rPr>
                <a:solidFill>
                  <a:srgbClr val="003B4F"/>
                </a:solidFill>
                <a:latin typeface="Courier"/>
              </a:rPr>
              <a:t>,</a:t>
            </a:r>
            <a:b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"Season"</a:t>
            </a:r>
            <a:b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4758AB"/>
                </a:solidFill>
                <a:latin typeface="Courier"/>
              </a:rPr>
              <a:t>theme_bw</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a:t>
            </a:r>
            <a:r>
              <a:rPr>
                <a:solidFill>
                  <a:srgbClr val="003B4F"/>
                </a:solidFill>
                <a:latin typeface="Courier"/>
              </a:rPr>
              <a:t>(</a:t>
            </a:r>
            <a:br/>
            <a:r>
              <a:rPr>
                <a:solidFill>
                  <a:srgbClr val="003B4F"/>
                </a:solidFill>
                <a:latin typeface="Courier"/>
              </a:rPr>
              <a:t>    </a:t>
            </a:r>
            <a:r>
              <a:rPr>
                <a:solidFill>
                  <a:srgbClr val="657422"/>
                </a:solidFill>
                <a:latin typeface="Courier"/>
              </a:rPr>
              <a:t>legend.position =</a:t>
            </a:r>
            <a:r>
              <a:rPr>
                <a:solidFill>
                  <a:srgbClr val="003B4F"/>
                </a:solidFill>
                <a:latin typeface="Courier"/>
              </a:rPr>
              <a:t> </a:t>
            </a:r>
            <a:r>
              <a:rPr>
                <a:solidFill>
                  <a:srgbClr val="20794D"/>
                </a:solidFill>
                <a:latin typeface="Courier"/>
              </a:rPr>
              <a:t>"top"</a:t>
            </a:r>
            <a:r>
              <a:rPr>
                <a:solidFill>
                  <a:srgbClr val="003B4F"/>
                </a:solidFill>
                <a:latin typeface="Courier"/>
              </a:rPr>
              <a:t>,</a:t>
            </a:r>
            <a:br/>
            <a:r>
              <a:rPr>
                <a:solidFill>
                  <a:srgbClr val="003B4F"/>
                </a:solidFill>
                <a:latin typeface="Courier"/>
              </a:rPr>
              <a:t>    </a:t>
            </a:r>
            <a:r>
              <a:rPr>
                <a:solidFill>
                  <a:srgbClr val="657422"/>
                </a:solidFill>
                <a:latin typeface="Courier"/>
              </a:rPr>
              <a:t>panel.grid.minor =</a:t>
            </a:r>
            <a:r>
              <a:rPr>
                <a:solidFill>
                  <a:srgbClr val="003B4F"/>
                </a:solidFill>
                <a:latin typeface="Courier"/>
              </a:rPr>
              <a:t> </a:t>
            </a:r>
            <a:r>
              <a:rPr>
                <a:solidFill>
                  <a:srgbClr val="4758AB"/>
                </a:solidFill>
                <a:latin typeface="Courier"/>
              </a:rPr>
              <a:t>element_blank</a:t>
            </a:r>
            <a:r>
              <a:rPr>
                <a:solidFill>
                  <a:srgbClr val="003B4F"/>
                </a:solidFill>
                <a:latin typeface="Courier"/>
              </a:rPr>
              <a:t>(),</a:t>
            </a:r>
            <a:br/>
            <a:r>
              <a:rPr>
                <a:solidFill>
                  <a:srgbClr val="003B4F"/>
                </a:solidFill>
                <a:latin typeface="Courier"/>
              </a:rPr>
              <a:t>    </a:t>
            </a:r>
            <a:r>
              <a:rPr>
                <a:solidFill>
                  <a:srgbClr val="657422"/>
                </a:solidFill>
                <a:latin typeface="Courier"/>
              </a:rPr>
              <a:t>axis.title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a:t>
            </a:r>
            <a:br/>
            <a:r>
              <a:rPr>
                <a:solidFill>
                  <a:srgbClr val="003B4F"/>
                </a:solidFill>
                <a:latin typeface="Courier"/>
              </a:rPr>
              <a:t>  )</a:t>
            </a:r>
            <a:br/>
            <a:br/>
            <a:r>
              <a:rPr>
                <a:solidFill>
                  <a:srgbClr val="003B4F"/>
                </a:solidFill>
                <a:latin typeface="Courier"/>
              </a:rPr>
              <a:t>custom_interaction</a:t>
            </a:r>
          </a:p>
        </p:txBody>
      </p:sp>
      <p:pic>
        <p:nvPicPr>
          <p:cNvPr descr="14_03_factorial_anova_files/figure-pptx/emmeans_lm_7-1.png" id="0" name="Picture 1"/>
          <p:cNvPicPr>
            <a:picLocks noGrp="1" noChangeAspect="1"/>
          </p:cNvPicPr>
          <p:nvPr/>
        </p:nvPicPr>
        <p:blipFill>
          <a:blip r:embed="rId2"/>
          <a:stretch>
            <a:fillRect/>
          </a:stretch>
        </p:blipFill>
        <p:spPr bwMode="auto">
          <a:xfrm>
            <a:off x="5461000" y="1295400"/>
            <a:ext cx="2616200" cy="3276600"/>
          </a:xfrm>
          <a:prstGeom prst="rect">
            <a:avLst/>
          </a:prstGeom>
          <a:noFill/>
          <a:ln w="9525">
            <a:noFill/>
            <a:headEnd/>
            <a:tailEnd/>
          </a:ln>
        </p:spPr>
      </p:pic>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lstStyle/>
          <a:p>
            <a:pPr lvl="0" indent="0" marL="0">
              <a:buNone/>
            </a:pPr>
            <a:r>
              <a:rPr/>
              <a:t>Lecture 14: Factorial ANOVA</a:t>
            </a:r>
          </a:p>
        </p:txBody>
      </p:sp>
      <p:sp>
        <p:nvSpPr>
          <p:cNvPr id="3" name="Text Placeholder 2"/>
          <p:cNvSpPr>
            <a:spLocks noGrp="1"/>
          </p:cNvSpPr>
          <p:nvPr>
            <p:ph idx="1" type="body"/>
          </p:nvPr>
        </p:nvSpPr>
        <p:spPr/>
        <p:txBody>
          <a:bodyPr/>
          <a:lstStyle/>
          <a:p>
            <a:pPr lvl="0" indent="0" marL="0">
              <a:spcBef>
                <a:spcPts val="3000"/>
              </a:spcBef>
              <a:buNone/>
            </a:pPr>
            <a:r>
              <a:rPr b="1"/>
              <a:t>This is a plot you might produce for publication</a:t>
            </a:r>
          </a:p>
        </p:txBody>
      </p:sp>
      <p:sp>
        <p:nvSpPr>
          <p:cNvPr id="5" name="Text Placeholder 4"/>
          <p:cNvSpPr>
            <a:spLocks noGrp="1"/>
          </p:cNvSpPr>
          <p:nvPr>
            <p:ph idx="3" sz="quarter" type="body"/>
          </p:nvPr>
        </p:nvSpPr>
        <p:spPr/>
        <p:txBody>
          <a:bodyPr/>
          <a:lstStyle/>
          <a:p>
            <a:pPr lvl="0" indent="0">
              <a:buNone/>
            </a:pPr>
            <a:r>
              <a:rPr>
                <a:solidFill>
                  <a:srgbClr val="5E5E5E"/>
                </a:solidFill>
                <a:latin typeface="Courier"/>
              </a:rPr>
              <a:t># Publication-quality plot with both raw data and model predictions</a:t>
            </a:r>
            <a:br/>
            <a:br/>
            <a:r>
              <a:rPr>
                <a:solidFill>
                  <a:srgbClr val="5E5E5E"/>
                </a:solidFill>
                <a:latin typeface="Courier"/>
              </a:rPr>
              <a:t># Create enhanced boxplot with model predictions</a:t>
            </a:r>
            <a:br/>
            <a:r>
              <a:rPr>
                <a:solidFill>
                  <a:srgbClr val="003B4F"/>
                </a:solidFill>
                <a:latin typeface="Courier"/>
              </a:rPr>
              <a:t>pub_plot &lt;- </a:t>
            </a:r>
            <a:r>
              <a:rPr>
                <a:solidFill>
                  <a:srgbClr val="4758AB"/>
                </a:solidFill>
                <a:latin typeface="Courier"/>
              </a:rPr>
              <a:t>ggplot</a:t>
            </a:r>
            <a:r>
              <a:rPr>
                <a:solidFill>
                  <a:srgbClr val="003B4F"/>
                </a:solidFill>
                <a:latin typeface="Courier"/>
              </a:rPr>
              <a:t>(interaction_df,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DENSITY, </a:t>
            </a:r>
            <a:r>
              <a:rPr>
                <a:solidFill>
                  <a:srgbClr val="657422"/>
                </a:solidFill>
                <a:latin typeface="Courier"/>
              </a:rPr>
              <a:t>y =</a:t>
            </a:r>
            <a:r>
              <a:rPr>
                <a:solidFill>
                  <a:srgbClr val="003B4F"/>
                </a:solidFill>
                <a:latin typeface="Courier"/>
              </a:rPr>
              <a:t> emmean, </a:t>
            </a:r>
            <a:r>
              <a:rPr>
                <a:solidFill>
                  <a:srgbClr val="657422"/>
                </a:solidFill>
                <a:latin typeface="Courier"/>
              </a:rPr>
              <a:t>color =</a:t>
            </a:r>
            <a:r>
              <a:rPr>
                <a:solidFill>
                  <a:srgbClr val="003B4F"/>
                </a:solidFill>
                <a:latin typeface="Courier"/>
              </a:rPr>
              <a:t> SEASON, </a:t>
            </a:r>
            <a:r>
              <a:rPr>
                <a:solidFill>
                  <a:srgbClr val="657422"/>
                </a:solidFill>
                <a:latin typeface="Courier"/>
              </a:rPr>
              <a:t>group =</a:t>
            </a:r>
            <a:r>
              <a:rPr>
                <a:solidFill>
                  <a:srgbClr val="003B4F"/>
                </a:solidFill>
                <a:latin typeface="Courier"/>
              </a:rPr>
              <a:t> SEASON)) </a:t>
            </a:r>
            <a:r>
              <a:rPr>
                <a:solidFill>
                  <a:srgbClr val="5E5E5E"/>
                </a:solidFill>
                <a:latin typeface="Courier"/>
              </a:rPr>
              <a:t>+</a:t>
            </a:r>
            <a:br/>
            <a:r>
              <a:rPr>
                <a:solidFill>
                  <a:srgbClr val="003B4F"/>
                </a:solidFill>
                <a:latin typeface="Courier"/>
              </a:rPr>
              <a:t>  </a:t>
            </a:r>
            <a:r>
              <a:rPr>
                <a:solidFill>
                  <a:srgbClr val="5E5E5E"/>
                </a:solidFill>
                <a:latin typeface="Courier"/>
              </a:rPr>
              <a:t># Add lines connecting the means</a:t>
            </a:r>
            <a:br/>
            <a:r>
              <a:rPr>
                <a:solidFill>
                  <a:srgbClr val="003B4F"/>
                </a:solidFill>
                <a:latin typeface="Courier"/>
              </a:rPr>
              <a:t>  </a:t>
            </a:r>
            <a:r>
              <a:rPr>
                <a:solidFill>
                  <a:srgbClr val="4758AB"/>
                </a:solidFill>
                <a:latin typeface="Courier"/>
              </a:rPr>
              <a:t>geom_line</a:t>
            </a:r>
            <a:r>
              <a:rPr>
                <a:solidFill>
                  <a:srgbClr val="003B4F"/>
                </a:solidFill>
                <a:latin typeface="Courier"/>
              </a:rPr>
              <a:t>(</a:t>
            </a:r>
            <a:r>
              <a:rPr>
                <a:solidFill>
                  <a:srgbClr val="657422"/>
                </a:solidFill>
                <a:latin typeface="Courier"/>
              </a:rPr>
              <a:t>linewidth =</a:t>
            </a:r>
            <a:r>
              <a:rPr>
                <a:solidFill>
                  <a:srgbClr val="003B4F"/>
                </a:solidFill>
                <a:latin typeface="Courier"/>
              </a:rPr>
              <a:t> </a:t>
            </a:r>
            <a:r>
              <a:rPr>
                <a:solidFill>
                  <a:srgbClr val="AD0000"/>
                </a:solidFill>
                <a:latin typeface="Courier"/>
              </a:rPr>
              <a:t>1</a:t>
            </a:r>
            <a:r>
              <a:rPr>
                <a:solidFill>
                  <a:srgbClr val="003B4F"/>
                </a:solidFill>
                <a:latin typeface="Courier"/>
              </a:rPr>
              <a:t>,</a:t>
            </a:r>
            <a:br/>
            <a:r>
              <a:rPr>
                <a:solidFill>
                  <a:srgbClr val="003B4F"/>
                </a:solidFill>
                <a:latin typeface="Courier"/>
              </a:rPr>
              <a:t>             </a:t>
            </a:r>
            <a:r>
              <a:rPr>
                <a:solidFill>
                  <a:srgbClr val="657422"/>
                </a:solidFill>
                <a:latin typeface="Courier"/>
              </a:rPr>
              <a:t>position =</a:t>
            </a:r>
            <a:r>
              <a:rPr>
                <a:solidFill>
                  <a:srgbClr val="003B4F"/>
                </a:solidFill>
                <a:latin typeface="Courier"/>
              </a:rPr>
              <a:t> </a:t>
            </a:r>
            <a:r>
              <a:rPr>
                <a:solidFill>
                  <a:srgbClr val="4758AB"/>
                </a:solidFill>
                <a:latin typeface="Courier"/>
              </a:rPr>
              <a:t>position_dodge2</a:t>
            </a:r>
            <a:r>
              <a:rPr>
                <a:solidFill>
                  <a:srgbClr val="003B4F"/>
                </a:solidFill>
                <a:latin typeface="Courier"/>
              </a:rPr>
              <a:t>(</a:t>
            </a:r>
            <a:r>
              <a:rPr>
                <a:solidFill>
                  <a:srgbClr val="657422"/>
                </a:solidFill>
                <a:latin typeface="Courier"/>
              </a:rPr>
              <a:t>width=</a:t>
            </a:r>
            <a:r>
              <a:rPr>
                <a:solidFill>
                  <a:srgbClr val="003B4F"/>
                </a:solidFill>
                <a:latin typeface="Courier"/>
              </a:rPr>
              <a:t> </a:t>
            </a:r>
            <a:r>
              <a:rPr>
                <a:solidFill>
                  <a:srgbClr val="AD0000"/>
                </a:solidFill>
                <a:latin typeface="Courier"/>
              </a:rPr>
              <a:t>0.2</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Add points at each mean</a:t>
            </a:r>
            <a:br/>
            <a:r>
              <a:rPr>
                <a:solidFill>
                  <a:srgbClr val="003B4F"/>
                </a:solidFill>
                <a:latin typeface="Courier"/>
              </a:rPr>
              <a:t>  </a:t>
            </a:r>
            <a:r>
              <a:rPr>
                <a:solidFill>
                  <a:srgbClr val="4758AB"/>
                </a:solidFill>
                <a:latin typeface="Courier"/>
              </a:rPr>
              <a:t>geom_point</a:t>
            </a:r>
            <a:r>
              <a:rPr>
                <a:solidFill>
                  <a:srgbClr val="003B4F"/>
                </a:solidFill>
                <a:latin typeface="Courier"/>
              </a:rPr>
              <a:t>(</a:t>
            </a:r>
            <a:r>
              <a:rPr>
                <a:solidFill>
                  <a:srgbClr val="657422"/>
                </a:solidFill>
                <a:latin typeface="Courier"/>
              </a:rPr>
              <a:t>size =</a:t>
            </a:r>
            <a:r>
              <a:rPr>
                <a:solidFill>
                  <a:srgbClr val="003B4F"/>
                </a:solidFill>
                <a:latin typeface="Courier"/>
              </a:rPr>
              <a:t> </a:t>
            </a:r>
            <a:r>
              <a:rPr>
                <a:solidFill>
                  <a:srgbClr val="AD0000"/>
                </a:solidFill>
                <a:latin typeface="Courier"/>
              </a:rPr>
              <a:t>3</a:t>
            </a:r>
            <a:r>
              <a:rPr>
                <a:solidFill>
                  <a:srgbClr val="003B4F"/>
                </a:solidFill>
                <a:latin typeface="Courier"/>
              </a:rPr>
              <a:t>,</a:t>
            </a:r>
            <a:br/>
            <a:r>
              <a:rPr>
                <a:solidFill>
                  <a:srgbClr val="003B4F"/>
                </a:solidFill>
                <a:latin typeface="Courier"/>
              </a:rPr>
              <a:t>             </a:t>
            </a:r>
            <a:r>
              <a:rPr>
                <a:solidFill>
                  <a:srgbClr val="657422"/>
                </a:solidFill>
                <a:latin typeface="Courier"/>
              </a:rPr>
              <a:t>position =</a:t>
            </a:r>
            <a:r>
              <a:rPr>
                <a:solidFill>
                  <a:srgbClr val="003B4F"/>
                </a:solidFill>
                <a:latin typeface="Courier"/>
              </a:rPr>
              <a:t> </a:t>
            </a:r>
            <a:r>
              <a:rPr>
                <a:solidFill>
                  <a:srgbClr val="4758AB"/>
                </a:solidFill>
                <a:latin typeface="Courier"/>
              </a:rPr>
              <a:t>position_dodge2</a:t>
            </a:r>
            <a:r>
              <a:rPr>
                <a:solidFill>
                  <a:srgbClr val="003B4F"/>
                </a:solidFill>
                <a:latin typeface="Courier"/>
              </a:rPr>
              <a:t>(</a:t>
            </a:r>
            <a:r>
              <a:rPr>
                <a:solidFill>
                  <a:srgbClr val="657422"/>
                </a:solidFill>
                <a:latin typeface="Courier"/>
              </a:rPr>
              <a:t>width=</a:t>
            </a:r>
            <a:r>
              <a:rPr>
                <a:solidFill>
                  <a:srgbClr val="003B4F"/>
                </a:solidFill>
                <a:latin typeface="Courier"/>
              </a:rPr>
              <a:t> </a:t>
            </a:r>
            <a:r>
              <a:rPr>
                <a:solidFill>
                  <a:srgbClr val="AD0000"/>
                </a:solidFill>
                <a:latin typeface="Courier"/>
              </a:rPr>
              <a:t>0.2</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Add error bars showing standard error</a:t>
            </a:r>
            <a:br/>
            <a:r>
              <a:rPr>
                <a:solidFill>
                  <a:srgbClr val="003B4F"/>
                </a:solidFill>
                <a:latin typeface="Courier"/>
              </a:rPr>
              <a:t>  </a:t>
            </a:r>
            <a:r>
              <a:rPr>
                <a:solidFill>
                  <a:srgbClr val="4758AB"/>
                </a:solidFill>
                <a:latin typeface="Courier"/>
              </a:rPr>
              <a:t>geom_errorbar</a:t>
            </a:r>
            <a:r>
              <a:rPr>
                <a:solidFill>
                  <a:srgbClr val="003B4F"/>
                </a:solidFill>
                <a:latin typeface="Courier"/>
              </a:rPr>
              <a:t>(</a:t>
            </a:r>
            <a:r>
              <a:rPr>
                <a:solidFill>
                  <a:srgbClr val="4758AB"/>
                </a:solidFill>
                <a:latin typeface="Courier"/>
              </a:rPr>
              <a:t>aes</a:t>
            </a:r>
            <a:r>
              <a:rPr>
                <a:solidFill>
                  <a:srgbClr val="003B4F"/>
                </a:solidFill>
                <a:latin typeface="Courier"/>
              </a:rPr>
              <a:t>(</a:t>
            </a:r>
            <a:r>
              <a:rPr>
                <a:solidFill>
                  <a:srgbClr val="657422"/>
                </a:solidFill>
                <a:latin typeface="Courier"/>
              </a:rPr>
              <a:t>ymin =</a:t>
            </a:r>
            <a:r>
              <a:rPr>
                <a:solidFill>
                  <a:srgbClr val="003B4F"/>
                </a:solidFill>
                <a:latin typeface="Courier"/>
              </a:rPr>
              <a:t> emmean </a:t>
            </a:r>
            <a:r>
              <a:rPr>
                <a:solidFill>
                  <a:srgbClr val="5E5E5E"/>
                </a:solidFill>
                <a:latin typeface="Courier"/>
              </a:rPr>
              <a:t>-</a:t>
            </a:r>
            <a:r>
              <a:rPr>
                <a:solidFill>
                  <a:srgbClr val="003B4F"/>
                </a:solidFill>
                <a:latin typeface="Courier"/>
              </a:rPr>
              <a:t> SE, </a:t>
            </a:r>
            <a:r>
              <a:rPr>
                <a:solidFill>
                  <a:srgbClr val="657422"/>
                </a:solidFill>
                <a:latin typeface="Courier"/>
              </a:rPr>
              <a:t>ymax =</a:t>
            </a:r>
            <a:r>
              <a:rPr>
                <a:solidFill>
                  <a:srgbClr val="003B4F"/>
                </a:solidFill>
                <a:latin typeface="Courier"/>
              </a:rPr>
              <a:t> emmean </a:t>
            </a:r>
            <a:r>
              <a:rPr>
                <a:solidFill>
                  <a:srgbClr val="5E5E5E"/>
                </a:solidFill>
                <a:latin typeface="Courier"/>
              </a:rPr>
              <a:t>+</a:t>
            </a:r>
            <a:r>
              <a:rPr>
                <a:solidFill>
                  <a:srgbClr val="003B4F"/>
                </a:solidFill>
                <a:latin typeface="Courier"/>
              </a:rPr>
              <a:t> SE), </a:t>
            </a:r>
            <a:br/>
            <a:r>
              <a:rPr>
                <a:solidFill>
                  <a:srgbClr val="003B4F"/>
                </a:solidFill>
                <a:latin typeface="Courier"/>
              </a:rPr>
              <a:t>                </a:t>
            </a:r>
            <a:r>
              <a:rPr>
                <a:solidFill>
                  <a:srgbClr val="657422"/>
                </a:solidFill>
                <a:latin typeface="Courier"/>
              </a:rPr>
              <a:t>width =</a:t>
            </a:r>
            <a:r>
              <a:rPr>
                <a:solidFill>
                  <a:srgbClr val="003B4F"/>
                </a:solidFill>
                <a:latin typeface="Courier"/>
              </a:rPr>
              <a:t>  </a:t>
            </a:r>
            <a:r>
              <a:rPr>
                <a:solidFill>
                  <a:srgbClr val="AD0000"/>
                </a:solidFill>
                <a:latin typeface="Courier"/>
              </a:rPr>
              <a:t>0.2</a:t>
            </a:r>
            <a:r>
              <a:rPr>
                <a:solidFill>
                  <a:srgbClr val="003B4F"/>
                </a:solidFill>
                <a:latin typeface="Courier"/>
              </a:rPr>
              <a:t>,</a:t>
            </a:r>
            <a:br/>
            <a:r>
              <a:rPr>
                <a:solidFill>
                  <a:srgbClr val="003B4F"/>
                </a:solidFill>
                <a:latin typeface="Courier"/>
              </a:rPr>
              <a:t>             </a:t>
            </a:r>
            <a:r>
              <a:rPr>
                <a:solidFill>
                  <a:srgbClr val="657422"/>
                </a:solidFill>
                <a:latin typeface="Courier"/>
              </a:rPr>
              <a:t>position =</a:t>
            </a:r>
            <a:r>
              <a:rPr>
                <a:solidFill>
                  <a:srgbClr val="003B4F"/>
                </a:solidFill>
                <a:latin typeface="Courier"/>
              </a:rPr>
              <a:t> </a:t>
            </a:r>
            <a:r>
              <a:rPr>
                <a:solidFill>
                  <a:srgbClr val="4758AB"/>
                </a:solidFill>
                <a:latin typeface="Courier"/>
              </a:rPr>
              <a:t>position_dodge2</a:t>
            </a:r>
            <a:r>
              <a:rPr>
                <a:solidFill>
                  <a:srgbClr val="003B4F"/>
                </a:solidFill>
                <a:latin typeface="Courier"/>
              </a:rPr>
              <a:t>(</a:t>
            </a:r>
            <a:r>
              <a:rPr>
                <a:solidFill>
                  <a:srgbClr val="657422"/>
                </a:solidFill>
                <a:latin typeface="Courier"/>
              </a:rPr>
              <a:t>width=</a:t>
            </a:r>
            <a:r>
              <a:rPr>
                <a:solidFill>
                  <a:srgbClr val="003B4F"/>
                </a:solidFill>
                <a:latin typeface="Courier"/>
              </a:rPr>
              <a:t> </a:t>
            </a:r>
            <a:r>
              <a:rPr>
                <a:solidFill>
                  <a:srgbClr val="AD0000"/>
                </a:solidFill>
                <a:latin typeface="Courier"/>
              </a:rPr>
              <a:t>0.2</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Basic colors for the seasons</a:t>
            </a:r>
            <a:br/>
            <a:r>
              <a:rPr>
                <a:solidFill>
                  <a:srgbClr val="003B4F"/>
                </a:solidFill>
                <a:latin typeface="Courier"/>
              </a:rPr>
              <a:t>  </a:t>
            </a:r>
            <a:r>
              <a:rPr>
                <a:solidFill>
                  <a:srgbClr val="4758AB"/>
                </a:solidFill>
                <a:latin typeface="Courier"/>
              </a:rPr>
              <a:t>scale_color_manual</a:t>
            </a:r>
            <a:r>
              <a:rPr>
                <a:solidFill>
                  <a:srgbClr val="003B4F"/>
                </a:solidFill>
                <a:latin typeface="Courier"/>
              </a:rPr>
              <a:t>(</a:t>
            </a:r>
            <a:r>
              <a:rPr>
                <a:solidFill>
                  <a:srgbClr val="657422"/>
                </a:solidFill>
                <a:latin typeface="Courier"/>
              </a:rPr>
              <a:t>values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"blue"</a:t>
            </a:r>
            <a:r>
              <a:rPr>
                <a:solidFill>
                  <a:srgbClr val="003B4F"/>
                </a:solidFill>
                <a:latin typeface="Courier"/>
              </a:rPr>
              <a:t>, </a:t>
            </a:r>
            <a:r>
              <a:rPr>
                <a:solidFill>
                  <a:srgbClr val="20794D"/>
                </a:solidFill>
                <a:latin typeface="Courier"/>
              </a:rPr>
              <a:t>"red"</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Simple labels</a:t>
            </a:r>
            <a:br/>
            <a:r>
              <a:rPr>
                <a:solidFill>
                  <a:srgbClr val="003B4F"/>
                </a:solidFill>
                <a:latin typeface="Courier"/>
              </a:rPr>
              <a:t>  </a:t>
            </a:r>
            <a:r>
              <a:rPr>
                <a:solidFill>
                  <a:srgbClr val="4758AB"/>
                </a:solidFill>
                <a:latin typeface="Courier"/>
              </a:rPr>
              <a:t>labs</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"Density"</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"Egg Masses per Limpet"</a:t>
            </a:r>
            <a:b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5E5E5E"/>
                </a:solidFill>
                <a:latin typeface="Courier"/>
              </a:rPr>
              <a:t># Clean theme</a:t>
            </a:r>
            <a:br/>
            <a:r>
              <a:rPr>
                <a:solidFill>
                  <a:srgbClr val="003B4F"/>
                </a:solidFill>
                <a:latin typeface="Courier"/>
              </a:rPr>
              <a:t>  </a:t>
            </a:r>
            <a:r>
              <a:rPr>
                <a:solidFill>
                  <a:srgbClr val="4758AB"/>
                </a:solidFill>
                <a:latin typeface="Courier"/>
              </a:rPr>
              <a:t>theme_bw</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a:t>
            </a:r>
            <a:r>
              <a:rPr>
                <a:solidFill>
                  <a:srgbClr val="003B4F"/>
                </a:solidFill>
                <a:latin typeface="Courier"/>
              </a:rPr>
              <a:t>(</a:t>
            </a:r>
            <a:br/>
            <a:r>
              <a:rPr>
                <a:solidFill>
                  <a:srgbClr val="003B4F"/>
                </a:solidFill>
                <a:latin typeface="Courier"/>
              </a:rPr>
              <a:t>    </a:t>
            </a:r>
            <a:r>
              <a:rPr>
                <a:solidFill>
                  <a:srgbClr val="657422"/>
                </a:solidFill>
                <a:latin typeface="Courier"/>
              </a:rPr>
              <a:t>legend.position =</a:t>
            </a:r>
            <a:r>
              <a:rPr>
                <a:solidFill>
                  <a:srgbClr val="003B4F"/>
                </a:solidFill>
                <a:latin typeface="Courier"/>
              </a:rPr>
              <a:t> </a:t>
            </a:r>
            <a:r>
              <a:rPr>
                <a:solidFill>
                  <a:srgbClr val="20794D"/>
                </a:solidFill>
                <a:latin typeface="Courier"/>
              </a:rPr>
              <a:t>"right"</a:t>
            </a:r>
            <a:r>
              <a:rPr>
                <a:solidFill>
                  <a:srgbClr val="003B4F"/>
                </a:solidFill>
                <a:latin typeface="Courier"/>
              </a:rPr>
              <a:t>,</a:t>
            </a:r>
            <a:br/>
            <a:r>
              <a:rPr>
                <a:solidFill>
                  <a:srgbClr val="003B4F"/>
                </a:solidFill>
                <a:latin typeface="Courier"/>
              </a:rPr>
              <a:t>    </a:t>
            </a:r>
            <a:r>
              <a:rPr>
                <a:solidFill>
                  <a:srgbClr val="657422"/>
                </a:solidFill>
                <a:latin typeface="Courier"/>
              </a:rPr>
              <a:t>panel.grid.minor =</a:t>
            </a:r>
            <a:r>
              <a:rPr>
                <a:solidFill>
                  <a:srgbClr val="003B4F"/>
                </a:solidFill>
                <a:latin typeface="Courier"/>
              </a:rPr>
              <a:t> </a:t>
            </a:r>
            <a:r>
              <a:rPr>
                <a:solidFill>
                  <a:srgbClr val="4758AB"/>
                </a:solidFill>
                <a:latin typeface="Courier"/>
              </a:rPr>
              <a:t>element_blank</a:t>
            </a:r>
            <a:r>
              <a:rPr>
                <a:solidFill>
                  <a:srgbClr val="003B4F"/>
                </a:solidFill>
                <a:latin typeface="Courier"/>
              </a:rPr>
              <a:t>(),</a:t>
            </a:r>
            <a:br/>
            <a:r>
              <a:rPr>
                <a:solidFill>
                  <a:srgbClr val="003B4F"/>
                </a:solidFill>
                <a:latin typeface="Courier"/>
              </a:rPr>
              <a:t>    </a:t>
            </a:r>
            <a:r>
              <a:rPr>
                <a:solidFill>
                  <a:srgbClr val="657422"/>
                </a:solidFill>
                <a:latin typeface="Courier"/>
              </a:rPr>
              <a:t>panel.grid.major =</a:t>
            </a:r>
            <a:r>
              <a:rPr>
                <a:solidFill>
                  <a:srgbClr val="003B4F"/>
                </a:solidFill>
                <a:latin typeface="Courier"/>
              </a:rPr>
              <a:t> </a:t>
            </a:r>
            <a:r>
              <a:rPr>
                <a:solidFill>
                  <a:srgbClr val="4758AB"/>
                </a:solidFill>
                <a:latin typeface="Courier"/>
              </a:rPr>
              <a:t>element_blank</a:t>
            </a:r>
            <a:r>
              <a:rPr>
                <a:solidFill>
                  <a:srgbClr val="003B4F"/>
                </a:solidFill>
                <a:latin typeface="Courier"/>
              </a:rPr>
              <a:t>()</a:t>
            </a:r>
            <a:br/>
            <a:r>
              <a:rPr>
                <a:solidFill>
                  <a:srgbClr val="003B4F"/>
                </a:solidFill>
                <a:latin typeface="Courier"/>
              </a:rPr>
              <a:t>  )</a:t>
            </a:r>
            <a:br/>
            <a:br/>
            <a:r>
              <a:rPr>
                <a:solidFill>
                  <a:srgbClr val="003B4F"/>
                </a:solidFill>
                <a:latin typeface="Courier"/>
              </a:rPr>
              <a:t>pub_plot</a:t>
            </a:r>
          </a:p>
        </p:txBody>
      </p:sp>
      <p:pic>
        <p:nvPicPr>
          <p:cNvPr descr="14_03_factorial_anova_files/figure-pptx/unnamed-chunk-3-1.png" id="0" name="Picture 1"/>
          <p:cNvPicPr>
            <a:picLocks noGrp="1" noChangeAspect="1"/>
          </p:cNvPicPr>
          <p:nvPr/>
        </p:nvPicPr>
        <p:blipFill>
          <a:blip r:embed="rId2"/>
          <a:stretch>
            <a:fillRect/>
          </a:stretch>
        </p:blipFill>
        <p:spPr bwMode="auto">
          <a:xfrm>
            <a:off x="5461000" y="1295400"/>
            <a:ext cx="2616200" cy="3276600"/>
          </a:xfrm>
          <a:prstGeom prst="rect">
            <a:avLst/>
          </a:prstGeom>
          <a:noFill/>
          <a:ln w="9525">
            <a:noFill/>
            <a:headEnd/>
            <a:tailEnd/>
          </a:ln>
        </p:spPr>
      </p:pic>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Results Interpretation for Linear Model Approach</a:t>
            </a:r>
          </a:p>
        </p:txBody>
      </p:sp>
      <p:sp>
        <p:nvSpPr>
          <p:cNvPr id="3" name="Content Placeholder 2"/>
          <p:cNvSpPr>
            <a:spLocks noGrp="1"/>
          </p:cNvSpPr>
          <p:nvPr>
            <p:ph idx="1"/>
          </p:nvPr>
        </p:nvSpPr>
        <p:spPr/>
        <p:txBody>
          <a:bodyPr/>
          <a:lstStyle/>
          <a:p>
            <a:pPr lvl="0" indent="0" marL="0">
              <a:buNone/>
            </a:pPr>
            <a:r>
              <a:rPr/>
              <a:t>The factorial ANOVA was conducted using a linear model approach, which provides additional insights beyond the traditional ANOVA table.</a:t>
            </a:r>
          </a:p>
          <a:p>
            <a:pPr lvl="0" indent="0" marL="0">
              <a:buNone/>
            </a:pPr>
            <a:r>
              <a:rPr/>
              <a:t>Key findings from the linear model analysis:</a:t>
            </a:r>
          </a:p>
          <a:p>
            <a:pPr lvl="0" indent="-342900" marL="342900">
              <a:buAutoNum type="arabicPeriod"/>
            </a:pPr>
            <a:r>
              <a:rPr b="1"/>
              <a:t>Main effect of density</a:t>
            </a:r>
            <a:r>
              <a:rPr/>
              <a:t>: There was a significant effect of adult density on egg mass production (F = 9.67, df = 3, 16, p = 0.001). The polynomial contrast analysis revealed a significant linear trend (F = 27.58, df = 1, 16, p = 0.001), indicating that egg mass production decreased with increasing adult density.</a:t>
            </a:r>
          </a:p>
          <a:p>
            <a:pPr lvl="0" indent="-342900" marL="342900">
              <a:buAutoNum type="arabicPeriod"/>
            </a:pPr>
            <a:r>
              <a:rPr b="1"/>
              <a:t>Main effect of season</a:t>
            </a:r>
            <a:r>
              <a:rPr/>
              <a:t>: There was a significant effect of season on egg mass production (F = 17.84, df = 1, 16, p = 0.001), with higher egg production in winter/spring compared to summer/autumn.</a:t>
            </a:r>
          </a:p>
          <a:p>
            <a:pPr lvl="0" indent="-342900" marL="342900">
              <a:buAutoNum type="arabicPeriod"/>
            </a:pPr>
            <a:r>
              <a:rPr b="1"/>
              <a:t>Interaction effect</a:t>
            </a:r>
            <a:r>
              <a:rPr/>
              <a:t>: The interaction between density and season was not significant (F = 0.30, df = 3, 16, p = 0.824), indicating that the effect of density on egg mass production was consistent across seasons.</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Results Interpretation for Linear Model Approach</a:t>
            </a:r>
          </a:p>
        </p:txBody>
      </p:sp>
      <p:sp>
        <p:nvSpPr>
          <p:cNvPr id="3" name="Content Placeholder 2"/>
          <p:cNvSpPr>
            <a:spLocks noGrp="1"/>
          </p:cNvSpPr>
          <p:nvPr>
            <p:ph idx="1"/>
          </p:nvPr>
        </p:nvSpPr>
        <p:spPr/>
        <p:txBody>
          <a:bodyPr/>
          <a:lstStyle/>
          <a:p>
            <a:pPr lvl="0" indent="0" marL="0">
              <a:buNone/>
            </a:pPr>
            <a:r>
              <a:rPr/>
              <a:t>The factorial ANOVA was conducted using a linear model approach, which provides additional insights beyond the traditional ANOVA table.</a:t>
            </a:r>
          </a:p>
          <a:p>
            <a:pPr lvl="0" indent="0" marL="0">
              <a:buNone/>
            </a:pPr>
            <a:r>
              <a:rPr/>
              <a:t>Key findings from the linear model analysis:</a:t>
            </a:r>
          </a:p>
          <a:p>
            <a:pPr lvl="0" indent="-342900" marL="342900">
              <a:buAutoNum startAt="4" type="arabicPeriod"/>
            </a:pPr>
            <a:r>
              <a:rPr b="1"/>
              <a:t>Effect sizes and coefficients</a:t>
            </a:r>
            <a:r>
              <a:rPr/>
              <a:t>: The linear model shows that:</a:t>
            </a:r>
          </a:p>
          <a:p>
            <a:pPr lvl="1"/>
            <a:r>
              <a:rPr/>
              <a:t>The intercept (reference level: Density 8, Season Winter/Spring) has an estimated egg production of approximately 1.90 eggs per limpet</a:t>
            </a:r>
          </a:p>
          <a:p>
            <a:pPr lvl="1"/>
            <a:r>
              <a:rPr/>
              <a:t>Increasing density from 8 to 15, 30, and 45 reduces egg production by approximately 0.28, 0.74, and 0.91 eggs per limpet, respectively</a:t>
            </a:r>
          </a:p>
          <a:p>
            <a:pPr lvl="1"/>
            <a:r>
              <a:rPr/>
              <a:t>Summer/Autumn season reduces egg production by approximately 0.75 eggs per limpet compared to Winter/Spring</a:t>
            </a:r>
          </a:p>
          <a:p>
            <a:pPr lvl="1"/>
            <a:r>
              <a:rPr/>
              <a:t>The non-significant interaction terms indicate that the density effect is not significantly different between seasons</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Results Interpretation for Linear Model Approach</a:t>
            </a:r>
          </a:p>
        </p:txBody>
      </p:sp>
      <p:sp>
        <p:nvSpPr>
          <p:cNvPr id="3" name="Content Placeholder 2"/>
          <p:cNvSpPr>
            <a:spLocks noGrp="1"/>
          </p:cNvSpPr>
          <p:nvPr>
            <p:ph idx="1"/>
          </p:nvPr>
        </p:nvSpPr>
        <p:spPr/>
        <p:txBody>
          <a:bodyPr/>
          <a:lstStyle/>
          <a:p>
            <a:pPr lvl="0" indent="-342900" marL="342900">
              <a:buAutoNum startAt="5" type="arabicPeriod"/>
            </a:pPr>
            <a:r>
              <a:rPr b="1"/>
              <a:t>Polynomial contrasts</a:t>
            </a:r>
            <a:r>
              <a:rPr/>
              <a:t>: The significant linear contrast (p = 0.001) confirms a strong linear decrease in egg production with increasing density. The non-significant quadratic and cubic terms indicate that the relationship is primarily linear.</a:t>
            </a:r>
          </a:p>
          <a:p>
            <a:pPr lvl="0" indent="-342900" marL="342900">
              <a:buAutoNum startAt="5" type="arabicPeriod"/>
            </a:pPr>
            <a:r>
              <a:rPr b="1"/>
              <a:t>Model fit</a:t>
            </a:r>
            <a:r>
              <a:rPr/>
              <a:t>: The overall model explains approximately 72% of the variance in egg production (R-squared = 0.72), indicating a good fit to the data.</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Writing the Results for a Scientific Paper</a:t>
            </a:r>
          </a:p>
        </p:txBody>
      </p:sp>
      <p:sp>
        <p:nvSpPr>
          <p:cNvPr id="3" name="Content Placeholder 2"/>
          <p:cNvSpPr>
            <a:spLocks noGrp="1"/>
          </p:cNvSpPr>
          <p:nvPr>
            <p:ph idx="1"/>
          </p:nvPr>
        </p:nvSpPr>
        <p:spPr/>
        <p:txBody>
          <a:bodyPr/>
          <a:lstStyle/>
          <a:p>
            <a:pPr lvl="0" indent="0" marL="0">
              <a:buNone/>
            </a:pPr>
            <a:r>
              <a:rPr/>
              <a:t>Here’s how you might write up these results using the linear model approach for a scientific paper:</a:t>
            </a:r>
          </a:p>
          <a:p>
            <a:pPr lvl="0" indent="0">
              <a:buNone/>
            </a:pPr>
            <a:r>
              <a:rPr>
                <a:latin typeface="Courier"/>
              </a:rPr>
              <a:t>Results
A two-way factorial ANOVA revealed that egg mass production in limpets was significantly affected by both adult density (F3,16 = 9.67, P = 0.001) and season (F1,16 = 17.84, P = 0.001), with no significant interaction between these factors (F3,16 = 0.30, P = 0.824). The model explained 72% of the variance in egg production (adjusted R² = 0.65).
Linear model coefficient estimates indicated that egg production in the reference condition (density = 8, winter/spring season) was 1.90 ± 0.17 (estimate ± SE) egg masses per limpet. Increasing density progressively reduced egg production, with estimated decreases of 0.28 ± 0.25, 0.74 ± 0.25, and 0.91 ± 0.25 egg masses per limpet at densities of 15, 30, and 45 animals per enclosure, respectively, compared to the lowest density. Summer/autumn season reduced egg production by 0.75 ± 0.18 egg masses per limpet compared to winter/spring.
Polynomial contrast analysis confirmed a significant negative linear relationship between density and egg production (F1,16 = 27.58, P = 0.001), while quadratic (F1,16 = 1.29, P = 0.272) and cubic (F1,16 = 0.13, P = 0.720) components were not significant. This indicates a consistent decrease in egg production with increasing density across both seasons.
Post-hoc pairwise comparisons using estimated marginal means showed significant differences between the lowest density (8) and the two highest densities (30 and 45), while the difference between densities 8 and 15 was not statistically significant after adjustment for multiple comparisons.</a:t>
            </a:r>
          </a:p>
          <a:p>
            <a:pPr lvl="0" indent="0" marL="0">
              <a:buNone/>
            </a:pPr>
            <a:r>
              <a:rPr/>
              <a:t>Note: The actual values for the model coefficients and standard errors should be obtained from the model summary output.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buNone/>
            </a:pPr>
            <a:r>
              <a:rPr/>
              <a:t>Effect of season and density on limpet fecundity.</a:t>
            </a:r>
          </a:p>
          <a:p>
            <a:pPr lvl="0"/>
            <a:r>
              <a:rPr/>
              <a:t>2 seasons (factor A)</a:t>
            </a:r>
          </a:p>
          <a:p>
            <a:pPr lvl="0"/>
            <a:r>
              <a:rPr/>
              <a:t>4 density treatments (factor B)</a:t>
            </a:r>
          </a:p>
          <a:p>
            <a:pPr lvl="0"/>
            <a:r>
              <a:rPr/>
              <a:t>3 replicates in each cell</a:t>
            </a:r>
          </a:p>
        </p:txBody>
      </p:sp>
      <p:pic>
        <p:nvPicPr>
          <p:cNvPr descr="images/clipboard-557582806.png" id="0" name="Picture 1"/>
          <p:cNvPicPr>
            <a:picLocks noGrp="1" noChangeAspect="1"/>
          </p:cNvPicPr>
          <p:nvPr/>
        </p:nvPicPr>
        <p:blipFill>
          <a:blip r:embed="rId2"/>
          <a:stretch>
            <a:fillRect/>
          </a:stretch>
        </p:blipFill>
        <p:spPr bwMode="auto">
          <a:xfrm>
            <a:off x="6121400" y="2006600"/>
            <a:ext cx="2781300" cy="17907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buNone/>
            </a:pPr>
            <a:r>
              <a:rPr/>
              <a:t>Consider a crossed design with:</a:t>
            </a:r>
          </a:p>
          <a:p>
            <a:pPr lvl="0"/>
            <a:r>
              <a:rPr/>
              <a:t>p levels of factor A (i= 1…p) (2 seasons)</a:t>
            </a:r>
          </a:p>
          <a:p>
            <a:pPr lvl="0"/>
            <a:r>
              <a:rPr/>
              <a:t>q levels of factor B (j= 1…q), crossed with each level of A (4 density levels)</a:t>
            </a:r>
          </a:p>
          <a:p>
            <a:pPr lvl="0"/>
            <a:r>
              <a:rPr/>
              <a:t>n</a:t>
            </a:r>
            <a:r>
              <a:rPr baseline="-25000"/>
              <a:t>i</a:t>
            </a:r>
            <a:r>
              <a:rPr/>
              <a:t> replicates (k= 1…n</a:t>
            </a:r>
            <a:r>
              <a:rPr baseline="-25000"/>
              <a:t>i</a:t>
            </a:r>
            <a:r>
              <a:rPr/>
              <a:t>) in each combination of A and B (3 replicate plates per density per season)</a:t>
            </a:r>
          </a:p>
        </p:txBody>
      </p:sp>
      <p:pic>
        <p:nvPicPr>
          <p:cNvPr descr="images/clipboard-711980050.png" id="0" name="Picture 1"/>
          <p:cNvPicPr>
            <a:picLocks noGrp="1" noChangeAspect="1"/>
          </p:cNvPicPr>
          <p:nvPr/>
        </p:nvPicPr>
        <p:blipFill>
          <a:blip r:embed="rId2"/>
          <a:stretch>
            <a:fillRect/>
          </a:stretch>
        </p:blipFill>
        <p:spPr bwMode="auto">
          <a:xfrm>
            <a:off x="6870700" y="660400"/>
            <a:ext cx="1282700" cy="44704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Lecture 14: Factorial ANOVA</a:t>
            </a:r>
          </a:p>
        </p:txBody>
      </p:sp>
      <p:sp>
        <p:nvSpPr>
          <p:cNvPr id="4" name="Text Placeholder 3"/>
          <p:cNvSpPr>
            <a:spLocks noGrp="1"/>
          </p:cNvSpPr>
          <p:nvPr>
            <p:ph idx="2" sz="half" type="body"/>
          </p:nvPr>
        </p:nvSpPr>
        <p:spPr/>
        <p:txBody>
          <a:bodyPr/>
          <a:lstStyle/>
          <a:p>
            <a:pPr lvl="0" indent="0" marL="0">
              <a:buNone/>
            </a:pPr>
            <a:r>
              <a:rPr/>
              <a:t>We can calculate several means:</a:t>
            </a:r>
          </a:p>
          <a:p>
            <a:pPr lvl="0"/>
            <a:r>
              <a:rPr/>
              <a:t>overall mean (across all levels of A and B)= µ</a:t>
            </a:r>
          </a:p>
        </p:txBody>
      </p:sp>
      <p:pic>
        <p:nvPicPr>
          <p:cNvPr descr="images/clipboard-666661894.png" id="0" name="Picture 1"/>
          <p:cNvPicPr>
            <a:picLocks noGrp="1" noChangeAspect="1"/>
          </p:cNvPicPr>
          <p:nvPr/>
        </p:nvPicPr>
        <p:blipFill>
          <a:blip r:embed="rId2"/>
          <a:stretch>
            <a:fillRect/>
          </a:stretch>
        </p:blipFill>
        <p:spPr bwMode="auto">
          <a:xfrm>
            <a:off x="3657600" y="2133600"/>
            <a:ext cx="5232400" cy="1422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Lecture 14: Factorial ANOVA</a:t>
            </a:r>
          </a:p>
        </p:txBody>
      </p:sp>
      <p:sp>
        <p:nvSpPr>
          <p:cNvPr id="4" name="Text Placeholder 3"/>
          <p:cNvSpPr>
            <a:spLocks noGrp="1"/>
          </p:cNvSpPr>
          <p:nvPr>
            <p:ph idx="2" sz="half" type="body"/>
          </p:nvPr>
        </p:nvSpPr>
        <p:spPr/>
        <p:txBody>
          <a:bodyPr/>
          <a:lstStyle/>
          <a:p>
            <a:pPr lvl="0" indent="0" marL="0">
              <a:buNone/>
            </a:pPr>
            <a:r>
              <a:rPr/>
              <a:t>We can calculate several means:</a:t>
            </a:r>
          </a:p>
          <a:p>
            <a:pPr lvl="0"/>
            <a:r>
              <a:rPr/>
              <a:t>Marginal means for levels of each factor, pooling across all levels of other factor</a:t>
            </a:r>
            <a:br/>
          </a:p>
          <a:p>
            <a:pPr lvl="0"/>
            <a:r>
              <a:rPr/>
              <a:t>Marginal mean for levels of A= µi</a:t>
            </a:r>
          </a:p>
          <a:p>
            <a:pPr lvl="0"/>
            <a:r>
              <a:rPr/>
              <a:t>Marginal mean for levels of B= µj</a:t>
            </a:r>
          </a:p>
        </p:txBody>
      </p:sp>
      <p:pic>
        <p:nvPicPr>
          <p:cNvPr descr="images/clipboard-666661894.png" id="0" name="Picture 1"/>
          <p:cNvPicPr>
            <a:picLocks noGrp="1" noChangeAspect="1"/>
          </p:cNvPicPr>
          <p:nvPr/>
        </p:nvPicPr>
        <p:blipFill>
          <a:blip r:embed="rId2"/>
          <a:stretch>
            <a:fillRect/>
          </a:stretch>
        </p:blipFill>
        <p:spPr bwMode="auto">
          <a:xfrm>
            <a:off x="3657600" y="2133600"/>
            <a:ext cx="5232400" cy="14224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14 - Factorial ANOVA of Limpet Egg Production</dc:title>
  <dc:creator>Bill Perry</dc:creator>
  <cp:keywords/>
  <dcterms:created xsi:type="dcterms:W3CDTF">2025-05-13T17:22:54Z</dcterms:created>
  <dcterms:modified xsi:type="dcterms:W3CDTF">2025-05-13T17:22:54Z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execute">
    <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toc-title">
    <vt:lpwstr>Table of contents</vt:lpwstr>
  </property>
</Properties>
</file>