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10 - REgression and 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770632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GREATER IN C than D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GREATER IN B THAN A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</p:txBody>
          </p:sp>
        </mc:Choice>
      </mc:AlternateContent>
      <p:pic>
        <p:nvPicPr>
          <p:cNvPr descr="images/clipboard-2171515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92300"/>
            <a:ext cx="27813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and degress of freedome are: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Sums of Squares depends on n</a:t>
                </a:r>
              </a:p>
              <a:p>
                <a:pPr lvl="0"/>
                <a:r>
                  <a:rPr/>
                  <a:t>We need a different estimate of variance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converted to Mean Squares</a:t>
                </a:r>
              </a:p>
              <a:p>
                <a:pPr lvl="0"/>
                <a:r>
                  <a:rPr/>
                  <a:t>Sums of Squares divided by degrees of freedom - does not depend on 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estimate population variation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estimate pop variation and variation due to X-Y relationship</a:t>
                </a:r>
              </a:p>
              <a:p>
                <a:pPr lvl="0"/>
                <a:r>
                  <a:rPr/>
                  <a:t>Mean Squares are not additive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Null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Regression typically tests null hypothesis that β1 = 0</a:t>
                </a:r>
              </a:p>
              <a:p>
                <a:pPr lvl="0"/>
                <a:r>
                  <a:rPr/>
                  <a:t>or no relationship between X and Y</a:t>
                </a:r>
              </a:p>
              <a:p>
                <a:pPr lvl="0" indent="0" marL="0">
                  <a:buNone/>
                </a:pPr>
                <a:r>
                  <a:rPr/>
                  <a:t>Can test in two ways: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Using t-statistic: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θ</m:t>
                          </m:r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/>
                  <a:t>= Standard error of slope estimate</a:t>
                </a:r>
              </a:p>
              <a:p>
                <a:pPr lvl="0"/>
                <a:r>
                  <a:rPr/>
                  <a:t>Bo= 0: t-test: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o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s</m:t>
                            </m:r>
                          </m:e>
                          <m: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o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</a:p>
              <a:p>
                <a:pPr lvl="0"/>
                <a:r>
                  <a:rPr/>
                  <a:t>1 parameter t-test, where testing whether β1 =0</a:t>
                </a:r>
              </a:p>
              <a:p>
                <a:pPr lvl="0"/>
                <a:r>
                  <a:rPr/>
                  <a:t>t-statistic test is more general</a:t>
                </a:r>
              </a:p>
              <a:p>
                <a:pPr lvl="0"/>
                <a:r>
                  <a:rPr/>
                  <a:t>R can provide both</a:t>
                </a:r>
              </a:p>
              <a:p>
                <a:pPr lvl="0"/>
                <a:r>
                  <a:rPr/>
                  <a:t>Can also ask whether β0 =0 using t-test</a:t>
                </a:r>
              </a:p>
              <a:p>
                <a:pPr lvl="0"/>
                <a:r>
                  <a:rPr/>
                  <a:t>or whether two regression lines are significantly different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Null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Regression typically tests null hypothesis that β1 = 0</a:t>
                </a:r>
              </a:p>
              <a:p>
                <a:pPr lvl="0"/>
                <a:r>
                  <a:rPr/>
                  <a:t>or no relationship between X and Y</a:t>
                </a:r>
              </a:p>
              <a:p>
                <a:pPr lvl="0" indent="0" marL="0">
                  <a:buNone/>
                </a:pPr>
                <a:r>
                  <a:rPr/>
                  <a:t>Can test in two ways: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Using F-ratio: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if β1 = 0, ratio will be = 1 otherwise &gt;1</a:t>
                </a:r>
              </a:p>
              <a:p>
                <a:pPr lvl="0"/>
                <a:r>
                  <a:rPr/>
                  <a:t>compare F-ratio to df-specific F-distribution</a:t>
                </a:r>
              </a:p>
              <a:p>
                <a:pPr lvl="0"/>
                <a:r>
                  <a:rPr/>
                  <a:t>decide how likely obtain our F-ratio by chance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Want to know how strong is association between X and Y</a:t>
                </a:r>
              </a:p>
              <a:p>
                <a:pPr lvl="0"/>
                <a:r>
                  <a:rPr/>
                  <a:t>Coefficient of determination (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): proportion of variation in Y explained by X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When more of variation is due to regression rather than ‘error’,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closer to 1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Want to know how strong is association between X and Y</a:t>
                </a:r>
              </a:p>
              <a:p>
                <a:pPr lvl="0"/>
                <a:r>
                  <a:rPr/>
                  <a:t>Coefficient of determination (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): proportion of variation in Y explained by X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When more of variation is due to regression rather than ‘error’,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closer to 1</a:t>
                </a:r>
              </a:p>
            </p:txBody>
          </p:sp>
        </mc:Choice>
      </mc:AlternateContent>
      <p:pic>
        <p:nvPicPr>
          <p:cNvPr descr="images/clipboard-38742081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7600" y="2095500"/>
            <a:ext cx="52324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summary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(lion_model)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anova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(lion_model)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Analysis of Variance Table
Response: age_years
                 Df  Sum Sq Mean Sq F value    Pr(&gt;F)    
proportion_black  1 138.544 138.544   49.75 7.677e-08 ***
Residuals        30  83.543   2.785                      
---
Signif. codes:  0 '***' 0.001 '**' 0.01 '*' 0.05 '.' 0.1 ' ' 1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Reporting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“Lion age (years) could be predicted from nose spots (percentage) using the simple linear regression model age = 10.67 * proportion_black + 0.8749. Regression analysis showed that the slope of the relationship was significantly (at α=0.05) different than 0 (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30</m:t>
                        </m:r>
                      </m:sub>
                    </m:sSub>
                  </m:oMath>
                </a14:m>
                <a:r>
                  <a:rPr/>
                  <a:t> = 49.93, p &lt; 0.0001, R² = 0.6247).”</a:t>
                </a:r>
              </a:p>
              <a:p>
                <a:pPr lvl="0" indent="0" marL="0">
                  <a:buNone/>
                </a:pPr>
                <a:r>
                  <a:rPr/>
                  <a:t>Note there is an adjusted R² - what is that - accounts for the number of predictors in your model - adjusts the R² value by penalizing the addition of variables that don’t improve the model fit significantly</a:t>
                </a:r>
              </a:p>
              <a:p>
                <a:pPr lvl="0" indent="0" marL="0">
                  <a:buNone/>
                </a:pPr>
                <a:r>
                  <a:rPr/>
                  <a:t>The formula for adjusted R²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R</m:t>
                              </m:r>
                              <m:r>
                                <m:rPr>
                                  <m:sty m:val="p"/>
                                </m:rPr>
                                <m:t>²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×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n is the number of observations (32 lions)</a:t>
                </a:r>
              </a:p>
              <a:p>
                <a:pPr lvl="0"/>
                <a:r>
                  <a:rPr/>
                  <a:t>p is the number of predictors (1 = proportion_black)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measures the proportion of variance in the dependent variable (age_years) that is explained by the independent variable (proportion_black).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9: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Correlation analysis: measuring relationships between variables</a:t>
            </a:r>
          </a:p>
          <a:p>
            <a:pPr lvl="0"/>
            <a:r>
              <a:rPr/>
              <a:t>The distinction between correlation and regression</a:t>
            </a:r>
          </a:p>
          <a:p>
            <a:pPr lvl="0"/>
            <a:r>
              <a:rPr/>
              <a:t>Simple linear regression: predicting one variable from another</a:t>
            </a:r>
          </a:p>
          <a:p>
            <a:pPr lvl="0"/>
            <a:r>
              <a:rPr/>
              <a:t>Estimating and interpreting regression parameters</a:t>
            </a:r>
          </a:p>
          <a:p>
            <a:pPr lvl="0"/>
            <a:r>
              <a:rPr/>
              <a:t>Testing assumptions and handling violations</a:t>
            </a:r>
          </a:p>
          <a:p>
            <a:pPr lvl="0"/>
            <a:r>
              <a:rPr/>
              <a:t>Analysis of variance in regression</a:t>
            </a:r>
          </a:p>
          <a:p>
            <a:pPr lvl="0"/>
            <a:r>
              <a:rPr/>
              <a:t>Model selection and comparison</a:t>
            </a:r>
          </a:p>
        </p:txBody>
      </p:sp>
      <p:pic>
        <p:nvPicPr>
          <p:cNvPr descr="10_01_lecture_powerpoint_files/figure-pptx/re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Assumptions apply to observed values of Y and εi</a:t>
            </a:r>
          </a:p>
          <a:p>
            <a:pPr lvl="0"/>
            <a:r>
              <a:rPr/>
              <a:t>most can be assessed by looking at residuals (distance from predicted)</a:t>
            </a:r>
          </a:p>
          <a:p>
            <a:pPr lvl="0" indent="0" marL="0">
              <a:buNone/>
            </a:pPr>
            <a:r>
              <a:rPr b="1"/>
              <a:t>Linearity:</a:t>
            </a:r>
          </a:p>
          <a:p>
            <a:pPr lvl="0"/>
            <a:r>
              <a:rPr/>
              <a:t>relationship between X and Y in population is straight line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examine biplot of Y on X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polynomial or nonlinear regression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Normality:</a:t>
            </a:r>
          </a:p>
          <a:p>
            <a:pPr lvl="0"/>
            <a:r>
              <a:rPr/>
              <a:t>y-values for each xi are normally distributed.</a:t>
            </a:r>
          </a:p>
          <a:p>
            <a:pPr lvl="0"/>
            <a:r>
              <a:rPr/>
              <a:t>OLS estimates moderately robust to violation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are residuals normally distributed?</a:t>
            </a:r>
          </a:p>
          <a:p>
            <a:pPr lvl="0"/>
            <a:r>
              <a:rPr/>
              <a:t>qq plots, histogram of residuals, shapiro-wilk test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Generalized Linear Model</a:t>
            </a:r>
          </a:p>
        </p:txBody>
      </p:sp>
      <p:pic>
        <p:nvPicPr>
          <p:cNvPr descr="images/clipboard-112157349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20800"/>
            <a:ext cx="2781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Homogeneity of variance:</a:t>
            </a:r>
          </a:p>
          <a:p>
            <a:pPr lvl="0"/>
            <a:r>
              <a:rPr/>
              <a:t>y-values for each xi have same variance.</a:t>
            </a:r>
          </a:p>
          <a:p>
            <a:pPr lvl="0"/>
            <a:r>
              <a:rPr/>
              <a:t>OLS estimates </a:t>
            </a:r>
            <a:r>
              <a:rPr i="1"/>
              <a:t>NOT</a:t>
            </a:r>
            <a:r>
              <a:rPr/>
              <a:t> robust to violation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plot residuals against x-values or predicted values (ŷi)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GLM</a:t>
            </a:r>
          </a:p>
          <a:p>
            <a:pPr lvl="0"/>
            <a:r>
              <a:rPr/>
              <a:t>weighted LS regression</a:t>
            </a:r>
          </a:p>
        </p:txBody>
      </p:sp>
      <p:pic>
        <p:nvPicPr>
          <p:cNvPr descr="images/clipboard-18476030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Independence</a:t>
            </a:r>
            <a:r>
              <a:rPr/>
              <a:t>:</a:t>
            </a:r>
          </a:p>
          <a:p>
            <a:pPr lvl="0"/>
            <a:r>
              <a:rPr/>
              <a:t>Y values from each xi do not influence each other</a:t>
            </a:r>
          </a:p>
          <a:p>
            <a:pPr lvl="0"/>
            <a:r>
              <a:rPr/>
              <a:t>Often violated with repeated measurements in time/space -&gt; autocorrelation</a:t>
            </a:r>
          </a:p>
          <a:p>
            <a:pPr lvl="0" indent="0" marL="0">
              <a:buNone/>
            </a:pPr>
            <a:r>
              <a:rPr b="1"/>
              <a:t>Check</a:t>
            </a:r>
            <a:r>
              <a:rPr/>
              <a:t>: determine correlation coefficient bw adjacent residuals</a:t>
            </a:r>
          </a:p>
          <a:p>
            <a:pPr lvl="0" indent="0" marL="0">
              <a:buNone/>
            </a:pPr>
            <a:r>
              <a:rPr b="1"/>
              <a:t>If violate</a:t>
            </a:r>
            <a:r>
              <a:rPr/>
              <a:t>:</a:t>
            </a:r>
          </a:p>
          <a:p>
            <a:pPr lvl="0"/>
            <a:r>
              <a:rPr/>
              <a:t>ANOVA (grouping present)</a:t>
            </a:r>
          </a:p>
          <a:p>
            <a:pPr lvl="0"/>
            <a:r>
              <a:rPr/>
              <a:t>mixed model ANOVA</a:t>
            </a:r>
          </a:p>
          <a:p>
            <a:pPr lvl="0"/>
            <a:r>
              <a:rPr/>
              <a:t>time series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Fixed X:</a:t>
            </a:r>
          </a:p>
          <a:p>
            <a:pPr lvl="0"/>
            <a:r>
              <a:rPr/>
              <a:t>xi are known values fixed by researcher (e.g., drug doses).</a:t>
            </a:r>
          </a:p>
          <a:p>
            <a:pPr lvl="0"/>
            <a:r>
              <a:rPr/>
              <a:t>Often not true in ecology.</a:t>
            </a:r>
          </a:p>
          <a:p>
            <a:pPr lvl="0" indent="0" marL="0">
              <a:buNone/>
            </a:pPr>
            <a:r>
              <a:rPr b="1"/>
              <a:t>If violated</a:t>
            </a:r>
            <a:r>
              <a:rPr/>
              <a:t>:</a:t>
            </a:r>
          </a:p>
          <a:p>
            <a:pPr lvl="0"/>
            <a:r>
              <a:rPr/>
              <a:t>not problem for H-testing, prediction, </a:t>
            </a:r>
            <a:r>
              <a:rPr b="1"/>
              <a:t>but</a:t>
            </a:r>
          </a:p>
          <a:p>
            <a:pPr lvl="0"/>
            <a:r>
              <a:rPr/>
              <a:t>error underestimated.</a:t>
            </a:r>
          </a:p>
          <a:p>
            <a:pPr lvl="0"/>
            <a:r>
              <a:rPr/>
              <a:t>Can use model II regression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Outlier or Influence:</a:t>
            </a:r>
          </a:p>
          <a:p>
            <a:pPr lvl="0"/>
            <a:r>
              <a:rPr/>
              <a:t>how much each point affects slope (Cook’s D)</a:t>
            </a:r>
          </a:p>
          <a:p>
            <a:pPr lvl="0"/>
            <a:r>
              <a:rPr/>
              <a:t>Large Di (&gt;1) indicates influential observation</a:t>
            </a:r>
          </a:p>
        </p:txBody>
      </p:sp>
      <p:pic>
        <p:nvPicPr>
          <p:cNvPr descr="images/clipboard-30883495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5700" y="660400"/>
            <a:ext cx="2552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Residual plots</a:t>
            </a:r>
          </a:p>
          <a:p>
            <a:pPr lvl="0" indent="0" marL="0">
              <a:buNone/>
            </a:pPr>
            <a:r>
              <a:rPr/>
              <a:t>residuals vs. predicted y:</a:t>
            </a:r>
          </a:p>
          <a:p>
            <a:pPr lvl="0"/>
            <a:r>
              <a:rPr/>
              <a:t>can be used to assess assumptions:</a:t>
            </a:r>
          </a:p>
          <a:p>
            <a:pPr lvl="1"/>
            <a:r>
              <a:rPr/>
              <a:t>linearity</a:t>
            </a:r>
          </a:p>
          <a:p>
            <a:pPr lvl="1"/>
            <a:r>
              <a:rPr/>
              <a:t>normality</a:t>
            </a:r>
          </a:p>
          <a:p>
            <a:pPr lvl="1"/>
            <a:r>
              <a:rPr/>
              <a:t>equal variance</a:t>
            </a:r>
          </a:p>
          <a:p>
            <a:pPr lvl="1"/>
            <a:r>
              <a:rPr/>
              <a:t>outliers</a:t>
            </a:r>
          </a:p>
        </p:txBody>
      </p:sp>
      <p:pic>
        <p:nvPicPr>
          <p:cNvPr descr="images/clipboard-782086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1900" y="660400"/>
            <a:ext cx="24003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Dealing with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Weighted least squares:</a:t>
            </a:r>
          </a:p>
          <a:p>
            <a:pPr lvl="0"/>
            <a:r>
              <a:rPr/>
              <a:t>when variance unequal, can use WLS approach</a:t>
            </a:r>
          </a:p>
          <a:p>
            <a:pPr lvl="0"/>
            <a:r>
              <a:rPr/>
              <a:t>each point weighted by reciprocal of variance (points w large variance given less weight)</a:t>
            </a:r>
          </a:p>
          <a:p>
            <a:pPr lvl="0" indent="0" marL="0">
              <a:buNone/>
            </a:pPr>
            <a:r>
              <a:rPr/>
              <a:t>Robust regression:</a:t>
            </a:r>
          </a:p>
          <a:p>
            <a:pPr lvl="0"/>
            <a:r>
              <a:rPr/>
              <a:t>when distribution distinctly non-normal and/or large outliers</a:t>
            </a:r>
          </a:p>
          <a:p>
            <a:pPr lvl="0" indent="0" marL="0">
              <a:buNone/>
            </a:pPr>
            <a:r>
              <a:rPr/>
              <a:t>LAD:</a:t>
            </a:r>
          </a:p>
          <a:p>
            <a:pPr lvl="0"/>
            <a:r>
              <a:rPr/>
              <a:t>parameters estimated from non-squared residuals</a:t>
            </a:r>
          </a:p>
          <a:p>
            <a:pPr lvl="0"/>
            <a:r>
              <a:rPr/>
              <a:t>outliers not as influential</a:t>
            </a:r>
          </a:p>
          <a:p>
            <a:pPr lvl="0" indent="0" marL="0">
              <a:buNone/>
            </a:pPr>
            <a:r>
              <a:rPr/>
              <a:t>M-estimators:</a:t>
            </a:r>
          </a:p>
          <a:p>
            <a:pPr lvl="0"/>
            <a:r>
              <a:rPr/>
              <a:t>residuals have different weight depending on distance from mean</a:t>
            </a:r>
          </a:p>
          <a:p>
            <a:pPr lvl="0" indent="0" marL="0">
              <a:buNone/>
            </a:pPr>
            <a:r>
              <a:rPr/>
              <a:t>Rank-based: “if all else fails”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X is assumption of regular regression</a:t>
            </a:r>
          </a:p>
          <a:p>
            <a:pPr lvl="0" indent="0" marL="0">
              <a:buNone/>
            </a:pPr>
            <a:r>
              <a:rPr/>
              <a:t>what if X random (typical case)?</a:t>
            </a:r>
          </a:p>
          <a:p>
            <a:pPr lvl="0"/>
            <a:r>
              <a:rPr/>
              <a:t>If goal is prediction (interpolation) then Model I is ok…</a:t>
            </a:r>
          </a:p>
          <a:p>
            <a:pPr lvl="0"/>
            <a:r>
              <a:rPr/>
              <a:t>if goal is correct parameters and error estimates, may need to use Model II</a:t>
            </a:r>
          </a:p>
        </p:txBody>
      </p:sp>
      <p:pic>
        <p:nvPicPr>
          <p:cNvPr descr="images/clipboard-126960155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74800"/>
            <a:ext cx="27813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II regression - Approach underused in ecology</a:t>
            </a:r>
          </a:p>
          <a:p>
            <a:pPr lvl="0"/>
            <a:r>
              <a:rPr/>
              <a:t>Model I regression will still perform well for H-tests</a:t>
            </a:r>
          </a:p>
          <a:p>
            <a:pPr lvl="0"/>
            <a:r>
              <a:rPr/>
              <a:t>underestimate true slope</a:t>
            </a:r>
          </a:p>
          <a:p>
            <a:pPr lvl="0"/>
            <a:r>
              <a:rPr/>
              <a:t>minimizes distance between points and line along both axes</a:t>
            </a:r>
            <a:br/>
          </a:p>
          <a:p>
            <a:pPr lvl="0"/>
            <a:r>
              <a:rPr/>
              <a:t>(vs. on Y only in OLS)</a:t>
            </a:r>
          </a:p>
          <a:p>
            <a:pPr lvl="0" indent="0" marL="0">
              <a:buNone/>
            </a:pPr>
            <a:r>
              <a:rPr/>
              <a:t>MA and RMA approach slightly different</a:t>
            </a:r>
          </a:p>
        </p:txBody>
      </p:sp>
      <p:pic>
        <p:nvPicPr>
          <p:cNvPr descr="images/clipboard-35993198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59500" y="660400"/>
            <a:ext cx="27178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10: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regression:</a:t>
            </a:r>
          </a:p>
          <a:p>
            <a:pPr lvl="0"/>
            <a:r>
              <a:rPr/>
              <a:t>REGRESSIONS:</a:t>
            </a:r>
          </a:p>
          <a:p>
            <a:pPr lvl="1"/>
            <a:r>
              <a:rPr/>
              <a:t>Analysis of variance</a:t>
            </a:r>
          </a:p>
          <a:p>
            <a:pPr lvl="1"/>
            <a:r>
              <a:rPr/>
              <a:t>Explained variance</a:t>
            </a:r>
          </a:p>
          <a:p>
            <a:pPr lvl="1"/>
            <a:r>
              <a:rPr/>
              <a:t>Assumptions and diagnostics</a:t>
            </a:r>
          </a:p>
          <a:p>
            <a:pPr lvl="1"/>
            <a:r>
              <a:rPr/>
              <a:t>Dealing w violations</a:t>
            </a:r>
          </a:p>
          <a:p>
            <a:pPr lvl="1"/>
            <a:r>
              <a:rPr/>
              <a:t>Model II regression</a:t>
            </a:r>
          </a:p>
          <a:p>
            <a:pPr lvl="1"/>
            <a:r>
              <a:rPr/>
              <a:t>Robust regression</a:t>
            </a:r>
          </a:p>
          <a:p>
            <a:pPr lvl="0"/>
            <a:r>
              <a:rPr/>
              <a:t>Smoothing Regressions</a:t>
            </a:r>
          </a:p>
        </p:txBody>
      </p:sp>
      <p:pic>
        <p:nvPicPr>
          <p:cNvPr descr="images/clipboard-142963395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06600"/>
            <a:ext cx="2781300" cy="177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Detailed Explanation of Model II Regression Types</a:t>
            </a:r>
          </a:p>
          <a:p>
            <a:pPr lvl="0" indent="-342900" marL="342900">
              <a:buAutoNum type="arabicPeriod"/>
            </a:pPr>
            <a:r>
              <a:rPr/>
              <a:t>Standardized Major Axis (SMA)</a:t>
            </a:r>
          </a:p>
          <a:p>
            <a:pPr lvl="0"/>
            <a:r>
              <a:rPr/>
              <a:t>SMA regression minimizes the product of the vertical and horizontal distances from the points to the regression line. It’s implemented in the smatr package with method=“SMA”. SMA is appropriate when the measurement scales of X and Y are different.</a:t>
            </a:r>
          </a:p>
          <a:p>
            <a:pPr lvl="0" indent="-342900" marL="342900">
              <a:buAutoNum startAt="2" type="arabicPeriod"/>
            </a:pPr>
            <a:r>
              <a:rPr/>
              <a:t>Major Axis (MA)</a:t>
            </a:r>
          </a:p>
          <a:p>
            <a:pPr lvl="0"/>
            <a:r>
              <a:rPr/>
              <a:t>MA regression minimizes the perpendicular distances from the data points to the regression line. It’s implemented in the smatr package with method=“MA”. MA is appropriate when X and Y are measured in the same units.</a:t>
            </a:r>
          </a:p>
          <a:p>
            <a:pPr lvl="0" indent="-342900" marL="342900">
              <a:buAutoNum startAt="3" type="arabicPeriod"/>
            </a:pPr>
            <a:r>
              <a:rPr/>
              <a:t>Reduced Major Axis (RMA)</a:t>
            </a:r>
          </a:p>
          <a:p>
            <a:pPr lvl="0"/>
            <a:r>
              <a:rPr/>
              <a:t>RMA regression (also called geometric mean regression) is available in the lmodel2 package. It produces a slope that is the geometric mean of the OLS regression slopes of Y on X and X on Y (specifically, it equals the OLS slope of Y on X multiplied by the sign of the correlation between X and Y, divided by the square root of the R² value).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When to Use Each Method</a:t>
            </a:r>
          </a:p>
          <a:p>
            <a:pPr lvl="0" indent="0" marL="0">
              <a:buNone/>
            </a:pPr>
            <a:r>
              <a:rPr/>
              <a:t>OLS (Model I) - Use when:</a:t>
            </a:r>
          </a:p>
          <a:p>
            <a:pPr lvl="0"/>
            <a:r>
              <a:rPr/>
              <a:t>X is measured without error</a:t>
            </a:r>
          </a:p>
          <a:p>
            <a:pPr lvl="0"/>
            <a:r>
              <a:rPr/>
              <a:t>The research goal is predicting Y from X</a:t>
            </a:r>
          </a:p>
          <a:p>
            <a:pPr lvl="0"/>
            <a:r>
              <a:rPr/>
              <a:t>There’s a clear dependent variable</a:t>
            </a:r>
          </a:p>
          <a:p>
            <a:pPr lvl="0" indent="0" marL="0">
              <a:buNone/>
            </a:pPr>
            <a:r>
              <a:rPr/>
              <a:t>MA (Major Axis) - Use when:</a:t>
            </a:r>
          </a:p>
          <a:p>
            <a:pPr lvl="0"/>
            <a:r>
              <a:rPr/>
              <a:t>X and Y are measured in the same units</a:t>
            </a:r>
          </a:p>
          <a:p>
            <a:pPr lvl="0"/>
            <a:r>
              <a:rPr/>
              <a:t>Both variables have similar error variances</a:t>
            </a:r>
          </a:p>
          <a:p>
            <a:pPr lvl="0"/>
            <a:r>
              <a:rPr/>
              <a:t>The goal is to understand the symmetric relationship</a:t>
            </a:r>
          </a:p>
          <a:p>
            <a:pPr lvl="0" indent="0" marL="0">
              <a:buNone/>
            </a:pPr>
            <a:r>
              <a:rPr/>
              <a:t>SMA (Standardized Major Axis) - Use when:</a:t>
            </a:r>
          </a:p>
          <a:p>
            <a:pPr lvl="0"/>
            <a:r>
              <a:rPr/>
              <a:t>X and Y are measured in different units</a:t>
            </a:r>
          </a:p>
          <a:p>
            <a:pPr lvl="0"/>
            <a:r>
              <a:rPr/>
              <a:t>The goal is to understand the structural relationship</a:t>
            </a:r>
          </a:p>
          <a:p>
            <a:pPr lvl="0"/>
            <a:r>
              <a:rPr/>
              <a:t>You want to test for isometry or allometry in scaling studies</a:t>
            </a:r>
          </a:p>
          <a:p>
            <a:pPr lvl="0" indent="0" marL="0">
              <a:buNone/>
            </a:pPr>
            <a:r>
              <a:rPr/>
              <a:t>RMA (Reduced Major Axis) - Use when:</a:t>
            </a:r>
          </a:p>
          <a:p>
            <a:pPr lvl="0"/>
            <a:r>
              <a:rPr/>
              <a:t>The ratio of error variances is approximately equal to the ratio of the true variances</a:t>
            </a:r>
          </a:p>
          <a:p>
            <a:pPr lvl="0"/>
            <a:r>
              <a:rPr/>
              <a:t>Both variables contain measurement error</a:t>
            </a:r>
          </a:p>
          <a:p>
            <a:pPr lvl="0"/>
            <a:r>
              <a:rPr/>
              <a:t>Neither variable is clearly dependent or independent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Differences in Results</a:t>
            </a:r>
          </a:p>
          <a:p>
            <a:pPr lvl="0" indent="0" marL="0">
              <a:buNone/>
            </a:pPr>
            <a:r>
              <a:rPr/>
              <a:t>The slopes of these methods will typically follow this pattern when the correlation coefficient is less than 1: OLS slope &lt; MA slope &lt; RMA slope &lt; inverse of OLS (X on Y) slope This is particularly evident when the correlation between X and Y is weaker. As correlation approaches 1, the differences between methods diminish.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Decision Tree</a:t>
            </a:r>
          </a:p>
          <a:p>
            <a:pPr lvl="0" indent="0" marL="0">
              <a:buNone/>
            </a:pPr>
            <a:r>
              <a:rPr/>
              <a:t>Here’s a simplified decision tree:</a:t>
            </a:r>
          </a:p>
          <a:p>
            <a:pPr lvl="0" indent="0" marL="0">
              <a:buNone/>
            </a:pPr>
            <a:r>
              <a:rPr/>
              <a:t>-Are X and Y measured with error? If No → Use OLS (Model I) -Are the errors in X and Y approximately equal? If Yes → Use MA -Are X and Y measured in different units/scales? If Yes → Consider SMA -Is the correlation between X and Y weak (&lt;0.7)? If Yes → Method choice is critical; consider RMA -Are you uncertain about error structure? If Yes → RMA is a reasonable compromise</a:t>
            </a:r>
          </a:p>
          <a:p>
            <a:pPr lvl="0" indent="0" marL="0">
              <a:buNone/>
            </a:pPr>
            <a:r>
              <a:rPr/>
              <a:t>Remember that when the correlation between X and Y is very strong (r &gt; 0.9), all methods will yield similar results, making the choice less critical. The differences between methods become more pronounced as the correlation weakens.</a:t>
            </a:r>
          </a:p>
          <a:p>
            <a:pPr lvl="0" indent="0" marL="0">
              <a:buNone/>
            </a:pPr>
            <a:r>
              <a:rPr/>
              <a:t>Finally, it’s often valuable to run multiple methods and compare the results. If they lead to different ecological or biological interpretations, this should be explicitly addressed in your discussion.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Call:
lm(formula = y ~ x, data = data_ols_m2)
Residuals:
   Min     1Q Median     3Q    Max 
-8.058 -3.498 -0.990  2.946 16.070 
Coefficients:
            Estimate Std. Error t value Pr(&gt;|t|)    
(Intercept)   3.1346     2.6584   1.179    0.241    
x             2.8745     0.2617  10.982   &lt;2e-16 ***
---
Signif. codes:  0 '***' 0.001 '**' 0.01 '*' 0.05 '.' 0.1 ' ' 1
Residual standard error: 4.858 on 98 degrees of freedom
Multiple R-squared:  0.5517,    Adjusted R-squared:  0.5471 
F-statistic: 120.6 on 1 and 98 DF,  p-value: &lt; 2.2e-16</a:t>
            </a:r>
          </a:p>
          <a:p>
            <a:pPr lvl="0" indent="0">
              <a:buNone/>
            </a:pPr>
            <a:r>
              <a:rPr>
                <a:latin typeface="Courier"/>
              </a:rPr>
              <a:t>
Model II regression
Call: lmodel2(formula = y ~ x, data = data_ols_m2, range.y =
"relative", range.x = "relative", nperm = 99)
n = 100   r = 0.7427668   r-square = 0.5517025 
Parametric P-values:   2-tailed = 9.070988e-19    1-tailed = 4.535494e-19 
Angle between the two OLS regression lines = 8.317517 degrees
Permutation tests of OLS, MA, RMA slopes: 1-tailed, tail corresponding to sign
A permutation test of r is equivalent to a permutation test of the OLS slope
P-perm for SMA = NA because the SMA slope cannot be tested
Regression results
  Method  Intercept    Slope Angle (degrees) P-perm (1-tailed)
1    OLS   3.134600 2.874473        70.81773              0.01
2     MA -18.688419 5.059928        78.82062              0.01
3    SMA  -6.805843 3.869953        75.51163                NA
4    RMA  -8.131038 4.002664        75.97273              0.01
Confidence intervals
  Method 2.5%-Intercept 97.5%-Intercept 2.5%-Slope 97.5%-Slope
1    OLS      -2.140952        8.410152   2.355051    3.393894
2     MA     -29.748586      -10.906922   4.280654    6.167542
3    SMA     -12.339088       -1.965648   3.385234    4.424077
4    RMA     -16.211541       -1.554125   3.344023    4.811882
Eigenvalues: 54.08817 1.502864 
H statistic used for computing C.I. of MA: 0.001181286 </a:t>
            </a:r>
          </a:p>
        </p:txBody>
      </p:sp>
      <p:pic>
        <p:nvPicPr>
          <p:cNvPr descr="10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86300" y="952500"/>
            <a:ext cx="3162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08300" y="609600"/>
            <a:ext cx="32639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           2.5 %   97.5 %
(Intercept) -2.140952 8.410152
x            2.355051 3.393894</a:t>
            </a:r>
          </a:p>
          <a:p>
            <a:pPr lvl="0" indent="0">
              <a:buNone/>
            </a:pPr>
            <a:r>
              <a:rPr>
                <a:latin typeface="Courier"/>
              </a:rPr>
              <a:t>Call: sma(formula = y ~ x, data = data_ols_m2, method = "SMA") 
Fit using Standardized Major Axis 
------------------------------------------------------------
Coefficients:
             elevation    slope
estimate     -6.805843 3.869953
lower limit -12.094381 3.385234
upper limit  -1.517306 4.424077
H0 : variables uncorrelated
R-squared : 0.5517025 
P-value : &lt; 2.22e-16 </a:t>
            </a:r>
          </a:p>
          <a:p>
            <a:pPr lvl="0" indent="0">
              <a:buNone/>
            </a:pPr>
            <a:r>
              <a:rPr>
                <a:latin typeface="Courier"/>
              </a:rPr>
              <a:t>Call: sma(formula = y ~ x, data = data_ols_m2, method = "MA") 
Fit using Major Axis 
------------------------------------------------------------
Coefficients:
             elevation    slope
estimate    -18.688419 5.059928
lower limit -27.905282 4.280260
upper limit  -9.471556 6.168337
H0 : variables uncorrelated
R-squared : 0.5517025 
P-value : &lt; 2.22e-16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b is the estimate of β (slope)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images/clipboard-33602449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80200" y="660400"/>
            <a:ext cx="1663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b is the estimate of β (slope)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10_01_lecture_powerpoint_files/figure-pptx/overview-plot-1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/>
            <a:r>
              <a:rPr/>
              <a:t>male lions develop more black pigmentation on their noses as they age.</a:t>
            </a:r>
          </a:p>
          <a:p>
            <a:pPr lvl="0"/>
            <a:r>
              <a:rPr/>
              <a:t>can be used to estimate the age of lions in the field.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/>
                <a:r>
                  <a:rPr/>
                  <a:t>The calculation for slope (b) is:</a:t>
                </a:r>
                <a:br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Given: -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0.3222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1.2221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</m:d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13.0123</m:t>
                    </m:r>
                  </m:oMath>
                </a14:m>
              </a:p>
              <a:p>
                <a:pPr lvl="0"/>
                <a:r>
                  <a:rPr/>
                  <a:t>b = 13.0123 / 1.2221 = 10.647</a:t>
                </a:r>
              </a:p>
              <a:p>
                <a:pPr lvl="0"/>
                <a:r>
                  <a:rPr/>
                  <a:t>Intercept (a):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10.647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0.3222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0.879</m:t>
                    </m:r>
                  </m:oMath>
                </a14:m>
              </a:p>
              <a:p>
                <a:pPr lvl="0"/>
                <a:r>
                  <a:rPr b="1"/>
                  <a:t>Making predictions:</a:t>
                </a:r>
              </a:p>
              <a:p>
                <a:pPr lvl="0"/>
                <a:r>
                  <a:rPr/>
                  <a:t>To predict the age of a lion with 0.50 proportion of black on its nose: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0.88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10.65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0.50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6.2</m:t>
                      </m:r>
                      <m:r>
                        <m:rPr>
                          <m:nor/>
                          <m:sty m:val="p"/>
                        </m:rPr>
                        <m:t> years</m:t>
                      </m:r>
                    </m:oMath>
                  </m:oMathPara>
                </a14:m>
              </a:p>
              <a:p>
                <a:pPr lvl="0"/>
                <a:r>
                  <a:rPr b="1"/>
                  <a:t>Confidence intervals vs. Prediction intervals:</a:t>
                </a:r>
              </a:p>
              <a:p>
                <a:pPr lvl="0"/>
                <a:r>
                  <a:rPr b="1"/>
                  <a:t>Confidence interval</a:t>
                </a:r>
                <a:r>
                  <a:rPr/>
                  <a:t>: Range for the mean age of all lions with 0.50 black</a:t>
                </a:r>
              </a:p>
              <a:p>
                <a:pPr lvl="0"/>
                <a:r>
                  <a:rPr b="1"/>
                  <a:t>Prediction interval</a:t>
                </a:r>
                <a:r>
                  <a:rPr/>
                  <a:t>: Range for an individual lion with 0.50 black</a:t>
                </a:r>
              </a:p>
              <a:p>
                <a:pPr lvl="0"/>
                <a:r>
                  <a:rPr/>
                  <a:t>Both intervals are narrowest near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and widen as X moves away from the mean.</a:t>
                </a:r>
              </a:p>
              <a:p>
                <a:pPr lvl="0" indent="0" marL="0">
                  <a:buNone/>
                </a:pP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addition to getting estimates of population parameters (intercept - β0 , slope - β1)</a:t>
            </a:r>
          </a:p>
          <a:p>
            <a:pPr lvl="0" indent="0" marL="0">
              <a:buNone/>
            </a:pPr>
            <a:r>
              <a:rPr/>
              <a:t>want to test hypotheses about them</a:t>
            </a:r>
          </a:p>
          <a:p>
            <a:pPr lvl="0"/>
            <a:r>
              <a:rPr/>
              <a:t>This is accomplished by analysis of variance</a:t>
            </a:r>
          </a:p>
          <a:p>
            <a:pPr lvl="0"/>
            <a:r>
              <a:rPr/>
              <a:t>Partition variance in Y: due to variation in X, due to other things (error)</a:t>
            </a:r>
          </a:p>
        </p:txBody>
      </p:sp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10 - REgression and Linear Models</dc:title>
  <dc:creator>Your Name</dc:creator>
  <cp:keywords/>
  <dcterms:created xsi:type="dcterms:W3CDTF">2025-05-06T15:46:05Z</dcterms:created>
  <dcterms:modified xsi:type="dcterms:W3CDTF">2025-05-06T15:46:05Z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