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an ANOVA IS A REGRESSION WIHT DUMMY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Mathematical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a one-way ANOVA with a categorical variable having </a:t>
                </a:r>
                <a:r>
                  <a:rPr>
                    <a:latin typeface="Courier"/>
                  </a:rPr>
                  <a:t>k</a:t>
                </a:r>
                <a:r>
                  <a:rPr/>
                  <a:t> levels, we can express the relationship with regression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mean of the reference group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the differences between each group’s mean and the reference group mean 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dummy variables (0 or 1)</a:t>
                </a:r>
              </a:p>
              <a:p>
                <a:pPr lvl="0" indent="0" marL="0">
                  <a:buNone/>
                </a:pPr>
                <a:r>
                  <a:rPr/>
                  <a:t>In our example: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(mean of group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(difference between B and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 (difference between C and A)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demonstration shows that one-way ANOVA is mathematically equivalent to regression with dummy variables. The key equivalences are:</a:t>
            </a:r>
          </a:p>
          <a:p>
            <a:pPr lvl="0" indent="-342900" marL="342900">
              <a:buAutoNum type="arabicPeriod"/>
            </a:pPr>
            <a:r>
              <a:rPr/>
              <a:t>ANOVA group means = Regression predictions for each group</a:t>
            </a:r>
          </a:p>
          <a:p>
            <a:pPr lvl="0" indent="-342900" marL="342900">
              <a:buAutoNum type="arabicPeriod"/>
            </a:pPr>
            <a:r>
              <a:rPr/>
              <a:t>F-statistic from ANOVA = F-statistic from regression</a:t>
            </a:r>
          </a:p>
          <a:p>
            <a:pPr lvl="0" indent="-342900" marL="342900">
              <a:buAutoNum type="arabicPeriod"/>
            </a:pPr>
            <a:r>
              <a:rPr/>
              <a:t>p-values are identical in both approaches</a:t>
            </a:r>
          </a:p>
          <a:p>
            <a:pPr lvl="0" indent="0" marL="0">
              <a:buNone/>
            </a:pPr>
            <a:r>
              <a:rPr/>
              <a:t>This confirms that both techniques are special cases of the General Linear Model, just expressed in different ways. For a categorical predictor with </a:t>
            </a:r>
            <a:r>
              <a:rPr>
                <a:latin typeface="Courier"/>
              </a:rPr>
              <a:t>k</a:t>
            </a:r>
            <a:r>
              <a:rPr/>
              <a:t> levels, we need </a:t>
            </a:r>
            <a:r>
              <a:rPr>
                <a:latin typeface="Courier"/>
              </a:rPr>
              <a:t>k-1</a:t>
            </a:r>
            <a:r>
              <a:rPr/>
              <a:t> dummy variables in the regression approach, with one level serving as the reference category.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document demonstrates how Analysis of Variance (ANOVA) is mathematically equivalent to a regression model with dummy variables using an example with R code and visualizations.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 and 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begin by loading necessary packages and creating a dataframe about plant heights with three different fertilizer treatments.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install.packages("flextable")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fertilizer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Fertilizer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Fertilizer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Fertilizer 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dataset using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(fertilizer_data)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"Plant Heights by Fertilizer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962431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679805"/>
              </a:tblGrid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Calculating Group Means (ANOVA Approach)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ANOVA, we calculate the mean of each group and compare variation between groups to variation within groups.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group_means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(group_means)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"Group Means (ANOVA Approach)"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8673123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1122439"/>
              </a:tblGrid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mean_height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3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 raw data and group means: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(fertilizer_data,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height))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group_means,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mean_height),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raw-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ANOVA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anova_model &lt;- </a:t>
            </a:r>
            <a:r>
              <a:rPr>
                <a:solidFill>
                  <a:srgbClr val="4758AB"/>
                </a:solidFill>
                <a:latin typeface="Courier"/>
              </a:rPr>
              <a:t>aov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(anova_model)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Df Sum Sq Mean Sq F value Pr(&gt;F)   
fertilizer   2    216     108      27  0.001 **
Residuals    6     24       4                  
---
Signif. codes:  0 '***' 0.001 '**' 0.01 '*' 0.05 '.' 0.1 ' '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the regression approach, we’ll create dummy variables for fertilizer types, using fertilizer A as the reference level.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fertilizer A as the reference level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 &lt;-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fertilizer,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Run regression with dummy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height ~ fertilizer, data = fertilizer_data)
Residuals:
   Min     1Q Median     3Q    Max 
    -2     -2      0      2      2 
Coefficients:
            Estimate Std. Error t value Pr(&gt;|t|)    
(Intercept)   10.000      1.155   8.660 0.000131 ***
fertilizerB    6.000      1.633   3.674 0.010402 *  
fertilizerC   12.000      1.633   7.348 0.000325 ***
---
Signif. codes:  0 '***' 0.001 '**' 0.01 '*' 0.05 '.' 0.1 ' ' 1
Residual standard error: 2 on 6 degrees of freedom
Multiple R-squared:    0.9, Adjusted R-squared:  0.8667 
F-statistic:    27 on 2 and 6 DF,  p-value: 0.001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Regression Coefficients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our regression model:</a:t>
            </a:r>
          </a:p>
          <a:p>
            <a:pPr lvl="0"/>
            <a:r>
              <a:rPr/>
              <a:t>The intercept (10) is equal to the mean of the reference group (A)</a:t>
            </a:r>
          </a:p>
          <a:p>
            <a:pPr lvl="0"/>
            <a:r>
              <a:rPr/>
              <a:t>The coefficient for fertilizer B (6) is the difference between mean of group B and mean of group A</a:t>
            </a:r>
          </a:p>
          <a:p>
            <a:pPr lvl="0"/>
            <a:r>
              <a:rPr/>
              <a:t>The coefficient for fertilizer C (12) is the difference between mean of group C and mean of group 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table showing the relationship between coefficients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coefs &lt;-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coefficients_explained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"fertilizerC"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Coefficient =</a:t>
            </a:r>
            <a:r>
              <a:rPr>
                <a:solidFill>
                  <a:srgbClr val="003B4F"/>
                </a:solidFill>
                <a:latin typeface="Courier"/>
              </a:rPr>
              <a:t> coefs,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"Mean of Group A (reference group)"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B and Group A means"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C and Group A means"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Mathematical_Expression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"β₀ =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"β₁ = μB -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"β₂ = μC - μA"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Numeric_Value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Use flextable to format the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(coefficients_explained)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Explained"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fit_to_width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max_width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bold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34528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Coefficient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Mathematical_Expression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Numeric_Value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Intercept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of Group A (reference group)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β₀ =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B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β₁ = μB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16 - 10 =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C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β₂ = μC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22 - 10 = 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these coefficients: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coef_data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(coef_data,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Term,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with Dummy Variables"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"Intercept represents Group A mean; other coefficients show differences from reference"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Value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coeffici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Demonstrating the Equivalence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prove that the regression model predictions are identical to the ANOVA group means: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predictions from regression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(reg_model, fertilizer_data)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dataframe for comparison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comparison_data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predicted =</a:t>
            </a:r>
            <a:r>
              <a:rPr>
                <a:solidFill>
                  <a:srgbClr val="003B4F"/>
                </a:solidFill>
                <a:latin typeface="Courier"/>
              </a:rPr>
              <a:t> predicted_values)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Generate the predicted values for each group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predicted_values_by_group &lt;- comparison_data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anova_mean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regression_prediction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(predicted),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formula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buNone/>
            </a:pPr>
            <a:r>
              <a:rPr/>
              <a:t>Let’s visualize this equivalence: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data for plotting the equivalence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plot_data &lt;- predicted_values_by_group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(anova_mean, regression_prediction),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(method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"ANOVA Group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Prediction"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(plot_data,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method))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 Mean vs. Regression Prediction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"Both methods produce identical values"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scale_fill_brewer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palette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"Set1"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12_04_how_anova_is_dummy_var_regression_files/figure-pptx/equivalen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Comparing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ANOVA and regression provide an F-test. Let’s compare them: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ANOVA: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anova_f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 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anova_p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Pr(&gt;F)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Regression: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reg_f &lt;-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reg_p &lt;- </a:t>
            </a:r>
            <a:r>
              <a:rPr>
                <a:solidFill>
                  <a:srgbClr val="4758AB"/>
                </a:solidFill>
                <a:latin typeface="Courier"/>
              </a:rPr>
              <a:t>pf</a:t>
            </a:r>
            <a:r>
              <a:rPr>
                <a:solidFill>
                  <a:srgbClr val="003B4F"/>
                </a:solidFill>
                <a:latin typeface="Courier"/>
              </a:rPr>
              <a:t>(reg_f,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them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test_comparison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"ANOVA F-test"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F-test"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(anova_f, reg_f),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(anova_p, reg_p)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Format with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(test_comparison)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"Comparison of Statistical Tests"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03969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63230"/>
                <a:gridCol w="749860"/>
                <a:gridCol w="749860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ANOVA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Regression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 ANOVA IS A REGRESSION WIHT DUMMY VARIABLES</dc:title>
  <dc:creator>Bill Perry</dc:creator>
  <cp:keywords/>
  <dcterms:created xsi:type="dcterms:W3CDTF">2025-05-06T15:45:19Z</dcterms:created>
  <dcterms:modified xsi:type="dcterms:W3CDTF">2025-05-06T15:45:19Z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