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jp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05: Probability and Statistical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Using the t-distribution</a:t>
            </a:r>
          </a:p>
          <a:p>
            <a:pPr lvl="0" indent="0" marL="1270000">
              <a:buNone/>
            </a:pPr>
            <a:r>
              <a:rPr sz="2000"/>
              <a:t>Let’s compare confidence intervals using the normal approximation (z) versus the t-distribution for our fish data.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Mean: 257.4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Standard deviation: 26.44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Standard error: 8.36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95% CI using z: 241 to 273.8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95% CI using t: 238.5 to 276.3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t critical value: 2.262 vs z critical value: 1.96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Student’s t-distribution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 calculate CI for sample from “unknown” population: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CI</m:t>
                    </m:r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⋅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ȳ is sample mean</a:t>
                </a:r>
              </a:p>
              <a:p>
                <a:pPr lvl="0"/>
                <a:r>
                  <a:rPr/>
                  <a:t>𝑛 is sample size</a:t>
                </a:r>
              </a:p>
              <a:p>
                <a:pPr lvl="0"/>
                <a:r>
                  <a:rPr/>
                  <a:t>s is sample standard deviation</a:t>
                </a:r>
              </a:p>
              <a:p>
                <a:pPr lvl="0"/>
                <a:r>
                  <a:rPr/>
                  <a:t>t t-value corresponding the probability of the CI</a:t>
                </a:r>
              </a:p>
              <a:p>
                <a:pPr lvl="0"/>
                <a:r>
                  <a:rPr/>
                  <a:t>t in t-table for different degrees of freedom (n-1)</a:t>
                </a:r>
              </a:p>
            </p:txBody>
          </p:sp>
        </mc:Choice>
      </mc:AlternateContent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a t-table</a:t>
            </a:r>
          </a:p>
          <a:p>
            <a:pPr lvl="0"/>
            <a:r>
              <a:rPr/>
              <a:t>Values of t that correspond to probabilities</a:t>
            </a:r>
          </a:p>
          <a:p>
            <a:pPr lvl="0"/>
            <a:r>
              <a:rPr/>
              <a:t>Probabilities listed along top</a:t>
            </a:r>
          </a:p>
          <a:p>
            <a:pPr lvl="0"/>
            <a:r>
              <a:rPr/>
              <a:t>Sample dfs are listed in the left-most column</a:t>
            </a:r>
          </a:p>
          <a:p>
            <a:pPr lvl="0"/>
            <a:r>
              <a:rPr/>
              <a:t>Probabilities are given for one-tailed and two-tailed “questions”</a:t>
            </a:r>
          </a:p>
        </p:txBody>
      </p:sp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One-tailed questions: area of distribution left or (right) of a certain value</a:t>
            </a:r>
          </a:p>
          <a:p>
            <a:pPr lvl="0"/>
            <a:r>
              <a:rPr/>
              <a:t>n=20 (df=19) - 90% of the observations found left</a:t>
            </a:r>
          </a:p>
          <a:p>
            <a:pPr lvl="0"/>
            <a:r>
              <a:rPr/>
              <a:t>t= 1.328 (10% are outside)</a:t>
            </a:r>
          </a:p>
        </p:txBody>
      </p:sp>
      <p:pic>
        <p:nvPicPr>
          <p:cNvPr descr="images/clipboard-182246547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20900"/>
            <a:ext cx="27813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Two-tailed questions refer to area between certain values</a:t>
            </a:r>
          </a:p>
          <a:p>
            <a:pPr lvl="0"/>
            <a:r>
              <a:rPr/>
              <a:t>n= 20 (df=19), 90% of the observations are between</a:t>
            </a:r>
          </a:p>
          <a:p>
            <a:pPr lvl="0"/>
            <a:r>
              <a:rPr/>
              <a:t>t=-1.729 and t=1.729 (10% are outside)</a:t>
            </a:r>
          </a:p>
        </p:txBody>
      </p:sp>
      <p:pic>
        <p:nvPicPr>
          <p:cNvPr descr="images/clipboard-223474015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95500"/>
            <a:ext cx="2781300" cy="160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Let’s calculate CIs again:</a:t>
                </a:r>
              </a:p>
              <a:p>
                <a:pPr lvl="0" indent="0" marL="0">
                  <a:buNone/>
                </a:pPr>
                <a:r>
                  <a:rPr/>
                  <a:t>Use two-sided test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CI</m:t>
                    </m:r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⋅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/>
                <a:r>
                  <a:rPr/>
                  <a:t>95% CI Sample A: = 272.8 ± 2.262 * (37.81/(9^0.5)) = 1.650788</a:t>
                </a:r>
              </a:p>
              <a:p>
                <a:pPr lvl="0"/>
                <a:r>
                  <a:rPr/>
                  <a:t>The 95% CI is between 244.3 and 301.3</a:t>
                </a:r>
              </a:p>
              <a:p>
                <a:pPr lvl="0"/>
                <a:r>
                  <a:rPr/>
                  <a:t>“The 95% CI for the population mean from sample A is 272.8 ± 28.5”</a:t>
                </a:r>
              </a:p>
            </p:txBody>
          </p:sp>
        </mc:Choice>
      </mc:AlternateContent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So:</a:t>
            </a:r>
          </a:p>
          <a:p>
            <a:pPr lvl="0"/>
            <a:r>
              <a:rPr/>
              <a:t>Can assess confidence that population mean is within a certain range</a:t>
            </a:r>
          </a:p>
          <a:p>
            <a:pPr lvl="0"/>
            <a:r>
              <a:rPr/>
              <a:t>Can use t distribution to ask questions like:</a:t>
            </a:r>
          </a:p>
          <a:p>
            <a:pPr lvl="1"/>
            <a:r>
              <a:rPr/>
              <a:t>“What is probability of getting sample with mean = ȳ from population with mean = µ?” (1 sample t-test)</a:t>
            </a:r>
          </a:p>
          <a:p>
            <a:pPr lvl="1"/>
            <a:r>
              <a:rPr/>
              <a:t>“What is the probability that two samples came from same population?” (2 sample t-test)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Single 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want to test if the mean fish length in I3 differs from 240mm.</a:t>
            </a:r>
          </a:p>
          <a:p>
            <a:pPr lvl="0" indent="0" marL="0">
              <a:buNone/>
            </a:pPr>
            <a:r>
              <a:rPr b="1"/>
              <a:t>Activity: Define hypotheses and identify assumptions</a:t>
            </a:r>
          </a:p>
          <a:p>
            <a:pPr lvl="0" indent="0" marL="0">
              <a:buNone/>
            </a:pPr>
            <a:r>
              <a:rPr/>
              <a:t>H₀: μ = 240 (The mean fish length in I3 is 240mm)</a:t>
            </a:r>
          </a:p>
          <a:p>
            <a:pPr lvl="0" indent="0" marL="0">
              <a:buNone/>
            </a:pPr>
            <a:r>
              <a:rPr/>
              <a:t>H₁: μ ≠ 240 (The mean fish length in I3 is not 55mm)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Assumptions for t-test:</a:t>
            </a:r>
          </a:p>
          <a:p>
            <a:pPr lvl="0" indent="-342900" marL="342900">
              <a:buAutoNum type="arabicPeriod"/>
            </a:pPr>
            <a:r>
              <a:rPr/>
              <a:t>Data is normally distributed</a:t>
            </a:r>
          </a:p>
          <a:p>
            <a:pPr lvl="0" indent="-342900" marL="342900">
              <a:buAutoNum type="arabicPeriod"/>
            </a:pPr>
            <a:r>
              <a:rPr/>
              <a:t>Observations are independent</a:t>
            </a:r>
          </a:p>
          <a:p>
            <a:pPr lvl="0" indent="-342900" marL="342900">
              <a:buAutoNum type="arabicPeriod"/>
            </a:pPr>
            <a:r>
              <a:rPr/>
              <a:t>No significant outliers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in R - qqplots from car</a:t>
            </a:r>
          </a:p>
        </p:txBody>
      </p:sp>
      <p:pic>
        <p:nvPicPr>
          <p:cNvPr descr="05_01_lecture_powerpoint_files/figure-pptx/test_assumption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90800" y="609600"/>
            <a:ext cx="39116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53 35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Test of Normality - Shapiro-Wilk test</a:t>
            </a:r>
          </a:p>
          <a:p>
            <a:pPr lvl="0" indent="0">
              <a:buNone/>
            </a:pPr>
            <a:r>
              <a:rPr>
                <a:latin typeface="Courier"/>
              </a:rPr>
              <a:t>
    Shapiro-Wilk normality test
data:  i3_df$length_mm
W = 0.91051, p-value = 0.0001623</a:t>
            </a:r>
          </a:p>
        </p:txBody>
      </p:sp>
      <p:pic>
        <p:nvPicPr>
          <p:cNvPr descr="05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Introduction to histograms or frequency distributions</a:t>
            </a:r>
          </a:p>
          <a:p>
            <a:pPr lvl="0"/>
            <a:r>
              <a:rPr/>
              <a:t>Probability Distribution Functions (PDF)</a:t>
            </a:r>
          </a:p>
          <a:p>
            <a:pPr lvl="0"/>
            <a:r>
              <a:rPr/>
              <a:t>Descriptive Statistics</a:t>
            </a:r>
          </a:p>
          <a:p>
            <a:pPr lvl="1"/>
            <a:r>
              <a:rPr/>
              <a:t>Center - mean, median, mode</a:t>
            </a:r>
          </a:p>
          <a:p>
            <a:pPr lvl="1"/>
            <a:r>
              <a:rPr/>
              <a:t>Spread - range, variance, standard deviation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Now for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One-Sample t-Test</a:t>
            </a:r>
          </a:p>
          <a:p>
            <a:pPr lvl="0" indent="0" marL="1270000">
              <a:buNone/>
            </a:pPr>
            <a:r>
              <a:rPr sz="2000"/>
              <a:t>Let’s perform a one-sample t-test to determine if the mean fish length in I3 Lake differs from 240 mm: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Mean: 265.6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One Sample t-test
data:  i3_df$length_mm
t = 7.3497, df = 65, p-value = 4.17e-10
alternative hypothesis: true mean is not equal to 240
95 percent confidence interval:
 258.6481 272.5640
sample estimates:
mean of x 
 265.6061 </a:t>
            </a:r>
          </a:p>
          <a:p>
            <a:pPr lvl="0" indent="0" marL="1270000">
              <a:buNone/>
            </a:pPr>
            <a:r>
              <a:rPr sz="2000"/>
              <a:t>Interpret this test result by answering these questions:</a:t>
            </a:r>
          </a:p>
          <a:p>
            <a:pPr lvl="0" indent="-342900" marL="342900">
              <a:buAutoNum type="arabicPeriod"/>
            </a:pPr>
            <a:r>
              <a:rPr sz="2000"/>
              <a:t>What was the null hypothesis?</a:t>
            </a:r>
          </a:p>
          <a:p>
            <a:pPr lvl="0" indent="-342900" marL="342900">
              <a:buAutoNum type="arabicPeriod"/>
            </a:pPr>
            <a:r>
              <a:rPr sz="2000"/>
              <a:t>What was the alternative hypothesis?</a:t>
            </a:r>
          </a:p>
          <a:p>
            <a:pPr lvl="0" indent="-342900" marL="342900">
              <a:buAutoNum type="arabicPeriod"/>
            </a:pPr>
            <a:r>
              <a:rPr sz="2000"/>
              <a:t>What does the p-value tell us?</a:t>
            </a:r>
          </a:p>
          <a:p>
            <a:pPr lvl="0" indent="-342900" marL="342900">
              <a:buAutoNum type="arabicPeriod"/>
            </a:pPr>
            <a:r>
              <a:rPr sz="2000"/>
              <a:t>Should we reject or fail to reject the null hypothesis at α = 0.05?</a:t>
            </a:r>
          </a:p>
          <a:p>
            <a:pPr lvl="0" indent="-342900" marL="342900">
              <a:buAutoNum type="arabicPeriod"/>
            </a:pPr>
            <a:r>
              <a:rPr sz="2000"/>
              <a:t>What is the practical interpretation of this result for fish biologists?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Intro to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 testing is a systematic way to evaluate research questions using data.</a:t>
            </a:r>
          </a:p>
          <a:p>
            <a:pPr lvl="0" indent="0" marL="0"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Null hypothesis (Ho)</a:t>
            </a:r>
            <a:r>
              <a:rPr/>
              <a:t>: Typically assumes “no effect” or “no difference”</a:t>
            </a:r>
          </a:p>
          <a:p>
            <a:pPr lvl="0" indent="-342900" marL="342900">
              <a:buAutoNum type="arabicPeriod"/>
            </a:pPr>
            <a:r>
              <a:rPr b="1"/>
              <a:t>Alternative hypothesis (Ha)</a:t>
            </a:r>
            <a:r>
              <a:rPr/>
              <a:t>: The claim we’re trying to support</a:t>
            </a:r>
          </a:p>
          <a:p>
            <a:pPr lvl="0" indent="-342900" marL="342900">
              <a:buAutoNum type="arabicPeriod"/>
            </a:pPr>
            <a:r>
              <a:rPr b="1"/>
              <a:t>Statistical test</a:t>
            </a:r>
            <a:r>
              <a:rPr/>
              <a:t>: Method for evaluating evidence against H₀</a:t>
            </a:r>
          </a:p>
          <a:p>
            <a:pPr lvl="0" indent="-342900" marL="342900">
              <a:buAutoNum type="arabicPeriod"/>
            </a:pPr>
            <a:r>
              <a:rPr b="1"/>
              <a:t>P-value</a:t>
            </a:r>
            <a:r>
              <a:rPr/>
              <a:t>: Probability of observing our results (or more extreme) if H₀ is true</a:t>
            </a:r>
          </a:p>
          <a:p>
            <a:pPr lvl="0" indent="-342900" marL="342900">
              <a:buAutoNum type="arabicPeriod"/>
            </a:pPr>
            <a:r>
              <a:rPr b="1"/>
              <a:t>Significance level (α)</a:t>
            </a:r>
            <a:r>
              <a:rPr/>
              <a:t>: Threshold for rejecting H₀, typically 0.05</a:t>
            </a:r>
          </a:p>
          <a:p>
            <a:pPr lvl="0" indent="0" marL="0">
              <a:buNone/>
            </a:pPr>
            <a:r>
              <a:rPr b="1"/>
              <a:t>Decision rule</a:t>
            </a:r>
            <a:r>
              <a:rPr/>
              <a:t>: Reject Ho if p-value &lt; α == p &lt; 0.05</a:t>
            </a:r>
          </a:p>
        </p:txBody>
      </p:sp>
      <p:pic>
        <p:nvPicPr>
          <p:cNvPr descr="05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Intro to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 testing is a systematic way to evaluate research questions using data.</a:t>
            </a:r>
          </a:p>
          <a:p>
            <a:pPr lvl="0" indent="0" marL="0"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Null hypothesis (H₀)</a:t>
            </a:r>
            <a:r>
              <a:rPr/>
              <a:t>: Typically assumes “no effect” or “no difference”</a:t>
            </a:r>
          </a:p>
          <a:p>
            <a:pPr lvl="0" indent="-342900" marL="342900">
              <a:buAutoNum type="arabicPeriod"/>
            </a:pPr>
            <a:r>
              <a:rPr b="1"/>
              <a:t>Alternative hypothesis (Hₐ)</a:t>
            </a:r>
            <a:r>
              <a:rPr/>
              <a:t>: The claim we’re trying to support</a:t>
            </a:r>
          </a:p>
          <a:p>
            <a:pPr lvl="0" indent="-342900" marL="342900">
              <a:buAutoNum type="arabicPeriod"/>
            </a:pPr>
            <a:r>
              <a:rPr b="1"/>
              <a:t>Statistical test</a:t>
            </a:r>
            <a:r>
              <a:rPr/>
              <a:t>: Method for evaluating evidence against H₀</a:t>
            </a:r>
          </a:p>
          <a:p>
            <a:pPr lvl="0" indent="-342900" marL="342900">
              <a:buAutoNum type="arabicPeriod"/>
            </a:pPr>
            <a:r>
              <a:rPr b="1"/>
              <a:t>P-value</a:t>
            </a:r>
            <a:r>
              <a:rPr/>
              <a:t>: Probability of observing our results (or more extreme) if H₀ is true</a:t>
            </a:r>
          </a:p>
          <a:p>
            <a:pPr lvl="0" indent="-342900" marL="342900">
              <a:buAutoNum type="arabicPeriod"/>
            </a:pPr>
            <a:r>
              <a:rPr b="1"/>
              <a:t>Significance level (α)</a:t>
            </a:r>
            <a:r>
              <a:rPr/>
              <a:t>: Threshold for rejecting H₀, typically 0.05</a:t>
            </a:r>
          </a:p>
          <a:p>
            <a:pPr lvl="0" indent="0" marL="0">
              <a:buNone/>
            </a:pPr>
            <a:r>
              <a:rPr b="1"/>
              <a:t>Decision rule</a:t>
            </a:r>
            <a:r>
              <a:rPr/>
              <a:t>: Reject H₀ if p-value &lt; α</a:t>
            </a:r>
          </a:p>
        </p:txBody>
      </p:sp>
      <p:pic>
        <p:nvPicPr>
          <p:cNvPr descr="05_01_lecture_powerpoin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5: Interpreting and Reporting Results of a 1 sample 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Activity: Interpret the t-test results</a:t>
            </a:r>
          </a:p>
          <a:p>
            <a:pPr lvl="0"/>
            <a:r>
              <a:rPr/>
              <a:t>What does the p-value tell us?</a:t>
            </a:r>
          </a:p>
          <a:p>
            <a:pPr lvl="0"/>
            <a:r>
              <a:rPr/>
              <a:t>Should we reject or fail to reject the null hypothesis?</a:t>
            </a:r>
          </a:p>
          <a:p>
            <a:pPr lvl="0" indent="0" marL="0">
              <a:buNone/>
            </a:pPr>
            <a:r>
              <a:rPr b="1"/>
              <a:t>How to report this result in a scientific paper:</a:t>
            </a:r>
          </a:p>
          <a:p>
            <a:pPr lvl="0" indent="0" marL="0">
              <a:buNone/>
            </a:pPr>
            <a:r>
              <a:rPr/>
              <a:t>“A two-tailed, one-sample t-test at α=0.05 showed that the mean pine needle length on the windward side (… mm, SD = …) [was/was not] significantly different from the expected 55 mm, t(…) = …, p = …”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Next steps - two sample 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</a:t>
            </a:r>
          </a:p>
          <a:p>
            <a:pPr lvl="0"/>
            <a:r>
              <a:rPr/>
              <a:t>what is probability that population X is the same as population Y?</a:t>
            </a:r>
          </a:p>
          <a:p>
            <a:pPr lvl="0" indent="0" marL="0">
              <a:buNone/>
            </a:pPr>
            <a:r>
              <a:rPr/>
              <a:t>How would you assess this question using what we learned?</a:t>
            </a:r>
          </a:p>
          <a:p>
            <a:pPr lvl="0" indent="0" marL="0">
              <a:buNone/>
            </a:pPr>
            <a:r>
              <a:rPr/>
              <a:t>This is what we will do with the pine needles…</a:t>
            </a:r>
          </a:p>
        </p:txBody>
      </p:sp>
      <p:pic>
        <p:nvPicPr>
          <p:cNvPr descr="images/pine_need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Next steps - two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</a:t>
            </a:r>
          </a:p>
          <a:p>
            <a:pPr lvl="0"/>
            <a:r>
              <a:rPr/>
              <a:t>what is probability that population X is the same as population Y?</a:t>
            </a:r>
          </a:p>
          <a:p>
            <a:pPr lvl="0" indent="0" marL="0">
              <a:buNone/>
            </a:pPr>
            <a:r>
              <a:rPr/>
              <a:t>How would you assess this question using what we learned?</a:t>
            </a:r>
          </a:p>
        </p:txBody>
      </p:sp>
      <p:pic>
        <p:nvPicPr>
          <p:cNvPr descr="05_01_lecture_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Formulating Hypotheses</a:t>
            </a:r>
          </a:p>
          <a:p>
            <a:pPr lvl="0" indent="0" marL="1270000">
              <a:buNone/>
            </a:pPr>
            <a:r>
              <a:rPr sz="2000"/>
              <a:t>For the following research questions about pine needles write the null and alternative hypotheses:</a:t>
            </a:r>
          </a:p>
          <a:p>
            <a:pPr lvl="0" indent="-342900" marL="342900">
              <a:buAutoNum type="arabicPeriod"/>
            </a:pPr>
            <a:r>
              <a:rPr sz="2000"/>
              <a:t>Are needles on the lee side longer than the needles on the windy side?</a:t>
            </a:r>
          </a:p>
          <a:p>
            <a:pPr lvl="0" indent="0" marL="1270000">
              <a:buNone/>
            </a:pPr>
            <a:r>
              <a:rPr sz="2000"/>
              <a:t>What are the hypotheses?</a:t>
            </a:r>
          </a:p>
          <a:p>
            <a:pPr lvl="0" indent="0" marL="1270000">
              <a:buNone/>
            </a:pPr>
            <a:r>
              <a:rPr sz="2000"/>
              <a:t>Ho =</a:t>
            </a:r>
          </a:p>
          <a:p>
            <a:pPr lvl="0" indent="0" marL="1270000">
              <a:buNone/>
            </a:pPr>
            <a:r>
              <a:rPr sz="2000"/>
              <a:t>Ha =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Next steps - two samples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Now, let’s compare pine needle lengths between windward and leeward sides of trees.</a:t>
                </a:r>
              </a:p>
              <a:p>
                <a:pPr lvl="0" indent="0" marL="0">
                  <a:buNone/>
                </a:pPr>
                <a:r>
                  <a:rPr/>
                  <a:t>Question: </a:t>
                </a:r>
                <a:r>
                  <a:rPr b="1"/>
                  <a:t>Is there a significant difference in needle length between the windward and leeward sides?</a:t>
                </a:r>
              </a:p>
              <a:p>
                <a:pPr lvl="0" indent="0" marL="0">
                  <a:buNone/>
                </a:pPr>
                <a:r>
                  <a:rPr/>
                  <a:t>This requires a two-sample t-test.</a:t>
                </a:r>
              </a:p>
              <a:p>
                <a:pPr lvl="0" indent="0" marL="0">
                  <a:buNone/>
                </a:pPr>
                <a:r>
                  <a:rPr/>
                  <a:t>Two-sample t-test compares means from two independent groups.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t>2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p</m:t>
                            </m:r>
                          </m:sub>
                        </m:sSub>
                        <m:rad>
                          <m:radPr>
                            <m:degHide m:val="on"/>
                          </m:radPr>
                          <m:deg/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m:rPr>
                                <m:sty m:val="p"/>
                              </m:rPr>
                              <m:t>+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x̄₁ and x̄₂: These represent the sample means of the two groups you’re comparing </a:t>
                </a:r>
              </a:p>
              <a:p>
                <a:pPr lvl="0"/>
                <a:r>
                  <a:rPr/>
                  <a:t>s²ₚ: This is the pooled variance, calculated as: s²ₚ = [(n₁ - 1)s₁² + (n₂ - 1)s₂²] / (n₁ + n₂ - 2), where s₁² and s₂² are the sample variances of the two groups.</a:t>
                </a:r>
              </a:p>
              <a:p>
                <a:pPr lvl="0"/>
                <a:r>
                  <a:rPr b="1"/>
                  <a:t>n₁ and n₂:</a:t>
                </a:r>
                <a:r>
                  <a:rPr/>
                  <a:t> These are the sample sizes of the two groups.</a:t>
                </a:r>
              </a:p>
              <a:p>
                <a:pPr lvl="0"/>
                <a:r>
                  <a:rPr b="1"/>
                  <a:t>√(1/n₁ + 1/n₂):</a:t>
                </a:r>
                <a:r>
                  <a:rPr/>
                  <a:t> This represents the pooled standard error.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  <m:r>
                          <m:t>I</m:t>
                        </m:r>
                        <m:r>
                          <m:t>G</m:t>
                        </m:r>
                        <m:r>
                          <m:t>N</m:t>
                        </m:r>
                        <m:r>
                          <m:t>A</m:t>
                        </m:r>
                        <m:r>
                          <m:t>L</m:t>
                        </m:r>
                      </m:num>
                      <m:den>
                        <m:r>
                          <m:t>N</m:t>
                        </m:r>
                        <m:r>
                          <m:t>O</m:t>
                        </m:r>
                        <m:r>
                          <m:t>I</m:t>
                        </m:r>
                        <m:r>
                          <m:t>S</m:t>
                        </m:r>
                        <m:r>
                          <m:t>E</m:t>
                        </m:r>
                      </m:den>
                    </m:f>
                  </m:oMath>
                </a14:m>
              </a:p>
              <a:p>
                <a:pPr lvl="0" indent="0" marL="1270000">
                  <a:buNone/>
                </a:pPr>
                <a:r>
                  <a:rPr sz="2000" b="1"/>
                  <a:t>Practice Exercise 3: Calculate summary statistics grouped by wind exposure</a:t>
                </a:r>
              </a:p>
              <a:p>
                <a:pPr lvl="0" indent="0" marL="1270000">
                  <a:buNone/>
                </a:pPr>
                <a:r>
                  <a:rPr sz="2000"/>
                  <a:t>Before conducting the test, we need to understand the data for each group.</a:t>
                </a:r>
              </a:p>
              <a:p>
                <a:pPr lvl="0" indent="-342900" marL="342900">
                  <a:buAutoNum type="arabicPeriod"/>
                </a:pPr>
                <a:r>
                  <a:rPr sz="2000"/>
                  <a:t>You need this and the graph to see what is goin on ….</a:t>
                </a:r>
              </a:p>
              <a:p>
                <a:pPr lvl="1" indent="0">
                  <a:buNone/>
                </a:pPr>
                <a:r>
                  <a:rPr sz="2000">
                    <a:latin typeface="Courier"/>
                  </a:rPr>
                  <a:t># A tibble: 2 × 5
  wind  mean_length sd_length     n se_length
  &lt;chr&gt;       &lt;dbl&gt;     &lt;dbl&gt; &lt;int&gt;     &lt;dbl&gt;
1 lee          20.4      2.45    24     0.500
2 wind         14.9      1.91    24     0.390</a:t>
                </a:r>
              </a:p>
            </p:txBody>
          </p:sp>
        </mc:Choice>
      </mc:AlternateContent>
      <p:pic>
        <p:nvPicPr>
          <p:cNvPr descr="05_01_lecture_powerpoin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Effect size</a:t>
            </a:r>
          </a:p>
          <a:p>
            <a:pPr lvl="0" indent="0" marL="1270000">
              <a:buNone/>
            </a:pPr>
            <a:r>
              <a:rPr sz="2000"/>
              <a:t>We could also look at the difference in means… some cool code here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1 × 1
  difference
       &lt;dbl&gt;
1       -5.5</a:t>
            </a:r>
          </a:p>
          <a:p>
            <a:pPr lvl="0" indent="0" marL="1270000">
              <a:buNone/>
            </a:pPr>
            <a:r>
              <a:rPr sz="2000" b="1"/>
              <a:t>Practice Exercise 5: Using GGPLOT to get summary stats</a:t>
            </a:r>
          </a:p>
          <a:p>
            <a:pPr lvl="0" indent="0" marL="1270000">
              <a:buNone/>
            </a:pPr>
            <a:r>
              <a:rPr sz="2000"/>
              <a:t>GGplot also has code to make the mean and standard error plots we are interested in along whit a lot of others</a:t>
            </a:r>
          </a:p>
          <a:p>
            <a:pPr lvl="0" indent="0" marL="1270000">
              <a:buNone/>
            </a:pP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Testing Assumptions for Two-Sample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a two-sample t-test, we need to check:</a:t>
            </a:r>
          </a:p>
          <a:p>
            <a:pPr lvl="0" indent="-342900" marL="342900">
              <a:buAutoNum type="arabicPeriod"/>
            </a:pPr>
            <a:r>
              <a:rPr/>
              <a:t>Normality within each group</a:t>
            </a:r>
          </a:p>
          <a:p>
            <a:pPr lvl="0" indent="-342900" marL="342900">
              <a:buAutoNum type="arabicPeriod"/>
            </a:pPr>
            <a:r>
              <a:rPr/>
              <a:t>Equal variances between groups (for standard t-test)</a:t>
            </a:r>
          </a:p>
          <a:p>
            <a:pPr lvl="0" indent="-342900" marL="342900">
              <a:buAutoNum type="arabicPeriod"/>
            </a:pPr>
            <a:r>
              <a:rPr/>
              <a:t>Independent observations</a:t>
            </a:r>
          </a:p>
          <a:p>
            <a:pPr lvl="0" indent="0" marL="0">
              <a:buNone/>
            </a:pPr>
            <a:r>
              <a:rPr/>
              <a:t>If assumptions are violated:</a:t>
            </a:r>
          </a:p>
          <a:p>
            <a:pPr lvl="0"/>
            <a:r>
              <a:rPr/>
              <a:t>Welch’s t-test (unequal variances)</a:t>
            </a:r>
          </a:p>
          <a:p>
            <a:pPr lvl="0"/>
            <a:r>
              <a:rPr/>
              <a:t>Non-parametric alternatives (Mann-Whitney U test)</a:t>
            </a:r>
          </a:p>
          <a:p>
            <a:pPr lvl="0" indent="0" marL="1270000">
              <a:buNone/>
            </a:pPr>
            <a:r>
              <a:rPr sz="2000" b="1"/>
              <a:t>Practice Exercise 6: Test normality of windward pine needle lengths</a:t>
            </a:r>
          </a:p>
          <a:p>
            <a:pPr lvl="0" indent="0" marL="1270000">
              <a:buNone/>
            </a:pPr>
            <a:r>
              <a:rPr sz="2000"/>
              <a:t>qqplots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 b="1"/>
              <a:t>Practice Exercise 7: Test normality of windward pine needle lengths</a:t>
            </a:r>
          </a:p>
          <a:p>
            <a:pPr lvl="0" indent="0" marL="1270000">
              <a:buNone/>
            </a:pPr>
            <a:r>
              <a:rPr sz="2000"/>
              <a:t>qqplots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6 × 6
  date    group       n_s   wind  tree_no length_mm
  &lt;chr&gt;   &lt;chr&gt;       &lt;chr&gt; &lt;chr&gt;   &lt;dbl&gt;     &lt;dbl&gt;
1 3/20/25 cephalopods n     lee         1        20
2 3/20/25 cephalopods n     lee         1        21
3 3/20/25 cephalopods n     lee         1        23
4 3/20/25 cephalopods n     lee         1        25
5 3/20/25 cephalopods n     lee         1        21
6 3/20/25 cephalopods n     lee         1        16</a:t>
            </a:r>
          </a:p>
          <a:p>
            <a:pPr lvl="0" indent="0" marL="1270000">
              <a:buNone/>
            </a:pPr>
            <a:r>
              <a:rPr sz="2000" b="1"/>
              <a:t>Practice Exercise 8: Test normality of windward pine needle lengths</a:t>
            </a:r>
          </a:p>
          <a:p>
            <a:pPr lvl="0" indent="0" marL="1270000">
              <a:buNone/>
            </a:pPr>
            <a:r>
              <a:rPr sz="2000"/>
              <a:t>qqplots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 marL="1270000">
              <a:buNone/>
            </a:pPr>
          </a:p>
          <a:p>
            <a:pPr lvl="0" indent="0">
              <a:buNone/>
            </a:pPr>
            <a:r>
              <a:rPr sz="2000">
                <a:latin typeface="Courier"/>
              </a:rPr>
              <a:t>[1] 21 22</a:t>
            </a:r>
          </a:p>
          <a:p>
            <a:pPr lvl="0" indent="0" marL="1270000">
              <a:buNone/>
            </a:pPr>
            <a:r>
              <a:rPr sz="2000" b="1"/>
              <a:t>Practice Exercise 9: Test normality of windward pine needle lengths</a:t>
            </a:r>
          </a:p>
          <a:p>
            <a:pPr lvl="0" indent="0" marL="1270000">
              <a:buNone/>
            </a:pPr>
            <a:r>
              <a:rPr sz="2000"/>
              <a:t>Shapiro-Wilk test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[1] "Shapiro-Wilk test for windward data:"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Shapiro-Wilk normality test
data:  windward_data$length_mm
W = 0.96062, p-value = 0.451</a:t>
            </a:r>
          </a:p>
          <a:p>
            <a:pPr lvl="0" indent="0" marL="1270000">
              <a:buNone/>
            </a:pPr>
            <a:r>
              <a:rPr sz="2000" b="1"/>
              <a:t>Practice Exercise 10: Test normality of windward pine needle lengths</a:t>
            </a:r>
          </a:p>
          <a:p>
            <a:pPr lvl="0" indent="0" marL="1270000">
              <a:buNone/>
            </a:pPr>
            <a:r>
              <a:rPr sz="2000"/>
              <a:t>qqplots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 marL="1270000">
              <a:buNone/>
            </a:pPr>
          </a:p>
          <a:p>
            <a:pPr lvl="0" indent="0">
              <a:buNone/>
            </a:pPr>
            <a:r>
              <a:rPr sz="2000">
                <a:latin typeface="Courier"/>
              </a:rPr>
              <a:t>[1]  4 16</a:t>
            </a:r>
          </a:p>
          <a:p>
            <a:pPr lvl="0" indent="0" marL="1270000">
              <a:buNone/>
            </a:pPr>
            <a:r>
              <a:rPr sz="2000" b="1"/>
              <a:t>Practice Exercise 11: Test normality of windward pine needle lengths</a:t>
            </a:r>
          </a:p>
          <a:p>
            <a:pPr lvl="0" indent="0" marL="1270000">
              <a:buNone/>
            </a:pPr>
            <a:r>
              <a:rPr sz="2000"/>
              <a:t>Shapiro-Wilk test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[1] "Shapiro-Wilk test for leeward data:"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Shapiro-Wilk normality test
data:  leeward_data$length_mm
W = 0.95477, p-value = 0.3425</a:t>
            </a:r>
          </a:p>
          <a:p>
            <a:pPr lvl="0" indent="0" marL="1270000">
              <a:buNone/>
            </a:pPr>
            <a:r>
              <a:rPr sz="2000" b="1"/>
              <a:t>Practice Exercise 12: Test Normality at one time</a:t>
            </a:r>
          </a:p>
          <a:p>
            <a:pPr lvl="0" indent="0" marL="1270000">
              <a:buNone/>
            </a:pPr>
            <a:r>
              <a:rPr sz="2000"/>
              <a:t>There are always a lot of ways to do this in R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2 × 4
  wind  shapiro_stat shapiro_p_value normal_distribution
  &lt;chr&gt;        &lt;dbl&gt;           &lt;dbl&gt; &lt;chr&gt;              
1 lee          0.955           0.343 Normal             
2 wind         0.961           0.451 Normal             </a:t>
            </a:r>
          </a:p>
          <a:p>
            <a:pPr lvl="0" indent="0" marL="1270000">
              <a:buNone/>
            </a:pPr>
            <a:r>
              <a:rPr sz="2000" b="1"/>
              <a:t>Practice Exercise 13: Test equal variances</a:t>
            </a:r>
          </a:p>
          <a:p>
            <a:pPr lvl="0" indent="0" marL="1270000">
              <a:buNone/>
            </a:pPr>
            <a:r>
              <a:rPr sz="2000"/>
              <a:t>Levenes test can be done on the original dataframe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[1] "Levene's Test for Homogeneity of Variance:"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Levene's Test for Homogeneity of Variance (center = median)
      Df F value Pr(&gt;F)
group  1  1.2004 0.2789
      46               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 4: Review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Conducting the Two-Sample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we can compare the mean pine needle lengths between windward and leeward sides.</a:t>
            </a:r>
          </a:p>
          <a:p>
            <a:pPr lvl="0" indent="0" marL="0">
              <a:buNone/>
            </a:pPr>
            <a:r>
              <a:rPr/>
              <a:t>Ho: μ₁ = μ₂ (The mean needle lengths are equal)</a:t>
            </a:r>
          </a:p>
          <a:p>
            <a:pPr lvl="0" indent="0" marL="0">
              <a:buNone/>
            </a:pPr>
            <a:r>
              <a:rPr/>
              <a:t>Ha: μ₁ ≠ μ₂ (The mean needle lengths are different)</a:t>
            </a:r>
          </a:p>
          <a:p>
            <a:pPr lvl="0" indent="0" marL="0">
              <a:buNone/>
            </a:pPr>
            <a:r>
              <a:rPr/>
              <a:t>Deciding between:</a:t>
            </a:r>
          </a:p>
          <a:p>
            <a:pPr lvl="0"/>
            <a:r>
              <a:rPr/>
              <a:t>Standard t-test (equal variances)</a:t>
            </a:r>
          </a:p>
          <a:p>
            <a:pPr lvl="0"/>
            <a:r>
              <a:rPr/>
              <a:t>Welch’s t-test (unequal variances)</a:t>
            </a:r>
          </a:p>
          <a:p>
            <a:pPr lvl="0" indent="0" marL="0">
              <a:buNone/>
            </a:pPr>
            <a:r>
              <a:rPr b="1"/>
              <a:t>Note the Levenes Test should be NOT SIGNIFICANT - What is the null hypothesis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Levene's Test for Homogeneity of Variance (center = median)
      Df F value Pr(&gt;F)
group  1  1.2004 0.2789
      46               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Conducting the Two-Sample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we can do a two sample TTEST</a:t>
            </a:r>
          </a:p>
          <a:p>
            <a:pPr lvl="0" indent="0" marL="0">
              <a:buNone/>
            </a:pPr>
            <a:r>
              <a:rPr/>
              <a:t>Calculate t-statistic manually (optional)</a:t>
            </a:r>
          </a:p>
          <a:p>
            <a:pPr lvl="0" indent="0" marL="0">
              <a:buNone/>
            </a:pPr>
            <a:r>
              <a:rPr/>
              <a:t>YOUR CODE HERE:</a:t>
            </a:r>
          </a:p>
          <a:p>
            <a:pPr lvl="0" indent="0" marL="0">
              <a:buNone/>
            </a:pPr>
            <a:r>
              <a:rPr/>
              <a:t>t = (mean1 - mean2) / sqrt((s1^2/n1) + (s2^2/n2))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[1] "Standard two-sample t-test:"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Two Sample t-test
data:  length_mm by wind
t = 8.6792, df = 46, p-value = 3.01e-11
alternative hypothesis: true difference in means between group lee and group wind is not equal to 0
95 percent confidence interval:
 4.224437 6.775563
sample estimates:
 mean in group lee mean in group wind 
          20.41667           14.91667 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Interpreting and Reporting Two-Sample T-Test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Interpret the results of the two-sample t-test</a:t>
            </a:r>
          </a:p>
          <a:p>
            <a:pPr lvl="0" indent="0" marL="0">
              <a:buNone/>
            </a:pPr>
            <a:r>
              <a:rPr/>
              <a:t>What can we conclude about the needle lengths on windward vs. leeward sides?</a:t>
            </a:r>
          </a:p>
          <a:p>
            <a:pPr lvl="0" indent="0" marL="0">
              <a:buNone/>
            </a:pPr>
            <a:r>
              <a:rPr b="1"/>
              <a:t>How to report this result in a scientific paper:</a:t>
            </a:r>
          </a:p>
          <a:p>
            <a:pPr lvl="0" indent="0" marL="0">
              <a:buNone/>
            </a:pPr>
            <a:r>
              <a:rPr/>
              <a:t>“A two-tailed, two-sample t-test at α=0.05 showed [a significant/no significant] difference in needle length between windward (M = …, SD = …) and leeward (M = …, SD = …) sides of pine trees, t(…) = …, p = ….”</a:t>
            </a:r>
          </a:p>
        </p:txBody>
      </p:sp>
      <p:pic>
        <p:nvPicPr>
          <p:cNvPr descr="05_01_lecture_powerpoint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Interpreting and Reporting Two-Sample T-Test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Interpret the results of the two-sample t-test</a:t>
            </a:r>
          </a:p>
          <a:p>
            <a:pPr lvl="0" indent="0" marL="0">
              <a:buNone/>
            </a:pPr>
            <a:r>
              <a:rPr/>
              <a:t>What can we conclude about the needle lengths on windward vs. leeward sides?</a:t>
            </a:r>
          </a:p>
          <a:p>
            <a:pPr lvl="0" indent="0" marL="0">
              <a:buNone/>
            </a:pPr>
            <a:r>
              <a:rPr b="1"/>
              <a:t>How to report this result in a scientific paper:</a:t>
            </a:r>
          </a:p>
          <a:p>
            <a:pPr lvl="0" indent="0" marL="0">
              <a:buNone/>
            </a:pPr>
            <a:r>
              <a:rPr/>
              <a:t>“A two-tailed, two-sample t-test at α=0.05 showed [a significant/no significant] difference in needle length between windward (M = …, SD = …) and leeward (M = …, SD = …) sides of pine trees, t(…) = …, p = ….”</a:t>
            </a:r>
          </a:p>
        </p:txBody>
      </p:sp>
      <p:pic>
        <p:nvPicPr>
          <p:cNvPr descr="05_01_lecture_powerpoint_files/figure-pptx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54200"/>
            <a:ext cx="27813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Final Activity:</a:t>
            </a:r>
            <a:r>
              <a:rPr/>
              <a:t> 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Common assumptions for t-tests:</a:t>
            </a:r>
          </a:p>
          <a:p>
            <a:pPr lvl="0" indent="-342900" marL="342900">
              <a:buAutoNum type="arabicPeriod"/>
            </a:pPr>
            <a:r>
              <a:rPr/>
              <a:t>Normality: Data comes from normally distributed populations</a:t>
            </a:r>
          </a:p>
          <a:p>
            <a:pPr lvl="0" indent="-342900" marL="342900">
              <a:buAutoNum type="arabicPeriod"/>
            </a:pPr>
            <a:r>
              <a:rPr/>
              <a:t>Equal variances (for two-sample tests)</a:t>
            </a:r>
          </a:p>
          <a:p>
            <a:pPr lvl="0" indent="-342900" marL="342900">
              <a:buAutoNum type="arabicPeriod"/>
            </a:pPr>
            <a:r>
              <a:rPr/>
              <a:t>Independence: Observations are independent</a:t>
            </a:r>
          </a:p>
          <a:p>
            <a:pPr lvl="0" indent="-342900" marL="342900">
              <a:buAutoNum type="arabicPeriod"/>
            </a:pPr>
            <a:r>
              <a:rPr/>
              <a:t>No outliers: Extreme values can influence results</a:t>
            </a:r>
          </a:p>
          <a:p>
            <a:pPr lvl="0" indent="0" marL="0">
              <a:buNone/>
            </a:pPr>
            <a:r>
              <a:rPr/>
              <a:t>What can we do if our data violates these assumptions?</a:t>
            </a:r>
          </a:p>
          <a:p>
            <a:pPr lvl="0" indent="0" marL="0">
              <a:buNone/>
            </a:pPr>
            <a:r>
              <a:rPr/>
              <a:t>Alternatives when assumptions are violated:</a:t>
            </a:r>
          </a:p>
          <a:p>
            <a:pPr lvl="0"/>
            <a:r>
              <a:rPr/>
              <a:t>Data transformation (log, square root, etc.)</a:t>
            </a:r>
          </a:p>
          <a:p>
            <a:pPr lvl="0"/>
            <a:r>
              <a:rPr/>
              <a:t>Non-parametric tests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Summary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activity, we’ve:</a:t>
            </a:r>
          </a:p>
          <a:p>
            <a:pPr lvl="0" indent="-342900" marL="342900">
              <a:buAutoNum type="arabicPeriod"/>
            </a:pPr>
            <a:r>
              <a:rPr/>
              <a:t>Formulated hypotheses about pine needle length</a:t>
            </a:r>
          </a:p>
          <a:p>
            <a:pPr lvl="0" indent="-342900" marL="342900">
              <a:buAutoNum type="arabicPeriod"/>
            </a:pPr>
            <a:r>
              <a:rPr/>
              <a:t>Tested assumptions for parametric tests</a:t>
            </a:r>
          </a:p>
          <a:p>
            <a:pPr lvl="0" indent="-342900" marL="342900">
              <a:buAutoNum type="arabicPeriod"/>
            </a:pPr>
            <a:r>
              <a:rPr/>
              <a:t>Conducted one-sample and two-sample t-tests</a:t>
            </a:r>
          </a:p>
          <a:p>
            <a:pPr lvl="0" indent="-342900" marL="342900">
              <a:buAutoNum type="arabicPeriod"/>
            </a:pPr>
            <a:r>
              <a:rPr/>
              <a:t>Visualized data using appropriate methods</a:t>
            </a:r>
          </a:p>
          <a:p>
            <a:pPr lvl="0" indent="-342900" marL="342900">
              <a:buAutoNum type="arabicPeriod"/>
            </a:pPr>
            <a:r>
              <a:rPr/>
              <a:t>Learned how to interpret and report t-test results</a:t>
            </a:r>
          </a:p>
          <a:p>
            <a:pPr lvl="0" indent="0" marL="0">
              <a:buNone/>
            </a:pPr>
            <a:r>
              <a:rPr b="1"/>
              <a:t>Key takeaways:</a:t>
            </a:r>
          </a:p>
          <a:p>
            <a:pPr lvl="0"/>
            <a:r>
              <a:rPr/>
              <a:t>Always check assumptions before conducting tests</a:t>
            </a:r>
          </a:p>
          <a:p>
            <a:pPr lvl="0"/>
            <a:r>
              <a:rPr/>
              <a:t>Visualize your data to understand patterns</a:t>
            </a:r>
          </a:p>
          <a:p>
            <a:pPr lvl="0"/>
            <a:r>
              <a:rPr/>
              <a:t>Report results comprehensively</a:t>
            </a:r>
          </a:p>
          <a:p>
            <a:pPr lvl="0"/>
            <a:r>
              <a:rPr/>
              <a:t>Consider alternatives when assumptions are violated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Introduction to histograms or frequency distributions</a:t>
            </a:r>
          </a:p>
          <a:p>
            <a:pPr lvl="0"/>
            <a:r>
              <a:rPr/>
              <a:t>Probability Distribution Functions (PDF)</a:t>
            </a:r>
          </a:p>
          <a:p>
            <a:pPr lvl="0"/>
            <a:r>
              <a:rPr/>
              <a:t>Descriptive Statistics</a:t>
            </a:r>
          </a:p>
          <a:p>
            <a:pPr lvl="1"/>
            <a:r>
              <a:rPr/>
              <a:t>Center - mean, median, mode</a:t>
            </a:r>
          </a:p>
          <a:p>
            <a:pPr lvl="1"/>
            <a:r>
              <a:rPr/>
              <a:t>Spread - range, variance, standard deviation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</p:txBody>
      </p:sp>
      <p:pic>
        <p:nvPicPr>
          <p:cNvPr descr="images/clipboard-325723926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070100"/>
            <a:ext cx="4038600" cy="171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 4: Review</a:t>
            </a:r>
          </a:p>
          <a:p>
            <a:pPr lvl="0"/>
            <a:r>
              <a:rPr/>
              <a:t>Introduction to histograms or frequency distributions</a:t>
            </a:r>
          </a:p>
          <a:p>
            <a:pPr lvl="0"/>
            <a:r>
              <a:rPr/>
              <a:t>Probability Distribution Functions (PDF)</a:t>
            </a:r>
          </a:p>
          <a:p>
            <a:pPr lvl="0"/>
            <a:r>
              <a:rPr/>
              <a:t>Descriptive Statistics</a:t>
            </a:r>
          </a:p>
          <a:p>
            <a:pPr lvl="1"/>
            <a:r>
              <a:rPr/>
              <a:t>Center - mean, median, mode</a:t>
            </a:r>
          </a:p>
          <a:p>
            <a:pPr lvl="1"/>
            <a:r>
              <a:rPr/>
              <a:t>Spread - range, variance, standard deviation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72716556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265.6061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28.30378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3.483954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362.5980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52.33901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5.182334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 5: Probability and Statistical Inference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goals for today</a:t>
            </a:r>
          </a:p>
          <a:p>
            <a:pPr lvl="0"/>
            <a:r>
              <a:rPr/>
              <a:t>Statistical inference fundamentals</a:t>
            </a:r>
          </a:p>
          <a:p>
            <a:pPr lvl="0"/>
            <a:r>
              <a:rPr/>
              <a:t>Hypothesis testing principles</a:t>
            </a:r>
          </a:p>
          <a:p>
            <a:pPr lvl="0"/>
            <a:r>
              <a:rPr/>
              <a:t>T Distributions</a:t>
            </a:r>
          </a:p>
          <a:p>
            <a:pPr lvl="0"/>
            <a:r>
              <a:rPr/>
              <a:t>One sample T Tests</a:t>
            </a:r>
          </a:p>
          <a:p>
            <a:pPr lvl="0"/>
            <a:r>
              <a:rPr/>
              <a:t>Two sample T Test</a:t>
            </a:r>
          </a:p>
        </p:txBody>
      </p:sp>
      <p:pic>
        <p:nvPicPr>
          <p:cNvPr descr="05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more typical case DON’T know the population σ or standard deviation</a:t>
            </a:r>
          </a:p>
          <a:p>
            <a:pPr lvl="0"/>
            <a:r>
              <a:rPr/>
              <a:t>estimate it from the samples</a:t>
            </a:r>
          </a:p>
          <a:p>
            <a:pPr lvl="0"/>
            <a:r>
              <a:rPr/>
              <a:t>and when sample size is &lt;~30)</a:t>
            </a:r>
          </a:p>
          <a:p>
            <a:pPr lvl="0"/>
            <a:r>
              <a:rPr/>
              <a:t>can’t use the standard normal (z) distribution</a:t>
            </a:r>
          </a:p>
          <a:p>
            <a:pPr lvl="0" indent="0" marL="0">
              <a:buNone/>
            </a:pPr>
            <a:r>
              <a:rPr i="1"/>
              <a:t>Instead, we use Student’s t distribution</a:t>
            </a:r>
          </a:p>
          <a:p>
            <a:pPr lvl="0" indent="0" marL="0">
              <a:buNone/>
            </a:pP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Understanding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sample sizes are small, the </a:t>
            </a:r>
            <a:r>
              <a:rPr b="1"/>
              <a:t>t-distribution</a:t>
            </a:r>
            <a:r>
              <a:rPr/>
              <a:t> is more appropriate than the normal distribution.</a:t>
            </a:r>
          </a:p>
          <a:p>
            <a:pPr lvl="0"/>
            <a:r>
              <a:rPr/>
              <a:t>Similar to normal distribution but with heavier tails</a:t>
            </a:r>
          </a:p>
          <a:p>
            <a:pPr lvl="0"/>
            <a:r>
              <a:rPr/>
              <a:t>Shape depends on </a:t>
            </a:r>
            <a:r>
              <a:rPr b="1"/>
              <a:t>degrees of freedom</a:t>
            </a:r>
            <a:r>
              <a:rPr/>
              <a:t> (df = n-1)</a:t>
            </a:r>
          </a:p>
          <a:p>
            <a:pPr lvl="0"/>
            <a:r>
              <a:rPr/>
              <a:t>With large df (&gt;30), approaches the normal distribution</a:t>
            </a:r>
          </a:p>
          <a:p>
            <a:pPr lvl="0"/>
            <a:r>
              <a:rPr/>
              <a:t>Used for:</a:t>
            </a:r>
          </a:p>
          <a:p>
            <a:pPr lvl="1"/>
            <a:r>
              <a:rPr/>
              <a:t>Small sample sizes</a:t>
            </a:r>
          </a:p>
          <a:p>
            <a:pPr lvl="1"/>
            <a:r>
              <a:rPr/>
              <a:t>When population standard deviation is unknown</a:t>
            </a:r>
          </a:p>
          <a:p>
            <a:pPr lvl="1"/>
            <a:r>
              <a:rPr/>
              <a:t>Calculating confidence intervals</a:t>
            </a:r>
          </a:p>
          <a:p>
            <a:pPr lvl="1"/>
            <a:r>
              <a:rPr/>
              <a:t>Conducting t-tests</a:t>
            </a:r>
          </a:p>
        </p:txBody>
      </p:sp>
      <p:pic>
        <p:nvPicPr>
          <p:cNvPr descr="05_01_lecture_powerpoin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33500"/>
            <a:ext cx="27813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Understanding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sample sizes are small, the </a:t>
            </a:r>
            <a:r>
              <a:rPr b="1"/>
              <a:t>t-distribution</a:t>
            </a:r>
            <a:r>
              <a:rPr/>
              <a:t> is more appropriate than the normal distribution.</a:t>
            </a:r>
          </a:p>
          <a:p>
            <a:pPr lvl="0"/>
            <a:r>
              <a:rPr/>
              <a:t>Similar to normal distribution (1.96 = 2.5% tails) but with heavier tails</a:t>
            </a:r>
          </a:p>
          <a:p>
            <a:pPr lvl="0"/>
            <a:r>
              <a:rPr/>
              <a:t>Shape depends on </a:t>
            </a:r>
            <a:r>
              <a:rPr b="1"/>
              <a:t>degrees of freedom</a:t>
            </a:r>
            <a:r>
              <a:rPr/>
              <a:t> (df = n-1)</a:t>
            </a:r>
          </a:p>
          <a:p>
            <a:pPr lvl="0"/>
            <a:r>
              <a:rPr/>
              <a:t>With large df (&gt;30), approaches the normal distribution</a:t>
            </a:r>
          </a:p>
          <a:p>
            <a:pPr lvl="0"/>
            <a:r>
              <a:rPr/>
              <a:t>Used for:</a:t>
            </a:r>
          </a:p>
          <a:p>
            <a:pPr lvl="1"/>
            <a:r>
              <a:rPr/>
              <a:t>Small sample sizes</a:t>
            </a:r>
          </a:p>
          <a:p>
            <a:pPr lvl="1"/>
            <a:r>
              <a:rPr/>
              <a:t>When population standard deviation is unknown</a:t>
            </a:r>
          </a:p>
          <a:p>
            <a:pPr lvl="1"/>
            <a:r>
              <a:rPr/>
              <a:t>Calculating confidence intervals</a:t>
            </a:r>
          </a:p>
          <a:p>
            <a:pPr lvl="1"/>
            <a:r>
              <a:rPr/>
              <a:t>Conducting t-tests</a:t>
            </a:r>
          </a:p>
        </p:txBody>
      </p:sp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05: Probability and Statistical Inference</dc:title>
  <dc:creator>Bill Perry</dc:creator>
  <cp:keywords/>
  <dcterms:created xsi:type="dcterms:W3CDTF">2025-06-02T16:47:46Z</dcterms:created>
  <dcterms:modified xsi:type="dcterms:W3CDTF">2025-06-02T16:47:46Z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