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 indent="0" marL="0">
              <a:buNone/>
            </a:pPr>
            <a:r>
              <a:rPr/>
              <a:t>Equal variance: samples are from populations with similar degree of variability</a:t>
            </a:r>
          </a:p>
          <a:p>
            <a:pPr lvl="0"/>
            <a:r>
              <a:rPr/>
              <a:t>Graphical tests: boxplots</a:t>
            </a:r>
          </a:p>
          <a:p>
            <a:pPr lvl="0"/>
            <a:r>
              <a:rPr/>
              <a:t>“Formal” tests: F-ratio test</a:t>
            </a:r>
          </a:p>
          <a:p>
            <a:pPr lvl="0"/>
            <a:r>
              <a:rPr/>
              <a:t>When samples sizes equal</a:t>
            </a:r>
          </a:p>
          <a:p>
            <a:pPr lvl="1"/>
            <a:r>
              <a:rPr/>
              <a:t>Parametric tests most robust to violations of normality</a:t>
            </a:r>
          </a:p>
          <a:p>
            <a:pPr lvl="1"/>
            <a:r>
              <a:rPr/>
              <a:t>Less so for equal variation assumptions</a:t>
            </a:r>
          </a:p>
        </p:txBody>
      </p:sp>
      <p:pic>
        <p:nvPicPr>
          <p:cNvPr descr="0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 - Normality</a:t>
            </a:r>
          </a:p>
          <a:p>
            <a:pPr lvl="0" indent="0">
              <a:buNone/>
            </a:pPr>
            <a:r>
              <a:rPr>
                <a:latin typeface="Courier"/>
              </a:rPr>
              <a:t>-   equal variance
-   random sampling
-  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1"/>
            <a:r>
              <a:rPr/>
              <a:t>Graphical tests: boxplots, histograms</a:t>
            </a:r>
          </a:p>
          <a:p>
            <a:pPr lvl="1"/>
            <a:r>
              <a:rPr/>
              <a:t>“Formal tests”: Grubb’s test - no one really does this</a:t>
            </a:r>
          </a:p>
          <a:p>
            <a:pPr lvl="1"/>
            <a:r>
              <a:rPr b="1"/>
              <a:t>Note: outliers a problem for non-parametric tests as well</a:t>
            </a:r>
          </a:p>
        </p:txBody>
      </p:sp>
      <p:pic>
        <p:nvPicPr>
          <p:cNvPr descr="0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Nonparametric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What if T Test assumptions fail?</a:t>
            </a:r>
          </a:p>
          <a:p>
            <a:pPr lvl="0"/>
            <a:r>
              <a:rPr/>
              <a:t>Alternative tests, with more relaxed assumptions, are available</a:t>
            </a:r>
          </a:p>
          <a:p>
            <a:pPr lvl="0"/>
            <a:r>
              <a:rPr/>
              <a:t>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</a:t>
            </a:r>
          </a:p>
        </p:txBody>
      </p:sp>
      <p:pic>
        <p:nvPicPr>
          <p:cNvPr descr="0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1"/>
            <a:r>
              <a:rPr/>
              <a:t>On x- theoretical quantiles from SND</a:t>
            </a:r>
          </a:p>
          <a:p>
            <a:pPr lvl="1"/>
            <a:r>
              <a:rPr/>
              <a:t>On y- ordered sample values</a:t>
            </a:r>
          </a:p>
          <a:p>
            <a:pPr lvl="1"/>
            <a:r>
              <a:rPr/>
              <a:t>Deviation from normal can be detected as deviation from straight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isl_ne12_df &lt;- lt_df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ne12_island_box_plot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ne12_island_qq_plot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filter(lake =="NE 12") 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mass_g 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ne12_island_qq_plot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guides=</a:t>
            </a:r>
            <a:r>
              <a:rPr>
                <a:solidFill>
                  <a:srgbClr val="20794D"/>
                </a:solidFill>
                <a:latin typeface="Courier"/>
              </a:rPr>
              <a:t>"collect"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  <a:p>
            <a:pPr lvl="0"/>
            <a:r>
              <a:rPr/>
              <a:t>this can be done in r and usually involves</a:t>
            </a:r>
          </a:p>
          <a:p>
            <a:pPr lvl="1"/>
            <a:r>
              <a:rPr/>
              <a:t>log10 transformations</a:t>
            </a:r>
          </a:p>
          <a:p>
            <a:pPr lvl="1"/>
            <a:r>
              <a:rPr/>
              <a:t>square root transformations</a:t>
            </a:r>
          </a:p>
          <a:p>
            <a:pPr lvl="1"/>
            <a:r>
              <a:rPr/>
              <a:t>and many others… I will have a description soon</a:t>
            </a:r>
          </a:p>
        </p:txBody>
      </p:sp>
      <p:pic>
        <p:nvPicPr>
          <p:cNvPr descr="images/transformations_2%20jp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/>
              <a:t>common “robust” test for means of two populations</a:t>
            </a:r>
          </a:p>
          <a:p>
            <a:pPr lvl="1"/>
            <a:r>
              <a:rPr/>
              <a:t>Robust to violation of equal variance assumption, deals better with unequal sample size</a:t>
            </a:r>
          </a:p>
          <a:p>
            <a:pPr lvl="1"/>
            <a:r>
              <a:rPr/>
              <a:t>Parametric test (assumes normal distribution)</a:t>
            </a:r>
          </a:p>
          <a:p>
            <a:pPr lvl="1"/>
            <a:r>
              <a:rPr/>
              <a:t>Calculates a t statistic but recalculates df based on samples sizes and s</a:t>
            </a:r>
          </a:p>
        </p:txBody>
      </p:sp>
      <p:pic>
        <p:nvPicPr>
          <p:cNvPr descr="0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Lets compare a parametric T-Test to a Welch’s t-test</a:t>
            </a:r>
          </a:p>
          <a:p>
            <a:pPr lvl="1"/>
            <a:r>
              <a:rPr/>
              <a:t>T-Test is:</a:t>
            </a:r>
          </a:p>
          <a:p>
            <a:pPr lvl="2"/>
            <a:r>
              <a:rPr b="1"/>
              <a:t>t.test(y1, y2, var.equal = TRUE, paired = FALSE)</a:t>
            </a:r>
          </a:p>
          <a:p>
            <a:pPr lvl="1"/>
            <a:r>
              <a:rPr/>
              <a:t>Welch’s T-Test is:</a:t>
            </a:r>
          </a:p>
          <a:p>
            <a:pPr lvl="2"/>
            <a:r>
              <a:rPr b="1"/>
              <a:t>t.test(y1, y2, var.equal = FALSE, paired = FALSE)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mass_g by lake
t = 14.181, df = 330, p-value &lt; 2.2e-16
alternative hypothesis: true difference in means between group Island Lake and group NE 12 is not equal to 0
95 percent confidence interval:
 2266.304 2996.360
sample estimates:
mean in group Island Lake       mean in group NE 12 
                3165.0000                  533.6677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mass_g by lake
t = 5.1368, df = 9.0578, p-value = 0.0006016
alternative hypothesis: true difference in means between group Island Lake and group NE 12 is not equal to 0
95 percent confidence interval:
 1473.676 3788.989
sample estimates:
mean in group Island Lake       mean in group NE 12 
                3165.0000                  533.6677 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mass_g by lake
W = 3205.5, p-value = 9.506e-08
alternative hypothesis: true location shift is not equal to 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  <a:p>
            <a:pPr lvl="0"/>
            <a:r>
              <a:rPr/>
              <a:t>Use the </a:t>
            </a:r>
            <a:r>
              <a:rPr>
                <a:latin typeface="Courier"/>
              </a:rPr>
              <a:t>perm</a:t>
            </a:r>
            <a:r>
              <a:rPr/>
              <a:t> package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</a:p>
          <a:p>
            <a:pPr lvl="0"/>
            <a:r>
              <a:rPr/>
              <a:t>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Calculates the difference ∆ in means between two groups</a:t>
            </a:r>
          </a:p>
        </p:txBody>
      </p:sp>
      <p:pic>
        <p:nvPicPr>
          <p:cNvPr descr="07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NE 12</a:t>
            </a:r>
            <a:r>
              <a:rPr/>
              <a:t>=323 and n</a:t>
            </a:r>
            <a:r>
              <a:rPr baseline="-25000"/>
              <a:t>Island</a:t>
            </a:r>
            <a:r>
              <a:rPr/>
              <a:t>=10),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different means i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6 - A 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Hypotheses</a:t>
            </a:r>
          </a:p>
          <a:p>
            <a:pPr lvl="0"/>
            <a:r>
              <a:rPr/>
              <a:t>1- and 2-sided T tests</a:t>
            </a:r>
          </a:p>
          <a:p>
            <a:pPr lvl="0"/>
            <a:r>
              <a:rPr b="1"/>
              <a:t>Assumptions of parametric tests</a:t>
            </a:r>
          </a:p>
          <a:p>
            <a:pPr lvl="0"/>
            <a:r>
              <a:rPr/>
              <a:t>What next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Assumptions: both groups have similar distribution; equal variance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(perm)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Prepare data for permutation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Randomly sample exactly 25 observations from NE 12 (set seed for reproducibility)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island_perm_data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observed difference in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observed_diff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(island_perm_data,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permutation test for difference in means using perm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permTS</a:t>
            </a:r>
            <a:r>
              <a:rPr>
                <a:solidFill>
                  <a:srgbClr val="003B4F"/>
                </a:solidFill>
                <a:latin typeface="Courier"/>
              </a:rPr>
              <a:t>(ne12_perm_data, island_perm_data,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"exact.mc"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permControl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nmc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
    Exact Permutation Test Estimated by Monte Carlo
data:  GROUP 1 and GROUP 2
p-value = 2e-04
alternative hypothesis: true mean GROUP 1 - mean GROUP 2 is not equal to 0
sample estimates:
mean GROUP 1 - mean GROUP 2 
                    -333.08 
p-value estimated from 10000 Monte Carlo replications
99 percent confidence interval on p-value:
 0.000000000 0.001059383 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of Parametric Tests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Assumptions</a:t>
            </a:r>
          </a:p>
          <a:p>
            <a:pPr lvl="0"/>
            <a:r>
              <a:rPr b="1"/>
              <a:t>Random sampling</a:t>
            </a:r>
            <a:r>
              <a:rPr/>
              <a:t>: Samples are randomly collected from populations</a:t>
            </a:r>
          </a:p>
          <a:p>
            <a:pPr lvl="0"/>
            <a:r>
              <a:rPr b="1"/>
              <a:t>Normality</a:t>
            </a:r>
            <a:r>
              <a:rPr/>
              <a:t>: Data follows a normal distribution</a:t>
            </a:r>
          </a:p>
          <a:p>
            <a:pPr lvl="0"/>
            <a:r>
              <a:rPr b="1"/>
              <a:t>Equal variance</a:t>
            </a:r>
            <a:r>
              <a:rPr/>
              <a:t>: Samples come from populations with similar variability</a:t>
            </a:r>
          </a:p>
          <a:p>
            <a:pPr lvl="0"/>
            <a:r>
              <a:rPr b="1"/>
              <a:t>No outliers</a:t>
            </a:r>
            <a:r>
              <a:rPr/>
              <a:t>: No extreme values that can skew results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Assessing Assumptions</a:t>
            </a:r>
          </a:p>
          <a:p>
            <a:pPr lvl="0"/>
            <a:r>
              <a:rPr/>
              <a:t>Key to do every time</a:t>
            </a:r>
          </a:p>
          <a:p>
            <a:pPr lvl="0"/>
            <a:r>
              <a:rPr/>
              <a:t>Should acknowledge in manuscript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Transformations</a:t>
            </a:r>
          </a:p>
          <a:p>
            <a:pPr lvl="0" indent="0" marL="0">
              <a:buNone/>
            </a:pPr>
            <a:r>
              <a:rPr/>
              <a:t>When assumptions aren’t met, transformations may help normalize data:</a:t>
            </a:r>
          </a:p>
          <a:p>
            <a:pPr lvl="0"/>
            <a:r>
              <a:rPr b="1"/>
              <a:t>Log transformation</a:t>
            </a:r>
            <a:r>
              <a:rPr/>
              <a:t>: </a:t>
            </a:r>
            <a:r>
              <a:rPr>
                <a:latin typeface="Courier"/>
              </a:rPr>
              <a:t>log10(x)</a:t>
            </a:r>
            <a:r>
              <a:rPr/>
              <a:t> - Useful for right-skewed data, multiplicative effects</a:t>
            </a:r>
          </a:p>
          <a:p>
            <a:pPr lvl="0"/>
            <a:r>
              <a:rPr b="1"/>
              <a:t>Square root</a:t>
            </a:r>
            <a:r>
              <a:rPr/>
              <a:t>: </a:t>
            </a:r>
            <a:r>
              <a:rPr>
                <a:latin typeface="Courier"/>
              </a:rPr>
              <a:t>sqrt(x)</a:t>
            </a:r>
            <a:r>
              <a:rPr/>
              <a:t> - Useful for count data, moderately right-skewed distributions</a:t>
            </a:r>
          </a:p>
          <a:p>
            <a:pPr lvl="0"/>
            <a:r>
              <a:rPr b="1"/>
              <a:t>Box-Cox</a:t>
            </a:r>
            <a:r>
              <a:rPr/>
              <a:t>: More flexible family of power transformations</a:t>
            </a:r>
          </a:p>
          <a:p>
            <a:pPr lvl="0"/>
            <a:r>
              <a:rPr b="1"/>
              <a:t>More specialized transformations</a:t>
            </a:r>
            <a:r>
              <a:rPr/>
              <a:t> especially for percentages o proportions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Options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Standard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High statistical power when assumptions are met - Well understood and widely accepted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Sensitive to violations of normality, equal variance - Heavily influenced by outliers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Welch’s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Robust to violations of equal variance assumption - Handles unequal sample sizes well - Still parametric (assumes normality)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Slightly less powerful than standard t-test when variances are equal - Still assumes normal distribution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Mann-Whitney-Wilcoxon 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Non-parametric: doesn’t assume normal distribution - Robust against outliers - Works with ordinal data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Less statistical power than parametric tests - Still assumes similar distributions and approximate equal variance - Tests median differences rather than mean differences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Permutation Tests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Distribution-free: doesn’t assume a specific distribution - Can be applied to many types of test statistics - Handles small sample sizes well - Directly estimates p-values through resampling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Computationally intensive - Assumes exchangeability under the null hypothesis - Requires similar distributions and equal variance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</a:t>
            </a:r>
          </a:p>
          <a:p>
            <a:pPr lvl="0" indent="0" marL="0">
              <a:buNone/>
            </a:pPr>
            <a:r>
              <a:rPr/>
              <a:t>Statistical tests have different strengths and assumptions. The choice should be guided by your data characteristics, not just convenience. Always visualize your data before deciding on the appropriate test.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7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will cover today:</a:t>
            </a:r>
          </a:p>
          <a:p>
            <a:pPr lvl="0"/>
            <a:r>
              <a:rPr/>
              <a:t>What are the assumptions again and how do you assess them</a:t>
            </a:r>
          </a:p>
          <a:p>
            <a:pPr lvl="0"/>
            <a:r>
              <a:rPr/>
              <a:t>What to do when assumptions fail</a:t>
            </a:r>
          </a:p>
          <a:p>
            <a:pPr lvl="1"/>
            <a:r>
              <a:rPr/>
              <a:t>Robust tests</a:t>
            </a:r>
          </a:p>
          <a:p>
            <a:pPr lvl="1"/>
            <a:r>
              <a:rPr/>
              <a:t>Rank-based tests</a:t>
            </a:r>
          </a:p>
          <a:p>
            <a:pPr lvl="1"/>
            <a:r>
              <a:rPr/>
              <a:t>Permutation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work with the Lake Trout data as the weights are pretty cool and the assumptions may or may not hold</a:t>
            </a:r>
          </a:p>
          <a:p>
            <a:pPr lvl="0" indent="0" marL="0">
              <a:buNone/>
            </a:pPr>
            <a:r>
              <a:rPr/>
              <a:t>This is easily translated into any of the other dataframes you might want to use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packages if needed (uncomment if necessary)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install.packages("readr")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install.packages("car")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install.packages("here")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(car)          </a:t>
            </a:r>
            <a:r>
              <a:rPr>
                <a:solidFill>
                  <a:srgbClr val="5E5E5E"/>
                </a:solidFill>
                <a:latin typeface="Courier"/>
              </a:rPr>
              <a:t># For diagnostic tests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   </a:t>
            </a:r>
            <a:r>
              <a:rPr>
                <a:solidFill>
                  <a:srgbClr val="5E5E5E"/>
                </a:solidFill>
                <a:latin typeface="Courier"/>
              </a:rPr>
              <a:t># For data manipulation and visualization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stuff above controls the output and is also set at the top so dont need here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Load the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Use here() function to specify the path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Examine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                   
1 function (x, df1, df2, ncp, log = FALSE)    
2 {                                           
3     if (missing(ncp))                       
4         .Call(C_df, x, df1, df2, log)       
5     else .Call(C_dnf, x, df1, df2, ncp, log)
6 }                                         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Parametric versus non-parametric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</a:t>
            </a:r>
          </a:p>
          <a:p>
            <a:pPr lvl="1"/>
            <a:r>
              <a:rPr/>
              <a:t>specify/assume probability distribution from which parameters came</a:t>
            </a:r>
          </a:p>
          <a:p>
            <a:pPr lvl="1"/>
            <a:r>
              <a:rPr/>
              <a:t>Basic assumptions of parametric t-tests:</a:t>
            </a:r>
          </a:p>
          <a:p>
            <a:pPr lvl="2"/>
            <a:r>
              <a:rPr/>
              <a:t>Random sampling</a:t>
            </a:r>
          </a:p>
          <a:p>
            <a:pPr lvl="2"/>
            <a:r>
              <a:rPr/>
              <a:t>Normality</a:t>
            </a:r>
          </a:p>
          <a:p>
            <a:pPr lvl="2"/>
            <a:r>
              <a:rPr/>
              <a:t>Equal variance</a:t>
            </a:r>
          </a:p>
          <a:p>
            <a:pPr lvl="2"/>
            <a:r>
              <a:rPr/>
              <a:t>No outliers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1"/>
            <a:r>
              <a:rPr/>
              <a:t>Mukasa et al 2021 DOI: 10.4236/ojbm.2021.93081</a:t>
            </a:r>
          </a:p>
        </p:txBody>
      </p:sp>
      <p:pic>
        <p:nvPicPr>
          <p:cNvPr descr="images/clipboard-29482497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81200"/>
            <a:ext cx="27813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1"/>
            <a:r>
              <a:rPr/>
              <a:t>Random sampling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No outliers</a:t>
            </a:r>
          </a:p>
          <a:p>
            <a:pPr lvl="0"/>
            <a:r>
              <a:rPr/>
              <a:t>Random sampling:</a:t>
            </a:r>
          </a:p>
          <a:p>
            <a:pPr lvl="1"/>
            <a:r>
              <a:rPr/>
              <a:t>samples are randomly collected from populations; part of experimental design</a:t>
            </a:r>
          </a:p>
          <a:p>
            <a:pPr lvl="1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</p:txBody>
      </p:sp>
      <p:pic>
        <p:nvPicPr>
          <p:cNvPr descr="0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  <a:p>
            <a:pPr lvl="0" indent="0" marL="0">
              <a:buNone/>
            </a:pPr>
            <a:r>
              <a:rPr/>
              <a:t>“Null hypothesis is that data is normally distributed”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"Null hypothesis is that data is normally distributed"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ne12_data$length_mm
W = 0.94528, p-value = 1.56e-09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</dc:title>
  <dc:creator>Bill Perry</dc:creator>
  <cp:keywords/>
  <dcterms:created xsi:type="dcterms:W3CDTF">2025-06-02T16:46:12Z</dcterms:created>
  <dcterms:modified xsi:type="dcterms:W3CDTF">2025-06-02T16:46:12Z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