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More advanced residual diagnostics using DHARMa</a:t>
            </a:r>
            <a:br/>
            <a:r>
              <a:rPr>
                <a:solidFill>
                  <a:srgbClr val="003B4F"/>
                </a:solidFill>
                <a:latin typeface="Courier"/>
              </a:rPr>
              <a:t>sim_residuals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mixed_model)</a:t>
            </a:r>
            <a:br/>
            <a:r>
              <a:rPr>
                <a:solidFill>
                  <a:srgbClr val="4758AB"/>
                </a:solidFill>
                <a:latin typeface="Courier"/>
              </a:rPr>
              <a:t>plot</a:t>
            </a:r>
            <a:r>
              <a:rPr>
                <a:solidFill>
                  <a:srgbClr val="003B4F"/>
                </a:solidFill>
                <a:latin typeface="Courier"/>
              </a:rPr>
              <a:t>(sim_residuals)</a:t>
            </a:r>
          </a:p>
        </p:txBody>
      </p:sp>
      <p:pic>
        <p:nvPicPr>
          <p:cNvPr descr="14_03_nested_anova_as_random_files/figure-pptx/normality-3.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Homogeneity of Variance</a:t>
            </a:r>
          </a:p>
          <a:p>
            <a:pPr lvl="0" indent="0">
              <a:buNone/>
            </a:pPr>
            <a:r>
              <a:rPr>
                <a:solidFill>
                  <a:srgbClr val="5E5E5E"/>
                </a:solidFill>
                <a:latin typeface="Courier"/>
              </a:rPr>
              <a:t># Residuals vs. fitted values plot</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(mixed_model), </a:t>
            </a:r>
            <a:r>
              <a:rPr>
                <a:solidFill>
                  <a:srgbClr val="4758AB"/>
                </a:solidFill>
                <a:latin typeface="Courier"/>
              </a:rPr>
              <a:t>resid</a:t>
            </a:r>
            <a:r>
              <a:rPr>
                <a:solidFill>
                  <a:srgbClr val="003B4F"/>
                </a:solidFill>
                <a:latin typeface="Courier"/>
              </a:rPr>
              <a:t>(mixed_model),</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4_03_nested_anova_as_random_files/figure-pptx/homogene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marL="1270000">
              <a:buNone/>
            </a:pPr>
            <a:r>
              <a:rPr sz="2000" b="1"/>
              <a:t>Important</a:t>
            </a:r>
          </a:p>
          <a:p>
            <a:pPr lvl="0" indent="0" marL="1270000">
              <a:buNone/>
            </a:pPr>
            <a:r>
              <a:rPr sz="2000" b="1"/>
              <a:t>Interpretation of Assumption Tests</a:t>
            </a:r>
          </a:p>
          <a:p>
            <a:pPr lvl="0" indent="0" marL="1270000">
              <a:buNone/>
            </a:pPr>
            <a:r>
              <a:rPr sz="2000"/>
              <a:t>The Q-Q plot shows some deviation from normality, particularly in the tails, and Levene’s test indicates significant heterogeneity of variances across treatments (F = 8.17, p &lt; 0.001). As noted in the original analysis, there were “large differences in within-cell variances” in this dataset, and transformations did not improve variance homogeneity.</a:t>
            </a:r>
          </a:p>
          <a:p>
            <a:pPr lvl="0" indent="0" marL="1270000">
              <a:buNone/>
            </a:pPr>
            <a:r>
              <a:rPr sz="2000"/>
              <a:t>The DHARMa residual diagnostics also indicate potential issues with the distribution of residuals and homogeneity of variance. The residuals vs. fitted plot shows a pattern of increasing variance with increasing fitted values, confirming the heteroscedasticity.</a:t>
            </a:r>
          </a:p>
          <a:p>
            <a:pPr lvl="0" indent="0" marL="1270000">
              <a:buNone/>
            </a:pPr>
            <a:r>
              <a:rPr sz="2000"/>
              <a:t>However, mixed models are generally robust to moderate violations of assumptions, especially with balanced designs. Since transformations were not effective in improving the data properties, analyzing the untransformed data is a reasonable approach in this case.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0.0913), we can still examine the mean differences between treatments to understand patterns in the data.</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r>
              <a:rPr>
                <a:solidFill>
                  <a:srgbClr val="003B4F"/>
                </a:solidFill>
                <a:latin typeface="Courier"/>
              </a:rPr>
              <a:t>emm</a:t>
            </a:r>
          </a:p>
          <a:p>
            <a:pPr lvl="0" indent="0">
              <a:buNone/>
            </a:pPr>
            <a:r>
              <a:rPr>
                <a:latin typeface="Courier"/>
              </a:rPr>
              <a:t> TREAT       emmean   SE df lower.CL upper.CL
 Control        1.3 9.41 12   -19.20     21.8
 66% Density   21.6 9.41 12     1.05     42.0
 33% Density   19.0 9.41 12    -1.50     39.5
 Removed       39.2 9.41 12    18.70     59.7
Degrees-of-freedom method: kenward-roger 
Confidence level used: 0.95 </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Compact letter display</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 with jittered points</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"Urchin Density effect on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5E5E5E"/>
                </a:solidFill>
                <a:latin typeface="Courier"/>
              </a:rPr>
              <a:t># Create means plot with error bars</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p>
          <a:p>
            <a:pPr lvl="0" indent="0">
              <a:buNone/>
            </a:pPr>
            <a:r>
              <a:rPr>
                <a:solidFill>
                  <a:srgbClr val="5E5E5E"/>
                </a:solidFill>
                <a:latin typeface="Courier"/>
              </a:rPr>
              <a:t># Display plots</a:t>
            </a:r>
            <a:br/>
            <a:r>
              <a:rPr>
                <a:solidFill>
                  <a:srgbClr val="003B4F"/>
                </a:solidFill>
                <a:latin typeface="Courier"/>
              </a:rPr>
              <a:t>ggplot_boxplot</a:t>
            </a:r>
          </a:p>
        </p:txBody>
      </p:sp>
      <p:pic>
        <p:nvPicPr>
          <p:cNvPr descr="14_03_nested_anova_as_random_files/figure-pptx/unnamed-chunk-6-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03B4F"/>
                </a:solidFill>
                <a:latin typeface="Courier"/>
              </a:rPr>
              <a:t>means_plot</a:t>
            </a:r>
          </a:p>
        </p:txBody>
      </p:sp>
      <p:pic>
        <p:nvPicPr>
          <p:cNvPr descr="14_03_nested_anova_as_random_files/figure-pptx/unnamed-chunk-7-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Combined plot using patchwork</a:t>
            </a:r>
            <a:br/>
            <a:r>
              <a:rPr>
                <a:solidFill>
                  <a:srgbClr val="003B4F"/>
                </a:solidFill>
                <a:latin typeface="Courier"/>
              </a:rPr>
              <a:t>ggplot_boxplot </a:t>
            </a:r>
            <a:r>
              <a:rPr>
                <a:solidFill>
                  <a:srgbClr val="5E5E5E"/>
                </a:solidFill>
                <a:latin typeface="Courier"/>
              </a:rPr>
              <a:t>+</a:t>
            </a:r>
            <a:r>
              <a:rPr>
                <a:solidFill>
                  <a:srgbClr val="003B4F"/>
                </a:solidFill>
                <a:latin typeface="Courier"/>
              </a:rPr>
              <a:t> means_plot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1</a:t>
            </a:r>
            <a:r>
              <a:rPr>
                <a:solidFill>
                  <a:srgbClr val="003B4F"/>
                </a:solidFill>
                <a:latin typeface="Courier"/>
              </a:rPr>
              <a:t>)</a:t>
            </a:r>
          </a:p>
        </p:txBody>
      </p:sp>
      <p:pic>
        <p:nvPicPr>
          <p:cNvPr descr="14_03_nested_anova_as_random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Scientific Interpretation</a:t>
            </a:r>
          </a:p>
          <a:p>
            <a:pPr lvl="0" indent="0" marL="1270000">
              <a:buNone/>
            </a:pPr>
            <a:r>
              <a:rPr sz="2000"/>
              <a:t>Our mixed model analysis of the nested design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a:t>
            </a:r>
          </a:p>
          <a:p>
            <a:pPr lvl="0" indent="0" marL="1270000">
              <a:buNone/>
            </a:pPr>
            <a:r>
              <a:rPr sz="2000"/>
              <a:t>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a:t>
            </a:r>
          </a:p>
          <a:p>
            <a:pPr lvl="0" indent="0" marL="1270000">
              <a:buNone/>
            </a:pPr>
            <a:r>
              <a:rPr sz="2000"/>
              <a:t>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a:t>
            </a:r>
          </a:p>
          <a:p>
            <a:pPr lvl="0" indent="0" marL="1270000">
              <a:buNone/>
            </a:pPr>
            <a:r>
              <a:rPr sz="2000"/>
              <a:t>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Comparison with Traditional Nested ANOVA</a:t>
            </a:r>
          </a:p>
        </p:txBody>
      </p:sp>
      <p:sp>
        <p:nvSpPr>
          <p:cNvPr id="3" name="Content Placeholder 2"/>
          <p:cNvSpPr>
            <a:spLocks noGrp="1"/>
          </p:cNvSpPr>
          <p:nvPr>
            <p:ph idx="1"/>
          </p:nvPr>
        </p:nvSpPr>
        <p:spPr/>
        <p:txBody>
          <a:bodyPr/>
          <a:lstStyle/>
          <a:p>
            <a:pPr lvl="0" indent="0" marL="0">
              <a:buNone/>
            </a:pPr>
            <a:r>
              <a:rPr/>
              <a:t>The linear mixed model approach provides similar results to the traditional nested ANOVA approach. The main advantage of the mixed model is the more elegant handling of random effects and the extensive diagnostic tools available through packages like DHARMa.</a:t>
            </a:r>
          </a:p>
          <a:p>
            <a:pPr lvl="0" indent="0" marL="0">
              <a:buNone/>
            </a:pPr>
            <a:r>
              <a:rPr/>
              <a:t>The mixed model approach confirms that:</a:t>
            </a:r>
          </a:p>
          <a:p>
            <a:pPr lvl="0" indent="-342900" marL="342900">
              <a:buAutoNum type="arabicPeriod"/>
            </a:pPr>
            <a:r>
              <a:rPr/>
              <a:t>Treatment effects are not significant (p = 0.091)</a:t>
            </a:r>
          </a:p>
          <a:p>
            <a:pPr lvl="0" indent="-342900" marL="342900">
              <a:buAutoNum type="arabicPeriod"/>
            </a:pPr>
            <a:r>
              <a:rPr/>
              <a:t>Patches within treatments show significant variation (p &lt; 0.001)</a:t>
            </a:r>
          </a:p>
          <a:p>
            <a:pPr lvl="0" indent="-342900" marL="342900">
              <a:buAutoNum type="arabicPeriod"/>
            </a:pPr>
            <a:r>
              <a:rPr/>
              <a:t>The variance components are similar to those from the traditional approach</a:t>
            </a:r>
          </a:p>
          <a:p>
            <a:pPr lvl="0" indent="0" marL="0">
              <a:buNone/>
            </a:pPr>
            <a:r>
              <a:rPr/>
              <a:t>In both methods, the key ecological finding is the strong spatial heterogeneity in algal cover that overrides the grazing effect of urchins at different densities.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Andrew, N. L., &amp; Underwood, A. J. (1993). Density-dependent foraging in the sea urchin Centrostephanus rodgersii on shallow subtidal reefs in New South Wales, Australia. Marine Ecology Progress Series, 99, 89-98.</a:t>
            </a:r>
          </a:p>
          <a:p>
            <a:pPr lvl="0" indent="0" marL="0">
              <a:buNone/>
            </a:pPr>
            <a:r>
              <a:rPr/>
              <a:t>Quinn, G. P., &amp; Keough, M. J. (2002). Experimental design and data analysis for biologists. Cambridge University Press.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a:p>
            <a:pPr lvl="0" indent="0" marL="0">
              <a:buNone/>
            </a:pPr>
            <a:r>
              <a:rPr/>
              <a:t>The traditional nested ANOVA approach can be implemented using a linear mixed-effects model, which provides a more flexible framework for analyzing hierarchical designs. In this case, we’ll use the </a:t>
            </a:r>
            <a:r>
              <a:rPr>
                <a:latin typeface="Courier"/>
              </a:rPr>
              <a:t>lme4</a:t>
            </a:r>
            <a:r>
              <a:rPr/>
              <a:t> package to fit a model where treatment is a fixed effect and patch is a random effect nested within treatment.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Data Overview</a:t>
            </a:r>
          </a:p>
        </p:txBody>
      </p:sp>
      <p:sp>
        <p:nvSpPr>
          <p:cNvPr id="3" name="Content Placeholder 2"/>
          <p:cNvSpPr>
            <a:spLocks noGrp="1"/>
          </p:cNvSpPr>
          <p:nvPr>
            <p:ph idx="1"/>
          </p:nvPr>
        </p:nvSpPr>
        <p:spPr/>
        <p:txBody>
          <a:bodyPr/>
          <a:lstStyle/>
          <a:p>
            <a:pPr lvl="0" indent="0" marL="0">
              <a:buNone/>
            </a:pPr>
            <a:r>
              <a:rPr/>
              <a:t>The dataframe contains 80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 Model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hierarchical design is well-suited for analysis using linear mixed-effects models.</a:t>
                </a:r>
              </a:p>
              <a:p>
                <a:pPr lvl="0" indent="0" marL="0">
                  <a:spcBef>
                    <a:spcPts val="3000"/>
                  </a:spcBef>
                  <a:buNone/>
                </a:pPr>
                <a:r>
                  <a:rPr b="1"/>
                  <a:t>Model Specification</a:t>
                </a:r>
              </a:p>
              <a:p>
                <a:pPr lvl="0" indent="0" marL="0">
                  <a:buNone/>
                </a:pPr>
                <a:r>
                  <a:rPr/>
                  <a:t>We’ll use the following model specification:</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marL="0">
                  <a:buNone/>
                </a:pPr>
                <a:r>
                  <a:rPr/>
                  <a:t>In </a:t>
                </a:r>
                <a:r>
                  <a:rPr>
                    <a:latin typeface="Courier"/>
                  </a:rPr>
                  <a:t>lme4</a:t>
                </a:r>
                <a:r>
                  <a:rPr/>
                  <a:t>, this model is specified as</a:t>
                </a:r>
              </a:p>
              <a:p>
                <a:pPr lvl="0" indent="0">
                  <a:buNone/>
                </a:pPr>
                <a:r>
                  <a:rPr>
                    <a:solidFill>
                      <a:srgbClr val="5E5E5E"/>
                    </a:solidFill>
                    <a:latin typeface="Courier"/>
                  </a:rPr>
                  <a:t># Fit the mixed model</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Display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marL="0">
                  <a:spcBef>
                    <a:spcPts val="3000"/>
                  </a:spcBef>
                  <a:buNone/>
                </a:pPr>
                <a:r>
                  <a:rPr b="1"/>
                  <a:t>ANOVA Table</a:t>
                </a:r>
              </a:p>
              <a:p>
                <a:pPr lvl="0" indent="0" marL="0">
                  <a:buNone/>
                </a:pPr>
                <a:r>
                  <a:rPr/>
                  <a:t>The ANOVA table for the mixed model:</a:t>
                </a:r>
              </a:p>
              <a:p>
                <a:pPr lvl="0" indent="0">
                  <a:buNone/>
                </a:pPr>
                <a:r>
                  <a:rPr>
                    <a:solidFill>
                      <a:srgbClr val="5E5E5E"/>
                    </a:solidFill>
                    <a:latin typeface="Courier"/>
                  </a:rPr>
                  <a:t># Get ANOVA table with Type III tests</a:t>
                </a:r>
                <a:br/>
                <a:r>
                  <a:rPr>
                    <a:solidFill>
                      <a:srgbClr val="003B4F"/>
                    </a:solidFill>
                    <a:latin typeface="Courier"/>
                  </a:rPr>
                  <a:t>anova_table &lt;- </a:t>
                </a: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4758AB"/>
                    </a:solidFill>
                    <a:latin typeface="Courier"/>
                  </a:rPr>
                  <a:t>print</a:t>
                </a:r>
                <a:r>
                  <a:rPr>
                    <a:solidFill>
                      <a:srgbClr val="003B4F"/>
                    </a:solidFill>
                    <a:latin typeface="Courier"/>
                  </a:rPr>
                  <a:t>(anova_table)</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For comparison, also run a traditional nested ANOVA</a:t>
                </a:r>
                <a:br/>
                <a:r>
                  <a:rPr>
                    <a:solidFill>
                      <a:srgbClr val="003B4F"/>
                    </a:solidFill>
                    <a:latin typeface="Courier"/>
                  </a:rPr>
                  <a:t>nested_aov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std_summary &lt;- </a:t>
                </a:r>
                <a:r>
                  <a:rPr>
                    <a:solidFill>
                      <a:srgbClr val="4758AB"/>
                    </a:solidFill>
                    <a:latin typeface="Courier"/>
                  </a:rPr>
                  <a:t>summary</a:t>
                </a:r>
                <a:r>
                  <a:rPr>
                    <a:solidFill>
                      <a:srgbClr val="003B4F"/>
                    </a:solidFill>
                    <a:latin typeface="Courier"/>
                  </a:rPr>
                  <a:t>(nested_aov)[[</a:t>
                </a:r>
                <a:r>
                  <a:rPr>
                    <a:solidFill>
                      <a:srgbClr val="AD0000"/>
                    </a:solidFill>
                    <a:latin typeface="Courier"/>
                  </a:rPr>
                  <a:t>1</a:t>
                </a:r>
                <a:r>
                  <a:rPr>
                    <a:solidFill>
                      <a:srgbClr val="003B4F"/>
                    </a:solidFill>
                    <a:latin typeface="Courier"/>
                  </a:rPr>
                  <a:t>]]</a:t>
                </a:r>
                <a:br/>
                <a:br/>
                <a:r>
                  <a:rPr>
                    <a:solidFill>
                      <a:srgbClr val="5E5E5E"/>
                    </a:solidFill>
                    <a:latin typeface="Courier"/>
                  </a:rPr>
                  <a:t># Extract MS values - using exact row names</a:t>
                </a:r>
                <a:br/>
                <a:r>
                  <a:rPr>
                    <a:solidFill>
                      <a:srgbClr val="003B4F"/>
                    </a:solidFill>
                    <a:latin typeface="Courier"/>
                  </a:rPr>
                  <a:t>MS_treat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Print MS values to check</a:t>
                </a:r>
                <a:br/>
                <a:r>
                  <a:rPr>
                    <a:solidFill>
                      <a:srgbClr val="4758AB"/>
                    </a:solidFill>
                    <a:latin typeface="Courier"/>
                  </a:rPr>
                  <a:t>print</a:t>
                </a:r>
                <a:r>
                  <a:rPr>
                    <a:solidFill>
                      <a:srgbClr val="003B4F"/>
                    </a:solidFill>
                    <a:latin typeface="Courier"/>
                  </a:rPr>
                  <a:t>(</a:t>
                </a:r>
                <a:r>
                  <a:rPr>
                    <a:solidFill>
                      <a:srgbClr val="20794D"/>
                    </a:solidFill>
                    <a:latin typeface="Courier"/>
                  </a:rPr>
                  <a:t>"MS values:"</a:t>
                </a:r>
                <a:r>
                  <a:rPr>
                    <a:solidFill>
                      <a:srgbClr val="003B4F"/>
                    </a:solidFill>
                    <a:latin typeface="Courier"/>
                  </a:rPr>
                  <a:t>)</a:t>
                </a:r>
              </a:p>
              <a:p>
                <a:pPr lvl="0" indent="0">
                  <a:buNone/>
                </a:pPr>
                <a:r>
                  <a:rPr>
                    <a:latin typeface="Courier"/>
                  </a:rPr>
                  <a:t>[1] "MS values:"</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657422"/>
                    </a:solidFill>
                    <a:latin typeface="Courier"/>
                  </a:rPr>
                  <a:t>Treatment =</a:t>
                </a:r>
                <a:r>
                  <a:rPr>
                    <a:solidFill>
                      <a:srgbClr val="003B4F"/>
                    </a:solidFill>
                    <a:latin typeface="Courier"/>
                  </a:rPr>
                  <a:t> MS_treat, </a:t>
                </a:r>
                <a:r>
                  <a:rPr>
                    <a:solidFill>
                      <a:srgbClr val="657422"/>
                    </a:solidFill>
                    <a:latin typeface="Courier"/>
                  </a:rPr>
                  <a:t>Patches =</a:t>
                </a:r>
                <a:r>
                  <a:rPr>
                    <a:solidFill>
                      <a:srgbClr val="003B4F"/>
                    </a:solidFill>
                    <a:latin typeface="Courier"/>
                  </a:rPr>
                  <a:t> MS_patch, </a:t>
                </a:r>
                <a:r>
                  <a:rPr>
                    <a:solidFill>
                      <a:srgbClr val="657422"/>
                    </a:solidFill>
                    <a:latin typeface="Courier"/>
                  </a:rPr>
                  <a:t>Residual =</a:t>
                </a:r>
                <a:r>
                  <a:rPr>
                    <a:solidFill>
                      <a:srgbClr val="003B4F"/>
                    </a:solidFill>
                    <a:latin typeface="Courier"/>
                  </a:rPr>
                  <a:t> MS_residual))</a:t>
                </a:r>
              </a:p>
              <a:p>
                <a:pPr lvl="0" indent="0">
                  <a:buNone/>
                </a:pPr>
                <a:r>
                  <a:rPr>
                    <a:latin typeface="Courier"/>
                  </a:rPr>
                  <a:t>Treatment   Patches  Residual 
 4809.712  1770.162   298.600 </a:t>
                </a:r>
              </a:p>
              <a:p>
                <a:pPr lvl="0" indent="0">
                  <a:buNone/>
                </a:pPr>
                <a:r>
                  <a:rPr>
                    <a:solidFill>
                      <a:srgbClr val="5E5E5E"/>
                    </a:solidFill>
                    <a:latin typeface="Courier"/>
                  </a:rPr>
                  <a:t># Extract df values</a:t>
                </a:r>
                <a:br/>
                <a:r>
                  <a:rPr>
                    <a:solidFill>
                      <a:srgbClr val="003B4F"/>
                    </a:solidFill>
                    <a:latin typeface="Courier"/>
                  </a:rPr>
                  <a:t>df_treat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a:t>
                </a:r>
                <a:br/>
                <a:r>
                  <a:rPr>
                    <a:solidFill>
                      <a:srgbClr val="003B4F"/>
                    </a:solidFill>
                    <a:latin typeface="Courier"/>
                  </a:rPr>
                  <a:t>trad_anova_table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trad_anova_table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trad_anova_table</a:t>
                </a:r>
              </a:p>
              <a:p>
                <a:pPr lvl="0" indent="0">
                  <a:buNone/>
                </a:pPr>
                <a:r>
                  <a:rPr>
                    <a:latin typeface="Courier"/>
                  </a:rPr>
                  <a:t>               Source df       MS        F           p
1           Treatment  3 4809.712 2.717102 0.091262004
2 Patches (treatment) 12 1770.162 5.928207      &lt;0.001
3            Residual 64  298.600       NA        &lt;NA&gt;</a:t>
                </a:r>
              </a:p>
              <a:p>
                <a:pPr lvl="0" indent="0">
                  <a:buNone/>
                </a:pPr>
                <a:r>
                  <a:rPr>
                    <a:solidFill>
                      <a:srgbClr val="5E5E5E"/>
                    </a:solidFill>
                    <a:latin typeface="Courier"/>
                  </a:rPr>
                  <a:t># # Display traditional ANOVA table with flextable</a:t>
                </a:r>
                <a:br/>
                <a:r>
                  <a:rPr>
                    <a:solidFill>
                      <a:srgbClr val="5E5E5E"/>
                    </a:solidFill>
                    <a:latin typeface="Courier"/>
                  </a:rPr>
                  <a:t># trad_anova_table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Source = "Source of variation",</a:t>
                </a:r>
                <a:br/>
                <a:r>
                  <a:rPr>
                    <a:solidFill>
                      <a:srgbClr val="5E5E5E"/>
                    </a:solidFill>
                    <a:latin typeface="Courier"/>
                  </a:rPr>
                  <a:t>#     df = "df",</a:t>
                </a:r>
                <a:br/>
                <a:r>
                  <a:rPr>
                    <a:solidFill>
                      <a:srgbClr val="5E5E5E"/>
                    </a:solidFill>
                    <a:latin typeface="Courier"/>
                  </a:rPr>
                  <a:t>#     MS = "MS",</a:t>
                </a:r>
                <a:br/>
                <a:r>
                  <a:rPr>
                    <a:solidFill>
                      <a:srgbClr val="5E5E5E"/>
                    </a:solidFill>
                    <a:latin typeface="Courier"/>
                  </a:rPr>
                  <a:t>#     F = "F",</a:t>
                </a:r>
                <a:br/>
                <a:r>
                  <a:rPr>
                    <a:solidFill>
                      <a:srgbClr val="5E5E5E"/>
                    </a:solidFill>
                    <a:latin typeface="Courier"/>
                  </a:rPr>
                  <a:t>#     p = "p"</a:t>
                </a:r>
                <a:br/>
                <a:r>
                  <a:rPr>
                    <a:solidFill>
                      <a:srgbClr val="5E5E5E"/>
                    </a:solidFill>
                    <a:latin typeface="Courier"/>
                  </a:rPr>
                  <a:t>#   ) %&gt;%</a:t>
                </a:r>
                <a:br/>
                <a:r>
                  <a:rPr>
                    <a:solidFill>
                      <a:srgbClr val="5E5E5E"/>
                    </a:solidFill>
                    <a:latin typeface="Courier"/>
                  </a:rPr>
                  <a:t>#   colformat_double(j = c("MS", "F"), digits = 2) %&gt;%</a:t>
                </a:r>
                <a:br/>
                <a:r>
                  <a:rPr>
                    <a:solidFill>
                      <a:srgbClr val="5E5E5E"/>
                    </a:solidFill>
                    <a:latin typeface="Courier"/>
                  </a:rPr>
                  <a:t>#   autofit() %&gt;%</a:t>
                </a:r>
                <a:br/>
                <a:r>
                  <a:rPr>
                    <a:solidFill>
                      <a:srgbClr val="5E5E5E"/>
                    </a:solidFill>
                    <a:latin typeface="Courier"/>
                  </a:rPr>
                  <a:t>#   add_header_lines("ANOVA table for nested design") %&gt;%</a:t>
                </a:r>
                <a:br/>
                <a:r>
                  <a:rPr>
                    <a:solidFill>
                      <a:srgbClr val="5E5E5E"/>
                    </a:solidFill>
                    <a:latin typeface="Courier"/>
                  </a:rPr>
                  <a:t>#   theme_box()</a:t>
                </a:r>
              </a:p>
              <a:p>
                <a:pPr lvl="0" indent="0" marL="0">
                  <a:spcBef>
                    <a:spcPts val="3000"/>
                  </a:spcBef>
                  <a:buNone/>
                </a:pPr>
                <a:r>
                  <a:rPr b="1"/>
                  <a:t>Variance Components</a:t>
                </a:r>
              </a:p>
              <a:p>
                <a:pPr lvl="0" indent="0" marL="0">
                  <a:buNone/>
                </a:pPr>
                <a:r>
                  <a:rPr/>
                  <a:t>We can extract the variance components from the mixed model:</a:t>
                </a:r>
              </a:p>
              <a:p>
                <a:pPr lvl="0" indent="0">
                  <a:buNone/>
                </a:pPr>
                <a:r>
                  <a:rPr>
                    <a:solidFill>
                      <a:srgbClr val="5E5E5E"/>
                    </a:solidFill>
                    <a:latin typeface="Courier"/>
                  </a:rPr>
                  <a:t># Print corrected results</a:t>
                </a:r>
                <a:br/>
                <a:br/>
                <a:r>
                  <a:rPr>
                    <a:solidFill>
                      <a:srgbClr val="5E5E5E"/>
                    </a:solidFill>
                    <a:latin typeface="Courier"/>
                  </a:rPr>
                  <a:t># Extract variance components</a:t>
                </a:r>
                <a:br/>
                <a:r>
                  <a:rPr>
                    <a:solidFill>
                      <a:srgbClr val="003B4F"/>
                    </a:solidFill>
                    <a:latin typeface="Courier"/>
                  </a:rPr>
                  <a:t>vc &lt;- </a:t>
                </a:r>
                <a:r>
                  <a:rPr>
                    <a:solidFill>
                      <a:srgbClr val="4758AB"/>
                    </a:solidFill>
                    <a:latin typeface="Courier"/>
                  </a:rPr>
                  <a:t>VarCorr</a:t>
                </a:r>
                <a:r>
                  <a:rPr>
                    <a:solidFill>
                      <a:srgbClr val="003B4F"/>
                    </a:solidFill>
                    <a:latin typeface="Courier"/>
                  </a:rPr>
                  <a:t>(mixed_model)</a:t>
                </a:r>
                <a:br/>
                <a:r>
                  <a:rPr>
                    <a:solidFill>
                      <a:srgbClr val="4758AB"/>
                    </a:solidFill>
                    <a:latin typeface="Courier"/>
                  </a:rPr>
                  <a:t>print</a:t>
                </a:r>
                <a:r>
                  <a:rPr>
                    <a:solidFill>
                      <a:srgbClr val="003B4F"/>
                    </a:solidFill>
                    <a:latin typeface="Courier"/>
                  </a:rPr>
                  <a:t>(vc)</a:t>
                </a:r>
              </a:p>
              <a:p>
                <a:pPr lvl="0" indent="0">
                  <a:buNone/>
                </a:pPr>
                <a:r>
                  <a:rPr>
                    <a:latin typeface="Courier"/>
                  </a:rPr>
                  <a:t> Groups      Name        Std.Dev.
 TREAT:PATCH (Intercept) 17.156  
 Residual                17.280  </a:t>
                </a:r>
              </a:p>
              <a:p>
                <a:pPr lvl="0" indent="0">
                  <a:buNone/>
                </a:pPr>
                <a:r>
                  <a:rPr>
                    <a:solidFill>
                      <a:srgbClr val="5E5E5E"/>
                    </a:solidFill>
                    <a:latin typeface="Courier"/>
                  </a:rPr>
                  <a:t># Extract variance components</a:t>
                </a:r>
                <a:br/>
                <a:r>
                  <a:rPr>
                    <a:solidFill>
                      <a:srgbClr val="003B4F"/>
                    </a:solidFill>
                    <a:latin typeface="Courier"/>
                  </a:rPr>
                  <a:t>var_comp_patch &lt;- </a:t>
                </a:r>
                <a:r>
                  <a:rPr>
                    <a:solidFill>
                      <a:srgbClr val="4758AB"/>
                    </a:solidFill>
                    <a:latin typeface="Courier"/>
                  </a:rPr>
                  <a:t>as.numeric</a:t>
                </a:r>
                <a:r>
                  <a:rPr>
                    <a:solidFill>
                      <a:srgbClr val="003B4F"/>
                    </a:solidFill>
                    <a:latin typeface="Courier"/>
                  </a:rPr>
                  <a:t>(vc</a:t>
                </a:r>
                <a:r>
                  <a:rPr>
                    <a:solidFill>
                      <a:srgbClr val="5E5E5E"/>
                    </a:solidFill>
                    <a:latin typeface="Courier"/>
                  </a:rPr>
                  <a:t>$</a:t>
                </a:r>
                <a:r>
                  <a:rPr>
                    <a:solidFill>
                      <a:srgbClr val="20794D"/>
                    </a:solidFill>
                    <a:latin typeface="Courier"/>
                  </a:rPr>
                  <a:t>`</a:t>
                </a:r>
                <a:r>
                  <a:rPr>
                    <a:solidFill>
                      <a:srgbClr val="657422"/>
                    </a:solidFill>
                    <a:latin typeface="Courier"/>
                  </a:rPr>
                  <a:t>TREAT:PATCH</a:t>
                </a:r>
                <a:r>
                  <a:rPr>
                    <a:solidFill>
                      <a:srgbClr val="20794D"/>
                    </a:solidFill>
                    <a:latin typeface="Courier"/>
                  </a:rPr>
                  <a:t>`</a:t>
                </a:r>
                <a:r>
                  <a:rPr>
                    <a:solidFill>
                      <a:srgbClr val="003B4F"/>
                    </a:solidFill>
                    <a:latin typeface="Courier"/>
                  </a:rPr>
                  <a:t>)</a:t>
                </a:r>
                <a:br/>
                <a:r>
                  <a:rPr>
                    <a:solidFill>
                      <a:srgbClr val="003B4F"/>
                    </a:solidFill>
                    <a:latin typeface="Courier"/>
                  </a:rPr>
                  <a:t>var_comp_residual &lt;- </a:t>
                </a:r>
                <a:r>
                  <a:rPr>
                    <a:solidFill>
                      <a:srgbClr val="4758AB"/>
                    </a:solidFill>
                    <a:latin typeface="Courier"/>
                  </a:rPr>
                  <a:t>attr</a:t>
                </a:r>
                <a:r>
                  <a:rPr>
                    <a:solidFill>
                      <a:srgbClr val="003B4F"/>
                    </a:solidFill>
                    <a:latin typeface="Courier"/>
                  </a:rPr>
                  <a:t>(vc, </a:t>
                </a:r>
                <a:r>
                  <a:rPr>
                    <a:solidFill>
                      <a:srgbClr val="20794D"/>
                    </a:solidFill>
                    <a:latin typeface="Courier"/>
                  </a:rPr>
                  <a:t>"sc"</a:t>
                </a:r>
                <a:r>
                  <a:rPr>
                    <a:solidFill>
                      <a:srgbClr val="003B4F"/>
                    </a:solidFill>
                    <a:latin typeface="Courier"/>
                  </a:rPr>
                  <a:t>)</a:t>
                </a:r>
                <a:r>
                  <a:rPr>
                    <a:solidFill>
                      <a:srgbClr val="5E5E5E"/>
                    </a:solidFill>
                    <a:latin typeface="Courier"/>
                  </a:rPr>
                  <a:t>^</a:t>
                </a:r>
                <a:r>
                  <a:rPr>
                    <a:solidFill>
                      <a:srgbClr val="AD0000"/>
                    </a:solidFill>
                    <a:latin typeface="Courier"/>
                  </a:rPr>
                  <a:t>2</a:t>
                </a:r>
                <a:br/>
                <a:br/>
                <a:r>
                  <a:rPr>
                    <a:solidFill>
                      <a:srgbClr val="5E5E5E"/>
                    </a:solidFill>
                    <a:latin typeface="Courier"/>
                  </a:rPr>
                  <a:t># Calculate percentage of total variance</a:t>
                </a:r>
                <a:br/>
                <a:r>
                  <a:rPr>
                    <a:solidFill>
                      <a:srgbClr val="003B4F"/>
                    </a:solidFill>
                    <a:latin typeface="Courier"/>
                  </a:rPr>
                  <a:t>total_var &lt;- var_comp_patch </a:t>
                </a:r>
                <a:r>
                  <a:rPr>
                    <a:solidFill>
                      <a:srgbClr val="5E5E5E"/>
                    </a:solidFill>
                    <a:latin typeface="Courier"/>
                  </a:rPr>
                  <a:t>+</a:t>
                </a:r>
                <a:r>
                  <a:rPr>
                    <a:solidFill>
                      <a:srgbClr val="003B4F"/>
                    </a:solidFill>
                    <a:latin typeface="Courier"/>
                  </a:rPr>
                  <a:t> var_comp_residual</a:t>
                </a:r>
                <a:br/>
                <a:r>
                  <a:rPr>
                    <a:solidFill>
                      <a:srgbClr val="003B4F"/>
                    </a:solidFill>
                    <a:latin typeface="Courier"/>
                  </a:rPr>
                  <a:t>pct_patch &lt;- var_comp_patch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pct_residual &lt;- var_comp_residual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Calculate treatment variance component</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n_patch &lt;- </a:t>
                </a:r>
                <a:r>
                  <a:rPr>
                    <a:solidFill>
                      <a:srgbClr val="AD0000"/>
                    </a:solidFill>
                    <a:latin typeface="Courier"/>
                  </a:rPr>
                  <a:t>4</a:t>
                </a:r>
                <a:r>
                  <a:rPr>
                    <a:solidFill>
                      <a:srgbClr val="003B4F"/>
                    </a:solidFill>
                    <a:latin typeface="Courier"/>
                  </a:rPr>
                  <a:t>  </a:t>
                </a:r>
                <a:r>
                  <a:rPr>
                    <a:solidFill>
                      <a:srgbClr val="5E5E5E"/>
                    </a:solidFill>
                    <a:latin typeface="Courier"/>
                  </a:rPr>
                  <a:t># Number of patches per treatment</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n_patch)</a:t>
                </a:r>
                <a:br/>
                <a:br/>
                <a:r>
                  <a:rPr>
                    <a:solidFill>
                      <a:srgbClr val="5E5E5E"/>
                    </a:solidFill>
                    <a:latin typeface="Courier"/>
                  </a:rPr>
                  <a:t># Format variance components for display</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variance components 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7760345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a:buNone/>
            </a:pPr>
            <a:r>
              <a:rPr>
                <a:solidFill>
                  <a:srgbClr val="5E5E5E"/>
                </a:solidFill>
                <a:latin typeface="Courier"/>
              </a:rPr>
              <a:t># Complete table with all information</a:t>
            </a:r>
            <a:br/>
            <a:r>
              <a:rPr>
                <a:solidFill>
                  <a:srgbClr val="003B4F"/>
                </a:solidFill>
                <a:latin typeface="Courier"/>
              </a:rPr>
              <a:t>complete_table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(trad_anova_table</a:t>
            </a:r>
            <a:r>
              <a:rPr>
                <a:solidFill>
                  <a:srgbClr val="5E5E5E"/>
                </a:solidFill>
                <a:latin typeface="Courier"/>
              </a:rPr>
              <a:t>$</a:t>
            </a:r>
            <a:r>
              <a:rPr>
                <a:solidFill>
                  <a:srgbClr val="003B4F"/>
                </a:solidFill>
                <a:latin typeface="Courier"/>
              </a:rPr>
              <a:t>p[</a:t>
            </a:r>
            <a:r>
              <a:rPr>
                <a:solidFill>
                  <a:srgbClr val="AD0000"/>
                </a:solidFill>
                <a:latin typeface="Courier"/>
              </a:rPr>
              <a:t>1</a:t>
            </a:r>
            <a:r>
              <a:rPr>
                <a:solidFill>
                  <a:srgbClr val="003B4F"/>
                </a:solidFill>
                <a:latin typeface="Courier"/>
              </a:rPr>
              <a:t>], trad_anova_table</a:t>
            </a:r>
            <a:r>
              <a:rPr>
                <a:solidFill>
                  <a:srgbClr val="5E5E5E"/>
                </a:solidFill>
                <a:latin typeface="Courier"/>
              </a:rPr>
              <a:t>$</a:t>
            </a:r>
            <a:r>
              <a:rPr>
                <a:solidFill>
                  <a:srgbClr val="003B4F"/>
                </a:solidFill>
                <a:latin typeface="Courier"/>
              </a:rPr>
              <a:t>p[</a:t>
            </a:r>
            <a:r>
              <a:rPr>
                <a:solidFill>
                  <a:srgbClr val="AD0000"/>
                </a:solidFill>
                <a:latin typeface="Courier"/>
              </a:rPr>
              <a:t>2</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complete table</a:t>
            </a:r>
            <a:br/>
            <a:r>
              <a:rPr>
                <a:solidFill>
                  <a:srgbClr val="003B4F"/>
                </a:solidFill>
                <a:latin typeface="Courier"/>
              </a:rPr>
              <a:t>complete_table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 comp."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"Complete ANOVA table with 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468476704"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gridCol w="936217"/>
              </a:tblGrid>
              <a:tr h="390105">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 comp.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Interpretation of ANOVA Results</a:t>
            </a:r>
          </a:p>
          <a:p>
            <a:pPr lvl="0" indent="0" marL="1270000">
              <a:buNone/>
            </a:pPr>
            <a:r>
              <a:rPr sz="2000"/>
              <a:t>The nested ANOVA using mixed models reveals that there was no significant effect of urchin density treatment on algae cover (F = 2.72, df = 3, 12, p = 0.0913). However, there was significant variation among patches within treatments (F = 5.93, df = 12, 64, p &lt; 0.001).</a:t>
            </a:r>
          </a:p>
          <a:p>
            <a:pPr lvl="0" indent="0" marL="1270000">
              <a:buNone/>
            </a:pPr>
            <a:r>
              <a:rPr sz="2000"/>
              <a:t>The variance component for patches nested within treatments (294) indicates substantial spatial heterogeneity in algae cover, highlighting the importance of accounting for this spatial variation in the analysis. The negative variance component for treatment suggests that there is more variation among patches within treatments than among treatments themselves.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799828598"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 Testing</a:t>
            </a:r>
          </a:p>
        </p:txBody>
      </p:sp>
      <p:sp>
        <p:nvSpPr>
          <p:cNvPr id="4" name="Text Placeholder 3"/>
          <p:cNvSpPr>
            <a:spLocks noGrp="1"/>
          </p:cNvSpPr>
          <p:nvPr>
            <p:ph idx="2" sz="half" type="body"/>
          </p:nvPr>
        </p:nvSpPr>
        <p:spPr/>
        <p:txBody>
          <a:bodyPr/>
          <a:lstStyle/>
          <a:p>
            <a:pPr lvl="0" indent="0" marL="0">
              <a:buNone/>
            </a:pPr>
            <a:r>
              <a:rPr/>
              <a:t>For valid inference from mixed models, several assumptions must be met. We test these assumptions below.</a:t>
            </a:r>
          </a:p>
          <a:p>
            <a:pPr lvl="0" indent="0" marL="0">
              <a:spcBef>
                <a:spcPts val="3000"/>
              </a:spcBef>
              <a:buNone/>
            </a:pPr>
            <a:r>
              <a:rPr b="1"/>
              <a:t>Normality of Residuals</a:t>
            </a:r>
          </a:p>
          <a:p>
            <a:pPr lvl="0" indent="0">
              <a:buNone/>
            </a:pPr>
            <a:r>
              <a:rPr>
                <a:solidFill>
                  <a:srgbClr val="5E5E5E"/>
                </a:solidFill>
                <a:latin typeface="Courier"/>
              </a:rPr>
              <a:t># QQ plot of residuals</a:t>
            </a:r>
            <a:br/>
            <a:r>
              <a:rPr>
                <a:solidFill>
                  <a:srgbClr val="4758AB"/>
                </a:solidFill>
                <a:latin typeface="Courier"/>
              </a:rPr>
              <a:t>qqnorm</a:t>
            </a:r>
            <a:r>
              <a:rPr>
                <a:solidFill>
                  <a:srgbClr val="003B4F"/>
                </a:solidFill>
                <a:latin typeface="Courier"/>
              </a:rPr>
              <a:t>(</a:t>
            </a:r>
            <a:r>
              <a:rPr>
                <a:solidFill>
                  <a:srgbClr val="4758AB"/>
                </a:solidFill>
                <a:latin typeface="Courier"/>
              </a:rPr>
              <a:t>resid</a:t>
            </a:r>
            <a:r>
              <a:rPr>
                <a:solidFill>
                  <a:srgbClr val="003B4F"/>
                </a:solidFill>
                <a:latin typeface="Courier"/>
              </a:rPr>
              <a:t>(mixed_model))</a:t>
            </a:r>
            <a:br/>
            <a:r>
              <a:rPr>
                <a:solidFill>
                  <a:srgbClr val="4758AB"/>
                </a:solidFill>
                <a:latin typeface="Courier"/>
              </a:rPr>
              <a:t>qqline</a:t>
            </a:r>
            <a:r>
              <a:rPr>
                <a:solidFill>
                  <a:srgbClr val="003B4F"/>
                </a:solidFill>
                <a:latin typeface="Courier"/>
              </a:rPr>
              <a:t>(</a:t>
            </a:r>
            <a:r>
              <a:rPr>
                <a:solidFill>
                  <a:srgbClr val="4758AB"/>
                </a:solidFill>
                <a:latin typeface="Courier"/>
              </a:rPr>
              <a:t>resid</a:t>
            </a:r>
            <a:r>
              <a:rPr>
                <a:solidFill>
                  <a:srgbClr val="003B4F"/>
                </a:solidFill>
                <a:latin typeface="Courier"/>
              </a:rPr>
              <a:t>(mixed_model))</a:t>
            </a:r>
          </a:p>
        </p:txBody>
      </p:sp>
      <p:pic>
        <p:nvPicPr>
          <p:cNvPr descr="14_03_nested_anova_as_random_files/figure-pptx/normal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hist</a:t>
            </a:r>
            <a:r>
              <a:rPr>
                <a:solidFill>
                  <a:srgbClr val="003B4F"/>
                </a:solidFill>
                <a:latin typeface="Courier"/>
              </a:rPr>
              <a:t>(</a:t>
            </a:r>
            <a:r>
              <a:rPr>
                <a:solidFill>
                  <a:srgbClr val="4758AB"/>
                </a:solidFill>
                <a:latin typeface="Courier"/>
              </a:rPr>
              <a:t>resid</a:t>
            </a:r>
            <a:r>
              <a:rPr>
                <a:solidFill>
                  <a:srgbClr val="003B4F"/>
                </a:solidFill>
                <a:latin typeface="Courier"/>
              </a:rPr>
              <a:t>(mixed_model), </a:t>
            </a:r>
            <a:r>
              <a:rPr>
                <a:solidFill>
                  <a:srgbClr val="657422"/>
                </a:solidFill>
                <a:latin typeface="Courier"/>
              </a:rPr>
              <a:t>main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"Residuals"</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AD0000"/>
                </a:solidFill>
                <a:latin typeface="Courier"/>
              </a:rPr>
              <a:t>15</a:t>
            </a:r>
            <a:r>
              <a:rPr>
                <a:solidFill>
                  <a:srgbClr val="003B4F"/>
                </a:solidFill>
                <a:latin typeface="Courier"/>
              </a:rPr>
              <a:t>)</a:t>
            </a:r>
          </a:p>
        </p:txBody>
      </p:sp>
      <p:pic>
        <p:nvPicPr>
          <p:cNvPr descr="14_03_nested_anova_as_random_files/figure-pptx/normality-2.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2025-06-02T16:44:49Z</dcterms:created>
  <dcterms:modified xsi:type="dcterms:W3CDTF">2025-06-02T16:44:49Z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