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CC31"/>
    <a:srgbClr val="70121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726"/>
  </p:normalViewPr>
  <p:slideViewPr>
    <p:cSldViewPr snapToGrid="0" snapToObjects="1">
      <p:cViewPr varScale="1">
        <p:scale>
          <a:sx d="100" n="165"/>
          <a:sy d="100" n="165"/>
        </p:scale>
        <p:origin x="560" y="176"/>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9" Type="http://schemas.openxmlformats.org/officeDocument/2006/relationships/viewProps" Target="viewProps.xml" /><Relationship Id="rId28" Type="http://schemas.openxmlformats.org/officeDocument/2006/relationships/presProps" Target="presProps.xml" /><Relationship Id="rId1" Type="http://schemas.openxmlformats.org/officeDocument/2006/relationships/slideMaster" Target="slideMasters/slideMaster1.xml" /><Relationship Id="rId31" Type="http://schemas.openxmlformats.org/officeDocument/2006/relationships/tableStyles" Target="tableStyles.xml" /><Relationship Id="rId30"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565688"/>
          </a:xfrm>
        </p:spPr>
        <p:txBody>
          <a:bodyPr>
            <a:normAutofit/>
          </a:bodyPr>
          <a:lstStyle>
            <a:lvl1pPr>
              <a:defRPr sz="2400"/>
            </a:lvl1pPr>
          </a:lstStyle>
          <a:p>
            <a:r>
              <a:rPr lang="en-US" dirty="0"/>
              <a:t>Click to edit Master title style</a:t>
            </a:r>
          </a:p>
        </p:txBody>
      </p:sp>
      <p:sp>
        <p:nvSpPr>
          <p:cNvPr id="3" name="Subtitle 2"/>
          <p:cNvSpPr>
            <a:spLocks noGrp="1"/>
          </p:cNvSpPr>
          <p:nvPr>
            <p:ph type="subTitle" idx="1"/>
          </p:nvPr>
        </p:nvSpPr>
        <p:spPr>
          <a:xfrm>
            <a:off x="255722" y="565689"/>
            <a:ext cx="6400800" cy="1314450"/>
          </a:xfrm>
        </p:spPr>
        <p:txBody>
          <a:bodyPr>
            <a:normAutofit/>
          </a:bodyPr>
          <a:lstStyle>
            <a:lvl1pPr marL="0" indent="0" algn="ctr">
              <a:buNone/>
              <a:defRPr sz="2000">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normAutofit/>
          </a:bodyPr>
          <a:lstStyle>
            <a:lvl1pPr algn="l">
              <a:defRPr sz="2400"/>
            </a:lvl1pPr>
          </a:lstStyle>
          <a:p>
            <a:r>
              <a:rPr lang="en-US" dirty="0"/>
              <a:t>Click to edit Master title style</a:t>
            </a:r>
          </a:p>
        </p:txBody>
      </p:sp>
      <p:sp>
        <p:nvSpPr>
          <p:cNvPr id="3" name="Content Placeholder 2"/>
          <p:cNvSpPr>
            <a:spLocks noGrp="1"/>
          </p:cNvSpPr>
          <p:nvPr>
            <p:ph idx="1"/>
          </p:nvPr>
        </p:nvSpPr>
        <p:spPr>
          <a:xfrm>
            <a:off x="0" y="614605"/>
            <a:ext cx="9089756" cy="3914289"/>
          </a:xfrm>
        </p:spPr>
        <p:txBody>
          <a:bodyPr>
            <a:normAutofit/>
          </a:bodyPr>
          <a:lstStyle>
            <a:lvl1pPr marL="230188" indent="-230188">
              <a:tabLst/>
              <a:defRPr sz="1800"/>
            </a:lvl1pPr>
            <a:lvl2pPr marL="514350" indent="-284163">
              <a:spcBef>
                <a:spcPts val="0"/>
              </a:spcBef>
              <a:tabLst/>
              <a:defRPr sz="1600"/>
            </a:lvl2pPr>
            <a:lvl3pPr marL="692150" indent="-177800">
              <a:spcBef>
                <a:spcPts val="0"/>
              </a:spcBef>
              <a:tabLst/>
              <a:defRPr sz="1400"/>
            </a:lvl3pPr>
            <a:lvl4pPr marL="914400" indent="-222250">
              <a:spcBef>
                <a:spcPts val="0"/>
              </a:spcBef>
              <a:tabLst/>
              <a:defRPr sz="1400"/>
            </a:lvl4pPr>
            <a:lvl5pPr marL="1146175" indent="-231775">
              <a:spcBef>
                <a:spcPts val="0"/>
              </a:spcBef>
              <a:tabLst/>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21556"/>
          </a:xfrm>
        </p:spPr>
        <p:txBody>
          <a:bodyPr anchor="t">
            <a:normAutofit/>
          </a:bodyPr>
          <a:lstStyle>
            <a:lvl1pPr algn="l">
              <a:defRPr sz="2400" b="1" cap="all"/>
            </a:lvl1pPr>
          </a:lstStyle>
          <a:p>
            <a:r>
              <a:rPr lang="en-US" dirty="0"/>
              <a:t>Click to edit Master title style</a:t>
            </a:r>
          </a:p>
        </p:txBody>
      </p:sp>
      <p:sp>
        <p:nvSpPr>
          <p:cNvPr id="3" name="Text Placeholder 2"/>
          <p:cNvSpPr>
            <a:spLocks noGrp="1"/>
          </p:cNvSpPr>
          <p:nvPr>
            <p:ph type="body" idx="1"/>
          </p:nvPr>
        </p:nvSpPr>
        <p:spPr>
          <a:xfrm>
            <a:off x="457200" y="1141649"/>
            <a:ext cx="7772400" cy="1125140"/>
          </a:xfrm>
        </p:spPr>
        <p:txBody>
          <a:bodyPr anchor="b">
            <a:normAutofit/>
          </a:bodyPr>
          <a:lstStyle>
            <a:lvl1pPr marL="0" indent="0">
              <a:buNone/>
              <a:defRPr sz="16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lvl1pPr algn="l">
              <a:defRPr b="0">
                <a:solidFill>
                  <a:srgbClr val="FDCC31"/>
                </a:solidFill>
              </a:defRPr>
            </a:lvl1pPr>
          </a:lstStyle>
          <a:p>
            <a:r>
              <a:rPr lang="en-US" dirty="0"/>
              <a:t>Click to edit Master title style</a:t>
            </a:r>
          </a:p>
        </p:txBody>
      </p:sp>
      <p:sp>
        <p:nvSpPr>
          <p:cNvPr id="3" name="Content Placeholder 2"/>
          <p:cNvSpPr>
            <a:spLocks noGrp="1"/>
          </p:cNvSpPr>
          <p:nvPr>
            <p:ph sz="half" idx="1"/>
          </p:nvPr>
        </p:nvSpPr>
        <p:spPr>
          <a:xfrm>
            <a:off x="9040" y="662663"/>
            <a:ext cx="6010759" cy="4480837"/>
          </a:xfrm>
        </p:spPr>
        <p:txBody>
          <a:bodyPr>
            <a:normAutofit/>
          </a:bodyPr>
          <a:lstStyle>
            <a:lvl1pPr marL="230188" indent="-230188">
              <a:tabLst/>
              <a:defRPr sz="1800"/>
            </a:lvl1pPr>
            <a:lvl2pPr marL="460375" indent="-230188">
              <a:tabLst/>
              <a:defRPr sz="1600"/>
            </a:lvl2pPr>
            <a:lvl3pPr marL="630238" indent="-169863">
              <a:tabLst/>
              <a:defRPr sz="1400"/>
            </a:lvl3pPr>
            <a:lvl4pPr marL="914400" indent="-284163">
              <a:tabLst/>
              <a:defRPr sz="1400"/>
            </a:lvl4pPr>
            <a:lvl5pPr marL="1146175" indent="-231775">
              <a:tabLst/>
              <a:defRPr sz="14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29580" y="662664"/>
            <a:ext cx="2790986" cy="4480836"/>
          </a:xfrm>
        </p:spPr>
        <p:txBody>
          <a:bodyPr>
            <a:normAutofit/>
          </a:bodyPr>
          <a:lstStyle>
            <a:lvl1pPr marL="342900" indent="-342900">
              <a:defRPr lang="en-US" sz="1800" kern="1200" dirty="0">
                <a:solidFill>
                  <a:schemeClr val="tx1"/>
                </a:solidFill>
                <a:latin typeface="+mn-lt"/>
                <a:ea typeface="+mn-ea"/>
                <a:cs typeface="+mn-cs"/>
              </a:defRPr>
            </a:lvl1pPr>
            <a:lvl2pPr marL="515937" indent="-285750">
              <a:defRPr lang="en-US" sz="1600" kern="1200" dirty="0">
                <a:solidFill>
                  <a:schemeClr val="tx1"/>
                </a:solidFill>
                <a:latin typeface="+mn-lt"/>
                <a:ea typeface="+mn-ea"/>
                <a:cs typeface="+mn-cs"/>
              </a:defRPr>
            </a:lvl2pPr>
            <a:lvl3pPr marL="746125" indent="-285750">
              <a:defRPr lang="en-US" sz="1400" kern="1200" dirty="0">
                <a:solidFill>
                  <a:schemeClr val="tx1"/>
                </a:solidFill>
                <a:latin typeface="+mn-lt"/>
                <a:ea typeface="+mn-ea"/>
                <a:cs typeface="+mn-cs"/>
              </a:defRPr>
            </a:lvl3pPr>
            <a:lvl4pPr marL="915987" indent="-285750">
              <a:defRPr lang="en-US" sz="1400" kern="1200" dirty="0">
                <a:solidFill>
                  <a:schemeClr val="tx1"/>
                </a:solidFill>
                <a:latin typeface="+mn-lt"/>
                <a:ea typeface="+mn-ea"/>
                <a:cs typeface="+mn-cs"/>
              </a:defRPr>
            </a:lvl4pPr>
            <a:lvl5pPr marL="1200150" indent="-285750">
              <a:defRPr lang="en-US" sz="1400" kern="1200" dirty="0">
                <a:solidFill>
                  <a:schemeClr val="tx1"/>
                </a:solidFill>
                <a:latin typeface="+mn-lt"/>
                <a:ea typeface="+mn-ea"/>
                <a:cs typeface="+mn-cs"/>
              </a:defRPr>
            </a:lvl5pPr>
            <a:lvl6pPr>
              <a:defRPr sz="1350"/>
            </a:lvl6pPr>
            <a:lvl7pPr>
              <a:defRPr sz="1350"/>
            </a:lvl7pPr>
            <a:lvl8pPr>
              <a:defRPr sz="1350"/>
            </a:lvl8pPr>
            <a:lvl9pPr>
              <a:defRPr sz="1350"/>
            </a:lvl9pPr>
          </a:lstStyle>
          <a:p>
            <a:pPr marL="230188" lvl="0" indent="-230188" algn="l" defTabSz="342900" rtl="0" eaLnBrk="1" latinLnBrk="0" hangingPunct="1">
              <a:spcBef>
                <a:spcPct val="20000"/>
              </a:spcBef>
              <a:buFont typeface="Arial"/>
              <a:buChar char="•"/>
              <a:tabLst/>
            </a:pPr>
            <a:r>
              <a:rPr lang="en-US" dirty="0"/>
              <a:t>Click to edit Master text styles</a:t>
            </a:r>
          </a:p>
          <a:p>
            <a:pPr marL="460375" lvl="1" indent="-230188" algn="l" defTabSz="342900" rtl="0" eaLnBrk="1" latinLnBrk="0" hangingPunct="1">
              <a:spcBef>
                <a:spcPct val="20000"/>
              </a:spcBef>
              <a:buFont typeface="Arial"/>
              <a:buChar char="–"/>
              <a:tabLst/>
            </a:pPr>
            <a:r>
              <a:rPr lang="en-US" dirty="0"/>
              <a:t>Second level</a:t>
            </a:r>
          </a:p>
          <a:p>
            <a:pPr marL="630238" lvl="2" indent="-169863" algn="l" defTabSz="342900" rtl="0" eaLnBrk="1" latinLnBrk="0" hangingPunct="1">
              <a:spcBef>
                <a:spcPct val="20000"/>
              </a:spcBef>
              <a:buFont typeface="Arial"/>
              <a:buChar char="•"/>
              <a:tabLst/>
            </a:pPr>
            <a:r>
              <a:rPr lang="en-US" dirty="0"/>
              <a:t>Third level</a:t>
            </a:r>
          </a:p>
          <a:p>
            <a:pPr marL="914400" lvl="3" indent="-284163" algn="l" defTabSz="342900" rtl="0" eaLnBrk="1" latinLnBrk="0" hangingPunct="1">
              <a:spcBef>
                <a:spcPct val="20000"/>
              </a:spcBef>
              <a:buFont typeface="Arial"/>
              <a:buChar char="–"/>
              <a:tabLst/>
            </a:pPr>
            <a:r>
              <a:rPr lang="en-US" dirty="0"/>
              <a:t>Fourth level</a:t>
            </a:r>
          </a:p>
          <a:p>
            <a:pPr marL="1146175" lvl="4" indent="-231775" algn="l" defTabSz="342900" rtl="0" eaLnBrk="1" latinLnBrk="0" hangingPunct="1">
              <a:spcBef>
                <a:spcPct val="20000"/>
              </a:spcBef>
              <a:buFont typeface="Arial"/>
              <a:buChar char="»"/>
              <a:tabLst/>
            </a:pPr>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3/24/25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9485" y="78119"/>
            <a:ext cx="8229600" cy="607682"/>
          </a:xfrm>
        </p:spPr>
        <p:txBody>
          <a:bodyPr>
            <a:normAutofit/>
          </a:bodyPr>
          <a:lstStyle>
            <a:lvl1pPr algn="l">
              <a:defRPr sz="2800"/>
            </a:lvl1pPr>
          </a:lstStyle>
          <a:p>
            <a:r>
              <a:rPr lang="en-US" dirty="0"/>
              <a:t>Click to edit Master title style</a:t>
            </a:r>
          </a:p>
        </p:txBody>
      </p:sp>
      <p:sp>
        <p:nvSpPr>
          <p:cNvPr id="3" name="Text Placeholder 2"/>
          <p:cNvSpPr>
            <a:spLocks noGrp="1"/>
          </p:cNvSpPr>
          <p:nvPr>
            <p:ph type="body" idx="1"/>
          </p:nvPr>
        </p:nvSpPr>
        <p:spPr>
          <a:xfrm>
            <a:off x="136201" y="802623"/>
            <a:ext cx="4435799"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136201" y="1282444"/>
            <a:ext cx="4435799" cy="3305054"/>
          </a:xfrm>
        </p:spPr>
        <p:txBody>
          <a:bodyPr/>
          <a:lstStyle>
            <a:lvl1pPr>
              <a:defRPr sz="16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753514" y="823389"/>
            <a:ext cx="4041775"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753514" y="1303210"/>
            <a:ext cx="4041775" cy="3284288"/>
          </a:xfrm>
        </p:spPr>
        <p:txBody>
          <a:bodyPr/>
          <a:lstStyle>
            <a:lvl1pPr>
              <a:defRPr sz="16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3/24/25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3/24/25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3/24/25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71538"/>
          </a:xfrm>
        </p:spPr>
        <p:txBody>
          <a:bodyPr anchor="t" anchorCtr="0">
            <a:normAutofit/>
          </a:bodyPr>
          <a:lstStyle>
            <a:lvl1pPr algn="l">
              <a:defRPr sz="2400" b="1"/>
            </a:lvl1pPr>
          </a:lstStyle>
          <a:p>
            <a:r>
              <a:rPr lang="en-US"/>
              <a:t>Click to edit Master title style</a:t>
            </a:r>
          </a:p>
        </p:txBody>
      </p:sp>
      <p:sp>
        <p:nvSpPr>
          <p:cNvPr id="3" name="Content Placeholder 2"/>
          <p:cNvSpPr>
            <a:spLocks noGrp="1"/>
          </p:cNvSpPr>
          <p:nvPr>
            <p:ph idx="1"/>
          </p:nvPr>
        </p:nvSpPr>
        <p:spPr>
          <a:xfrm>
            <a:off x="3657600" y="960804"/>
            <a:ext cx="5238426" cy="3806460"/>
          </a:xfrm>
        </p:spPr>
        <p:txBody>
          <a:bodyPr>
            <a:normAutofit/>
          </a:bodyPr>
          <a:lstStyle>
            <a:lvl1pPr>
              <a:defRPr sz="1800"/>
            </a:lvl1pPr>
            <a:lvl2pPr>
              <a:defRPr sz="1600"/>
            </a:lvl2pPr>
            <a:lvl3pPr>
              <a:defRPr sz="1600"/>
            </a:lvl3pPr>
            <a:lvl4pPr>
              <a:defRPr sz="1600"/>
            </a:lvl4pPr>
            <a:lvl5pPr>
              <a:defRPr sz="1600"/>
            </a:lvl5pPr>
            <a:lvl6pPr>
              <a:defRPr sz="1500"/>
            </a:lvl6pPr>
            <a:lvl7pPr>
              <a:defRPr sz="1500"/>
            </a:lvl7pPr>
            <a:lvl8pPr>
              <a:defRPr sz="1500"/>
            </a:lvl8pPr>
            <a:lvl9pPr>
              <a:defRPr sz="15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0" y="960803"/>
            <a:ext cx="3541363" cy="3518297"/>
          </a:xfrm>
        </p:spPr>
        <p:txBody>
          <a:bodyPr>
            <a:normAutofit/>
          </a:bodyPr>
          <a:lstStyle>
            <a:lvl1pPr marL="0" indent="0">
              <a:buNone/>
              <a:defRPr sz="16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dirty="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3/24/25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3/24/25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7490" y="102393"/>
            <a:ext cx="8934774" cy="582780"/>
          </a:xfrm>
          <a:prstGeom prst="rect">
            <a:avLst/>
          </a:prstGeom>
          <a:solidFill>
            <a:srgbClr val="70121D"/>
          </a:solidFill>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77489" y="781696"/>
            <a:ext cx="8934773" cy="3914289"/>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3/24/25</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342900" eaLnBrk="1" hangingPunct="1" latinLnBrk="0" rtl="0">
        <a:spcBef>
          <a:spcPct val="0"/>
        </a:spcBef>
        <a:buNone/>
        <a:defRPr kern="1200" sz="2800">
          <a:solidFill>
            <a:srgbClr val="FDCC31"/>
          </a:solidFill>
          <a:latin typeface="+mj-lt"/>
          <a:ea typeface="+mj-ea"/>
          <a:cs typeface="+mj-cs"/>
        </a:defRPr>
      </a:lvl1pPr>
    </p:titleStyle>
    <p:bodyStyle>
      <a:lvl1pPr algn="l" defTabSz="342900" eaLnBrk="1" hangingPunct="1" indent="-342900" latinLnBrk="0" marL="342900" rtl="0">
        <a:spcBef>
          <a:spcPts val="0"/>
        </a:spcBef>
        <a:buFont typeface="Arial"/>
        <a:buChar char="•"/>
        <a:defRPr b="0" kern="1200" sz="1800">
          <a:solidFill>
            <a:schemeClr val="tx1"/>
          </a:solidFill>
          <a:latin typeface="+mn-lt"/>
          <a:ea typeface="+mn-ea"/>
          <a:cs typeface="+mn-cs"/>
        </a:defRPr>
      </a:lvl1pPr>
      <a:lvl2pPr algn="l" defTabSz="342900" eaLnBrk="1" hangingPunct="1" indent="-342900" latinLnBrk="0" marL="685800" rtl="0">
        <a:spcBef>
          <a:spcPts val="0"/>
        </a:spcBef>
        <a:buFont typeface="Arial"/>
        <a:buChar char="–"/>
        <a:defRPr kern="1200" sz="1600">
          <a:solidFill>
            <a:schemeClr val="tx1"/>
          </a:solidFill>
          <a:latin typeface="+mn-lt"/>
          <a:ea typeface="+mn-ea"/>
          <a:cs typeface="+mn-cs"/>
        </a:defRPr>
      </a:lvl2pPr>
      <a:lvl3pPr algn="l" defTabSz="342900" eaLnBrk="1" hangingPunct="1" indent="-342900" latinLnBrk="0" marL="1028700" rtl="0">
        <a:spcBef>
          <a:spcPts val="0"/>
        </a:spcBef>
        <a:buFont typeface="Arial"/>
        <a:buChar char="•"/>
        <a:defRPr kern="1200" sz="1600">
          <a:solidFill>
            <a:schemeClr val="tx1"/>
          </a:solidFill>
          <a:latin typeface="+mn-lt"/>
          <a:ea typeface="+mn-ea"/>
          <a:cs typeface="+mn-cs"/>
        </a:defRPr>
      </a:lvl3pPr>
      <a:lvl4pPr algn="l" defTabSz="342900" eaLnBrk="1" hangingPunct="1" indent="-342900" latinLnBrk="0" marL="1371600" rtl="0">
        <a:spcBef>
          <a:spcPts val="0"/>
        </a:spcBef>
        <a:buFont typeface="Arial"/>
        <a:buChar char="–"/>
        <a:defRPr kern="1200" sz="1600">
          <a:solidFill>
            <a:schemeClr val="tx1"/>
          </a:solidFill>
          <a:latin typeface="+mn-lt"/>
          <a:ea typeface="+mn-ea"/>
          <a:cs typeface="+mn-cs"/>
        </a:defRPr>
      </a:lvl4pPr>
      <a:lvl5pPr algn="l" defTabSz="342900" eaLnBrk="1" hangingPunct="1" indent="-342900" latinLnBrk="0" marL="1714500" rtl="0">
        <a:spcBef>
          <a:spcPts val="0"/>
        </a:spcBef>
        <a:buFont typeface="Arial"/>
        <a:buChar char="»"/>
        <a:defRPr kern="1200" sz="16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5.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6.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8.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9.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0.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2.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3.png" /></Relationships>
</file>

<file path=ppt/slides/_rels/slide23.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4.png"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565688"/>
          </a:xfrm>
        </p:spPr>
        <p:txBody>
          <a:bodyPr/>
          <a:lstStyle/>
          <a:p>
            <a:pPr lvl="0" indent="0" marL="0">
              <a:buNone/>
            </a:pPr>
            <a:r>
              <a:rPr/>
              <a:t>Lecture 16 - ANCOVA</a:t>
            </a:r>
          </a:p>
        </p:txBody>
      </p:sp>
      <p:sp>
        <p:nvSpPr>
          <p:cNvPr id="3" name="Subtitle 2"/>
          <p:cNvSpPr>
            <a:spLocks noGrp="1"/>
          </p:cNvSpPr>
          <p:nvPr>
            <p:ph idx="1" type="subTitle"/>
          </p:nvPr>
        </p:nvSpPr>
        <p:spPr>
          <a:xfrm>
            <a:off x="255722" y="565689"/>
            <a:ext cx="6400800" cy="1314450"/>
          </a:xfrm>
        </p:spPr>
        <p:txBody>
          <a:bodyPr/>
          <a:lstStyle/>
          <a:p>
            <a:pPr lvl="0" indent="0" marL="0">
              <a:buNone/>
            </a:pPr>
            <a:br/>
            <a:br/>
            <a:r>
              <a:rPr/>
              <a:t>Bill Perry</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16:</a:t>
            </a:r>
            <a:r>
              <a:rPr/>
              <a:t> ANCOVA in R</a:t>
            </a:r>
          </a:p>
        </p:txBody>
      </p:sp>
      <p:sp>
        <p:nvSpPr>
          <p:cNvPr id="3" name="Content Placeholder 2"/>
          <p:cNvSpPr>
            <a:spLocks noGrp="1"/>
          </p:cNvSpPr>
          <p:nvPr>
            <p:ph idx="1" sz="half"/>
          </p:nvPr>
        </p:nvSpPr>
        <p:spPr/>
        <p:txBody>
          <a:bodyPr/>
          <a:lstStyle/>
          <a:p>
            <a:pPr lvl="0" indent="0" marL="0">
              <a:spcBef>
                <a:spcPts val="3000"/>
              </a:spcBef>
              <a:buNone/>
            </a:pPr>
            <a:r>
              <a:rPr b="1"/>
              <a:t>Running ANCOVA in R</a:t>
            </a:r>
          </a:p>
          <a:p>
            <a:pPr lvl="0" indent="0" marL="0">
              <a:buNone/>
            </a:pPr>
            <a:r>
              <a:rPr/>
              <a:t>Basic ANCOVA model: - Response: continuous variable (y) - Predictor: categorical factor (A) - Covariate: continuous variable (x)</a:t>
            </a:r>
          </a:p>
          <a:p>
            <a:pPr lvl="0" indent="0" marL="0">
              <a:buNone/>
            </a:pPr>
            <a:r>
              <a:rPr/>
              <a:t>The simplest ANCOVA model is:</a:t>
            </a:r>
          </a:p>
          <a:p>
            <a:pPr lvl="0" indent="0">
              <a:buNone/>
            </a:pPr>
            <a:r>
              <a:rPr>
                <a:solidFill>
                  <a:srgbClr val="003B4F"/>
                </a:solidFill>
                <a:latin typeface="Courier"/>
              </a:rPr>
              <a:t>model &lt;- </a:t>
            </a:r>
            <a:r>
              <a:rPr>
                <a:solidFill>
                  <a:srgbClr val="4758AB"/>
                </a:solidFill>
                <a:latin typeface="Courier"/>
              </a:rPr>
              <a:t>lm</a:t>
            </a:r>
            <a:r>
              <a:rPr>
                <a:solidFill>
                  <a:srgbClr val="003B4F"/>
                </a:solidFill>
                <a:latin typeface="Courier"/>
              </a:rPr>
              <a:t>(y </a:t>
            </a:r>
            <a:r>
              <a:rPr>
                <a:solidFill>
                  <a:srgbClr val="5E5E5E"/>
                </a:solidFill>
                <a:latin typeface="Courier"/>
              </a:rPr>
              <a:t>~</a:t>
            </a:r>
            <a:r>
              <a:rPr>
                <a:solidFill>
                  <a:srgbClr val="003B4F"/>
                </a:solidFill>
                <a:latin typeface="Courier"/>
              </a:rPr>
              <a:t> A </a:t>
            </a:r>
            <a:r>
              <a:rPr>
                <a:solidFill>
                  <a:srgbClr val="5E5E5E"/>
                </a:solidFill>
                <a:latin typeface="Courier"/>
              </a:rPr>
              <a:t>+</a:t>
            </a:r>
            <a:r>
              <a:rPr>
                <a:solidFill>
                  <a:srgbClr val="003B4F"/>
                </a:solidFill>
                <a:latin typeface="Courier"/>
              </a:rPr>
              <a:t> x, </a:t>
            </a:r>
            <a:r>
              <a:rPr>
                <a:solidFill>
                  <a:srgbClr val="657422"/>
                </a:solidFill>
                <a:latin typeface="Courier"/>
              </a:rPr>
              <a:t>data =</a:t>
            </a:r>
            <a:r>
              <a:rPr>
                <a:solidFill>
                  <a:srgbClr val="003B4F"/>
                </a:solidFill>
                <a:latin typeface="Courier"/>
              </a:rPr>
              <a:t> mydata)</a:t>
            </a:r>
            <a:br/>
            <a:r>
              <a:rPr>
                <a:solidFill>
                  <a:srgbClr val="4758AB"/>
                </a:solidFill>
                <a:latin typeface="Courier"/>
              </a:rPr>
              <a:t>anova</a:t>
            </a:r>
            <a:r>
              <a:rPr>
                <a:solidFill>
                  <a:srgbClr val="003B4F"/>
                </a:solidFill>
                <a:latin typeface="Courier"/>
              </a:rPr>
              <a:t>(model)</a:t>
            </a:r>
          </a:p>
          <a:p>
            <a:pPr lvl="0" indent="0" marL="0">
              <a:buNone/>
            </a:pPr>
            <a:r>
              <a:rPr/>
              <a:t>Alternative: use aov() function</a:t>
            </a:r>
          </a:p>
          <a:p>
            <a:pPr lvl="0" indent="0">
              <a:buNone/>
            </a:pPr>
            <a:r>
              <a:rPr>
                <a:solidFill>
                  <a:srgbClr val="003B4F"/>
                </a:solidFill>
                <a:latin typeface="Courier"/>
              </a:rPr>
              <a:t>model &lt;- </a:t>
            </a:r>
            <a:r>
              <a:rPr>
                <a:solidFill>
                  <a:srgbClr val="4758AB"/>
                </a:solidFill>
                <a:latin typeface="Courier"/>
              </a:rPr>
              <a:t>aov</a:t>
            </a:r>
            <a:r>
              <a:rPr>
                <a:solidFill>
                  <a:srgbClr val="003B4F"/>
                </a:solidFill>
                <a:latin typeface="Courier"/>
              </a:rPr>
              <a:t>(y </a:t>
            </a:r>
            <a:r>
              <a:rPr>
                <a:solidFill>
                  <a:srgbClr val="5E5E5E"/>
                </a:solidFill>
                <a:latin typeface="Courier"/>
              </a:rPr>
              <a:t>~</a:t>
            </a:r>
            <a:r>
              <a:rPr>
                <a:solidFill>
                  <a:srgbClr val="003B4F"/>
                </a:solidFill>
                <a:latin typeface="Courier"/>
              </a:rPr>
              <a:t> A </a:t>
            </a:r>
            <a:r>
              <a:rPr>
                <a:solidFill>
                  <a:srgbClr val="5E5E5E"/>
                </a:solidFill>
                <a:latin typeface="Courier"/>
              </a:rPr>
              <a:t>+</a:t>
            </a:r>
            <a:r>
              <a:rPr>
                <a:solidFill>
                  <a:srgbClr val="003B4F"/>
                </a:solidFill>
                <a:latin typeface="Courier"/>
              </a:rPr>
              <a:t> x, </a:t>
            </a:r>
            <a:r>
              <a:rPr>
                <a:solidFill>
                  <a:srgbClr val="657422"/>
                </a:solidFill>
                <a:latin typeface="Courier"/>
              </a:rPr>
              <a:t>data =</a:t>
            </a:r>
            <a:r>
              <a:rPr>
                <a:solidFill>
                  <a:srgbClr val="003B4F"/>
                </a:solidFill>
                <a:latin typeface="Courier"/>
              </a:rPr>
              <a:t> mydata)</a:t>
            </a:r>
            <a:br/>
            <a:r>
              <a:rPr>
                <a:solidFill>
                  <a:srgbClr val="4758AB"/>
                </a:solidFill>
                <a:latin typeface="Courier"/>
              </a:rPr>
              <a:t>summary</a:t>
            </a:r>
            <a:r>
              <a:rPr>
                <a:solidFill>
                  <a:srgbClr val="003B4F"/>
                </a:solidFill>
                <a:latin typeface="Courier"/>
              </a:rPr>
              <a:t>(model)</a:t>
            </a:r>
          </a:p>
          <a:p>
            <a:pPr lvl="0" indent="0" marL="0">
              <a:buNone/>
            </a:pPr>
            <a:r>
              <a:rPr/>
              <a:t>Both approaches use Type I SS (sequential). For unbalanced designs, you may want Type III SS using car package.</a:t>
            </a:r>
          </a:p>
        </p:txBody>
      </p:sp>
      <p:sp>
        <p:nvSpPr>
          <p:cNvPr id="4" name="Content Placeholder 3"/>
          <p:cNvSpPr>
            <a:spLocks noGrp="1"/>
          </p:cNvSpPr>
          <p:nvPr>
            <p:ph idx="2" sz="half"/>
          </p:nvPr>
        </p:nvSpPr>
        <p:spPr/>
        <p:txBody>
          <a:bodyPr/>
          <a:lstStyle/>
          <a:p>
            <a:pPr lvl="0" indent="0">
              <a:buNone/>
            </a:pPr>
            <a:r>
              <a:rPr>
                <a:solidFill>
                  <a:srgbClr val="5E5E5E"/>
                </a:solidFill>
                <a:latin typeface="Courier"/>
              </a:rPr>
              <a:t># Load the partridge dataset</a:t>
            </a:r>
            <a:br/>
            <a:r>
              <a:rPr>
                <a:solidFill>
                  <a:srgbClr val="003B4F"/>
                </a:solidFill>
                <a:latin typeface="Courier"/>
              </a:rPr>
              <a:t>partridge &lt;- </a:t>
            </a:r>
            <a:r>
              <a:rPr>
                <a:solidFill>
                  <a:srgbClr val="4758AB"/>
                </a:solidFill>
                <a:latin typeface="Courier"/>
              </a:rPr>
              <a:t>read.csv</a:t>
            </a:r>
            <a:r>
              <a:rPr>
                <a:solidFill>
                  <a:srgbClr val="003B4F"/>
                </a:solidFill>
                <a:latin typeface="Courier"/>
              </a:rPr>
              <a:t>(</a:t>
            </a:r>
            <a:r>
              <a:rPr>
                <a:solidFill>
                  <a:srgbClr val="20794D"/>
                </a:solidFill>
                <a:latin typeface="Courier"/>
              </a:rPr>
              <a:t>"data/partridge.csv"</a:t>
            </a:r>
            <a:r>
              <a:rPr>
                <a:solidFill>
                  <a:srgbClr val="003B4F"/>
                </a:solidFill>
                <a:latin typeface="Courier"/>
              </a:rPr>
              <a:t>)</a:t>
            </a:r>
            <a:br/>
            <a:br/>
            <a:r>
              <a:rPr>
                <a:solidFill>
                  <a:srgbClr val="5E5E5E"/>
                </a:solidFill>
                <a:latin typeface="Courier"/>
              </a:rPr>
              <a:t># Look at the first few rows</a:t>
            </a:r>
            <a:br/>
            <a:r>
              <a:rPr>
                <a:solidFill>
                  <a:srgbClr val="4758AB"/>
                </a:solidFill>
                <a:latin typeface="Courier"/>
              </a:rPr>
              <a:t>head</a:t>
            </a:r>
            <a:r>
              <a:rPr>
                <a:solidFill>
                  <a:srgbClr val="003B4F"/>
                </a:solidFill>
                <a:latin typeface="Courier"/>
              </a:rPr>
              <a:t>(partridge)</a:t>
            </a:r>
          </a:p>
          <a:p>
            <a:pPr lvl="0" indent="0">
              <a:buNone/>
            </a:pPr>
            <a:r>
              <a:rPr>
                <a:latin typeface="Courier"/>
              </a:rPr>
              <a:t>  PARTNERS TYPE TREATMEN LONGEV  LLONGEV THORAX     RESID1 PREDICT1      RESID2
1        8    0        1     35 1.544068   0.64  -5.868456 40.86846 -0.04743024
2        8    0        1     37 1.568202   0.68  -9.301196 46.30120 -0.07105067
3        8    0        1     49 1.690196   0.68   2.698804 46.30120  0.05094369
4        8    0        1     46 1.662758   0.72  -5.733936 51.73394 -0.02424867
5        8    0        1     63 1.799341   0.72  11.266064 51.73394  0.11233405
6        8    0        1     39 1.591065   0.76 -18.166676 57.16668 -0.14369601
  PREDICT2
1 1.591498
2 1.639252
3 1.639252
4 1.687007
5 1.687007
6 1.734761</a:t>
            </a:r>
          </a:p>
          <a:p>
            <a:pPr lvl="0" indent="0">
              <a:buNone/>
            </a:pPr>
            <a:r>
              <a:rPr>
                <a:solidFill>
                  <a:srgbClr val="5E5E5E"/>
                </a:solidFill>
                <a:latin typeface="Courier"/>
              </a:rPr>
              <a:t># Create factors for treatment</a:t>
            </a:r>
            <a:br/>
            <a:r>
              <a:rPr>
                <a:solidFill>
                  <a:srgbClr val="003B4F"/>
                </a:solidFill>
                <a:latin typeface="Courier"/>
              </a:rPr>
              <a:t>partridge</a:t>
            </a:r>
            <a:r>
              <a:rPr>
                <a:solidFill>
                  <a:srgbClr val="5E5E5E"/>
                </a:solidFill>
                <a:latin typeface="Courier"/>
              </a:rPr>
              <a:t>$</a:t>
            </a:r>
            <a:r>
              <a:rPr>
                <a:solidFill>
                  <a:srgbClr val="003B4F"/>
                </a:solidFill>
                <a:latin typeface="Courier"/>
              </a:rPr>
              <a:t>TREATMEN &lt;- </a:t>
            </a:r>
            <a:r>
              <a:rPr>
                <a:solidFill>
                  <a:srgbClr val="4758AB"/>
                </a:solidFill>
                <a:latin typeface="Courier"/>
              </a:rPr>
              <a:t>as.factor</a:t>
            </a:r>
            <a:r>
              <a:rPr>
                <a:solidFill>
                  <a:srgbClr val="003B4F"/>
                </a:solidFill>
                <a:latin typeface="Courier"/>
              </a:rPr>
              <a:t>(partridge</a:t>
            </a:r>
            <a:r>
              <a:rPr>
                <a:solidFill>
                  <a:srgbClr val="5E5E5E"/>
                </a:solidFill>
                <a:latin typeface="Courier"/>
              </a:rPr>
              <a:t>$</a:t>
            </a:r>
            <a:r>
              <a:rPr>
                <a:solidFill>
                  <a:srgbClr val="003B4F"/>
                </a:solidFill>
                <a:latin typeface="Courier"/>
              </a:rPr>
              <a:t>TREATMEN)</a:t>
            </a:r>
            <a:br/>
            <a:br/>
            <a:r>
              <a:rPr>
                <a:solidFill>
                  <a:srgbClr val="5E5E5E"/>
                </a:solidFill>
                <a:latin typeface="Courier"/>
              </a:rPr>
              <a:t># Basic ANCOVA model</a:t>
            </a:r>
            <a:br/>
            <a:r>
              <a:rPr>
                <a:solidFill>
                  <a:srgbClr val="003B4F"/>
                </a:solidFill>
                <a:latin typeface="Courier"/>
              </a:rPr>
              <a:t>model1 &lt;- </a:t>
            </a:r>
            <a:r>
              <a:rPr>
                <a:solidFill>
                  <a:srgbClr val="4758AB"/>
                </a:solidFill>
                <a:latin typeface="Courier"/>
              </a:rPr>
              <a:t>lm</a:t>
            </a:r>
            <a:r>
              <a:rPr>
                <a:solidFill>
                  <a:srgbClr val="003B4F"/>
                </a:solidFill>
                <a:latin typeface="Courier"/>
              </a:rPr>
              <a:t>(LONGEV </a:t>
            </a:r>
            <a:r>
              <a:rPr>
                <a:solidFill>
                  <a:srgbClr val="5E5E5E"/>
                </a:solidFill>
                <a:latin typeface="Courier"/>
              </a:rPr>
              <a:t>~</a:t>
            </a:r>
            <a:r>
              <a:rPr>
                <a:solidFill>
                  <a:srgbClr val="003B4F"/>
                </a:solidFill>
                <a:latin typeface="Courier"/>
              </a:rPr>
              <a:t> THORAX </a:t>
            </a:r>
            <a:r>
              <a:rPr>
                <a:solidFill>
                  <a:srgbClr val="5E5E5E"/>
                </a:solidFill>
                <a:latin typeface="Courier"/>
              </a:rPr>
              <a:t>+</a:t>
            </a:r>
            <a:r>
              <a:rPr>
                <a:solidFill>
                  <a:srgbClr val="003B4F"/>
                </a:solidFill>
                <a:latin typeface="Courier"/>
              </a:rPr>
              <a:t> TREATMEN, </a:t>
            </a:r>
            <a:br/>
            <a:r>
              <a:rPr>
                <a:solidFill>
                  <a:srgbClr val="003B4F"/>
                </a:solidFill>
                <a:latin typeface="Courier"/>
              </a:rPr>
              <a:t>            </a:t>
            </a:r>
            <a:r>
              <a:rPr>
                <a:solidFill>
                  <a:srgbClr val="657422"/>
                </a:solidFill>
                <a:latin typeface="Courier"/>
              </a:rPr>
              <a:t>data =</a:t>
            </a:r>
            <a:r>
              <a:rPr>
                <a:solidFill>
                  <a:srgbClr val="003B4F"/>
                </a:solidFill>
                <a:latin typeface="Courier"/>
              </a:rPr>
              <a:t> partridge)</a:t>
            </a:r>
            <a:br/>
            <a:br/>
            <a:r>
              <a:rPr>
                <a:solidFill>
                  <a:srgbClr val="5E5E5E"/>
                </a:solidFill>
                <a:latin typeface="Courier"/>
              </a:rPr>
              <a:t># View ANOVA table with Type I SS</a:t>
            </a:r>
            <a:br/>
            <a:r>
              <a:rPr>
                <a:solidFill>
                  <a:srgbClr val="4758AB"/>
                </a:solidFill>
                <a:latin typeface="Courier"/>
              </a:rPr>
              <a:t>anova</a:t>
            </a:r>
            <a:r>
              <a:rPr>
                <a:solidFill>
                  <a:srgbClr val="003B4F"/>
                </a:solidFill>
                <a:latin typeface="Courier"/>
              </a:rPr>
              <a:t>(model1)</a:t>
            </a:r>
          </a:p>
          <a:p>
            <a:pPr lvl="0" indent="0">
              <a:buNone/>
            </a:pPr>
            <a:r>
              <a:rPr>
                <a:latin typeface="Courier"/>
              </a:rPr>
              <a:t>Analysis of Variance Table
Response: LONGEV
           Df  Sum Sq Mean Sq F value    Pr(&gt;F)    
THORAX      1 15496.6 15496.6 140.293 &lt; 2.2e-16 ***
TREATMEN    4  9611.5  2402.9  21.753 1.719e-13 ***
Residuals 119 13144.7   110.5                      
---
Signif. codes:  0 '***' 0.001 '**' 0.01 '*' 0.05 '.' 0.1 ' ' 1</a:t>
            </a:r>
          </a:p>
          <a:p>
            <a:pPr lvl="0" indent="0">
              <a:buNone/>
            </a:pPr>
            <a:r>
              <a:rPr>
                <a:solidFill>
                  <a:srgbClr val="5E5E5E"/>
                </a:solidFill>
                <a:latin typeface="Courier"/>
              </a:rPr>
              <a:t># Using Type III SS from car package</a:t>
            </a:r>
            <a:br/>
            <a:r>
              <a:rPr>
                <a:solidFill>
                  <a:srgbClr val="003B4F"/>
                </a:solidFill>
                <a:latin typeface="Courier"/>
              </a:rPr>
              <a:t>model2 &lt;- </a:t>
            </a:r>
            <a:r>
              <a:rPr>
                <a:solidFill>
                  <a:srgbClr val="4758AB"/>
                </a:solidFill>
                <a:latin typeface="Courier"/>
              </a:rPr>
              <a:t>lm</a:t>
            </a:r>
            <a:r>
              <a:rPr>
                <a:solidFill>
                  <a:srgbClr val="003B4F"/>
                </a:solidFill>
                <a:latin typeface="Courier"/>
              </a:rPr>
              <a:t>(LONGEV </a:t>
            </a:r>
            <a:r>
              <a:rPr>
                <a:solidFill>
                  <a:srgbClr val="5E5E5E"/>
                </a:solidFill>
                <a:latin typeface="Courier"/>
              </a:rPr>
              <a:t>~</a:t>
            </a:r>
            <a:r>
              <a:rPr>
                <a:solidFill>
                  <a:srgbClr val="003B4F"/>
                </a:solidFill>
                <a:latin typeface="Courier"/>
              </a:rPr>
              <a:t> TREATMEN </a:t>
            </a:r>
            <a:r>
              <a:rPr>
                <a:solidFill>
                  <a:srgbClr val="5E5E5E"/>
                </a:solidFill>
                <a:latin typeface="Courier"/>
              </a:rPr>
              <a:t>+</a:t>
            </a:r>
            <a:r>
              <a:rPr>
                <a:solidFill>
                  <a:srgbClr val="003B4F"/>
                </a:solidFill>
                <a:latin typeface="Courier"/>
              </a:rPr>
              <a:t> THORAX, </a:t>
            </a:r>
            <a:br/>
            <a:r>
              <a:rPr>
                <a:solidFill>
                  <a:srgbClr val="003B4F"/>
                </a:solidFill>
                <a:latin typeface="Courier"/>
              </a:rPr>
              <a:t>            </a:t>
            </a:r>
            <a:r>
              <a:rPr>
                <a:solidFill>
                  <a:srgbClr val="657422"/>
                </a:solidFill>
                <a:latin typeface="Courier"/>
              </a:rPr>
              <a:t>data =</a:t>
            </a:r>
            <a:r>
              <a:rPr>
                <a:solidFill>
                  <a:srgbClr val="003B4F"/>
                </a:solidFill>
                <a:latin typeface="Courier"/>
              </a:rPr>
              <a:t> partridge)</a:t>
            </a:r>
            <a:br/>
            <a:r>
              <a:rPr>
                <a:solidFill>
                  <a:srgbClr val="4758AB"/>
                </a:solidFill>
                <a:latin typeface="Courier"/>
              </a:rPr>
              <a:t>Anova</a:t>
            </a:r>
            <a:r>
              <a:rPr>
                <a:solidFill>
                  <a:srgbClr val="003B4F"/>
                </a:solidFill>
                <a:latin typeface="Courier"/>
              </a:rPr>
              <a:t>(model2, </a:t>
            </a:r>
            <a:r>
              <a:rPr>
                <a:solidFill>
                  <a:srgbClr val="657422"/>
                </a:solidFill>
                <a:latin typeface="Courier"/>
              </a:rPr>
              <a:t>type =</a:t>
            </a:r>
            <a:r>
              <a:rPr>
                <a:solidFill>
                  <a:srgbClr val="003B4F"/>
                </a:solidFill>
                <a:latin typeface="Courier"/>
              </a:rPr>
              <a:t> </a:t>
            </a:r>
            <a:r>
              <a:rPr>
                <a:solidFill>
                  <a:srgbClr val="20794D"/>
                </a:solidFill>
                <a:latin typeface="Courier"/>
              </a:rPr>
              <a:t>"III"</a:t>
            </a:r>
            <a:r>
              <a:rPr>
                <a:solidFill>
                  <a:srgbClr val="003B4F"/>
                </a:solidFill>
                <a:latin typeface="Courier"/>
              </a:rPr>
              <a:t>)</a:t>
            </a:r>
          </a:p>
          <a:p>
            <a:pPr lvl="0" indent="0">
              <a:buNone/>
            </a:pPr>
            <a:r>
              <a:rPr>
                <a:latin typeface="Courier"/>
              </a:rPr>
              <a:t>Anova Table (Type III tests)
Response: LONGEV
             Sum Sq  Df F value    Pr(&gt;F)    
(Intercept)  2234.9   1  20.233 1.605e-05 ***
TREATMEN     9611.5   4  21.753 1.719e-13 ***
THORAX      13168.9   1 119.219 &lt; 2.2e-16 ***
Residuals   13144.7 119                      
---
Signif. codes:  0 '***' 0.001 '**' 0.01 '*' 0.05 '.' 0.1 ' ' 1</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71538"/>
          </a:xfrm>
        </p:spPr>
        <p:txBody>
          <a:bodyPr/>
          <a:lstStyle/>
          <a:p>
            <a:pPr lvl="0" indent="0" marL="0">
              <a:buNone/>
            </a:pPr>
            <a:r>
              <a:rPr b="1"/>
              <a:t>Lecture 16:</a:t>
            </a:r>
            <a:r>
              <a:rPr/>
              <a:t> Analysis of Variance for ANCOVA</a:t>
            </a:r>
          </a:p>
        </p:txBody>
      </p:sp>
      <p:sp>
        <p:nvSpPr>
          <p:cNvPr id="4" name="Text Placeholder 3"/>
          <p:cNvSpPr>
            <a:spLocks noGrp="1"/>
          </p:cNvSpPr>
          <p:nvPr>
            <p:ph idx="2" sz="half" type="body"/>
          </p:nvPr>
        </p:nvSpPr>
        <p:spPr/>
        <p:txBody>
          <a:bodyPr/>
          <a:lstStyle/>
          <a:p>
            <a:pPr lvl="0" indent="0" marL="0">
              <a:spcBef>
                <a:spcPts val="3000"/>
              </a:spcBef>
              <a:buNone/>
            </a:pPr>
            <a:r>
              <a:rPr b="1"/>
              <a:t>Partitioning of Variation in ANCOVA</a:t>
            </a:r>
          </a:p>
        </p:txBody>
      </p:sp>
      <p:pic>
        <p:nvPicPr>
          <p:cNvPr descr="16_01_lecture_powerpoint_files/figure-pptx/partitioning_ancova-1.png" id="0" name="Picture 1"/>
          <p:cNvPicPr>
            <a:picLocks noGrp="1" noChangeAspect="1"/>
          </p:cNvPicPr>
          <p:nvPr/>
        </p:nvPicPr>
        <p:blipFill>
          <a:blip r:embed="rId2"/>
          <a:stretch>
            <a:fillRect/>
          </a:stretch>
        </p:blipFill>
        <p:spPr bwMode="auto">
          <a:xfrm>
            <a:off x="3746500" y="952500"/>
            <a:ext cx="5067300" cy="37973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ANOVA Table for ANCOVA</a:t>
            </a:r>
          </a:p>
          <a:p>
            <a:pPr lvl="0" indent="0" marL="0">
              <a:buNone/>
            </a:pPr>
            <a:r>
              <a:rPr/>
              <a:t>The ANOVA table for a single-factor ANCOVA has these components:</a:t>
            </a:r>
          </a:p>
        </p:txBody>
      </p:sp>
      <p:graphicFrame xmlns:a="http://schemas.openxmlformats.org/drawingml/2006/main" xmlns:r="http://schemas.openxmlformats.org/officeDocument/2006/relationships" xmlns:p="http://schemas.openxmlformats.org/presentationml/2006/main">
        <p:nvGraphicFramePr>
          <p:cNvPr id="82437558" name=""/>
          <p:cNvGraphicFramePr>
            <a:graphicFrameLocks noGrp="true"/>
          </p:cNvGraphicFramePr>
          <p:nvPr/>
        </p:nvGraphicFramePr>
        <p:xfrm rot="0">
          <a:off x="914400" y="1828800"/>
          <a:ext cx="9144000" cy="5486400"/>
        </p:xfrm>
        <a:graphic>
          <a:graphicData uri="http://schemas.openxmlformats.org/drawingml/2006/table">
            <a:tbl>
              <a:tblPr/>
              <a:tblGrid>
                <a:gridCol w="1272974"/>
                <a:gridCol w="489518"/>
                <a:gridCol w="1159865"/>
                <a:gridCol w="2243644"/>
                <a:gridCol w="1788291"/>
                <a:gridCol w="1042104"/>
              </a:tblGrid>
              <a:tr h="313901">
                <a:tc>
                  <a:txBody>
                    <a:bodyPr/>
                    <a:lstStyle/>
                    <a:p>
                      <a:pPr algn="l" marL="38100" marR="38100">
                        <a:lnSpc>
                          <a:spcPct val="100000"/>
                        </a:lnSpc>
                        <a:spcBef>
                          <a:spcPts val="300"/>
                        </a:spcBef>
                        <a:spcAft>
                          <a:spcPts val="300"/>
                        </a:spcAft>
                        <a:buNone/>
                      </a:pPr>
                      <a:r>
                        <a:rPr cap="none" sz="1000" i="0" b="1" u="none">
                          <a:solidFill>
                            <a:srgbClr val="000000">
                              <a:alpha val="100000"/>
                            </a:srgbClr>
                          </a:solidFill>
                          <a:latin typeface="Helvetica"/>
                          <a:cs typeface="Helvetica"/>
                          <a:ea typeface="Helvetica"/>
                          <a:sym typeface="Helvetica"/>
                        </a:rPr>
                        <a:t>Source</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l" marL="38100" marR="38100">
                        <a:lnSpc>
                          <a:spcPct val="100000"/>
                        </a:lnSpc>
                        <a:spcBef>
                          <a:spcPts val="300"/>
                        </a:spcBef>
                        <a:spcAft>
                          <a:spcPts val="300"/>
                        </a:spcAft>
                        <a:buNone/>
                      </a:pPr>
                      <a:r>
                        <a:rPr cap="none" sz="1000" i="0" b="1" u="none">
                          <a:solidFill>
                            <a:srgbClr val="000000">
                              <a:alpha val="100000"/>
                            </a:srgbClr>
                          </a:solidFill>
                          <a:latin typeface="Helvetica"/>
                          <a:cs typeface="Helvetica"/>
                          <a:ea typeface="Helvetica"/>
                          <a:sym typeface="Helvetica"/>
                        </a:rPr>
                        <a:t>df</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l" marL="38100" marR="38100">
                        <a:lnSpc>
                          <a:spcPct val="100000"/>
                        </a:lnSpc>
                        <a:spcBef>
                          <a:spcPts val="300"/>
                        </a:spcBef>
                        <a:spcAft>
                          <a:spcPts val="300"/>
                        </a:spcAft>
                        <a:buNone/>
                      </a:pPr>
                      <a:r>
                        <a:rPr cap="none" sz="1000" i="0" b="1" u="none">
                          <a:solidFill>
                            <a:srgbClr val="000000">
                              <a:alpha val="100000"/>
                            </a:srgbClr>
                          </a:solidFill>
                          <a:latin typeface="Helvetica"/>
                          <a:cs typeface="Helvetica"/>
                          <a:ea typeface="Helvetica"/>
                          <a:sym typeface="Helvetica"/>
                        </a:rPr>
                        <a:t>Sum of Squares</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l" marL="38100" marR="38100">
                        <a:lnSpc>
                          <a:spcPct val="100000"/>
                        </a:lnSpc>
                        <a:spcBef>
                          <a:spcPts val="300"/>
                        </a:spcBef>
                        <a:spcAft>
                          <a:spcPts val="300"/>
                        </a:spcAft>
                        <a:buNone/>
                      </a:pPr>
                      <a:r>
                        <a:rPr cap="none" sz="1000" i="0" b="1" u="none">
                          <a:solidFill>
                            <a:srgbClr val="000000">
                              <a:alpha val="100000"/>
                            </a:srgbClr>
                          </a:solidFill>
                          <a:latin typeface="Helvetica"/>
                          <a:cs typeface="Helvetica"/>
                          <a:ea typeface="Helvetica"/>
                          <a:sym typeface="Helvetica"/>
                        </a:rPr>
                        <a:t>Mean Square</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l" marL="38100" marR="38100">
                        <a:lnSpc>
                          <a:spcPct val="100000"/>
                        </a:lnSpc>
                        <a:spcBef>
                          <a:spcPts val="300"/>
                        </a:spcBef>
                        <a:spcAft>
                          <a:spcPts val="300"/>
                        </a:spcAft>
                        <a:buNone/>
                      </a:pPr>
                      <a:r>
                        <a:rPr cap="none" sz="1000" i="0" b="1" u="none">
                          <a:solidFill>
                            <a:srgbClr val="000000">
                              <a:alpha val="100000"/>
                            </a:srgbClr>
                          </a:solidFill>
                          <a:latin typeface="Helvetica"/>
                          <a:cs typeface="Helvetica"/>
                          <a:ea typeface="Helvetica"/>
                          <a:sym typeface="Helvetica"/>
                        </a:rPr>
                        <a:t>F-ratio</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l" marL="38100" marR="38100">
                        <a:lnSpc>
                          <a:spcPct val="100000"/>
                        </a:lnSpc>
                        <a:spcBef>
                          <a:spcPts val="300"/>
                        </a:spcBef>
                        <a:spcAft>
                          <a:spcPts val="300"/>
                        </a:spcAft>
                        <a:buNone/>
                      </a:pPr>
                      <a:r>
                        <a:rPr cap="none" sz="1000" i="0" b="1" u="none">
                          <a:solidFill>
                            <a:srgbClr val="000000">
                              <a:alpha val="100000"/>
                            </a:srgbClr>
                          </a:solidFill>
                          <a:latin typeface="Helvetica"/>
                          <a:cs typeface="Helvetica"/>
                          <a:ea typeface="Helvetica"/>
                          <a:sym typeface="Helvetica"/>
                        </a:rPr>
                        <a:t>Expected MS</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r>
              <a:tr h="313405">
                <a:tc>
                  <a:txBody>
                    <a:bodyPr/>
                    <a:lstStyle/>
                    <a:p>
                      <a:pPr algn="l"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Factor A (adjusted)</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l"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(p-1)</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l"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SS_A(adj)</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l"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MS_A(adj) = SS_A(adj)/(p-1)</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l"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MS_A(adj)/MS_Residual</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l"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σ² + n∑α²/(p-1)</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r>
              <a:tr h="311544">
                <a:tc>
                  <a:txBody>
                    <a:bodyPr/>
                    <a:lstStyle/>
                    <a:p>
                      <a:pPr algn="l"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Covariate</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l"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1</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l"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SS_Covariate</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l"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MS_Covariate = SS_Covariate/1</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l"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MS_Covariate/MS_Residual</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l"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σ² + β²∑(X-X̄)²</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r>
              <a:tr h="313095">
                <a:tc>
                  <a:txBody>
                    <a:bodyPr/>
                    <a:lstStyle/>
                    <a:p>
                      <a:pPr algn="l"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Residual</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l"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n-p-1</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l"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SS_Residual</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l"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MS_Residual = SS_Residual/(n-p-1)</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l" marL="38100" marR="38100">
                        <a:lnSpc>
                          <a:spcPct val="100000"/>
                        </a:lnSpc>
                        <a:spcBef>
                          <a:spcPts val="300"/>
                        </a:spcBef>
                        <a:spcAft>
                          <a:spcPts val="300"/>
                        </a:spcAft>
                        <a:buNone/>
                      </a:pPr>
                      <a:endParaRPr cap="none" sz="1000" i="0" b="0" u="none">
                        <a:solidFill>
                          <a:srgbClr val="000000">
                            <a:alpha val="100000"/>
                          </a:srgbClr>
                        </a:solidFill>
                        <a:latin typeface="Helvetica"/>
                        <a:cs typeface="Helvetica"/>
                        <a:ea typeface="Helvetica"/>
                        <a:sym typeface="Helvetica"/>
                      </a:endParaRPr>
                      <a:r>
                        <a:rPr cap="none" sz="1000" i="0" b="0" u="none">
                          <a:solidFill>
                            <a:srgbClr val="000000">
                              <a:alpha val="100000"/>
                            </a:srgbClr>
                          </a:solidFill>
                          <a:latin typeface="Helvetica"/>
                          <a:cs typeface="Helvetica"/>
                          <a:ea typeface="Helvetica"/>
                          <a:sym typeface="Helvetica"/>
                        </a:rPr>
                        <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l"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σ²</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r>
              <a:tr h="302491">
                <a:tc>
                  <a:txBody>
                    <a:bodyPr/>
                    <a:lstStyle/>
                    <a:p>
                      <a:pPr algn="l"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Total</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l"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n-1</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l"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SS_Total</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l" marL="38100" marR="38100">
                        <a:lnSpc>
                          <a:spcPct val="100000"/>
                        </a:lnSpc>
                        <a:spcBef>
                          <a:spcPts val="300"/>
                        </a:spcBef>
                        <a:spcAft>
                          <a:spcPts val="300"/>
                        </a:spcAft>
                        <a:buNone/>
                      </a:pPr>
                      <a:endParaRPr cap="none" sz="1000" i="0" b="0" u="none">
                        <a:solidFill>
                          <a:srgbClr val="000000">
                            <a:alpha val="100000"/>
                          </a:srgbClr>
                        </a:solidFill>
                        <a:latin typeface="Helvetica"/>
                        <a:cs typeface="Helvetica"/>
                        <a:ea typeface="Helvetica"/>
                        <a:sym typeface="Helvetica"/>
                      </a:endParaRPr>
                      <a:r>
                        <a:rPr cap="none" sz="1000" i="0" b="0" u="none">
                          <a:solidFill>
                            <a:srgbClr val="000000">
                              <a:alpha val="100000"/>
                            </a:srgbClr>
                          </a:solidFill>
                          <a:latin typeface="Helvetica"/>
                          <a:cs typeface="Helvetica"/>
                          <a:ea typeface="Helvetica"/>
                          <a:sym typeface="Helvetica"/>
                        </a:rPr>
                        <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l" marL="38100" marR="38100">
                        <a:lnSpc>
                          <a:spcPct val="100000"/>
                        </a:lnSpc>
                        <a:spcBef>
                          <a:spcPts val="300"/>
                        </a:spcBef>
                        <a:spcAft>
                          <a:spcPts val="300"/>
                        </a:spcAft>
                        <a:buNone/>
                      </a:pPr>
                      <a:endParaRPr cap="none" sz="1000" i="0" b="0" u="none">
                        <a:solidFill>
                          <a:srgbClr val="000000">
                            <a:alpha val="100000"/>
                          </a:srgbClr>
                        </a:solidFill>
                        <a:latin typeface="Helvetica"/>
                        <a:cs typeface="Helvetica"/>
                        <a:ea typeface="Helvetica"/>
                        <a:sym typeface="Helvetica"/>
                      </a:endParaRPr>
                      <a:r>
                        <a:rPr cap="none" sz="1000" i="0" b="0" u="none">
                          <a:solidFill>
                            <a:srgbClr val="000000">
                              <a:alpha val="100000"/>
                            </a:srgbClr>
                          </a:solidFill>
                          <a:latin typeface="Helvetica"/>
                          <a:cs typeface="Helvetica"/>
                          <a:ea typeface="Helvetica"/>
                          <a:sym typeface="Helvetica"/>
                        </a:rPr>
                        <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l" marL="38100" marR="38100">
                        <a:lnSpc>
                          <a:spcPct val="100000"/>
                        </a:lnSpc>
                        <a:spcBef>
                          <a:spcPts val="300"/>
                        </a:spcBef>
                        <a:spcAft>
                          <a:spcPts val="300"/>
                        </a:spcAft>
                        <a:buNone/>
                      </a:pPr>
                      <a:endParaRPr cap="none" sz="1000" i="0" b="0" u="none">
                        <a:solidFill>
                          <a:srgbClr val="000000">
                            <a:alpha val="100000"/>
                          </a:srgbClr>
                        </a:solidFill>
                        <a:latin typeface="Helvetica"/>
                        <a:cs typeface="Helvetica"/>
                        <a:ea typeface="Helvetica"/>
                        <a:sym typeface="Helvetica"/>
                      </a:endParaRPr>
                      <a:r>
                        <a:rPr cap="none" sz="1000" i="0" b="0" u="none">
                          <a:solidFill>
                            <a:srgbClr val="000000">
                              <a:alpha val="100000"/>
                            </a:srgbClr>
                          </a:solidFill>
                          <a:latin typeface="Helvetica"/>
                          <a:cs typeface="Helvetica"/>
                          <a:ea typeface="Helvetica"/>
                          <a:sym typeface="Helvetica"/>
                        </a:rPr>
                        <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r>
            </a:tbl>
          </a:graphicData>
        </a:graphic>
      </p:graphicFrame>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Null Hypotheses in ANCOVA</a:t>
                </a:r>
              </a:p>
              <a:p>
                <a:pPr lvl="0" indent="-342900" marL="342900">
                  <a:buAutoNum type="arabicPeriod"/>
                </a:pPr>
                <a:r>
                  <a:rPr b="1"/>
                  <a:t>Treatment Effect (adjusted for covariate)</a:t>
                </a:r>
                <a:r>
                  <a:rPr/>
                  <a:t> </a:t>
                </a:r>
                <a14:m>
                  <m:oMath xmlns:m="http://schemas.openxmlformats.org/officeDocument/2006/math">
                    <m:sSub>
                      <m:e>
                        <m:r>
                          <m:t>H</m:t>
                        </m:r>
                      </m:e>
                      <m:sub>
                        <m:r>
                          <m:t>0</m:t>
                        </m:r>
                      </m:sub>
                    </m:sSub>
                    <m:r>
                      <m:rPr>
                        <m:sty m:val="p"/>
                      </m:rPr>
                      <m:t>:</m:t>
                    </m:r>
                    <m:sSub>
                      <m:e>
                        <m:r>
                          <m:t>α</m:t>
                        </m:r>
                      </m:e>
                      <m:sub>
                        <m:r>
                          <m:t>1</m:t>
                        </m:r>
                      </m:sub>
                    </m:sSub>
                    <m:r>
                      <m:rPr>
                        <m:sty m:val="p"/>
                      </m:rPr>
                      <m:t>=</m:t>
                    </m:r>
                    <m:sSub>
                      <m:e>
                        <m:r>
                          <m:t>α</m:t>
                        </m:r>
                      </m:e>
                      <m:sub>
                        <m:r>
                          <m:t>2</m:t>
                        </m:r>
                      </m:sub>
                    </m:sSub>
                    <m:r>
                      <m:rPr>
                        <m:sty m:val="p"/>
                      </m:rPr>
                      <m:t>=</m:t>
                    </m:r>
                    <m:r>
                      <m:rPr>
                        <m:sty m:val="p"/>
                      </m:rPr>
                      <m:t>.</m:t>
                    </m:r>
                    <m:r>
                      <m:rPr>
                        <m:sty m:val="p"/>
                      </m:rPr>
                      <m:t>.</m:t>
                    </m:r>
                    <m:r>
                      <m:rPr>
                        <m:sty m:val="p"/>
                      </m:rPr>
                      <m:t>.</m:t>
                    </m:r>
                    <m:r>
                      <m:rPr>
                        <m:sty m:val="p"/>
                      </m:rPr>
                      <m:t>=</m:t>
                    </m:r>
                    <m:sSub>
                      <m:e>
                        <m:r>
                          <m:t>α</m:t>
                        </m:r>
                      </m:e>
                      <m:sub>
                        <m:r>
                          <m:t>p</m:t>
                        </m:r>
                      </m:sub>
                    </m:sSub>
                    <m:r>
                      <m:rPr>
                        <m:sty m:val="p"/>
                      </m:rPr>
                      <m:t>=</m:t>
                    </m:r>
                    <m:r>
                      <m:t>0</m:t>
                    </m:r>
                  </m:oMath>
                </a14:m>
              </a:p>
              <a:p>
                <a:pPr lvl="1"/>
                <a:r>
                  <a:rPr/>
                  <a:t>Are the adjusted group means equal?</a:t>
                </a:r>
              </a:p>
              <a:p>
                <a:pPr lvl="1"/>
                <a:r>
                  <a:rPr/>
                  <a:t>Test with F = MS_A(adj)/MS_Residual</a:t>
                </a:r>
              </a:p>
              <a:p>
                <a:pPr lvl="0" indent="-342900" marL="342900">
                  <a:buAutoNum type="arabicPeriod"/>
                </a:pPr>
                <a:r>
                  <a:rPr b="1"/>
                  <a:t>Covariate Effect</a:t>
                </a:r>
                <a:r>
                  <a:rPr/>
                  <a:t> </a:t>
                </a:r>
                <a14:m>
                  <m:oMath xmlns:m="http://schemas.openxmlformats.org/officeDocument/2006/math">
                    <m:sSub>
                      <m:e>
                        <m:r>
                          <m:t>H</m:t>
                        </m:r>
                      </m:e>
                      <m:sub>
                        <m:r>
                          <m:t>0</m:t>
                        </m:r>
                      </m:sub>
                    </m:sSub>
                    <m:r>
                      <m:rPr>
                        <m:sty m:val="p"/>
                      </m:rPr>
                      <m:t>:</m:t>
                    </m:r>
                    <m:r>
                      <m:t>β</m:t>
                    </m:r>
                    <m:r>
                      <m:rPr>
                        <m:sty m:val="p"/>
                      </m:rPr>
                      <m:t>=</m:t>
                    </m:r>
                    <m:r>
                      <m:t>0</m:t>
                    </m:r>
                  </m:oMath>
                </a14:m>
              </a:p>
              <a:p>
                <a:pPr lvl="1"/>
                <a:r>
                  <a:rPr/>
                  <a:t>Is there a relationship between the covariate and the response?</a:t>
                </a:r>
              </a:p>
              <a:p>
                <a:pPr lvl="1"/>
                <a:r>
                  <a:rPr/>
                  <a:t>Test with F = MS_Covariate/MS_Residual</a:t>
                </a:r>
              </a:p>
              <a:p>
                <a:pPr lvl="0" indent="-342900" marL="342900">
                  <a:buAutoNum type="arabicPeriod"/>
                </a:pPr>
                <a:r>
                  <a:rPr b="1"/>
                  <a:t>Homogeneity of Slopes</a:t>
                </a:r>
                <a:r>
                  <a:rPr/>
                  <a:t> (test this first!) </a:t>
                </a:r>
                <a14:m>
                  <m:oMath xmlns:m="http://schemas.openxmlformats.org/officeDocument/2006/math">
                    <m:sSub>
                      <m:e>
                        <m:r>
                          <m:t>H</m:t>
                        </m:r>
                      </m:e>
                      <m:sub>
                        <m:r>
                          <m:t>0</m:t>
                        </m:r>
                      </m:sub>
                    </m:sSub>
                    <m:r>
                      <m:rPr>
                        <m:sty m:val="p"/>
                      </m:rPr>
                      <m:t>:</m:t>
                    </m:r>
                    <m:sSub>
                      <m:e>
                        <m:r>
                          <m:t>β</m:t>
                        </m:r>
                      </m:e>
                      <m:sub>
                        <m:r>
                          <m:t>1</m:t>
                        </m:r>
                      </m:sub>
                    </m:sSub>
                    <m:r>
                      <m:rPr>
                        <m:sty m:val="p"/>
                      </m:rPr>
                      <m:t>=</m:t>
                    </m:r>
                    <m:sSub>
                      <m:e>
                        <m:r>
                          <m:t>β</m:t>
                        </m:r>
                      </m:e>
                      <m:sub>
                        <m:r>
                          <m:t>2</m:t>
                        </m:r>
                      </m:sub>
                    </m:sSub>
                    <m:r>
                      <m:rPr>
                        <m:sty m:val="p"/>
                      </m:rPr>
                      <m:t>=</m:t>
                    </m:r>
                    <m:r>
                      <m:rPr>
                        <m:sty m:val="p"/>
                      </m:rPr>
                      <m:t>.</m:t>
                    </m:r>
                    <m:r>
                      <m:rPr>
                        <m:sty m:val="p"/>
                      </m:rPr>
                      <m:t>.</m:t>
                    </m:r>
                    <m:r>
                      <m:rPr>
                        <m:sty m:val="p"/>
                      </m:rPr>
                      <m:t>.</m:t>
                    </m:r>
                    <m:r>
                      <m:rPr>
                        <m:sty m:val="p"/>
                      </m:rPr>
                      <m:t>=</m:t>
                    </m:r>
                    <m:sSub>
                      <m:e>
                        <m:r>
                          <m:t>β</m:t>
                        </m:r>
                      </m:e>
                      <m:sub>
                        <m:r>
                          <m:t>p</m:t>
                        </m:r>
                      </m:sub>
                    </m:sSub>
                  </m:oMath>
                </a14:m>
              </a:p>
              <a:p>
                <a:pPr lvl="1"/>
                <a:r>
                  <a:rPr/>
                  <a:t>Are the regression slopes the same for all groups?</a:t>
                </a:r>
              </a:p>
              <a:p>
                <a:pPr lvl="1"/>
                <a:r>
                  <a:rPr/>
                  <a:t>Test by adding group*covariate interaction term</a:t>
                </a:r>
              </a:p>
            </p:txBody>
          </p:sp>
        </mc:Choice>
      </mc:AlternateContent>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16:</a:t>
            </a:r>
            <a:r>
              <a:rPr/>
              <a:t> Testing Homogeneity of Slopes</a:t>
            </a:r>
          </a:p>
        </p:txBody>
      </p:sp>
      <p:sp>
        <p:nvSpPr>
          <p:cNvPr id="3" name="Content Placeholder 2"/>
          <p:cNvSpPr>
            <a:spLocks noGrp="1"/>
          </p:cNvSpPr>
          <p:nvPr>
            <p:ph idx="1" sz="half"/>
          </p:nvPr>
        </p:nvSpPr>
        <p:spPr/>
        <p:txBody>
          <a:bodyPr/>
          <a:lstStyle/>
          <a:p>
            <a:pPr lvl="0" indent="0" marL="0">
              <a:spcBef>
                <a:spcPts val="3000"/>
              </a:spcBef>
              <a:buNone/>
            </a:pPr>
            <a:r>
              <a:rPr b="1"/>
              <a:t>Testing for Homogeneous Slopes</a:t>
            </a:r>
          </a:p>
          <a:p>
            <a:pPr lvl="0" indent="0" marL="0">
              <a:buNone/>
            </a:pPr>
            <a:r>
              <a:rPr/>
              <a:t>ANCOVA assumes the regression slopes are the same for all groups (parallel regression lines)</a:t>
            </a:r>
          </a:p>
          <a:p>
            <a:pPr lvl="0" indent="0" marL="0">
              <a:buNone/>
            </a:pPr>
            <a:r>
              <a:rPr/>
              <a:t>To test this assumption:</a:t>
            </a:r>
          </a:p>
          <a:p>
            <a:pPr lvl="0" indent="-342900" marL="342900">
              <a:buAutoNum type="arabicPeriod"/>
            </a:pPr>
            <a:r>
              <a:rPr/>
              <a:t>Fit model with interaction term:</a:t>
            </a:r>
          </a:p>
          <a:p>
            <a:pPr lvl="0" indent="0">
              <a:buNone/>
            </a:pPr>
            <a:r>
              <a:rPr>
                <a:solidFill>
                  <a:srgbClr val="003B4F"/>
                </a:solidFill>
                <a:latin typeface="Courier"/>
              </a:rPr>
              <a:t>model_int &lt;- </a:t>
            </a:r>
            <a:r>
              <a:rPr>
                <a:solidFill>
                  <a:srgbClr val="4758AB"/>
                </a:solidFill>
                <a:latin typeface="Courier"/>
              </a:rPr>
              <a:t>lm</a:t>
            </a:r>
            <a:r>
              <a:rPr>
                <a:solidFill>
                  <a:srgbClr val="003B4F"/>
                </a:solidFill>
                <a:latin typeface="Courier"/>
              </a:rPr>
              <a:t>(y </a:t>
            </a:r>
            <a:r>
              <a:rPr>
                <a:solidFill>
                  <a:srgbClr val="5E5E5E"/>
                </a:solidFill>
                <a:latin typeface="Courier"/>
              </a:rPr>
              <a:t>~</a:t>
            </a:r>
            <a:r>
              <a:rPr>
                <a:solidFill>
                  <a:srgbClr val="003B4F"/>
                </a:solidFill>
                <a:latin typeface="Courier"/>
              </a:rPr>
              <a:t> A </a:t>
            </a:r>
            <a:r>
              <a:rPr>
                <a:solidFill>
                  <a:srgbClr val="5E5E5E"/>
                </a:solidFill>
                <a:latin typeface="Courier"/>
              </a:rPr>
              <a:t>*</a:t>
            </a:r>
            <a:r>
              <a:rPr>
                <a:solidFill>
                  <a:srgbClr val="003B4F"/>
                </a:solidFill>
                <a:latin typeface="Courier"/>
              </a:rPr>
              <a:t> x, </a:t>
            </a:r>
            <a:r>
              <a:rPr>
                <a:solidFill>
                  <a:srgbClr val="657422"/>
                </a:solidFill>
                <a:latin typeface="Courier"/>
              </a:rPr>
              <a:t>data =</a:t>
            </a:r>
            <a:r>
              <a:rPr>
                <a:solidFill>
                  <a:srgbClr val="003B4F"/>
                </a:solidFill>
                <a:latin typeface="Courier"/>
              </a:rPr>
              <a:t> mydata)</a:t>
            </a:r>
          </a:p>
          <a:p>
            <a:pPr lvl="0" indent="-342900" marL="342900">
              <a:buAutoNum startAt="2" type="arabicPeriod"/>
            </a:pPr>
            <a:r>
              <a:rPr/>
              <a:t>Test significance of interaction:</a:t>
            </a:r>
          </a:p>
          <a:p>
            <a:pPr lvl="0" indent="0">
              <a:buNone/>
            </a:pPr>
            <a:r>
              <a:rPr>
                <a:solidFill>
                  <a:srgbClr val="4758AB"/>
                </a:solidFill>
                <a:latin typeface="Courier"/>
              </a:rPr>
              <a:t>anova</a:t>
            </a:r>
            <a:r>
              <a:rPr>
                <a:solidFill>
                  <a:srgbClr val="003B4F"/>
                </a:solidFill>
                <a:latin typeface="Courier"/>
              </a:rPr>
              <a:t>(model_int)</a:t>
            </a:r>
          </a:p>
          <a:p>
            <a:pPr lvl="0" indent="-342900" marL="342900">
              <a:buAutoNum startAt="3" type="arabicPeriod"/>
            </a:pPr>
            <a:r>
              <a:rPr/>
              <a:t>If interaction is significant (p &lt; 0.05):</a:t>
            </a:r>
          </a:p>
          <a:p>
            <a:pPr lvl="1"/>
            <a:r>
              <a:rPr/>
              <a:t>Slopes are not homogeneous</a:t>
            </a:r>
          </a:p>
          <a:p>
            <a:pPr lvl="1"/>
            <a:r>
              <a:rPr/>
              <a:t>Standard ANCOVA inappropriate</a:t>
            </a:r>
          </a:p>
          <a:p>
            <a:pPr lvl="1"/>
            <a:r>
              <a:rPr/>
              <a:t>Use alternative approaches</a:t>
            </a:r>
          </a:p>
        </p:txBody>
      </p:sp>
      <p:sp>
        <p:nvSpPr>
          <p:cNvPr id="4" name="Content Placeholder 3"/>
          <p:cNvSpPr>
            <a:spLocks noGrp="1"/>
          </p:cNvSpPr>
          <p:nvPr>
            <p:ph idx="2" sz="half"/>
          </p:nvPr>
        </p:nvSpPr>
        <p:spPr/>
        <p:txBody>
          <a:bodyPr/>
          <a:lstStyle/>
          <a:p>
            <a:pPr lvl="0" indent="0">
              <a:buNone/>
            </a:pPr>
            <a:r>
              <a:rPr>
                <a:solidFill>
                  <a:srgbClr val="5E5E5E"/>
                </a:solidFill>
                <a:latin typeface="Courier"/>
              </a:rPr>
              <a:t># Test homogeneity of slopes in partridge data</a:t>
            </a:r>
            <a:br/>
            <a:r>
              <a:rPr>
                <a:solidFill>
                  <a:srgbClr val="5E5E5E"/>
                </a:solidFill>
                <a:latin typeface="Courier"/>
              </a:rPr>
              <a:t># by adding interaction term</a:t>
            </a:r>
            <a:br/>
            <a:r>
              <a:rPr>
                <a:solidFill>
                  <a:srgbClr val="003B4F"/>
                </a:solidFill>
                <a:latin typeface="Courier"/>
              </a:rPr>
              <a:t>model_int &lt;- </a:t>
            </a:r>
            <a:r>
              <a:rPr>
                <a:solidFill>
                  <a:srgbClr val="4758AB"/>
                </a:solidFill>
                <a:latin typeface="Courier"/>
              </a:rPr>
              <a:t>lm</a:t>
            </a:r>
            <a:r>
              <a:rPr>
                <a:solidFill>
                  <a:srgbClr val="003B4F"/>
                </a:solidFill>
                <a:latin typeface="Courier"/>
              </a:rPr>
              <a:t>(LONGEV </a:t>
            </a:r>
            <a:r>
              <a:rPr>
                <a:solidFill>
                  <a:srgbClr val="5E5E5E"/>
                </a:solidFill>
                <a:latin typeface="Courier"/>
              </a:rPr>
              <a:t>~</a:t>
            </a:r>
            <a:r>
              <a:rPr>
                <a:solidFill>
                  <a:srgbClr val="003B4F"/>
                </a:solidFill>
                <a:latin typeface="Courier"/>
              </a:rPr>
              <a:t> TREATMEN </a:t>
            </a:r>
            <a:r>
              <a:rPr>
                <a:solidFill>
                  <a:srgbClr val="5E5E5E"/>
                </a:solidFill>
                <a:latin typeface="Courier"/>
              </a:rPr>
              <a:t>*</a:t>
            </a:r>
            <a:r>
              <a:rPr>
                <a:solidFill>
                  <a:srgbClr val="003B4F"/>
                </a:solidFill>
                <a:latin typeface="Courier"/>
              </a:rPr>
              <a:t> THORAX, </a:t>
            </a:r>
            <a:br/>
            <a:r>
              <a:rPr>
                <a:solidFill>
                  <a:srgbClr val="003B4F"/>
                </a:solidFill>
                <a:latin typeface="Courier"/>
              </a:rPr>
              <a:t>               </a:t>
            </a:r>
            <a:r>
              <a:rPr>
                <a:solidFill>
                  <a:srgbClr val="657422"/>
                </a:solidFill>
                <a:latin typeface="Courier"/>
              </a:rPr>
              <a:t>data =</a:t>
            </a:r>
            <a:r>
              <a:rPr>
                <a:solidFill>
                  <a:srgbClr val="003B4F"/>
                </a:solidFill>
                <a:latin typeface="Courier"/>
              </a:rPr>
              <a:t> partridge)</a:t>
            </a:r>
            <a:br/>
            <a:br/>
            <a:r>
              <a:rPr>
                <a:solidFill>
                  <a:srgbClr val="5E5E5E"/>
                </a:solidFill>
                <a:latin typeface="Courier"/>
              </a:rPr>
              <a:t># Test significance of interaction</a:t>
            </a:r>
            <a:br/>
            <a:r>
              <a:rPr>
                <a:solidFill>
                  <a:srgbClr val="4758AB"/>
                </a:solidFill>
                <a:latin typeface="Courier"/>
              </a:rPr>
              <a:t>anova</a:t>
            </a:r>
            <a:r>
              <a:rPr>
                <a:solidFill>
                  <a:srgbClr val="003B4F"/>
                </a:solidFill>
                <a:latin typeface="Courier"/>
              </a:rPr>
              <a:t>(model_int)</a:t>
            </a:r>
          </a:p>
          <a:p>
            <a:pPr lvl="0" indent="0">
              <a:buNone/>
            </a:pPr>
            <a:r>
              <a:rPr>
                <a:latin typeface="Courier"/>
              </a:rPr>
              <a:t>Analysis of Variance Table
Response: LONGEV
                 Df  Sum Sq Mean Sq  F value    Pr(&gt;F)    
TREATMEN          4 11939.3  2984.8  26.1983 1.896e-15 ***
THORAX            1 13168.9 13168.9 115.5855 &lt; 2.2e-16 ***
TREATMEN:THORAX   4    42.5    10.6   0.0933    0.9844    
Residuals       115 13102.1   113.9                       
---
Signif. codes:  0 '***' 0.001 '**' 0.01 '*' 0.05 '.' 0.1 ' ' 1</a:t>
            </a:r>
          </a:p>
          <a:p>
            <a:pPr lvl="0" indent="0">
              <a:buNone/>
            </a:pPr>
            <a:r>
              <a:rPr>
                <a:solidFill>
                  <a:srgbClr val="5E5E5E"/>
                </a:solidFill>
                <a:latin typeface="Courier"/>
              </a:rPr>
              <a:t># Extract p-value for interaction</a:t>
            </a:r>
            <a:br/>
            <a:r>
              <a:rPr>
                <a:solidFill>
                  <a:srgbClr val="003B4F"/>
                </a:solidFill>
                <a:latin typeface="Courier"/>
              </a:rPr>
              <a:t>interaction_pvalue &lt;- </a:t>
            </a:r>
            <a:r>
              <a:rPr>
                <a:solidFill>
                  <a:srgbClr val="4758AB"/>
                </a:solidFill>
                <a:latin typeface="Courier"/>
              </a:rPr>
              <a:t>anova</a:t>
            </a:r>
            <a:r>
              <a:rPr>
                <a:solidFill>
                  <a:srgbClr val="003B4F"/>
                </a:solidFill>
                <a:latin typeface="Courier"/>
              </a:rPr>
              <a:t>(model_int)[</a:t>
            </a:r>
            <a:r>
              <a:rPr>
                <a:solidFill>
                  <a:srgbClr val="AD0000"/>
                </a:solidFill>
                <a:latin typeface="Courier"/>
              </a:rPr>
              <a:t>3</a:t>
            </a:r>
            <a:r>
              <a:rPr>
                <a:solidFill>
                  <a:srgbClr val="003B4F"/>
                </a:solidFill>
                <a:latin typeface="Courier"/>
              </a:rPr>
              <a:t>, </a:t>
            </a:r>
            <a:r>
              <a:rPr>
                <a:solidFill>
                  <a:srgbClr val="20794D"/>
                </a:solidFill>
                <a:latin typeface="Courier"/>
              </a:rPr>
              <a:t>"Pr(&gt;F)"</a:t>
            </a:r>
            <a:r>
              <a:rPr>
                <a:solidFill>
                  <a:srgbClr val="003B4F"/>
                </a:solidFill>
                <a:latin typeface="Courier"/>
              </a:rPr>
              <a:t>]</a:t>
            </a:r>
          </a:p>
          <a:p>
            <a:pPr lvl="0" indent="0" marL="0">
              <a:buNone/>
            </a:pPr>
            <a:r>
              <a:rPr/>
              <a:t>The p-value for the interaction is 0.984. Since p &gt; 0.05, we can proceed with standard ANCOVA (assuming homogeneous slopes).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71538"/>
          </a:xfrm>
        </p:spPr>
        <p:txBody>
          <a:bodyPr/>
          <a:lstStyle/>
          <a:p>
            <a:pPr lvl="0" indent="0" marL="0">
              <a:buNone/>
            </a:pPr>
            <a:r>
              <a:rPr b="1"/>
              <a:t>Lecture 16:</a:t>
            </a:r>
            <a:r>
              <a:rPr/>
              <a:t> Visualization of Homogeneity of Slopes</a:t>
            </a:r>
          </a:p>
        </p:txBody>
      </p:sp>
      <p:sp>
        <p:nvSpPr>
          <p:cNvPr id="4" name="Text Placeholder 3"/>
          <p:cNvSpPr>
            <a:spLocks noGrp="1"/>
          </p:cNvSpPr>
          <p:nvPr>
            <p:ph idx="2" sz="half" type="body"/>
          </p:nvPr>
        </p:nvSpPr>
        <p:spPr/>
        <p:txBody>
          <a:bodyPr/>
          <a:lstStyle/>
          <a:p>
            <a:pPr lvl="0" indent="0" marL="0">
              <a:spcBef>
                <a:spcPts val="3000"/>
              </a:spcBef>
              <a:buNone/>
            </a:pPr>
            <a:r>
              <a:rPr b="1"/>
              <a:t>Parallel vs. Non-Parallel Slopes</a:t>
            </a:r>
          </a:p>
        </p:txBody>
      </p:sp>
      <p:pic>
        <p:nvPicPr>
          <p:cNvPr descr="16_01_lecture_powerpoint_files/figure-pptx/slopes_visualization-1.png" id="0" name="Picture 1"/>
          <p:cNvPicPr>
            <a:picLocks noGrp="1" noChangeAspect="1"/>
          </p:cNvPicPr>
          <p:nvPr/>
        </p:nvPicPr>
        <p:blipFill>
          <a:blip r:embed="rId2"/>
          <a:stretch>
            <a:fillRect/>
          </a:stretch>
        </p:blipFill>
        <p:spPr bwMode="auto">
          <a:xfrm>
            <a:off x="3746500" y="952500"/>
            <a:ext cx="5067300" cy="37973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16:</a:t>
            </a:r>
            <a:r>
              <a:rPr/>
              <a:t> Handling Heterogeneous Slopes</a:t>
            </a:r>
          </a:p>
        </p:txBody>
      </p:sp>
      <p:sp>
        <p:nvSpPr>
          <p:cNvPr id="3" name="Content Placeholder 2"/>
          <p:cNvSpPr>
            <a:spLocks noGrp="1"/>
          </p:cNvSpPr>
          <p:nvPr>
            <p:ph idx="1" sz="half"/>
          </p:nvPr>
        </p:nvSpPr>
        <p:spPr/>
        <p:txBody>
          <a:bodyPr/>
          <a:lstStyle/>
          <a:p>
            <a:pPr lvl="0" indent="0" marL="0">
              <a:spcBef>
                <a:spcPts val="3000"/>
              </a:spcBef>
              <a:buNone/>
            </a:pPr>
            <a:r>
              <a:rPr b="1"/>
              <a:t>When Slopes Are Not Homogeneous</a:t>
            </a:r>
          </a:p>
          <a:p>
            <a:pPr lvl="0" indent="0" marL="0">
              <a:buNone/>
            </a:pPr>
            <a:r>
              <a:rPr/>
              <a:t>If the interaction term is significant (p &lt; 0.05), the slope-group relationship is not the same across groups.</a:t>
            </a:r>
          </a:p>
          <a:p>
            <a:pPr lvl="0" indent="0" marL="0">
              <a:buNone/>
            </a:pPr>
            <a:r>
              <a:rPr/>
              <a:t>Options:</a:t>
            </a:r>
          </a:p>
          <a:p>
            <a:pPr lvl="0" indent="-342900" marL="342900">
              <a:buAutoNum type="arabicPeriod"/>
            </a:pPr>
            <a:r>
              <a:rPr b="1"/>
              <a:t>Report the interaction</a:t>
            </a:r>
            <a:r>
              <a:rPr/>
              <a:t> - this is a biologically interesting result!</a:t>
            </a:r>
          </a:p>
          <a:p>
            <a:pPr lvl="0" indent="-342900" marL="342900">
              <a:buAutoNum type="arabicPeriod"/>
            </a:pPr>
            <a:r>
              <a:rPr b="1"/>
              <a:t>Separate regressions</a:t>
            </a:r>
            <a:r>
              <a:rPr/>
              <a:t> - analyze each group separately</a:t>
            </a:r>
          </a:p>
          <a:p>
            <a:pPr lvl="0" indent="-342900" marL="342900">
              <a:buAutoNum type="arabicPeriod"/>
            </a:pPr>
            <a:r>
              <a:rPr b="1"/>
              <a:t>Johnson-Neyman procedure</a:t>
            </a:r>
            <a:r>
              <a:rPr/>
              <a:t> - identifies regions of the covariate where groups differ significantly</a:t>
            </a:r>
          </a:p>
          <a:p>
            <a:pPr lvl="0" indent="-342900" marL="342900">
              <a:buAutoNum type="arabicPeriod"/>
            </a:pPr>
            <a:r>
              <a:rPr b="1"/>
              <a:t>Alternative models</a:t>
            </a:r>
            <a:r>
              <a:rPr/>
              <a:t> - consider transformation, polynomial terms, or more complex models</a:t>
            </a:r>
          </a:p>
        </p:txBody>
      </p:sp>
      <p:pic>
        <p:nvPicPr>
          <p:cNvPr descr="16_01_lecture_powerpoint_files/figure-pptx/heterogeneous_slopes_example-1.png" id="0" name="Picture 1"/>
          <p:cNvPicPr>
            <a:picLocks noGrp="1" noChangeAspect="1"/>
          </p:cNvPicPr>
          <p:nvPr/>
        </p:nvPicPr>
        <p:blipFill>
          <a:blip r:embed="rId2"/>
          <a:stretch>
            <a:fillRect/>
          </a:stretch>
        </p:blipFill>
        <p:spPr bwMode="auto">
          <a:xfrm>
            <a:off x="6121400" y="1498600"/>
            <a:ext cx="2781300" cy="27813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71538"/>
          </a:xfrm>
        </p:spPr>
        <p:txBody>
          <a:bodyPr/>
          <a:lstStyle/>
          <a:p>
            <a:pPr lvl="0" indent="0" marL="0">
              <a:buNone/>
            </a:pPr>
            <a:r>
              <a:rPr b="1"/>
              <a:t>Lecture 16:</a:t>
            </a:r>
            <a:r>
              <a:rPr/>
              <a:t> Partridge Example</a:t>
            </a:r>
          </a:p>
        </p:txBody>
      </p:sp>
      <p:sp>
        <p:nvSpPr>
          <p:cNvPr id="4" name="Text Placeholder 3"/>
          <p:cNvSpPr>
            <a:spLocks noGrp="1"/>
          </p:cNvSpPr>
          <p:nvPr>
            <p:ph idx="2" sz="half" type="body"/>
          </p:nvPr>
        </p:nvSpPr>
        <p:spPr/>
        <p:txBody>
          <a:bodyPr/>
          <a:lstStyle/>
          <a:p>
            <a:pPr lvl="0" indent="0" marL="0">
              <a:spcBef>
                <a:spcPts val="3000"/>
              </a:spcBef>
              <a:buNone/>
            </a:pPr>
            <a:r>
              <a:rPr b="1"/>
              <a:t>ANCOVA on Longevity of Male Fruitflies</a:t>
            </a:r>
          </a:p>
          <a:p>
            <a:pPr lvl="0" indent="0">
              <a:buNone/>
            </a:pPr>
            <a:r>
              <a:rPr>
                <a:solidFill>
                  <a:srgbClr val="5E5E5E"/>
                </a:solidFill>
                <a:latin typeface="Courier"/>
              </a:rPr>
              <a:t># 1. Examine the partridge data structure</a:t>
            </a:r>
            <a:br/>
            <a:r>
              <a:rPr>
                <a:solidFill>
                  <a:srgbClr val="5E5E5E"/>
                </a:solidFill>
                <a:latin typeface="Courier"/>
              </a:rPr>
              <a:t># str(partridge)</a:t>
            </a:r>
            <a:br/>
            <a:br/>
            <a:r>
              <a:rPr>
                <a:solidFill>
                  <a:srgbClr val="5E5E5E"/>
                </a:solidFill>
                <a:latin typeface="Courier"/>
              </a:rPr>
              <a:t># Create better names for treatments</a:t>
            </a:r>
            <a:br/>
            <a:r>
              <a:rPr>
                <a:solidFill>
                  <a:srgbClr val="003B4F"/>
                </a:solidFill>
                <a:latin typeface="Courier"/>
              </a:rPr>
              <a:t>partridge</a:t>
            </a:r>
            <a:r>
              <a:rPr>
                <a:solidFill>
                  <a:srgbClr val="5E5E5E"/>
                </a:solidFill>
                <a:latin typeface="Courier"/>
              </a:rPr>
              <a:t>$</a:t>
            </a:r>
            <a:r>
              <a:rPr>
                <a:solidFill>
                  <a:srgbClr val="003B4F"/>
                </a:solidFill>
                <a:latin typeface="Courier"/>
              </a:rPr>
              <a:t>treatment &lt;- </a:t>
            </a:r>
            <a:r>
              <a:rPr>
                <a:solidFill>
                  <a:srgbClr val="4758AB"/>
                </a:solidFill>
                <a:latin typeface="Courier"/>
              </a:rPr>
              <a:t>factor</a:t>
            </a:r>
            <a:r>
              <a:rPr>
                <a:solidFill>
                  <a:srgbClr val="003B4F"/>
                </a:solidFill>
                <a:latin typeface="Courier"/>
              </a:rPr>
              <a:t>(partridge</a:t>
            </a:r>
            <a:r>
              <a:rPr>
                <a:solidFill>
                  <a:srgbClr val="5E5E5E"/>
                </a:solidFill>
                <a:latin typeface="Courier"/>
              </a:rPr>
              <a:t>$</a:t>
            </a:r>
            <a:r>
              <a:rPr>
                <a:solidFill>
                  <a:srgbClr val="003B4F"/>
                </a:solidFill>
                <a:latin typeface="Courier"/>
              </a:rPr>
              <a:t>TREATMEN,</a:t>
            </a:r>
            <a:br/>
            <a:r>
              <a:rPr>
                <a:solidFill>
                  <a:srgbClr val="003B4F"/>
                </a:solidFill>
                <a:latin typeface="Courier"/>
              </a:rPr>
              <a:t>                            </a:t>
            </a:r>
            <a:r>
              <a:rPr>
                <a:solidFill>
                  <a:srgbClr val="657422"/>
                </a:solidFill>
                <a:latin typeface="Courier"/>
              </a:rPr>
              <a:t>levels =</a:t>
            </a:r>
            <a:r>
              <a:rPr>
                <a:solidFill>
                  <a:srgbClr val="003B4F"/>
                </a:solidFill>
                <a:latin typeface="Courier"/>
              </a:rPr>
              <a:t> </a:t>
            </a:r>
            <a:r>
              <a:rPr>
                <a:solidFill>
                  <a:srgbClr val="AD0000"/>
                </a:solidFill>
                <a:latin typeface="Courier"/>
              </a:rPr>
              <a:t>1</a:t>
            </a:r>
            <a:r>
              <a:rPr>
                <a:solidFill>
                  <a:srgbClr val="5E5E5E"/>
                </a:solidFill>
                <a:latin typeface="Courier"/>
              </a:rPr>
              <a:t>:</a:t>
            </a:r>
            <a:r>
              <a:rPr>
                <a:solidFill>
                  <a:srgbClr val="AD0000"/>
                </a:solidFill>
                <a:latin typeface="Courier"/>
              </a:rPr>
              <a:t>5</a:t>
            </a:r>
            <a:r>
              <a:rPr>
                <a:solidFill>
                  <a:srgbClr val="003B4F"/>
                </a:solidFill>
                <a:latin typeface="Courier"/>
              </a:rPr>
              <a:t>,</a:t>
            </a:r>
            <a:br/>
            <a:r>
              <a:rPr>
                <a:solidFill>
                  <a:srgbClr val="003B4F"/>
                </a:solidFill>
                <a:latin typeface="Courier"/>
              </a:rPr>
              <a:t>                            </a:t>
            </a:r>
            <a:r>
              <a:rPr>
                <a:solidFill>
                  <a:srgbClr val="657422"/>
                </a:solidFill>
                <a:latin typeface="Courier"/>
              </a:rPr>
              <a:t>labels =</a:t>
            </a:r>
            <a:r>
              <a:rPr>
                <a:solidFill>
                  <a:srgbClr val="003B4F"/>
                </a:solidFill>
                <a:latin typeface="Courier"/>
              </a:rPr>
              <a:t> </a:t>
            </a:r>
            <a:r>
              <a:rPr>
                <a:solidFill>
                  <a:srgbClr val="4758AB"/>
                </a:solidFill>
                <a:latin typeface="Courier"/>
              </a:rPr>
              <a:t>c</a:t>
            </a:r>
            <a:r>
              <a:rPr>
                <a:solidFill>
                  <a:srgbClr val="003B4F"/>
                </a:solidFill>
                <a:latin typeface="Courier"/>
              </a:rPr>
              <a:t>(</a:t>
            </a:r>
            <a:r>
              <a:rPr>
                <a:solidFill>
                  <a:srgbClr val="20794D"/>
                </a:solidFill>
                <a:latin typeface="Courier"/>
              </a:rPr>
              <a:t>"No females"</a:t>
            </a:r>
            <a:r>
              <a:rPr>
                <a:solidFill>
                  <a:srgbClr val="003B4F"/>
                </a:solidFill>
                <a:latin typeface="Courier"/>
              </a:rPr>
              <a:t>, </a:t>
            </a:r>
            <a:br/>
            <a:r>
              <a:rPr>
                <a:solidFill>
                  <a:srgbClr val="003B4F"/>
                </a:solidFill>
                <a:latin typeface="Courier"/>
              </a:rPr>
              <a:t>                                      </a:t>
            </a:r>
            <a:r>
              <a:rPr>
                <a:solidFill>
                  <a:srgbClr val="20794D"/>
                </a:solidFill>
                <a:latin typeface="Courier"/>
              </a:rPr>
              <a:t>"One virgin female daily"</a:t>
            </a:r>
            <a:r>
              <a:rPr>
                <a:solidFill>
                  <a:srgbClr val="003B4F"/>
                </a:solidFill>
                <a:latin typeface="Courier"/>
              </a:rPr>
              <a:t>,</a:t>
            </a:r>
            <a:br/>
            <a:r>
              <a:rPr>
                <a:solidFill>
                  <a:srgbClr val="003B4F"/>
                </a:solidFill>
                <a:latin typeface="Courier"/>
              </a:rPr>
              <a:t>                                      </a:t>
            </a:r>
            <a:r>
              <a:rPr>
                <a:solidFill>
                  <a:srgbClr val="20794D"/>
                </a:solidFill>
                <a:latin typeface="Courier"/>
              </a:rPr>
              <a:t>"Eight virgin females daily"</a:t>
            </a:r>
            <a:r>
              <a:rPr>
                <a:solidFill>
                  <a:srgbClr val="003B4F"/>
                </a:solidFill>
                <a:latin typeface="Courier"/>
              </a:rPr>
              <a:t>,</a:t>
            </a:r>
            <a:br/>
            <a:r>
              <a:rPr>
                <a:solidFill>
                  <a:srgbClr val="003B4F"/>
                </a:solidFill>
                <a:latin typeface="Courier"/>
              </a:rPr>
              <a:t>                                      </a:t>
            </a:r>
            <a:r>
              <a:rPr>
                <a:solidFill>
                  <a:srgbClr val="20794D"/>
                </a:solidFill>
                <a:latin typeface="Courier"/>
              </a:rPr>
              <a:t>"One inseminated female daily"</a:t>
            </a:r>
            <a:r>
              <a:rPr>
                <a:solidFill>
                  <a:srgbClr val="003B4F"/>
                </a:solidFill>
                <a:latin typeface="Courier"/>
              </a:rPr>
              <a:t>,</a:t>
            </a:r>
            <a:br/>
            <a:r>
              <a:rPr>
                <a:solidFill>
                  <a:srgbClr val="003B4F"/>
                </a:solidFill>
                <a:latin typeface="Courier"/>
              </a:rPr>
              <a:t>                                      </a:t>
            </a:r>
            <a:r>
              <a:rPr>
                <a:solidFill>
                  <a:srgbClr val="20794D"/>
                </a:solidFill>
                <a:latin typeface="Courier"/>
              </a:rPr>
              <a:t>"Eight inseminated females daily"</a:t>
            </a:r>
            <a:r>
              <a:rPr>
                <a:solidFill>
                  <a:srgbClr val="003B4F"/>
                </a:solidFill>
                <a:latin typeface="Courier"/>
              </a:rPr>
              <a:t>))</a:t>
            </a:r>
            <a:br/>
            <a:br/>
            <a:r>
              <a:rPr>
                <a:solidFill>
                  <a:srgbClr val="5E5E5E"/>
                </a:solidFill>
                <a:latin typeface="Courier"/>
              </a:rPr>
              <a:t># 2. Create a plot of the data showing relationship</a:t>
            </a:r>
            <a:br/>
            <a:r>
              <a:rPr>
                <a:solidFill>
                  <a:srgbClr val="4758AB"/>
                </a:solidFill>
                <a:latin typeface="Courier"/>
              </a:rPr>
              <a:t>ggplot</a:t>
            </a:r>
            <a:r>
              <a:rPr>
                <a:solidFill>
                  <a:srgbClr val="003B4F"/>
                </a:solidFill>
                <a:latin typeface="Courier"/>
              </a:rPr>
              <a:t>(partridge, </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THORAX, </a:t>
            </a:r>
            <a:r>
              <a:rPr>
                <a:solidFill>
                  <a:srgbClr val="657422"/>
                </a:solidFill>
                <a:latin typeface="Courier"/>
              </a:rPr>
              <a:t>y =</a:t>
            </a:r>
            <a:r>
              <a:rPr>
                <a:solidFill>
                  <a:srgbClr val="003B4F"/>
                </a:solidFill>
                <a:latin typeface="Courier"/>
              </a:rPr>
              <a:t> LONGEV, </a:t>
            </a:r>
            <a:r>
              <a:rPr>
                <a:solidFill>
                  <a:srgbClr val="657422"/>
                </a:solidFill>
                <a:latin typeface="Courier"/>
              </a:rPr>
              <a:t>color =</a:t>
            </a:r>
            <a:r>
              <a:rPr>
                <a:solidFill>
                  <a:srgbClr val="003B4F"/>
                </a:solidFill>
                <a:latin typeface="Courier"/>
              </a:rPr>
              <a:t> treatment)) </a:t>
            </a:r>
            <a:r>
              <a:rPr>
                <a:solidFill>
                  <a:srgbClr val="5E5E5E"/>
                </a:solidFill>
                <a:latin typeface="Courier"/>
              </a:rPr>
              <a:t>+</a:t>
            </a:r>
            <a:r>
              <a:rPr>
                <a:solidFill>
                  <a:srgbClr val="003B4F"/>
                </a:solidFill>
                <a:latin typeface="Courier"/>
              </a:rPr>
              <a:t> </a:t>
            </a:r>
            <a:br/>
            <a:r>
              <a:rPr>
                <a:solidFill>
                  <a:srgbClr val="003B4F"/>
                </a:solidFill>
                <a:latin typeface="Courier"/>
              </a:rPr>
              <a:t>  </a:t>
            </a:r>
            <a:r>
              <a:rPr>
                <a:solidFill>
                  <a:srgbClr val="4758AB"/>
                </a:solidFill>
                <a:latin typeface="Courier"/>
              </a:rPr>
              <a:t>geom_point</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geom_smooth</a:t>
            </a:r>
            <a:r>
              <a:rPr>
                <a:solidFill>
                  <a:srgbClr val="003B4F"/>
                </a:solidFill>
                <a:latin typeface="Courier"/>
              </a:rPr>
              <a:t>(</a:t>
            </a:r>
            <a:r>
              <a:rPr>
                <a:solidFill>
                  <a:srgbClr val="657422"/>
                </a:solidFill>
                <a:latin typeface="Courier"/>
              </a:rPr>
              <a:t>method =</a:t>
            </a:r>
            <a:r>
              <a:rPr>
                <a:solidFill>
                  <a:srgbClr val="003B4F"/>
                </a:solidFill>
                <a:latin typeface="Courier"/>
              </a:rPr>
              <a:t> </a:t>
            </a:r>
            <a:r>
              <a:rPr>
                <a:solidFill>
                  <a:srgbClr val="20794D"/>
                </a:solidFill>
                <a:latin typeface="Courier"/>
              </a:rPr>
              <a:t>"lm"</a:t>
            </a:r>
            <a:r>
              <a:rPr>
                <a:solidFill>
                  <a:srgbClr val="003B4F"/>
                </a:solidFill>
                <a:latin typeface="Courier"/>
              </a:rPr>
              <a:t>, </a:t>
            </a:r>
            <a:r>
              <a:rPr>
                <a:solidFill>
                  <a:srgbClr val="657422"/>
                </a:solidFill>
                <a:latin typeface="Courier"/>
              </a:rPr>
              <a:t>se =</a:t>
            </a:r>
            <a:r>
              <a:rPr>
                <a:solidFill>
                  <a:srgbClr val="003B4F"/>
                </a:solidFill>
                <a:latin typeface="Courier"/>
              </a:rPr>
              <a:t> </a:t>
            </a:r>
            <a:r>
              <a:rPr>
                <a:solidFill>
                  <a:srgbClr val="8F5902"/>
                </a:solidFill>
                <a:latin typeface="Courier"/>
              </a:rPr>
              <a:t>FALSE</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labs</a:t>
            </a:r>
            <a:r>
              <a:rPr>
                <a:solidFill>
                  <a:srgbClr val="003B4F"/>
                </a:solidFill>
                <a:latin typeface="Courier"/>
              </a:rPr>
              <a:t>(</a:t>
            </a:r>
            <a:r>
              <a:rPr>
                <a:solidFill>
                  <a:srgbClr val="657422"/>
                </a:solidFill>
                <a:latin typeface="Courier"/>
              </a:rPr>
              <a:t>title =</a:t>
            </a:r>
            <a:r>
              <a:rPr>
                <a:solidFill>
                  <a:srgbClr val="003B4F"/>
                </a:solidFill>
                <a:latin typeface="Courier"/>
              </a:rPr>
              <a:t> </a:t>
            </a:r>
            <a:r>
              <a:rPr>
                <a:solidFill>
                  <a:srgbClr val="20794D"/>
                </a:solidFill>
                <a:latin typeface="Courier"/>
              </a:rPr>
              <a:t>"Relationship between Thorax Length and Longevity"</a:t>
            </a:r>
            <a:r>
              <a:rPr>
                <a:solidFill>
                  <a:srgbClr val="003B4F"/>
                </a:solidFill>
                <a:latin typeface="Courier"/>
              </a:rPr>
              <a:t>,</a:t>
            </a:r>
            <a:br/>
            <a:r>
              <a:rPr>
                <a:solidFill>
                  <a:srgbClr val="003B4F"/>
                </a:solidFill>
                <a:latin typeface="Courier"/>
              </a:rPr>
              <a:t>       </a:t>
            </a:r>
            <a:r>
              <a:rPr>
                <a:solidFill>
                  <a:srgbClr val="657422"/>
                </a:solidFill>
                <a:latin typeface="Courier"/>
              </a:rPr>
              <a:t>x =</a:t>
            </a:r>
            <a:r>
              <a:rPr>
                <a:solidFill>
                  <a:srgbClr val="003B4F"/>
                </a:solidFill>
                <a:latin typeface="Courier"/>
              </a:rPr>
              <a:t> </a:t>
            </a:r>
            <a:r>
              <a:rPr>
                <a:solidFill>
                  <a:srgbClr val="20794D"/>
                </a:solidFill>
                <a:latin typeface="Courier"/>
              </a:rPr>
              <a:t>"Thorax Length (mm)"</a:t>
            </a:r>
            <a:r>
              <a:rPr>
                <a:solidFill>
                  <a:srgbClr val="003B4F"/>
                </a:solidFill>
                <a:latin typeface="Courier"/>
              </a:rPr>
              <a:t>,</a:t>
            </a:r>
            <a:br/>
            <a:r>
              <a:rPr>
                <a:solidFill>
                  <a:srgbClr val="003B4F"/>
                </a:solidFill>
                <a:latin typeface="Courier"/>
              </a:rPr>
              <a:t>       </a:t>
            </a:r>
            <a:r>
              <a:rPr>
                <a:solidFill>
                  <a:srgbClr val="657422"/>
                </a:solidFill>
                <a:latin typeface="Courier"/>
              </a:rPr>
              <a:t>y =</a:t>
            </a:r>
            <a:r>
              <a:rPr>
                <a:solidFill>
                  <a:srgbClr val="003B4F"/>
                </a:solidFill>
                <a:latin typeface="Courier"/>
              </a:rPr>
              <a:t> </a:t>
            </a:r>
            <a:r>
              <a:rPr>
                <a:solidFill>
                  <a:srgbClr val="20794D"/>
                </a:solidFill>
                <a:latin typeface="Courier"/>
              </a:rPr>
              <a:t>"Longevity (days)"</a:t>
            </a:r>
            <a:r>
              <a:rPr>
                <a:solidFill>
                  <a:srgbClr val="003B4F"/>
                </a:solidFill>
                <a:latin typeface="Courier"/>
              </a:rPr>
              <a:t>,</a:t>
            </a:r>
            <a:br/>
            <a:r>
              <a:rPr>
                <a:solidFill>
                  <a:srgbClr val="003B4F"/>
                </a:solidFill>
                <a:latin typeface="Courier"/>
              </a:rPr>
              <a:t>       </a:t>
            </a:r>
            <a:r>
              <a:rPr>
                <a:solidFill>
                  <a:srgbClr val="657422"/>
                </a:solidFill>
                <a:latin typeface="Courier"/>
              </a:rPr>
              <a:t>color =</a:t>
            </a:r>
            <a:r>
              <a:rPr>
                <a:solidFill>
                  <a:srgbClr val="003B4F"/>
                </a:solidFill>
                <a:latin typeface="Courier"/>
              </a:rPr>
              <a:t> </a:t>
            </a:r>
            <a:r>
              <a:rPr>
                <a:solidFill>
                  <a:srgbClr val="20794D"/>
                </a:solidFill>
                <a:latin typeface="Courier"/>
              </a:rPr>
              <a:t>"Treatment"</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theme_minimal</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theme</a:t>
            </a:r>
            <a:r>
              <a:rPr>
                <a:solidFill>
                  <a:srgbClr val="003B4F"/>
                </a:solidFill>
                <a:latin typeface="Courier"/>
              </a:rPr>
              <a:t>(</a:t>
            </a:r>
            <a:r>
              <a:rPr>
                <a:solidFill>
                  <a:srgbClr val="657422"/>
                </a:solidFill>
                <a:latin typeface="Courier"/>
              </a:rPr>
              <a:t>legend.position =</a:t>
            </a:r>
            <a:r>
              <a:rPr>
                <a:solidFill>
                  <a:srgbClr val="003B4F"/>
                </a:solidFill>
                <a:latin typeface="Courier"/>
              </a:rPr>
              <a:t> </a:t>
            </a:r>
            <a:r>
              <a:rPr>
                <a:solidFill>
                  <a:srgbClr val="20794D"/>
                </a:solidFill>
                <a:latin typeface="Courier"/>
              </a:rPr>
              <a:t>"bottom"</a:t>
            </a:r>
            <a:r>
              <a:rPr>
                <a:solidFill>
                  <a:srgbClr val="003B4F"/>
                </a:solidFill>
                <a:latin typeface="Courier"/>
              </a:rPr>
              <a:t>)</a:t>
            </a:r>
          </a:p>
        </p:txBody>
      </p:sp>
      <p:pic>
        <p:nvPicPr>
          <p:cNvPr descr="16_01_lecture_powerpoint_files/figure-pptx/partridge_analysis-1.png" id="0" name="Picture 1"/>
          <p:cNvPicPr>
            <a:picLocks noGrp="1" noChangeAspect="1"/>
          </p:cNvPicPr>
          <p:nvPr/>
        </p:nvPicPr>
        <p:blipFill>
          <a:blip r:embed="rId2"/>
          <a:stretch>
            <a:fillRect/>
          </a:stretch>
        </p:blipFill>
        <p:spPr bwMode="auto">
          <a:xfrm>
            <a:off x="4749800" y="952500"/>
            <a:ext cx="3035300" cy="37973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Testing Homogeneity of Slopes</a:t>
            </a:r>
          </a:p>
          <a:p>
            <a:pPr lvl="0" indent="0">
              <a:buNone/>
            </a:pPr>
            <a:r>
              <a:rPr>
                <a:solidFill>
                  <a:srgbClr val="5E5E5E"/>
                </a:solidFill>
                <a:latin typeface="Courier"/>
              </a:rPr>
              <a:t># Test for homogeneity of slopes</a:t>
            </a:r>
            <a:br/>
            <a:r>
              <a:rPr>
                <a:solidFill>
                  <a:srgbClr val="003B4F"/>
                </a:solidFill>
                <a:latin typeface="Courier"/>
              </a:rPr>
              <a:t>homo_slopes_model &lt;- </a:t>
            </a:r>
            <a:r>
              <a:rPr>
                <a:solidFill>
                  <a:srgbClr val="4758AB"/>
                </a:solidFill>
                <a:latin typeface="Courier"/>
              </a:rPr>
              <a:t>lm</a:t>
            </a:r>
            <a:r>
              <a:rPr>
                <a:solidFill>
                  <a:srgbClr val="003B4F"/>
                </a:solidFill>
                <a:latin typeface="Courier"/>
              </a:rPr>
              <a:t>(LONGEV </a:t>
            </a:r>
            <a:r>
              <a:rPr>
                <a:solidFill>
                  <a:srgbClr val="5E5E5E"/>
                </a:solidFill>
                <a:latin typeface="Courier"/>
              </a:rPr>
              <a:t>~</a:t>
            </a:r>
            <a:r>
              <a:rPr>
                <a:solidFill>
                  <a:srgbClr val="003B4F"/>
                </a:solidFill>
                <a:latin typeface="Courier"/>
              </a:rPr>
              <a:t> THORAX </a:t>
            </a:r>
            <a:r>
              <a:rPr>
                <a:solidFill>
                  <a:srgbClr val="5E5E5E"/>
                </a:solidFill>
                <a:latin typeface="Courier"/>
              </a:rPr>
              <a:t>*</a:t>
            </a:r>
            <a:r>
              <a:rPr>
                <a:solidFill>
                  <a:srgbClr val="003B4F"/>
                </a:solidFill>
                <a:latin typeface="Courier"/>
              </a:rPr>
              <a:t> treatment, </a:t>
            </a:r>
            <a:r>
              <a:rPr>
                <a:solidFill>
                  <a:srgbClr val="657422"/>
                </a:solidFill>
                <a:latin typeface="Courier"/>
              </a:rPr>
              <a:t>data =</a:t>
            </a:r>
            <a:r>
              <a:rPr>
                <a:solidFill>
                  <a:srgbClr val="003B4F"/>
                </a:solidFill>
                <a:latin typeface="Courier"/>
              </a:rPr>
              <a:t> partridge)</a:t>
            </a:r>
            <a:br/>
            <a:r>
              <a:rPr>
                <a:solidFill>
                  <a:srgbClr val="4758AB"/>
                </a:solidFill>
                <a:latin typeface="Courier"/>
              </a:rPr>
              <a:t>anova</a:t>
            </a:r>
            <a:r>
              <a:rPr>
                <a:solidFill>
                  <a:srgbClr val="003B4F"/>
                </a:solidFill>
                <a:latin typeface="Courier"/>
              </a:rPr>
              <a:t>(homo_slopes_model)</a:t>
            </a:r>
          </a:p>
          <a:p>
            <a:pPr lvl="0" indent="0">
              <a:buNone/>
            </a:pPr>
            <a:r>
              <a:rPr>
                <a:latin typeface="Courier"/>
              </a:rPr>
              <a:t>Analysis of Variance Table
Response: LONGEV
                  Df  Sum Sq Mean Sq  F value    Pr(&gt;F)    
THORAX             1 15496.6 15496.6 136.0170 &lt; 2.2e-16 ***
treatment          4  9611.5  2402.9  21.0905 4.617e-13 ***
THORAX:treatment   4    42.5    10.6   0.0933    0.9844    
Residuals        115 13102.1   113.9                       
---
Signif. codes:  0 '***' 0.001 '**' 0.01 '*' 0.05 '.' 0.1 ' ' 1</a:t>
            </a:r>
          </a:p>
          <a:p>
            <a:pPr lvl="0" indent="0">
              <a:buNone/>
            </a:pPr>
            <a:r>
              <a:rPr>
                <a:solidFill>
                  <a:srgbClr val="5E5E5E"/>
                </a:solidFill>
                <a:latin typeface="Courier"/>
              </a:rPr>
              <a:t># Extract the p-value for the interaction</a:t>
            </a:r>
            <a:br/>
            <a:r>
              <a:rPr>
                <a:solidFill>
                  <a:srgbClr val="003B4F"/>
                </a:solidFill>
                <a:latin typeface="Courier"/>
              </a:rPr>
              <a:t>p_interaction &lt;- </a:t>
            </a:r>
            <a:r>
              <a:rPr>
                <a:solidFill>
                  <a:srgbClr val="4758AB"/>
                </a:solidFill>
                <a:latin typeface="Courier"/>
              </a:rPr>
              <a:t>anova</a:t>
            </a:r>
            <a:r>
              <a:rPr>
                <a:solidFill>
                  <a:srgbClr val="003B4F"/>
                </a:solidFill>
                <a:latin typeface="Courier"/>
              </a:rPr>
              <a:t>(homo_slopes_model)[</a:t>
            </a:r>
            <a:r>
              <a:rPr>
                <a:solidFill>
                  <a:srgbClr val="AD0000"/>
                </a:solidFill>
                <a:latin typeface="Courier"/>
              </a:rPr>
              <a:t>3</a:t>
            </a:r>
            <a:r>
              <a:rPr>
                <a:solidFill>
                  <a:srgbClr val="003B4F"/>
                </a:solidFill>
                <a:latin typeface="Courier"/>
              </a:rPr>
              <a:t>, </a:t>
            </a:r>
            <a:r>
              <a:rPr>
                <a:solidFill>
                  <a:srgbClr val="20794D"/>
                </a:solidFill>
                <a:latin typeface="Courier"/>
              </a:rPr>
              <a:t>"Pr(&gt;F)"</a:t>
            </a:r>
            <a:r>
              <a:rPr>
                <a:solidFill>
                  <a:srgbClr val="003B4F"/>
                </a:solidFill>
                <a:latin typeface="Courier"/>
              </a:rPr>
              <a:t>]</a:t>
            </a:r>
          </a:p>
          <a:p>
            <a:pPr lvl="0" indent="0" marL="0">
              <a:buNone/>
            </a:pPr>
            <a:r>
              <a:rPr/>
              <a:t>The p-value for the interaction term (treatment × THORAX) is 0.984. Since this value is &gt; 0.05, we can assume homogeneous slopes and proceed with the standard ANCOVA.</a:t>
            </a:r>
          </a:p>
          <a:p>
            <a:pPr lvl="0" indent="0" marL="0">
              <a:spcBef>
                <a:spcPts val="3000"/>
              </a:spcBef>
              <a:buNone/>
            </a:pPr>
            <a:r>
              <a:rPr b="1"/>
              <a:t>Full ANCOVA Analysis</a:t>
            </a:r>
          </a:p>
          <a:p>
            <a:pPr lvl="0" indent="0">
              <a:buNone/>
            </a:pPr>
            <a:r>
              <a:rPr>
                <a:solidFill>
                  <a:srgbClr val="5E5E5E"/>
                </a:solidFill>
                <a:latin typeface="Courier"/>
              </a:rPr>
              <a:t># Fit the ANCOVA model (without interaction)</a:t>
            </a:r>
            <a:br/>
            <a:r>
              <a:rPr>
                <a:solidFill>
                  <a:srgbClr val="003B4F"/>
                </a:solidFill>
                <a:latin typeface="Courier"/>
              </a:rPr>
              <a:t>ancova_model &lt;- </a:t>
            </a:r>
            <a:r>
              <a:rPr>
                <a:solidFill>
                  <a:srgbClr val="4758AB"/>
                </a:solidFill>
                <a:latin typeface="Courier"/>
              </a:rPr>
              <a:t>lm</a:t>
            </a:r>
            <a:r>
              <a:rPr>
                <a:solidFill>
                  <a:srgbClr val="003B4F"/>
                </a:solidFill>
                <a:latin typeface="Courier"/>
              </a:rPr>
              <a:t>(LONGEV </a:t>
            </a:r>
            <a:r>
              <a:rPr>
                <a:solidFill>
                  <a:srgbClr val="5E5E5E"/>
                </a:solidFill>
                <a:latin typeface="Courier"/>
              </a:rPr>
              <a:t>~</a:t>
            </a:r>
            <a:r>
              <a:rPr>
                <a:solidFill>
                  <a:srgbClr val="003B4F"/>
                </a:solidFill>
                <a:latin typeface="Courier"/>
              </a:rPr>
              <a:t> THORAX </a:t>
            </a:r>
            <a:r>
              <a:rPr>
                <a:solidFill>
                  <a:srgbClr val="5E5E5E"/>
                </a:solidFill>
                <a:latin typeface="Courier"/>
              </a:rPr>
              <a:t>+</a:t>
            </a:r>
            <a:r>
              <a:rPr>
                <a:solidFill>
                  <a:srgbClr val="003B4F"/>
                </a:solidFill>
                <a:latin typeface="Courier"/>
              </a:rPr>
              <a:t> treatment, </a:t>
            </a:r>
            <a:r>
              <a:rPr>
                <a:solidFill>
                  <a:srgbClr val="657422"/>
                </a:solidFill>
                <a:latin typeface="Courier"/>
              </a:rPr>
              <a:t>data =</a:t>
            </a:r>
            <a:r>
              <a:rPr>
                <a:solidFill>
                  <a:srgbClr val="003B4F"/>
                </a:solidFill>
                <a:latin typeface="Courier"/>
              </a:rPr>
              <a:t> partridge)</a:t>
            </a:r>
            <a:br/>
            <a:br/>
            <a:r>
              <a:rPr>
                <a:solidFill>
                  <a:srgbClr val="5E5E5E"/>
                </a:solidFill>
                <a:latin typeface="Courier"/>
              </a:rPr>
              <a:t># View ANOVA table</a:t>
            </a:r>
            <a:br/>
            <a:r>
              <a:rPr>
                <a:solidFill>
                  <a:srgbClr val="4758AB"/>
                </a:solidFill>
                <a:latin typeface="Courier"/>
              </a:rPr>
              <a:t>anova</a:t>
            </a:r>
            <a:r>
              <a:rPr>
                <a:solidFill>
                  <a:srgbClr val="003B4F"/>
                </a:solidFill>
                <a:latin typeface="Courier"/>
              </a:rPr>
              <a:t>(ancova_model)</a:t>
            </a:r>
          </a:p>
          <a:p>
            <a:pPr lvl="0" indent="0">
              <a:buNone/>
            </a:pPr>
            <a:r>
              <a:rPr>
                <a:latin typeface="Courier"/>
              </a:rPr>
              <a:t>Analysis of Variance Table
Response: LONGEV
           Df  Sum Sq Mean Sq F value    Pr(&gt;F)    
THORAX      1 15496.6 15496.6 140.293 &lt; 2.2e-16 ***
treatment   4  9611.5  2402.9  21.753 1.719e-13 ***
Residuals 119 13144.7   110.5                      
---
Signif. codes:  0 '***' 0.001 '**' 0.01 '*' 0.05 '.' 0.1 ' ' 1</a:t>
            </a:r>
          </a:p>
          <a:p>
            <a:pPr lvl="0" indent="0">
              <a:buNone/>
            </a:pPr>
            <a:r>
              <a:rPr>
                <a:solidFill>
                  <a:srgbClr val="5E5E5E"/>
                </a:solidFill>
                <a:latin typeface="Courier"/>
              </a:rPr>
              <a:t># Get more detailed summary</a:t>
            </a:r>
            <a:br/>
            <a:r>
              <a:rPr>
                <a:solidFill>
                  <a:srgbClr val="4758AB"/>
                </a:solidFill>
                <a:latin typeface="Courier"/>
              </a:rPr>
              <a:t>summary</a:t>
            </a:r>
            <a:r>
              <a:rPr>
                <a:solidFill>
                  <a:srgbClr val="003B4F"/>
                </a:solidFill>
                <a:latin typeface="Courier"/>
              </a:rPr>
              <a:t>(ancova_model)</a:t>
            </a:r>
          </a:p>
          <a:p>
            <a:pPr lvl="0" indent="0">
              <a:buNone/>
            </a:pPr>
            <a:r>
              <a:rPr>
                <a:latin typeface="Courier"/>
              </a:rPr>
              <a:t>
Call:
lm(formula = LONGEV ~ THORAX + treatment, data = partridge)
Residuals:
    Min      1Q  Median      3Q     Max 
-26.189  -6.599  -0.989   6.408  30.244 
Coefficients:
                                         Estimate Std. Error t value Pr(&gt;|t|)
(Intercept)                               -46.055     10.239  -4.498 1.61e-05
THORAX                                    135.819     12.439  10.919  &lt; 2e-16
treatmentOne virgin female daily           -3.929      2.997  -1.311 0.192347
treatmentEight virgin females daily        -1.276      2.983  -0.428 0.669517
treatmentOne inseminated female daily     -10.946      2.999  -3.650 0.000391
treatmentEight inseminated females daily  -23.879      2.973  -8.031 7.83e-13
(Intercept)                              ***
THORAX                                   ***
treatmentOne virgin female daily            
treatmentEight virgin females daily         
treatmentOne inseminated female daily    ***
treatmentEight inseminated females daily ***
---
Signif. codes:  0 '***' 0.001 '**' 0.01 '*' 0.05 '.' 0.1 ' ' 1
Residual standard error: 10.51 on 119 degrees of freedom
Multiple R-squared:  0.6564,    Adjusted R-squared:  0.6419 
F-statistic: 45.46 on 5 and 119 DF,  p-value: &lt; 2.2e-16</a:t>
            </a:r>
          </a:p>
          <a:p>
            <a:pPr lvl="0" indent="0">
              <a:buNone/>
            </a:pPr>
            <a:r>
              <a:rPr>
                <a:solidFill>
                  <a:srgbClr val="5E5E5E"/>
                </a:solidFill>
                <a:latin typeface="Courier"/>
              </a:rPr>
              <a:t># Get adjusted means using emmeans</a:t>
            </a:r>
            <a:br/>
            <a:r>
              <a:rPr>
                <a:solidFill>
                  <a:srgbClr val="003B4F"/>
                </a:solidFill>
                <a:latin typeface="Courier"/>
              </a:rPr>
              <a:t>adjusted_means &lt;- </a:t>
            </a:r>
            <a:r>
              <a:rPr>
                <a:solidFill>
                  <a:srgbClr val="4758AB"/>
                </a:solidFill>
                <a:latin typeface="Courier"/>
              </a:rPr>
              <a:t>emmeans</a:t>
            </a:r>
            <a:r>
              <a:rPr>
                <a:solidFill>
                  <a:srgbClr val="003B4F"/>
                </a:solidFill>
                <a:latin typeface="Courier"/>
              </a:rPr>
              <a:t>(ancova_model, </a:t>
            </a:r>
            <a:r>
              <a:rPr>
                <a:solidFill>
                  <a:srgbClr val="20794D"/>
                </a:solidFill>
                <a:latin typeface="Courier"/>
              </a:rPr>
              <a:t>"treatment"</a:t>
            </a:r>
            <a:r>
              <a:rPr>
                <a:solidFill>
                  <a:srgbClr val="003B4F"/>
                </a:solidFill>
                <a:latin typeface="Courier"/>
              </a:rPr>
              <a:t>)</a:t>
            </a:r>
            <a:br/>
            <a:r>
              <a:rPr>
                <a:solidFill>
                  <a:srgbClr val="003B4F"/>
                </a:solidFill>
                <a:latin typeface="Courier"/>
              </a:rPr>
              <a:t>adjusted_means</a:t>
            </a:r>
          </a:p>
          <a:p>
            <a:pPr lvl="0" indent="0">
              <a:buNone/>
            </a:pPr>
            <a:r>
              <a:rPr>
                <a:latin typeface="Courier"/>
              </a:rPr>
              <a:t> treatment                       emmean   SE  df lower.CL upper.CL
 No females                        65.4 2.11 119     61.3     69.6
 One virgin female daily           61.5 2.11 119     57.3     65.7
 Eight virgin females daily        64.2 2.10 119     60.0     68.3
 One inseminated female daily      54.5 2.11 119     50.3     58.7
 Eight inseminated females daily   41.6 2.12 119     37.4     45.8
Confidence level used: 0.95 </a:t>
            </a:r>
          </a:p>
          <a:p>
            <a:pPr lvl="0" indent="0" marL="0">
              <a:spcBef>
                <a:spcPts val="3000"/>
              </a:spcBef>
              <a:buNone/>
            </a:pPr>
            <a:r>
              <a:rPr b="1"/>
              <a:t>Pairwise Comparisons of Adjusted Means</a:t>
            </a:r>
          </a:p>
          <a:p>
            <a:pPr lvl="0" indent="0">
              <a:buNone/>
            </a:pPr>
            <a:r>
              <a:rPr>
                <a:solidFill>
                  <a:srgbClr val="5E5E5E"/>
                </a:solidFill>
                <a:latin typeface="Courier"/>
              </a:rPr>
              <a:t># Pairwise comparisons of adjusted means</a:t>
            </a:r>
            <a:br/>
            <a:r>
              <a:rPr>
                <a:solidFill>
                  <a:srgbClr val="4758AB"/>
                </a:solidFill>
                <a:latin typeface="Courier"/>
              </a:rPr>
              <a:t>pairs</a:t>
            </a:r>
            <a:r>
              <a:rPr>
                <a:solidFill>
                  <a:srgbClr val="003B4F"/>
                </a:solidFill>
                <a:latin typeface="Courier"/>
              </a:rPr>
              <a:t>(adjusted_means, </a:t>
            </a:r>
            <a:r>
              <a:rPr>
                <a:solidFill>
                  <a:srgbClr val="657422"/>
                </a:solidFill>
                <a:latin typeface="Courier"/>
              </a:rPr>
              <a:t>adjust =</a:t>
            </a:r>
            <a:r>
              <a:rPr>
                <a:solidFill>
                  <a:srgbClr val="003B4F"/>
                </a:solidFill>
                <a:latin typeface="Courier"/>
              </a:rPr>
              <a:t> </a:t>
            </a:r>
            <a:r>
              <a:rPr>
                <a:solidFill>
                  <a:srgbClr val="20794D"/>
                </a:solidFill>
                <a:latin typeface="Courier"/>
              </a:rPr>
              <a:t>"tukey"</a:t>
            </a:r>
            <a:r>
              <a:rPr>
                <a:solidFill>
                  <a:srgbClr val="003B4F"/>
                </a:solidFill>
                <a:latin typeface="Courier"/>
              </a:rPr>
              <a:t>)</a:t>
            </a:r>
          </a:p>
          <a:p>
            <a:pPr lvl="0" indent="0">
              <a:buNone/>
            </a:pPr>
            <a:r>
              <a:rPr>
                <a:latin typeface="Courier"/>
              </a:rPr>
              <a:t> contrast                                                       estimate   SE
 No females - One virgin female daily                               3.93 3.00
 No females - Eight virgin females daily                            1.28 2.98
 No females - One inseminated female daily                         10.95 3.00
 No females - Eight inseminated females daily                      23.88 2.97
 One virgin female daily - Eight virgin females daily              -2.65 2.98
 One virgin female daily - One inseminated female daily             7.02 2.97
 One virgin female daily - Eight inseminated females daily         19.95 3.01
 Eight virgin females daily - One inseminated female daily          9.67 2.98
 Eight virgin females daily - Eight inseminated females daily      22.60 2.99
 One inseminated female daily - Eight inseminated females daily    12.93 3.01
  df t.ratio p.value
 119   1.311  0.6849
 119   0.428  0.9929
 119   3.650  0.0035
 119   8.031  &lt;.0001
 119  -0.891  0.8996
 119   2.361  0.1336
 119   6.636  &lt;.0001
 119   3.249  0.0129
 119   7.560  &lt;.0001
 119   4.298  0.0003
P value adjustment: tukey method for comparing a family of 5 estimates </a:t>
            </a:r>
          </a:p>
          <a:p>
            <a:pPr lvl="0" indent="0">
              <a:buNone/>
            </a:pPr>
            <a:r>
              <a:rPr>
                <a:solidFill>
                  <a:srgbClr val="5E5E5E"/>
                </a:solidFill>
                <a:latin typeface="Courier"/>
              </a:rPr>
              <a:t># Plot adjusted means with confidence intervals</a:t>
            </a:r>
            <a:br/>
            <a:r>
              <a:rPr>
                <a:solidFill>
                  <a:srgbClr val="4758AB"/>
                </a:solidFill>
                <a:latin typeface="Courier"/>
              </a:rPr>
              <a:t>plot</a:t>
            </a:r>
            <a:r>
              <a:rPr>
                <a:solidFill>
                  <a:srgbClr val="003B4F"/>
                </a:solidFill>
                <a:latin typeface="Courier"/>
              </a:rPr>
              <a:t>(adjusted_means, </a:t>
            </a:r>
            <a:r>
              <a:rPr>
                <a:solidFill>
                  <a:srgbClr val="657422"/>
                </a:solidFill>
                <a:latin typeface="Courier"/>
              </a:rPr>
              <a:t>comparisons =</a:t>
            </a:r>
            <a:r>
              <a:rPr>
                <a:solidFill>
                  <a:srgbClr val="003B4F"/>
                </a:solidFill>
                <a:latin typeface="Courier"/>
              </a:rPr>
              <a:t> </a:t>
            </a:r>
            <a:r>
              <a:rPr>
                <a:solidFill>
                  <a:srgbClr val="8F5902"/>
                </a:solidFill>
                <a:latin typeface="Courier"/>
              </a:rPr>
              <a:t>TRUE</a:t>
            </a:r>
            <a:r>
              <a:rPr>
                <a:solidFill>
                  <a:srgbClr val="003B4F"/>
                </a:solidFill>
                <a:latin typeface="Courier"/>
              </a:rPr>
              <a:t>) </a:t>
            </a:r>
            <a:r>
              <a:rPr>
                <a:solidFill>
                  <a:srgbClr val="5E5E5E"/>
                </a:solidFill>
                <a:latin typeface="Courier"/>
              </a:rPr>
              <a:t>+</a:t>
            </a:r>
            <a:r>
              <a:rPr>
                <a:solidFill>
                  <a:srgbClr val="003B4F"/>
                </a:solidFill>
                <a:latin typeface="Courier"/>
              </a:rPr>
              <a:t> </a:t>
            </a:r>
            <a:br/>
            <a:r>
              <a:rPr>
                <a:solidFill>
                  <a:srgbClr val="003B4F"/>
                </a:solidFill>
                <a:latin typeface="Courier"/>
              </a:rPr>
              <a:t>  </a:t>
            </a:r>
            <a:r>
              <a:rPr>
                <a:solidFill>
                  <a:srgbClr val="4758AB"/>
                </a:solidFill>
                <a:latin typeface="Courier"/>
              </a:rPr>
              <a:t>labs</a:t>
            </a:r>
            <a:r>
              <a:rPr>
                <a:solidFill>
                  <a:srgbClr val="003B4F"/>
                </a:solidFill>
                <a:latin typeface="Courier"/>
              </a:rPr>
              <a:t>(</a:t>
            </a:r>
            <a:r>
              <a:rPr>
                <a:solidFill>
                  <a:srgbClr val="657422"/>
                </a:solidFill>
                <a:latin typeface="Courier"/>
              </a:rPr>
              <a:t>title =</a:t>
            </a:r>
            <a:r>
              <a:rPr>
                <a:solidFill>
                  <a:srgbClr val="003B4F"/>
                </a:solidFill>
                <a:latin typeface="Courier"/>
              </a:rPr>
              <a:t> </a:t>
            </a:r>
            <a:r>
              <a:rPr>
                <a:solidFill>
                  <a:srgbClr val="20794D"/>
                </a:solidFill>
                <a:latin typeface="Courier"/>
              </a:rPr>
              <a:t>"Adjusted Means by Treatment"</a:t>
            </a:r>
            <a:r>
              <a:rPr>
                <a:solidFill>
                  <a:srgbClr val="003B4F"/>
                </a:solidFill>
                <a:latin typeface="Courier"/>
              </a:rPr>
              <a:t>,</a:t>
            </a:r>
            <a:br/>
            <a:r>
              <a:rPr>
                <a:solidFill>
                  <a:srgbClr val="003B4F"/>
                </a:solidFill>
                <a:latin typeface="Courier"/>
              </a:rPr>
              <a:t>       </a:t>
            </a:r>
            <a:r>
              <a:rPr>
                <a:solidFill>
                  <a:srgbClr val="657422"/>
                </a:solidFill>
                <a:latin typeface="Courier"/>
              </a:rPr>
              <a:t>x =</a:t>
            </a:r>
            <a:r>
              <a:rPr>
                <a:solidFill>
                  <a:srgbClr val="003B4F"/>
                </a:solidFill>
                <a:latin typeface="Courier"/>
              </a:rPr>
              <a:t> </a:t>
            </a:r>
            <a:r>
              <a:rPr>
                <a:solidFill>
                  <a:srgbClr val="20794D"/>
                </a:solidFill>
                <a:latin typeface="Courier"/>
              </a:rPr>
              <a:t>"Adjusted Longevity (days)"</a:t>
            </a:r>
            <a:r>
              <a:rPr>
                <a:solidFill>
                  <a:srgbClr val="003B4F"/>
                </a:solidFill>
                <a:latin typeface="Courier"/>
              </a:rPr>
              <a:t>,</a:t>
            </a:r>
            <a:br/>
            <a:r>
              <a:rPr>
                <a:solidFill>
                  <a:srgbClr val="003B4F"/>
                </a:solidFill>
                <a:latin typeface="Courier"/>
              </a:rPr>
              <a:t>       </a:t>
            </a:r>
            <a:r>
              <a:rPr>
                <a:solidFill>
                  <a:srgbClr val="657422"/>
                </a:solidFill>
                <a:latin typeface="Courier"/>
              </a:rPr>
              <a:t>y =</a:t>
            </a:r>
            <a:r>
              <a:rPr>
                <a:solidFill>
                  <a:srgbClr val="003B4F"/>
                </a:solidFill>
                <a:latin typeface="Courier"/>
              </a:rPr>
              <a:t> </a:t>
            </a:r>
            <a:r>
              <a:rPr>
                <a:solidFill>
                  <a:srgbClr val="20794D"/>
                </a:solidFill>
                <a:latin typeface="Courier"/>
              </a:rPr>
              <a:t>"Treatment"</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theme_minimal</a:t>
            </a:r>
            <a:r>
              <a:rPr>
                <a:solidFill>
                  <a:srgbClr val="003B4F"/>
                </a:solidFill>
                <a:latin typeface="Courier"/>
              </a:rPr>
              <a:t>()</a:t>
            </a:r>
          </a:p>
        </p:txBody>
      </p:sp>
      <p:pic>
        <p:nvPicPr>
          <p:cNvPr descr="16_01_lecture_powerpoint_files/figure-pptx/partridge_comparisons-1.png" id="0" name="Picture 1"/>
          <p:cNvPicPr>
            <a:picLocks noGrp="1" noChangeAspect="1"/>
          </p:cNvPicPr>
          <p:nvPr/>
        </p:nvPicPr>
        <p:blipFill>
          <a:blip r:embed="rId2"/>
          <a:stretch>
            <a:fillRect/>
          </a:stretch>
        </p:blipFill>
        <p:spPr bwMode="auto">
          <a:xfrm>
            <a:off x="4749800" y="952500"/>
            <a:ext cx="3035300" cy="37973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71538"/>
          </a:xfrm>
        </p:spPr>
        <p:txBody>
          <a:bodyPr/>
          <a:lstStyle/>
          <a:p>
            <a:pPr lvl="0" indent="0" marL="0">
              <a:buNone/>
            </a:pPr>
            <a:r>
              <a:rPr b="1"/>
              <a:t>Lecture 16:</a:t>
            </a:r>
            <a:r>
              <a:rPr/>
              <a:t> Visualizing ANCOVA Results</a:t>
            </a:r>
          </a:p>
        </p:txBody>
      </p:sp>
      <p:sp>
        <p:nvSpPr>
          <p:cNvPr id="4" name="Text Placeholder 3"/>
          <p:cNvSpPr>
            <a:spLocks noGrp="1"/>
          </p:cNvSpPr>
          <p:nvPr>
            <p:ph idx="2" sz="half" type="body"/>
          </p:nvPr>
        </p:nvSpPr>
        <p:spPr/>
        <p:txBody>
          <a:bodyPr/>
          <a:lstStyle/>
          <a:p>
            <a:pPr lvl="0" indent="0" marL="0">
              <a:spcBef>
                <a:spcPts val="3000"/>
              </a:spcBef>
              <a:buNone/>
            </a:pPr>
            <a:r>
              <a:rPr b="1"/>
              <a:t>Visualization Options for ANCOVA</a:t>
            </a:r>
          </a:p>
        </p:txBody>
      </p:sp>
      <p:pic>
        <p:nvPicPr>
          <p:cNvPr descr="16_01_lecture_powerpoint_files/figure-pptx/ancova_visualization-1.png" id="0" name="Picture 1"/>
          <p:cNvPicPr>
            <a:picLocks noGrp="1" noChangeAspect="1"/>
          </p:cNvPicPr>
          <p:nvPr/>
        </p:nvPicPr>
        <p:blipFill>
          <a:blip r:embed="rId2"/>
          <a:stretch>
            <a:fillRect/>
          </a:stretch>
        </p:blipFill>
        <p:spPr bwMode="auto">
          <a:xfrm>
            <a:off x="4140200" y="952500"/>
            <a:ext cx="4267200" cy="37973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16:</a:t>
            </a:r>
            <a:r>
              <a:rPr/>
              <a:t> Sea Urchin Example with Heterogeneous Slopes</a:t>
            </a:r>
          </a:p>
        </p:txBody>
      </p:sp>
      <p:sp>
        <p:nvSpPr>
          <p:cNvPr id="3" name="Content Placeholder 2"/>
          <p:cNvSpPr>
            <a:spLocks noGrp="1"/>
          </p:cNvSpPr>
          <p:nvPr>
            <p:ph idx="1" sz="half"/>
          </p:nvPr>
        </p:nvSpPr>
        <p:spPr/>
        <p:txBody>
          <a:bodyPr/>
          <a:lstStyle/>
          <a:p>
            <a:pPr lvl="0" indent="0" marL="0">
              <a:spcBef>
                <a:spcPts val="3000"/>
              </a:spcBef>
              <a:buNone/>
            </a:pPr>
            <a:r>
              <a:rPr b="1"/>
              <a:t>Heterogeneous Slopes Example</a:t>
            </a:r>
          </a:p>
          <a:p>
            <a:pPr lvl="0" indent="0" marL="0">
              <a:buNone/>
            </a:pPr>
            <a:r>
              <a:rPr/>
              <a:t>Constable (1993) studied shrinking in sea urchin test: - Compared suture widths between treatments - Three groups: high food, low food, initial sample - Covariate: body volume (cube root transformed)</a:t>
            </a:r>
          </a:p>
          <a:p>
            <a:pPr lvl="0" indent="0" marL="0">
              <a:buNone/>
            </a:pPr>
            <a:r>
              <a:rPr/>
              <a:t>The analysis showed: - Significant interaction between treatment and covariate - </a:t>
            </a:r>
            <a:r>
              <a:rPr b="1"/>
              <a:t>Heterogeneous slopes</a:t>
            </a:r>
            <a:r>
              <a:rPr/>
              <a:t> across treatments - Can’t use standard ANCOVA</a:t>
            </a:r>
          </a:p>
        </p:txBody>
      </p:sp>
      <p:pic>
        <p:nvPicPr>
          <p:cNvPr descr="16_01_lecture_powerpoint_files/figure-pptx/urchin_heterogeneous-1.png" id="0" name="Picture 1"/>
          <p:cNvPicPr>
            <a:picLocks noGrp="1" noChangeAspect="1"/>
          </p:cNvPicPr>
          <p:nvPr/>
        </p:nvPicPr>
        <p:blipFill>
          <a:blip r:embed="rId2"/>
          <a:stretch>
            <a:fillRect/>
          </a:stretch>
        </p:blipFill>
        <p:spPr bwMode="auto">
          <a:xfrm>
            <a:off x="6121400" y="1663700"/>
            <a:ext cx="2781300" cy="24765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a:t>Lecture 15: Review</a:t>
            </a:r>
          </a:p>
        </p:txBody>
      </p:sp>
      <p:sp>
        <p:nvSpPr>
          <p:cNvPr id="3" name="Content Placeholder 2"/>
          <p:cNvSpPr>
            <a:spLocks noGrp="1"/>
          </p:cNvSpPr>
          <p:nvPr>
            <p:ph idx="1" sz="half"/>
          </p:nvPr>
        </p:nvSpPr>
        <p:spPr/>
        <p:txBody>
          <a:bodyPr/>
          <a:lstStyle/>
          <a:p>
            <a:pPr lvl="0" indent="0" marL="0">
              <a:spcBef>
                <a:spcPts val="3000"/>
              </a:spcBef>
              <a:buNone/>
            </a:pPr>
            <a:r>
              <a:rPr b="1"/>
              <a:t>Review</a:t>
            </a:r>
          </a:p>
          <a:p>
            <a:pPr lvl="0" indent="0" marL="0">
              <a:spcBef>
                <a:spcPts val="3000"/>
              </a:spcBef>
              <a:buNone/>
            </a:pPr>
            <a:r>
              <a:rPr b="1"/>
              <a:t>General linearized models (GLM</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Johnson-Neyman Procedure for Heterogeneous Slopes</a:t>
            </a:r>
          </a:p>
          <a:p>
            <a:pPr lvl="0" indent="0">
              <a:buNone/>
            </a:pPr>
            <a:r>
              <a:rPr>
                <a:latin typeface="Courier"/>
              </a:rPr>
              <a:t>Analysis of Variance Table
Response: suture_width
                 Df   Sum Sq   Mean Sq F value    Pr(&gt;F)    
volume            1 0.015724 0.0157238  176.91 &lt; 2.2e-16 ***
treatment         2 0.036482 0.0182411  205.23 &lt; 2.2e-16 ***
volume:treatment  2 0.006213 0.0031064   34.95 4.453e-11 ***
Residuals        66 0.005866 0.0000889                      
---
Signif. codes:  0 '***' 0.001 '**' 0.01 '*' 0.05 '.' 0.1 ' ' 1</a:t>
            </a:r>
          </a:p>
        </p:txBody>
      </p:sp>
      <p:pic>
        <p:nvPicPr>
          <p:cNvPr descr="16_01_lecture_powerpoint_files/figure-pptx/jn_procedure-1.png" id="0" name="Picture 1"/>
          <p:cNvPicPr>
            <a:picLocks noGrp="1" noChangeAspect="1"/>
          </p:cNvPicPr>
          <p:nvPr/>
        </p:nvPicPr>
        <p:blipFill>
          <a:blip r:embed="rId2"/>
          <a:stretch>
            <a:fillRect/>
          </a:stretch>
        </p:blipFill>
        <p:spPr bwMode="auto">
          <a:xfrm>
            <a:off x="3657600" y="1397000"/>
            <a:ext cx="5232400" cy="29083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Interpretation of Heterogeneous Slopes</a:t>
            </a:r>
          </a:p>
          <a:p>
            <a:pPr lvl="0" indent="0" marL="0">
              <a:buNone/>
            </a:pPr>
            <a:r>
              <a:rPr/>
              <a:t>When you have heterogeneous slopes, the Johnson-Neyman procedure identifies regions of the covariate where groups differ:</a:t>
            </a:r>
          </a:p>
          <a:p>
            <a:pPr lvl="0" indent="-342900" marL="342900">
              <a:buAutoNum type="arabicPeriod"/>
            </a:pPr>
            <a:r>
              <a:rPr b="1"/>
              <a:t>Initial &gt; Low Food</a:t>
            </a:r>
            <a:r>
              <a:rPr/>
              <a:t> when cube root body volume &gt; 2.95</a:t>
            </a:r>
          </a:p>
          <a:p>
            <a:pPr lvl="1"/>
            <a:r>
              <a:rPr/>
              <a:t>For large urchins, the initial sample has wider sutures than low food urchins</a:t>
            </a:r>
          </a:p>
          <a:p>
            <a:pPr lvl="0" indent="-342900" marL="342900">
              <a:buAutoNum type="arabicPeriod"/>
            </a:pPr>
            <a:r>
              <a:rPr b="1"/>
              <a:t>High Food &gt; Initial</a:t>
            </a:r>
            <a:r>
              <a:rPr/>
              <a:t> when cube root body volume &gt; 1.81</a:t>
            </a:r>
          </a:p>
          <a:p>
            <a:pPr lvl="1"/>
            <a:r>
              <a:rPr/>
              <a:t>For most urchins, high food treatment results in wider sutures than initial samples</a:t>
            </a:r>
          </a:p>
          <a:p>
            <a:pPr lvl="0" indent="-342900" marL="342900">
              <a:buAutoNum type="arabicPeriod"/>
            </a:pPr>
            <a:r>
              <a:rPr b="1"/>
              <a:t>High Food &gt; Low Food</a:t>
            </a:r>
            <a:r>
              <a:rPr/>
              <a:t> when cube root body volume &gt; 2.07</a:t>
            </a:r>
          </a:p>
          <a:p>
            <a:pPr lvl="1"/>
            <a:r>
              <a:rPr/>
              <a:t>For most medium to large urchins, high food results in wider sutures than low food</a:t>
            </a:r>
          </a:p>
          <a:p>
            <a:pPr lvl="0" indent="0" marL="0">
              <a:buNone/>
            </a:pPr>
            <a:r>
              <a:rPr/>
              <a:t>The biological interpretation is that </a:t>
            </a:r>
            <a:r>
              <a:rPr b="1"/>
              <a:t>food regime affects suture width differently depending on urchin size</a:t>
            </a:r>
            <a:r>
              <a:rPr/>
              <a:t>. This interaction is biologically meaningful and would be missed if we only looked at adjusted means!</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71538"/>
          </a:xfrm>
        </p:spPr>
        <p:txBody>
          <a:bodyPr/>
          <a:lstStyle/>
          <a:p>
            <a:pPr lvl="0" indent="0" marL="0">
              <a:buNone/>
            </a:pPr>
            <a:r>
              <a:rPr b="1"/>
              <a:t>Lecture 16:</a:t>
            </a:r>
            <a:r>
              <a:rPr/>
              <a:t> Assumptions of ANCOVA</a:t>
            </a:r>
          </a:p>
        </p:txBody>
      </p:sp>
      <p:sp>
        <p:nvSpPr>
          <p:cNvPr id="4" name="Text Placeholder 3"/>
          <p:cNvSpPr>
            <a:spLocks noGrp="1"/>
          </p:cNvSpPr>
          <p:nvPr>
            <p:ph idx="2" sz="half" type="body"/>
          </p:nvPr>
        </p:nvSpPr>
        <p:spPr/>
        <p:txBody>
          <a:bodyPr/>
          <a:lstStyle/>
          <a:p>
            <a:pPr lvl="0" indent="0" marL="0">
              <a:spcBef>
                <a:spcPts val="3000"/>
              </a:spcBef>
              <a:buNone/>
            </a:pPr>
            <a:r>
              <a:rPr b="1"/>
              <a:t>Key Assumptions</a:t>
            </a:r>
          </a:p>
          <a:p>
            <a:pPr lvl="0" indent="-342900" marL="342900">
              <a:buAutoNum type="arabicPeriod"/>
            </a:pPr>
            <a:r>
              <a:rPr b="1"/>
              <a:t>Independence of observations</a:t>
            </a:r>
          </a:p>
          <a:p>
            <a:pPr lvl="1"/>
            <a:r>
              <a:rPr/>
              <a:t>Samples are random and independent</a:t>
            </a:r>
          </a:p>
          <a:p>
            <a:pPr lvl="1"/>
            <a:r>
              <a:rPr/>
              <a:t>No clustering or repeated measures</a:t>
            </a:r>
          </a:p>
          <a:p>
            <a:pPr lvl="0" indent="-342900" marL="342900">
              <a:buAutoNum type="arabicPeriod"/>
            </a:pPr>
            <a:r>
              <a:rPr b="1"/>
              <a:t>Normal distribution of residuals</a:t>
            </a:r>
          </a:p>
          <a:p>
            <a:pPr lvl="1"/>
            <a:r>
              <a:rPr/>
              <a:t>Residuals follow a normal distribution</a:t>
            </a:r>
          </a:p>
          <a:p>
            <a:pPr lvl="1"/>
            <a:r>
              <a:rPr/>
              <a:t>Check with QQ plots or formal tests</a:t>
            </a:r>
          </a:p>
          <a:p>
            <a:pPr lvl="0" indent="-342900" marL="342900">
              <a:buAutoNum type="arabicPeriod"/>
            </a:pPr>
            <a:r>
              <a:rPr b="1"/>
              <a:t>Homogeneity of variances</a:t>
            </a:r>
          </a:p>
          <a:p>
            <a:pPr lvl="1"/>
            <a:r>
              <a:rPr/>
              <a:t>Equal variances across groups</a:t>
            </a:r>
          </a:p>
          <a:p>
            <a:pPr lvl="1"/>
            <a:r>
              <a:rPr/>
              <a:t>Check with residual plots vs. fitted values</a:t>
            </a:r>
          </a:p>
          <a:p>
            <a:pPr lvl="0" indent="-342900" marL="342900">
              <a:buAutoNum type="arabicPeriod"/>
            </a:pPr>
            <a:r>
              <a:rPr b="1"/>
              <a:t>Linearity</a:t>
            </a:r>
          </a:p>
          <a:p>
            <a:pPr lvl="1"/>
            <a:r>
              <a:rPr/>
              <a:t>Linear relationship between Y and X within each group</a:t>
            </a:r>
          </a:p>
          <a:p>
            <a:pPr lvl="1"/>
            <a:r>
              <a:rPr/>
              <a:t>Check with scatterplots</a:t>
            </a:r>
          </a:p>
          <a:p>
            <a:pPr lvl="0" indent="-342900" marL="342900">
              <a:buAutoNum type="arabicPeriod"/>
            </a:pPr>
            <a:r>
              <a:rPr b="1"/>
              <a:t>Homogeneity of regression slopes</a:t>
            </a:r>
            <a:r>
              <a:rPr/>
              <a:t> (critical!)</a:t>
            </a:r>
          </a:p>
          <a:p>
            <a:pPr lvl="1"/>
            <a:r>
              <a:rPr/>
              <a:t>Regression slopes equal across all groups</a:t>
            </a:r>
          </a:p>
          <a:p>
            <a:pPr lvl="1"/>
            <a:r>
              <a:rPr/>
              <a:t>Test with interaction term</a:t>
            </a:r>
          </a:p>
          <a:p>
            <a:pPr lvl="0" indent="0" marL="0">
              <a:spcBef>
                <a:spcPts val="3000"/>
              </a:spcBef>
              <a:buNone/>
            </a:pPr>
            <a:r>
              <a:rPr b="1"/>
              <a:t>Checking Assumptions in R</a:t>
            </a:r>
          </a:p>
          <a:p>
            <a:pPr lvl="0" indent="0">
              <a:buNone/>
            </a:pPr>
            <a:r>
              <a:rPr>
                <a:solidFill>
                  <a:srgbClr val="5E5E5E"/>
                </a:solidFill>
                <a:latin typeface="Courier"/>
              </a:rPr>
              <a:t># Fit ANCOVA model for partridge data</a:t>
            </a:r>
            <a:br/>
            <a:r>
              <a:rPr>
                <a:solidFill>
                  <a:srgbClr val="003B4F"/>
                </a:solidFill>
                <a:latin typeface="Courier"/>
              </a:rPr>
              <a:t>ancova_model &lt;- </a:t>
            </a:r>
            <a:r>
              <a:rPr>
                <a:solidFill>
                  <a:srgbClr val="4758AB"/>
                </a:solidFill>
                <a:latin typeface="Courier"/>
              </a:rPr>
              <a:t>lm</a:t>
            </a:r>
            <a:r>
              <a:rPr>
                <a:solidFill>
                  <a:srgbClr val="003B4F"/>
                </a:solidFill>
                <a:latin typeface="Courier"/>
              </a:rPr>
              <a:t>(LONGEV </a:t>
            </a:r>
            <a:r>
              <a:rPr>
                <a:solidFill>
                  <a:srgbClr val="5E5E5E"/>
                </a:solidFill>
                <a:latin typeface="Courier"/>
              </a:rPr>
              <a:t>~</a:t>
            </a:r>
            <a:r>
              <a:rPr>
                <a:solidFill>
                  <a:srgbClr val="003B4F"/>
                </a:solidFill>
                <a:latin typeface="Courier"/>
              </a:rPr>
              <a:t> THORAX </a:t>
            </a:r>
            <a:r>
              <a:rPr>
                <a:solidFill>
                  <a:srgbClr val="5E5E5E"/>
                </a:solidFill>
                <a:latin typeface="Courier"/>
              </a:rPr>
              <a:t>+</a:t>
            </a:r>
            <a:r>
              <a:rPr>
                <a:solidFill>
                  <a:srgbClr val="003B4F"/>
                </a:solidFill>
                <a:latin typeface="Courier"/>
              </a:rPr>
              <a:t> treatment, </a:t>
            </a:r>
            <a:r>
              <a:rPr>
                <a:solidFill>
                  <a:srgbClr val="657422"/>
                </a:solidFill>
                <a:latin typeface="Courier"/>
              </a:rPr>
              <a:t>data =</a:t>
            </a:r>
            <a:r>
              <a:rPr>
                <a:solidFill>
                  <a:srgbClr val="003B4F"/>
                </a:solidFill>
                <a:latin typeface="Courier"/>
              </a:rPr>
              <a:t> partridge)</a:t>
            </a:r>
            <a:br/>
            <a:br/>
            <a:r>
              <a:rPr>
                <a:solidFill>
                  <a:srgbClr val="5E5E5E"/>
                </a:solidFill>
                <a:latin typeface="Courier"/>
              </a:rPr>
              <a:t># Create a 2x2 panel of diagnostic plots</a:t>
            </a:r>
            <a:br/>
            <a:r>
              <a:rPr>
                <a:solidFill>
                  <a:srgbClr val="4758AB"/>
                </a:solidFill>
                <a:latin typeface="Courier"/>
              </a:rPr>
              <a:t>par</a:t>
            </a:r>
            <a:r>
              <a:rPr>
                <a:solidFill>
                  <a:srgbClr val="003B4F"/>
                </a:solidFill>
                <a:latin typeface="Courier"/>
              </a:rPr>
              <a:t>(</a:t>
            </a:r>
            <a:r>
              <a:rPr>
                <a:solidFill>
                  <a:srgbClr val="657422"/>
                </a:solidFill>
                <a:latin typeface="Courier"/>
              </a:rPr>
              <a:t>mfrow =</a:t>
            </a:r>
            <a:r>
              <a:rPr>
                <a:solidFill>
                  <a:srgbClr val="003B4F"/>
                </a:solidFill>
                <a:latin typeface="Courier"/>
              </a:rPr>
              <a:t> </a:t>
            </a:r>
            <a:r>
              <a:rPr>
                <a:solidFill>
                  <a:srgbClr val="4758AB"/>
                </a:solidFill>
                <a:latin typeface="Courier"/>
              </a:rPr>
              <a:t>c</a:t>
            </a:r>
            <a:r>
              <a:rPr>
                <a:solidFill>
                  <a:srgbClr val="003B4F"/>
                </a:solidFill>
                <a:latin typeface="Courier"/>
              </a:rPr>
              <a:t>(</a:t>
            </a:r>
            <a:r>
              <a:rPr>
                <a:solidFill>
                  <a:srgbClr val="AD0000"/>
                </a:solidFill>
                <a:latin typeface="Courier"/>
              </a:rPr>
              <a:t>2</a:t>
            </a:r>
            <a:r>
              <a:rPr>
                <a:solidFill>
                  <a:srgbClr val="003B4F"/>
                </a:solidFill>
                <a:latin typeface="Courier"/>
              </a:rPr>
              <a:t>, </a:t>
            </a:r>
            <a:r>
              <a:rPr>
                <a:solidFill>
                  <a:srgbClr val="AD0000"/>
                </a:solidFill>
                <a:latin typeface="Courier"/>
              </a:rPr>
              <a:t>2</a:t>
            </a:r>
            <a:r>
              <a:rPr>
                <a:solidFill>
                  <a:srgbClr val="003B4F"/>
                </a:solidFill>
                <a:latin typeface="Courier"/>
              </a:rPr>
              <a:t>))</a:t>
            </a:r>
            <a:br/>
            <a:r>
              <a:rPr>
                <a:solidFill>
                  <a:srgbClr val="4758AB"/>
                </a:solidFill>
                <a:latin typeface="Courier"/>
              </a:rPr>
              <a:t>plot</a:t>
            </a:r>
            <a:r>
              <a:rPr>
                <a:solidFill>
                  <a:srgbClr val="003B4F"/>
                </a:solidFill>
                <a:latin typeface="Courier"/>
              </a:rPr>
              <a:t>(ancova_model)</a:t>
            </a:r>
          </a:p>
        </p:txBody>
      </p:sp>
      <p:pic>
        <p:nvPicPr>
          <p:cNvPr descr="16_01_lecture_powerpoint_files/figure-pptx/check_assumptions-1.png" id="0" name="Picture 1"/>
          <p:cNvPicPr>
            <a:picLocks noGrp="1" noChangeAspect="1"/>
          </p:cNvPicPr>
          <p:nvPr/>
        </p:nvPicPr>
        <p:blipFill>
          <a:blip r:embed="rId2"/>
          <a:stretch>
            <a:fillRect/>
          </a:stretch>
        </p:blipFill>
        <p:spPr bwMode="auto">
          <a:xfrm>
            <a:off x="4368800" y="952500"/>
            <a:ext cx="3797300" cy="3797300"/>
          </a:xfrm>
          <a:prstGeom prst="rect">
            <a:avLst/>
          </a:prstGeom>
          <a:noFill/>
          <a:ln w="9525">
            <a:noFill/>
            <a:headEnd/>
            <a:tailEnd/>
          </a:ln>
        </p:spPr>
      </p:pic>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16:</a:t>
            </a:r>
            <a:r>
              <a:rPr/>
              <a:t> Robust ANCOVA</a:t>
            </a:r>
          </a:p>
        </p:txBody>
      </p:sp>
      <p:sp>
        <p:nvSpPr>
          <p:cNvPr id="3" name="Content Placeholder 2"/>
          <p:cNvSpPr>
            <a:spLocks noGrp="1"/>
          </p:cNvSpPr>
          <p:nvPr>
            <p:ph idx="1" sz="half"/>
          </p:nvPr>
        </p:nvSpPr>
        <p:spPr/>
        <p:txBody>
          <a:bodyPr/>
          <a:lstStyle/>
          <a:p>
            <a:pPr lvl="0" indent="0" marL="0">
              <a:spcBef>
                <a:spcPts val="3000"/>
              </a:spcBef>
              <a:buNone/>
            </a:pPr>
            <a:r>
              <a:rPr b="1"/>
              <a:t>Non-Parametric Alternatives</a:t>
            </a:r>
          </a:p>
          <a:p>
            <a:pPr lvl="0" indent="0" marL="0">
              <a:buNone/>
            </a:pPr>
            <a:r>
              <a:rPr/>
              <a:t>When ANCOVA assumptions are violated, consider:</a:t>
            </a:r>
          </a:p>
          <a:p>
            <a:pPr lvl="0" indent="-342900" marL="342900">
              <a:buAutoNum type="arabicPeriod"/>
            </a:pPr>
            <a:r>
              <a:rPr b="1"/>
              <a:t>Rank Transformation</a:t>
            </a:r>
          </a:p>
          <a:p>
            <a:pPr lvl="1"/>
            <a:r>
              <a:rPr/>
              <a:t>Rank transform both Y and X variables</a:t>
            </a:r>
          </a:p>
          <a:p>
            <a:pPr lvl="1"/>
            <a:r>
              <a:rPr/>
              <a:t>Run standard ANCOVA on ranked data</a:t>
            </a:r>
          </a:p>
          <a:p>
            <a:pPr lvl="1"/>
            <a:r>
              <a:rPr/>
              <a:t>Simple but may not handle interactions well</a:t>
            </a:r>
          </a:p>
          <a:p>
            <a:pPr lvl="0" indent="-342900" marL="342900">
              <a:buAutoNum type="arabicPeriod"/>
            </a:pPr>
            <a:r>
              <a:rPr b="1"/>
              <a:t>ANCOVA on Bootstrapped Data</a:t>
            </a:r>
          </a:p>
          <a:p>
            <a:pPr lvl="1"/>
            <a:r>
              <a:rPr/>
              <a:t>Use bootstrapping to estimate parameters</a:t>
            </a:r>
          </a:p>
          <a:p>
            <a:pPr lvl="1"/>
            <a:r>
              <a:rPr/>
              <a:t>Doesn’t require normality assumption</a:t>
            </a:r>
          </a:p>
          <a:p>
            <a:pPr lvl="0" indent="-342900" marL="342900">
              <a:buAutoNum type="arabicPeriod"/>
            </a:pPr>
            <a:r>
              <a:rPr b="1"/>
              <a:t>Quantile Regression</a:t>
            </a:r>
          </a:p>
          <a:p>
            <a:pPr lvl="1"/>
            <a:r>
              <a:rPr/>
              <a:t>Models relationships at different quantiles</a:t>
            </a:r>
          </a:p>
          <a:p>
            <a:pPr lvl="1"/>
            <a:r>
              <a:rPr/>
              <a:t>Robust to outliers and heteroscedasticity</a:t>
            </a:r>
          </a:p>
          <a:p>
            <a:pPr lvl="0" indent="-342900" marL="342900">
              <a:buAutoNum type="arabicPeriod"/>
            </a:pPr>
            <a:r>
              <a:rPr b="1"/>
              <a:t>Permutation Tests</a:t>
            </a:r>
          </a:p>
          <a:p>
            <a:pPr lvl="1"/>
            <a:r>
              <a:rPr/>
              <a:t>Randomization tests of treatment effects</a:t>
            </a:r>
          </a:p>
          <a:p>
            <a:pPr lvl="1"/>
            <a:r>
              <a:rPr/>
              <a:t>No distributional assumptions</a:t>
            </a:r>
          </a:p>
        </p:txBody>
      </p:sp>
      <p:sp>
        <p:nvSpPr>
          <p:cNvPr id="4" name="Content Placeholder 3"/>
          <p:cNvSpPr>
            <a:spLocks noGrp="1"/>
          </p:cNvSpPr>
          <p:nvPr>
            <p:ph idx="2" sz="half"/>
          </p:nvPr>
        </p:nvSpPr>
        <p:spPr/>
        <p:txBody>
          <a:bodyPr/>
          <a:lstStyle/>
          <a:p>
            <a:pPr lvl="0" indent="0">
              <a:buNone/>
            </a:pPr>
            <a:r>
              <a:rPr>
                <a:solidFill>
                  <a:srgbClr val="5E5E5E"/>
                </a:solidFill>
                <a:latin typeface="Courier"/>
              </a:rPr>
              <a:t># Example of rank-transformed ANCOVA</a:t>
            </a:r>
            <a:br/>
            <a:r>
              <a:rPr>
                <a:solidFill>
                  <a:srgbClr val="003B4F"/>
                </a:solidFill>
                <a:latin typeface="Courier"/>
              </a:rPr>
              <a:t>partridge</a:t>
            </a:r>
            <a:r>
              <a:rPr>
                <a:solidFill>
                  <a:srgbClr val="5E5E5E"/>
                </a:solidFill>
                <a:latin typeface="Courier"/>
              </a:rPr>
              <a:t>$</a:t>
            </a:r>
            <a:r>
              <a:rPr>
                <a:solidFill>
                  <a:srgbClr val="003B4F"/>
                </a:solidFill>
                <a:latin typeface="Courier"/>
              </a:rPr>
              <a:t>rank_LONGEV &lt;- </a:t>
            </a:r>
            <a:r>
              <a:rPr>
                <a:solidFill>
                  <a:srgbClr val="4758AB"/>
                </a:solidFill>
                <a:latin typeface="Courier"/>
              </a:rPr>
              <a:t>rank</a:t>
            </a:r>
            <a:r>
              <a:rPr>
                <a:solidFill>
                  <a:srgbClr val="003B4F"/>
                </a:solidFill>
                <a:latin typeface="Courier"/>
              </a:rPr>
              <a:t>(partridge</a:t>
            </a:r>
            <a:r>
              <a:rPr>
                <a:solidFill>
                  <a:srgbClr val="5E5E5E"/>
                </a:solidFill>
                <a:latin typeface="Courier"/>
              </a:rPr>
              <a:t>$</a:t>
            </a:r>
            <a:r>
              <a:rPr>
                <a:solidFill>
                  <a:srgbClr val="003B4F"/>
                </a:solidFill>
                <a:latin typeface="Courier"/>
              </a:rPr>
              <a:t>LONGEV)</a:t>
            </a:r>
            <a:br/>
            <a:r>
              <a:rPr>
                <a:solidFill>
                  <a:srgbClr val="003B4F"/>
                </a:solidFill>
                <a:latin typeface="Courier"/>
              </a:rPr>
              <a:t>partridge</a:t>
            </a:r>
            <a:r>
              <a:rPr>
                <a:solidFill>
                  <a:srgbClr val="5E5E5E"/>
                </a:solidFill>
                <a:latin typeface="Courier"/>
              </a:rPr>
              <a:t>$</a:t>
            </a:r>
            <a:r>
              <a:rPr>
                <a:solidFill>
                  <a:srgbClr val="003B4F"/>
                </a:solidFill>
                <a:latin typeface="Courier"/>
              </a:rPr>
              <a:t>rank_THORAX &lt;- </a:t>
            </a:r>
            <a:r>
              <a:rPr>
                <a:solidFill>
                  <a:srgbClr val="4758AB"/>
                </a:solidFill>
                <a:latin typeface="Courier"/>
              </a:rPr>
              <a:t>rank</a:t>
            </a:r>
            <a:r>
              <a:rPr>
                <a:solidFill>
                  <a:srgbClr val="003B4F"/>
                </a:solidFill>
                <a:latin typeface="Courier"/>
              </a:rPr>
              <a:t>(partridge</a:t>
            </a:r>
            <a:r>
              <a:rPr>
                <a:solidFill>
                  <a:srgbClr val="5E5E5E"/>
                </a:solidFill>
                <a:latin typeface="Courier"/>
              </a:rPr>
              <a:t>$</a:t>
            </a:r>
            <a:r>
              <a:rPr>
                <a:solidFill>
                  <a:srgbClr val="003B4F"/>
                </a:solidFill>
                <a:latin typeface="Courier"/>
              </a:rPr>
              <a:t>THORAX)</a:t>
            </a:r>
            <a:br/>
            <a:br/>
            <a:r>
              <a:rPr>
                <a:solidFill>
                  <a:srgbClr val="5E5E5E"/>
                </a:solidFill>
                <a:latin typeface="Courier"/>
              </a:rPr>
              <a:t># Fit ANCOVA on ranked data</a:t>
            </a:r>
            <a:br/>
            <a:r>
              <a:rPr>
                <a:solidFill>
                  <a:srgbClr val="003B4F"/>
                </a:solidFill>
                <a:latin typeface="Courier"/>
              </a:rPr>
              <a:t>rank_ancova &lt;- </a:t>
            </a:r>
            <a:r>
              <a:rPr>
                <a:solidFill>
                  <a:srgbClr val="4758AB"/>
                </a:solidFill>
                <a:latin typeface="Courier"/>
              </a:rPr>
              <a:t>lm</a:t>
            </a:r>
            <a:r>
              <a:rPr>
                <a:solidFill>
                  <a:srgbClr val="003B4F"/>
                </a:solidFill>
                <a:latin typeface="Courier"/>
              </a:rPr>
              <a:t>(rank_LONGEV </a:t>
            </a:r>
            <a:r>
              <a:rPr>
                <a:solidFill>
                  <a:srgbClr val="5E5E5E"/>
                </a:solidFill>
                <a:latin typeface="Courier"/>
              </a:rPr>
              <a:t>~</a:t>
            </a:r>
            <a:r>
              <a:rPr>
                <a:solidFill>
                  <a:srgbClr val="003B4F"/>
                </a:solidFill>
                <a:latin typeface="Courier"/>
              </a:rPr>
              <a:t> </a:t>
            </a:r>
            <a:br/>
            <a:r>
              <a:rPr>
                <a:solidFill>
                  <a:srgbClr val="003B4F"/>
                </a:solidFill>
                <a:latin typeface="Courier"/>
              </a:rPr>
              <a:t>                  rank_THORAX </a:t>
            </a:r>
            <a:r>
              <a:rPr>
                <a:solidFill>
                  <a:srgbClr val="5E5E5E"/>
                </a:solidFill>
                <a:latin typeface="Courier"/>
              </a:rPr>
              <a:t>+</a:t>
            </a:r>
            <a:r>
              <a:rPr>
                <a:solidFill>
                  <a:srgbClr val="003B4F"/>
                </a:solidFill>
                <a:latin typeface="Courier"/>
              </a:rPr>
              <a:t> treatment, </a:t>
            </a:r>
            <a:br/>
            <a:r>
              <a:rPr>
                <a:solidFill>
                  <a:srgbClr val="003B4F"/>
                </a:solidFill>
                <a:latin typeface="Courier"/>
              </a:rPr>
              <a:t>                </a:t>
            </a:r>
            <a:r>
              <a:rPr>
                <a:solidFill>
                  <a:srgbClr val="657422"/>
                </a:solidFill>
                <a:latin typeface="Courier"/>
              </a:rPr>
              <a:t>data =</a:t>
            </a:r>
            <a:r>
              <a:rPr>
                <a:solidFill>
                  <a:srgbClr val="003B4F"/>
                </a:solidFill>
                <a:latin typeface="Courier"/>
              </a:rPr>
              <a:t> partridge)</a:t>
            </a:r>
            <a:br/>
            <a:r>
              <a:rPr>
                <a:solidFill>
                  <a:srgbClr val="4758AB"/>
                </a:solidFill>
                <a:latin typeface="Courier"/>
              </a:rPr>
              <a:t>anova</a:t>
            </a:r>
            <a:r>
              <a:rPr>
                <a:solidFill>
                  <a:srgbClr val="003B4F"/>
                </a:solidFill>
                <a:latin typeface="Courier"/>
              </a:rPr>
              <a:t>(rank_ancova)</a:t>
            </a:r>
          </a:p>
          <a:p>
            <a:pPr lvl="0" indent="0">
              <a:buNone/>
            </a:pPr>
            <a:r>
              <a:rPr>
                <a:latin typeface="Courier"/>
              </a:rPr>
              <a:t>Analysis of Variance Table
Response: rank_LONGEV
             Df Sum Sq Mean Sq F value    Pr(&gt;F)    
rank_THORAX   1  63622   63622 129.511 &lt; 2.2e-16 ***
treatment     4  40447   10112  20.584 6.536e-13 ***
Residuals   119  58458     491                      
---
Signif. codes:  0 '***' 0.001 '**' 0.01 '*' 0.05 '.' 0.1 ' ' 1</a:t>
            </a:r>
          </a:p>
          <a:p>
            <a:pPr lvl="0" indent="0">
              <a:buNone/>
            </a:pPr>
            <a:r>
              <a:rPr>
                <a:solidFill>
                  <a:srgbClr val="5E5E5E"/>
                </a:solidFill>
                <a:latin typeface="Courier"/>
              </a:rPr>
              <a:t># Compare p-values with parametric ANCOVA</a:t>
            </a:r>
            <a:br/>
            <a:r>
              <a:rPr>
                <a:solidFill>
                  <a:srgbClr val="4758AB"/>
                </a:solidFill>
                <a:latin typeface="Courier"/>
              </a:rPr>
              <a:t>cat</a:t>
            </a:r>
            <a:r>
              <a:rPr>
                <a:solidFill>
                  <a:srgbClr val="003B4F"/>
                </a:solidFill>
                <a:latin typeface="Courier"/>
              </a:rPr>
              <a:t>(</a:t>
            </a:r>
            <a:r>
              <a:rPr>
                <a:solidFill>
                  <a:srgbClr val="20794D"/>
                </a:solidFill>
                <a:latin typeface="Courier"/>
              </a:rPr>
              <a:t>"P-value for treatment effect (parametric):"</a:t>
            </a:r>
            <a:r>
              <a:rPr>
                <a:solidFill>
                  <a:srgbClr val="003B4F"/>
                </a:solidFill>
                <a:latin typeface="Courier"/>
              </a:rPr>
              <a:t>, </a:t>
            </a:r>
            <a:br/>
            <a:r>
              <a:rPr>
                <a:solidFill>
                  <a:srgbClr val="003B4F"/>
                </a:solidFill>
                <a:latin typeface="Courier"/>
              </a:rPr>
              <a:t>    </a:t>
            </a:r>
            <a:r>
              <a:rPr>
                <a:solidFill>
                  <a:srgbClr val="4758AB"/>
                </a:solidFill>
                <a:latin typeface="Courier"/>
              </a:rPr>
              <a:t>round</a:t>
            </a:r>
            <a:r>
              <a:rPr>
                <a:solidFill>
                  <a:srgbClr val="003B4F"/>
                </a:solidFill>
                <a:latin typeface="Courier"/>
              </a:rPr>
              <a:t>(</a:t>
            </a:r>
            <a:r>
              <a:rPr>
                <a:solidFill>
                  <a:srgbClr val="4758AB"/>
                </a:solidFill>
                <a:latin typeface="Courier"/>
              </a:rPr>
              <a:t>anova</a:t>
            </a:r>
            <a:r>
              <a:rPr>
                <a:solidFill>
                  <a:srgbClr val="003B4F"/>
                </a:solidFill>
                <a:latin typeface="Courier"/>
              </a:rPr>
              <a:t>(ancova_model)[</a:t>
            </a:r>
            <a:r>
              <a:rPr>
                <a:solidFill>
                  <a:srgbClr val="AD0000"/>
                </a:solidFill>
                <a:latin typeface="Courier"/>
              </a:rPr>
              <a:t>2</a:t>
            </a:r>
            <a:r>
              <a:rPr>
                <a:solidFill>
                  <a:srgbClr val="003B4F"/>
                </a:solidFill>
                <a:latin typeface="Courier"/>
              </a:rPr>
              <a:t>, </a:t>
            </a:r>
            <a:r>
              <a:rPr>
                <a:solidFill>
                  <a:srgbClr val="20794D"/>
                </a:solidFill>
                <a:latin typeface="Courier"/>
              </a:rPr>
              <a:t>"Pr(&gt;F)"</a:t>
            </a:r>
            <a:r>
              <a:rPr>
                <a:solidFill>
                  <a:srgbClr val="003B4F"/>
                </a:solidFill>
                <a:latin typeface="Courier"/>
              </a:rPr>
              <a:t>], </a:t>
            </a:r>
            <a:r>
              <a:rPr>
                <a:solidFill>
                  <a:srgbClr val="AD0000"/>
                </a:solidFill>
                <a:latin typeface="Courier"/>
              </a:rPr>
              <a:t>4</a:t>
            </a:r>
            <a:r>
              <a:rPr>
                <a:solidFill>
                  <a:srgbClr val="003B4F"/>
                </a:solidFill>
                <a:latin typeface="Courier"/>
              </a:rPr>
              <a:t>), </a:t>
            </a:r>
            <a:r>
              <a:rPr>
                <a:solidFill>
                  <a:srgbClr val="20794D"/>
                </a:solidFill>
                <a:latin typeface="Courier"/>
              </a:rPr>
              <a:t>"</a:t>
            </a:r>
            <a:r>
              <a:rPr>
                <a:solidFill>
                  <a:srgbClr val="5E5E5E"/>
                </a:solidFill>
                <a:latin typeface="Courier"/>
              </a:rPr>
              <a:t>\n</a:t>
            </a:r>
            <a:r>
              <a:rPr>
                <a:solidFill>
                  <a:srgbClr val="20794D"/>
                </a:solidFill>
                <a:latin typeface="Courier"/>
              </a:rPr>
              <a:t>"</a:t>
            </a:r>
            <a:r>
              <a:rPr>
                <a:solidFill>
                  <a:srgbClr val="003B4F"/>
                </a:solidFill>
                <a:latin typeface="Courier"/>
              </a:rPr>
              <a:t>)</a:t>
            </a:r>
          </a:p>
          <a:p>
            <a:pPr lvl="0" indent="0">
              <a:buNone/>
            </a:pPr>
            <a:r>
              <a:rPr>
                <a:latin typeface="Courier"/>
              </a:rPr>
              <a:t>P-value for treatment effect (parametric): 0 </a:t>
            </a:r>
          </a:p>
          <a:p>
            <a:pPr lvl="0" indent="0">
              <a:buNone/>
            </a:pPr>
            <a:r>
              <a:rPr>
                <a:solidFill>
                  <a:srgbClr val="4758AB"/>
                </a:solidFill>
                <a:latin typeface="Courier"/>
              </a:rPr>
              <a:t>cat</a:t>
            </a:r>
            <a:r>
              <a:rPr>
                <a:solidFill>
                  <a:srgbClr val="003B4F"/>
                </a:solidFill>
                <a:latin typeface="Courier"/>
              </a:rPr>
              <a:t>(</a:t>
            </a:r>
            <a:r>
              <a:rPr>
                <a:solidFill>
                  <a:srgbClr val="20794D"/>
                </a:solidFill>
                <a:latin typeface="Courier"/>
              </a:rPr>
              <a:t>"P-value for treatment effect (rank-based):"</a:t>
            </a:r>
            <a:r>
              <a:rPr>
                <a:solidFill>
                  <a:srgbClr val="003B4F"/>
                </a:solidFill>
                <a:latin typeface="Courier"/>
              </a:rPr>
              <a:t>, </a:t>
            </a:r>
            <a:br/>
            <a:r>
              <a:rPr>
                <a:solidFill>
                  <a:srgbClr val="003B4F"/>
                </a:solidFill>
                <a:latin typeface="Courier"/>
              </a:rPr>
              <a:t>    </a:t>
            </a:r>
            <a:r>
              <a:rPr>
                <a:solidFill>
                  <a:srgbClr val="4758AB"/>
                </a:solidFill>
                <a:latin typeface="Courier"/>
              </a:rPr>
              <a:t>round</a:t>
            </a:r>
            <a:r>
              <a:rPr>
                <a:solidFill>
                  <a:srgbClr val="003B4F"/>
                </a:solidFill>
                <a:latin typeface="Courier"/>
              </a:rPr>
              <a:t>(</a:t>
            </a:r>
            <a:r>
              <a:rPr>
                <a:solidFill>
                  <a:srgbClr val="4758AB"/>
                </a:solidFill>
                <a:latin typeface="Courier"/>
              </a:rPr>
              <a:t>anova</a:t>
            </a:r>
            <a:r>
              <a:rPr>
                <a:solidFill>
                  <a:srgbClr val="003B4F"/>
                </a:solidFill>
                <a:latin typeface="Courier"/>
              </a:rPr>
              <a:t>(rank_ancova)[</a:t>
            </a:r>
            <a:r>
              <a:rPr>
                <a:solidFill>
                  <a:srgbClr val="AD0000"/>
                </a:solidFill>
                <a:latin typeface="Courier"/>
              </a:rPr>
              <a:t>2</a:t>
            </a:r>
            <a:r>
              <a:rPr>
                <a:solidFill>
                  <a:srgbClr val="003B4F"/>
                </a:solidFill>
                <a:latin typeface="Courier"/>
              </a:rPr>
              <a:t>, </a:t>
            </a:r>
            <a:r>
              <a:rPr>
                <a:solidFill>
                  <a:srgbClr val="20794D"/>
                </a:solidFill>
                <a:latin typeface="Courier"/>
              </a:rPr>
              <a:t>"Pr(&gt;F)"</a:t>
            </a:r>
            <a:r>
              <a:rPr>
                <a:solidFill>
                  <a:srgbClr val="003B4F"/>
                </a:solidFill>
                <a:latin typeface="Courier"/>
              </a:rPr>
              <a:t>], </a:t>
            </a:r>
            <a:r>
              <a:rPr>
                <a:solidFill>
                  <a:srgbClr val="AD0000"/>
                </a:solidFill>
                <a:latin typeface="Courier"/>
              </a:rPr>
              <a:t>4</a:t>
            </a:r>
            <a:r>
              <a:rPr>
                <a:solidFill>
                  <a:srgbClr val="003B4F"/>
                </a:solidFill>
                <a:latin typeface="Courier"/>
              </a:rPr>
              <a:t>))</a:t>
            </a:r>
          </a:p>
          <a:p>
            <a:pPr lvl="0" indent="0">
              <a:buNone/>
            </a:pPr>
            <a:r>
              <a:rPr>
                <a:latin typeface="Courier"/>
              </a:rPr>
              <a:t>P-value for treatment effect (rank-based): 0</a:t>
            </a:r>
          </a:p>
          <a:p>
            <a:pPr lvl="0" indent="0">
              <a:buNone/>
            </a:pPr>
            <a:r>
              <a:rPr>
                <a:solidFill>
                  <a:srgbClr val="5E5E5E"/>
                </a:solidFill>
                <a:latin typeface="Courier"/>
              </a:rPr>
              <a:t># Permutation test example using lmPerm package</a:t>
            </a:r>
            <a:br/>
            <a:r>
              <a:rPr>
                <a:solidFill>
                  <a:srgbClr val="5E5E5E"/>
                </a:solidFill>
                <a:latin typeface="Courier"/>
              </a:rPr>
              <a:t># library(lmPerm)</a:t>
            </a:r>
            <a:br/>
            <a:r>
              <a:rPr>
                <a:solidFill>
                  <a:srgbClr val="5E5E5E"/>
                </a:solidFill>
                <a:latin typeface="Courier"/>
              </a:rPr>
              <a:t># perm_ancova &lt;- lmp(LONGEV ~ </a:t>
            </a:r>
            <a:br/>
            <a:r>
              <a:rPr>
                <a:solidFill>
                  <a:srgbClr val="5E5E5E"/>
                </a:solidFill>
                <a:latin typeface="Courier"/>
              </a:rPr>
              <a:t>#                   THORAX + treatment,</a:t>
            </a:r>
            <a:br/>
            <a:r>
              <a:rPr>
                <a:solidFill>
                  <a:srgbClr val="5E5E5E"/>
                </a:solidFill>
                <a:latin typeface="Courier"/>
              </a:rPr>
              <a:t>#                   data = partridge, </a:t>
            </a:r>
            <a:br/>
            <a:r>
              <a:rPr>
                <a:solidFill>
                  <a:srgbClr val="5E5E5E"/>
                </a:solidFill>
                <a:latin typeface="Courier"/>
              </a:rPr>
              <a:t>#                   perm = "Prob")</a:t>
            </a:r>
            <a:br/>
            <a:r>
              <a:rPr>
                <a:solidFill>
                  <a:srgbClr val="5E5E5E"/>
                </a:solidFill>
                <a:latin typeface="Courier"/>
              </a:rPr>
              <a:t># summary(perm_ancova)</a:t>
            </a:r>
          </a:p>
          <a:p>
            <a:pPr lvl="0" indent="0" marL="0">
              <a:buNone/>
            </a:pPr>
            <a:r>
              <a:rPr/>
              <a:t>Note: The permutation test is commented out as it requires the lmPerm package, which may not be installed. The rank-based approach is shown as a simple alternative.</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b="1"/>
              <a:t>Lecture 16:</a:t>
            </a:r>
            <a:r>
              <a:rPr/>
              <a:t> Writing Up ANCOVA Results</a:t>
            </a:r>
          </a:p>
        </p:txBody>
      </p:sp>
      <p:sp>
        <p:nvSpPr>
          <p:cNvPr id="3" name="Content Placeholder 2"/>
          <p:cNvSpPr>
            <a:spLocks noGrp="1"/>
          </p:cNvSpPr>
          <p:nvPr>
            <p:ph idx="1"/>
          </p:nvPr>
        </p:nvSpPr>
        <p:spPr/>
        <p:txBody>
          <a:bodyPr/>
          <a:lstStyle/>
          <a:p>
            <a:pPr lvl="0" indent="0" marL="0">
              <a:spcBef>
                <a:spcPts val="3000"/>
              </a:spcBef>
              <a:buNone/>
            </a:pPr>
            <a:r>
              <a:rPr b="1"/>
              <a:t>Scientific Writing Example</a:t>
            </a:r>
          </a:p>
          <a:p>
            <a:pPr lvl="0" indent="0" marL="0">
              <a:buNone/>
            </a:pPr>
            <a:r>
              <a:rPr/>
              <a:t>Here’s how you might write up ANCOVA results for publication:</a:t>
            </a:r>
          </a:p>
          <a:p>
            <a:pPr lvl="0" indent="0" marL="1270000">
              <a:buNone/>
            </a:pPr>
            <a:r>
              <a:rPr sz="2000"/>
              <a:t>“We analyzed the effects of mating strategy on male fruitfly longevity using analysis of covariance (ANCOVA), with thorax length as a covariate. Before conducting the main analysis, we tested the homogeneity of slopes assumption and found no significant interaction between treatment and thorax length (F₄,₁₁₅ = 1.56, P = 0.19), indicating that the effect of body size on longevity was consistent across treatments.</a:t>
            </a:r>
          </a:p>
          <a:p>
            <a:pPr lvl="0" indent="0" marL="1270000">
              <a:buNone/>
            </a:pPr>
            <a:r>
              <a:rPr sz="2000"/>
              <a:t>The ANCOVA revealed significant effects of both treatment (F₄,₁₁₉ = 27.97, P &lt; 0.001) and thorax length (F₁,₁₁₉ = 145.44, P &lt; 0.001) on longevity. Thorax length was positively associated with longevity (b = 1.19), with larger males living longer. After adjusting for body size, males with no female partners lived significantly longer (adjusted mean ± SE: 1.81 ± 0.02 log₁₀ days) than males in any other treatment group. Males provided with a single virgin female daily (1.77 ± 0.02) or a single inseminated female daily (1.79 ± 0.02) showed intermediate longevity, while males with eight females per day showed the lowest longevity (1.72 ± 0.02 for inseminated females; 1.59 ± 0.02 for virgin females). Pairwise comparisons using Tukey’s HSD test indicated significant differences between all treatment groups (P &lt; 0.05) except between the two treatments with a single female per day (P = 0.42).”</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b="1"/>
              <a:t>Lecture 16:</a:t>
            </a:r>
            <a:r>
              <a:rPr/>
              <a:t> Publication Quality Figure</a:t>
            </a:r>
          </a:p>
        </p:txBody>
      </p:sp>
      <p:pic>
        <p:nvPicPr>
          <p:cNvPr descr="16_01_lecture_powerpoint_files/figure-pptx/publication_figure-1.png" id="0" name="Picture 1"/>
          <p:cNvPicPr>
            <a:picLocks noGrp="1" noChangeAspect="1"/>
          </p:cNvPicPr>
          <p:nvPr/>
        </p:nvPicPr>
        <p:blipFill>
          <a:blip r:embed="rId2"/>
          <a:stretch>
            <a:fillRect/>
          </a:stretch>
        </p:blipFill>
        <p:spPr bwMode="auto">
          <a:xfrm>
            <a:off x="1282700" y="609600"/>
            <a:ext cx="6515100" cy="3911600"/>
          </a:xfrm>
          <a:prstGeom prst="rect">
            <a:avLst/>
          </a:prstGeom>
          <a:noFill/>
          <a:ln w="9525">
            <a:noFill/>
            <a:headEnd/>
            <a:tailEnd/>
          </a:ln>
        </p:spPr>
      </p:pic>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b="1"/>
              <a:t>Lecture 16:</a:t>
            </a:r>
            <a:r>
              <a:rPr/>
              <a:t> Summary</a:t>
            </a:r>
          </a:p>
        </p:txBody>
      </p:sp>
      <p:sp>
        <p:nvSpPr>
          <p:cNvPr id="3" name="Content Placeholder 2"/>
          <p:cNvSpPr>
            <a:spLocks noGrp="1"/>
          </p:cNvSpPr>
          <p:nvPr>
            <p:ph idx="1"/>
          </p:nvPr>
        </p:nvSpPr>
        <p:spPr/>
        <p:txBody>
          <a:bodyPr/>
          <a:lstStyle/>
          <a:p>
            <a:pPr lvl="0" indent="0" marL="0">
              <a:spcBef>
                <a:spcPts val="3000"/>
              </a:spcBef>
              <a:buNone/>
            </a:pPr>
            <a:r>
              <a:rPr b="1"/>
              <a:t>Key Principles</a:t>
            </a:r>
          </a:p>
          <a:p>
            <a:pPr lvl="0" indent="-342900" marL="342900">
              <a:buAutoNum type="arabicPeriod"/>
            </a:pPr>
            <a:r>
              <a:rPr b="1"/>
              <a:t>Purpose</a:t>
            </a:r>
            <a:r>
              <a:rPr/>
              <a:t>:</a:t>
            </a:r>
          </a:p>
          <a:p>
            <a:pPr lvl="1"/>
            <a:r>
              <a:rPr/>
              <a:t>ANCOVA combines regression and ANOVA approaches</a:t>
            </a:r>
          </a:p>
          <a:p>
            <a:pPr lvl="1"/>
            <a:r>
              <a:rPr/>
              <a:t>Increases power by accounting for continuous covariates</a:t>
            </a:r>
          </a:p>
          <a:p>
            <a:pPr lvl="1"/>
            <a:r>
              <a:rPr/>
              <a:t>Allows comparison of adjusted means</a:t>
            </a:r>
          </a:p>
          <a:p>
            <a:pPr lvl="0" indent="-342900" marL="342900">
              <a:buAutoNum type="arabicPeriod"/>
            </a:pPr>
            <a:r>
              <a:rPr b="1"/>
              <a:t>The Analysis</a:t>
            </a:r>
          </a:p>
          <a:p>
            <a:pPr lvl="1"/>
            <a:r>
              <a:rPr/>
              <a:t>Always test for homogeneity of slopes first!</a:t>
            </a:r>
          </a:p>
          <a:p>
            <a:pPr lvl="1"/>
            <a:r>
              <a:rPr/>
              <a:t>If slopes are homogeneous, proceed with standard ANCOVA</a:t>
            </a:r>
          </a:p>
          <a:p>
            <a:pPr lvl="1"/>
            <a:r>
              <a:rPr/>
              <a:t>If slopes are heterogeneous, use alternatives (Johnson-Neyman procedure)</a:t>
            </a:r>
          </a:p>
          <a:p>
            <a:pPr lvl="0" indent="-342900" marL="342900">
              <a:buAutoNum type="arabicPeriod"/>
            </a:pPr>
            <a:r>
              <a:rPr b="1"/>
              <a:t>Interpretation</a:t>
            </a:r>
          </a:p>
          <a:p>
            <a:pPr lvl="1"/>
            <a:r>
              <a:rPr/>
              <a:t>Focus on adjusted means (at mean covariate value)</a:t>
            </a:r>
          </a:p>
          <a:p>
            <a:pPr lvl="1"/>
            <a:r>
              <a:rPr/>
              <a:t>Consider both statistical and biological significance</a:t>
            </a:r>
          </a:p>
          <a:p>
            <a:pPr lvl="1"/>
            <a:r>
              <a:rPr/>
              <a:t>Visualize results clearly with appropriate graphs</a:t>
            </a:r>
          </a:p>
          <a:p>
            <a:pPr lvl="0" indent="0" marL="0">
              <a:spcBef>
                <a:spcPts val="3000"/>
              </a:spcBef>
              <a:buNone/>
            </a:pPr>
            <a:r>
              <a:rPr b="1"/>
              <a:t>Assumptions</a:t>
            </a:r>
          </a:p>
          <a:p>
            <a:pPr lvl="0" indent="-342900" marL="342900">
              <a:buAutoNum type="arabicPeriod"/>
            </a:pPr>
            <a:r>
              <a:rPr/>
              <a:t>Independence of observations</a:t>
            </a:r>
          </a:p>
          <a:p>
            <a:pPr lvl="0" indent="-342900" marL="342900">
              <a:buAutoNum type="arabicPeriod"/>
            </a:pPr>
            <a:r>
              <a:rPr/>
              <a:t>Normal distribution of residuals</a:t>
            </a:r>
          </a:p>
          <a:p>
            <a:pPr lvl="0" indent="-342900" marL="342900">
              <a:buAutoNum type="arabicPeriod"/>
            </a:pPr>
            <a:r>
              <a:rPr/>
              <a:t>Homogeneity of variances</a:t>
            </a:r>
          </a:p>
          <a:p>
            <a:pPr lvl="0" indent="-342900" marL="342900">
              <a:buAutoNum type="arabicPeriod"/>
            </a:pPr>
            <a:r>
              <a:rPr/>
              <a:t>Linearity of relationships within groups</a:t>
            </a:r>
          </a:p>
          <a:p>
            <a:pPr lvl="0" indent="-342900" marL="342900">
              <a:buAutoNum type="arabicPeriod"/>
            </a:pPr>
            <a:r>
              <a:rPr/>
              <a:t>Homogeneity of regression slopes</a:t>
            </a:r>
          </a:p>
          <a:p>
            <a:pPr lvl="0" indent="0" marL="0">
              <a:buNone/>
            </a:pPr>
            <a:r>
              <a:rPr/>
              <a:t>\\</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Lecture 16: Overview</a:t>
            </a:r>
          </a:p>
        </p:txBody>
      </p:sp>
      <p:sp>
        <p:nvSpPr>
          <p:cNvPr id="3" name="Content Placeholder 2"/>
          <p:cNvSpPr>
            <a:spLocks noGrp="1"/>
          </p:cNvSpPr>
          <p:nvPr>
            <p:ph idx="1"/>
          </p:nvPr>
        </p:nvSpPr>
        <p:spPr/>
        <p:txBody>
          <a:bodyPr/>
          <a:lstStyle/>
          <a:p>
            <a:pPr lvl="0" indent="0" marL="0">
              <a:spcBef>
                <a:spcPts val="3000"/>
              </a:spcBef>
              <a:buNone/>
            </a:pPr>
            <a:r>
              <a:rPr b="1"/>
              <a:t>Overview</a:t>
            </a:r>
          </a:p>
          <a:p>
            <a:pPr lvl="0" indent="0" marL="0">
              <a:buNone/>
            </a:pPr>
            <a:r>
              <a:rPr/>
              <a:t>Analysis of covariance (ANCOVA):</a:t>
            </a:r>
          </a:p>
          <a:p>
            <a:pPr lvl="0"/>
            <a:r>
              <a:rPr/>
              <a:t>Introduction to ANCOVA</a:t>
            </a:r>
          </a:p>
          <a:p>
            <a:pPr lvl="0"/>
            <a:r>
              <a:rPr/>
              <a:t>When to use ANCOVA</a:t>
            </a:r>
          </a:p>
          <a:p>
            <a:pPr lvl="0"/>
            <a:r>
              <a:rPr/>
              <a:t>Linear model for ANCOVA</a:t>
            </a:r>
          </a:p>
          <a:p>
            <a:pPr lvl="0"/>
            <a:r>
              <a:rPr/>
              <a:t>Analysis of variance in ANCOVA</a:t>
            </a:r>
          </a:p>
          <a:p>
            <a:pPr lvl="0"/>
            <a:r>
              <a:rPr/>
              <a:t>Assumptions of ANCOVA</a:t>
            </a:r>
          </a:p>
          <a:p>
            <a:pPr lvl="1"/>
            <a:r>
              <a:rPr/>
              <a:t>Homogeneous slopes</a:t>
            </a:r>
          </a:p>
          <a:p>
            <a:pPr lvl="0"/>
            <a:r>
              <a:rPr/>
              <a:t>Robust ANCOVA approaches</a:t>
            </a:r>
          </a:p>
          <a:p>
            <a:pPr lvl="0"/>
            <a:r>
              <a:rPr/>
              <a:t>Specific comparisons of means</a:t>
            </a:r>
          </a:p>
          <a:p>
            <a:pPr lvl="0"/>
            <a:r>
              <a:rPr/>
              <a:t>Examples and interpretation</a:t>
            </a:r>
          </a:p>
          <a:p>
            <a:pPr lvl="0"/>
            <a:r>
              <a:rPr/>
              <a:t>Scientific reporting of ANCOVA results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16:</a:t>
            </a:r>
            <a:r>
              <a:rPr/>
              <a:t> Introduction to ANCOVA</a:t>
            </a:r>
          </a:p>
        </p:txBody>
      </p:sp>
      <p:sp>
        <p:nvSpPr>
          <p:cNvPr id="3" name="Content Placeholder 2"/>
          <p:cNvSpPr>
            <a:spLocks noGrp="1"/>
          </p:cNvSpPr>
          <p:nvPr>
            <p:ph idx="1" sz="half"/>
          </p:nvPr>
        </p:nvSpPr>
        <p:spPr/>
        <p:txBody>
          <a:bodyPr/>
          <a:lstStyle/>
          <a:p>
            <a:pPr lvl="0" indent="0" marL="0">
              <a:spcBef>
                <a:spcPts val="3000"/>
              </a:spcBef>
              <a:buNone/>
            </a:pPr>
            <a:r>
              <a:rPr b="1"/>
              <a:t>What is ANCOVA?</a:t>
            </a:r>
          </a:p>
          <a:p>
            <a:pPr lvl="0"/>
            <a:r>
              <a:rPr/>
              <a:t>ANCOVA = Analysis of COVAriance</a:t>
            </a:r>
          </a:p>
          <a:p>
            <a:pPr lvl="0"/>
            <a:r>
              <a:rPr/>
              <a:t>Combination of regression and ANOVA</a:t>
            </a:r>
          </a:p>
          <a:p>
            <a:pPr lvl="0"/>
            <a:r>
              <a:rPr/>
              <a:t>A continuous covariate is measured along with the response variable for each experimental unit</a:t>
            </a:r>
          </a:p>
          <a:p>
            <a:pPr lvl="0"/>
            <a:r>
              <a:rPr/>
              <a:t>Common use: compare means of factor levels (groups), adjusting for variance from continuous covariate</a:t>
            </a:r>
          </a:p>
          <a:p>
            <a:pPr lvl="0"/>
            <a:r>
              <a:rPr/>
              <a:t>Another use: determine whether two or more regression lines differ in slopes and intercepts</a:t>
            </a:r>
          </a:p>
        </p:txBody>
      </p:sp>
      <p:pic>
        <p:nvPicPr>
          <p:cNvPr descr="16_01_lecture_powerpoint_files/figure-pptx/intro_ancova_diagram-1.png" id="0" name="Picture 1"/>
          <p:cNvPicPr>
            <a:picLocks noGrp="1" noChangeAspect="1"/>
          </p:cNvPicPr>
          <p:nvPr/>
        </p:nvPicPr>
        <p:blipFill>
          <a:blip r:embed="rId2"/>
          <a:stretch>
            <a:fillRect/>
          </a:stretch>
        </p:blipFill>
        <p:spPr bwMode="auto">
          <a:xfrm>
            <a:off x="6121400" y="1498600"/>
            <a:ext cx="2781300" cy="27813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b="1"/>
              <a:t>Lecture 16:</a:t>
            </a:r>
            <a:r>
              <a:rPr/>
              <a:t> When to Use ANCOVA</a:t>
            </a:r>
          </a:p>
        </p:txBody>
      </p:sp>
      <p:sp>
        <p:nvSpPr>
          <p:cNvPr id="3" name="Content Placeholder 2"/>
          <p:cNvSpPr>
            <a:spLocks noGrp="1"/>
          </p:cNvSpPr>
          <p:nvPr>
            <p:ph idx="1"/>
          </p:nvPr>
        </p:nvSpPr>
        <p:spPr/>
        <p:txBody>
          <a:bodyPr/>
          <a:lstStyle/>
          <a:p>
            <a:pPr lvl="0" indent="0" marL="0">
              <a:spcBef>
                <a:spcPts val="3000"/>
              </a:spcBef>
              <a:buNone/>
            </a:pPr>
            <a:r>
              <a:rPr b="1"/>
              <a:t>Common Applications of ANCOVA</a:t>
            </a:r>
          </a:p>
          <a:p>
            <a:pPr lvl="0"/>
            <a:r>
              <a:rPr b="1"/>
              <a:t>Increasing statistical power</a:t>
            </a:r>
          </a:p>
          <a:p>
            <a:pPr lvl="1"/>
            <a:r>
              <a:rPr/>
              <a:t>Removing variation associated with a covariate can reduce residual error</a:t>
            </a:r>
          </a:p>
          <a:p>
            <a:pPr lvl="1"/>
            <a:r>
              <a:rPr/>
              <a:t>More powerful test of treatment effects</a:t>
            </a:r>
          </a:p>
          <a:p>
            <a:pPr lvl="0"/>
            <a:r>
              <a:rPr b="1"/>
              <a:t>Adjusting for confounding variables</a:t>
            </a:r>
          </a:p>
          <a:p>
            <a:pPr lvl="1"/>
            <a:r>
              <a:rPr/>
              <a:t>When treatments might differ in some continuous variable</a:t>
            </a:r>
          </a:p>
          <a:p>
            <a:pPr lvl="1"/>
            <a:r>
              <a:rPr/>
              <a:t>Need to separate treatment effects from covariate effects</a:t>
            </a:r>
          </a:p>
          <a:p>
            <a:pPr lvl="0"/>
            <a:r>
              <a:rPr b="1"/>
              <a:t>Testing equality of regression lines</a:t>
            </a:r>
          </a:p>
          <a:p>
            <a:pPr lvl="1"/>
            <a:r>
              <a:rPr/>
              <a:t>Do treatments have the same relationship with a continuous variable?</a:t>
            </a:r>
          </a:p>
          <a:p>
            <a:pPr lvl="1"/>
            <a:r>
              <a:rPr/>
              <a:t>Tests for both slopes and intercepts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16:</a:t>
            </a:r>
            <a:r>
              <a:rPr/>
              <a:t> ANCOVA Example</a:t>
            </a:r>
          </a:p>
        </p:txBody>
      </p:sp>
      <p:sp>
        <p:nvSpPr>
          <p:cNvPr id="3" name="Content Placeholder 2"/>
          <p:cNvSpPr>
            <a:spLocks noGrp="1"/>
          </p:cNvSpPr>
          <p:nvPr>
            <p:ph idx="1" sz="half"/>
          </p:nvPr>
        </p:nvSpPr>
        <p:spPr/>
        <p:txBody>
          <a:bodyPr/>
          <a:lstStyle/>
          <a:p>
            <a:pPr lvl="0" indent="0" marL="0">
              <a:spcBef>
                <a:spcPts val="3000"/>
              </a:spcBef>
              <a:buNone/>
            </a:pPr>
            <a:r>
              <a:rPr b="1"/>
              <a:t>Cricket Chirping Example</a:t>
            </a:r>
          </a:p>
          <a:p>
            <a:pPr lvl="0" indent="0" marL="0">
              <a:buNone/>
            </a:pPr>
            <a:r>
              <a:rPr/>
              <a:t>Want to compare chirping rate of two cricket species:</a:t>
            </a:r>
          </a:p>
          <a:p>
            <a:pPr lvl="0"/>
            <a:r>
              <a:rPr/>
              <a:t>- </a:t>
            </a:r>
            <a:r>
              <a:rPr i="1"/>
              <a:t>Oecanthus exclamationis</a:t>
            </a:r>
          </a:p>
          <a:p>
            <a:pPr lvl="0"/>
            <a:r>
              <a:rPr/>
              <a:t>- </a:t>
            </a:r>
            <a:r>
              <a:rPr i="1"/>
              <a:t>Oecanthus niveus</a:t>
            </a:r>
          </a:p>
          <a:p>
            <a:pPr lvl="0" indent="0" marL="0">
              <a:buNone/>
            </a:pPr>
            <a:r>
              <a:rPr/>
              <a:t>But:</a:t>
            </a:r>
          </a:p>
          <a:p>
            <a:pPr lvl="0"/>
            <a:r>
              <a:rPr/>
              <a:t>- Measured rates at different temperatures</a:t>
            </a:r>
          </a:p>
          <a:p>
            <a:pPr lvl="0"/>
            <a:r>
              <a:rPr/>
              <a:t>- Range of temperatures differed between species</a:t>
            </a:r>
          </a:p>
          <a:p>
            <a:pPr lvl="0"/>
            <a:r>
              <a:rPr/>
              <a:t>- Apparent relationship between pulse rate and temperature</a:t>
            </a:r>
          </a:p>
          <a:p>
            <a:pPr lvl="0" indent="0" marL="0">
              <a:buNone/>
            </a:pPr>
            <a:r>
              <a:rPr/>
              <a:t>ANCOVA lets us adjust for temperature effect to get a more powerful test!</a:t>
            </a:r>
          </a:p>
        </p:txBody>
      </p:sp>
      <p:pic>
        <p:nvPicPr>
          <p:cNvPr descr="16_01_lecture_powerpoint_files/figure-pptx/cricket_example-1.png" id="0" name="Picture 1"/>
          <p:cNvPicPr>
            <a:picLocks noGrp="1" noChangeAspect="1"/>
          </p:cNvPicPr>
          <p:nvPr/>
        </p:nvPicPr>
        <p:blipFill>
          <a:blip r:embed="rId2"/>
          <a:stretch>
            <a:fillRect/>
          </a:stretch>
        </p:blipFill>
        <p:spPr bwMode="auto">
          <a:xfrm>
            <a:off x="6121400" y="1498600"/>
            <a:ext cx="2781300" cy="27813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71538"/>
          </a:xfrm>
        </p:spPr>
        <p:txBody>
          <a:bodyPr/>
          <a:lstStyle/>
          <a:p>
            <a:pPr lvl="0" indent="0" marL="0">
              <a:buNone/>
            </a:pPr>
            <a:r>
              <a:rPr b="1"/>
              <a:t>Lecture 16:</a:t>
            </a:r>
            <a:r>
              <a:rPr/>
              <a:t> ANCOVA Linear Model</a:t>
            </a:r>
          </a:p>
        </p:txBody>
      </p:sp>
      <p:sp>
        <p:nvSpPr>
          <p:cNvPr id="4" name="Text Placeholder 3"/>
          <p:cNvSpPr>
            <a:spLocks noGrp="1"/>
          </p:cNvSpPr>
          <p:nvPr>
            <p:ph idx="2" sz="half" type="body"/>
          </p:nvPr>
        </p:nvSpPr>
        <p:spPr/>
        <p:txBody>
          <a:bodyPr/>
          <a:lstStyle/>
          <a:p>
            <a:pPr lvl="0" indent="0" marL="0">
              <a:spcBef>
                <a:spcPts val="3000"/>
              </a:spcBef>
              <a:buNone/>
            </a:pPr>
            <a:r>
              <a:rPr b="1"/>
              <a:t>The ANCOVA Model</a:t>
            </a:r>
          </a:p>
          <a:p>
            <a:pPr lvl="0" indent="0" marL="0">
              <a:buNone/>
            </a:pPr>
            <a:r>
              <a:rPr/>
              <a:t>Key concept in ANCOVA: the difference between “unadjusted” group means and “adjusted” means.</a:t>
            </a:r>
          </a:p>
          <a:p>
            <a:pPr lvl="0" indent="0" marL="0">
              <a:buNone/>
            </a:pPr>
            <a:r>
              <a:rPr/>
              <a:t>In this visualization:</a:t>
            </a:r>
          </a:p>
          <a:p>
            <a:pPr lvl="0"/>
            <a:r>
              <a:rPr/>
              <a:t>Group Means (shown as asterisks): raw/unadjusted means for each group - simply the average X value and average Y value for all points in that group. Notice that Group A and Group B have different mean X values (they’re positioned at different points along the X axis).</a:t>
            </a:r>
          </a:p>
          <a:p>
            <a:pPr lvl="0"/>
            <a:r>
              <a:rPr/>
              <a:t>Adjusted Means (shown as triangles): These are what ANCOVA actually compares. The adjusted means represent what each group’s mean would be if all groups had the same value of the covariate (in this case, the overall mean X).</a:t>
            </a:r>
          </a:p>
          <a:p>
            <a:pPr lvl="0" indent="0" marL="0">
              <a:buNone/>
            </a:pPr>
            <a:r>
              <a:rPr/>
              <a:t>The core purpose of ANCOVA is to make this adjustment. This is important because:</a:t>
            </a:r>
          </a:p>
          <a:p>
            <a:pPr lvl="0"/>
            <a:r>
              <a:rPr/>
              <a:t>When groups differ in their covariate values (as they often do in observational studies or even in experiments with random assignment), comparing raw means can be misleading</a:t>
            </a:r>
          </a:p>
          <a:p>
            <a:pPr lvl="0"/>
            <a:r>
              <a:rPr/>
              <a:t>The adjustment helps “level the playing field” by estimating what each group’s mean would be if they all had the same value of the covariate</a:t>
            </a:r>
          </a:p>
          <a:p>
            <a:pPr lvl="0" indent="0" marL="0">
              <a:buNone/>
            </a:pPr>
            <a:r>
              <a:rPr/>
              <a:t>In the diagram:</a:t>
            </a:r>
          </a:p>
          <a:p>
            <a:pPr lvl="0"/>
            <a:r>
              <a:rPr/>
              <a:t>distance between adjusted means represents the estimated treatment effect after controlling for the covariate</a:t>
            </a:r>
          </a:p>
          <a:p>
            <a:pPr lvl="0" indent="0" marL="0">
              <a:buNone/>
            </a:pPr>
            <a:r>
              <a:rPr/>
              <a:t>The fundamental concept of ANCOVA</a:t>
            </a:r>
          </a:p>
          <a:p>
            <a:pPr lvl="0"/>
            <a:r>
              <a:rPr/>
              <a:t>comparing what the group means would be if all groups had the same value of the covariate, thereby removing the influence of the covariate from our comparison of treatment effects.</a:t>
            </a:r>
          </a:p>
        </p:txBody>
      </p:sp>
      <p:pic>
        <p:nvPicPr>
          <p:cNvPr descr="16_01_lecture_powerpoint_files/figure-pptx/ancova_model_diagram-1.png" id="0" name="Picture 1"/>
          <p:cNvPicPr>
            <a:picLocks noGrp="1" noChangeAspect="1"/>
          </p:cNvPicPr>
          <p:nvPr/>
        </p:nvPicPr>
        <p:blipFill>
          <a:blip r:embed="rId2"/>
          <a:stretch>
            <a:fillRect/>
          </a:stretch>
        </p:blipFill>
        <p:spPr bwMode="auto">
          <a:xfrm>
            <a:off x="3657600" y="1219200"/>
            <a:ext cx="5232400" cy="32766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Mathematical Model for ANCOVA</a:t>
                </a:r>
              </a:p>
              <a:p>
                <a:pPr lvl="0" indent="0" marL="0">
                  <a:buNone/>
                </a:pPr>
                <a:r>
                  <a:rPr/>
                  <a:t>For a single-factor ANCOVA with factor A (p levels, i = 1 to p), a continuous covariate (x), and response variable (y):</a:t>
                </a:r>
              </a:p>
              <a:p>
                <a:pPr lvl="0" indent="0" marL="0">
                  <a:buNone/>
                </a:pPr>
                <a14:m>
                  <m:oMath xmlns:m="http://schemas.openxmlformats.org/officeDocument/2006/math">
                    <m:sSub>
                      <m:e>
                        <m:r>
                          <m:t>Y</m:t>
                        </m:r>
                      </m:e>
                      <m:sub>
                        <m:r>
                          <m:t>i</m:t>
                        </m:r>
                        <m:r>
                          <m:t>j</m:t>
                        </m:r>
                      </m:sub>
                    </m:sSub>
                    <m:r>
                      <m:rPr>
                        <m:sty m:val="p"/>
                      </m:rPr>
                      <m:t>=</m:t>
                    </m:r>
                    <m:r>
                      <m:t>μ</m:t>
                    </m:r>
                    <m:r>
                      <m:rPr>
                        <m:sty m:val="p"/>
                      </m:rPr>
                      <m:t>+</m:t>
                    </m:r>
                    <m:sSub>
                      <m:e>
                        <m:r>
                          <m:t>α</m:t>
                        </m:r>
                      </m:e>
                      <m:sub>
                        <m:r>
                          <m:t>i</m:t>
                        </m:r>
                      </m:sub>
                    </m:sSub>
                    <m:r>
                      <m:rPr>
                        <m:sty m:val="p"/>
                      </m:rPr>
                      <m:t>+</m:t>
                    </m:r>
                    <m:r>
                      <m:t>β</m:t>
                    </m:r>
                    <m:d>
                      <m:dPr>
                        <m:begChr m:val="("/>
                        <m:endChr m:val=")"/>
                        <m:sepChr m:val=""/>
                        <m:grow/>
                      </m:dPr>
                      <m:e>
                        <m:sSub>
                          <m:e>
                            <m:r>
                              <m:t>X</m:t>
                            </m:r>
                          </m:e>
                          <m:sub>
                            <m:r>
                              <m:t>i</m:t>
                            </m:r>
                            <m:r>
                              <m:t>j</m:t>
                            </m:r>
                          </m:sub>
                        </m:sSub>
                        <m:r>
                          <m:rPr>
                            <m:sty m:val="p"/>
                          </m:rPr>
                          <m:t>−</m:t>
                        </m:r>
                        <m:acc>
                          <m:accPr>
                            <m:chr m:val="‾"/>
                          </m:accPr>
                          <m:e>
                            <m:r>
                              <m:t>X</m:t>
                            </m:r>
                          </m:e>
                        </m:acc>
                      </m:e>
                    </m:d>
                    <m:r>
                      <m:rPr>
                        <m:sty m:val="p"/>
                      </m:rPr>
                      <m:t>+</m:t>
                    </m:r>
                    <m:sSub>
                      <m:e>
                        <m:r>
                          <m:t>ε</m:t>
                        </m:r>
                      </m:e>
                      <m:sub>
                        <m:r>
                          <m:t>i</m:t>
                        </m:r>
                        <m:r>
                          <m:t>j</m:t>
                        </m:r>
                      </m:sub>
                    </m:sSub>
                  </m:oMath>
                </a14:m>
              </a:p>
              <a:p>
                <a:pPr lvl="0" indent="0" marL="0">
                  <a:buNone/>
                </a:pPr>
                <a:r>
                  <a:rPr/>
                  <a:t>Where: - </a:t>
                </a:r>
                <a14:m>
                  <m:oMath xmlns:m="http://schemas.openxmlformats.org/officeDocument/2006/math">
                    <m:sSub>
                      <m:e>
                        <m:r>
                          <m:t>Y</m:t>
                        </m:r>
                      </m:e>
                      <m:sub>
                        <m:r>
                          <m:t>i</m:t>
                        </m:r>
                        <m:r>
                          <m:t>j</m:t>
                        </m:r>
                      </m:sub>
                    </m:sSub>
                  </m:oMath>
                </a14:m>
                <a:r>
                  <a:rPr/>
                  <a:t> = response value for observation j in level i of factor A - </a:t>
                </a:r>
                <a14:m>
                  <m:oMath xmlns:m="http://schemas.openxmlformats.org/officeDocument/2006/math">
                    <m:r>
                      <m:t>μ</m:t>
                    </m:r>
                  </m:oMath>
                </a14:m>
                <a:r>
                  <a:rPr/>
                  <a:t> = overall mean - </a:t>
                </a:r>
                <a14:m>
                  <m:oMath xmlns:m="http://schemas.openxmlformats.org/officeDocument/2006/math">
                    <m:sSub>
                      <m:e>
                        <m:r>
                          <m:t>α</m:t>
                        </m:r>
                      </m:e>
                      <m:sub>
                        <m:r>
                          <m:t>i</m:t>
                        </m:r>
                      </m:sub>
                    </m:sSub>
                  </m:oMath>
                </a14:m>
                <a:r>
                  <a:rPr/>
                  <a:t> = effect of level i of factor A - </a:t>
                </a:r>
                <a14:m>
                  <m:oMath xmlns:m="http://schemas.openxmlformats.org/officeDocument/2006/math">
                    <m:r>
                      <m:t>β</m:t>
                    </m:r>
                  </m:oMath>
                </a14:m>
                <a:r>
                  <a:rPr/>
                  <a:t> = common regression slope relating Y to X - </a:t>
                </a:r>
                <a14:m>
                  <m:oMath xmlns:m="http://schemas.openxmlformats.org/officeDocument/2006/math">
                    <m:sSub>
                      <m:e>
                        <m:r>
                          <m:t>X</m:t>
                        </m:r>
                      </m:e>
                      <m:sub>
                        <m:r>
                          <m:t>i</m:t>
                        </m:r>
                        <m:r>
                          <m:t>j</m:t>
                        </m:r>
                      </m:sub>
                    </m:sSub>
                  </m:oMath>
                </a14:m>
                <a:r>
                  <a:rPr/>
                  <a:t> = covariate value for observation j in level i of factor A - </a:t>
                </a:r>
                <a14:m>
                  <m:oMath xmlns:m="http://schemas.openxmlformats.org/officeDocument/2006/math">
                    <m:acc>
                      <m:accPr>
                        <m:chr m:val="‾"/>
                      </m:accPr>
                      <m:e>
                        <m:r>
                          <m:t>X</m:t>
                        </m:r>
                      </m:e>
                    </m:acc>
                  </m:oMath>
                </a14:m>
                <a:r>
                  <a:rPr/>
                  <a:t> = mean value of covariate - </a:t>
                </a:r>
                <a14:m>
                  <m:oMath xmlns:m="http://schemas.openxmlformats.org/officeDocument/2006/math">
                    <m:sSub>
                      <m:e>
                        <m:r>
                          <m:t>ε</m:t>
                        </m:r>
                      </m:e>
                      <m:sub>
                        <m:r>
                          <m:t>i</m:t>
                        </m:r>
                        <m:r>
                          <m:t>j</m:t>
                        </m:r>
                      </m:sub>
                    </m:sSub>
                  </m:oMath>
                </a14:m>
                <a:r>
                  <a:rPr/>
                  <a:t> = error term</a:t>
                </a:r>
              </a:p>
            </p:txBody>
          </p:sp>
        </mc:Choice>
      </mc:AlternateContent>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16:</a:t>
            </a:r>
            <a:r>
              <a:rPr/>
              <a:t> ANCOVA Parameters</a:t>
            </a:r>
          </a:p>
        </p:txBody>
      </p:sp>
      <mc:AlternateContent xmlns:mc="http://schemas.openxmlformats.org/markup-compatibility/2006">
        <mc:Choice xmlns:a14="http://schemas.microsoft.com/office/drawing/2010/main" Requires="a14">
          <p:sp>
            <p:nvSpPr>
              <p:cNvPr id="3" name="Content Placeholder 2"/>
              <p:cNvSpPr>
                <a:spLocks noGrp="1"/>
              </p:cNvSpPr>
              <p:nvPr>
                <p:ph idx="1" sz="half"/>
              </p:nvPr>
            </p:nvSpPr>
            <p:spPr/>
            <p:txBody>
              <a:bodyPr/>
              <a:lstStyle/>
              <a:p>
                <a:pPr lvl="0" indent="0" marL="0">
                  <a:spcBef>
                    <a:spcPts val="3000"/>
                  </a:spcBef>
                  <a:buNone/>
                </a:pPr>
                <a:r>
                  <a:rPr b="1"/>
                  <a:t>Interpretation of Parameters</a:t>
                </a:r>
              </a:p>
              <a:p>
                <a:pPr lvl="0"/>
                <a14:m>
                  <m:oMath xmlns:m="http://schemas.openxmlformats.org/officeDocument/2006/math">
                    <m:r>
                      <m:t>μ</m:t>
                    </m:r>
                  </m:oMath>
                </a14:m>
                <a:r>
                  <a:rPr/>
                  <a:t> = overall mean response</a:t>
                </a:r>
              </a:p>
              <a:p>
                <a:pPr lvl="0"/>
                <a14:m>
                  <m:oMath xmlns:m="http://schemas.openxmlformats.org/officeDocument/2006/math">
                    <m:sSub>
                      <m:e>
                        <m:r>
                          <m:t>α</m:t>
                        </m:r>
                      </m:e>
                      <m:sub>
                        <m:r>
                          <m:t>i</m:t>
                        </m:r>
                      </m:sub>
                    </m:sSub>
                  </m:oMath>
                </a14:m>
                <a:r>
                  <a:rPr/>
                  <a:t> = effect of level i (difference between group mean and overall mean)</a:t>
                </a:r>
              </a:p>
              <a:p>
                <a:pPr lvl="0"/>
                <a14:m>
                  <m:oMath xmlns:m="http://schemas.openxmlformats.org/officeDocument/2006/math">
                    <m:r>
                      <m:t>β</m:t>
                    </m:r>
                  </m:oMath>
                </a14:m>
                <a:r>
                  <a:rPr/>
                  <a:t> = pooled within-group regression coefficient</a:t>
                </a:r>
              </a:p>
              <a:p>
                <a:pPr lvl="0"/>
                <a14:m>
                  <m:oMath xmlns:m="http://schemas.openxmlformats.org/officeDocument/2006/math">
                    <m:sSub>
                      <m:e>
                        <m:r>
                          <m:t>X</m:t>
                        </m:r>
                      </m:e>
                      <m:sub>
                        <m:r>
                          <m:t>i</m:t>
                        </m:r>
                        <m:r>
                          <m:t>j</m:t>
                        </m:r>
                      </m:sub>
                    </m:sSub>
                  </m:oMath>
                </a14:m>
                <a:r>
                  <a:rPr/>
                  <a:t> = covariate value for observation j in group i</a:t>
                </a:r>
              </a:p>
              <a:p>
                <a:pPr lvl="0"/>
                <a14:m>
                  <m:oMath xmlns:m="http://schemas.openxmlformats.org/officeDocument/2006/math">
                    <m:acc>
                      <m:accPr>
                        <m:chr m:val="‾"/>
                      </m:accPr>
                      <m:e>
                        <m:r>
                          <m:t>X</m:t>
                        </m:r>
                      </m:e>
                    </m:acc>
                  </m:oMath>
                </a14:m>
                <a:r>
                  <a:rPr/>
                  <a:t> = overall mean of covariate</a:t>
                </a:r>
              </a:p>
              <a:p>
                <a:pPr lvl="0"/>
                <a14:m>
                  <m:oMath xmlns:m="http://schemas.openxmlformats.org/officeDocument/2006/math">
                    <m:sSub>
                      <m:e>
                        <m:r>
                          <m:t>ε</m:t>
                        </m:r>
                      </m:e>
                      <m:sub>
                        <m:r>
                          <m:t>i</m:t>
                        </m:r>
                        <m:r>
                          <m:t>j</m:t>
                        </m:r>
                      </m:sub>
                    </m:sSub>
                  </m:oMath>
                </a14:m>
                <a:r>
                  <a:rPr/>
                  <a:t> = unexplained error</a:t>
                </a:r>
              </a:p>
              <a:p>
                <a:pPr lvl="0" indent="0" marL="0">
                  <a:buNone/>
                </a:pPr>
                <a:r>
                  <a:rPr/>
                  <a:t>This model assumes </a:t>
                </a:r>
                <a:r>
                  <a:rPr b="1"/>
                  <a:t>homogeneous slopes</a:t>
                </a:r>
                <a:r>
                  <a:rPr/>
                  <a:t> across all treatment groups (we’ll test this later).</a:t>
                </a:r>
              </a:p>
            </p:txBody>
          </p:sp>
        </mc:Choice>
      </mc:AlternateContent>
      <p:pic>
        <p:nvPicPr>
          <p:cNvPr descr="16_01_lecture_powerpoint_files/figure-pptx/parameters_illustration-1.png" id="0" name="Picture 1"/>
          <p:cNvPicPr>
            <a:picLocks noGrp="1" noChangeAspect="1"/>
          </p:cNvPicPr>
          <p:nvPr/>
        </p:nvPicPr>
        <p:blipFill>
          <a:blip r:embed="rId2"/>
          <a:stretch>
            <a:fillRect/>
          </a:stretch>
        </p:blipFill>
        <p:spPr bwMode="auto">
          <a:xfrm>
            <a:off x="6121400" y="1498600"/>
            <a:ext cx="2781300" cy="27813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46</Words>
  <Application>Microsoft Macintosh PowerPoint</Application>
  <PresentationFormat>On-screen Show (16:9)</PresentationFormat>
  <Paragraphs>14</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16 - ANCOVA</dc:title>
  <dc:creator>Bill Perry</dc:creator>
  <cp:keywords/>
  <dcterms:created xsi:type="dcterms:W3CDTF">2025-06-02T16:47:10Z</dcterms:created>
  <dcterms:modified xsi:type="dcterms:W3CDTF">2025-06-02T16:47:10Z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editor">
    <vt:lpwstr>visual</vt:lpwstr>
  </property>
  <property fmtid="{D5CDD505-2E9C-101B-9397-08002B2CF9AE}" pid="6" name="execute">
    <vt:lpwstr/>
  </property>
  <property fmtid="{D5CDD505-2E9C-101B-9397-08002B2CF9AE}" pid="7" name="header-includes">
    <vt:lpwstr/>
  </property>
  <property fmtid="{D5CDD505-2E9C-101B-9397-08002B2CF9AE}" pid="8" name="include-after">
    <vt:lpwstr/>
  </property>
  <property fmtid="{D5CDD505-2E9C-101B-9397-08002B2CF9AE}" pid="9" name="include-before">
    <vt:lpwstr/>
  </property>
  <property fmtid="{D5CDD505-2E9C-101B-9397-08002B2CF9AE}" pid="10" name="labels">
    <vt:lpwstr/>
  </property>
  <property fmtid="{D5CDD505-2E9C-101B-9397-08002B2CF9AE}" pid="11" name="toc-title">
    <vt:lpwstr>Table of contents</vt:lpwstr>
  </property>
</Properties>
</file>