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01_Lecture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 reality we are doing both of these processes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How do we test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Statistics</a:t>
            </a:r>
          </a:p>
          <a:p>
            <a:pPr lvl="0"/>
            <a:r>
              <a:rPr/>
              <a:t>Design good experiments</a:t>
            </a:r>
          </a:p>
          <a:p>
            <a:pPr lvl="0"/>
            <a:r>
              <a:rPr/>
              <a:t>Design good tests</a:t>
            </a:r>
          </a:p>
          <a:p>
            <a:pPr lvl="0"/>
            <a:r>
              <a:rPr/>
              <a:t>Summarize patterns/data</a:t>
            </a:r>
          </a:p>
          <a:p>
            <a:pPr lvl="0"/>
            <a:r>
              <a:rPr/>
              <a:t>Use to make probabilistic determinations to see if differences are “real”</a:t>
            </a:r>
          </a:p>
        </p:txBody>
      </p:sp>
      <p:pic>
        <p:nvPicPr>
          <p:cNvPr descr="images/clipboard-107492343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44700"/>
            <a:ext cx="27813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Continuous</a:t>
            </a:r>
          </a:p>
          <a:p>
            <a:pPr lvl="1"/>
            <a:r>
              <a:rPr/>
              <a:t>numeric</a:t>
            </a:r>
          </a:p>
          <a:p>
            <a:pPr lvl="0"/>
            <a:r>
              <a:rPr/>
              <a:t>discrete</a:t>
            </a:r>
          </a:p>
          <a:p>
            <a:pPr lvl="1"/>
            <a:r>
              <a:rPr/>
              <a:t>integer or numerical</a:t>
            </a:r>
          </a:p>
          <a:p>
            <a:pPr lvl="0"/>
            <a:r>
              <a:rPr/>
              <a:t>categorical</a:t>
            </a:r>
          </a:p>
          <a:p>
            <a:pPr lvl="1"/>
            <a:r>
              <a:rPr/>
              <a:t>nominal – up, down, right, left…</a:t>
            </a:r>
          </a:p>
          <a:p>
            <a:pPr lvl="1"/>
            <a:r>
              <a:rPr/>
              <a:t>ordinal – order - a, b, c, d or morning, afternoon, evening</a:t>
            </a:r>
          </a:p>
        </p:txBody>
      </p:sp>
      <p:pic>
        <p:nvPicPr>
          <p:cNvPr descr="images/clipboard-37267485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46200"/>
            <a:ext cx="27813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is obtained through measurement</a:t>
            </a:r>
          </a:p>
          <a:p>
            <a:pPr lvl="0" indent="0" marL="0">
              <a:buNone/>
            </a:pPr>
            <a:r>
              <a:rPr/>
              <a:t>The world is a messy place and how you measure matters</a:t>
            </a:r>
          </a:p>
          <a:p>
            <a:pPr lvl="0" indent="0" marL="0">
              <a:buNone/>
            </a:pPr>
            <a:r>
              <a:rPr/>
              <a:t>Our measures depend on</a:t>
            </a:r>
          </a:p>
          <a:p>
            <a:pPr lvl="0"/>
            <a:r>
              <a:rPr/>
              <a:t>accuracy - how close we are to the real value</a:t>
            </a:r>
          </a:p>
          <a:p>
            <a:pPr lvl="0"/>
            <a:r>
              <a:rPr/>
              <a:t>precision - how close all our measurements are but may not be precise</a:t>
            </a:r>
          </a:p>
        </p:txBody>
      </p:sp>
      <p:pic>
        <p:nvPicPr>
          <p:cNvPr descr="images/clipboard-210563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82700"/>
            <a:ext cx="27813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look over the syllabus as it has all the details of the class and how it will run.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Bill Perry</a:t>
            </a:r>
          </a:p>
          <a:p>
            <a:pPr lvl="0"/>
            <a:r>
              <a:rPr/>
              <a:t>Office is in XXXX</a:t>
            </a:r>
          </a:p>
          <a:p>
            <a:pPr lvl="0"/>
            <a:r>
              <a:rPr/>
              <a:t>Phone is XXXX</a:t>
            </a:r>
          </a:p>
          <a:p>
            <a:pPr lvl="0"/>
            <a:r>
              <a:rPr/>
              <a:t>Email is wlperry@d.umn.edu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do we make observations and hypotheses?</a:t>
            </a:r>
          </a:p>
          <a:p>
            <a:pPr lvl="0"/>
            <a:r>
              <a:rPr/>
              <a:t>How do we design an experiment</a:t>
            </a:r>
          </a:p>
          <a:p>
            <a:pPr lvl="0"/>
            <a:r>
              <a:rPr/>
              <a:t>How do we collect data?</a:t>
            </a:r>
          </a:p>
          <a:p>
            <a:pPr lvl="0"/>
            <a:r>
              <a:rPr/>
              <a:t>How do we organize, clean, summarize, and view the data?</a:t>
            </a:r>
          </a:p>
          <a:p>
            <a:pPr lvl="0"/>
            <a:r>
              <a:rPr/>
              <a:t>How do we use statistics to test our hypotheses</a:t>
            </a:r>
          </a:p>
          <a:p>
            <a:pPr lvl="1"/>
            <a:r>
              <a:rPr/>
              <a:t>what tests to use</a:t>
            </a:r>
          </a:p>
          <a:p>
            <a:pPr lvl="1"/>
            <a:r>
              <a:rPr/>
              <a:t>what are the assumptions</a:t>
            </a:r>
          </a:p>
          <a:p>
            <a:pPr lvl="1"/>
            <a:r>
              <a:rPr/>
              <a:t>what are the interpretations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Communication</a:t>
            </a:r>
          </a:p>
          <a:p>
            <a:pPr lvl="0"/>
            <a:r>
              <a:rPr/>
              <a:t>Practice</a:t>
            </a:r>
          </a:p>
          <a:p>
            <a:pPr lvl="0"/>
            <a:r>
              <a:rPr/>
              <a:t>Failure</a:t>
            </a:r>
          </a:p>
          <a:p>
            <a:pPr lvl="0"/>
            <a:r>
              <a:rPr/>
              <a:t>Learn to correct and troubleshoot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Way to acquire knowledge, organize it and apply it back to the real world</a:t>
            </a:r>
          </a:p>
          <a:p>
            <a:pPr lvl="0"/>
            <a:r>
              <a:rPr/>
              <a:t>Make predictions and testing these predictions using a falsifiable approach - statistics</a:t>
            </a:r>
          </a:p>
          <a:p>
            <a:pPr lvl="0"/>
            <a:r>
              <a:rPr/>
              <a:t>Explanations that cannot be falsified are not science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Statistics?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Zar (1999) - “analysis and interpretation of data with view towards objective evaluation of conclusions based on the data”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Inductive Reasoning (Specific → General)</a:t>
            </a:r>
          </a:p>
          <a:p>
            <a:pPr lvl="0" indent="0" marL="0">
              <a:buNone/>
            </a:pPr>
            <a:r>
              <a:rPr/>
              <a:t>Inductive reasoning involves observing specific cases and using them to form a general conclusion.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pine needles</a:t>
            </a:r>
            <a:r>
              <a:rPr/>
              <a:t> from a tree - average length is </a:t>
            </a:r>
            <a:r>
              <a:rPr b="1"/>
              <a:t>75 mm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more needles</a:t>
            </a:r>
            <a:r>
              <a:rPr/>
              <a:t> from the same tree and gets similar results.</a:t>
            </a:r>
          </a:p>
          <a:p>
            <a:pPr lvl="0" indent="-342900" marL="342900">
              <a:buAutoNum type="arabicPeriod"/>
            </a:pPr>
            <a:r>
              <a:rPr/>
              <a:t>Measures needles from second tree - average length is </a:t>
            </a:r>
            <a:r>
              <a:rPr b="1"/>
              <a:t>120 mm</a:t>
            </a:r>
            <a:r>
              <a:rPr/>
              <a:t> .</a:t>
            </a:r>
          </a:p>
          <a:p>
            <a:pPr lvl="0" indent="-342900" marL="342900">
              <a:buAutoNum type="arabicPeriod"/>
            </a:pPr>
            <a:r>
              <a:rPr/>
              <a:t>You </a:t>
            </a:r>
            <a:r>
              <a:rPr b="1"/>
              <a:t>generalize</a:t>
            </a:r>
            <a:r>
              <a:rPr/>
              <a:t> pine needles from different trees </a:t>
            </a:r>
            <a:r>
              <a:rPr b="1"/>
              <a:t>vary in length</a:t>
            </a:r>
            <a:r>
              <a:rPr/>
              <a:t>, but each tree tends to have a characteristic range.</a:t>
            </a:r>
          </a:p>
          <a:p>
            <a:pPr lvl="0" indent="0" marL="0">
              <a:buNone/>
            </a:pPr>
            <a:r>
              <a:rPr b="1"/>
              <a:t>Conclusion (Induction):</a:t>
            </a:r>
            <a:r>
              <a:rPr/>
              <a:t> </a:t>
            </a:r>
            <a:r>
              <a:rPr i="1"/>
              <a:t>“Pine needle length varies by tree, but each tree seems to have a typical range of lengths.</a:t>
            </a:r>
          </a:p>
          <a:p>
            <a:pPr lvl="0" indent="0" marL="0">
              <a:buNone/>
            </a:pPr>
            <a:r>
              <a:rPr b="1"/>
              <a:t>Potential Issue:</a:t>
            </a:r>
            <a:r>
              <a:rPr/>
              <a:t> Conclusion is </a:t>
            </a:r>
            <a:r>
              <a:rPr b="1"/>
              <a:t>not guaranteed</a:t>
            </a:r>
            <a:r>
              <a:rPr/>
              <a:t> to be true - based on patterns observed in a sample, and there could be exceptions.</a:t>
            </a:r>
          </a:p>
        </p:txBody>
      </p:sp>
      <p:pic>
        <p:nvPicPr>
          <p:cNvPr descr="images/in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11200"/>
            <a:ext cx="27813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Deductive Reasoning (General → Specific)</a:t>
            </a:r>
          </a:p>
          <a:p>
            <a:pPr lvl="0" indent="0" marL="0">
              <a:buNone/>
            </a:pPr>
            <a:r>
              <a:rPr/>
              <a:t>Deductive reasoning starts with a general principle and applies it to a specific case.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 b="1"/>
              <a:t>General Principle:</a:t>
            </a:r>
            <a:r>
              <a:rPr/>
              <a:t> </a:t>
            </a:r>
            <a:r>
              <a:rPr i="1"/>
              <a:t>Pine needles from a species of pine tree have a predictable length range (e.g., 70–80 mm).</a:t>
            </a:r>
          </a:p>
          <a:p>
            <a:pPr lvl="0" indent="-342900" marL="342900">
              <a:buAutoNum type="arabicPeriod"/>
            </a:pPr>
            <a:r>
              <a:rPr b="1"/>
              <a:t>Specific Case:</a:t>
            </a:r>
            <a:r>
              <a:rPr/>
              <a:t> Collect sample of pine needles and measure them.</a:t>
            </a:r>
          </a:p>
          <a:p>
            <a:pPr lvl="0" indent="-342900" marL="342900">
              <a:buAutoNum type="arabicPeriod"/>
            </a:pPr>
            <a:r>
              <a:rPr b="1"/>
              <a:t>Prediction:</a:t>
            </a:r>
            <a:r>
              <a:rPr/>
              <a:t> Since its the species the needle lengths </a:t>
            </a:r>
            <a:r>
              <a:rPr b="1"/>
              <a:t>should</a:t>
            </a:r>
            <a:r>
              <a:rPr/>
              <a:t> fall within 70–80 mm.</a:t>
            </a:r>
          </a:p>
          <a:p>
            <a:pPr lvl="0" indent="-342900" marL="342900">
              <a:buAutoNum type="arabicPeriod"/>
            </a:pPr>
            <a:r>
              <a:rPr b="1"/>
              <a:t>Measurement:</a:t>
            </a:r>
            <a:r>
              <a:rPr/>
              <a:t> Check the data and confirm needles fall within this expected range.</a:t>
            </a:r>
          </a:p>
          <a:p>
            <a:pPr lvl="0" indent="0" marL="0">
              <a:buNone/>
            </a:pPr>
            <a:r>
              <a:rPr b="1"/>
              <a:t>Conclusion (Deduction):</a:t>
            </a:r>
            <a:r>
              <a:rPr/>
              <a:t> </a:t>
            </a:r>
            <a:r>
              <a:rPr i="1"/>
              <a:t>“This tree belongs the species with a needle length range of 70–80 mm, we expect its needle lengths to fall in this range.”</a:t>
            </a:r>
          </a:p>
          <a:p>
            <a:pPr lvl="0" indent="0" marL="0">
              <a:buNone/>
            </a:pPr>
            <a:r>
              <a:rPr b="1"/>
              <a:t>Stronger than induction</a:t>
            </a:r>
            <a:r>
              <a:rPr/>
              <a:t> because it’s based on a general rule—but if the assumption (length range) is incorrect, conclusion could still be wrong.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01_Lecture</dc:title>
  <dc:creator>Bill Perry</dc:creator>
  <cp:keywords/>
  <dcterms:created xsi:type="dcterms:W3CDTF">2025-05-13T18:33:47Z</dcterms:created>
  <dcterms:modified xsi:type="dcterms:W3CDTF">2025-05-13T18:33:47Z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