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5" Type="http://schemas.openxmlformats.org/officeDocument/2006/relationships/viewProps" Target="viewProps.xml" /><Relationship Id="rId24" Type="http://schemas.openxmlformats.org/officeDocument/2006/relationships/presProps" Target="presProps.xml" /><Relationship Id="rId1" Type="http://schemas.openxmlformats.org/officeDocument/2006/relationships/slideMaster" Target="slideMasters/slideMaster1.xml" /><Relationship Id="rId27" Type="http://schemas.openxmlformats.org/officeDocument/2006/relationships/tableStyles" Target="tableStyles.xml" /><Relationship Id="rId2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06</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6:</a:t>
            </a:r>
            <a:r>
              <a:rPr/>
              <a:t> Statistical hypothesis testing</a:t>
            </a:r>
          </a:p>
        </p:txBody>
      </p:sp>
      <p:sp>
        <p:nvSpPr>
          <p:cNvPr id="4" name="Text Placeholder 3"/>
          <p:cNvSpPr>
            <a:spLocks noGrp="1"/>
          </p:cNvSpPr>
          <p:nvPr>
            <p:ph idx="2" sz="half" type="body"/>
          </p:nvPr>
        </p:nvSpPr>
        <p:spPr/>
        <p:txBody>
          <a:bodyPr/>
          <a:lstStyle/>
          <a:p>
            <a:pPr lvl="0" indent="0" marL="0">
              <a:buNone/>
            </a:pPr>
            <a:r>
              <a:rPr/>
              <a:t>Statistical test results:</a:t>
            </a:r>
          </a:p>
          <a:p>
            <a:pPr lvl="0"/>
            <a:r>
              <a:rPr/>
              <a:t>α is the rate at which we will reject a true null hypothesis (Type I error rate)</a:t>
            </a:r>
          </a:p>
          <a:p>
            <a:pPr lvl="0"/>
            <a:r>
              <a:rPr/>
              <a:t>Lowering α will lower likelihood of incorrectly rejecting a true null hypothesis (e.g., 0.01, 0.001)</a:t>
            </a:r>
          </a:p>
          <a:p>
            <a:pPr lvl="0"/>
            <a:r>
              <a:rPr i="1"/>
              <a:t>Both Hs and α are specified</a:t>
            </a:r>
            <a:r>
              <a:rPr/>
              <a:t> </a:t>
            </a:r>
            <a:r>
              <a:rPr i="1"/>
              <a:t>BEFORE collection of data and analysis</a:t>
            </a:r>
          </a:p>
          <a:p>
            <a:pPr lvl="0" indent="0" marL="0">
              <a:buNone/>
            </a:pPr>
            <a:r>
              <a:rPr/>
              <a:t>Traditionally α=0.05 is used as a cut off for rejecting null hypothesis</a:t>
            </a:r>
          </a:p>
          <a:p>
            <a:pPr lvl="0" indent="0" marL="0">
              <a:buNone/>
            </a:pPr>
            <a:r>
              <a:rPr/>
              <a:t>There is nothing magical about 0.05 - actual p-values need to be reported - also need to decide prior to study</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2616200"/>
                <a:gridCol w="2616200"/>
              </a:tblGrid>
              <a:tr h="0">
                <a:tc>
                  <a:txBody>
                    <a:bodyPr/>
                    <a:lstStyle/>
                    <a:p>
                      <a:pPr lvl="0" indent="0" marL="0">
                        <a:buNone/>
                      </a:pPr>
                      <a:r>
                        <a:rPr/>
                        <a:t>p-value range</a:t>
                      </a:r>
                    </a:p>
                  </a:txBody>
                  <a:tcPr/>
                </a:tc>
                <a:tc>
                  <a:txBody>
                    <a:bodyPr/>
                    <a:lstStyle/>
                    <a:p>
                      <a:pPr lvl="0" indent="0" marL="0">
                        <a:buNone/>
                      </a:pPr>
                      <a:r>
                        <a:rPr/>
                        <a:t>Interpretation</a:t>
                      </a:r>
                    </a:p>
                  </a:txBody>
                  <a:tcPr/>
                </a:tc>
              </a:tr>
              <a:tr h="0">
                <a:tc>
                  <a:txBody>
                    <a:bodyPr/>
                    <a:lstStyle/>
                    <a:p>
                      <a:pPr lvl="0" indent="0" marL="0">
                        <a:buNone/>
                      </a:pPr>
                      <a:r>
                        <a:rPr/>
                        <a:t>P &gt; 0.10</a:t>
                      </a:r>
                    </a:p>
                  </a:txBody>
                </a:tc>
                <a:tc>
                  <a:txBody>
                    <a:bodyPr/>
                    <a:lstStyle/>
                    <a:p>
                      <a:pPr lvl="0" indent="0" marL="0">
                        <a:buNone/>
                      </a:pPr>
                      <a:r>
                        <a:rPr/>
                        <a:t>No evidence against Ho - data appear consistent with Ho</a:t>
                      </a:r>
                    </a:p>
                  </a:txBody>
                </a:tc>
              </a:tr>
              <a:tr h="0">
                <a:tc>
                  <a:txBody>
                    <a:bodyPr/>
                    <a:lstStyle/>
                    <a:p>
                      <a:pPr lvl="0" indent="0" marL="0">
                        <a:buNone/>
                      </a:pPr>
                      <a:r>
                        <a:rPr/>
                        <a:t>0.05 &lt; P &lt; 0.10</a:t>
                      </a:r>
                    </a:p>
                  </a:txBody>
                </a:tc>
                <a:tc>
                  <a:txBody>
                    <a:bodyPr/>
                    <a:lstStyle/>
                    <a:p>
                      <a:pPr lvl="0" indent="0" marL="0">
                        <a:buNone/>
                      </a:pPr>
                      <a:r>
                        <a:rPr/>
                        <a:t>Weak evidence against the Ho in favor of Ha</a:t>
                      </a:r>
                    </a:p>
                  </a:txBody>
                </a:tc>
              </a:tr>
              <a:tr h="0">
                <a:tc>
                  <a:txBody>
                    <a:bodyPr/>
                    <a:lstStyle/>
                    <a:p>
                      <a:pPr lvl="0" indent="0" marL="0">
                        <a:buNone/>
                      </a:pPr>
                      <a:r>
                        <a:rPr/>
                        <a:t>0.01 &lt; P &lt; 0.05</a:t>
                      </a:r>
                    </a:p>
                  </a:txBody>
                </a:tc>
                <a:tc>
                  <a:txBody>
                    <a:bodyPr/>
                    <a:lstStyle/>
                    <a:p>
                      <a:pPr lvl="0" indent="0" marL="0">
                        <a:buNone/>
                      </a:pPr>
                      <a:r>
                        <a:rPr/>
                        <a:t>Moderate evidence against Ho in favor of Ha</a:t>
                      </a:r>
                    </a:p>
                  </a:txBody>
                </a:tc>
              </a:tr>
              <a:tr h="0">
                <a:tc>
                  <a:txBody>
                    <a:bodyPr/>
                    <a:lstStyle/>
                    <a:p>
                      <a:pPr lvl="0" indent="0" marL="0">
                        <a:buNone/>
                      </a:pPr>
                      <a:r>
                        <a:rPr/>
                        <a:t>0.001 &lt; P &lt; 0.01</a:t>
                      </a:r>
                    </a:p>
                  </a:txBody>
                </a:tc>
                <a:tc>
                  <a:txBody>
                    <a:bodyPr/>
                    <a:lstStyle/>
                    <a:p>
                      <a:pPr lvl="0" indent="0" marL="0">
                        <a:buNone/>
                      </a:pPr>
                      <a:r>
                        <a:rPr/>
                        <a:t>Strong evidence against Ho in favor of Ha</a:t>
                      </a:r>
                    </a:p>
                  </a:txBody>
                </a:tc>
              </a:tr>
              <a:tr h="0">
                <a:tc>
                  <a:txBody>
                    <a:bodyPr/>
                    <a:lstStyle/>
                    <a:p>
                      <a:pPr lvl="0" indent="0" marL="0">
                        <a:buNone/>
                      </a:pPr>
                      <a:r>
                        <a:rPr/>
                        <a:t>P &lt; 0.001</a:t>
                      </a:r>
                    </a:p>
                  </a:txBody>
                </a:tc>
                <a:tc>
                  <a:txBody>
                    <a:bodyPr/>
                    <a:lstStyle/>
                    <a:p>
                      <a:pPr lvl="0" indent="0" marL="0">
                        <a:buNone/>
                      </a:pPr>
                      <a:r>
                        <a:rPr/>
                        <a:t>Very strong evidence against Ho in favor of Ha</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Understanding P-values</a:t>
            </a:r>
          </a:p>
        </p:txBody>
      </p:sp>
      <p:sp>
        <p:nvSpPr>
          <p:cNvPr id="3" name="Content Placeholder 2"/>
          <p:cNvSpPr>
            <a:spLocks noGrp="1"/>
          </p:cNvSpPr>
          <p:nvPr>
            <p:ph idx="1" sz="half"/>
          </p:nvPr>
        </p:nvSpPr>
        <p:spPr/>
        <p:txBody>
          <a:bodyPr/>
          <a:lstStyle/>
          <a:p>
            <a:pPr lvl="0" indent="0" marL="0">
              <a:buNone/>
            </a:pPr>
            <a:r>
              <a:rPr/>
              <a:t>A </a:t>
            </a:r>
            <a:r>
              <a:rPr b="1"/>
              <a:t>p-value</a:t>
            </a:r>
            <a:r>
              <a:rPr/>
              <a:t> is the probability of observing the sample result (or something more extreme) if the null hypothesis is true.</a:t>
            </a:r>
          </a:p>
          <a:p>
            <a:pPr lvl="0"/>
            <a:r>
              <a:rPr b="1"/>
              <a:t>Common interpretations:</a:t>
            </a:r>
          </a:p>
          <a:p>
            <a:pPr lvl="1"/>
            <a:r>
              <a:rPr/>
              <a:t>p &lt; 0.05: Strong evidence against H₀</a:t>
            </a:r>
          </a:p>
          <a:p>
            <a:pPr lvl="1"/>
            <a:r>
              <a:rPr/>
              <a:t>0.05 ≤ p &lt; 0.10: Moderate evidence against H₀</a:t>
            </a:r>
          </a:p>
          <a:p>
            <a:pPr lvl="1"/>
            <a:r>
              <a:rPr/>
              <a:t>p ≥ 0.10: Insufficient evidence against H₀</a:t>
            </a:r>
          </a:p>
          <a:p>
            <a:pPr lvl="0"/>
            <a:r>
              <a:rPr b="1"/>
              <a:t>Common misinterpretations:</a:t>
            </a:r>
          </a:p>
          <a:p>
            <a:pPr lvl="1"/>
            <a:r>
              <a:rPr/>
              <a:t>p-value is NOT the probability that H₀ is true</a:t>
            </a:r>
          </a:p>
          <a:p>
            <a:pPr lvl="1"/>
            <a:r>
              <a:rPr/>
              <a:t>p-value is NOT the probability that results occurred by chance</a:t>
            </a:r>
          </a:p>
          <a:p>
            <a:pPr lvl="1"/>
            <a:r>
              <a:rPr/>
              <a:t>Statistical significance ≠ practical significance</a:t>
            </a:r>
          </a:p>
          <a:p>
            <a:pPr lvl="0"/>
            <a:r>
              <a:rPr/>
              <a:t>Note that there is a difference in how to state the hypotheses</a:t>
            </a:r>
          </a:p>
          <a:p>
            <a:pPr lvl="1"/>
            <a:r>
              <a:rPr/>
              <a:t>one sample TTEST</a:t>
            </a:r>
          </a:p>
          <a:p>
            <a:pPr lvl="1"/>
            <a:r>
              <a:rPr/>
              <a:t>two sample TTEST</a:t>
            </a:r>
          </a:p>
        </p:txBody>
      </p:sp>
      <p:pic>
        <p:nvPicPr>
          <p:cNvPr descr="06_01_lecture_powerpoint_files/figure-pptx/unnamed-chunk-1-1.png" id="0" name="Picture 1"/>
          <p:cNvPicPr>
            <a:picLocks noGrp="1" noChangeAspect="1"/>
          </p:cNvPicPr>
          <p:nvPr/>
        </p:nvPicPr>
        <p:blipFill>
          <a:blip r:embed="rId2"/>
          <a:stretch>
            <a:fillRect/>
          </a:stretch>
        </p:blipFill>
        <p:spPr bwMode="auto">
          <a:xfrm>
            <a:off x="6121400" y="1739900"/>
            <a:ext cx="2781300" cy="2311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pic>
        <p:nvPicPr>
          <p:cNvPr descr="images/clipboard-3329723408.png" id="0" name="Picture 1"/>
          <p:cNvPicPr>
            <a:picLocks noGrp="1" noChangeAspect="1"/>
          </p:cNvPicPr>
          <p:nvPr/>
        </p:nvPicPr>
        <p:blipFill>
          <a:blip r:embed="rId2"/>
          <a:stretch>
            <a:fillRect/>
          </a:stretch>
        </p:blipFill>
        <p:spPr bwMode="auto">
          <a:xfrm>
            <a:off x="2628900" y="609600"/>
            <a:ext cx="3822700" cy="3911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sp>
        <p:nvSpPr>
          <p:cNvPr id="3" name="Content Placeholder 2"/>
          <p:cNvSpPr>
            <a:spLocks noGrp="1"/>
          </p:cNvSpPr>
          <p:nvPr>
            <p:ph idx="1"/>
          </p:nvPr>
        </p:nvSpPr>
        <p:spPr/>
        <p:txBody>
          <a:bodyPr/>
          <a:lstStyle/>
          <a:p>
            <a:pPr lvl="0" indent="0" marL="0">
              <a:buNone/>
            </a:pPr>
            <a:r>
              <a:rPr/>
              <a:t>Fisher:</a:t>
            </a:r>
          </a:p>
          <a:p>
            <a:pPr lvl="0" indent="0" marL="0">
              <a:buNone/>
            </a:pPr>
            <a:r>
              <a:rPr/>
              <a:t>p-value as informal measure of discrepancy between data and Ho</a:t>
            </a:r>
          </a:p>
          <a:p>
            <a:pPr lvl="0" indent="0" marL="0">
              <a:buNone/>
            </a:pPr>
            <a:r>
              <a:rPr/>
              <a:t>“If p is between 0.1 and 0.9 there is certainly no reason to suspect the hypothesis tested. If it is below 0.02 it is strongly indicated that the hypothesis fails to account for the whole of the facts. We shall not often be astray if we draw a conventional line at .05 …”</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Decision errors</a:t>
            </a:r>
          </a:p>
        </p:txBody>
      </p:sp>
      <p:sp>
        <p:nvSpPr>
          <p:cNvPr id="3" name="Content Placeholder 2"/>
          <p:cNvSpPr>
            <a:spLocks noGrp="1"/>
          </p:cNvSpPr>
          <p:nvPr>
            <p:ph idx="1" sz="half"/>
          </p:nvPr>
        </p:nvSpPr>
        <p:spPr/>
        <p:txBody>
          <a:bodyPr/>
          <a:lstStyle/>
          <a:p>
            <a:pPr lvl="0"/>
            <a:r>
              <a:rPr/>
              <a:t>Even good studies can reach incorrect conclusions</a:t>
            </a:r>
          </a:p>
          <a:p>
            <a:pPr lvl="0"/>
            <a:r>
              <a:rPr/>
              <a:t>“Decision errors”</a:t>
            </a:r>
          </a:p>
          <a:p>
            <a:pPr lvl="0"/>
            <a:r>
              <a:rPr/>
              <a:t>Two types of decision errors</a:t>
            </a:r>
          </a:p>
          <a:p>
            <a:pPr lvl="0"/>
            <a:r>
              <a:rPr/>
              <a:t>Want to know probability of making these errors</a:t>
            </a:r>
          </a:p>
        </p:txBody>
      </p:sp>
      <p:pic>
        <p:nvPicPr>
          <p:cNvPr descr="images/clipboard-1430957016.png" id="0" name="Picture 1"/>
          <p:cNvPicPr>
            <a:picLocks noGrp="1" noChangeAspect="1"/>
          </p:cNvPicPr>
          <p:nvPr/>
        </p:nvPicPr>
        <p:blipFill>
          <a:blip r:embed="rId2"/>
          <a:stretch>
            <a:fillRect/>
          </a:stretch>
        </p:blipFill>
        <p:spPr bwMode="auto">
          <a:xfrm>
            <a:off x="6121400" y="2070100"/>
            <a:ext cx="2781300" cy="16510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Type I and Type II Errors</a:t>
            </a:r>
          </a:p>
        </p:txBody>
      </p:sp>
      <p:sp>
        <p:nvSpPr>
          <p:cNvPr id="3" name="Content Placeholder 2"/>
          <p:cNvSpPr>
            <a:spLocks noGrp="1"/>
          </p:cNvSpPr>
          <p:nvPr>
            <p:ph idx="1" sz="half"/>
          </p:nvPr>
        </p:nvSpPr>
        <p:spPr/>
        <p:txBody>
          <a:bodyPr/>
          <a:lstStyle/>
          <a:p>
            <a:pPr lvl="0"/>
            <a:r>
              <a:rPr b="1"/>
              <a:t>Type I error rate</a:t>
            </a:r>
          </a:p>
          <a:p>
            <a:pPr lvl="1"/>
            <a:r>
              <a:rPr b="1"/>
              <a:t>α</a:t>
            </a:r>
            <a:r>
              <a:rPr/>
              <a:t>: wrongly reject H₀ when it’s true</a:t>
            </a:r>
          </a:p>
          <a:p>
            <a:pPr lvl="1"/>
            <a:r>
              <a:rPr/>
              <a:t>α = 0.05 means a type I error rate of 5%</a:t>
            </a:r>
          </a:p>
          <a:p>
            <a:pPr lvl="0"/>
            <a:r>
              <a:rPr b="1"/>
              <a:t>Type II error rate, β</a:t>
            </a:r>
          </a:p>
          <a:p>
            <a:pPr lvl="1"/>
            <a:r>
              <a:rPr/>
              <a:t>wrongly fail to reject H₀ when it’s false</a:t>
            </a:r>
          </a:p>
          <a:p>
            <a:pPr lvl="0"/>
            <a:r>
              <a:rPr b="1"/>
              <a:t>Power = 1-β</a:t>
            </a:r>
            <a:r>
              <a:rPr/>
              <a:t>: probability of correctly rejecting H₀ when H₁ is true</a:t>
            </a:r>
          </a:p>
          <a:p>
            <a:pPr lvl="0"/>
            <a:r>
              <a:rPr/>
              <a:t>Inverse relationship between type I and type II error - but not straightforward</a:t>
            </a:r>
          </a:p>
          <a:p>
            <a:pPr lvl="0"/>
            <a:r>
              <a:rPr/>
              <a:t>Result of chance - sample not representative of population</a:t>
            </a:r>
          </a:p>
          <a:p>
            <a:pPr lvl="0"/>
            <a:r>
              <a:rPr/>
              <a:t>Which type of error is more dangerous?</a:t>
            </a:r>
          </a:p>
        </p:txBody>
      </p:sp>
      <p:pic>
        <p:nvPicPr>
          <p:cNvPr descr="images/clipboard-4092094638.png" id="0" name="Picture 1"/>
          <p:cNvPicPr>
            <a:picLocks noGrp="1" noChangeAspect="1"/>
          </p:cNvPicPr>
          <p:nvPr/>
        </p:nvPicPr>
        <p:blipFill>
          <a:blip r:embed="rId2"/>
          <a:stretch>
            <a:fillRect/>
          </a:stretch>
        </p:blipFill>
        <p:spPr bwMode="auto">
          <a:xfrm>
            <a:off x="6121400" y="1905000"/>
            <a:ext cx="2781300" cy="19685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Type I and Type II Errors</a:t>
            </a:r>
          </a:p>
        </p:txBody>
      </p:sp>
      <p:sp>
        <p:nvSpPr>
          <p:cNvPr id="3" name="Content Placeholder 2"/>
          <p:cNvSpPr>
            <a:spLocks noGrp="1"/>
          </p:cNvSpPr>
          <p:nvPr>
            <p:ph idx="1" sz="half"/>
          </p:nvPr>
        </p:nvSpPr>
        <p:spPr/>
        <p:txBody>
          <a:bodyPr/>
          <a:lstStyle/>
          <a:p>
            <a:pPr lvl="0" indent="0" marL="0">
              <a:buNone/>
            </a:pPr>
            <a:r>
              <a:rPr/>
              <a:t>When making decisions based on hypothesis tests, two types of errors can occur:</a:t>
            </a:r>
          </a:p>
          <a:p>
            <a:pPr lvl="0" indent="0" marL="0">
              <a:buNone/>
            </a:pPr>
            <a:r>
              <a:rPr b="1"/>
              <a:t>Type I Error (False Positive)</a:t>
            </a:r>
            <a:r>
              <a:rPr/>
              <a:t> - Rejecting H₀ when it’s actually true - Probability = α (significance level) - “Finding an effect that isn’t real”</a:t>
            </a:r>
          </a:p>
          <a:p>
            <a:pPr lvl="0" indent="0" marL="0">
              <a:buNone/>
            </a:pPr>
            <a:r>
              <a:rPr b="1"/>
              <a:t>Type II Error (False Negative)</a:t>
            </a:r>
            <a:r>
              <a:rPr/>
              <a:t> - Failing to reject H₀ when it’s actually false - Probability = β - “Missing an effect that is real”</a:t>
            </a:r>
          </a:p>
          <a:p>
            <a:pPr lvl="0" indent="0" marL="0">
              <a:buNone/>
            </a:pPr>
            <a:r>
              <a:rPr b="1"/>
              <a:t>Statistical Power = 1 - β</a:t>
            </a:r>
            <a:r>
              <a:rPr/>
              <a:t> - Probability of correctly rejecting a false H₀ - Increases with: - Larger sample size - Larger effect size - Lower variability - Higher α level</a:t>
            </a:r>
          </a:p>
          <a:p>
            <a:pPr lvl="0" indent="0" marL="0">
              <a:buNone/>
            </a:pPr>
            <a:r>
              <a:rPr/>
              <a:t>The red area represents the power in the experiment</a:t>
            </a:r>
          </a:p>
          <a:p>
            <a:pPr lvl="0" indent="0" marL="0">
              <a:buNone/>
            </a:pPr>
            <a:r>
              <a:rPr/>
              <a:t>The farther part the means the lower the beta error is… or you have higher power.</a:t>
            </a:r>
          </a:p>
        </p:txBody>
      </p:sp>
      <p:pic>
        <p:nvPicPr>
          <p:cNvPr descr="images/clipboard-3204206464.png" id="0" name="Picture 1"/>
          <p:cNvPicPr>
            <a:picLocks noGrp="1" noChangeAspect="1"/>
          </p:cNvPicPr>
          <p:nvPr/>
        </p:nvPicPr>
        <p:blipFill>
          <a:blip r:embed="rId2"/>
          <a:stretch>
            <a:fillRect/>
          </a:stretch>
        </p:blipFill>
        <p:spPr bwMode="auto">
          <a:xfrm>
            <a:off x="6121400" y="1854200"/>
            <a:ext cx="2781300" cy="2082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Type I and Type II Errors</a:t>
            </a:r>
          </a:p>
        </p:txBody>
      </p:sp>
      <p:sp>
        <p:nvSpPr>
          <p:cNvPr id="3" name="Content Placeholder 2"/>
          <p:cNvSpPr>
            <a:spLocks noGrp="1"/>
          </p:cNvSpPr>
          <p:nvPr>
            <p:ph idx="1" sz="half"/>
          </p:nvPr>
        </p:nvSpPr>
        <p:spPr/>
        <p:txBody>
          <a:bodyPr/>
          <a:lstStyle/>
          <a:p>
            <a:pPr lvl="0" indent="0" marL="0">
              <a:buNone/>
            </a:pPr>
            <a:r>
              <a:rPr/>
              <a:t>When making decisions based on hypothesis tests, two types of errors can occur:</a:t>
            </a:r>
          </a:p>
          <a:p>
            <a:pPr lvl="0" indent="0" marL="0">
              <a:buNone/>
            </a:pPr>
            <a:r>
              <a:rPr b="1"/>
              <a:t>Type I Error (False Positive)</a:t>
            </a:r>
            <a:r>
              <a:rPr/>
              <a:t> - Rejecting H₀ when it’s actually true - Probability = α (significance level) - “Finding an effect that isn’t real”</a:t>
            </a:r>
          </a:p>
          <a:p>
            <a:pPr lvl="0" indent="0" marL="0">
              <a:buNone/>
            </a:pPr>
            <a:r>
              <a:rPr b="1"/>
              <a:t>Type II Error (False Negative)</a:t>
            </a:r>
            <a:r>
              <a:rPr/>
              <a:t> - Failing to reject H₀ when it’s actually false - Probability = β - “Missing an effect that is real”</a:t>
            </a:r>
          </a:p>
          <a:p>
            <a:pPr lvl="0" indent="0" marL="0">
              <a:buNone/>
            </a:pPr>
            <a:r>
              <a:rPr b="1"/>
              <a:t>Statistical Power = 1 - β</a:t>
            </a:r>
            <a:r>
              <a:rPr/>
              <a:t> - Probability of correctly rejecting a false H₀ - Increases with: - Larger sample size - Larger effect size - Lower variability - Higher α level</a:t>
            </a:r>
          </a:p>
          <a:p>
            <a:pPr lvl="0" indent="0" marL="0">
              <a:buNone/>
            </a:pPr>
            <a:r>
              <a:rPr/>
              <a:t>The red area represents the power in the experiment</a:t>
            </a:r>
          </a:p>
          <a:p>
            <a:pPr lvl="0" indent="0" marL="0">
              <a:buNone/>
            </a:pPr>
            <a:r>
              <a:rPr/>
              <a:t>The farther part the means the lower the beta error is… or you have higher power.</a:t>
            </a:r>
          </a:p>
        </p:txBody>
      </p:sp>
      <p:pic>
        <p:nvPicPr>
          <p:cNvPr descr="06_01_lecture_powerpoint_files/figure-pptx/unnamed-chunk-2-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 Exercise 6: Interpreting P-values and Errors</a:t>
            </a:r>
          </a:p>
          <a:p>
            <a:pPr lvl="0" indent="0" marL="1270000">
              <a:buNone/>
            </a:pPr>
            <a:r>
              <a:rPr sz="2000"/>
              <a:t>Given the following scenarios, identify whether a Type I or Type II error might have occurred:</a:t>
            </a:r>
          </a:p>
          <a:p>
            <a:pPr lvl="0" indent="-342900" marL="342900">
              <a:buAutoNum type="arabicPeriod"/>
            </a:pPr>
            <a:r>
              <a:rPr sz="2000"/>
              <a:t>A researcher concludes that a new fishing regulation increased grayling size, when in fact it had no effect.</a:t>
            </a:r>
          </a:p>
          <a:p>
            <a:pPr lvl="0" indent="-342900" marL="342900">
              <a:buAutoNum type="arabicPeriod"/>
            </a:pPr>
            <a:r>
              <a:rPr sz="2000"/>
              <a:t>A study fails to detect a real decline in grayling population due to warming water, concluding there was no effect.</a:t>
            </a:r>
          </a:p>
          <a:p>
            <a:pPr lvl="0" indent="-342900" marL="342900">
              <a:buAutoNum type="arabicPeriod"/>
            </a:pPr>
            <a:r>
              <a:rPr sz="2000"/>
              <a:t>Let’s calculate the power of our t-test to detect a 30 mm difference in length between lakes:</a:t>
            </a:r>
          </a:p>
          <a:p>
            <a:pPr lvl="0"/>
            <a:r>
              <a:rPr sz="2000"/>
              <a:t>pooled standard deviation</a:t>
            </a:r>
          </a:p>
          <a:p>
            <a:pPr lvl="1"/>
            <a:r>
              <a:rPr sz="2000"/>
              <a:t>This is the combined standard deviation of both groups weighted by respective degrees of freedom.</a:t>
            </a:r>
          </a:p>
          <a:p>
            <a:pPr lvl="0"/>
            <a:r>
              <a:rPr sz="2000"/>
              <a:t>Cohen’s d</a:t>
            </a:r>
          </a:p>
          <a:p>
            <a:pPr lvl="1"/>
            <a:r>
              <a:rPr sz="2000"/>
              <a:t>standardized difference between means - here assuming a difference of 30 units (mm)</a:t>
            </a:r>
          </a:p>
          <a:p>
            <a:pPr lvl="1"/>
            <a:r>
              <a:rPr sz="2000">
                <a:latin typeface="Courier"/>
              </a:rPr>
              <a:t>delta = 0.6741298</a:t>
            </a:r>
            <a:r>
              <a:rPr sz="2000"/>
              <a:t>: The standardized effect size (Cohen’s d)</a:t>
            </a:r>
          </a:p>
          <a:p>
            <a:pPr lvl="0" indent="0">
              <a:buNone/>
            </a:pPr>
            <a:r>
              <a:rPr>
                <a:solidFill>
                  <a:srgbClr val="4758AB"/>
                </a:solidFill>
                <a:latin typeface="Courier"/>
              </a:rPr>
              <a:t>library</a:t>
            </a:r>
            <a:r>
              <a:rPr>
                <a:solidFill>
                  <a:srgbClr val="003B4F"/>
                </a:solidFill>
                <a:latin typeface="Courier"/>
              </a:rPr>
              <a:t>(car)</a:t>
            </a:r>
            <a:br/>
            <a:r>
              <a:rPr>
                <a:solidFill>
                  <a:srgbClr val="4758AB"/>
                </a:solidFill>
                <a:latin typeface="Courier"/>
              </a:rPr>
              <a:t>library</a:t>
            </a:r>
            <a:r>
              <a:rPr>
                <a:solidFill>
                  <a:srgbClr val="003B4F"/>
                </a:solidFill>
                <a:latin typeface="Courier"/>
              </a:rPr>
              <a:t>(patchwork)</a:t>
            </a:r>
            <a:br/>
            <a:r>
              <a:rPr>
                <a:solidFill>
                  <a:srgbClr val="4758AB"/>
                </a:solidFill>
                <a:latin typeface="Courier"/>
              </a:rPr>
              <a:t>library</a:t>
            </a:r>
            <a:r>
              <a:rPr>
                <a:solidFill>
                  <a:srgbClr val="003B4F"/>
                </a:solidFill>
                <a:latin typeface="Courier"/>
              </a:rPr>
              <a:t>(tidyverse)</a:t>
            </a:r>
            <a:br/>
            <a:br/>
            <a:r>
              <a:rPr>
                <a:solidFill>
                  <a:srgbClr val="003B4F"/>
                </a:solidFill>
                <a:latin typeface="Courier"/>
              </a:rPr>
              <a:t>grayling_df &lt;- </a:t>
            </a:r>
            <a:r>
              <a:rPr>
                <a:solidFill>
                  <a:srgbClr val="4758AB"/>
                </a:solidFill>
                <a:latin typeface="Courier"/>
              </a:rPr>
              <a:t>read_csv</a:t>
            </a:r>
            <a:r>
              <a:rPr>
                <a:solidFill>
                  <a:srgbClr val="003B4F"/>
                </a:solidFill>
                <a:latin typeface="Courier"/>
              </a:rPr>
              <a:t>(</a:t>
            </a:r>
            <a:r>
              <a:rPr>
                <a:solidFill>
                  <a:srgbClr val="20794D"/>
                </a:solidFill>
                <a:latin typeface="Courier"/>
              </a:rPr>
              <a:t>"data/gray_I3_I8.csv"</a:t>
            </a:r>
            <a:r>
              <a:rPr>
                <a:solidFill>
                  <a:srgbClr val="003B4F"/>
                </a:solidFill>
                <a:latin typeface="Courier"/>
              </a:rPr>
              <a:t>)</a:t>
            </a:r>
            <a:br/>
            <a:r>
              <a:rPr>
                <a:solidFill>
                  <a:srgbClr val="003B4F"/>
                </a:solidFill>
                <a:latin typeface="Courier"/>
              </a:rPr>
              <a:t>i3_df &lt;- grayling_df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(lake</a:t>
            </a:r>
            <a:r>
              <a:rPr>
                <a:solidFill>
                  <a:srgbClr val="5E5E5E"/>
                </a:solidFill>
                <a:latin typeface="Courier"/>
              </a:rPr>
              <a:t>==</a:t>
            </a:r>
            <a:r>
              <a:rPr>
                <a:solidFill>
                  <a:srgbClr val="20794D"/>
                </a:solidFill>
                <a:latin typeface="Courier"/>
              </a:rPr>
              <a:t>"I3"</a:t>
            </a:r>
            <a:r>
              <a:rPr>
                <a:solidFill>
                  <a:srgbClr val="003B4F"/>
                </a:solidFill>
                <a:latin typeface="Courier"/>
              </a:rPr>
              <a:t>)</a:t>
            </a:r>
            <a:br/>
            <a:r>
              <a:rPr>
                <a:solidFill>
                  <a:srgbClr val="003B4F"/>
                </a:solidFill>
                <a:latin typeface="Courier"/>
              </a:rPr>
              <a:t>i8_df &lt;- grayling_df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(lake</a:t>
            </a:r>
            <a:r>
              <a:rPr>
                <a:solidFill>
                  <a:srgbClr val="5E5E5E"/>
                </a:solidFill>
                <a:latin typeface="Courier"/>
              </a:rPr>
              <a:t>==</a:t>
            </a:r>
            <a:r>
              <a:rPr>
                <a:solidFill>
                  <a:srgbClr val="20794D"/>
                </a:solidFill>
                <a:latin typeface="Courier"/>
              </a:rPr>
              <a:t>"I8"</a:t>
            </a:r>
            <a:r>
              <a:rPr>
                <a:solidFill>
                  <a:srgbClr val="003B4F"/>
                </a:solidFill>
                <a:latin typeface="Courier"/>
              </a:rPr>
              <a:t>)</a:t>
            </a:r>
            <a:br/>
            <a:r>
              <a:rPr>
                <a:solidFill>
                  <a:srgbClr val="5E5E5E"/>
                </a:solidFill>
                <a:latin typeface="Courier"/>
              </a:rPr>
              <a:t># Calculate power for detecting a 30 mm difference</a:t>
            </a:r>
            <a:br/>
            <a:br/>
            <a:br/>
            <a:br/>
            <a:r>
              <a:rPr>
                <a:solidFill>
                  <a:srgbClr val="003B4F"/>
                </a:solidFill>
                <a:latin typeface="Courier"/>
              </a:rPr>
              <a:t>n1 &lt;- </a:t>
            </a:r>
            <a:r>
              <a:rPr>
                <a:solidFill>
                  <a:srgbClr val="4758AB"/>
                </a:solidFill>
                <a:latin typeface="Courier"/>
              </a:rPr>
              <a:t>nrow</a:t>
            </a:r>
            <a:r>
              <a:rPr>
                <a:solidFill>
                  <a:srgbClr val="003B4F"/>
                </a:solidFill>
                <a:latin typeface="Courier"/>
              </a:rPr>
              <a:t>(i3_df)</a:t>
            </a:r>
            <a:br/>
            <a:r>
              <a:rPr>
                <a:solidFill>
                  <a:srgbClr val="003B4F"/>
                </a:solidFill>
                <a:latin typeface="Courier"/>
              </a:rPr>
              <a:t>n2 &lt;- </a:t>
            </a:r>
            <a:r>
              <a:rPr>
                <a:solidFill>
                  <a:srgbClr val="4758AB"/>
                </a:solidFill>
                <a:latin typeface="Courier"/>
              </a:rPr>
              <a:t>nrow</a:t>
            </a:r>
            <a:r>
              <a:rPr>
                <a:solidFill>
                  <a:srgbClr val="003B4F"/>
                </a:solidFill>
                <a:latin typeface="Courier"/>
              </a:rPr>
              <a:t>(i8_df)</a:t>
            </a:r>
            <a:br/>
            <a:r>
              <a:rPr>
                <a:solidFill>
                  <a:srgbClr val="003B4F"/>
                </a:solidFill>
                <a:latin typeface="Courier"/>
              </a:rPr>
              <a:t>sd_pooled &lt;- </a:t>
            </a:r>
            <a:r>
              <a:rPr>
                <a:solidFill>
                  <a:srgbClr val="4758AB"/>
                </a:solidFill>
                <a:latin typeface="Courier"/>
              </a:rPr>
              <a:t>sqrt</a:t>
            </a:r>
            <a:r>
              <a:rPr>
                <a:solidFill>
                  <a:srgbClr val="003B4F"/>
                </a:solidFill>
                <a:latin typeface="Courier"/>
              </a:rPr>
              <a:t>((</a:t>
            </a:r>
            <a:r>
              <a:rPr>
                <a:solidFill>
                  <a:srgbClr val="4758AB"/>
                </a:solidFill>
                <a:latin typeface="Courier"/>
              </a:rPr>
              <a:t>var</a:t>
            </a:r>
            <a:r>
              <a:rPr>
                <a:solidFill>
                  <a:srgbClr val="003B4F"/>
                </a:solidFill>
                <a:latin typeface="Courier"/>
              </a:rPr>
              <a:t>(i3_df</a:t>
            </a:r>
            <a:r>
              <a:rPr>
                <a:solidFill>
                  <a:srgbClr val="5E5E5E"/>
                </a:solidFill>
                <a:latin typeface="Courier"/>
              </a:rPr>
              <a:t>$</a:t>
            </a:r>
            <a:r>
              <a:rPr>
                <a:solidFill>
                  <a:srgbClr val="003B4F"/>
                </a:solidFill>
                <a:latin typeface="Courier"/>
              </a:rPr>
              <a:t>length_mm) </a:t>
            </a:r>
            <a:r>
              <a:rPr>
                <a:solidFill>
                  <a:srgbClr val="5E5E5E"/>
                </a:solidFill>
                <a:latin typeface="Courier"/>
              </a:rPr>
              <a:t>*</a:t>
            </a:r>
            <a:r>
              <a:rPr>
                <a:solidFill>
                  <a:srgbClr val="003B4F"/>
                </a:solidFill>
                <a:latin typeface="Courier"/>
              </a:rPr>
              <a:t> (n1</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var</a:t>
            </a:r>
            <a:r>
              <a:rPr>
                <a:solidFill>
                  <a:srgbClr val="003B4F"/>
                </a:solidFill>
                <a:latin typeface="Courier"/>
              </a:rPr>
              <a:t>(i8_df</a:t>
            </a:r>
            <a:r>
              <a:rPr>
                <a:solidFill>
                  <a:srgbClr val="5E5E5E"/>
                </a:solidFill>
                <a:latin typeface="Courier"/>
              </a:rPr>
              <a:t>$</a:t>
            </a:r>
            <a:r>
              <a:rPr>
                <a:solidFill>
                  <a:srgbClr val="003B4F"/>
                </a:solidFill>
                <a:latin typeface="Courier"/>
              </a:rPr>
              <a:t>length_mm) </a:t>
            </a:r>
            <a:r>
              <a:rPr>
                <a:solidFill>
                  <a:srgbClr val="5E5E5E"/>
                </a:solidFill>
                <a:latin typeface="Courier"/>
              </a:rPr>
              <a:t>*</a:t>
            </a:r>
            <a:r>
              <a:rPr>
                <a:solidFill>
                  <a:srgbClr val="003B4F"/>
                </a:solidFill>
                <a:latin typeface="Courier"/>
              </a:rPr>
              <a:t> (n2</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(n1 </a:t>
            </a:r>
            <a:r>
              <a:rPr>
                <a:solidFill>
                  <a:srgbClr val="5E5E5E"/>
                </a:solidFill>
                <a:latin typeface="Courier"/>
              </a:rPr>
              <a:t>+</a:t>
            </a:r>
            <a:r>
              <a:rPr>
                <a:solidFill>
                  <a:srgbClr val="003B4F"/>
                </a:solidFill>
                <a:latin typeface="Courier"/>
              </a:rPr>
              <a:t> n2 </a:t>
            </a:r>
            <a:r>
              <a:rPr>
                <a:solidFill>
                  <a:srgbClr val="5E5E5E"/>
                </a:solidFill>
                <a:latin typeface="Courier"/>
              </a:rPr>
              <a:t>-</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Calculate power</a:t>
            </a:r>
            <a:br/>
            <a:r>
              <a:rPr>
                <a:solidFill>
                  <a:srgbClr val="003B4F"/>
                </a:solidFill>
                <a:latin typeface="Courier"/>
              </a:rPr>
              <a:t>effect_size &lt;- </a:t>
            </a:r>
            <a:r>
              <a:rPr>
                <a:solidFill>
                  <a:srgbClr val="AD0000"/>
                </a:solidFill>
                <a:latin typeface="Courier"/>
              </a:rPr>
              <a:t>30</a:t>
            </a:r>
            <a:r>
              <a:rPr>
                <a:solidFill>
                  <a:srgbClr val="003B4F"/>
                </a:solidFill>
                <a:latin typeface="Courier"/>
              </a:rPr>
              <a:t> </a:t>
            </a:r>
            <a:r>
              <a:rPr>
                <a:solidFill>
                  <a:srgbClr val="5E5E5E"/>
                </a:solidFill>
                <a:latin typeface="Courier"/>
              </a:rPr>
              <a:t>/</a:t>
            </a:r>
            <a:r>
              <a:rPr>
                <a:solidFill>
                  <a:srgbClr val="003B4F"/>
                </a:solidFill>
                <a:latin typeface="Courier"/>
              </a:rPr>
              <a:t> sd_pooled  </a:t>
            </a:r>
            <a:r>
              <a:rPr>
                <a:solidFill>
                  <a:srgbClr val="5E5E5E"/>
                </a:solidFill>
                <a:latin typeface="Courier"/>
              </a:rPr>
              <a:t># Cohen's d</a:t>
            </a:r>
            <a:br/>
            <a:r>
              <a:rPr>
                <a:solidFill>
                  <a:srgbClr val="003B4F"/>
                </a:solidFill>
                <a:latin typeface="Courier"/>
              </a:rPr>
              <a:t>df &lt;- n1 </a:t>
            </a:r>
            <a:r>
              <a:rPr>
                <a:solidFill>
                  <a:srgbClr val="5E5E5E"/>
                </a:solidFill>
                <a:latin typeface="Courier"/>
              </a:rPr>
              <a:t>+</a:t>
            </a:r>
            <a:r>
              <a:rPr>
                <a:solidFill>
                  <a:srgbClr val="003B4F"/>
                </a:solidFill>
                <a:latin typeface="Courier"/>
              </a:rPr>
              <a:t> n2 </a:t>
            </a:r>
            <a:r>
              <a:rPr>
                <a:solidFill>
                  <a:srgbClr val="5E5E5E"/>
                </a:solidFill>
                <a:latin typeface="Courier"/>
              </a:rPr>
              <a:t>-</a:t>
            </a:r>
            <a:r>
              <a:rPr>
                <a:solidFill>
                  <a:srgbClr val="003B4F"/>
                </a:solidFill>
                <a:latin typeface="Courier"/>
              </a:rPr>
              <a:t> </a:t>
            </a:r>
            <a:r>
              <a:rPr>
                <a:solidFill>
                  <a:srgbClr val="AD0000"/>
                </a:solidFill>
                <a:latin typeface="Courier"/>
              </a:rPr>
              <a:t>2</a:t>
            </a:r>
            <a:br/>
            <a:r>
              <a:rPr>
                <a:solidFill>
                  <a:srgbClr val="003B4F"/>
                </a:solidFill>
                <a:latin typeface="Courier"/>
              </a:rPr>
              <a:t>alpha &lt;- </a:t>
            </a:r>
            <a:r>
              <a:rPr>
                <a:solidFill>
                  <a:srgbClr val="AD0000"/>
                </a:solidFill>
                <a:latin typeface="Courier"/>
              </a:rPr>
              <a:t>0.05</a:t>
            </a:r>
            <a:br/>
            <a:r>
              <a:rPr>
                <a:solidFill>
                  <a:srgbClr val="003B4F"/>
                </a:solidFill>
                <a:latin typeface="Courier"/>
              </a:rPr>
              <a:t>power &lt;- </a:t>
            </a:r>
            <a:r>
              <a:rPr>
                <a:solidFill>
                  <a:srgbClr val="4758AB"/>
                </a:solidFill>
                <a:latin typeface="Courier"/>
              </a:rPr>
              <a:t>power.t.test</a:t>
            </a:r>
            <a:r>
              <a:rPr>
                <a:solidFill>
                  <a:srgbClr val="003B4F"/>
                </a:solidFill>
                <a:latin typeface="Courier"/>
              </a:rPr>
              <a:t>(</a:t>
            </a:r>
            <a:r>
              <a:rPr>
                <a:solidFill>
                  <a:srgbClr val="657422"/>
                </a:solidFill>
                <a:latin typeface="Courier"/>
              </a:rPr>
              <a:t>n =</a:t>
            </a:r>
            <a:r>
              <a:rPr>
                <a:solidFill>
                  <a:srgbClr val="003B4F"/>
                </a:solidFill>
                <a:latin typeface="Courier"/>
              </a:rPr>
              <a:t> </a:t>
            </a:r>
            <a:r>
              <a:rPr>
                <a:solidFill>
                  <a:srgbClr val="4758AB"/>
                </a:solidFill>
                <a:latin typeface="Courier"/>
              </a:rPr>
              <a:t>min</a:t>
            </a:r>
            <a:r>
              <a:rPr>
                <a:solidFill>
                  <a:srgbClr val="003B4F"/>
                </a:solidFill>
                <a:latin typeface="Courier"/>
              </a:rPr>
              <a:t>(n1, n2), </a:t>
            </a:r>
            <a:br/>
            <a:r>
              <a:rPr>
                <a:solidFill>
                  <a:srgbClr val="003B4F"/>
                </a:solidFill>
                <a:latin typeface="Courier"/>
              </a:rPr>
              <a:t>                     </a:t>
            </a:r>
            <a:r>
              <a:rPr>
                <a:solidFill>
                  <a:srgbClr val="657422"/>
                </a:solidFill>
                <a:latin typeface="Courier"/>
              </a:rPr>
              <a:t>delta =</a:t>
            </a:r>
            <a:r>
              <a:rPr>
                <a:solidFill>
                  <a:srgbClr val="003B4F"/>
                </a:solidFill>
                <a:latin typeface="Courier"/>
              </a:rPr>
              <a:t> effect_size,</a:t>
            </a:r>
            <a:b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 Using standardized effect size</a:t>
            </a:r>
            <a:br/>
            <a:r>
              <a:rPr>
                <a:solidFill>
                  <a:srgbClr val="003B4F"/>
                </a:solidFill>
                <a:latin typeface="Courier"/>
              </a:rPr>
              <a:t>                     </a:t>
            </a:r>
            <a:r>
              <a:rPr>
                <a:solidFill>
                  <a:srgbClr val="657422"/>
                </a:solidFill>
                <a:latin typeface="Courier"/>
              </a:rPr>
              <a:t>sig.level =</a:t>
            </a:r>
            <a:r>
              <a:rPr>
                <a:solidFill>
                  <a:srgbClr val="003B4F"/>
                </a:solidFill>
                <a:latin typeface="Courier"/>
              </a:rPr>
              <a:t> alpha,</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"two.sample"</a:t>
            </a:r>
            <a:r>
              <a:rPr>
                <a:solidFill>
                  <a:srgbClr val="003B4F"/>
                </a:solidFill>
                <a:latin typeface="Courier"/>
              </a:rPr>
              <a:t>,</a:t>
            </a:r>
            <a:br/>
            <a:r>
              <a:rPr>
                <a:solidFill>
                  <a:srgbClr val="003B4F"/>
                </a:solidFill>
                <a:latin typeface="Courier"/>
              </a:rPr>
              <a:t>                     </a:t>
            </a:r>
            <a:r>
              <a:rPr>
                <a:solidFill>
                  <a:srgbClr val="657422"/>
                </a:solidFill>
                <a:latin typeface="Courier"/>
              </a:rPr>
              <a:t>alternative =</a:t>
            </a:r>
            <a:r>
              <a:rPr>
                <a:solidFill>
                  <a:srgbClr val="003B4F"/>
                </a:solidFill>
                <a:latin typeface="Courier"/>
              </a:rPr>
              <a:t> </a:t>
            </a:r>
            <a:r>
              <a:rPr>
                <a:solidFill>
                  <a:srgbClr val="20794D"/>
                </a:solidFill>
                <a:latin typeface="Courier"/>
              </a:rPr>
              <a:t>"two.sided"</a:t>
            </a:r>
            <a:r>
              <a:rPr>
                <a:solidFill>
                  <a:srgbClr val="003B4F"/>
                </a:solidFill>
                <a:latin typeface="Courier"/>
              </a:rPr>
              <a:t>)</a:t>
            </a:r>
            <a:br/>
            <a:br/>
            <a:r>
              <a:rPr>
                <a:solidFill>
                  <a:srgbClr val="5E5E5E"/>
                </a:solidFill>
                <a:latin typeface="Courier"/>
              </a:rPr>
              <a:t># Display results</a:t>
            </a:r>
            <a:br/>
            <a:r>
              <a:rPr>
                <a:solidFill>
                  <a:srgbClr val="003B4F"/>
                </a:solidFill>
                <a:latin typeface="Courier"/>
              </a:rPr>
              <a:t>power</a:t>
            </a:r>
          </a:p>
          <a:p>
            <a:pPr lvl="0" indent="0">
              <a:buNone/>
            </a:pPr>
            <a:r>
              <a:rPr sz="2000">
                <a:latin typeface="Courier"/>
              </a:rPr>
              <a:t>
     Two-sample t test power calculation 
              n = 66
          delta = 0.6741298
             sd = 1
      sig.level = 0.05
          power = 0.9702076
    alternative = two.sided
NOTE: n is number in *each* group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What is Power</a:t>
            </a:r>
          </a:p>
        </p:txBody>
      </p:sp>
      <p:sp>
        <p:nvSpPr>
          <p:cNvPr id="3" name="Content Placeholder 2"/>
          <p:cNvSpPr>
            <a:spLocks noGrp="1"/>
          </p:cNvSpPr>
          <p:nvPr>
            <p:ph idx="1"/>
          </p:nvPr>
        </p:nvSpPr>
        <p:spPr/>
        <p:txBody>
          <a:bodyPr/>
          <a:lstStyle/>
          <a:p>
            <a:pPr lvl="0" indent="0" marL="0">
              <a:buNone/>
            </a:pPr>
            <a:r>
              <a:rPr/>
              <a:t>Statistical power represents the probability of detecting a true effect (rejecting the null hypothesis when it is false). In this case, with a power of 97%, there’s a 97% chance of detecting a true difference of 30 units between the means of the two groups if such a difference actually exists.</a:t>
            </a:r>
          </a:p>
          <a:p>
            <a:pPr lvl="0" indent="0" marL="0">
              <a:buNone/>
            </a:pPr>
            <a:r>
              <a:rPr/>
              <a:t>A power analysis like this is typically done for one of these purposes:</a:t>
            </a:r>
          </a:p>
          <a:p>
            <a:pPr lvl="0" indent="-342900" marL="342900">
              <a:buAutoNum type="arabicPeriod"/>
            </a:pPr>
            <a:r>
              <a:rPr/>
              <a:t>Before data collection to determine required sample size</a:t>
            </a:r>
          </a:p>
          <a:p>
            <a:pPr lvl="0" indent="-342900" marL="342900">
              <a:buAutoNum type="arabicPeriod"/>
            </a:pPr>
            <a:r>
              <a:rPr/>
              <a:t>After a study to evaluate if the sample size was adequate</a:t>
            </a:r>
          </a:p>
          <a:p>
            <a:pPr lvl="0" indent="-342900" marL="342900">
              <a:buAutoNum type="arabicPeriod"/>
            </a:pPr>
            <a:r>
              <a:rPr/>
              <a:t>To determine the minimum detectable effect size with the given sample</a:t>
            </a:r>
          </a:p>
          <a:p>
            <a:pPr lvl="0" indent="0" marL="0">
              <a:buNone/>
            </a:pPr>
            <a:r>
              <a:rPr/>
              <a:t>With 97% power, this test has excellent ability to detect the specified effect size. Generally, </a:t>
            </a:r>
            <a:r>
              <a:rPr b="1"/>
              <a:t>80% power is considered acceptable</a:t>
            </a:r>
            <a:r>
              <a:rPr/>
              <a:t>, so 97% indicates a very well-powered study for detecting a difference of 30mm between the groups.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5: Review</a:t>
            </a:r>
          </a:p>
        </p:txBody>
      </p:sp>
      <p:sp>
        <p:nvSpPr>
          <p:cNvPr id="3" name="Content Placeholder 2"/>
          <p:cNvSpPr>
            <a:spLocks noGrp="1"/>
          </p:cNvSpPr>
          <p:nvPr>
            <p:ph idx="1" sz="half"/>
          </p:nvPr>
        </p:nvSpPr>
        <p:spPr/>
        <p:txBody>
          <a:bodyPr/>
          <a:lstStyle/>
          <a:p>
            <a:pPr lvl="0" indent="0" marL="0">
              <a:buNone/>
            </a:pPr>
            <a:r>
              <a:rPr/>
              <a:t>Covered</a:t>
            </a:r>
          </a:p>
          <a:p>
            <a:pPr lvl="0"/>
            <a:r>
              <a:rPr/>
              <a:t>Statistical inference fundamentals</a:t>
            </a:r>
          </a:p>
          <a:p>
            <a:pPr lvl="0"/>
            <a:r>
              <a:rPr/>
              <a:t>Hypothesis testing principles</a:t>
            </a:r>
          </a:p>
          <a:p>
            <a:pPr lvl="0"/>
            <a:r>
              <a:rPr/>
              <a:t>T Distributions</a:t>
            </a:r>
          </a:p>
          <a:p>
            <a:pPr lvl="0"/>
            <a:r>
              <a:rPr/>
              <a:t>One sample T Tests</a:t>
            </a:r>
          </a:p>
          <a:p>
            <a:pPr lvl="0"/>
            <a:r>
              <a:rPr/>
              <a:t>Two sample T</a:t>
            </a:r>
          </a:p>
        </p:txBody>
      </p:sp>
      <p:pic>
        <p:nvPicPr>
          <p:cNvPr descr="images/clipboard-536528302.png" id="0" name="Picture 1"/>
          <p:cNvPicPr>
            <a:picLocks noGrp="1" noChangeAspect="1"/>
          </p:cNvPicPr>
          <p:nvPr/>
        </p:nvPicPr>
        <p:blipFill>
          <a:blip r:embed="rId2"/>
          <a:stretch>
            <a:fillRect/>
          </a:stretch>
        </p:blipFill>
        <p:spPr bwMode="auto">
          <a:xfrm>
            <a:off x="6121400" y="889000"/>
            <a:ext cx="2781300" cy="4013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Error Bars and Their Interpretation</a:t>
            </a:r>
          </a:p>
        </p:txBody>
      </p:sp>
      <p:sp>
        <p:nvSpPr>
          <p:cNvPr id="3" name="Content Placeholder 2"/>
          <p:cNvSpPr>
            <a:spLocks noGrp="1"/>
          </p:cNvSpPr>
          <p:nvPr>
            <p:ph idx="1" sz="half"/>
          </p:nvPr>
        </p:nvSpPr>
        <p:spPr/>
        <p:txBody>
          <a:bodyPr/>
          <a:lstStyle/>
          <a:p>
            <a:pPr lvl="0" indent="0" marL="0">
              <a:buNone/>
            </a:pPr>
            <a:r>
              <a:rPr/>
              <a:t>Error bars are graphical representations of the variability of data that show:</a:t>
            </a:r>
          </a:p>
          <a:p>
            <a:pPr lvl="0"/>
            <a:r>
              <a:rPr/>
              <a:t>The </a:t>
            </a:r>
            <a:r>
              <a:rPr b="1"/>
              <a:t>precision</a:t>
            </a:r>
            <a:r>
              <a:rPr/>
              <a:t> of a measurement</a:t>
            </a:r>
          </a:p>
          <a:p>
            <a:pPr lvl="0"/>
            <a:r>
              <a:rPr/>
              <a:t>The </a:t>
            </a:r>
            <a:r>
              <a:rPr b="1"/>
              <a:t>uncertainty</a:t>
            </a:r>
            <a:r>
              <a:rPr/>
              <a:t> around an estimate</a:t>
            </a:r>
          </a:p>
          <a:p>
            <a:pPr lvl="0"/>
            <a:r>
              <a:rPr/>
              <a:t>A </a:t>
            </a:r>
            <a:r>
              <a:rPr b="1"/>
              <a:t>confidence interval</a:t>
            </a:r>
            <a:r>
              <a:rPr/>
              <a:t> for a parameter</a:t>
            </a:r>
          </a:p>
          <a:p>
            <a:pPr lvl="0" indent="0" marL="0">
              <a:buNone/>
            </a:pPr>
            <a:r>
              <a:rPr/>
              <a:t>Common types of error bars:</a:t>
            </a:r>
          </a:p>
          <a:p>
            <a:pPr lvl="0" indent="-342900" marL="342900">
              <a:buAutoNum type="arabicPeriod"/>
            </a:pPr>
            <a:r>
              <a:rPr b="1"/>
              <a:t>Standard Error (SE)</a:t>
            </a:r>
            <a:r>
              <a:rPr/>
              <a:t>: Shows precision of the mean</a:t>
            </a:r>
          </a:p>
          <a:p>
            <a:pPr lvl="0" indent="-342900" marL="342900">
              <a:buAutoNum type="arabicPeriod"/>
            </a:pPr>
            <a:r>
              <a:rPr b="1"/>
              <a:t>Standard Deviation (SD)</a:t>
            </a:r>
            <a:r>
              <a:rPr/>
              <a:t>: Shows variability in the data</a:t>
            </a:r>
          </a:p>
          <a:p>
            <a:pPr lvl="0" indent="-342900" marL="342900">
              <a:buAutoNum type="arabicPeriod"/>
            </a:pPr>
            <a:r>
              <a:rPr b="1"/>
              <a:t>Confidence Interval (CI)</a:t>
            </a:r>
            <a:r>
              <a:rPr/>
              <a:t>: Shows plausible range for parameter</a:t>
            </a:r>
          </a:p>
          <a:p>
            <a:pPr lvl="0" indent="0" marL="0">
              <a:buNone/>
            </a:pPr>
            <a:r>
              <a:rPr/>
              <a:t>When interpreting graphs:</a:t>
            </a:r>
          </a:p>
          <a:p>
            <a:pPr lvl="0"/>
            <a:r>
              <a:rPr/>
              <a:t>Always check what the error bars represent</a:t>
            </a:r>
          </a:p>
          <a:p>
            <a:pPr lvl="0"/>
            <a:r>
              <a:rPr/>
              <a:t>Non-overlapping 95% CI bars suggest statistically significant differences</a:t>
            </a:r>
          </a:p>
          <a:p>
            <a:pPr lvl="0"/>
            <a:r>
              <a:rPr/>
              <a:t>Error bars help assess both statistical and practical significance</a:t>
            </a:r>
          </a:p>
        </p:txBody>
      </p:sp>
      <p:pic>
        <p:nvPicPr>
          <p:cNvPr descr="06_01_lecture_powerpoint_files/figure-pptx/unnamed-chunk-4-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Sampling and Pseudoreplication</a:t>
            </a:r>
          </a:p>
        </p:txBody>
      </p:sp>
      <p:sp>
        <p:nvSpPr>
          <p:cNvPr id="3" name="Content Placeholder 2"/>
          <p:cNvSpPr>
            <a:spLocks noGrp="1"/>
          </p:cNvSpPr>
          <p:nvPr>
            <p:ph idx="1" sz="half"/>
          </p:nvPr>
        </p:nvSpPr>
        <p:spPr/>
        <p:txBody>
          <a:bodyPr/>
          <a:lstStyle/>
          <a:p>
            <a:pPr lvl="0" indent="0" marL="0">
              <a:buNone/>
            </a:pPr>
            <a:r>
              <a:rPr b="1"/>
              <a:t>Pseudoreplication</a:t>
            </a:r>
            <a:r>
              <a:rPr/>
              <a:t> occurs when measurements that are not independent are analyzed as if they were independent.</a:t>
            </a:r>
          </a:p>
          <a:p>
            <a:pPr lvl="0"/>
            <a:r>
              <a:rPr/>
              <a:t>A critical consideration in experimental design</a:t>
            </a:r>
          </a:p>
          <a:p>
            <a:pPr lvl="0"/>
            <a:r>
              <a:rPr/>
              <a:t>Results in underestimated standard errors and confidence intervals</a:t>
            </a:r>
          </a:p>
          <a:p>
            <a:pPr lvl="0"/>
            <a:r>
              <a:rPr/>
              <a:t>Leads to inflated Type I error rates (false positives)</a:t>
            </a:r>
          </a:p>
          <a:p>
            <a:pPr lvl="0" indent="0" marL="0">
              <a:buNone/>
            </a:pPr>
            <a:r>
              <a:rPr b="1"/>
              <a:t>Examples of pseudoreplication:</a:t>
            </a:r>
          </a:p>
          <a:p>
            <a:pPr lvl="0"/>
            <a:r>
              <a:rPr/>
              <a:t>Measuring the same individual multiple times</a:t>
            </a:r>
          </a:p>
          <a:p>
            <a:pPr lvl="0"/>
            <a:r>
              <a:rPr/>
              <a:t>Treating multiple fish from the same tank as independent</a:t>
            </a:r>
          </a:p>
          <a:p>
            <a:pPr lvl="0"/>
            <a:r>
              <a:rPr/>
              <a:t>Using multiple data points from a single site</a:t>
            </a:r>
          </a:p>
          <a:p>
            <a:pPr lvl="0" indent="0" marL="0">
              <a:buNone/>
            </a:pPr>
            <a:r>
              <a:rPr b="1"/>
              <a:t>How to avoid pseudoreplication:</a:t>
            </a:r>
          </a:p>
          <a:p>
            <a:pPr lvl="0"/>
            <a:r>
              <a:rPr/>
              <a:t>Identify the true experimental unit</a:t>
            </a:r>
          </a:p>
          <a:p>
            <a:pPr lvl="0"/>
            <a:r>
              <a:rPr/>
              <a:t>Use appropriate statistical techniques (e.g., mixed models)</a:t>
            </a:r>
          </a:p>
          <a:p>
            <a:pPr lvl="0"/>
            <a:r>
              <a:rPr/>
              <a:t>Be clear about the level of replication</a:t>
            </a:r>
          </a:p>
        </p:txBody>
      </p:sp>
      <p:pic>
        <p:nvPicPr>
          <p:cNvPr descr="06_01_lecture_powerpoint_files/figure-pptx/unnamed-chunk-5-1.png" id="0" name="Picture 1"/>
          <p:cNvPicPr>
            <a:picLocks noGrp="1" noChangeAspect="1"/>
          </p:cNvPicPr>
          <p:nvPr/>
        </p:nvPicPr>
        <p:blipFill>
          <a:blip r:embed="rId2"/>
          <a:stretch>
            <a:fillRect/>
          </a:stretch>
        </p:blipFill>
        <p:spPr bwMode="auto">
          <a:xfrm>
            <a:off x="6121400" y="1739900"/>
            <a:ext cx="2781300" cy="2311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Practical Applications in Fish Biology</a:t>
            </a:r>
          </a:p>
        </p:txBody>
      </p:sp>
      <p:sp>
        <p:nvSpPr>
          <p:cNvPr id="3" name="Content Placeholder 2"/>
          <p:cNvSpPr>
            <a:spLocks noGrp="1"/>
          </p:cNvSpPr>
          <p:nvPr>
            <p:ph idx="1" sz="half"/>
          </p:nvPr>
        </p:nvSpPr>
        <p:spPr/>
        <p:txBody>
          <a:bodyPr/>
          <a:lstStyle/>
          <a:p>
            <a:pPr lvl="0" indent="0" marL="0">
              <a:buNone/>
            </a:pPr>
            <a:r>
              <a:rPr/>
              <a:t>The statistical concepts we’ve covered today are essential for fisheries biologists and ecologists:</a:t>
            </a:r>
          </a:p>
          <a:p>
            <a:pPr lvl="0"/>
            <a:r>
              <a:rPr b="1"/>
              <a:t>Standard error</a:t>
            </a:r>
            <a:r>
              <a:rPr/>
              <a:t> quantifies uncertainty in growth rate estimates</a:t>
            </a:r>
          </a:p>
          <a:p>
            <a:pPr lvl="0"/>
            <a:r>
              <a:rPr b="1"/>
              <a:t>Confidence intervals</a:t>
            </a:r>
            <a:r>
              <a:rPr/>
              <a:t> provide plausible ranges for population parameters</a:t>
            </a:r>
          </a:p>
          <a:p>
            <a:pPr lvl="0"/>
            <a:r>
              <a:rPr b="1"/>
              <a:t>Hypothesis testing</a:t>
            </a:r>
            <a:r>
              <a:rPr/>
              <a:t> evaluates effects of management practices</a:t>
            </a:r>
          </a:p>
          <a:p>
            <a:pPr lvl="0"/>
            <a:r>
              <a:rPr b="1"/>
              <a:t>P-values</a:t>
            </a:r>
            <a:r>
              <a:rPr/>
              <a:t> determine significance of environmental impacts</a:t>
            </a:r>
          </a:p>
          <a:p>
            <a:pPr lvl="0" indent="0" marL="0">
              <a:buNone/>
            </a:pPr>
            <a:r>
              <a:rPr b="1"/>
              <a:t>Real-world applications:</a:t>
            </a:r>
          </a:p>
          <a:p>
            <a:pPr lvl="0"/>
            <a:r>
              <a:rPr/>
              <a:t>Assessing population health and structure</a:t>
            </a:r>
          </a:p>
          <a:p>
            <a:pPr lvl="0"/>
            <a:r>
              <a:rPr/>
              <a:t>Evaluating effectiveness of fishing regulations</a:t>
            </a:r>
          </a:p>
          <a:p>
            <a:pPr lvl="0"/>
            <a:r>
              <a:rPr/>
              <a:t>Quantifying relationships between fish size and habitat variables</a:t>
            </a:r>
          </a:p>
          <a:p>
            <a:pPr lvl="0"/>
            <a:r>
              <a:rPr/>
              <a:t>Predicting impacts of climate change on fish populations</a:t>
            </a:r>
          </a:p>
          <a:p>
            <a:pPr lvl="0"/>
            <a:r>
              <a:rPr/>
              <a:t>Designing effective conservation strategies</a:t>
            </a:r>
          </a:p>
        </p:txBody>
      </p:sp>
      <p:pic>
        <p:nvPicPr>
          <p:cNvPr descr="06_01_lecture_powerpoint_files/figure-pptx/unnamed-chunk-6-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Overview</a:t>
            </a:r>
          </a:p>
        </p:txBody>
      </p:sp>
      <p:sp>
        <p:nvSpPr>
          <p:cNvPr id="3" name="Content Placeholder 2"/>
          <p:cNvSpPr>
            <a:spLocks noGrp="1"/>
          </p:cNvSpPr>
          <p:nvPr>
            <p:ph idx="1" sz="half"/>
          </p:nvPr>
        </p:nvSpPr>
        <p:spPr/>
        <p:txBody>
          <a:bodyPr/>
          <a:lstStyle/>
          <a:p>
            <a:pPr lvl="0" indent="0" marL="0">
              <a:spcBef>
                <a:spcPts val="3000"/>
              </a:spcBef>
              <a:buNone/>
            </a:pPr>
            <a:r>
              <a:rPr b="1"/>
              <a:t>The objectives:</a:t>
            </a:r>
          </a:p>
          <a:p>
            <a:pPr lvl="0"/>
            <a:r>
              <a:rPr/>
              <a:t>p-values</a:t>
            </a:r>
          </a:p>
          <a:p>
            <a:pPr lvl="0"/>
            <a:r>
              <a:rPr/>
              <a:t>Brief review</a:t>
            </a:r>
          </a:p>
          <a:p>
            <a:pPr lvl="0"/>
            <a:r>
              <a:rPr/>
              <a:t>H test for a single population</a:t>
            </a:r>
          </a:p>
          <a:p>
            <a:pPr lvl="0"/>
            <a:r>
              <a:rPr/>
              <a:t>1- and 2-sided tests</a:t>
            </a:r>
          </a:p>
          <a:p>
            <a:pPr lvl="0"/>
            <a:r>
              <a:rPr/>
              <a:t>Hypothesis tests for two populations</a:t>
            </a:r>
          </a:p>
          <a:p>
            <a:pPr lvl="0"/>
            <a:r>
              <a:rPr/>
              <a:t>Assumptions of parametric tests</a:t>
            </a:r>
          </a:p>
        </p:txBody>
      </p:sp>
      <p:pic>
        <p:nvPicPr>
          <p:cNvPr descr="images/pine_needles.jpg" id="0" name="Picture 1"/>
          <p:cNvPicPr>
            <a:picLocks noGrp="1" noChangeAspect="1"/>
          </p:cNvPicPr>
          <p:nvPr/>
        </p:nvPicPr>
        <p:blipFill>
          <a:blip r:embed="rId2"/>
          <a:stretch>
            <a:fillRect/>
          </a:stretch>
        </p:blipFill>
        <p:spPr bwMode="auto">
          <a:xfrm>
            <a:off x="6121400" y="1041400"/>
            <a:ext cx="2781300" cy="3708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a:r>
              <a:rPr/>
              <a:t>Major goal of statistics:</a:t>
            </a:r>
          </a:p>
          <a:p>
            <a:pPr lvl="1"/>
            <a:r>
              <a:rPr/>
              <a:t>inferences about populations from samples…</a:t>
            </a:r>
          </a:p>
          <a:p>
            <a:pPr lvl="2"/>
            <a:r>
              <a:rPr/>
              <a:t>assign degree of confidence to inferences</a:t>
            </a:r>
          </a:p>
          <a:p>
            <a:pPr lvl="1"/>
            <a:r>
              <a:rPr/>
              <a:t>Statistical hypothesis testing:</a:t>
            </a:r>
          </a:p>
          <a:p>
            <a:pPr lvl="2"/>
            <a:r>
              <a:rPr/>
              <a:t>formalized approach to inference</a:t>
            </a:r>
          </a:p>
          <a:p>
            <a:pPr lvl="1"/>
            <a:r>
              <a:rPr/>
              <a:t>Hypotheses ask whether samples come from populations with certain properties</a:t>
            </a:r>
          </a:p>
          <a:p>
            <a:pPr lvl="1"/>
            <a:r>
              <a:rPr/>
              <a:t>Often interested in questions about population means</a:t>
            </a:r>
          </a:p>
          <a:p>
            <a:pPr lvl="2"/>
            <a:r>
              <a:rPr/>
              <a:t>but other questions are of interest</a:t>
            </a:r>
          </a:p>
        </p:txBody>
      </p:sp>
      <p:pic>
        <p:nvPicPr>
          <p:cNvPr descr="images/pine_tree.png" id="0" name="Picture 1"/>
          <p:cNvPicPr>
            <a:picLocks noGrp="1" noChangeAspect="1"/>
          </p:cNvPicPr>
          <p:nvPr/>
        </p:nvPicPr>
        <p:blipFill>
          <a:blip r:embed="rId2"/>
          <a:stretch>
            <a:fillRect/>
          </a:stretch>
        </p:blipFill>
        <p:spPr bwMode="auto">
          <a:xfrm>
            <a:off x="6121400" y="1511300"/>
            <a:ext cx="2781300" cy="27813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Useful hypotheses:</a:t>
            </a:r>
          </a:p>
          <a:p>
            <a:pPr lvl="0"/>
            <a:r>
              <a:rPr/>
              <a:t>Rely on specifying</a:t>
            </a:r>
          </a:p>
          <a:p>
            <a:pPr lvl="1"/>
            <a:r>
              <a:rPr/>
              <a:t>Ho is the hypothesis of “no effect”</a:t>
            </a:r>
          </a:p>
          <a:p>
            <a:pPr lvl="2"/>
            <a:r>
              <a:rPr/>
              <a:t>two samples from population with same mean</a:t>
            </a:r>
          </a:p>
          <a:p>
            <a:pPr lvl="2"/>
            <a:r>
              <a:rPr/>
              <a:t>sample is from population of mean = X</a:t>
            </a:r>
          </a:p>
          <a:p>
            <a:pPr lvl="1"/>
            <a:r>
              <a:rPr/>
              <a:t>Ha (research or alternate hypothesis)</a:t>
            </a:r>
          </a:p>
          <a:p>
            <a:pPr lvl="2"/>
            <a:r>
              <a:rPr/>
              <a:t>is the opposite of the Ho</a:t>
            </a:r>
          </a:p>
          <a:p>
            <a:pPr lvl="2"/>
            <a:r>
              <a:rPr/>
              <a:t>or predicts that there is an effect of x on y</a:t>
            </a:r>
          </a:p>
          <a:p>
            <a:pPr lvl="2"/>
            <a:r>
              <a:rPr i="1"/>
              <a:t>but does NOT suggest a direction which is a prediciton</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Together Ho and Ha encompass all possible outcomes:</a:t>
            </a:r>
          </a:p>
          <a:p>
            <a:pPr lvl="0"/>
            <a:r>
              <a:rPr/>
              <a:t>Ho: µ=0, Ha: µ ≠ 0</a:t>
            </a:r>
          </a:p>
          <a:p>
            <a:pPr lvl="1"/>
            <a:r>
              <a:rPr/>
              <a:t>mean equals 0 or mean does not equal 0</a:t>
            </a:r>
          </a:p>
          <a:p>
            <a:pPr lvl="0"/>
            <a:r>
              <a:rPr/>
              <a:t>Ho: µ = 35, Ha: µ ≠ 35</a:t>
            </a:r>
          </a:p>
          <a:p>
            <a:pPr lvl="1"/>
            <a:r>
              <a:rPr/>
              <a:t>mean equals 35 or mean does not equal 35</a:t>
            </a:r>
          </a:p>
          <a:p>
            <a:pPr lvl="0"/>
            <a:r>
              <a:rPr/>
              <a:t>Ho: µ1 = µ2, Ha: µ1 ≠ µ2</a:t>
            </a:r>
          </a:p>
          <a:p>
            <a:pPr lvl="1"/>
            <a:r>
              <a:rPr/>
              <a:t>mean of population 1 equals mean of population 2 or it does not</a:t>
            </a:r>
          </a:p>
          <a:p>
            <a:pPr lvl="0"/>
            <a:r>
              <a:rPr/>
              <a:t>Ho: µ &gt; 0, Ha: µ ≤ 0</a:t>
            </a:r>
          </a:p>
          <a:p>
            <a:pPr lvl="1"/>
            <a:r>
              <a:rPr/>
              <a:t>can be directional mean is greater than 0 or mean is not equal or less than 0</a:t>
            </a:r>
          </a:p>
          <a:p>
            <a:pPr lvl="1"/>
            <a:r>
              <a:rPr/>
              <a:t>this becomes a one sided test as it predicts only one direction</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tests assess likelihood of the null hypothesis being true</a:t>
            </a:r>
          </a:p>
          <a:p>
            <a:pPr lvl="0"/>
            <a:r>
              <a:rPr/>
              <a:t>If the Ho is likely false, then Ha assumed to be correct</a:t>
            </a:r>
          </a:p>
          <a:p>
            <a:pPr lvl="0"/>
            <a:r>
              <a:rPr/>
              <a:t>More precisely:</a:t>
            </a:r>
          </a:p>
          <a:p>
            <a:pPr lvl="1"/>
            <a:r>
              <a:rPr/>
              <a:t>the long run probability of obtaining sample value (or more extreme one) if the null hypothesis is true</a:t>
            </a:r>
          </a:p>
          <a:p>
            <a:pPr lvl="2"/>
            <a:r>
              <a:rPr/>
              <a:t>p(data|Ho) - the probability of observing the data given that the null hypothesis Ho is true</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Hypothesis tests</a:t>
            </a:r>
          </a:p>
          <a:p>
            <a:pPr lvl="0"/>
            <a:r>
              <a:rPr/>
              <a:t>Expressed as p-value (0-never to 1-always )</a:t>
            </a:r>
          </a:p>
          <a:p>
            <a:pPr lvl="0"/>
            <a:r>
              <a:rPr/>
              <a:t>Interpret p-value as:</a:t>
            </a:r>
          </a:p>
          <a:p>
            <a:pPr lvl="1"/>
            <a:r>
              <a:rPr/>
              <a:t>probability of obtaining sample value of statistic (or more extreme one) if Ho is true</a:t>
            </a:r>
          </a:p>
          <a:p>
            <a:pPr lvl="0"/>
            <a:r>
              <a:rPr/>
              <a:t>High p-value:</a:t>
            </a:r>
          </a:p>
          <a:p>
            <a:pPr lvl="1"/>
            <a:r>
              <a:rPr/>
              <a:t>high probability of obtaining sample statistic under Ho</a:t>
            </a:r>
          </a:p>
          <a:p>
            <a:pPr lvl="2"/>
            <a:r>
              <a:rPr/>
              <a:t>if the null hypothesis (Ho) were true, you would frequently observe data similar to your sample statistic</a:t>
            </a:r>
          </a:p>
          <a:p>
            <a:pPr lvl="2"/>
            <a:r>
              <a:rPr/>
              <a:t>your observed results are quite compatible with what the null hypothesis predicts</a:t>
            </a:r>
          </a:p>
          <a:p>
            <a:pPr lvl="0"/>
            <a:r>
              <a:rPr/>
              <a:t>Low p-value: low probability of obtaining sample statistic under Ho</a:t>
            </a:r>
          </a:p>
          <a:p>
            <a:pPr lvl="1"/>
            <a:r>
              <a:rPr/>
              <a:t>if the null hypothesis (Ho) were true, you would rarely observe data similar to or more extreme than your sample statistic</a:t>
            </a:r>
          </a:p>
          <a:p>
            <a:pPr lvl="1"/>
            <a:r>
              <a:rPr/>
              <a:t>Your results are unusual under the null hypothesis, suggesting that either you’ve witnessed a rare event or the null hypothesis may be incorrect</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sp>
        <p:nvSpPr>
          <p:cNvPr id="3" name="Content Placeholder 2"/>
          <p:cNvSpPr>
            <a:spLocks noGrp="1"/>
          </p:cNvSpPr>
          <p:nvPr>
            <p:ph idx="1"/>
          </p:nvPr>
        </p:nvSpPr>
        <p:spPr/>
        <p:txBody>
          <a:bodyPr/>
          <a:lstStyle/>
          <a:p>
            <a:pPr lvl="0" indent="0" marL="0">
              <a:buNone/>
            </a:pPr>
            <a:r>
              <a:rPr/>
              <a:t>Statistical test results:</a:t>
            </a:r>
          </a:p>
          <a:p>
            <a:pPr lvl="0"/>
            <a:r>
              <a:rPr/>
              <a:t>p = 0.3 means that if I repeated the study 100 times, I would get this (or more extreme) result due to chance 30 times</a:t>
            </a:r>
          </a:p>
          <a:p>
            <a:pPr lvl="0"/>
            <a:r>
              <a:rPr/>
              <a:t>p = 0.03 means that if I repeated the study 100 times, I would get this (or more extreme) result due to chance 3 times</a:t>
            </a:r>
          </a:p>
          <a:p>
            <a:pPr lvl="0" indent="0" marL="0">
              <a:buNone/>
            </a:pPr>
            <a:r>
              <a:rPr i="1"/>
              <a:t>Which p-value suggests Ho likely false?</a:t>
            </a:r>
          </a:p>
          <a:p>
            <a:pPr lvl="0" indent="0" marL="0">
              <a:buNone/>
            </a:pPr>
            <a:r>
              <a:rPr/>
              <a:t>At what point reject Ho?</a:t>
            </a:r>
          </a:p>
          <a:p>
            <a:pPr lvl="0" indent="0" marL="0">
              <a:buNone/>
            </a:pPr>
            <a:r>
              <a:rPr/>
              <a:t>p &lt; 0.05 conventional “significance threshold” (α = alpha or p value)</a:t>
            </a:r>
          </a:p>
          <a:p>
            <a:pPr lvl="0" indent="0" marL="0">
              <a:buNone/>
            </a:pPr>
            <a:r>
              <a:rPr/>
              <a:t>p &lt; 0.05 means: if Ho is true and we repeated the study 100 times</a:t>
            </a:r>
          </a:p>
          <a:p>
            <a:pPr lvl="0"/>
            <a:r>
              <a:rPr/>
              <a:t>we would get this (or more extreme) result less than 5 times due to chance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06</dc:title>
  <dc:creator>Bill Perry</dc:creator>
  <cp:keywords/>
  <dcterms:created xsi:type="dcterms:W3CDTF">2025-05-13T18:33:36Z</dcterms:created>
  <dcterms:modified xsi:type="dcterms:W3CDTF">2025-05-13T18:33:36Z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