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6" Type="http://schemas.openxmlformats.org/officeDocument/2006/relationships/viewProps" Target="viewProps.xml" /><Relationship Id="rId3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8" Type="http://schemas.openxmlformats.org/officeDocument/2006/relationships/tableStyles" Target="tableStyles.xml" /><Relationship Id="rId3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3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4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5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6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7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8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8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9.pn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0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1.pn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09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Your Name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Correlation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Testing Assumptions for Correlation</a:t>
            </a:r>
          </a:p>
          <a:p>
            <a:pPr lvl="0" indent="0" marL="0">
              <a:buNone/>
            </a:pPr>
            <a:r>
              <a:rPr/>
              <a:t>As described in Section 16.3, correlation analysis has key assumptions:</a:t>
            </a:r>
          </a:p>
          <a:p>
            <a:pPr lvl="0" indent="-342900" marL="342900">
              <a:buAutoNum type="arabicPeriod"/>
            </a:pPr>
            <a:r>
              <a:rPr b="1"/>
              <a:t>Random sampling</a:t>
            </a:r>
            <a:r>
              <a:rPr/>
              <a:t>: Observations should be a random sample from the population</a:t>
            </a:r>
          </a:p>
          <a:p>
            <a:pPr lvl="0" indent="-342900" marL="342900">
              <a:buAutoNum type="arabicPeriod"/>
            </a:pPr>
            <a:r>
              <a:rPr b="1"/>
              <a:t>Bivariate normality</a:t>
            </a:r>
            <a:r>
              <a:rPr/>
              <a:t>: Both variables follow a normal distribution, and their joint distribution is bivariate normal</a:t>
            </a:r>
          </a:p>
          <a:p>
            <a:pPr lvl="0" indent="-342900" marL="342900">
              <a:buAutoNum type="arabicPeriod"/>
            </a:pPr>
            <a:r>
              <a:rPr b="1"/>
              <a:t>Linear relationship</a:t>
            </a:r>
            <a:r>
              <a:rPr/>
              <a:t>: The relationship between variables is linear, not curved</a:t>
            </a:r>
          </a:p>
          <a:p>
            <a:pPr lvl="0" indent="0" marL="0">
              <a:buNone/>
            </a:pPr>
            <a:r>
              <a:rPr/>
              <a:t>Let’s check these assumptions using the lion data from Example 17.1 Lion Noses:</a:t>
            </a:r>
          </a:p>
        </p:txBody>
      </p:sp>
      <p:pic>
        <p:nvPicPr>
          <p:cNvPr descr="09_01_lecture_powerpoint_files/figure-pptx/overview-plot-1m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Correlation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to do if assumptions are violated:</a:t>
            </a:r>
          </a:p>
          <a:p>
            <a:pPr lvl="0" indent="0" marL="0">
              <a:buNone/>
            </a:pPr>
            <a:r>
              <a:rPr/>
              <a:t>Transform one or both variables (log, square root, etc.)</a:t>
            </a:r>
          </a:p>
          <a:p>
            <a:pPr lvl="0" indent="0" marL="0">
              <a:buNone/>
            </a:pPr>
            <a:r>
              <a:rPr/>
              <a:t>Use non-parametric correlation (</a:t>
            </a:r>
            <a:r>
              <a:rPr b="1"/>
              <a:t>Spearman’s rank correlation</a:t>
            </a:r>
            <a:r>
              <a:rPr/>
              <a:t>) or Kendall’s tau 𝛕</a:t>
            </a:r>
          </a:p>
          <a:p>
            <a:pPr lvl="0" indent="0" marL="0">
              <a:buNone/>
            </a:pPr>
            <a:r>
              <a:rPr/>
              <a:t>Examine the data for outliers or influential points</a:t>
            </a:r>
          </a:p>
          <a:p>
            <a:pPr lvl="0" indent="0" marL="0">
              <a:buNone/>
            </a:pPr>
            <a:r>
              <a:rPr/>
              <a:t>To understand the amount of variation explained, you can square the Spearman’s rho value.</a:t>
            </a:r>
          </a:p>
          <a:p>
            <a:pPr lvl="0" indent="0" marL="0">
              <a:buNone/>
            </a:pPr>
            <a:r>
              <a:rPr/>
              <a:t>For your value of 0.74485:</a:t>
            </a:r>
          </a:p>
          <a:p>
            <a:pPr lvl="0" indent="0" marL="0">
              <a:buNone/>
            </a:pPr>
            <a:r>
              <a:rPr/>
              <a:t>ρ² = 0.74485² = 0.5548</a:t>
            </a:r>
          </a:p>
          <a:p>
            <a:pPr lvl="0" indent="0" marL="0">
              <a:buNone/>
            </a:pPr>
            <a:r>
              <a:rPr/>
              <a:t>This means approximately 55.48% of the variance in ranks of one variable can be explained by the ranks of the other variable. This is similar to how R² works in linear regression, but specifically for ranked data.</a:t>
            </a:r>
          </a:p>
          <a:p>
            <a:pPr lvl="0" indent="0">
              <a:buNone/>
            </a:pPr>
            <a:r>
              <a:rPr>
                <a:latin typeface="Courier"/>
              </a:rPr>
              <a:t>
    Spearman's rank correlation rho
data:  lion_data$proportion_black and lion_data$age_years
S = 1392.1, p-value = 1.013e-06
alternative hypothesis: true rho is not equal to 0
sample estimates:
      rho 
0.7448561 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Correlation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Correlation: Important Considerations</a:t>
            </a:r>
          </a:p>
          <a:p>
            <a:pPr lvl="0" indent="0" marL="0">
              <a:buNone/>
            </a:pPr>
            <a:r>
              <a:rPr b="1"/>
              <a:t>The correlation coefficient depends on the range</a:t>
            </a:r>
          </a:p>
          <a:p>
            <a:pPr lvl="0"/>
            <a:r>
              <a:rPr/>
              <a:t>Restricting range of values can reduce the correlation coefficient</a:t>
            </a:r>
          </a:p>
          <a:p>
            <a:pPr lvl="0"/>
            <a:r>
              <a:rPr/>
              <a:t>Comparing correlations between studies requires similar ranges of values</a:t>
            </a:r>
          </a:p>
          <a:p>
            <a:pPr lvl="0" indent="0" marL="0">
              <a:buNone/>
            </a:pPr>
            <a:r>
              <a:rPr b="1"/>
              <a:t>Measurement error affects correlation</a:t>
            </a:r>
          </a:p>
          <a:p>
            <a:pPr lvl="0"/>
            <a:r>
              <a:rPr/>
              <a:t>Measurement error in X or Y tends to weaken observed correlation</a:t>
            </a:r>
          </a:p>
          <a:p>
            <a:pPr lvl="0"/>
            <a:r>
              <a:rPr/>
              <a:t>This bias is called </a:t>
            </a:r>
            <a:r>
              <a:rPr b="1"/>
              <a:t>attenuation</a:t>
            </a:r>
          </a:p>
          <a:p>
            <a:pPr lvl="0"/>
            <a:r>
              <a:rPr/>
              <a:t>True correlation typically stronger than observed correlation</a:t>
            </a:r>
          </a:p>
          <a:p>
            <a:pPr lvl="0" indent="0" marL="0">
              <a:buNone/>
            </a:pPr>
            <a:r>
              <a:rPr b="1"/>
              <a:t>Correlation vs. Causation</a:t>
            </a:r>
          </a:p>
          <a:p>
            <a:pPr lvl="0"/>
            <a:r>
              <a:rPr/>
              <a:t>Correlation does not imply causation</a:t>
            </a:r>
          </a:p>
          <a:p>
            <a:pPr lvl="0"/>
            <a:r>
              <a:rPr/>
              <a:t>Three possible explanations for correlation:</a:t>
            </a:r>
          </a:p>
          <a:p>
            <a:pPr lvl="1" indent="-342900" marL="685800">
              <a:buAutoNum type="arabicPeriod"/>
            </a:pPr>
            <a:r>
              <a:rPr/>
              <a:t>X causes Y</a:t>
            </a:r>
          </a:p>
          <a:p>
            <a:pPr lvl="1" indent="-342900" marL="685800">
              <a:buAutoNum type="arabicPeriod"/>
            </a:pPr>
            <a:r>
              <a:rPr/>
              <a:t>Y causes X</a:t>
            </a:r>
          </a:p>
          <a:p>
            <a:pPr lvl="1" indent="-342900" marL="685800">
              <a:buAutoNum type="arabicPeriod"/>
            </a:pPr>
            <a:r>
              <a:rPr/>
              <a:t>Z (a third variable) causes both X and Y</a:t>
            </a:r>
          </a:p>
          <a:p>
            <a:pPr lvl="0" indent="0" marL="0">
              <a:buNone/>
            </a:pPr>
            <a:r>
              <a:rPr b="1"/>
              <a:t>Correlation significance test</a:t>
            </a:r>
          </a:p>
          <a:p>
            <a:pPr lvl="0"/>
            <a:r>
              <a:rPr/>
              <a:t>H₀: ρ = 0 (no correlation in population)</a:t>
            </a:r>
          </a:p>
          <a:p>
            <a:pPr lvl="0"/>
            <a:r>
              <a:rPr/>
              <a:t>H₁: ρ ≠ 0 (correlation exists in population)</a:t>
            </a:r>
          </a:p>
          <a:p>
            <a:pPr lvl="0"/>
            <a:r>
              <a:rPr b="1"/>
              <a:t>Test statistic: t = r / SE(r) with df = n-2</a:t>
            </a:r>
          </a:p>
        </p:txBody>
      </p:sp>
      <p:pic>
        <p:nvPicPr>
          <p:cNvPr descr="09_01_lecture_powerpoint_files/figure-pptx/overview-plot-1o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31900"/>
            <a:ext cx="2781300" cy="334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Simple Linear Regression Model</a:t>
                </a:r>
              </a:p>
              <a:p>
                <a:pPr lvl="0" indent="0" marL="0">
                  <a:buNone/>
                </a:pPr>
                <a:r>
                  <a:rPr b="1"/>
                  <a:t>Simple linear regression</a:t>
                </a:r>
                <a:r>
                  <a:rPr/>
                  <a:t> models the relationship between a response variable (Y) and a predictor variable (X).</a:t>
                </a:r>
              </a:p>
              <a:p>
                <a:pPr lvl="0" indent="0" marL="0">
                  <a:buNone/>
                </a:pPr>
                <a:r>
                  <a:rPr/>
                  <a:t>The </a:t>
                </a:r>
                <a:r>
                  <a:rPr b="1"/>
                  <a:t>population</a:t>
                </a:r>
                <a:r>
                  <a:rPr/>
                  <a:t> regression model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Y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α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β</m:t>
                      </m:r>
                      <m:r>
                        <m:t>X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ε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Where:</a:t>
                </a:r>
              </a:p>
              <a:p>
                <a:pPr lvl="0"/>
                <a:r>
                  <a:rPr/>
                  <a:t>Y is the response variable</a:t>
                </a:r>
              </a:p>
              <a:p>
                <a:pPr lvl="0"/>
                <a:r>
                  <a:rPr/>
                  <a:t>X is the predictor variable</a:t>
                </a:r>
              </a:p>
              <a:p>
                <a:pPr lvl="0"/>
                <a:r>
                  <a:rPr/>
                  <a:t>α (alpha) is the intercept (value of Y when X=0)</a:t>
                </a:r>
              </a:p>
              <a:p>
                <a:pPr lvl="0"/>
                <a:r>
                  <a:rPr/>
                  <a:t>β (beta) is the slope (change in Y per unit change in X)</a:t>
                </a:r>
              </a:p>
              <a:p>
                <a:pPr lvl="0"/>
                <a:r>
                  <a:rPr/>
                  <a:t>ε (epsilon) is the error term (random deviation from the line)</a:t>
                </a:r>
              </a:p>
              <a:p>
                <a:pPr lvl="0" indent="0" marL="0">
                  <a:buNone/>
                </a:pPr>
                <a:r>
                  <a:rPr/>
                  <a:t>The </a:t>
                </a:r>
                <a:r>
                  <a:rPr b="1"/>
                  <a:t>sample</a:t>
                </a:r>
                <a:r>
                  <a:rPr/>
                  <a:t> regression equation is: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̂"/>
                        </m:accPr>
                        <m:e>
                          <m:r>
                            <m:t>Y</m:t>
                          </m:r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r>
                        <m:t>a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b</m:t>
                      </m:r>
                      <m:r>
                        <m:t>X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Where:</a:t>
                </a:r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Y</m:t>
                        </m:r>
                      </m:e>
                    </m:acc>
                  </m:oMath>
                </a14:m>
                <a:r>
                  <a:rPr/>
                  <a:t> is the predicted value of Y</a:t>
                </a:r>
              </a:p>
              <a:p>
                <a:pPr lvl="0"/>
                <a:r>
                  <a:rPr/>
                  <a:t>a is the estimate of α (intercept)</a:t>
                </a:r>
              </a:p>
              <a:p>
                <a:pPr lvl="0"/>
                <a:r>
                  <a:rPr/>
                  <a:t>b is the estimate of β (slope)</a:t>
                </a:r>
              </a:p>
              <a:p>
                <a:pPr lvl="0" indent="0" marL="0">
                  <a:buNone/>
                </a:pPr>
                <a:r>
                  <a:rPr b="1"/>
                  <a:t>Method of Least Squares</a:t>
                </a:r>
                <a:r>
                  <a:rPr/>
                  <a:t>: The line is chosen to minimize the sum of squared vertical distances (residuals) between observed and predicted Y values.</a:t>
                </a:r>
              </a:p>
            </p:txBody>
          </p:sp>
        </mc:Choice>
      </mc:AlternateContent>
      <p:pic>
        <p:nvPicPr>
          <p:cNvPr descr="images/clipboard-336024496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80200" y="660400"/>
            <a:ext cx="1663700" cy="447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Simple Linear Regression Model</a:t>
                </a:r>
              </a:p>
              <a:p>
                <a:pPr lvl="0" indent="0" marL="0">
                  <a:buNone/>
                </a:pPr>
                <a:r>
                  <a:rPr b="1"/>
                  <a:t>Simple linear regression</a:t>
                </a:r>
                <a:r>
                  <a:rPr/>
                  <a:t> models the relationship between a response variable (Y) and a predictor variable (X).</a:t>
                </a:r>
              </a:p>
              <a:p>
                <a:pPr lvl="0" indent="0" marL="0">
                  <a:buNone/>
                </a:pPr>
                <a:r>
                  <a:rPr/>
                  <a:t>The </a:t>
                </a:r>
                <a:r>
                  <a:rPr b="1"/>
                  <a:t>population</a:t>
                </a:r>
                <a:r>
                  <a:rPr/>
                  <a:t> regression model is: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Y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α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β</m:t>
                      </m:r>
                      <m:r>
                        <m:t>X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ε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Where:</a:t>
                </a:r>
              </a:p>
              <a:p>
                <a:pPr lvl="0"/>
                <a:r>
                  <a:rPr/>
                  <a:t>Y is the response variable</a:t>
                </a:r>
              </a:p>
              <a:p>
                <a:pPr lvl="0"/>
                <a:r>
                  <a:rPr/>
                  <a:t>X is the predictor variable</a:t>
                </a:r>
              </a:p>
              <a:p>
                <a:pPr lvl="0"/>
                <a:r>
                  <a:rPr/>
                  <a:t>α (alpha) is the intercept (value of Y when X=0)</a:t>
                </a:r>
              </a:p>
              <a:p>
                <a:pPr lvl="0"/>
                <a:r>
                  <a:rPr/>
                  <a:t>β (beta) is the slope (change in Y per unit change in X)</a:t>
                </a:r>
              </a:p>
              <a:p>
                <a:pPr lvl="0"/>
                <a:r>
                  <a:rPr/>
                  <a:t>ε (epsilon) is the error term (random deviation from the line)</a:t>
                </a:r>
              </a:p>
              <a:p>
                <a:pPr lvl="0" indent="0" marL="0">
                  <a:buNone/>
                </a:pPr>
                <a:r>
                  <a:rPr/>
                  <a:t>The </a:t>
                </a:r>
                <a:r>
                  <a:rPr b="1"/>
                  <a:t>sample</a:t>
                </a:r>
                <a:r>
                  <a:rPr/>
                  <a:t> regression equation is: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̂"/>
                        </m:accPr>
                        <m:e>
                          <m:r>
                            <m:t>Y</m:t>
                          </m:r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r>
                        <m:t>a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b</m:t>
                      </m:r>
                      <m:r>
                        <m:t>X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Where:</a:t>
                </a:r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Y</m:t>
                        </m:r>
                      </m:e>
                    </m:acc>
                  </m:oMath>
                </a14:m>
                <a:r>
                  <a:rPr/>
                  <a:t> is the predicted value of Y</a:t>
                </a:r>
              </a:p>
              <a:p>
                <a:pPr lvl="0"/>
                <a:r>
                  <a:rPr/>
                  <a:t>a is the estimate of α (intercept)</a:t>
                </a:r>
              </a:p>
              <a:p>
                <a:pPr lvl="0"/>
                <a:r>
                  <a:rPr/>
                  <a:t>b is the estimate of β (slope)</a:t>
                </a:r>
              </a:p>
              <a:p>
                <a:pPr lvl="0" indent="0" marL="0">
                  <a:buNone/>
                </a:pPr>
                <a:r>
                  <a:rPr b="1"/>
                  <a:t>Method of Least Squares</a:t>
                </a:r>
                <a:r>
                  <a:rPr/>
                  <a:t>: The line is chosen to minimize the sum of squared vertical distances (residuals) between observed and predicted Y values.</a:t>
                </a:r>
              </a:p>
            </p:txBody>
          </p:sp>
        </mc:Choice>
      </mc:AlternateContent>
      <p:pic>
        <p:nvPicPr>
          <p:cNvPr descr="09_01_lecture_powerpoint_files/figure-pptx/overview-plot-1p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31900"/>
            <a:ext cx="2781300" cy="334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From Example 17.1 in the textbook the regression line for the lion data is: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age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0.88</m:t>
                    </m:r>
                    <m:r>
                      <m:rPr>
                        <m:sty m:val="p"/>
                      </m:rPr>
                      <m:t>+</m:t>
                    </m:r>
                    <m:r>
                      <m:t>10.65</m:t>
                    </m:r>
                    <m:r>
                      <m:rPr>
                        <m:sty m:val="p"/>
                      </m:rPr>
                      <m:t>×</m:t>
                    </m:r>
                    <m:sSub>
                      <m:e>
                        <m:r>
                          <m:rPr>
                            <m:nor/>
                            <m:sty m:val="p"/>
                          </m:rPr>
                          <m:t>proportion</m:t>
                        </m:r>
                      </m:e>
                      <m:sub>
                        <m:r>
                          <m:t>b</m:t>
                        </m:r>
                        <m:r>
                          <m:t>l</m:t>
                        </m:r>
                        <m:r>
                          <m:t>a</m:t>
                        </m:r>
                        <m:r>
                          <m:t>c</m:t>
                        </m:r>
                        <m:r>
                          <m:t>k</m:t>
                        </m:r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:r>
                  <a:rPr/>
                  <a:t>This means: - When a lion has no black on its nose (proportion = 0), its predicted age is 0.88 years - For each 0.1 increase in the proportion of black, age increases by 1.065 years - The slope (10.65) indicates that lions with more black on their noses tend to be older</a:t>
                </a:r>
              </a:p>
            </p:txBody>
          </p:sp>
        </mc:Choice>
      </mc:AlternateContent>
      <p:pic>
        <p:nvPicPr>
          <p:cNvPr descr="09_01_lecture_powerpoint_files/figure-pptx/overview-plot-1q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31900"/>
            <a:ext cx="2781300" cy="334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Simple Linear Regression Model</a:t>
            </a:r>
          </a:p>
          <a:p>
            <a:pPr lvl="0"/>
            <a:r>
              <a:rPr/>
              <a:t>male lions develop more black pigmentation on their noses as they age.</a:t>
            </a:r>
          </a:p>
          <a:p>
            <a:pPr lvl="0"/>
            <a:r>
              <a:rPr/>
              <a:t>can be used to estimate the age of lions in the field.</a:t>
            </a:r>
          </a:p>
          <a:p>
            <a:pPr lvl="0" indent="0">
              <a:buNone/>
            </a:pPr>
            <a:r>
              <a:rPr>
                <a:latin typeface="Courier"/>
              </a:rPr>
              <a:t>
Call:
lm(formula = age_years ~ proportion_black, data = lion_data)
Residuals:
    Min      1Q  Median      3Q     Max 
-2.5449 -1.1117 -0.5285  0.9635  4.3421 
Coefficients:
                 Estimate Std. Error t value Pr(&gt;|t|)    
(Intercept)        0.8790     0.5688   1.545    0.133    
proportion_black  10.6471     1.5095   7.053 7.68e-08 ***
---
Signif. codes:  0 '***' 0.001 '**' 0.01 '*' 0.05 '.' 0.1 ' ' 1
Residual standard error: 1.669 on 30 degrees of freedom
Multiple R-squared:  0.6238,    Adjusted R-squared:  0.6113 
F-statistic: 49.75 on 1 and 30 DF,  p-value: 7.677e-08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Simple Linear Regression Model</a:t>
                </a:r>
              </a:p>
              <a:p>
                <a:pPr lvl="0" indent="0" marL="0">
                  <a:buNone/>
                </a:pPr>
                <a:r>
                  <a:rPr/>
                  <a:t>The calculation for slope (b) is:</a:t>
                </a:r>
                <a:br/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b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n"/>
                            </m:naryPr>
                            <m:sub>
                              <m:r>
                                <m:t>i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X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m:t>−</m:t>
                                  </m:r>
                                  <m:acc>
                                    <m:accPr>
                                      <m:chr m:val="‾"/>
                                    </m:accPr>
                                    <m:e>
                                      <m:r>
                                        <m:t>X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Y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acc>
                                <m:accPr>
                                  <m:chr m:val="‾"/>
                                </m:accPr>
                                <m:e>
                                  <m:r>
                                    <m:t>Y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n"/>
                            </m:naryPr>
                            <m:sub>
                              <m:r>
                                <m:t>i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sSup>
                                <m:e>
                                  <m:d>
                                    <m:dPr>
                                      <m:begChr m:val="("/>
                                      <m:endChr m:val=")"/>
                                      <m:sepChr m:val=""/>
                                      <m:grow/>
                                    </m:dPr>
                                    <m:e>
                                      <m:sSub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acc>
                                        <m:accPr>
                                          <m:chr m:val="‾"/>
                                        </m:accPr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Given: - </a:t>
                </a: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X</m:t>
                        </m:r>
                      </m:e>
                    </m:acc>
                    <m:r>
                      <m:rPr>
                        <m:sty m:val="p"/>
                      </m:rPr>
                      <m:t>=</m:t>
                    </m:r>
                    <m:r>
                      <m:t>0.3222</m:t>
                    </m:r>
                  </m:oMath>
                </a14:m>
                <a:r>
                  <a:rPr/>
                  <a:t> - </a:t>
                </a: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Y</m:t>
                        </m:r>
                      </m:e>
                    </m:acc>
                    <m:r>
                      <m:rPr>
                        <m:sty m:val="p"/>
                      </m:rPr>
                      <m:t>=</m:t>
                    </m:r>
                    <m:r>
                      <m:t>4.3094</m:t>
                    </m:r>
                  </m:oMath>
                </a14:m>
                <a:r>
                  <a:rPr/>
                  <a:t>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ff"/>
                        <m:supHide m:val="on"/>
                      </m:naryPr>
                      <m:sub>
                        <m:r>
                          <m:t>i</m:t>
                        </m:r>
                      </m:sub>
                      <m:sup>
                        <m:r>
                          <m:t>​</m:t>
                        </m:r>
                      </m:sup>
                      <m:e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acc>
                                  <m:accPr>
                                    <m:chr m:val="‾"/>
                                  </m:accPr>
                                  <m:e>
                                    <m:r>
                                      <m:t>X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nary>
                    <m:r>
                      <m:rPr>
                        <m:sty m:val="p"/>
                      </m:rPr>
                      <m:t>=</m:t>
                    </m:r>
                    <m:r>
                      <m:t>1.2221</m:t>
                    </m:r>
                  </m:oMath>
                </a14:m>
                <a:r>
                  <a:rPr/>
                  <a:t>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ff"/>
                        <m:supHide m:val="on"/>
                      </m:naryPr>
                      <m:sub>
                        <m:r>
                          <m:t>i</m:t>
                        </m:r>
                      </m:sub>
                      <m:sup>
                        <m:r>
                          <m:t>​</m:t>
                        </m:r>
                      </m: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sSub>
                              <m:e>
                                <m:r>
                                  <m:t>X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−</m:t>
                            </m:r>
                            <m:acc>
                              <m:accPr>
                                <m:chr m:val="‾"/>
                              </m:accPr>
                              <m:e>
                                <m:r>
                                  <m:t>X</m:t>
                                </m:r>
                              </m:e>
                            </m:acc>
                          </m:e>
                        </m:d>
                      </m:e>
                    </m:nary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−</m:t>
                        </m:r>
                        <m:acc>
                          <m:accPr>
                            <m:chr m:val="‾"/>
                          </m:accPr>
                          <m:e>
                            <m:r>
                              <m:t>Y</m:t>
                            </m:r>
                          </m:e>
                        </m:acc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13.0123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b = 13.0123 / 1.2221 = 10.647</a:t>
                </a:r>
              </a:p>
              <a:p>
                <a:pPr lvl="0" indent="0" marL="0">
                  <a:buNone/>
                </a:pPr>
                <a:r>
                  <a:rPr/>
                  <a:t>Intercept (a):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acc>
                      <m:accPr>
                        <m:chr m:val="‾"/>
                      </m:accPr>
                      <m:e>
                        <m:r>
                          <m:t>Y</m:t>
                        </m:r>
                      </m:e>
                    </m:acc>
                    <m:r>
                      <m:rPr>
                        <m:sty m:val="p"/>
                      </m:rPr>
                      <m:t>−</m:t>
                    </m:r>
                    <m:r>
                      <m:t>b</m:t>
                    </m:r>
                    <m:acc>
                      <m:accPr>
                        <m:chr m:val="‾"/>
                      </m:accPr>
                      <m:e>
                        <m:r>
                          <m:t>X</m:t>
                        </m:r>
                      </m:e>
                    </m:acc>
                    <m:r>
                      <m:rPr>
                        <m:sty m:val="p"/>
                      </m:rPr>
                      <m:t>=</m:t>
                    </m:r>
                    <m:r>
                      <m:t>4.3094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10.647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0.3222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0.879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Making predictions:</a:t>
                </a:r>
              </a:p>
              <a:p>
                <a:pPr lvl="0" indent="0" marL="0">
                  <a:buNone/>
                </a:pPr>
                <a:r>
                  <a:rPr/>
                  <a:t>To predict the age of a lion with 0.50 proportion of black on its nose: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̂"/>
                        </m:accPr>
                        <m:e>
                          <m:r>
                            <m:t>Y</m:t>
                          </m:r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r>
                        <m:t>0.88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10.65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0.50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6.2</m:t>
                      </m:r>
                      <m:r>
                        <m:rPr>
                          <m:nor/>
                          <m:sty m:val="p"/>
                        </m:rPr>
                        <m:t> years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b="1"/>
                  <a:t>Confidence intervals vs. Prediction intervals:</a:t>
                </a:r>
              </a:p>
              <a:p>
                <a:pPr lvl="0"/>
                <a:r>
                  <a:rPr b="1"/>
                  <a:t>Confidence interval</a:t>
                </a:r>
                <a:r>
                  <a:rPr/>
                  <a:t>: Range for the mean age of all lions with 0.50 black</a:t>
                </a:r>
              </a:p>
              <a:p>
                <a:pPr lvl="0"/>
                <a:r>
                  <a:rPr b="1"/>
                  <a:t>Prediction interval</a:t>
                </a:r>
                <a:r>
                  <a:rPr/>
                  <a:t>: Range for an individual lion with 0.50 black</a:t>
                </a:r>
              </a:p>
              <a:p>
                <a:pPr lvl="0" indent="0" marL="0">
                  <a:buNone/>
                </a:pPr>
                <a:r>
                  <a:rPr/>
                  <a:t>Both intervals are narrowest near </a:t>
                </a: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X</m:t>
                        </m:r>
                      </m:e>
                    </m:acc>
                  </m:oMath>
                </a14:m>
                <a:r>
                  <a:rPr/>
                  <a:t> and widen as X moves away from the mean.</a:t>
                </a:r>
              </a:p>
            </p:txBody>
          </p:sp>
        </mc:Choice>
      </mc:AlternateContent>
      <p:pic>
        <p:nvPicPr>
          <p:cNvPr descr="09_01_lecture_powerpoint_files/figure-pptx/overview-plot-1b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78000"/>
            <a:ext cx="2781300" cy="222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Example Prairie Home Companion</a:t>
            </a:r>
          </a:p>
          <a:p>
            <a:pPr lvl="0"/>
            <a:r>
              <a:rPr/>
              <a:t>Does biodiversity affect ecosystem stability?</a:t>
            </a:r>
          </a:p>
          <a:p>
            <a:pPr lvl="0"/>
            <a:r>
              <a:rPr/>
              <a:t>Tilman et al. (2006) investigated using experimental plots varying plant species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6 × 2
  species_number log_stability
           &lt;dbl&gt;         &lt;dbl&gt;
1              1         0.763
2              1         1.45 
3              1         1.51 
4              1         0.747
5              1         0.983
6              1         1.12 </a:t>
            </a:r>
          </a:p>
          <a:p>
            <a:pPr lvl="0" indent="0">
              <a:buNone/>
            </a:pPr>
            <a:r>
              <a:rPr>
                <a:latin typeface="Courier"/>
              </a:rPr>
              <a:t>
Call:
lm(formula = log_stability ~ species_number, data = prairie_data)
Residuals:
     Min       1Q   Median       3Q      Max 
-0.82774 -0.25344 -0.00426  0.27498  0.75240 
Coefficients:
               Estimate Std. Error t value Pr(&gt;|t|)    
(Intercept)    1.252629   0.041023  30.535  &lt; 2e-16 ***
species_number 0.025984   0.004926   5.275 4.28e-07 ***
---
Signif. codes:  0 '***' 0.001 '**' 0.01 '*' 0.05 '.' 0.1 ' ' 1
Residual standard error: 0.3433 on 159 degrees of freedom
Multiple R-squared:  0.149, Adjusted R-squared:  0.1436 
F-statistic: 27.83 on 1 and 159 DF,  p-value: 4.276e-07</a:t>
            </a:r>
          </a:p>
          <a:p>
            <a:pPr lvl="0" indent="0">
              <a:buNone/>
            </a:pPr>
            <a:r>
              <a:rPr>
                <a:latin typeface="Courier"/>
              </a:rPr>
              <a:t>[1] "rsquared is:  0.148953385305455"</a:t>
            </a:r>
          </a:p>
          <a:p>
            <a:pPr lvl="0" indent="0">
              <a:buNone/>
            </a:pPr>
            <a:r>
              <a:rPr>
                <a:latin typeface="Courier"/>
              </a:rPr>
              <a:t>Analysis of Variance Table
Response: log_stability
                Df  Sum Sq Mean Sq F value    Pr(&gt;F)    
species_number   1  3.2792  3.2792  27.829 4.276e-07 ***
Residuals      159 18.7358  0.1178                      
---
Signif. codes:  0 '***' 0.001 '**' 0.01 '*' 0.05 '.' 0.1 ' ' 1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hypothesis test asks whether the slope equals zero:</a:t>
                </a:r>
              </a:p>
              <a:p>
                <a:pPr lvl="0"/>
                <a:r>
                  <a:rPr/>
                  <a:t>H₀: β = 0 (species number does not affect stability)</a:t>
                </a:r>
              </a:p>
              <a:p>
                <a:pPr lvl="0"/>
                <a:r>
                  <a:rPr/>
                  <a:t>H₁: β ≠ 0 (species number does affect stability)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The test statistic is: </a:t>
                </a:r>
                <a14:m>
                  <m:oMath xmlns:m="http://schemas.openxmlformats.org/officeDocument/2006/math">
                    <m:r>
                      <m:t>t</m:t>
                    </m:r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b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sSub>
                          <m:e>
                            <m:r>
                              <m:t>β</m:t>
                            </m:r>
                          </m:e>
                          <m:sub>
                            <m:r>
                              <m:t>0</m:t>
                            </m:r>
                          </m:sub>
                        </m:sSub>
                      </m:num>
                      <m:den>
                        <m:r>
                          <m:t>S</m:t>
                        </m:r>
                        <m:sSub>
                          <m:e>
                            <m:r>
                              <m:t>E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</m:sSub>
                      </m:den>
                    </m:f>
                  </m:oMath>
                </a14:m>
              </a:p>
              <a:p>
                <a:pPr lvl="0" indent="0" marL="0">
                  <a:buNone/>
                </a:pPr>
                <a:r>
                  <a:rPr/>
                  <a:t>With df = n - 2 = 161 - 2 = 159</a:t>
                </a:r>
              </a:p>
              <a:p>
                <a:pPr lvl="0" indent="0" marL="0">
                  <a:buNone/>
                </a:pPr>
                <a:r>
                  <a:rPr b="1"/>
                  <a:t>Interpretation:</a:t>
                </a:r>
              </a:p>
              <a:p>
                <a:pPr lvl="0" indent="0" marL="0">
                  <a:buNone/>
                </a:pPr>
                <a:r>
                  <a:rPr/>
                  <a:t>The slope estimate is 0.033, indicating that log stability increases by 0.033 units for each additional plant species in the plot.</a:t>
                </a:r>
              </a:p>
              <a:p>
                <a:pPr lvl="0" indent="0" marL="0">
                  <a:buNone/>
                </a:pPr>
                <a:r>
                  <a:rPr/>
                  <a:t>The p-value is very small (2.73e-10), providing strong evidence to reject the null hypothesis that species number has no effect on ecosystem stability.</a:t>
                </a:r>
              </a:p>
              <a:p>
                <a:pPr lvl="0" indent="0" marL="0">
                  <a:buNone/>
                </a:pPr>
                <a:r>
                  <a:rPr/>
                  <a:t>R² = 0.222, meaning that approximately 22.2% of the variation in log stability is explained by the number of plant species.</a:t>
                </a:r>
              </a:p>
              <a:p>
                <a:pPr lvl="0" indent="0" marL="0">
                  <a:buNone/>
                </a:pPr>
                <a:r>
                  <a:rPr/>
                  <a:t>This supports the biodiversity-stability hypothesis: more diverse plant communities have more stable biomass production over time.</a:t>
                </a:r>
              </a:p>
            </p:txBody>
          </p:sp>
        </mc:Choice>
      </mc:AlternateContent>
      <p:pic>
        <p:nvPicPr>
          <p:cNvPr descr="09_01_lecture_powerpoint_files/figure-pptx/overview-plot-1d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31900"/>
            <a:ext cx="2781300" cy="334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8: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Covered</a:t>
            </a:r>
          </a:p>
          <a:p>
            <a:pPr lvl="0"/>
            <a:r>
              <a:rPr/>
              <a:t>Study design</a:t>
            </a:r>
          </a:p>
          <a:p>
            <a:pPr lvl="0"/>
            <a:r>
              <a:rPr/>
              <a:t>Causality in ecology</a:t>
            </a:r>
          </a:p>
          <a:p>
            <a:pPr lvl="0"/>
            <a:r>
              <a:rPr/>
              <a:t>Experimental design:</a:t>
            </a:r>
          </a:p>
          <a:p>
            <a:pPr lvl="1"/>
            <a:r>
              <a:rPr/>
              <a:t>Replication, controls, randomization, independence</a:t>
            </a:r>
          </a:p>
          <a:p>
            <a:pPr lvl="0"/>
            <a:r>
              <a:rPr/>
              <a:t>Sampling in field studies</a:t>
            </a:r>
          </a:p>
          <a:p>
            <a:pPr lvl="0"/>
            <a:r>
              <a:rPr/>
              <a:t>Power analysis: </a:t>
            </a:r>
            <a:r>
              <a:rPr i="1"/>
              <a:t>a priori</a:t>
            </a:r>
            <a:r>
              <a:rPr/>
              <a:t> and </a:t>
            </a:r>
            <a:r>
              <a:rPr i="1"/>
              <a:t>post hoc</a:t>
            </a:r>
          </a:p>
          <a:p>
            <a:pPr lvl="0"/>
            <a:r>
              <a:rPr/>
              <a:t>Study design and analysis</a:t>
            </a:r>
          </a:p>
        </p:txBody>
      </p:sp>
      <p:pic>
        <p:nvPicPr>
          <p:cNvPr descr="09_01_lecture_powerpoint_files/figure-pptx/review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55700"/>
            <a:ext cx="27813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Testing Regression Assumptions</a:t>
                </a:r>
              </a:p>
              <a:p>
                <a:pPr lvl="0" indent="0" marL="0">
                  <a:buNone/>
                </a:pPr>
                <a:r>
                  <a:rPr/>
                  <a:t>linear regression has four key assumptions:</a:t>
                </a:r>
              </a:p>
              <a:p>
                <a:pPr lvl="0" indent="-342900" marL="342900">
                  <a:buAutoNum type="arabicPeriod"/>
                </a:pPr>
                <a:r>
                  <a:rPr b="1"/>
                  <a:t>Linearity</a:t>
                </a:r>
                <a:r>
                  <a:rPr/>
                  <a:t>: The relationship between X and Y is linear</a:t>
                </a:r>
              </a:p>
              <a:p>
                <a:pPr lvl="0" indent="-342900" marL="342900">
                  <a:buAutoNum type="arabicPeriod"/>
                </a:pPr>
                <a:r>
                  <a:rPr b="1"/>
                  <a:t>Independence</a:t>
                </a:r>
                <a:r>
                  <a:rPr/>
                  <a:t>: Observations are independent</a:t>
                </a:r>
              </a:p>
              <a:p>
                <a:pPr lvl="0" indent="-342900" marL="342900">
                  <a:buAutoNum type="arabicPeriod"/>
                </a:pPr>
                <a:r>
                  <a:rPr b="1"/>
                  <a:t>Homoscedasticity</a:t>
                </a:r>
                <a:r>
                  <a:rPr/>
                  <a:t>: Equal variance across all values of X</a:t>
                </a:r>
              </a:p>
              <a:p>
                <a:pPr lvl="0" indent="-342900" marL="342900">
                  <a:buAutoNum type="arabicPeriod"/>
                </a:pPr>
                <a:r>
                  <a:rPr b="1"/>
                  <a:t>Normality</a:t>
                </a:r>
                <a:r>
                  <a:rPr/>
                  <a:t>: Residuals are normally distributed</a:t>
                </a:r>
              </a:p>
              <a:p>
                <a:pPr lvl="0" indent="0" marL="0">
                  <a:buNone/>
                </a:pPr>
                <a:r>
                  <a:rPr/>
                  <a:t>Let’s check these assumptions for the lion regression model:</a:t>
                </a:r>
                <a:br/>
                <a:br/>
                <a:r>
                  <a:rPr/>
                  <a:t>Assume that </a:t>
                </a:r>
                <a:r>
                  <a:rPr b="1"/>
                  <a:t>error 𝞮 i</a:t>
                </a:r>
                <a:r>
                  <a:rPr/>
                  <a:t>s </a:t>
                </a:r>
                <a14:m>
                  <m:oMath xmlns:m="http://schemas.openxmlformats.org/officeDocument/2006/math">
                    <m:sSub>
                      <m:e>
                        <m:r>
                          <m:t>e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−</m:t>
                    </m:r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y</m:t>
                            </m:r>
                          </m:e>
                        </m:acc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normally distributed for each x</a:t>
                </a:r>
                <a:r>
                  <a:rPr baseline="-25000"/>
                  <a:t>i</a:t>
                </a:r>
              </a:p>
              <a:p>
                <a:pPr lvl="0"/>
                <a:r>
                  <a:rPr/>
                  <a:t>has the same variance</a:t>
                </a:r>
              </a:p>
              <a:p>
                <a:pPr lvl="0"/>
                <a:r>
                  <a:rPr/>
                  <a:t>has a mean of 0 at each xi</a:t>
                </a:r>
              </a:p>
            </p:txBody>
          </p:sp>
        </mc:Choice>
      </mc:AlternateContent>
      <p:pic>
        <p:nvPicPr>
          <p:cNvPr descr="images/clipboard-209203423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108200"/>
            <a:ext cx="2781300" cy="1587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Testing Regression Assumptions</a:t>
                </a:r>
              </a:p>
              <a:p>
                <a:pPr lvl="0" indent="0" marL="0">
                  <a:buNone/>
                </a:pPr>
                <a:r>
                  <a:rPr/>
                  <a:t>linear regression has four key assumptions:</a:t>
                </a:r>
              </a:p>
              <a:p>
                <a:pPr lvl="0" indent="-342900" marL="342900">
                  <a:buAutoNum type="arabicPeriod"/>
                </a:pPr>
                <a:r>
                  <a:rPr b="1"/>
                  <a:t>Linearity</a:t>
                </a:r>
                <a:r>
                  <a:rPr/>
                  <a:t>: The relationship between X and Y is linear</a:t>
                </a:r>
              </a:p>
              <a:p>
                <a:pPr lvl="0" indent="-342900" marL="342900">
                  <a:buAutoNum type="arabicPeriod"/>
                </a:pPr>
                <a:r>
                  <a:rPr b="1"/>
                  <a:t>Independence</a:t>
                </a:r>
                <a:r>
                  <a:rPr/>
                  <a:t>: Observations are independent</a:t>
                </a:r>
              </a:p>
              <a:p>
                <a:pPr lvl="0" indent="-342900" marL="342900">
                  <a:buAutoNum type="arabicPeriod"/>
                </a:pPr>
                <a:r>
                  <a:rPr b="1"/>
                  <a:t>Homoscedasticity</a:t>
                </a:r>
                <a:r>
                  <a:rPr/>
                  <a:t>: Equal variance across all values of X</a:t>
                </a:r>
              </a:p>
              <a:p>
                <a:pPr lvl="0" indent="-342900" marL="342900">
                  <a:buAutoNum type="arabicPeriod"/>
                </a:pPr>
                <a:r>
                  <a:rPr b="1"/>
                  <a:t>Normality</a:t>
                </a:r>
                <a:r>
                  <a:rPr/>
                  <a:t>: Residuals are normally distributed</a:t>
                </a:r>
              </a:p>
              <a:p>
                <a:pPr lvl="0" indent="0" marL="0">
                  <a:buNone/>
                </a:pPr>
                <a:r>
                  <a:rPr/>
                  <a:t>Let’s check these assumptions for the lion regression model:</a:t>
                </a:r>
                <a:br/>
                <a:br/>
                <a:r>
                  <a:rPr/>
                  <a:t>Assume that </a:t>
                </a:r>
                <a:r>
                  <a:rPr b="1"/>
                  <a:t>error 𝞮 i</a:t>
                </a:r>
                <a:r>
                  <a:rPr/>
                  <a:t>s - estimated as the residuals: </a:t>
                </a:r>
                <a14:m>
                  <m:oMath xmlns:m="http://schemas.openxmlformats.org/officeDocument/2006/math">
                    <m:sSub>
                      <m:e>
                        <m:r>
                          <m:t>e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−</m:t>
                    </m:r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y</m:t>
                            </m:r>
                          </m:e>
                        </m:acc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ordinary lease square estimates a and b or slope and intercept to minimize the sum of the residuals squared or Mean Squared Error (MSE) as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ff"/>
                        <m:supHide m:val="off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1</m:t>
                        </m:r>
                      </m:sub>
                      <m:sup>
                        <m:r>
                          <m:t>n</m:t>
                        </m:r>
                      </m:sup>
                      <m:e>
                        <m:r>
                          <m:rPr>
                            <m:sty m:val="p"/>
                          </m:rPr>
                          <m:t>=</m:t>
                        </m:r>
                      </m:e>
                    </m:nary>
                    <m:s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−</m:t>
                            </m:r>
                            <m:sSub>
                              <m:e>
                                <m:acc>
                                  <m:accPr>
                                    <m:chr m:val="̂"/>
                                  </m:accPr>
                                  <m:e>
                                    <m:r>
                                      <m:t>y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</a:p>
            </p:txBody>
          </p:sp>
        </mc:Choice>
      </mc:AlternateContent>
      <p:pic>
        <p:nvPicPr>
          <p:cNvPr descr="images/clipboard-141105242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930400"/>
            <a:ext cx="2781300" cy="1943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Testing Regression Assumptions</a:t>
            </a:r>
          </a:p>
          <a:p>
            <a:pPr lvl="0" indent="0" marL="0">
              <a:buNone/>
            </a:pPr>
            <a:r>
              <a:rPr/>
              <a:t>linear regression has four key assumptions:</a:t>
            </a:r>
          </a:p>
          <a:p>
            <a:pPr lvl="0" indent="-342900" marL="342900">
              <a:buAutoNum type="arabicPeriod"/>
            </a:pPr>
            <a:r>
              <a:rPr b="1"/>
              <a:t>Linearity</a:t>
            </a:r>
            <a:r>
              <a:rPr/>
              <a:t>: The relationship between X and Y is linear</a:t>
            </a:r>
          </a:p>
          <a:p>
            <a:pPr lvl="0" indent="-342900" marL="342900">
              <a:buAutoNum type="arabicPeriod"/>
            </a:pPr>
            <a:r>
              <a:rPr b="1"/>
              <a:t>Independence</a:t>
            </a:r>
            <a:r>
              <a:rPr/>
              <a:t>: Observations are independent</a:t>
            </a:r>
          </a:p>
          <a:p>
            <a:pPr lvl="0" indent="-342900" marL="342900">
              <a:buAutoNum type="arabicPeriod"/>
            </a:pPr>
            <a:r>
              <a:rPr b="1"/>
              <a:t>Homoscedasticity</a:t>
            </a:r>
            <a:r>
              <a:rPr/>
              <a:t>: Equal variance across all values of X</a:t>
            </a:r>
          </a:p>
          <a:p>
            <a:pPr lvl="0" indent="-342900" marL="342900">
              <a:buAutoNum type="arabicPeriod"/>
            </a:pPr>
            <a:r>
              <a:rPr b="1"/>
              <a:t>Normality</a:t>
            </a:r>
            <a:r>
              <a:rPr/>
              <a:t>: Residuals are normally distributed</a:t>
            </a:r>
          </a:p>
          <a:p>
            <a:pPr lvl="0" indent="0" marL="0">
              <a:buNone/>
            </a:pPr>
            <a:r>
              <a:rPr/>
              <a:t>Let’s check these assumptions for the lion regression model:</a:t>
            </a:r>
          </a:p>
        </p:txBody>
      </p:sp>
      <p:pic>
        <p:nvPicPr>
          <p:cNvPr descr="09_01_lecture_powerpoint_files/figure-pptx/overview-plot-1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31900"/>
            <a:ext cx="2781300" cy="334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Testing Regression Assumptions</a:t>
            </a:r>
          </a:p>
          <a:p>
            <a:pPr lvl="0" indent="0" marL="0">
              <a:buNone/>
            </a:pPr>
            <a:r>
              <a:rPr/>
              <a:t>linear regression has four key assumptions:</a:t>
            </a:r>
          </a:p>
          <a:p>
            <a:pPr lvl="0" indent="-342900" marL="342900">
              <a:buAutoNum type="arabicPeriod"/>
            </a:pPr>
            <a:r>
              <a:rPr b="1"/>
              <a:t>Linearity</a:t>
            </a:r>
            <a:r>
              <a:rPr/>
              <a:t>: The relationship between X and Y is linear</a:t>
            </a:r>
          </a:p>
          <a:p>
            <a:pPr lvl="0" indent="-342900" marL="342900">
              <a:buAutoNum type="arabicPeriod"/>
            </a:pPr>
            <a:r>
              <a:rPr b="1"/>
              <a:t>Independence</a:t>
            </a:r>
            <a:r>
              <a:rPr/>
              <a:t>: Observations are independent</a:t>
            </a:r>
          </a:p>
          <a:p>
            <a:pPr lvl="0" indent="-342900" marL="342900">
              <a:buAutoNum type="arabicPeriod"/>
            </a:pPr>
            <a:r>
              <a:rPr b="1"/>
              <a:t>Homoscedasticity</a:t>
            </a:r>
            <a:r>
              <a:rPr/>
              <a:t>: Equal variance across all values of X</a:t>
            </a:r>
          </a:p>
          <a:p>
            <a:pPr lvl="0" indent="-342900" marL="342900">
              <a:buAutoNum type="arabicPeriod"/>
            </a:pPr>
            <a:r>
              <a:rPr b="1"/>
              <a:t>Normality</a:t>
            </a:r>
            <a:r>
              <a:rPr/>
              <a:t>: Residuals are normally distributed</a:t>
            </a:r>
          </a:p>
          <a:p>
            <a:pPr lvl="0" indent="0" marL="0">
              <a:buNone/>
            </a:pPr>
            <a:r>
              <a:rPr/>
              <a:t>Let’s check these assumptions for the lion regression model:</a:t>
            </a:r>
          </a:p>
        </p:txBody>
      </p:sp>
      <p:pic>
        <p:nvPicPr>
          <p:cNvPr descr="09_01_lecture_powerpoint_files/figure-pptx/overview-plot-1f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31900"/>
            <a:ext cx="2781300" cy="334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Testing Regression Assumptions</a:t>
            </a:r>
          </a:p>
          <a:p>
            <a:pPr lvl="0" indent="0" marL="0">
              <a:buNone/>
            </a:pPr>
            <a:r>
              <a:rPr/>
              <a:t>linear regression has four key assumptions:</a:t>
            </a:r>
          </a:p>
          <a:p>
            <a:pPr lvl="0" indent="-342900" marL="342900">
              <a:buAutoNum type="arabicPeriod"/>
            </a:pPr>
            <a:r>
              <a:rPr b="1"/>
              <a:t>Linearity</a:t>
            </a:r>
            <a:r>
              <a:rPr/>
              <a:t>: The relationship between X and Y is linear</a:t>
            </a:r>
          </a:p>
          <a:p>
            <a:pPr lvl="0" indent="-342900" marL="342900">
              <a:buAutoNum type="arabicPeriod"/>
            </a:pPr>
            <a:r>
              <a:rPr b="1"/>
              <a:t>Independence</a:t>
            </a:r>
            <a:r>
              <a:rPr/>
              <a:t>: Observations are independent</a:t>
            </a:r>
          </a:p>
          <a:p>
            <a:pPr lvl="0" indent="-342900" marL="342900">
              <a:buAutoNum type="arabicPeriod"/>
            </a:pPr>
            <a:r>
              <a:rPr b="1"/>
              <a:t>Homoscedasticity</a:t>
            </a:r>
            <a:r>
              <a:rPr/>
              <a:t>: Equal variance across all values of X</a:t>
            </a:r>
          </a:p>
          <a:p>
            <a:pPr lvl="0" indent="-342900" marL="342900">
              <a:buAutoNum type="arabicPeriod"/>
            </a:pPr>
            <a:r>
              <a:rPr b="1"/>
              <a:t>Normality</a:t>
            </a:r>
            <a:r>
              <a:rPr/>
              <a:t>: Residuals are normally distributed</a:t>
            </a:r>
          </a:p>
          <a:p>
            <a:pPr lvl="0" indent="0" marL="0">
              <a:buNone/>
            </a:pPr>
            <a:r>
              <a:rPr/>
              <a:t>Let’s check these assumptions for the lion regression model: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    Shapiro-Wilk normality test
data:  residuals(lion_model)
W = 0.93879, p-value = 0.0692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Simple Linear Regression Model</a:t>
            </a:r>
          </a:p>
          <a:p>
            <a:pPr lvl="0" indent="0" marL="0">
              <a:buNone/>
            </a:pPr>
            <a:r>
              <a:rPr/>
              <a:t>linear regression has four key assumptions:</a:t>
            </a:r>
          </a:p>
          <a:p>
            <a:pPr lvl="0" indent="-342900" marL="342900">
              <a:buAutoNum type="arabicPeriod"/>
            </a:pPr>
            <a:r>
              <a:rPr b="1"/>
              <a:t>Linearity</a:t>
            </a:r>
            <a:r>
              <a:rPr/>
              <a:t>: The relationship between X and Y is linear</a:t>
            </a:r>
          </a:p>
          <a:p>
            <a:pPr lvl="0" indent="-342900" marL="342900">
              <a:buAutoNum type="arabicPeriod"/>
            </a:pPr>
            <a:r>
              <a:rPr b="1"/>
              <a:t>Independence</a:t>
            </a:r>
            <a:r>
              <a:rPr/>
              <a:t>: Observations are independent</a:t>
            </a:r>
          </a:p>
          <a:p>
            <a:pPr lvl="0" indent="-342900" marL="342900">
              <a:buAutoNum type="arabicPeriod"/>
            </a:pPr>
            <a:r>
              <a:rPr b="1"/>
              <a:t>Homoscedasticity</a:t>
            </a:r>
            <a:r>
              <a:rPr/>
              <a:t>: Equal variance across all values of X</a:t>
            </a:r>
          </a:p>
          <a:p>
            <a:pPr lvl="0" indent="-342900" marL="342900">
              <a:buAutoNum type="arabicPeriod"/>
            </a:pPr>
            <a:r>
              <a:rPr b="1"/>
              <a:t>Normality</a:t>
            </a:r>
            <a:r>
              <a:rPr/>
              <a:t>: Residuals are normally distributed</a:t>
            </a:r>
          </a:p>
          <a:p>
            <a:pPr lvl="0" indent="0" marL="0">
              <a:buNone/>
            </a:pPr>
            <a:r>
              <a:rPr/>
              <a:t>If assumptions are violated: 1. Transform the data (Section 17.6) 2. Use weighted least squares for heteroscedasticity 3. Consider non-linear models (Section 17.8)</a:t>
            </a:r>
          </a:p>
        </p:txBody>
      </p:sp>
      <p:pic>
        <p:nvPicPr>
          <p:cNvPr descr="09_01_lecture_powerpoint_files/figure-pptx/overview-plot-1h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78000"/>
            <a:ext cx="2781300" cy="222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 - estimates of error and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Estimates of standard error and confidence intervals for slow and intercept to determine confidence bands</a:t>
            </a:r>
          </a:p>
          <a:p>
            <a:pPr lvl="0"/>
            <a:r>
              <a:rPr/>
              <a:t>the 95% confidence band will contain the true population line 95/100 under repeated sampling</a:t>
            </a:r>
          </a:p>
          <a:p>
            <a:pPr lvl="0"/>
            <a:r>
              <a:rPr/>
              <a:t>this is usually done in R</a:t>
            </a:r>
          </a:p>
        </p:txBody>
      </p:sp>
      <p:pic>
        <p:nvPicPr>
          <p:cNvPr descr="images/clipboard-93459430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374900"/>
            <a:ext cx="2781300" cy="102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 - estimates of error and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addition to getting estimates of population parameters (β0 , β1), want to test hypotheses about them</a:t>
            </a:r>
          </a:p>
          <a:p>
            <a:pPr lvl="0"/>
            <a:r>
              <a:rPr/>
              <a:t>This is accomplished by analysis of variance</a:t>
            </a:r>
          </a:p>
          <a:p>
            <a:pPr lvl="0"/>
            <a:r>
              <a:rPr/>
              <a:t>Partition variance in Y: due to variation in X, due to other things (error)</a:t>
            </a:r>
          </a:p>
        </p:txBody>
      </p:sp>
      <p:pic>
        <p:nvPicPr>
          <p:cNvPr descr="images/clipboard-281778718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425700"/>
            <a:ext cx="2781300" cy="927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 - estimates of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Total variation in Y is “partitioned” into 3 components: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g</m:t>
                        </m:r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o</m:t>
                        </m:r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: variation explained by regression</a:t>
                </a:r>
              </a:p>
              <a:p>
                <a:pPr lvl="1"/>
                <a:r>
                  <a:rPr/>
                  <a:t>difference between predicted values (ŷi ) and mean y (ȳ)</a:t>
                </a:r>
              </a:p>
              <a:p>
                <a:pPr lvl="1"/>
                <a:r>
                  <a:rPr/>
                  <a:t>dfs= 1 for simple linear (parameters-1)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d</m:t>
                        </m:r>
                        <m:r>
                          <m:t>u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: variation not explained by regression</a:t>
                </a:r>
              </a:p>
              <a:p>
                <a:pPr lvl="1"/>
                <a:r>
                  <a:rPr/>
                  <a:t>difference between observed (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) and predicted (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y</m:t>
                            </m:r>
                          </m:e>
                        </m:acc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) values</a:t>
                </a:r>
              </a:p>
              <a:p>
                <a:pPr lvl="1"/>
                <a:r>
                  <a:rPr/>
                  <a:t>dfs= n-2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t</m:t>
                        </m:r>
                        <m:r>
                          <m:t>o</m:t>
                        </m:r>
                        <m:r>
                          <m:t>t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: total variation</a:t>
                </a:r>
              </a:p>
              <a:p>
                <a:pPr lvl="1"/>
                <a:r>
                  <a:rPr/>
                  <a:t>sum of squared deviations of each observation (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) from mean (</a:t>
                </a: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y</m:t>
                        </m:r>
                      </m:e>
                    </m:acc>
                  </m:oMath>
                </a14:m>
                <a:r>
                  <a:rPr/>
                  <a:t>)</a:t>
                </a:r>
              </a:p>
              <a:p>
                <a:pPr lvl="1"/>
                <a:r>
                  <a:rPr/>
                  <a:t>dfs = n-1</a:t>
                </a:r>
              </a:p>
            </p:txBody>
          </p:sp>
        </mc:Choice>
      </mc:AlternateContent>
      <p:pic>
        <p:nvPicPr>
          <p:cNvPr descr="images/clipboard-281778718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425700"/>
            <a:ext cx="2781300" cy="927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objectives:</a:t>
            </a:r>
          </a:p>
          <a:p>
            <a:pPr lvl="0" indent="0" marL="0">
              <a:buNone/>
            </a:pPr>
            <a:r>
              <a:rPr/>
              <a:t>This lecture covers two fundamental statistical techniques in biology: correlation and regression analysis. Based on Chapters 16-17 from Whitlock &amp; Schluter’s </a:t>
            </a:r>
            <a:r>
              <a:rPr i="1"/>
              <a:t>The Analysis of Biological Data</a:t>
            </a:r>
            <a:r>
              <a:rPr/>
              <a:t> (3rd edition), we’ll explore:</a:t>
            </a:r>
          </a:p>
          <a:p>
            <a:pPr lvl="0"/>
            <a:r>
              <a:rPr/>
              <a:t>Correlation analysis: measuring relationships between variables</a:t>
            </a:r>
          </a:p>
          <a:p>
            <a:pPr lvl="0"/>
            <a:r>
              <a:rPr/>
              <a:t>The distinction between correlation and regression</a:t>
            </a:r>
          </a:p>
          <a:p>
            <a:pPr lvl="0"/>
            <a:r>
              <a:rPr/>
              <a:t>Simple linear regression: predicting one variable from another</a:t>
            </a:r>
          </a:p>
          <a:p>
            <a:pPr lvl="0"/>
            <a:r>
              <a:rPr/>
              <a:t>Estimating and interpreting regression parameters</a:t>
            </a:r>
          </a:p>
          <a:p>
            <a:pPr lvl="0"/>
            <a:r>
              <a:rPr/>
              <a:t>Testing assumptions and handling violations</a:t>
            </a:r>
          </a:p>
          <a:p>
            <a:pPr lvl="0"/>
            <a:r>
              <a:rPr/>
              <a:t>Analysis of variance in regression</a:t>
            </a:r>
          </a:p>
          <a:p>
            <a:pPr lvl="0"/>
            <a:r>
              <a:rPr/>
              <a:t>Model selection and comparison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 - estimates of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Total variation in Y is “partitioned” into 3 components: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g</m:t>
                        </m:r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o</m:t>
                        </m:r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: variation explained by regression</a:t>
                </a:r>
              </a:p>
              <a:p>
                <a:pPr lvl="1"/>
                <a:r>
                  <a:rPr/>
                  <a:t>difference between predicted values (ŷi ) and mean y (ȳ)</a:t>
                </a:r>
              </a:p>
              <a:p>
                <a:pPr lvl="1"/>
                <a:r>
                  <a:rPr/>
                  <a:t>dfs= 1 for simple linear (parameters-1)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d</m:t>
                        </m:r>
                        <m:r>
                          <m:t>u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: variation not explained by regression</a:t>
                </a:r>
              </a:p>
              <a:p>
                <a:pPr lvl="1"/>
                <a:r>
                  <a:rPr/>
                  <a:t>difference between observed (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) and predicted (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y</m:t>
                            </m:r>
                          </m:e>
                        </m:acc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) values</a:t>
                </a:r>
              </a:p>
              <a:p>
                <a:pPr lvl="1"/>
                <a:r>
                  <a:rPr/>
                  <a:t>dfs= n-2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t</m:t>
                        </m:r>
                        <m:r>
                          <m:t>o</m:t>
                        </m:r>
                        <m:r>
                          <m:t>t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: total variation</a:t>
                </a:r>
              </a:p>
              <a:p>
                <a:pPr lvl="1"/>
                <a:r>
                  <a:rPr/>
                  <a:t>sum of squared deviations of each observation (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) from mean (</a:t>
                </a: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y</m:t>
                        </m:r>
                      </m:e>
                    </m:acc>
                  </m:oMath>
                </a14:m>
                <a:r>
                  <a:rPr/>
                  <a:t>)</a:t>
                </a:r>
              </a:p>
              <a:p>
                <a:pPr lvl="1"/>
                <a:r>
                  <a:rPr/>
                  <a:t>dfs = n-1</a:t>
                </a:r>
              </a:p>
            </p:txBody>
          </p:sp>
        </mc:Choice>
      </mc:AlternateContent>
      <p:pic>
        <p:nvPicPr>
          <p:cNvPr descr="images/clipboard-7706327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438400"/>
            <a:ext cx="2781300" cy="91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 - estimates of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Total variation in Y is “partitioned” into 3 components: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g</m:t>
                        </m:r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o</m:t>
                        </m:r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: variation explained by regression</a:t>
                </a:r>
              </a:p>
              <a:p>
                <a:pPr lvl="1"/>
                <a:r>
                  <a:rPr/>
                  <a:t>GREATER IN C than D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d</m:t>
                        </m:r>
                        <m:r>
                          <m:t>u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: variation not explained by regression</a:t>
                </a:r>
              </a:p>
              <a:p>
                <a:pPr lvl="1"/>
                <a:r>
                  <a:rPr/>
                  <a:t>GREATER IN B THAN A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t</m:t>
                        </m:r>
                        <m:r>
                          <m:t>o</m:t>
                        </m:r>
                        <m:r>
                          <m:t>t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: total variation</a:t>
                </a:r>
              </a:p>
            </p:txBody>
          </p:sp>
        </mc:Choice>
      </mc:AlternateContent>
      <p:pic>
        <p:nvPicPr>
          <p:cNvPr descr="images/clipboard-21715154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892300"/>
            <a:ext cx="2781300" cy="1993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 - estimates of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Sums of Squares and degress of freedome are: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g</m:t>
                        </m:r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o</m:t>
                        </m:r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d</m:t>
                        </m:r>
                        <m:r>
                          <m:t>u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t</m:t>
                        </m:r>
                        <m:r>
                          <m:t>o</m:t>
                        </m:r>
                        <m:r>
                          <m:t>t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d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g</m:t>
                        </m:r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o</m:t>
                        </m:r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r>
                      <m:t>d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d</m:t>
                        </m:r>
                        <m:r>
                          <m:t>u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d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t</m:t>
                        </m:r>
                        <m:r>
                          <m:t>o</m:t>
                        </m:r>
                        <m:r>
                          <m:t>t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Sums of Squares depends on n</a:t>
                </a:r>
              </a:p>
              <a:p>
                <a:pPr lvl="0"/>
                <a:r>
                  <a:rPr/>
                  <a:t>We need a different estimate of variance</a:t>
                </a:r>
              </a:p>
            </p:txBody>
          </p:sp>
        </mc:Choice>
      </mc:AlternateContent>
      <p:pic>
        <p:nvPicPr>
          <p:cNvPr descr="images/clipboard-275897227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438400"/>
            <a:ext cx="2781300" cy="91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 - estimates of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Sums of Squares converted to Mean Squares</a:t>
                </a:r>
              </a:p>
              <a:p>
                <a:pPr lvl="0"/>
                <a:r>
                  <a:rPr/>
                  <a:t>Sums of Squares divided by degrees of freedom - does not depend on n</a:t>
                </a:r>
              </a:p>
              <a:p>
                <a:pPr lvl="0"/>
                <a14:m>
                  <m:oMath xmlns:m="http://schemas.openxmlformats.org/officeDocument/2006/math">
                    <m:r>
                      <m:t>M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d</m:t>
                        </m:r>
                        <m:r>
                          <m:t>u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: estimate population variation</a:t>
                </a:r>
              </a:p>
              <a:p>
                <a:pPr lvl="0"/>
                <a14:m>
                  <m:oMath xmlns:m="http://schemas.openxmlformats.org/officeDocument/2006/math">
                    <m:r>
                      <m:t>M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g</m:t>
                        </m:r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o</m:t>
                        </m:r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: estimate pop variation and variation due to X-Y relationship</a:t>
                </a:r>
              </a:p>
              <a:p>
                <a:pPr lvl="0"/>
                <a:r>
                  <a:rPr/>
                  <a:t>Mean Squares are not additive</a:t>
                </a:r>
              </a:p>
            </p:txBody>
          </p:sp>
        </mc:Choice>
      </mc:AlternateContent>
      <p:pic>
        <p:nvPicPr>
          <p:cNvPr descr="images/clipboard-275897227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438400"/>
            <a:ext cx="2781300" cy="91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Correlation vs. Regression: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What’s the Difference?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Correlation Analysis:</a:t>
            </a:r>
          </a:p>
          <a:p>
            <a:pPr lvl="0"/>
            <a:r>
              <a:rPr/>
              <a:t>Measures the strength and direction of a relationship between two numerical variables</a:t>
            </a:r>
          </a:p>
          <a:p>
            <a:pPr lvl="0"/>
            <a:r>
              <a:rPr/>
              <a:t>Both X and Y are random variables (both measured, neither manipulated)</a:t>
            </a:r>
          </a:p>
          <a:p>
            <a:pPr lvl="0"/>
            <a:r>
              <a:rPr/>
              <a:t>Variables are typically on equal footing (either could be X or Y)</a:t>
            </a:r>
          </a:p>
          <a:p>
            <a:pPr lvl="0"/>
            <a:r>
              <a:rPr/>
              <a:t>No cause-effect relationship implied</a:t>
            </a:r>
          </a:p>
          <a:p>
            <a:pPr lvl="0"/>
            <a:r>
              <a:rPr/>
              <a:t>Quantifies the degree to which variables are related</a:t>
            </a:r>
          </a:p>
          <a:p>
            <a:pPr lvl="0"/>
            <a:r>
              <a:rPr/>
              <a:t>Expressed as a correlation coefficient (r) from -1 to +1</a:t>
            </a:r>
          </a:p>
          <a:p>
            <a:pPr lvl="0" indent="0" marL="0">
              <a:buNone/>
            </a:pPr>
            <a:r>
              <a:rPr b="1"/>
              <a:t>Regression Analysis:</a:t>
            </a:r>
          </a:p>
          <a:p>
            <a:pPr lvl="0"/>
            <a:r>
              <a:rPr/>
              <a:t>Predicts one variable (Y) from another (X)</a:t>
            </a:r>
          </a:p>
          <a:p>
            <a:pPr lvl="0"/>
            <a:r>
              <a:rPr/>
              <a:t>X is often fixed or controlled (manipulated)</a:t>
            </a:r>
          </a:p>
          <a:p>
            <a:pPr lvl="0"/>
            <a:r>
              <a:rPr/>
              <a:t>Y is the response variable of interest</a:t>
            </a:r>
          </a:p>
          <a:p>
            <a:pPr lvl="0"/>
            <a:r>
              <a:rPr/>
              <a:t>Often implies a cause-effect relationship</a:t>
            </a:r>
          </a:p>
          <a:p>
            <a:pPr lvl="0"/>
            <a:r>
              <a:rPr/>
              <a:t>Produces an equation for prediction</a:t>
            </a:r>
          </a:p>
          <a:p>
            <a:pPr lvl="0"/>
            <a:r>
              <a:rPr/>
              <a:t>Estimates slope and intercept parameters</a:t>
            </a:r>
          </a:p>
        </p:txBody>
      </p:sp>
      <p:pic>
        <p:nvPicPr>
          <p:cNvPr descr="09_01_lecture_powerpoint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31900"/>
            <a:ext cx="2781300" cy="334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Correlation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What Is Correlation?</a:t>
                </a:r>
              </a:p>
              <a:p>
                <a:pPr lvl="0" indent="0" marL="0">
                  <a:buNone/>
                </a:pPr>
                <a:r>
                  <a:rPr b="1"/>
                  <a:t>Correlation analysis</a:t>
                </a:r>
                <a:r>
                  <a:rPr/>
                  <a:t> measures the strength and direction of a relationship between two numerical variables:</a:t>
                </a:r>
              </a:p>
              <a:p>
                <a:pPr lvl="0"/>
                <a:r>
                  <a:rPr/>
                  <a:t>Ranges from -1 to +1</a:t>
                </a:r>
              </a:p>
              <a:p>
                <a:pPr lvl="0"/>
                <a:r>
                  <a:rPr/>
                  <a:t>+1 indicates perfect positive correlation</a:t>
                </a:r>
              </a:p>
              <a:p>
                <a:pPr lvl="0"/>
                <a:r>
                  <a:rPr/>
                  <a:t>0 indicates no correlation</a:t>
                </a:r>
              </a:p>
              <a:p>
                <a:pPr lvl="0"/>
                <a:r>
                  <a:rPr/>
                  <a:t>-1 indicates perfect negative correlation</a:t>
                </a:r>
              </a:p>
              <a:p>
                <a:pPr lvl="0" indent="0" marL="0">
                  <a:buNone/>
                </a:pPr>
                <a:r>
                  <a:rPr/>
                  <a:t>The </a:t>
                </a:r>
                <a:r>
                  <a:rPr b="1"/>
                  <a:t>Pearson correlation coefficient (r)</a:t>
                </a:r>
                <a:r>
                  <a:rPr/>
                  <a:t> is defined as: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r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n"/>
                            </m:naryPr>
                            <m:sub>
                              <m:r>
                                <m:t>i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X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m:t>−</m:t>
                                  </m:r>
                                  <m:acc>
                                    <m:accPr>
                                      <m:chr m:val="‾"/>
                                    </m:accPr>
                                    <m:e>
                                      <m:r>
                                        <m:t>X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Y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acc>
                                <m:accPr>
                                  <m:chr m:val="‾"/>
                                </m:accPr>
                                <m:e>
                                  <m:r>
                                    <m:t>Y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undOvr"/>
                                  <m:subHide m:val="off"/>
                                  <m:supHide m:val="on"/>
                                </m:naryPr>
                                <m:sub>
                                  <m:r>
                                    <m:t>i</m:t>
                                  </m:r>
                                </m:sub>
                                <m:sup>
                                  <m:r>
                                    <m:t>​</m:t>
                                  </m:r>
                                </m:sup>
                                <m:e>
                                  <m:sSup>
                                    <m:e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sSub>
                                            <m:e>
                                              <m:r>
                                                <m:t>X</m:t>
                                              </m:r>
                                            </m:e>
                                            <m:sub>
                                              <m:r>
                                                <m:t>i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acc>
                                            <m:accPr>
                                              <m:chr m:val="‾"/>
                                            </m:accPr>
                                            <m:e>
                                              <m:r>
                                                <m:t>X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nary>
                                <m:naryPr>
                                  <m:chr m:val="∑"/>
                                  <m:limLoc m:val="undOvr"/>
                                  <m:subHide m:val="off"/>
                                  <m:supHide m:val="on"/>
                                </m:naryPr>
                                <m:sub>
                                  <m:r>
                                    <m:t>i</m:t>
                                  </m:r>
                                </m:sub>
                                <m:sup>
                                  <m:r>
                                    <m:t>​</m:t>
                                  </m:r>
                                </m:sup>
                                <m:e>
                                  <m:sSup>
                                    <m:e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sSub>
                                            <m:e>
                                              <m:r>
                                                <m:t>Y</m:t>
                                              </m:r>
                                            </m:e>
                                            <m:sub>
                                              <m:r>
                                                <m:t>i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acc>
                                            <m:accPr>
                                              <m:chr m:val="‾"/>
                                            </m:accPr>
                                            <m:e>
                                              <m:r>
                                                <m:t>Y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This can be simplified as: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r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rPr>
                              <m:nor/>
                              <m:sty m:val="p"/>
                            </m:rPr>
                            <m:t>Covariance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Y</m:t>
                              </m:r>
                            </m:e>
                          </m:d>
                        </m:num>
                        <m:den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X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⋅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Y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X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Y</m:t>
                        </m:r>
                      </m:sub>
                    </m:sSub>
                  </m:oMath>
                </a14:m>
                <a:r>
                  <a:rPr/>
                  <a:t> are the standard deviations of X and Y.</a:t>
                </a:r>
              </a:p>
            </p:txBody>
          </p:sp>
        </mc:Choice>
      </mc:AlternateContent>
      <p:pic>
        <p:nvPicPr>
          <p:cNvPr descr="09_01_lecture_powerpoint_files/figure-pptx/overview-plot-1i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55700"/>
            <a:ext cx="27813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Correlation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Example 16.1: Flipping the Bird</a:t>
                </a:r>
              </a:p>
              <a:p>
                <a:pPr lvl="0" indent="0" marL="0">
                  <a:buNone/>
                </a:pPr>
                <a:r>
                  <a:rPr/>
                  <a:t>Nazca boobies (</a:t>
                </a:r>
                <a:r>
                  <a:rPr i="1"/>
                  <a:t>Sula granti</a:t>
                </a:r>
                <a:r>
                  <a:rPr/>
                  <a:t>) - Do aggressive behaviors as a chick predict future aggressive behavior as an adult?</a:t>
                </a:r>
              </a:p>
              <a:p>
                <a:pPr lvl="0"/>
                <a:r>
                  <a:rPr/>
                  <a:t>correlation is r = 0.534 - moderate positive relationship</a:t>
                </a:r>
              </a:p>
              <a:p>
                <a:pPr lvl="0"/>
                <a:r>
                  <a:rPr/>
                  <a:t>p-value = 0.007 correlation is statistically significant.</a:t>
                </a:r>
              </a:p>
              <a:p>
                <a:pPr lvl="0" indent="0" marL="0">
                  <a:buNone/>
                </a:pPr>
                <a:r>
                  <a:rPr/>
                  <a:t>For a Pearson correlation coefficient (r) of 0.53372:</a:t>
                </a:r>
              </a:p>
              <a:p>
                <a:pPr lvl="0"/>
                <a:r>
                  <a:rPr/>
                  <a:t>This is r (not rho as Spearman nonparticipant below), as indicated by “cor” in your output</a:t>
                </a:r>
              </a:p>
              <a:p>
                <a:pPr lvl="0"/>
                <a:r>
                  <a:rPr/>
                  <a:t>To determine the amount of variation explained, you square this value: r² = 0.53372² = 0.2849 (or approximately 28.49%)</a:t>
                </a:r>
              </a:p>
              <a:p>
                <a:pPr lvl="0"/>
                <a:r>
                  <a:rPr/>
                  <a:t>means about 28.49% of the variance in one variable can be explained by the other variable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Note </a:t>
                </a: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t</m:t>
                    </m:r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r</m:t>
                        </m:r>
                      </m:num>
                      <m:den>
                        <m:r>
                          <m:t>S</m:t>
                        </m:r>
                        <m:sSub>
                          <m:e>
                            <m:r>
                              <m:t>E</m:t>
                            </m:r>
                          </m:e>
                          <m:sub>
                            <m:r>
                              <m:t>r</m:t>
                            </m:r>
                          </m:sub>
                        </m:sSub>
                      </m:den>
                    </m:f>
                  </m:oMath>
                </a14:m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[1] 0.5337225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
    Pearson's product-moment correlation
data:  booby_data$visits_as_nestling and booby_data$future_aggression
t = 2.9603, df = 22, p-value = 0.007229
alternative hypothesis: true correlation is not equal to 0
95 percent confidence interval:
 0.1660840 0.7710999
sample estimates:
      cor 
0.5337225 </a:t>
                </a:r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Correlation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Example 16.1: Flipping the Bird</a:t>
                </a:r>
              </a:p>
              <a:p>
                <a:pPr lvl="0" indent="0" marL="0">
                  <a:buNone/>
                </a:pPr>
                <a:r>
                  <a:rPr b="1"/>
                  <a:t>Interpretation:</a:t>
                </a:r>
                <a:r>
                  <a:rPr/>
                  <a:t> The correlation coefficient of r = 0.534 suggests that Nazca boobies who experienced more visits from non-parent adults as nestlings tend to display more aggressive behavior as adults. This supports the hypothesis that early experiences influence adult behavior patterns in this species.</a:t>
                </a:r>
              </a:p>
              <a:p>
                <a:pPr lvl="0" indent="0" marL="0">
                  <a:buNone/>
                </a:pPr>
                <a:r>
                  <a:rPr b="1"/>
                  <a:t>Standard Error: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rPr>
                            <m:nor/>
                            <m:sty m:val="p"/>
                          </m:rPr>
                          <m:t>SE</m:t>
                        </m:r>
                      </m:e>
                      <m:sub>
                        <m:r>
                          <m:t>r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ad>
                      <m:radPr>
                        <m:degHide m:val="on"/>
                      </m:radPr>
                      <m:deg/>
                      <m:e>
                        <m:f>
                          <m:fPr>
                            <m:type m:val="bar"/>
                          </m:fPr>
                          <m:num>
                            <m:r>
                              <m:t>1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sSup>
                              <m:e>
                                <m:r>
                                  <m:t>r</m:t>
                                </m:r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2</m:t>
                            </m:r>
                          </m:den>
                        </m:f>
                      </m:e>
                    </m:rad>
                  </m:oMath>
                </a14:m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SE = 0.180</a:t>
                </a:r>
              </a:p>
              <a:p>
                <a:pPr lvl="0" indent="0" marL="0">
                  <a:buNone/>
                </a:pPr>
                <a:r>
                  <a:rPr/>
                  <a:t>Need to be sure relationship is not curved - note below</a:t>
                </a:r>
              </a:p>
            </p:txBody>
          </p:sp>
        </mc:Choice>
      </mc:AlternateContent>
      <p:pic>
        <p:nvPicPr>
          <p:cNvPr descr="09_01_lecture_powerpoint_files/figure-pptx/overview-plot-1k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041400"/>
            <a:ext cx="2781300" cy="370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Correlation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Testing Assumptions for Correlation</a:t>
            </a:r>
          </a:p>
          <a:p>
            <a:pPr lvl="0" indent="0" marL="0">
              <a:buNone/>
            </a:pPr>
            <a:r>
              <a:rPr/>
              <a:t>As described in Section 16.3, correlation analysis has key assumptions:</a:t>
            </a:r>
          </a:p>
          <a:p>
            <a:pPr lvl="0" indent="-342900" marL="342900">
              <a:buAutoNum type="arabicPeriod"/>
            </a:pPr>
            <a:r>
              <a:rPr b="1"/>
              <a:t>Random sampling</a:t>
            </a:r>
            <a:r>
              <a:rPr/>
              <a:t>: Observations should be a random sample from the population</a:t>
            </a:r>
          </a:p>
          <a:p>
            <a:pPr lvl="0" indent="-342900" marL="342900">
              <a:buAutoNum type="arabicPeriod"/>
            </a:pPr>
            <a:r>
              <a:rPr b="1"/>
              <a:t>Bivariate normality</a:t>
            </a:r>
            <a:r>
              <a:rPr/>
              <a:t>: Both variables follow a normal distribution, and their joint distribution is bivariate normal</a:t>
            </a:r>
          </a:p>
          <a:p>
            <a:pPr lvl="0" indent="-342900" marL="342900">
              <a:buAutoNum type="arabicPeriod"/>
            </a:pPr>
            <a:r>
              <a:rPr b="1"/>
              <a:t>Linear relationship</a:t>
            </a:r>
            <a:r>
              <a:rPr/>
              <a:t>: The relationship between variables is linear, not curved</a:t>
            </a:r>
          </a:p>
          <a:p>
            <a:pPr lvl="0" indent="0" marL="0">
              <a:buNone/>
            </a:pPr>
            <a:r>
              <a:rPr/>
              <a:t>Let’s check these assumptions using the lion data from Example 17.1 Lion Noses: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    Shapiro-Wilk normality test
data:  lion_data$proportion_black
W = 0.88895, p-value = 0.003279</a:t>
            </a:r>
          </a:p>
          <a:p>
            <a:pPr lvl="0" indent="0">
              <a:buNone/>
            </a:pPr>
            <a:r>
              <a:rPr>
                <a:latin typeface="Courier"/>
              </a:rPr>
              <a:t>
    Shapiro-Wilk normality test
data:  lion_data$age_years
W = 0.87615, p-value = 0.001615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09</dc:title>
  <dc:creator>Your Name</dc:creator>
  <cp:keywords/>
  <dcterms:created xsi:type="dcterms:W3CDTF">2025-05-13T18:34:01Z</dcterms:created>
  <dcterms:modified xsi:type="dcterms:W3CDTF">2025-05-13T18:34:01Z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