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 - p &lt; 0.05 conventional “significance threshold” (α = alpha or p value) - p &lt; 0.05 means: - if Ho is true and we repeated the study 100 times - we would get this (or more extreme) result less than 5 times due to chance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α is the rate at which we will reject a true null hypothesis (Type I error rate) - Lowering α will lower likelihood of incorrectly rejecting a true null hypothesis (e.g., 0.01, 0.001)</a:t>
            </a:r>
          </a:p>
          <a:p>
            <a:pPr lvl="0" indent="0" marL="0">
              <a:buNone/>
            </a:pPr>
            <a:r>
              <a:rPr/>
              <a:t>*Both Hs and α are specified **BEFORE collection of data and analysis*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 - Collect data - Perform test - If p-value &lt; α, conclude Ho is likely false and reject it - If p-value &gt; α, conclude no evidence Ho is false and retain it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 Major goal of statistics: inferences about populations from samples… and assign degree of confidence to inferences - Statistical H-testing: formalized approach to inference - Relies on specifying null hypothesis (Ho) and alternate hypothesis (Ha) - Tests assess likelihood of the null hypothesis being true - Expressed as p-value: probability of obtaining sample value of statistic (or more extreme one) if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hospital example - Probability of getting sample like A (with ȳ at least as far away from 3700 as 3500)? - p(ȳ ≤ 3500 or ȳ ≥ 3900)</a:t>
            </a:r>
          </a:p>
          <a:p>
            <a:pPr lvl="0"/>
            <a:r>
              <a:rPr/>
              <a:t>What about - 1-tailed or 2-tailed test?</a:t>
            </a:r>
          </a:p>
          <a:p>
            <a:pPr lvl="0"/>
            <a:r>
              <a:rPr/>
              <a:t>Can solve using SND and z-scores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(3500-3700)/410 = -0.48</a:t>
            </a:r>
          </a:p>
          <a:p>
            <a:pPr lvl="1"/>
            <a:r>
              <a:rPr/>
              <a:t>From z table: p= 0.3156 X 2</a:t>
            </a:r>
          </a:p>
          <a:p>
            <a:pPr lvl="1"/>
            <a:r>
              <a:rPr/>
              <a:t>p of getting sample as far away from µ as A is = 0.6312 (63.1%)</a:t>
            </a:r>
          </a:p>
          <a:p>
            <a:pPr lvl="0"/>
            <a:r>
              <a:rPr/>
              <a:t>But-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4: Review</a:t>
            </a:r>
          </a:p>
        </p:txBody>
      </p:sp>
      <p:sp>
        <p:nvSpPr>
          <p:cNvPr id="3" name="Text Placeholder 2"/>
          <p:cNvSpPr>
            <a:spLocks noGrp="1"/>
          </p:cNvSpPr>
          <p:nvPr>
            <p:ph idx="1" type="body"/>
          </p:nvPr>
        </p:nvSpPr>
        <p:spPr/>
        <p:txBody>
          <a:bodyPr/>
          <a:lstStyle/>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 sequence</a:t>
            </a:r>
          </a:p>
          <a:p>
            <a:pPr lvl="0"/>
            <a:r>
              <a:rPr b="1"/>
              <a:t>p-values</a:t>
            </a:r>
          </a:p>
        </p:txBody>
      </p:sp>
      <p:sp>
        <p:nvSpPr>
          <p:cNvPr id="5" name="Text Placeholder 4"/>
          <p:cNvSpPr>
            <a:spLocks noGrp="1"/>
          </p:cNvSpPr>
          <p:nvPr>
            <p:ph idx="3" sz="quarter" type="body"/>
          </p:nvPr>
        </p:nvSpPr>
        <p:spPr/>
        <p:txBody>
          <a:bodyPr/>
          <a:lstStyle/>
          <a:p>
            <a:pPr lvl="0" indent="0" marL="0">
              <a:buNone/>
            </a:pPr>
            <a:r>
              <a:rPr/>
              <a:t>Our last graphs</a:t>
            </a:r>
            <a:br/>
          </a:p>
        </p:txBody>
      </p:sp>
      <p:pic>
        <p:nvPicPr>
          <p:cNvPr descr="images/clipboard-3257239263.png" id="0" name="Picture 1"/>
          <p:cNvPicPr>
            <a:picLocks noGrp="1" noChangeAspect="1"/>
          </p:cNvPicPr>
          <p:nvPr/>
        </p:nvPicPr>
        <p:blipFill>
          <a:blip r:embed="rId2"/>
          <a:stretch>
            <a:fillRect/>
          </a:stretch>
        </p:blipFill>
        <p:spPr bwMode="auto">
          <a:xfrm>
            <a:off x="4749800" y="2070100"/>
            <a:ext cx="4038600" cy="1714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Let’s rephrase the question somewhat: What is probability that sample A (ȳ=3500, s=676) is from population with µ = 3700 (and σ = ?)?</a:t>
            </a:r>
          </a:p>
        </p:txBody>
      </p:sp>
      <p:pic>
        <p:nvPicPr>
          <p:cNvPr descr="images/clipboard-3338728266.png" id="0" name="Picture 1"/>
          <p:cNvPicPr>
            <a:picLocks noGrp="1" noChangeAspect="1"/>
          </p:cNvPicPr>
          <p:nvPr/>
        </p:nvPicPr>
        <p:blipFill>
          <a:blip r:embed="rId2"/>
          <a:stretch>
            <a:fillRect/>
          </a:stretch>
        </p:blipFill>
        <p:spPr bwMode="auto">
          <a:xfrm>
            <a:off x="6261100" y="660400"/>
            <a:ext cx="2489200" cy="4470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This is a 1-sample test - 1-sample tests ask whether - µ is different than some number (e.g., 0 or 3700 or whatever) - based on sample - Another way: - probability this sample came from population with certain µ (mean) (e.g., 3700)</a:t>
            </a:r>
          </a:p>
        </p:txBody>
      </p:sp>
      <p:pic>
        <p:nvPicPr>
          <p:cNvPr descr="images/clipboard-3338728266.png" id="0" name="Picture 1"/>
          <p:cNvPicPr>
            <a:picLocks noGrp="1" noChangeAspect="1"/>
          </p:cNvPicPr>
          <p:nvPr/>
        </p:nvPicPr>
        <p:blipFill>
          <a:blip r:embed="rId2"/>
          <a:stretch>
            <a:fillRect/>
          </a:stretch>
        </p:blipFill>
        <p:spPr bwMode="auto">
          <a:xfrm>
            <a:off x="6261100" y="660400"/>
            <a:ext cx="24892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Common approach is one-sample t-test, which uses t statistic:</a:t>
            </a:r>
            <a:br/>
            <a:r>
              <a:rPr/>
              <a:t>- St is value of statistic of interest from sample (e.g., ȳ) - θ is population value if Ho is true (e.g., µ=0) - SSt is standard error of the mean (s/√n)</a:t>
            </a:r>
          </a:p>
          <a:p>
            <a:pPr lvl="0" indent="0" marL="0">
              <a:buNone/>
            </a:pPr>
            <a:r>
              <a:rPr/>
              <a:t>What does equation tell us about relationships between variables?</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spcBef>
                    <a:spcPts val="3000"/>
                  </a:spcBef>
                  <a:buNone/>
                </a:pPr>
                <a14:m>
                  <m:oMath xmlns:m="http://schemas.openxmlformats.org/officeDocument/2006/math">
                    <m:sSub>
                      <m:e>
                        <m:r>
                          <m:t>t</m:t>
                        </m:r>
                      </m:e>
                      <m:sub>
                        <m:r>
                          <m:t>s</m:t>
                        </m:r>
                      </m:sub>
                    </m:sSub>
                    <m:r>
                      <m:rPr>
                        <m:sty m:val="p"/>
                      </m:rPr>
                      <m:t>=</m:t>
                    </m:r>
                    <m:f>
                      <m:fPr>
                        <m:type m:val="bar"/>
                      </m:fPr>
                      <m:num>
                        <m:r>
                          <m:t>S</m:t>
                        </m:r>
                        <m:r>
                          <m:t>t</m:t>
                        </m:r>
                        <m:r>
                          <m:rPr>
                            <m:sty m:val="p"/>
                          </m:rPr>
                          <m:t>−</m:t>
                        </m:r>
                        <m:r>
                          <m:t>θ</m:t>
                        </m:r>
                      </m:num>
                      <m:den>
                        <m:sSub>
                          <m:e>
                            <m:r>
                              <m:t>S</m:t>
                            </m:r>
                          </m:e>
                          <m:sub>
                            <m:r>
                              <m:t>S</m:t>
                            </m:r>
                            <m:r>
                              <m:t>t</m:t>
                            </m:r>
                          </m:sub>
                        </m:sSub>
                      </m:den>
                    </m:f>
                  </m:oMath>
                </a14:m>
              </a:p>
              <a:p>
                <a:pPr lvl="0" indent="0" marL="0">
                  <a:buNone/>
                </a:pPr>
                <a:r>
                  <a:rPr/>
                  <a:t>test statistic (ts) is calculated by taking difference between observed statistic and value you’d expect under Ho then dividing by the standard error.</a:t>
                </a:r>
              </a:p>
              <a:p>
                <a:pPr lvl="0" indent="0" marL="0">
                  <a:buNone/>
                </a:pPr>
                <a:r>
                  <a:rPr/>
                  <a:t>This standardization allows you to measure how many “standard errors away” your result is from what would be expected if the null hypothesis were true.</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Process:</a:t>
                </a:r>
              </a:p>
              <a:p>
                <a:pPr lvl="0"/>
                <a:r>
                  <a:rPr/>
                  <a:t>Specify Ho (e.g., µ = 0) and HA (e.g., µ ≠ 0)</a:t>
                </a:r>
              </a:p>
              <a:p>
                <a:pPr lvl="0"/>
                <a:r>
                  <a:rPr/>
                  <a:t>Specify significance level (e.g., α = 0.05)</a:t>
                </a:r>
              </a:p>
              <a:p>
                <a:pPr lvl="0"/>
                <a:r>
                  <a:rPr/>
                  <a:t>Take sample from population</a:t>
                </a:r>
              </a:p>
              <a:p>
                <a:pPr lvl="0"/>
                <a:r>
                  <a:rPr/>
                  <a:t>Calculate:</a:t>
                </a:r>
              </a:p>
              <a:p>
                <a:pPr lvl="0" indent="0" marL="0">
                  <a:spcBef>
                    <a:spcPts val="3000"/>
                  </a:spcBef>
                  <a:buNone/>
                </a:pPr>
                <a14:m>
                  <m:oMath xmlns:m="http://schemas.openxmlformats.org/officeDocument/2006/math">
                    <m:r>
                      <m:t>t</m:t>
                    </m:r>
                    <m:r>
                      <m:rPr>
                        <m:sty m:val="p"/>
                      </m:rPr>
                      <m:t>=</m:t>
                    </m:r>
                    <m:f>
                      <m:fPr>
                        <m:type m:val="bar"/>
                      </m:fPr>
                      <m:num>
                        <m:acc>
                          <m:accPr>
                            <m:chr m:val="‾"/>
                          </m:accPr>
                          <m:e>
                            <m:r>
                              <m:t>y</m:t>
                            </m:r>
                          </m:e>
                        </m:acc>
                        <m:r>
                          <m:rPr>
                            <m:sty m:val="p"/>
                          </m:rPr>
                          <m:t>−</m:t>
                        </m:r>
                        <m:r>
                          <m:t>0</m:t>
                        </m:r>
                      </m:num>
                      <m:den>
                        <m:r>
                          <m:t>s</m:t>
                        </m:r>
                        <m:r>
                          <m:rPr>
                            <m:sty m:val="p"/>
                          </m:rPr>
                          <m:t>/</m:t>
                        </m:r>
                        <m:rad>
                          <m:radPr>
                            <m:degHide m:val="on"/>
                          </m:radPr>
                          <m:deg/>
                          <m:e>
                            <m:r>
                              <m:t>n</m:t>
                            </m:r>
                          </m:e>
                        </m:rad>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5:</a:t>
            </a:r>
            <a:r>
              <a:rPr/>
              <a:t> H test for a single population</a:t>
            </a:r>
          </a:p>
        </p:txBody>
      </p:sp>
      <p:sp>
        <p:nvSpPr>
          <p:cNvPr id="3" name="Text Placeholder 2"/>
          <p:cNvSpPr>
            <a:spLocks noGrp="1"/>
          </p:cNvSpPr>
          <p:nvPr>
            <p:ph idx="1" type="body"/>
          </p:nvPr>
        </p:nvSpPr>
        <p:spPr/>
        <p:txBody>
          <a:bodyPr/>
          <a:lstStyle/>
          <a:p>
            <a:pPr lvl="0" indent="0" marL="0">
              <a:buNone/>
            </a:pPr>
            <a:r>
              <a:rPr/>
              <a:t>If sample from pop with mean or µ = 0 then t will be close to 0</a:t>
            </a:r>
          </a:p>
          <a:p>
            <a:pPr lvl="0" indent="0" marL="0">
              <a:buNone/>
            </a:pPr>
            <a:r>
              <a:rPr/>
              <a:t>|Large| t values are more likely if Ho false</a:t>
            </a:r>
          </a:p>
          <a:p>
            <a:pPr lvl="0" indent="0" marL="0">
              <a:buNone/>
            </a:pPr>
            <a:r>
              <a:rPr/>
              <a:t>Compare t with t-distribution: - if t is further than t at specified significance level (p = 0.05) (σ) - t has less than 5% chance of coming from null distribution</a:t>
            </a:r>
          </a:p>
        </p:txBody>
      </p:sp>
      <mc:AlternateContent xmlns:mc="http://schemas.openxmlformats.org/markup-compatibility/2006">
        <mc:Choice xmlns:a14="http://schemas.microsoft.com/office/drawing/2010/main" Requires="a14">
          <p:sp>
            <p:nvSpPr>
              <p:cNvPr id="5" name="Text Placeholder 4"/>
              <p:cNvSpPr>
                <a:spLocks noGrp="1"/>
              </p:cNvSpPr>
              <p:nvPr>
                <p:ph idx="3" sz="quarter" type="body"/>
              </p:nvPr>
            </p:nvSpPr>
            <p:spPr/>
            <p:txBody>
              <a:bodyPr/>
              <a:lstStyle/>
              <a:p>
                <a:pPr lvl="0" indent="0" marL="0">
                  <a:spcBef>
                    <a:spcPts val="3000"/>
                  </a:spcBef>
                  <a:buNone/>
                </a:pPr>
                <a14:m>
                  <m:oMath xmlns:m="http://schemas.openxmlformats.org/officeDocument/2006/math">
                    <m:sSub>
                      <m:e>
                        <m:r>
                          <m:t>t</m:t>
                        </m:r>
                      </m:e>
                      <m:sub>
                        <m:r>
                          <m:t>s</m:t>
                        </m:r>
                      </m:sub>
                    </m:sSub>
                    <m:r>
                      <m:rPr>
                        <m:sty m:val="p"/>
                      </m:rPr>
                      <m:t>=</m:t>
                    </m:r>
                    <m:f>
                      <m:fPr>
                        <m:type m:val="bar"/>
                      </m:fPr>
                      <m:num>
                        <m:r>
                          <m:t>S</m:t>
                        </m:r>
                        <m:r>
                          <m:t>t</m:t>
                        </m:r>
                        <m:r>
                          <m:rPr>
                            <m:sty m:val="p"/>
                          </m:rPr>
                          <m:t>−</m:t>
                        </m:r>
                        <m:r>
                          <m:t>θ</m:t>
                        </m:r>
                      </m:num>
                      <m:den>
                        <m:sSub>
                          <m:e>
                            <m:r>
                              <m:t>S</m:t>
                            </m:r>
                          </m:e>
                          <m:sub>
                            <m:r>
                              <m:t>S</m:t>
                            </m:r>
                            <m:r>
                              <m:t>t</m:t>
                            </m:r>
                          </m:sub>
                        </m:sSub>
                      </m:den>
                    </m:f>
                  </m:oMath>
                </a14:m>
              </a:p>
            </p:txBody>
          </p:sp>
        </mc:Choice>
      </mc:AlternateContent>
      <p:pic>
        <p:nvPicPr>
          <p:cNvPr descr="images/clipboard-4123644410.png" id="0" name="Picture 1"/>
          <p:cNvPicPr>
            <a:picLocks noGrp="1" noChangeAspect="1"/>
          </p:cNvPicPr>
          <p:nvPr/>
        </p:nvPicPr>
        <p:blipFill>
          <a:blip r:embed="rId2"/>
          <a:stretch>
            <a:fillRect/>
          </a:stretch>
        </p:blipFill>
        <p:spPr bwMode="auto">
          <a:xfrm>
            <a:off x="5105400" y="1295400"/>
            <a:ext cx="3314700" cy="32766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Is birth weight in population significantly different than 3700 g? - Specify Ho: µ = 3700 and Ha: µ ≠ 3700 - Specify significance level (α = 0.05) - Take sample from population: ȳ = 3500, s = 676</a:t>
            </a:r>
          </a:p>
          <a:p>
            <a:pPr lvl="0"/>
            <a:r>
              <a:rPr/>
              <a:t>“What is probability of getting sample at least as far from µ as 3500?”</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Is this one-tailed or two-tailed question?</a:t>
            </a:r>
          </a:p>
          <a:p>
            <a:pPr lvl="0"/>
            <a:r>
              <a:rPr/>
              <a:t>Calculate t = (3500 – 3700) / (676/ √ 20)</a:t>
            </a:r>
          </a:p>
          <a:p>
            <a:pPr lvl="0"/>
            <a:r>
              <a:rPr/>
              <a:t>t = -1.32</a:t>
            </a:r>
          </a:p>
          <a:p>
            <a:pPr lvl="0"/>
            <a:r>
              <a:rPr/>
              <a:t>Compare with t-distribution for df=19</a:t>
            </a:r>
          </a:p>
        </p:txBody>
      </p:sp>
      <p:pic>
        <p:nvPicPr>
          <p:cNvPr descr="images/clipboard-682106476.png" id="0" name="Picture 1"/>
          <p:cNvPicPr>
            <a:picLocks noGrp="1" noChangeAspect="1"/>
          </p:cNvPicPr>
          <p:nvPr/>
        </p:nvPicPr>
        <p:blipFill>
          <a:blip r:embed="rId2"/>
          <a:stretch>
            <a:fillRect/>
          </a:stretch>
        </p:blipFill>
        <p:spPr bwMode="auto">
          <a:xfrm>
            <a:off x="6121400" y="2197100"/>
            <a:ext cx="2781300" cy="14097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a:r>
              <a:rPr/>
              <a:t>~0.10 of t distribution left of t=-1.32 and ~0.1 right of 1.32 (~0.2 overall)</a:t>
            </a:r>
          </a:p>
          <a:p>
            <a:pPr lvl="0"/>
            <a:r>
              <a:rPr/>
              <a:t>Probability of getting a sample as extreme (or more) as this is ~0.2</a:t>
            </a:r>
          </a:p>
        </p:txBody>
      </p:sp>
      <p:pic>
        <p:nvPicPr>
          <p:cNvPr descr="images/clipboard-682106476.png" id="0" name="Picture 1"/>
          <p:cNvPicPr>
            <a:picLocks noGrp="1" noChangeAspect="1"/>
          </p:cNvPicPr>
          <p:nvPr/>
        </p:nvPicPr>
        <p:blipFill>
          <a:blip r:embed="rId2"/>
          <a:stretch>
            <a:fillRect/>
          </a:stretch>
        </p:blipFill>
        <p:spPr bwMode="auto">
          <a:xfrm>
            <a:off x="6121400" y="2197100"/>
            <a:ext cx="2781300" cy="1409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a:r>
              <a:rPr/>
              <a:t>(p=0.203 to be exact)</a:t>
            </a:r>
          </a:p>
          <a:p>
            <a:pPr lvl="0"/>
            <a:r>
              <a:rPr/>
              <a:t>No sufficient evidence to reject Ho</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b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quewstions about population means</a:t>
            </a:r>
          </a:p>
          <a:p>
            <a:pPr lvl="2"/>
            <a:r>
              <a:rPr/>
              <a:t>but other questions are of interst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H test for a single population</a:t>
            </a:r>
          </a:p>
        </p:txBody>
      </p:sp>
      <p:sp>
        <p:nvSpPr>
          <p:cNvPr id="3" name="Content Placeholder 2"/>
          <p:cNvSpPr>
            <a:spLocks noGrp="1"/>
          </p:cNvSpPr>
          <p:nvPr>
            <p:ph idx="1" sz="half"/>
          </p:nvPr>
        </p:nvSpPr>
        <p:spPr/>
        <p:txBody>
          <a:bodyPr/>
          <a:lstStyle/>
          <a:p>
            <a:pPr lvl="0" indent="0" marL="0">
              <a:buNone/>
            </a:pPr>
            <a:r>
              <a:rPr/>
              <a:t>asdfa</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 - For Example:</a:t>
            </a:r>
            <a:br/>
            <a:r>
              <a:rPr/>
              <a:t>- Ho: µ=0, Ha: µ ≠ 0 - mean equals 0 or mean does not equal 0 - Ho: µ=3700, Ha: µ ≠ 3700 - mean equals 3700 or mean does not equal 3700 - Ho: µ1 = µ2, Ha: µ1 ≠ µ2 - mean of population 1 equals mean of population 2 or it does not - Ho: µ &gt; 0, Ha: µ ≤ 0 - can be directional mean is greater than 0 or mean is not equal or less than 0</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p = 0.3 means that if I repeated the study 100 times, I would get this (or more extreme) result due to chance 30 times - p = 0.03 means that if I repeated the study 100 times, I would get this (or more extreme) result due to chance 3 times</a:t>
            </a:r>
          </a:p>
          <a:p>
            <a:pPr lvl="0" indent="0" marL="0">
              <a:buNone/>
            </a:pPr>
            <a:r>
              <a:rPr i="1"/>
              <a:t>Which p-value suggests Ho likely false?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2025-03-27T19:57:56Z</dcterms:created>
  <dcterms:modified xsi:type="dcterms:W3CDTF">2025-03-27T19:57:56Z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