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9" Type="http://schemas.openxmlformats.org/officeDocument/2006/relationships/viewProps" Target="viewProps.xml" /><Relationship Id="rId4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7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1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3.png" /><Relationship Id="rId2" Type="http://schemas.openxmlformats.org/officeDocument/2006/relationships/image" Target="../media/image2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2: Can you do this for the pine data we have collected?</a:t>
            </a:r>
          </a:p>
          <a:p>
            <a:pPr lvl="0" indent="0" marL="1270000">
              <a:buNone/>
            </a:pPr>
            <a:r>
              <a:rPr sz="2000"/>
              <a:t>Let’s examine the different data and determine what they are?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Write your code here to read in the file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How do you examine the data - what are the ways you think and lets try it!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Load the grayling data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grayling_df &lt;- read_csv("data/gray_I3_I8.csv")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Take a look at the first few rows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head(grayling_df)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6 × 5
   site lake  species         length_mm mass_g
  &lt;dbl&gt; &lt;chr&gt; &lt;chr&gt;               &lt;dbl&gt;  &lt;dbl&gt;
1   113 I3    arctic grayling       266    135
2   113 I3    arctic grayling       290    185
3   113 I3    arctic grayling       262    145
4   113 I3    arctic grayling       275    160
5   113 I3    arctic grayling       240    105
6   113 I3    arctic grayling       265    145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Accuracy, Precision, and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taking biological measurements, understanding measurement quality is essential:</a:t>
            </a:r>
          </a:p>
          <a:p>
            <a:pPr lvl="0"/>
            <a:r>
              <a:rPr b="1"/>
              <a:t>Accuracy</a:t>
            </a:r>
            <a:r>
              <a:rPr/>
              <a:t>: Closeness of measured value to true value</a:t>
            </a:r>
          </a:p>
          <a:p>
            <a:pPr lvl="0"/>
            <a:r>
              <a:rPr b="1"/>
              <a:t>Precision</a:t>
            </a:r>
            <a:r>
              <a:rPr/>
              <a:t>: Closeness of repeated measurements to each other (repeatability)</a:t>
            </a:r>
          </a:p>
          <a:p>
            <a:pPr lvl="0"/>
            <a:r>
              <a:rPr b="1"/>
              <a:t>Bias</a:t>
            </a:r>
            <a:r>
              <a:rPr/>
              <a:t>: Systematic departure from the true value</a:t>
            </a:r>
          </a:p>
          <a:p>
            <a:pPr lvl="0" indent="0" marL="0">
              <a:buNone/>
            </a:pPr>
            <a:r>
              <a:rPr/>
              <a:t>Accuracy is a function of both precision and bias. For statisticians, bias is usually a more serious problem than low precision because:</a:t>
            </a:r>
          </a:p>
          <a:p>
            <a:pPr lvl="0"/>
            <a:r>
              <a:rPr/>
              <a:t>It’s harder to detect (true value usually unknown)</a:t>
            </a:r>
          </a:p>
          <a:p>
            <a:pPr lvl="0"/>
            <a:r>
              <a:rPr/>
              <a:t>Low precision can be compensated for by increased sample size</a:t>
            </a:r>
          </a:p>
        </p:txBody>
      </p:sp>
      <p:pic>
        <p:nvPicPr>
          <p:cNvPr descr="images/clipboard-210563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82700"/>
            <a:ext cx="27813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What are potential sources of error in pine needles or fish?</a:t>
            </a:r>
          </a:p>
          <a:p>
            <a:pPr lvl="0" indent="0" marL="1270000">
              <a:buNone/>
            </a:pPr>
            <a:r>
              <a:rPr sz="2000"/>
              <a:t>For our grayling data, potential sources of measurement error might include:</a:t>
            </a:r>
          </a:p>
          <a:p>
            <a:pPr lvl="0"/>
            <a:r>
              <a:rPr sz="2000"/>
              <a:t>Precision issues:</a:t>
            </a:r>
          </a:p>
          <a:p>
            <a:pPr lvl="1"/>
            <a:r>
              <a:rPr sz="2000"/>
              <a:t>Variations in how fish are measured (e.g., slightly bent fish)</a:t>
            </a:r>
          </a:p>
          <a:p>
            <a:pPr lvl="0"/>
            <a:r>
              <a:rPr sz="2000"/>
              <a:t>Bias issues:</a:t>
            </a:r>
          </a:p>
          <a:p>
            <a:pPr lvl="1"/>
            <a:r>
              <a:rPr sz="2000"/>
              <a:t>Systematic underestimation of length if measurements aren’t taken from the true tip of the snout to the end of the tail</a:t>
            </a:r>
          </a:p>
          <a:p>
            <a:pPr lvl="0"/>
            <a:r>
              <a:rPr sz="2000"/>
              <a:t>Accuracy issues? what could they be?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Measures of Central Tendency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two most common measures of central tendency are the </a:t>
                </a:r>
                <a:r>
                  <a:rPr b="1"/>
                  <a:t>mean</a:t>
                </a:r>
                <a:r>
                  <a:rPr/>
                  <a:t> and the </a:t>
                </a:r>
                <a:r>
                  <a:rPr b="1"/>
                  <a:t>median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The Arithmetic Mean The arithmetic mean is the average of a set of measurements: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‾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ff"/>
                            </m:naryPr>
                            <m:sub>
                              <m: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m:t>n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represents each individual measurement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the total number of observations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Mean length of all fish: 324.5 mm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932522534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265.6061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362.5980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Measures of Central Tendency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Median</a:t>
            </a:r>
          </a:p>
          <a:p>
            <a:pPr lvl="0"/>
            <a:r>
              <a:rPr/>
              <a:t>The median is the middle value of a sorted dataset.</a:t>
            </a:r>
          </a:p>
          <a:p>
            <a:pPr lvl="0"/>
            <a:r>
              <a:rPr/>
              <a:t>If there is an even number of observations, it’s the average of the two middle values.</a:t>
            </a:r>
          </a:p>
          <a:p>
            <a:pPr lvl="0" indent="0">
              <a:buNone/>
            </a:pPr>
            <a:r>
              <a:rPr>
                <a:latin typeface="Courier"/>
              </a:rPr>
              <a:t>Median length of all fish: 324.5 mm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16116027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median_length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Measures of Spread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spread of a distribution tells us how variable the measurements are.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Variance and Standard Deviation</a:t>
                </a:r>
              </a:p>
              <a:p>
                <a:pPr lvl="0" indent="0" marL="0">
                  <a:buNone/>
                </a:pPr>
                <a:r>
                  <a:rPr/>
                  <a:t>The variance is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ff"/>
                            </m:naryPr>
                            <m:sub>
                              <m: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acc>
                                        <m:accPr>
                                          <m:chr m:val="‾"/>
                                        </m:accPr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 standard deviation is the square root of variance</a:t>
                </a:r>
              </a:p>
              <a:p>
                <a:pPr lvl="0"/>
                <a:r>
                  <a:rPr/>
                  <a:t>measures how far observations typically are from the mean and are in the units of the mean: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on"/>
                        </m:radPr>
                        <m:deg/>
                        <m:e>
                          <m:f>
                            <m:fPr>
                              <m:type m:val="bar"/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subHide m:val="off"/>
                                  <m:supHide m:val="off"/>
                                </m:naryPr>
                                <m:sub>
                                  <m:r>
                                    <m:t>i</m:t>
                                  </m:r>
                                  <m:r>
                                    <m:rPr>
                                      <m:sty m:val="p"/>
                                    </m:rPr>
                                    <m:t>=</m:t>
                                  </m:r>
                                  <m:r>
                                    <m:t>1</m:t>
                                  </m:r>
                                </m:sub>
                                <m:sup>
                                  <m:r>
                                    <m:t>n</m:t>
                                  </m:r>
                                </m:sup>
                                <m:e>
                                  <m:sSup>
                                    <m:e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sSub>
                                            <m:e>
                                              <m:r>
                                                <m:t>Y</m:t>
                                              </m:r>
                                            </m:e>
                                            <m:sub>
                                              <m:r>
                                                <m:t>i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acc>
                                            <m:accPr>
                                              <m:chr m:val="‾"/>
                                            </m:accPr>
                                            <m:e>
                                              <m:r>
                                                <m:t>Y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Variance of length: 4225.9 mm²
Standard deviation of length: 65 mm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1726644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var_length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801.104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28.30378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2,739.371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52.33901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Measures of Spread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area under the curve of a bell shaped curve within + and - 2 Standard deviations on each side includes about 95% of the data</a:t>
            </a:r>
          </a:p>
          <a:p>
            <a:pPr lvl="0" indent="0">
              <a:buNone/>
            </a:pPr>
            <a:r>
              <a:rPr>
                <a:latin typeface="Courier"/>
              </a:rPr>
              <a:t>i3 Lake Fish Length Summary:Number of fish: 66 Mean length: 265.61 mmStandard Deviation: 28.3 mmRange for ±2 SD: 209 to 322.21 mmPercentage within ±2 SD: 90.91 %</a:t>
            </a:r>
          </a:p>
        </p:txBody>
      </p:sp>
      <p:pic>
        <p:nvPicPr>
          <p:cNvPr descr="03_01_lecture_powerpoint_files/figure-pptx/sd-variance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Coefficient of Variation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coefficient of variation (CV) expresses the standard deviation as a percentage of the mean: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C</m:t>
                      </m:r>
                      <m:r>
                        <m:t>V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</m:num>
                        <m:den>
                          <m:acc>
                            <m:accPr>
                              <m:chr m:val="‾"/>
                            </m:accPr>
                            <m:e>
                              <m:r>
                                <m:t>Y</m:t>
                              </m:r>
                            </m:e>
                          </m:acc>
                        </m:den>
                      </m:f>
                      <m:r>
                        <m:rPr>
                          <m:sty m:val="p"/>
                        </m:rPr>
                        <m:t>×</m:t>
                      </m:r>
                      <m:r>
                        <m:t>100</m:t>
                      </m:r>
                      <m:r>
                        <m:rPr>
                          <m:sty m:val="p"/>
                        </m:rPr>
                        <m:t>%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This is useful for comparing the variability of measurements with different units or vastly different scales.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stuff</a:t>
            </a:r>
          </a:p>
          <a:p>
            <a:pPr lvl="0" indent="0">
              <a:buNone/>
            </a:pPr>
            <a:r>
              <a:rPr>
                <a:latin typeface="Courier"/>
              </a:rPr>
              <a:t>Coefficient of variation: 10.7 %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39329389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cv_length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10.65630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14.43444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Interquartile Range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interquartile range (IQR) is the range of the middle 50% of the data: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I</m:t>
                      </m:r>
                      <m:r>
                        <m:t>Q</m:t>
                      </m:r>
                      <m:r>
                        <m:t>R</m:t>
                      </m:r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Q</m:t>
                          </m:r>
                        </m:e>
                        <m:sub>
                          <m: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Q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the first quartile (25th percentile) and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 is the third quartile (75th percentile).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stuff</a:t>
            </a:r>
          </a:p>
          <a:p>
            <a:pPr lvl="0" indent="0">
              <a:buNone/>
            </a:pPr>
            <a:r>
              <a:rPr>
                <a:latin typeface="Courier"/>
              </a:rPr>
              <a:t>First quartile: 270.75 mm
Third quartile: 377 mm
Interquartile range: 106.25 mm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95904604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q1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q3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iqr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Data Transformations for Skewed Distributions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Biological data are often skewed (asymmetrical), which can make the arithmetic mean less representative of central tendency. Data transformations can help address this issue.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Logarithmic Transformation</a:t>
            </a:r>
          </a:p>
          <a:p>
            <a:pPr lvl="0" indent="0" marL="0">
              <a:buNone/>
            </a:pPr>
            <a:r>
              <a:rPr/>
              <a:t>The logarithmic transformation is one of the most common for right-skewed biological data:</a:t>
            </a:r>
          </a:p>
          <a:p>
            <a:pPr lvl="0" indent="0" marL="0">
              <a:buNone/>
            </a:pPr>
            <a:r>
              <a:rPr/>
              <a:t>When data are log-normally distributed, the geometric mean often provides a better measure of central tendency than the arithmetic mean.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Arithmetic mean of original data: 265.6 mm
Geometric mean (back-transformed mean of logs): NA mm</a:t>
            </a:r>
          </a:p>
        </p:txBody>
      </p:sp>
      <p:pic>
        <p:nvPicPr>
          <p:cNvPr descr="03_01_lecture_powerpoint_files/figure-pptx/log-transform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 Review of data and graphing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We covered</a:t>
            </a:r>
          </a:p>
          <a:p>
            <a:pPr lvl="0"/>
            <a:r>
              <a:rPr/>
              <a:t>How to design a well-organized project</a:t>
            </a:r>
          </a:p>
          <a:p>
            <a:pPr lvl="0"/>
            <a:r>
              <a:rPr/>
              <a:t>How to implement good naming conventions</a:t>
            </a:r>
          </a:p>
          <a:p>
            <a:pPr lvl="1"/>
            <a:r>
              <a:rPr/>
              <a:t>Controlled vocabulary</a:t>
            </a:r>
          </a:p>
          <a:p>
            <a:pPr lvl="1"/>
            <a:r>
              <a:rPr/>
              <a:t>Including units in names</a:t>
            </a:r>
          </a:p>
          <a:p>
            <a:pPr lvl="0"/>
            <a:r>
              <a:rPr/>
              <a:t>Create and use metadata effectively</a:t>
            </a:r>
          </a:p>
          <a:p>
            <a:pPr lvl="0"/>
            <a:r>
              <a:rPr/>
              <a:t>Build tidy, well-structured spreadsheets</a:t>
            </a:r>
          </a:p>
          <a:p>
            <a:pPr lvl="0"/>
            <a:r>
              <a:rPr/>
              <a:t>Understand data repositories</a:t>
            </a:r>
          </a:p>
          <a:p>
            <a:pPr lvl="0"/>
            <a:r>
              <a:rPr/>
              <a:t>Create effective visualizations with ggplot2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These are variables - do you know what they mean?</a:t>
            </a:r>
          </a:p>
          <a:p>
            <a:pPr lvl="0" indent="0" marL="0">
              <a:buNone/>
            </a:pPr>
            <a:r>
              <a:rPr/>
              <a:t>TGW - yep its a thing</a:t>
            </a:r>
          </a:p>
          <a:p>
            <a:pPr lvl="0" indent="0" marL="0">
              <a:buNone/>
            </a:pPr>
            <a:r>
              <a:rPr/>
              <a:t>ODO - what do you think it is?</a:t>
            </a:r>
          </a:p>
          <a:p>
            <a:pPr lvl="0" indent="0" marL="0">
              <a:buNone/>
            </a:pPr>
            <a:r>
              <a:rPr/>
              <a:t>NO3 - what is it? Are you sure? Why might you get in legal trouble if you used this?</a:t>
            </a:r>
          </a:p>
        </p:txBody>
      </p:sp>
      <p:pic>
        <p:nvPicPr>
          <p:cNvPr descr="images/clipboard-35446140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5875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When to Use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Log transformation</a:t>
            </a:r>
            <a:r>
              <a:rPr/>
              <a:t>: When data are right-skewed or follow multiplicative rather than additive processes</a:t>
            </a:r>
          </a:p>
          <a:p>
            <a:pPr lvl="0"/>
            <a:r>
              <a:rPr b="1"/>
              <a:t>Square root transformation</a:t>
            </a:r>
            <a:r>
              <a:rPr/>
              <a:t>: For count data or data where variance increases with the mean</a:t>
            </a:r>
          </a:p>
          <a:p>
            <a:pPr lvl="0"/>
            <a:r>
              <a:rPr b="1"/>
              <a:t>Inverse transformation</a:t>
            </a:r>
            <a:r>
              <a:rPr/>
              <a:t>: For strongly right-skewed data</a:t>
            </a:r>
          </a:p>
          <a:p>
            <a:pPr lvl="0"/>
            <a:r>
              <a:rPr b="1"/>
              <a:t>Arcsine square root transformation</a:t>
            </a:r>
            <a:r>
              <a:rPr/>
              <a:t>: For proportions or percentages (though logistic regression is often preferred now)</a:t>
            </a:r>
          </a:p>
        </p:txBody>
      </p:sp>
      <p:pic>
        <p:nvPicPr>
          <p:cNvPr descr="images/clipboard-308628452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71700"/>
            <a:ext cx="2781300" cy="144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Visualizing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Histograms</a:t>
            </a:r>
          </a:p>
          <a:p>
            <a:pPr lvl="0" indent="0" marL="0">
              <a:buNone/>
            </a:pPr>
            <a:r>
              <a:rPr/>
              <a:t>Histograms show the frequency distribution of our data.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Visualizing Distributions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Box Plots</a:t>
            </a:r>
          </a:p>
          <a:p>
            <a:pPr lvl="0" indent="0" marL="0">
              <a:buNone/>
            </a:pPr>
            <a:r>
              <a:rPr/>
              <a:t>Box plots show the median, quartiles, and potential outliers.</a:t>
            </a:r>
          </a:p>
        </p:txBody>
      </p:sp>
      <p:pic>
        <p:nvPicPr>
          <p:cNvPr descr="03_01_lecture_powerpoint_files/figure-pptx/box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3_01_lecture_powerpoint_files/figure-pptx/boxplot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90800" y="609600"/>
            <a:ext cx="39116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Comparing Mean vs. Median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mean and median measure different aspects of a distribution:</a:t>
            </a:r>
          </a:p>
          <a:p>
            <a:pPr lvl="0" indent="0" marL="0">
              <a:buNone/>
            </a:pPr>
            <a:r>
              <a:rPr/>
              <a:t>Mean: Center of gravity of the distribution</a:t>
            </a:r>
          </a:p>
          <a:p>
            <a:pPr lvl="0" indent="0" marL="0">
              <a:buNone/>
            </a:pPr>
            <a:r>
              <a:rPr/>
              <a:t>Median: Middle value of the data</a:t>
            </a:r>
          </a:p>
          <a:p>
            <a:pPr lvl="0" indent="0" marL="0">
              <a:buNone/>
            </a:pPr>
            <a:r>
              <a:rPr/>
              <a:t>When a distribution is symmetric, the mean and median are similar. When it’s skewed or has outliers, they can differ significantly.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stuff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51456794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median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iqr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skewness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265.6061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28.30378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-0.8826195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362.5980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52.33901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-1.0909961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Comparing Mean vs. Mediany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mean and median measure different aspects of a distribution:</a:t>
            </a:r>
          </a:p>
          <a:p>
            <a:pPr lvl="0" indent="0" marL="0">
              <a:buNone/>
            </a:pPr>
            <a:r>
              <a:rPr/>
              <a:t>Mean: Center of gravity of the distribution</a:t>
            </a:r>
          </a:p>
          <a:p>
            <a:pPr lvl="0" indent="0" marL="0">
              <a:buNone/>
            </a:pPr>
            <a:r>
              <a:rPr/>
              <a:t>Median: Middle value of the data</a:t>
            </a:r>
          </a:p>
          <a:p>
            <a:pPr lvl="0" indent="0" marL="0">
              <a:buNone/>
            </a:pPr>
            <a:r>
              <a:rPr/>
              <a:t>When a distribution is symmetric, the mean and median are similar. When it’s skewed or has outliers, they can differ significantly.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stuff</a:t>
            </a:r>
          </a:p>
        </p:txBody>
      </p:sp>
      <p:pic>
        <p:nvPicPr>
          <p:cNvPr descr="03_01_lecture_powerpoint_files/figure-pptx/mean-vs-median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Standard Deviation vs. Interquartile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standard deviation and interquartile range both measure spread, but:</a:t>
            </a:r>
          </a:p>
          <a:p>
            <a:pPr lvl="0" indent="0" marL="0">
              <a:buNone/>
            </a:pPr>
            <a:r>
              <a:rPr/>
              <a:t>Standard deviation: Sensitive to outliers</a:t>
            </a:r>
          </a:p>
          <a:p>
            <a:pPr lvl="0" indent="0" marL="0">
              <a:buNone/>
            </a:pPr>
            <a:r>
              <a:rPr/>
              <a:t>Interquartile range: Robust against outliers</a:t>
            </a:r>
          </a:p>
          <a:p>
            <a:pPr lvl="0" indent="0" marL="0">
              <a:buNone/>
            </a:pPr>
            <a:r>
              <a:rPr/>
              <a:t>When the data is approximately normal, the IQR ≈ 1.35 × standard deviation.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25157328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517049"/>
                <a:gridCol w="610364"/>
                <a:gridCol w="610364"/>
                <a:gridCol w="990719"/>
              </a:tblGrid>
              <a:tr h="39044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iqr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ratio_iqr_sd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63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77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52.34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61.00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Standard Deviation vs. Interquartile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Percentiles are values that divide a dataset into 100 equal parts.</a:t>
            </a:r>
          </a:p>
          <a:p>
            <a:pPr lvl="0" indent="0" marL="0">
              <a:buNone/>
            </a:pPr>
            <a:r>
              <a:rPr/>
              <a:t>The 25th percentile is the first quartile (Q1)</a:t>
            </a:r>
          </a:p>
          <a:p>
            <a:pPr lvl="0" indent="0" marL="0">
              <a:buNone/>
            </a:pPr>
            <a:r>
              <a:rPr/>
              <a:t>The 50th percentile is the median</a:t>
            </a:r>
          </a:p>
          <a:p>
            <a:pPr lvl="0" indent="0" marL="0">
              <a:buNone/>
            </a:pPr>
            <a:r>
              <a:rPr/>
              <a:t>The 75th percentile is the third quartile (Q3)</a:t>
            </a:r>
          </a:p>
          <a:p>
            <a:pPr lvl="0" indent="0" marL="0">
              <a:buNone/>
            </a:pPr>
            <a:r>
              <a:rPr/>
              <a:t>The IQR is the difference between Q3 and Q1.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932282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122711"/>
                <a:gridCol w="618072"/>
              </a:tblGrid>
              <a:tr h="36357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Percentile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9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251.1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222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25th (Q1)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270.8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50th (Median)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324.5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222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75th (Q3)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377.0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04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90th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408.6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Handling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examine how missing values affect our descriptive statistics by looking at the mass variable, which has some missing data.</a:t>
            </a:r>
          </a:p>
          <a:p>
            <a:pPr lvl="0" indent="0">
              <a:buNone/>
            </a:pPr>
            <a:r>
              <a:rPr>
                <a:latin typeface="Courier"/>
              </a:rPr>
              <a:t>[1] 2
Mean mass without handling NAs: NA g
Mean mass with na.rm=TRUE: 351.2289 g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981296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517049"/>
                <a:gridCol w="1021688"/>
                <a:gridCol w="1130419"/>
                <a:gridCol w="819778"/>
                <a:gridCol w="889696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mean_mass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median_mass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sd_mass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n_missing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63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150.5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147.0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77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483.7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490.0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176.5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Best Practices for Handling Missing Values: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Always check for missing values in your data before calculating statistics.</a:t>
            </a:r>
          </a:p>
          <a:p>
            <a:pPr lvl="0" indent="-342900" marL="342900">
              <a:buAutoNum type="arabicPeriod"/>
            </a:pPr>
            <a:r>
              <a:rPr/>
              <a:t>Use na.rm = TRUE when calculating summary statistics to handle missing values.</a:t>
            </a:r>
          </a:p>
          <a:p>
            <a:pPr lvl="0" indent="-342900" marL="342900">
              <a:buAutoNum type="arabicPeriod"/>
            </a:pPr>
            <a:r>
              <a:rPr/>
              <a:t>Report the number of missing values along with your statistics.</a:t>
            </a:r>
          </a:p>
          <a:p>
            <a:pPr lvl="0" indent="-342900" marL="342900">
              <a:buAutoNum type="arabicPeriod"/>
            </a:pPr>
            <a:r>
              <a:rPr/>
              <a:t>Consider whether the missing values are random or might introduce bias.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3:</a:t>
            </a:r>
            <a:r>
              <a:rPr/>
              <a:t> Descriptive Statistics and Uncerrtainty in R and Tidyverse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objectives:</a:t>
            </a:r>
          </a:p>
          <a:p>
            <a:pPr lvl="0"/>
            <a:r>
              <a:rPr/>
              <a:t>Understand why statistics is vital in biology</a:t>
            </a:r>
          </a:p>
          <a:p>
            <a:pPr lvl="0"/>
            <a:r>
              <a:rPr/>
              <a:t>Distinguish between different types of biological variables</a:t>
            </a:r>
          </a:p>
          <a:p>
            <a:pPr lvl="0"/>
            <a:r>
              <a:rPr/>
              <a:t>Learn about accuracy, precision, and bias in measurements</a:t>
            </a:r>
          </a:p>
          <a:p>
            <a:pPr lvl="0"/>
            <a:r>
              <a:rPr/>
              <a:t>Calculate and interpret measures of central tendency (mean, median, geometric mean)</a:t>
            </a:r>
          </a:p>
          <a:p>
            <a:pPr lvl="0"/>
            <a:r>
              <a:rPr/>
              <a:t>Calculate and interpret measures of spread (standard deviation, variance, IQR)</a:t>
            </a:r>
          </a:p>
          <a:p>
            <a:pPr lvl="0"/>
            <a:r>
              <a:rPr/>
              <a:t>Understand data transformations for skewed distributions</a:t>
            </a:r>
          </a:p>
          <a:p>
            <a:pPr lvl="0"/>
            <a:r>
              <a:rPr/>
              <a:t>Visualize descriptive statistics for our data</a:t>
            </a:r>
          </a:p>
          <a:p>
            <a:pPr lvl="0"/>
            <a:r>
              <a:rPr/>
              <a:t>Learn how to handle uncertainty in our data</a:t>
            </a:r>
          </a:p>
          <a:p>
            <a:pPr lvl="0" indent="0" marL="0">
              <a:buNone/>
            </a:pPr>
            <a:r>
              <a:rPr/>
              <a:t>We’ll use a dataset on grayling fish from two different lakes to explore these concepts..</a:t>
            </a:r>
          </a:p>
        </p:txBody>
      </p:sp>
      <p:pic>
        <p:nvPicPr>
          <p:cNvPr descr="images/grayling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0" y="2108200"/>
            <a:ext cx="44323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ages/pop_sample_stat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638800" y="1295400"/>
            <a:ext cx="22733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Sampling from a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that we have estimates of the sample we need to relate that to the population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reality, we rarely know the true population parameters. When studying fish in lakes I3 and I8:</a:t>
            </a:r>
          </a:p>
          <a:p>
            <a:pPr lvl="0"/>
            <a:r>
              <a:rPr/>
              <a:t>The </a:t>
            </a:r>
            <a:r>
              <a:rPr b="1"/>
              <a:t>population</a:t>
            </a:r>
            <a:r>
              <a:rPr/>
              <a:t> includes all grayling fish in each lake</a:t>
            </a:r>
          </a:p>
          <a:p>
            <a:pPr lvl="0"/>
            <a:r>
              <a:rPr/>
              <a:t>The true population mean (μ) and standard deviation (σ) are unknown</a:t>
            </a:r>
          </a:p>
          <a:p>
            <a:pPr lvl="0"/>
            <a:r>
              <a:rPr/>
              <a:t>Our dataset is a </a:t>
            </a:r>
            <a:r>
              <a:rPr b="1"/>
              <a:t>sample</a:t>
            </a:r>
            <a:r>
              <a:rPr/>
              <a:t> from this population</a:t>
            </a:r>
          </a:p>
          <a:p>
            <a:pPr lvl="0"/>
            <a:r>
              <a:rPr/>
              <a:t>We use the sample mean (x̄) to estimate μ</a:t>
            </a:r>
          </a:p>
          <a:p>
            <a:pPr lvl="0"/>
            <a:r>
              <a:rPr/>
              <a:t>Sampling introduces random variation in our estimates</a:t>
            </a:r>
          </a:p>
          <a:p>
            <a:pPr lvl="0" indent="0" marL="0">
              <a:buNone/>
            </a:pPr>
            <a:r>
              <a:rPr/>
              <a:t>Let’s demonstrate how different samples from the same population can give different estimates.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we could sample all fish in the lake, we would know the true mean length. But that’s usually impossible in ecology!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Demonstrating Sampling Variation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take several random samples from Lake I3 and see how the sample means vary: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Filter for Lake I3</a:t>
            </a:r>
            <a:br/>
            <a:r>
              <a:rPr>
                <a:solidFill>
                  <a:srgbClr val="5E5E5E"/>
                </a:solidFill>
                <a:latin typeface="Courier"/>
              </a:rPr>
              <a:t>i3_data &lt;- grayling_df %&gt;% filter(lake == "I3")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Function to take a random sample and calculate the mean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sample_mean &lt;- function(data, sample_size) {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sample_data &lt;- sample_n(data, sample_size)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return(mean(sample_data$length_mm))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Take 10 different samples of size 15 from Lake I3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set.seed(123) # For reproducibility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sample_size &lt;- 15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sample_means &lt;- replicate(10, sample_mean(i3_data, sample_size))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a data frame with sample numbers and 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samples_df &lt;- data.frame(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sample_number = 1:10,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sample_mean = sample_means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Display the sample 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samples_df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the mean and standard deviation of the sample 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mean(sample_means)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sd(sample_means)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Plot the different sample 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ggplot(samples_df, aes(x = factor(sample_number), y = sample_mean))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geom_point(size = 3, color = "blue")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geom_hline(yintercept = mean(i3_data$length_mm),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 linetype = "dashed", color = "red")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annotate("text", x = 5, y = mean(i3_data$length_mm) + 2,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label = "Overall sample mean", color = "red")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labs(title = "Means of 10 Random Samples from Lake I3",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x = "Sample Number",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y = "Sample Mean (mm)")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theme_minimal()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>
                <a:latin typeface="Courier"/>
              </a:rPr>
              <a:t>   sample_number sample_mean
1              1    269.9333
2              2    260.6000
3              3    255.2000
4              4    263.4000
5              5    275.3333
6              6    279.2667
7              7    263.7333
8              8    273.6000
9              9    264.8000
10            10    269.8667
[1] 267.5733
[1] 7.346063</a:t>
            </a:r>
          </a:p>
        </p:txBody>
      </p:sp>
      <p:pic>
        <p:nvPicPr>
          <p:cNvPr descr="03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Notice how each sample’s mean differs from the overall mean. This demonstrates sampling variation.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Standard Error: Quantifying Uncertainty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standard error of the mean (SEM)</a:t>
                </a:r>
                <a:r>
                  <a:rPr/>
                  <a:t> measures the precision of a sample mean as an estimate of the population mean.</a:t>
                </a:r>
              </a:p>
              <a:p>
                <a:pPr lvl="0" indent="0" marL="0">
                  <a:buNone/>
                </a:pPr>
                <a:r>
                  <a:rPr/>
                  <a:t>Formula: </a:t>
                </a:r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E</m:t>
                        </m:r>
                      </m:e>
                      <m:sub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sub>
                    </m:sSub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/>
                  <a:t>Where: - s is the sample standard deviation - n is the sample size</a:t>
                </a:r>
              </a:p>
              <a:p>
                <a:pPr lvl="0" indent="0" marL="0">
                  <a:buNone/>
                </a:pPr>
                <a:r>
                  <a:rPr/>
                  <a:t>The standard error tells us: - How much uncertainty is in our estimate - How much sample means are expected to vary - How close our sample mean is likely to be to the true population mean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Remember:</a:t>
            </a:r>
            <a:r>
              <a:rPr/>
              <a:t> - Standard deviation (s) describes the variability in the individual data points - Standard error (SE) describes the variability in the sample mean itself - As sample size increases, SE decreases (more precise estimate)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Standard Error for Our Grayling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calculate and visualize the standard error for both lakes: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Calculate mean, SD, and SE for each lake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grayling_stats &lt;- grayling_df %&gt;%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group_by(lake) %&gt;%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summarize(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mean_length = mean(length_mm),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sd_length = sd(length_mm),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n = n(),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se_length = sd_length / sqrt(n)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statistics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grayling_stats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 × 5
  lake  mean_length sd_length     n se_length
  &lt;chr&gt;       &lt;dbl&gt;     &lt;dbl&gt; &lt;int&gt;     &lt;dbl&gt;
1 I3           266.      28.3    66      3.48
2 I8           363.      52.3   102      5.18</a:t>
            </a:r>
          </a:p>
        </p:txBody>
      </p:sp>
      <p:pic>
        <p:nvPicPr>
          <p:cNvPr descr="03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Sampling Distribution of the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sampling distribution of the mean</a:t>
            </a:r>
            <a:r>
              <a:rPr/>
              <a:t> is the theoretical distribution of all possible sample means of a given sample size from a population.</a:t>
            </a:r>
          </a:p>
          <a:p>
            <a:pPr lvl="0" indent="0" marL="0">
              <a:buNone/>
            </a:pPr>
            <a:r>
              <a:rPr/>
              <a:t>Important properties: 1. It is centered at the population mean (μ) 2. Its standard deviation is the standard error (σ/√n) 3. For large sample sizes, it approaches a normal distribution (Central Limit Theorem)</a:t>
            </a:r>
          </a:p>
          <a:p>
            <a:pPr lvl="0" indent="0" marL="0">
              <a:buNone/>
            </a:pPr>
            <a:r>
              <a:rPr/>
              <a:t>The larger the sample size: - The narrower the sampling distribution - The smaller the standard error - The more precise our estimate of the population mean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simulate the sampling distribution for Lake I3 fish data.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Simulating the Sampling Distribution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simulate taking many samples from Lake I3 to visualize the sampling distribution: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Filter for Lake I3</a:t>
            </a:r>
            <a:br/>
            <a:r>
              <a:rPr>
                <a:solidFill>
                  <a:srgbClr val="5E5E5E"/>
                </a:solidFill>
                <a:latin typeface="Courier"/>
              </a:rPr>
              <a:t>i3_data &lt;- grayling_df %&gt;% filter(lake == "I3")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Number of samples to simulate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num_simulations &lt;- 1000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sample_size &lt;- 20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Simulate many samples and calculate 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set.seed(456) # For reproducibility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simulated_means &lt;- replicate(num_simulations, sample_mean(i3_data, sample_size))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the mean and standard deviation of the simulated 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mean_of_means &lt;- mean(simulated_means)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sd_of_means &lt;- sd(simulated_means)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a data frame with the simulated 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simulated_df &lt;- data.frame(sample_mean = simulated_means)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Plot the sampling distribution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ggplot(simulated_df, aes(x = sample_mean))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geom_histogram(bins = 30, fill = "blue", alpha = 0.7)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geom_vline(xintercept = mean(i3_data$length_mm),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 linetype = "dashed", color = "red", size = 1)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annotate("text", x = mean(i3_data$length_mm) + 2, y = 50,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label = "Full sample mean", color = "red")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labs(title = "Simulated Sampling Distribution of the Mean",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subtitle = paste("Based on", num_simulations, "samples of size", sample_size),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x = "Sample Mean (mm)",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y = "Frequency")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theme_minimal()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</p:txBody>
      </p:sp>
      <p:pic>
        <p:nvPicPr>
          <p:cNvPr descr="03_01_lecture_powerpoin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Notice that the simulated sampling distribution:</a:t>
            </a:r>
          </a:p>
          <a:p>
            <a:pPr lvl="0" indent="-342900" marL="342900">
              <a:buAutoNum type="arabicPeriod"/>
            </a:pPr>
            <a:r>
              <a:rPr/>
              <a:t>Is approximately normally distributed</a:t>
            </a:r>
          </a:p>
          <a:p>
            <a:pPr lvl="0" indent="-342900" marL="342900">
              <a:buAutoNum type="arabicPeriod"/>
            </a:pPr>
            <a:r>
              <a:rPr/>
              <a:t>Is centered around the overall sample mean</a:t>
            </a:r>
          </a:p>
          <a:p>
            <a:pPr lvl="0" indent="-342900" marL="342900">
              <a:buAutoNum type="arabicPeriod"/>
            </a:pPr>
            <a:r>
              <a:rPr/>
              <a:t>Has a spread that is related to the standard error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Standard Error and Sample Size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see how the standard error changes with different sample sizes: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Display the results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results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Plot how SE changes with sample size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results_long &lt;- pivot_longer(results,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                 cols = c(empirical_se, theoretical_se),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                 names_to = "se_type",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                 values_to = "standard_error")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ggplot(results_long, aes(x = sample_size, y = standard_error, color = se_type))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geom_line()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geom_point(size = 3)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scale_x_continuous(breaks = sample_sizes)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labs(title = "Standard Error vs. Sample Size",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subtitle = "Standard error decreases as sample size increases",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x = "Sample Size",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y = "Standard Error",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color = "SE Type")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theme_minimal()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>
                <a:latin typeface="Courier"/>
              </a:rPr>
              <a:t>  sample_size empirical_se theoretical_se
1           5    12.349407      12.657835
2          10     8.178270       8.950441
3          20     5.558957       6.328918
4          30     3.792177       5.167540
5          50     2.099744       4.002759</a:t>
            </a:r>
          </a:p>
        </p:txBody>
      </p:sp>
      <p:pic>
        <p:nvPicPr>
          <p:cNvPr descr="03_01_lecture_powerpoint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Why Statistics is Vital in Biology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Biology is fundamentally different from fields like physics in that:</a:t>
            </a:r>
          </a:p>
          <a:p>
            <a:pPr lvl="0"/>
            <a:r>
              <a:rPr/>
              <a:t>Most biological phenomena are </a:t>
            </a:r>
            <a:r>
              <a:rPr b="1"/>
              <a:t>probabilistic</a:t>
            </a:r>
            <a:r>
              <a:rPr/>
              <a:t> rather than </a:t>
            </a:r>
            <a:r>
              <a:rPr b="1"/>
              <a:t>deterministic</a:t>
            </a:r>
          </a:p>
          <a:p>
            <a:pPr lvl="1"/>
            <a:r>
              <a:rPr/>
              <a:t>Responses occur with some characteristic probability, not with certainty</a:t>
            </a:r>
          </a:p>
          <a:p>
            <a:pPr lvl="0"/>
            <a:r>
              <a:rPr/>
              <a:t>All biological material varies, which is essential for evolution (recall Darwin’s postulates):</a:t>
            </a:r>
          </a:p>
          <a:p>
            <a:pPr lvl="1"/>
            <a:r>
              <a:rPr/>
              <a:t>Variation exists within populations</a:t>
            </a:r>
          </a:p>
          <a:p>
            <a:pPr lvl="1"/>
            <a:r>
              <a:rPr/>
              <a:t>Some variation is heritable</a:t>
            </a:r>
          </a:p>
          <a:p>
            <a:pPr lvl="1"/>
            <a:r>
              <a:rPr/>
              <a:t>Some heritable variation affects survival/reproduction</a:t>
            </a:r>
          </a:p>
          <a:p>
            <a:pPr lvl="0"/>
            <a:r>
              <a:rPr/>
              <a:t>Environmental conditions (in nature, lab, or greenhouse) always vary</a:t>
            </a:r>
          </a:p>
          <a:p>
            <a:pPr lvl="0"/>
            <a:r>
              <a:rPr/>
              <a:t>Measurements include error</a:t>
            </a:r>
          </a:p>
          <a:p>
            <a:pPr lvl="0"/>
            <a:r>
              <a:rPr/>
              <a:t>Multiple unmeasured causal factors influence nearly all biological systems</a:t>
            </a:r>
          </a:p>
          <a:p>
            <a:pPr lvl="0" indent="0" marL="0">
              <a:buNone/>
            </a:pPr>
            <a:r>
              <a:rPr/>
              <a:t>Statistics helps us understand biological processes in this variable world by:</a:t>
            </a:r>
          </a:p>
          <a:p>
            <a:pPr lvl="0" indent="-342900" marL="342900">
              <a:buAutoNum type="arabicPeriod"/>
            </a:pPr>
            <a:r>
              <a:rPr/>
              <a:t>Condensing variation into summary form (Descriptive statistics)</a:t>
            </a:r>
          </a:p>
          <a:p>
            <a:pPr lvl="0" indent="-342900" marL="342900">
              <a:buAutoNum type="arabicPeriod"/>
            </a:pPr>
            <a:r>
              <a:rPr/>
              <a:t>Testing whether observations are consistent with predictions (Inferential statistics)</a:t>
            </a:r>
          </a:p>
        </p:txBody>
      </p:sp>
      <p:pic>
        <p:nvPicPr>
          <p:cNvPr descr="03_01_lecture_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Confidence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b="1"/>
                  <a:t>confidence interval</a:t>
                </a:r>
                <a:r>
                  <a:rPr/>
                  <a:t> is a range of values that is likely to contain the true population parameter.</a:t>
                </a:r>
              </a:p>
              <a:p>
                <a:pPr lvl="0" indent="0" marL="0">
                  <a:buNone/>
                </a:pPr>
                <a:r>
                  <a:rPr/>
                  <a:t>The 95% confidence interval for the mean is approximately: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  <m:r>
                      <m:rPr>
                        <m:sty m:val="p"/>
                      </m:rPr>
                      <m:t>±</m:t>
                    </m:r>
                    <m:r>
                      <m:t>2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S</m:t>
                    </m:r>
                    <m:sSub>
                      <m:e>
                        <m:r>
                          <m:t>E</m:t>
                        </m:r>
                      </m:e>
                      <m:sub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/>
                  <a:t>This “2 SE rule of thumb” means: - The interval extends 2 standard errors below and above the sample mean - About 95% of such intervals constructed from different samples would contain the true population mean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Confidence intervals provide a way to express the precision of our estimates.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Calculating Confidence Intervals for Grayling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calculate and visualize the 95% confidence intervals for the mean fish length in each lake: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message: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warning: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paged-print: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Calculate 95% confidence intervals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grayling_ci &lt;- grayling_df %&gt;%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group_by(lake) %&gt;%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summarize(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mean_length = mean(length_mm),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sd_length = sd(length_mm),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n = n(),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se_length = sd_length / sqrt(n),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ci_lower = mean_length - 2 * se_length,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ci_upper = mean_length + 2 * se_length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confidence intervals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grayling_ci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 × 7
  lake  mean_length sd_length     n se_length ci_lower ci_upper
  &lt;chr&gt;       &lt;dbl&gt;     &lt;dbl&gt; &lt;int&gt;     &lt;dbl&gt;    &lt;dbl&gt;    &lt;dbl&gt;
1 I3           266.      28.3    66      3.48     259.     273.
2 I8           363.      52.3   102      5.18     352.     373.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message: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warning: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paged-print: false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Plot with confidence intervals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ggplot(grayling_ci, aes(x = lake, y = mean_length, fill = lake))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geom_bar(stat = "identity", alpha = 0.7)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geom_errorbar(aes(ymin = ci_lower, ymax = ci_upper),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    width = 0.2)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labs(title = "Mean Fish Length by Lake with 95% Confidence Intervals",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subtitle = "Error bars represent 95% confidence intervals",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x = "Lake",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y = "Mean Length (mm)")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theme_minimal()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</p:txBody>
      </p:sp>
      <p:pic>
        <p:nvPicPr>
          <p:cNvPr descr="03_01_lecture_powerpoint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Different Types of Error Bars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compare different ways of displaying uncertainty in our estimates: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code-overflow: wrap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code-fold: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code-block-height: 800px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Calculate statistics for different types of error bars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grayling_error_bars &lt;- grayling_df %&gt;% group_by(lake) %&gt;%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summarize(mean_length = mean(length_mm),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sd_length = sd(length_mm), n = n(),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se_length = sd_length / sqrt(n),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ci_lower = mean_length - 1.96 * se_length,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ci_upper = mean_length + 1.96 * se_length,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one_sd_lower = mean_length - sd_length,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one_sd_upper = mean_length + sd_length)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Create a data frame for plotting different error types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lake_i3 &lt;- grayling_error_bars %&gt;% filter(lake == "I3")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error_types &lt;- data.frame(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error_type = c("Standard Deviation", "Standard Error", "95% Confidence Interval"),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lower = c(lake_i3$one_sd_lower,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lake_i3$mean_length - lake_i3$se_length,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lake_i3$ci_lower),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upper = c(lake_i3$one_sd_upper,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lake_i3$mean_length + lake_i3$se_length,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lake_i3$ci_upper))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Plot the comparison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ggplot()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geom_point(data = lake_i3, aes(x = "Mean",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y = mean_length), size = 4)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geom_errorbar(data = error_types,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aes(x = error_type, ymin = lower,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ymax = upper, color = error_type),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width = 0.2, linewidth = 1)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labs(title = "Different Types of Error Bars for Lake I3",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subtitle = "Comparing SD, SE, and 95% CI",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x = "",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y = "Length (mm)",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color = "Error Bar Type")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theme_minimal()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theme(legend.position = "none")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</p:txBody>
      </p:sp>
      <p:pic>
        <p:nvPicPr>
          <p:cNvPr descr="03_01_lecture_powerpoint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Key Takeaways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</a:t>
                </a:r>
                <a:r>
                  <a:rPr b="1"/>
                  <a:t>standard error</a:t>
                </a:r>
                <a:r>
                  <a:rPr/>
                  <a:t> measures the precision of a sample statistic as an estimate of a population parameter</a:t>
                </a:r>
              </a:p>
              <a:p>
                <a:pPr lvl="0"/>
                <a:r>
                  <a:rPr/>
                  <a:t>The standard error of the mean decreases as sample size increases: </a:t>
                </a:r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E</m:t>
                        </m:r>
                      </m:e>
                      <m:sub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sub>
                    </m:sSub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</a:p>
              <a:p>
                <a:pPr lvl="0"/>
                <a:r>
                  <a:rPr/>
                  <a:t>The </a:t>
                </a:r>
                <a:r>
                  <a:rPr b="1"/>
                  <a:t>sampling distribution</a:t>
                </a:r>
                <a:r>
                  <a:rPr/>
                  <a:t> shows the variation in sample statistics that would be expected due to random sampling</a:t>
                </a:r>
              </a:p>
              <a:p>
                <a:pPr lvl="0"/>
                <a:r>
                  <a:rPr b="1"/>
                  <a:t>Confidence intervals</a:t>
                </a:r>
                <a:r>
                  <a:rPr/>
                  <a:t> provide a range of plausible values for the population parameter</a:t>
                </a:r>
              </a:p>
              <a:p>
                <a:pPr lvl="0"/>
                <a:r>
                  <a:rPr/>
                  <a:t>Larger sample sizes provide more precise estimates (narrower confidence intervals)</a:t>
                </a:r>
              </a:p>
              <a:p>
                <a:pPr lvl="0"/>
                <a:r>
                  <a:rPr/>
                  <a:t>When reporting results, always include a measure of precision (SE or</a:t>
                </a:r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For Further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Try calculating the standard error and confidence intervals for other variables in the dataset</a:t>
            </a:r>
          </a:p>
          <a:p>
            <a:pPr lvl="0"/>
            <a:r>
              <a:rPr/>
              <a:t>Experiment with different sample sizes to see how they affect the precision of estimates</a:t>
            </a:r>
          </a:p>
          <a:p>
            <a:pPr lvl="0"/>
            <a:r>
              <a:rPr/>
              <a:t>Compare the means of the two lakes using confidence intervals - do they overlap?</a:t>
            </a:r>
          </a:p>
          <a:p>
            <a:pPr lvl="0"/>
            <a:r>
              <a:rPr/>
              <a:t>Consider how these concepts extend to other statistics beyond the mean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lecture, we’ve explored:</a:t>
            </a:r>
          </a:p>
          <a:p>
            <a:pPr lvl="0"/>
            <a:r>
              <a:rPr/>
              <a:t>Why statistics is essential in biology</a:t>
            </a:r>
          </a:p>
          <a:p>
            <a:pPr lvl="0"/>
            <a:r>
              <a:rPr/>
              <a:t>Types of biological variables and their properties</a:t>
            </a:r>
          </a:p>
          <a:p>
            <a:pPr lvl="0"/>
            <a:r>
              <a:rPr/>
              <a:t>Accuracy, precision, and bias in measurements</a:t>
            </a:r>
          </a:p>
          <a:p>
            <a:pPr lvl="0"/>
            <a:r>
              <a:rPr/>
              <a:t>Measures of central tendency (mean, median, geometric mean)</a:t>
            </a:r>
          </a:p>
          <a:p>
            <a:pPr lvl="0"/>
            <a:r>
              <a:rPr/>
              <a:t>Measures of spread (standard deviation, variance, and interquartile range)</a:t>
            </a:r>
          </a:p>
          <a:p>
            <a:pPr lvl="0"/>
            <a:r>
              <a:rPr/>
              <a:t>Data transformations for skewed distributions</a:t>
            </a:r>
          </a:p>
          <a:p>
            <a:pPr lvl="0"/>
            <a:r>
              <a:rPr/>
              <a:t>Visualization techniques for understanding distributions</a:t>
            </a:r>
          </a:p>
          <a:p>
            <a:pPr lvl="0"/>
            <a:r>
              <a:rPr/>
              <a:t>Handling missing values</a:t>
            </a:r>
          </a:p>
          <a:p>
            <a:pPr lvl="0" indent="0" marL="0">
              <a:buNone/>
            </a:pPr>
            <a:r>
              <a:rPr/>
              <a:t>These tools form the foundation of statistical analysis and will be essential as we move forward to more complex statistical methods.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Can you do this for the pine data we have collected?</a:t>
            </a:r>
          </a:p>
          <a:p>
            <a:pPr lvl="0" indent="0" marL="1270000">
              <a:buNone/>
            </a:pPr>
            <a:r>
              <a:rPr sz="2000"/>
              <a:t>Let’s recreate the basic histogram of fish lengths from our last class. Use the </a:t>
            </a:r>
            <a:r>
              <a:rPr sz="2000">
                <a:latin typeface="Courier"/>
              </a:rPr>
              <a:t>sculpin_df</a:t>
            </a:r>
            <a:r>
              <a:rPr sz="2000"/>
              <a:t> data frame that’s already loaded.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Write your code here to read in the file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How do you examine the data - what are the ways you think and lets try it!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Populations and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Before we dive into descriptive statistics, let’s clarify some fundamental concepts:</a:t>
            </a:r>
          </a:p>
          <a:p>
            <a:pPr lvl="0"/>
            <a:r>
              <a:rPr b="1"/>
              <a:t>Population</a:t>
            </a:r>
            <a:r>
              <a:rPr/>
              <a:t>: The entire group of things under consideration; the group for which answers obtained from measurements and statistical analysis are pertinent.</a:t>
            </a:r>
          </a:p>
          <a:p>
            <a:pPr lvl="0"/>
            <a:r>
              <a:rPr b="1"/>
              <a:t>Sample</a:t>
            </a:r>
            <a:r>
              <a:rPr/>
              <a:t>: A subset of the population that is actually measured.</a:t>
            </a:r>
          </a:p>
          <a:p>
            <a:pPr lvl="0"/>
            <a:r>
              <a:rPr b="1"/>
              <a:t>Sample unit</a:t>
            </a:r>
            <a:r>
              <a:rPr/>
              <a:t>: The individual thing drawn from the population.</a:t>
            </a:r>
          </a:p>
          <a:p>
            <a:pPr lvl="0" indent="0" marL="0">
              <a:buNone/>
            </a:pPr>
            <a:r>
              <a:rPr/>
              <a:t>Types of populations: -</a:t>
            </a:r>
          </a:p>
          <a:p>
            <a:pPr lvl="0"/>
            <a:r>
              <a:rPr b="1"/>
              <a:t>Observational population</a:t>
            </a:r>
            <a:r>
              <a:rPr/>
              <a:t>: Usually finite but may be very large (e.g., head width of all corn earworms in a field) -</a:t>
            </a:r>
          </a:p>
          <a:p>
            <a:pPr lvl="0"/>
            <a:r>
              <a:rPr b="1"/>
              <a:t>Experimental population</a:t>
            </a:r>
            <a:r>
              <a:rPr/>
              <a:t>: Often conceptually infinite (e.g., all possible goldenrod plants that could receive a specific fertilizer treatment)</a:t>
            </a:r>
          </a:p>
          <a:p>
            <a:pPr lvl="0" indent="0" marL="0">
              <a:buNone/>
            </a:pPr>
            <a:r>
              <a:rPr/>
              <a:t>Sampling involves</a:t>
            </a:r>
          </a:p>
          <a:p>
            <a:pPr lvl="0"/>
            <a:r>
              <a:rPr b="1"/>
              <a:t>inference</a:t>
            </a:r>
            <a:r>
              <a:rPr/>
              <a:t> - generalizing from what is observed in the sample to what is present in the population.</a:t>
            </a:r>
          </a:p>
          <a:p>
            <a:pPr lvl="0"/>
            <a:r>
              <a:rPr/>
              <a:t>Valid inference requires </a:t>
            </a:r>
            <a:r>
              <a:rPr b="1"/>
              <a:t>random sampling</a:t>
            </a:r>
            <a:r>
              <a:rPr/>
              <a:t>.</a:t>
            </a:r>
          </a:p>
        </p:txBody>
      </p:sp>
      <p:pic>
        <p:nvPicPr>
          <p:cNvPr descr="images/pop_sample_st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89000"/>
            <a:ext cx="278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vs. 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It’s important to distinguish between:</a:t>
            </a:r>
          </a:p>
          <a:p>
            <a:pPr lvl="0"/>
            <a:r>
              <a:rPr b="1"/>
              <a:t>Parameters</a:t>
            </a:r>
            <a:r>
              <a:rPr/>
              <a:t>: True numerical values for a population (usually denoted by Greek letters)</a:t>
            </a:r>
          </a:p>
          <a:p>
            <a:pPr lvl="0"/>
            <a:r>
              <a:rPr b="1"/>
              <a:t>Statistics</a:t>
            </a:r>
            <a:r>
              <a:rPr/>
              <a:t>: Estimates of parameters based on samples (usually denoted by Roman letters)</a:t>
            </a:r>
          </a:p>
          <a:p>
            <a:pPr lvl="0" indent="0" marL="0">
              <a:buNone/>
            </a:pPr>
            <a:r>
              <a:rPr/>
              <a:t>For example:</a:t>
            </a:r>
          </a:p>
          <a:p>
            <a:pPr lvl="0"/>
            <a:r>
              <a:rPr/>
              <a:t>Population mean (μ) is estimated by sample mean (Y̅)</a:t>
            </a:r>
          </a:p>
          <a:p>
            <a:pPr lvl="0"/>
            <a:r>
              <a:rPr/>
              <a:t>Population standard deviation (σ) is estimated by sample standard deviation (s)</a:t>
            </a:r>
          </a:p>
          <a:p>
            <a:pPr lvl="0" indent="0" marL="0">
              <a:buNone/>
            </a:pPr>
            <a:r>
              <a:rPr/>
              <a:t>The standard deviation formula above includes n-1 in the denominator (rather than n) to provide an unbiased estimate of the population parameter.</a:t>
            </a:r>
          </a:p>
        </p:txBody>
      </p:sp>
      <p:pic>
        <p:nvPicPr>
          <p:cNvPr descr="images/pop_sample_st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89000"/>
            <a:ext cx="278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Kinds of Biological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Understanding the type of variable you’re working with is essential for selecting appropriate statistics: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Measurement or Quantitative Variables</a:t>
            </a:r>
          </a:p>
          <a:p>
            <a:pPr lvl="0"/>
            <a:r>
              <a:rPr b="1"/>
              <a:t>Continuous</a:t>
            </a:r>
            <a:r>
              <a:rPr/>
              <a:t>: Any value between extremes of scale is possible (e.g., mass, length)</a:t>
            </a:r>
          </a:p>
          <a:p>
            <a:pPr lvl="0"/>
            <a:r>
              <a:rPr b="1"/>
              <a:t>Discrete (meristic)</a:t>
            </a:r>
            <a:r>
              <a:rPr/>
              <a:t>: Only fixed values (usually integers) between extremes are possible (e.g., bristle number, egg count)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Rank Variables (Ordinal)</a:t>
            </a:r>
          </a:p>
          <a:p>
            <a:pPr lvl="0"/>
            <a:r>
              <a:rPr/>
              <a:t>Assign only order, not quantity</a:t>
            </a:r>
          </a:p>
          <a:p>
            <a:pPr lvl="0"/>
            <a:r>
              <a:rPr/>
              <a:t>Nothing implied about relative distance between values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Categorical Variables (Qualitative)</a:t>
            </a:r>
          </a:p>
          <a:p>
            <a:pPr lvl="0"/>
            <a:r>
              <a:rPr/>
              <a:t>No quantitative information (e.g., male/female, living/dead)</a:t>
            </a:r>
          </a:p>
          <a:p>
            <a:pPr lvl="0"/>
            <a:r>
              <a:rPr/>
              <a:t>Some are simplifications of quantitative variables (e.g., color instead of wavelength)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asdfsd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Kinds of Biological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Derived Variables</a:t>
            </a:r>
          </a:p>
          <a:p>
            <a:pPr lvl="0"/>
            <a:r>
              <a:rPr b="1"/>
              <a:t>Percentages, Proportions</a:t>
            </a:r>
            <a:r>
              <a:rPr/>
              <a:t>: Ratio of some component to total</a:t>
            </a:r>
          </a:p>
          <a:p>
            <a:pPr lvl="0"/>
            <a:r>
              <a:rPr b="1"/>
              <a:t>Ratios</a:t>
            </a:r>
            <a:r>
              <a:rPr/>
              <a:t>: Relation of two variables</a:t>
            </a:r>
          </a:p>
          <a:p>
            <a:pPr lvl="0"/>
            <a:r>
              <a:rPr b="1"/>
              <a:t>Rates</a:t>
            </a:r>
            <a:r>
              <a:rPr/>
              <a:t>: Quantity per unit (time, mass, etc.)</a:t>
            </a:r>
          </a:p>
          <a:p>
            <a:pPr lvl="0"/>
            <a:r>
              <a:rPr b="1"/>
              <a:t>Indices</a:t>
            </a:r>
            <a:r>
              <a:rPr/>
              <a:t>: More complex derived variables (e.g., condition index)</a:t>
            </a:r>
          </a:p>
          <a:p>
            <a:pPr lvl="0" indent="0" marL="0">
              <a:buNone/>
            </a:pPr>
            <a:r>
              <a:rPr/>
              <a:t>Let’s explore our grayling fish dataset and identify the types of variables it contains.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asf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</dc:title>
  <dc:creator>Bill Perry</dc:creator>
  <cp:keywords/>
  <dcterms:created xsi:type="dcterms:W3CDTF">2025-05-14T16:02:03Z</dcterms:created>
  <dcterms:modified xsi:type="dcterms:W3CDTF">2025-05-14T16:02:03Z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