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ANOVA Assumptions Testing</a:t>
            </a:r>
          </a:p>
        </p:txBody>
      </p:sp>
      <p:sp>
        <p:nvSpPr>
          <p:cNvPr id="4" name="Text Placeholder 3"/>
          <p:cNvSpPr>
            <a:spLocks noGrp="1"/>
          </p:cNvSpPr>
          <p:nvPr>
            <p:ph idx="2" sz="half" type="body"/>
          </p:nvPr>
        </p:nvSpPr>
        <p:spPr/>
        <p:txBody>
          <a:bodyPr/>
          <a:lstStyle/>
          <a:p>
            <a:pPr lvl="0" indent="0" marL="0">
              <a:buNone/>
            </a:pPr>
            <a:r>
              <a:rPr/>
              <a:t>For valid inference from ANOVA, several assumptions must be met. We test these assumptions below.</a:t>
            </a:r>
          </a:p>
          <a:p>
            <a:pPr lvl="0" indent="0">
              <a:buNone/>
            </a:pPr>
            <a:r>
              <a:rPr>
                <a:solidFill>
                  <a:srgbClr val="5E5E5E"/>
                </a:solidFill>
                <a:latin typeface="Courier"/>
              </a:rPr>
              <a:t># Extract residuals</a:t>
            </a:r>
            <a:br/>
            <a:r>
              <a:rPr>
                <a:solidFill>
                  <a:srgbClr val="003B4F"/>
                </a:solidFill>
                <a:latin typeface="Courier"/>
              </a:rPr>
              <a:t>residuals &lt;- </a:t>
            </a:r>
            <a:r>
              <a:rPr>
                <a:solidFill>
                  <a:srgbClr val="4758AB"/>
                </a:solidFill>
                <a:latin typeface="Courier"/>
              </a:rPr>
              <a:t>residuals</a:t>
            </a:r>
            <a:r>
              <a:rPr>
                <a:solidFill>
                  <a:srgbClr val="003B4F"/>
                </a:solidFill>
                <a:latin typeface="Courier"/>
              </a:rPr>
              <a:t>(nested_model)</a:t>
            </a:r>
            <a:br/>
            <a:br/>
            <a:r>
              <a:rPr>
                <a:solidFill>
                  <a:srgbClr val="5E5E5E"/>
                </a:solidFill>
                <a:latin typeface="Courier"/>
              </a:rPr>
              <a:t># QQ plot</a:t>
            </a:r>
            <a:br/>
            <a:r>
              <a:rPr>
                <a:solidFill>
                  <a:srgbClr val="003B4F"/>
                </a:solidFill>
                <a:latin typeface="Courier"/>
              </a:rPr>
              <a:t>qq_plot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"Normal 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br/>
            <a:br/>
            <a:r>
              <a:rPr>
                <a:solidFill>
                  <a:srgbClr val="5E5E5E"/>
                </a:solidFill>
                <a:latin typeface="Courier"/>
              </a:rPr>
              <a:t># Histogram of residuals</a:t>
            </a:r>
            <a:br/>
            <a:r>
              <a:rPr>
                <a:solidFill>
                  <a:srgbClr val="003B4F"/>
                </a:solidFill>
                <a:latin typeface="Courier"/>
              </a:rPr>
              <a:t>hist_plot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a:t>
            </a:r>
            <a:br/>
            <a:br/>
            <a:r>
              <a:rPr>
                <a:solidFill>
                  <a:srgbClr val="5E5E5E"/>
                </a:solidFill>
                <a:latin typeface="Courier"/>
              </a:rPr>
              <a:t># Residuals vs. Fitted plot</a:t>
            </a:r>
            <a:br/>
            <a:r>
              <a:rPr>
                <a:solidFill>
                  <a:srgbClr val="003B4F"/>
                </a:solidFill>
                <a:latin typeface="Courier"/>
              </a:rPr>
              <a:t>fitted_values &lt;- </a:t>
            </a:r>
            <a:r>
              <a:rPr>
                <a:solidFill>
                  <a:srgbClr val="4758AB"/>
                </a:solidFill>
                <a:latin typeface="Courier"/>
              </a:rPr>
              <a:t>fitted</a:t>
            </a:r>
            <a:r>
              <a:rPr>
                <a:solidFill>
                  <a:srgbClr val="003B4F"/>
                </a:solidFill>
                <a:latin typeface="Courier"/>
              </a:rPr>
              <a:t>(nested_model)</a:t>
            </a:r>
            <a:br/>
            <a:r>
              <a:rPr>
                <a:solidFill>
                  <a:srgbClr val="003B4F"/>
                </a:solidFill>
                <a:latin typeface="Courier"/>
              </a:rPr>
              <a:t>resid_plot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fitted =</a:t>
            </a:r>
            <a:r>
              <a:rPr>
                <a:solidFill>
                  <a:srgbClr val="003B4F"/>
                </a:solidFill>
                <a:latin typeface="Courier"/>
              </a:rPr>
              <a:t> fitted_values, </a:t>
            </a:r>
            <a:r>
              <a:rPr>
                <a:solidFill>
                  <a:srgbClr val="657422"/>
                </a:solidFill>
                <a:latin typeface="Courier"/>
              </a:rPr>
              <a:t>residuals =</a:t>
            </a:r>
            <a:r>
              <a:rPr>
                <a:solidFill>
                  <a:srgbClr val="003B4F"/>
                </a:solidFill>
                <a:latin typeface="Courier"/>
              </a:rPr>
              <a:t> residuals),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qq_plot </a:t>
            </a:r>
            <a:r>
              <a:rPr>
                <a:solidFill>
                  <a:srgbClr val="5E5E5E"/>
                </a:solidFill>
                <a:latin typeface="Courier"/>
              </a:rPr>
              <a:t>+</a:t>
            </a:r>
            <a:r>
              <a:rPr>
                <a:solidFill>
                  <a:srgbClr val="003B4F"/>
                </a:solidFill>
                <a:latin typeface="Courier"/>
              </a:rPr>
              <a:t> hist_plot </a:t>
            </a:r>
            <a:r>
              <a:rPr>
                <a:solidFill>
                  <a:srgbClr val="5E5E5E"/>
                </a:solidFill>
                <a:latin typeface="Courier"/>
              </a:rPr>
              <a:t>+</a:t>
            </a:r>
            <a:r>
              <a:rPr>
                <a:solidFill>
                  <a:srgbClr val="003B4F"/>
                </a:solidFill>
                <a:latin typeface="Courier"/>
              </a:rPr>
              <a:t> resid_plot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3</a:t>
            </a:r>
            <a:r>
              <a:rPr>
                <a:solidFill>
                  <a:srgbClr val="003B4F"/>
                </a:solidFill>
                <a:latin typeface="Courier"/>
              </a:rPr>
              <a:t>)</a:t>
            </a:r>
          </a:p>
        </p:txBody>
      </p:sp>
      <p:pic>
        <p:nvPicPr>
          <p:cNvPr descr="14_02_nested_anova_files/figure-pptx/unnamed-chunk-8-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Levenes Test for Homogeneity of Variance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2. Homogeneity of Variance</a:t>
            </a:r>
            <a:br/>
            <a:r>
              <a:rPr>
                <a:solidFill>
                  <a:srgbClr val="5E5E5E"/>
                </a:solidFill>
                <a:latin typeface="Courier"/>
              </a:rPr>
              <a:t># Levene's test</a:t>
            </a:r>
            <a:b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a:buNone/>
            </a:pPr>
            <a:r>
              <a:rPr>
                <a:solidFill>
                  <a:srgbClr val="5E5E5E"/>
                </a:solidFill>
                <a:latin typeface="Courier"/>
              </a:rPr>
              <a:t># # Display results with flextable</a:t>
            </a:r>
            <a:br/>
            <a:r>
              <a:rPr>
                <a:solidFill>
                  <a:srgbClr val="5E5E5E"/>
                </a:solidFill>
                <a:latin typeface="Courier"/>
              </a:rPr>
              <a:t># data.frame(</a:t>
            </a:r>
            <a:br/>
            <a:r>
              <a:rPr>
                <a:solidFill>
                  <a:srgbClr val="5E5E5E"/>
                </a:solidFill>
                <a:latin typeface="Courier"/>
              </a:rPr>
              <a:t>#   Statistic = c(levene_test$`F value`[1]),</a:t>
            </a:r>
            <a:br/>
            <a:r>
              <a:rPr>
                <a:solidFill>
                  <a:srgbClr val="5E5E5E"/>
                </a:solidFill>
                <a:latin typeface="Courier"/>
              </a:rPr>
              <a:t>#   df1 = c(levene_test$Df[1]),</a:t>
            </a:r>
            <a:br/>
            <a:r>
              <a:rPr>
                <a:solidFill>
                  <a:srgbClr val="5E5E5E"/>
                </a:solidFill>
                <a:latin typeface="Courier"/>
              </a:rPr>
              <a:t>#   df2 = c(levene_test$Df[2]),</a:t>
            </a:r>
            <a:br/>
            <a:r>
              <a:rPr>
                <a:solidFill>
                  <a:srgbClr val="5E5E5E"/>
                </a:solidFill>
                <a:latin typeface="Courier"/>
              </a:rPr>
              <a:t>#   p.value = c(levene_test$`Pr(&gt;F)`[1])</a:t>
            </a:r>
            <a:br/>
            <a:r>
              <a:rPr>
                <a:solidFill>
                  <a:srgbClr val="5E5E5E"/>
                </a:solidFill>
                <a:latin typeface="Courier"/>
              </a:rPr>
              <a:t># )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Statistic = "F value",</a:t>
            </a:r>
            <a:br/>
            <a:r>
              <a:rPr>
                <a:solidFill>
                  <a:srgbClr val="5E5E5E"/>
                </a:solidFill>
                <a:latin typeface="Courier"/>
              </a:rPr>
              <a:t>#     df1 = "df1",</a:t>
            </a:r>
            <a:br/>
            <a:r>
              <a:rPr>
                <a:solidFill>
                  <a:srgbClr val="5E5E5E"/>
                </a:solidFill>
                <a:latin typeface="Courier"/>
              </a:rPr>
              <a:t>#     df2 = "df2",</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c("Statistic", "p.value"), digits = 3) %&gt;%</a:t>
            </a:r>
            <a:br/>
            <a:r>
              <a:rPr>
                <a:solidFill>
                  <a:srgbClr val="5E5E5E"/>
                </a:solidFill>
                <a:latin typeface="Courier"/>
              </a:rPr>
              <a:t>#   autofit() %&gt;%</a:t>
            </a:r>
            <a:br/>
            <a:r>
              <a:rPr>
                <a:solidFill>
                  <a:srgbClr val="5E5E5E"/>
                </a:solidFill>
                <a:latin typeface="Courier"/>
              </a:rPr>
              <a:t>#   add_header_lines("Levene's Test for Homogeneity of Variance") %&gt;%</a:t>
            </a:r>
            <a:br/>
            <a:r>
              <a:rPr>
                <a:solidFill>
                  <a:srgbClr val="5E5E5E"/>
                </a:solidFill>
                <a:latin typeface="Courier"/>
              </a:rPr>
              <a:t>#   theme_box()</a:t>
            </a:r>
          </a:p>
          <a:p>
            <a:pPr lvl="0" indent="0" marL="1270000">
              <a:buNone/>
            </a:pPr>
            <a:r>
              <a:rPr sz="2000" b="1"/>
              <a:t>Important</a:t>
            </a:r>
          </a:p>
          <a:p>
            <a:pPr lvl="0" indent="0" marL="1270000">
              <a:buNone/>
            </a:pPr>
            <a:r>
              <a:rPr sz="2000"/>
              <a:t>Interpretation of Assumption Tests The Q-Q plot shows some deviation from normality, particularly in the tails, and Levene’s test indicates significant heterogeneity of variances across treatments (F = r round(levene_test$“F value”[1], 2), p &lt; 0.001). As noted by Quinn &amp; Keough (2002), there were “large differences in within-cell variances” in this dataset, and transformations (including arcsin) did not improve variance homogeneity. However, ANOVA is generally robust to heteroscedasticity with balanced designs, which is why they chose to analyze untransformed data. The residuals vs. fitted plot also shows a pattern of increasing variance with increasing fitted values, confirming the heteroscedasticity.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 treatments.</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(ggplot_boxplot)</a:t>
            </a:r>
          </a:p>
        </p:txBody>
      </p:sp>
      <p:pic>
        <p:nvPicPr>
          <p:cNvPr descr="14_02_nested_anova_files/figure-pptx/unnamed-chunk-10-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Means Plot</a:t>
            </a:r>
          </a:p>
        </p:txBody>
      </p:sp>
      <p:sp>
        <p:nvSpPr>
          <p:cNvPr id="4" name="Text Placeholder 3"/>
          <p:cNvSpPr>
            <a:spLocks noGrp="1"/>
          </p:cNvSpPr>
          <p:nvPr>
            <p:ph idx="2" sz="half" type="body"/>
          </p:nvPr>
        </p:nvSpPr>
        <p:spPr/>
        <p:txBody>
          <a:bodyPr/>
          <a:lstStyle/>
          <a:p>
            <a:pPr lvl="0"/>
            <a:r>
              <a:rPr/>
              <a:t>text</a:t>
            </a:r>
          </a:p>
          <a:p>
            <a:pPr lvl="0" indent="0">
              <a:buNone/>
            </a:pPr>
            <a:r>
              <a:rPr>
                <a:solidFill>
                  <a:srgbClr val="5E5E5E"/>
                </a:solidFill>
                <a:latin typeface="Courier"/>
              </a:rPr>
              <a:t># Create means plot</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geom_line(size = 1) +</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filamentous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(means_plot)</a:t>
            </a:r>
          </a:p>
        </p:txBody>
      </p:sp>
      <p:pic>
        <p:nvPicPr>
          <p:cNvPr descr="14_02_nested_anova_files/figure-pptx/unnamed-chunk-11-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Scientific Interpretation Our nested ANOVA analysis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 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 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 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Introduction top a nested design the hard way</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Data Overview</a:t>
            </a:r>
          </a:p>
        </p:txBody>
      </p:sp>
      <p:sp>
        <p:nvSpPr>
          <p:cNvPr id="3" name="Content Placeholder 2"/>
          <p:cNvSpPr>
            <a:spLocks noGrp="1"/>
          </p:cNvSpPr>
          <p:nvPr>
            <p:ph idx="1"/>
          </p:nvPr>
        </p:nvSpPr>
        <p:spPr/>
        <p:txBody>
          <a:bodyPr/>
          <a:lstStyle/>
          <a:p>
            <a:pPr lvl="0" indent="0" marL="0">
              <a:buNone/>
            </a:pPr>
            <a:r>
              <a:rPr/>
              <a:t>The dataframe contains r nrow(andrew)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 Analysis</a:t>
            </a:r>
          </a:p>
        </p:txBody>
      </p:sp>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is a hierarchical design where the effect of patches must be considered within each treatment. Following the approach used in Quinn &amp; Keough (2002), we’ll use a traditional nested ANOVA.</a:t>
            </a:r>
          </a:p>
          <a:p>
            <a:pPr lvl="0" indent="0">
              <a:buNone/>
            </a:pPr>
            <a:r>
              <a:rPr>
                <a:solidFill>
                  <a:srgbClr val="4758AB"/>
                </a:solidFill>
                <a:latin typeface="Courier"/>
              </a:rPr>
              <a:t>library</a:t>
            </a:r>
            <a:r>
              <a:rPr>
                <a:solidFill>
                  <a:srgbClr val="003B4F"/>
                </a:solidFill>
                <a:latin typeface="Courier"/>
              </a:rPr>
              <a:t>(lmerTest)</a:t>
            </a:r>
            <a:br/>
            <a:r>
              <a:rPr>
                <a:solidFill>
                  <a:srgbClr val="5E5E5E"/>
                </a:solidFill>
                <a:latin typeface="Courier"/>
              </a:rPr>
              <a:t># Fit the model with treatment as fixed effect and patch nested within treatment as random</a:t>
            </a:r>
            <a:br/>
            <a:r>
              <a:rPr>
                <a:solidFill>
                  <a:srgbClr val="003B4F"/>
                </a:solidFill>
                <a:latin typeface="Courier"/>
              </a:rPr>
              <a:t>nested_model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                    </a:t>
            </a:r>
            <a:r>
              <a:rPr>
                <a:solidFill>
                  <a:srgbClr val="657422"/>
                </a:solidFill>
                <a:latin typeface="Courier"/>
              </a:rPr>
              <a:t>control =</a:t>
            </a:r>
            <a:r>
              <a:rPr>
                <a:solidFill>
                  <a:srgbClr val="003B4F"/>
                </a:solidFill>
                <a:latin typeface="Courier"/>
              </a:rPr>
              <a:t> </a:t>
            </a:r>
            <a:r>
              <a:rPr>
                <a:solidFill>
                  <a:srgbClr val="4758AB"/>
                </a:solidFill>
                <a:latin typeface="Courier"/>
              </a:rPr>
              <a:t>lmerControl</a:t>
            </a:r>
            <a:r>
              <a:rPr>
                <a:solidFill>
                  <a:srgbClr val="003B4F"/>
                </a:solidFill>
                <a:latin typeface="Courier"/>
              </a:rPr>
              <a:t>(</a:t>
            </a:r>
            <a:r>
              <a:rPr>
                <a:solidFill>
                  <a:srgbClr val="657422"/>
                </a:solidFill>
                <a:latin typeface="Courier"/>
              </a:rPr>
              <a:t>optimizer =</a:t>
            </a:r>
            <a:r>
              <a:rPr>
                <a:solidFill>
                  <a:srgbClr val="003B4F"/>
                </a:solidFill>
                <a:latin typeface="Courier"/>
              </a:rPr>
              <a:t> </a:t>
            </a:r>
            <a:r>
              <a:rPr>
                <a:solidFill>
                  <a:srgbClr val="20794D"/>
                </a:solidFill>
                <a:latin typeface="Courier"/>
              </a:rPr>
              <a:t>"bobyqa"</a:t>
            </a:r>
            <a:r>
              <a:rPr>
                <a:solidFill>
                  <a:srgbClr val="003B4F"/>
                </a:solidFill>
                <a:latin typeface="Courier"/>
              </a:rPr>
              <a:t>,</a:t>
            </a:r>
            <a:br/>
            <a:r>
              <a:rPr>
                <a:solidFill>
                  <a:srgbClr val="003B4F"/>
                </a:solidFill>
                <a:latin typeface="Courier"/>
              </a:rPr>
              <a:t>                                         </a:t>
            </a:r>
            <a:r>
              <a:rPr>
                <a:solidFill>
                  <a:srgbClr val="657422"/>
                </a:solidFill>
                <a:latin typeface="Courier"/>
              </a:rPr>
              <a:t>optCtrl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maxfun =</a:t>
            </a:r>
            <a:r>
              <a:rPr>
                <a:solidFill>
                  <a:srgbClr val="003B4F"/>
                </a:solidFill>
                <a:latin typeface="Courier"/>
              </a:rPr>
              <a:t> </a:t>
            </a:r>
            <a:r>
              <a:rPr>
                <a:solidFill>
                  <a:srgbClr val="AD0000"/>
                </a:solidFill>
                <a:latin typeface="Courier"/>
              </a:rPr>
              <a:t>2e5</a:t>
            </a:r>
            <a:r>
              <a:rPr>
                <a:solidFill>
                  <a:srgbClr val="003B4F"/>
                </a:solidFill>
                <a:latin typeface="Courier"/>
              </a:rPr>
              <a:t>)))</a:t>
            </a:r>
            <a:br/>
            <a:r>
              <a:rPr>
                <a:solidFill>
                  <a:srgbClr val="5E5E5E"/>
                </a:solidFill>
                <a:latin typeface="Courier"/>
              </a:rPr>
              <a:t># BOBYQA (Bound Optimization BY Quadratic Approximation) is an optimization algorithm used in mixed-effects modeling to find the best parameter values that maximize the likelihood function. It's especially useful when fitting complex models like the ones you're working with in your nested ANOVA analysis.</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(nested_model)</a:t>
            </a:r>
          </a:p>
          <a:p>
            <a:pPr lvl="0" indent="0">
              <a:buNone/>
            </a:pPr>
            <a:r>
              <a:rPr>
                <a:latin typeface="Courier"/>
              </a:rPr>
              <a:t>Linear mixed model fit by REML. t-tests use Satterthwaite's method [
lmerModLmerTest]
Formula: ALGAE ~ TREAT + (1 | TREAT:PATCH)
   Data: andrew
Control: lmerControl(optimizer = "bobyqa", optCtrl = list(maxfun = 200000))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Type III ANOVA with F-statistics (not chi-square) using Satterthwaite's method</a:t>
            </a:r>
            <a:br/>
            <a:r>
              <a:rPr>
                <a:solidFill>
                  <a:srgbClr val="5E5E5E"/>
                </a:solidFill>
                <a:latin typeface="Courier"/>
              </a:rPr>
              <a:t># The issue was that you had "type = F" which should be "test.statistic = 'F'"</a:t>
            </a:r>
            <a:br/>
            <a:r>
              <a:rPr>
                <a:solidFill>
                  <a:srgbClr val="003B4F"/>
                </a:solidFill>
                <a:latin typeface="Courier"/>
              </a:rPr>
              <a:t>anova_result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br/>
            <a:r>
              <a:rPr>
                <a:solidFill>
                  <a:srgbClr val="4758AB"/>
                </a:solidFill>
                <a:latin typeface="Courier"/>
              </a:rPr>
              <a:t>print</a:t>
            </a:r>
            <a:r>
              <a:rPr>
                <a:solidFill>
                  <a:srgbClr val="003B4F"/>
                </a:solidFill>
                <a:latin typeface="Courier"/>
              </a:rPr>
              <a:t>(anova_result)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Alternative using car package</a:t>
            </a:r>
            <a:br/>
            <a:r>
              <a:rPr>
                <a:solidFill>
                  <a:srgbClr val="5E5E5E"/>
                </a:solidFill>
                <a:latin typeface="Courier"/>
              </a:rPr>
              <a:t># The parameter is "test.statistic", not "type"</a:t>
            </a:r>
            <a:br/>
            <a:r>
              <a:rPr>
                <a:solidFill>
                  <a:srgbClr val="003B4F"/>
                </a:solidFill>
                <a:latin typeface="Courier"/>
              </a:rPr>
              <a:t>anova_car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test.statistic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4758AB"/>
                </a:solidFill>
                <a:latin typeface="Courier"/>
              </a:rPr>
              <a:t>print</a:t>
            </a:r>
            <a:r>
              <a:rPr>
                <a:solidFill>
                  <a:srgbClr val="003B4F"/>
                </a:solidFill>
                <a:latin typeface="Courier"/>
              </a:rPr>
              <a:t>(anova_car)</a:t>
            </a:r>
          </a:p>
          <a:p>
            <a:pPr lvl="0" indent="0">
              <a:buNone/>
            </a:pPr>
            <a:r>
              <a:rPr>
                <a:latin typeface="Courier"/>
              </a:rPr>
              <a:t>Analysis of Deviance Table (Type III Wald F tests with Kenward-Roger df)
Response: ALGAE
                 F Df Df.res  Pr(&gt;F)  
(Intercept) 0.0191  1     12 0.89239  
TREAT       2.7171  3     12 0.09126 .
---
Signif. codes:  0 '***' 0.001 '**' 0.01 '*' 0.05 '.' 0.1 ' ' 1</a:t>
            </a:r>
          </a:p>
          <a:p>
            <a:pPr lvl="0" indent="0">
              <a:buNone/>
            </a:pPr>
            <a:r>
              <a:rPr>
                <a:solidFill>
                  <a:srgbClr val="5E5E5E"/>
                </a:solidFill>
                <a:latin typeface="Courier"/>
              </a:rPr>
              <a:t># You could also try with the simpler model structure</a:t>
            </a:r>
            <a:br/>
            <a:r>
              <a:rPr>
                <a:solidFill>
                  <a:srgbClr val="003B4F"/>
                </a:solidFill>
                <a:latin typeface="Courier"/>
              </a:rPr>
              <a:t>simple_model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Method 2</a:t>
            </a:r>
            <a:br/>
            <a:r>
              <a:rPr>
                <a:solidFill>
                  <a:srgbClr val="5E5E5E"/>
                </a:solidFill>
                <a:latin typeface="Courier"/>
              </a:rPr>
              <a:t># Define your model</a:t>
            </a:r>
            <a:br/>
            <a:r>
              <a:rPr>
                <a:solidFill>
                  <a:srgbClr val="003B4F"/>
                </a:solidFill>
                <a:latin typeface="Courier"/>
              </a:rPr>
              <a:t>model &lt;- </a:t>
            </a:r>
            <a:r>
              <a:rPr>
                <a:solidFill>
                  <a:srgbClr val="4758AB"/>
                </a:solidFill>
                <a:latin typeface="Courier"/>
              </a:rPr>
              <a:t>lm</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PATCH, </a:t>
            </a:r>
            <a:r>
              <a:rPr>
                <a:solidFill>
                  <a:srgbClr val="657422"/>
                </a:solidFill>
                <a:latin typeface="Courier"/>
              </a:rPr>
              <a:t>data =</a:t>
            </a:r>
            <a:r>
              <a:rPr>
                <a:solidFill>
                  <a:srgbClr val="003B4F"/>
                </a:solidFill>
                <a:latin typeface="Courier"/>
              </a:rPr>
              <a:t> andrew)</a:t>
            </a:r>
            <a:br/>
            <a:r>
              <a:rPr>
                <a:solidFill>
                  <a:srgbClr val="003B4F"/>
                </a:solidFill>
                <a:latin typeface="Courier"/>
              </a:rPr>
              <a:t>anova_results &lt;- </a:t>
            </a:r>
            <a:r>
              <a:rPr>
                <a:solidFill>
                  <a:srgbClr val="4758AB"/>
                </a:solidFill>
                <a:latin typeface="Courier"/>
              </a:rPr>
              <a:t>anova</a:t>
            </a:r>
            <a:r>
              <a:rPr>
                <a:solidFill>
                  <a:srgbClr val="003B4F"/>
                </a:solidFill>
                <a:latin typeface="Courier"/>
              </a:rPr>
              <a:t>(model)</a:t>
            </a:r>
            <a:br/>
            <a:br/>
            <a:r>
              <a:rPr>
                <a:solidFill>
                  <a:srgbClr val="5E5E5E"/>
                </a:solidFill>
                <a:latin typeface="Courier"/>
              </a:rPr>
              <a:t># Calculate F and p values for TREAT using PATCH as error term</a:t>
            </a:r>
            <a:br/>
            <a:r>
              <a:rPr>
                <a:solidFill>
                  <a:srgbClr val="003B4F"/>
                </a:solidFill>
                <a:latin typeface="Courier"/>
              </a:rPr>
              <a:t>F_treat &lt;- anova_results[</a:t>
            </a:r>
            <a:r>
              <a:rPr>
                <a:solidFill>
                  <a:srgbClr val="20794D"/>
                </a:solidFill>
                <a:latin typeface="Courier"/>
              </a:rPr>
              <a:t>"TREAT"</a:t>
            </a:r>
            <a:r>
              <a:rPr>
                <a:solidFill>
                  <a:srgbClr val="003B4F"/>
                </a:solidFill>
                <a:latin typeface="Courier"/>
              </a:rPr>
              <a:t>, </a:t>
            </a:r>
            <a:r>
              <a:rPr>
                <a:solidFill>
                  <a:srgbClr val="20794D"/>
                </a:solidFill>
                <a:latin typeface="Courier"/>
              </a:rPr>
              <a:t>"Mean Sq"</a:t>
            </a:r>
            <a:r>
              <a:rPr>
                <a:solidFill>
                  <a:srgbClr val="003B4F"/>
                </a:solidFill>
                <a:latin typeface="Courier"/>
              </a:rPr>
              <a:t>] </a:t>
            </a:r>
            <a:r>
              <a:rPr>
                <a:solidFill>
                  <a:srgbClr val="5E5E5E"/>
                </a:solidFill>
                <a:latin typeface="Courier"/>
              </a:rPr>
              <a:t>/</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a:t>
            </a:r>
            <a:br/>
            <a:r>
              <a:rPr>
                <a:solidFill>
                  <a:srgbClr val="003B4F"/>
                </a:solidFill>
                <a:latin typeface="Courier"/>
              </a:rPr>
              <a:t>             </a:t>
            </a:r>
            <a:r>
              <a:rPr>
                <a:solidFill>
                  <a:srgbClr val="657422"/>
                </a:solidFill>
                <a:latin typeface="Courier"/>
              </a:rPr>
              <a:t>df1 =</a:t>
            </a:r>
            <a:r>
              <a:rPr>
                <a:solidFill>
                  <a:srgbClr val="003B4F"/>
                </a:solidFill>
                <a:latin typeface="Courier"/>
              </a:rPr>
              <a:t> anova_results[</a:t>
            </a:r>
            <a:r>
              <a:rPr>
                <a:solidFill>
                  <a:srgbClr val="20794D"/>
                </a:solidFill>
                <a:latin typeface="Courier"/>
              </a:rPr>
              <a:t>"TREAT"</a:t>
            </a:r>
            <a:r>
              <a:rPr>
                <a:solidFill>
                  <a:srgbClr val="003B4F"/>
                </a:solidFill>
                <a:latin typeface="Courier"/>
              </a:rPr>
              <a:t>, </a:t>
            </a:r>
            <a:r>
              <a:rPr>
                <a:solidFill>
                  <a:srgbClr val="20794D"/>
                </a:solidFill>
                <a:latin typeface="Courier"/>
              </a:rPr>
              <a:t>"Df"</a:t>
            </a:r>
            <a:r>
              <a:rPr>
                <a:solidFill>
                  <a:srgbClr val="003B4F"/>
                </a:solidFill>
                <a:latin typeface="Courier"/>
              </a:rPr>
              <a:t>], </a:t>
            </a:r>
            <a:br/>
            <a:r>
              <a:rPr>
                <a:solidFill>
                  <a:srgbClr val="003B4F"/>
                </a:solidFill>
                <a:latin typeface="Courier"/>
              </a:rPr>
              <a:t>             </a:t>
            </a:r>
            <a:r>
              <a:rPr>
                <a:solidFill>
                  <a:srgbClr val="657422"/>
                </a:solidFill>
                <a:latin typeface="Courier"/>
              </a:rPr>
              <a:t>df2 =</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 custom ANOVA table with the correct error terms</a:t>
            </a:r>
            <a:br/>
            <a:r>
              <a:rPr>
                <a:solidFill>
                  <a:srgbClr val="003B4F"/>
                </a:solidFill>
                <a:latin typeface="Courier"/>
              </a:rPr>
              <a:t>custom_anova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a:t>
            </a:r>
            <a:r>
              <a:rPr>
                <a:solidFill>
                  <a:srgbClr val="003B4F"/>
                </a:solidFill>
                <a:latin typeface="Courier"/>
              </a:rPr>
              <a:t>, </a:t>
            </a:r>
            <a:r>
              <a:rPr>
                <a:solidFill>
                  <a:srgbClr val="20794D"/>
                </a:solidFill>
                <a:latin typeface="Courier"/>
              </a:rPr>
              <a:t>"PATCH"</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anova_results[,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20794D"/>
                </a:solidFill>
                <a:latin typeface="Courier"/>
              </a:rPr>
              <a:t>"Sum Sq"</a:t>
            </a:r>
            <a:r>
              <a:rPr>
                <a:solidFill>
                  <a:srgbClr val="003B4F"/>
                </a:solidFill>
                <a:latin typeface="Courier"/>
              </a:rPr>
              <a:t> = anova_results[,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20794D"/>
                </a:solidFill>
                <a:latin typeface="Courier"/>
              </a:rPr>
              <a:t>"Mean Sq"</a:t>
            </a:r>
            <a:r>
              <a:rPr>
                <a:solidFill>
                  <a:srgbClr val="003B4F"/>
                </a:solidFill>
                <a:latin typeface="Courier"/>
              </a:rPr>
              <a:t> = anova_results[, </a:t>
            </a:r>
            <a:r>
              <a:rPr>
                <a:solidFill>
                  <a:srgbClr val="20794D"/>
                </a:solidFill>
                <a:latin typeface="Courier"/>
              </a:rPr>
              <a:t>"Mean Sq"</a:t>
            </a:r>
            <a:r>
              <a:rPr>
                <a:solidFill>
                  <a:srgbClr val="003B4F"/>
                </a:solidFill>
                <a:latin typeface="Courier"/>
              </a:rPr>
              <a:t>],</a:t>
            </a:r>
            <a:br/>
            <a:r>
              <a:rPr>
                <a:solidFill>
                  <a:srgbClr val="003B4F"/>
                </a:solidFill>
                <a:latin typeface="Courier"/>
              </a:rPr>
              <a:t>  </a:t>
            </a:r>
            <a:r>
              <a:rPr>
                <a:solidFill>
                  <a:srgbClr val="20794D"/>
                </a:solidFill>
                <a:latin typeface="Courier"/>
              </a:rPr>
              <a:t>"F value"</a:t>
            </a:r>
            <a:r>
              <a:rPr>
                <a:solidFill>
                  <a:srgbClr val="003B4F"/>
                </a:solidFill>
                <a:latin typeface="Courier"/>
              </a:rPr>
              <a:t> = </a:t>
            </a:r>
            <a:r>
              <a:rPr>
                <a:solidFill>
                  <a:srgbClr val="4758AB"/>
                </a:solidFill>
                <a:latin typeface="Courier"/>
              </a:rPr>
              <a:t>c</a:t>
            </a:r>
            <a:r>
              <a:rPr>
                <a:solidFill>
                  <a:srgbClr val="003B4F"/>
                </a:solidFill>
                <a:latin typeface="Courier"/>
              </a:rPr>
              <a:t>(F_treat,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"F value"</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"Pr(&gt;F)"</a:t>
            </a:r>
            <a:r>
              <a:rPr>
                <a:solidFill>
                  <a:srgbClr val="003B4F"/>
                </a:solidFill>
                <a:latin typeface="Courier"/>
              </a:rPr>
              <a:t> = </a:t>
            </a:r>
            <a:r>
              <a:rPr>
                <a:solidFill>
                  <a:srgbClr val="4758AB"/>
                </a:solidFill>
                <a:latin typeface="Courier"/>
              </a:rPr>
              <a:t>c</a:t>
            </a:r>
            <a:r>
              <a:rPr>
                <a:solidFill>
                  <a:srgbClr val="003B4F"/>
                </a:solidFill>
                <a:latin typeface="Courier"/>
              </a:rPr>
              <a:t>(p_treat,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003B4F"/>
                </a:solidFill>
                <a:latin typeface="Courier"/>
              </a:rPr>
              <a:t>custom_anova</a:t>
            </a:r>
          </a:p>
          <a:p>
            <a:pPr lvl="0" indent="0">
              <a:buNone/>
            </a:pPr>
            <a:r>
              <a:rPr>
                <a:latin typeface="Courier"/>
              </a:rPr>
              <a:t>     Source Df   Sum.Sq  Mean.Sq  F.value          Pr..F.
1     TREAT  3 14429.14 4809.712 2.717102 0.0912620042021
2     PATCH 12 21241.95 1770.162 5.928207 0.0000008322613
3 Residuals 64 19110.40  298.600       NA              NA</a:t>
            </a:r>
          </a:p>
          <a:p>
            <a:pPr lvl="0" indent="0" marL="0">
              <a:buNone/>
            </a:pPr>
            <a:r>
              <a:rPr/>
              <a:t>Calculate Variance Components</a:t>
            </a:r>
          </a:p>
          <a:p>
            <a:pPr lvl="0" indent="0">
              <a:buNone/>
            </a:pPr>
            <a:r>
              <a:rPr>
                <a:solidFill>
                  <a:srgbClr val="5E5E5E"/>
                </a:solidFill>
                <a:latin typeface="Courier"/>
              </a:rPr>
              <a:t># Print corrected results</a:t>
            </a:r>
            <a:br/>
            <a:br/>
            <a:r>
              <a:rPr>
                <a:solidFill>
                  <a:srgbClr val="5E5E5E"/>
                </a:solidFill>
                <a:latin typeface="Courier"/>
              </a:rPr>
              <a:t># Calculate variance components</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var_comp_residual &lt;- MS_residual</a:t>
            </a:r>
            <a:br/>
            <a:r>
              <a:rPr>
                <a:solidFill>
                  <a:srgbClr val="003B4F"/>
                </a:solidFill>
                <a:latin typeface="Courier"/>
              </a:rPr>
              <a:t>var_comp_patch &lt;- (MS_patch </a:t>
            </a:r>
            <a:r>
              <a:rPr>
                <a:solidFill>
                  <a:srgbClr val="5E5E5E"/>
                </a:solidFill>
                <a:latin typeface="Courier"/>
              </a:rPr>
              <a:t>-</a:t>
            </a:r>
            <a:r>
              <a:rPr>
                <a:solidFill>
                  <a:srgbClr val="003B4F"/>
                </a:solidFill>
                <a:latin typeface="Courier"/>
              </a:rPr>
              <a:t> MS_residual) </a:t>
            </a:r>
            <a:r>
              <a:rPr>
                <a:solidFill>
                  <a:srgbClr val="5E5E5E"/>
                </a:solidFill>
                <a:latin typeface="Courier"/>
              </a:rPr>
              <a:t>/</a:t>
            </a:r>
            <a:r>
              <a:rPr>
                <a:solidFill>
                  <a:srgbClr val="003B4F"/>
                </a:solidFill>
                <a:latin typeface="Courier"/>
              </a:rPr>
              <a:t> n_quad</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 4 patches per treatment</a:t>
            </a:r>
            <a:br/>
            <a:br/>
            <a:r>
              <a:rPr>
                <a:solidFill>
                  <a:srgbClr val="5E5E5E"/>
                </a:solidFill>
                <a:latin typeface="Courier"/>
              </a:rPr>
              <a:t># Format variance components, showing negative values in parentheses</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4758AB"/>
                </a:solidFill>
                <a:latin typeface="Courier"/>
              </a:rPr>
              <a:t>print</a:t>
            </a:r>
            <a:r>
              <a:rPr>
                <a:solidFill>
                  <a:srgbClr val="003B4F"/>
                </a:solidFill>
                <a:latin typeface="Courier"/>
              </a:rPr>
              <a:t>(var_comp_table)</a:t>
            </a:r>
          </a:p>
          <a:p>
            <a:pPr lvl="0" indent="0">
              <a:buNone/>
            </a:pPr>
            <a:r>
              <a:rPr>
                <a:latin typeface="Courier"/>
              </a:rPr>
              <a:t>               Source Var_comp
1           Treatment      152
2 Patches (treatment)      294
3            Residual      299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ANOVA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ANOVA results with flextable</a:t>
                </a:r>
                <a:br/>
                <a:r>
                  <a:rPr>
                    <a:solidFill>
                      <a:srgbClr val="003B4F"/>
                    </a:solidFill>
                    <a:latin typeface="Courier"/>
                  </a:rPr>
                  <a:t>anova_table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"ANOVA table for nested design"</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9909358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tblGrid>
              <a:tr h="366640">
                <a:tc gridSpan="5">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Variance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 </a:t>
                </a: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r>
                  <a:rPr/>
                  <a:t> Where:</a:t>
                </a:r>
              </a:p>
              <a:p>
                <a:pPr lvl="0" indent="0" marL="0">
                  <a:buNone/>
                </a:pPr>
                <a14:m>
                  <m:oMath xmlns:m="http://schemas.openxmlformats.org/officeDocument/2006/math">
                    <m:r>
                      <m:t>μ</m:t>
                    </m:r>
                  </m:oMath>
                </a14:m>
                <a:r>
                  <a:rPr/>
                  <a:t> is the overall mean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variance components with flextable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784432761"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Interpretation of ANOVA Results The nested ANOVA reveals that there was no significant effect of urchin density treatment on algae cover (F = r round(F_treat, 2), df = r df_treat, r df_patch, p = r format(p_treat, digits=3)). However, there was significant variation among patches within treatments (F = r round(F_patch, 2), df = r df_patch, r df_residual, p &lt; 0.001). The variance component for patches nested within treatments (r format(var_comp_patch, digits=2)) indicates substantial spatial heterogeneity in algae cover, highlighting the importance of accounting for this spatial variation in the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(nested_model,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237561141"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2025-05-14T15:59:25Z</dcterms:created>
  <dcterms:modified xsi:type="dcterms:W3CDTF">2025-05-14T15:59:25Z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