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Statistical test results:</a:t>
            </a:r>
          </a:p>
          <a:p>
            <a:pPr lvl="0"/>
            <a:r>
              <a:rPr/>
              <a:t>α is the rate at which we will reject a true null hypothesis (Type I error rate)</a:t>
            </a:r>
          </a:p>
          <a:p>
            <a:pPr lvl="0"/>
            <a:r>
              <a:rPr/>
              <a:t>Lowering α will lower likelihood of incorrectly rejecting a true null hypothesis (e.g., 0.01, 0.001)</a:t>
            </a:r>
          </a:p>
          <a:p>
            <a:pPr lvl="0"/>
            <a:r>
              <a:rPr i="1"/>
              <a:t>Both Hs and α are specified</a:t>
            </a:r>
            <a:r>
              <a:rPr/>
              <a:t> </a:t>
            </a:r>
            <a:r>
              <a:rPr i="1"/>
              <a:t>BEFORE collection of data and analysis</a:t>
            </a:r>
          </a:p>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a:r>
              <a:rPr b="1"/>
              <a:t>Common interpretations:</a:t>
            </a:r>
          </a:p>
          <a:p>
            <a:pPr lvl="1"/>
            <a:r>
              <a:rPr/>
              <a:t>p &lt; 0.05: Strong evidence against H₀</a:t>
            </a:r>
          </a:p>
          <a:p>
            <a:pPr lvl="1"/>
            <a:r>
              <a:rPr/>
              <a:t>0.05 ≤ p &lt; 0.10: Moderate evidence against H₀</a:t>
            </a:r>
          </a:p>
          <a:p>
            <a:pPr lvl="1"/>
            <a:r>
              <a:rPr/>
              <a:t>p ≥ 0.10: Insufficient evidence against H₀</a:t>
            </a:r>
          </a:p>
          <a:p>
            <a:pPr lvl="0"/>
            <a:r>
              <a:rPr b="1"/>
              <a:t>Common misinterpretations:</a:t>
            </a:r>
          </a:p>
          <a:p>
            <a:pPr lvl="1"/>
            <a:r>
              <a:rPr/>
              <a:t>p-value is NOT the probability that H₀ is true</a:t>
            </a:r>
          </a:p>
          <a:p>
            <a:pPr lvl="1"/>
            <a:r>
              <a:rPr/>
              <a:t>p-value is NOT the probability that results occurred by chance</a:t>
            </a:r>
          </a:p>
          <a:p>
            <a:pPr lvl="1"/>
            <a:r>
              <a:rPr/>
              <a:t>Statistical significance ≠ practical significance</a:t>
            </a:r>
          </a:p>
          <a:p>
            <a:pPr lvl="0"/>
            <a:r>
              <a:rPr/>
              <a:t>Note that there is a difference in how to state the hypotheses</a:t>
            </a:r>
          </a:p>
          <a:p>
            <a:pPr lvl="1"/>
            <a:r>
              <a:rPr/>
              <a:t>one sample TTEST</a:t>
            </a:r>
          </a:p>
          <a:p>
            <a:pPr lvl="1"/>
            <a:r>
              <a:rPr/>
              <a:t>two sample TTEST</a:t>
            </a:r>
          </a:p>
        </p:txBody>
      </p:sp>
      <p:pic>
        <p:nvPicPr>
          <p:cNvPr descr="06_01_lecture_powerpoint_files/figure-pptx/unnamed-chunk-1-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Decision errors</a:t>
            </a:r>
          </a:p>
        </p:txBody>
      </p:sp>
      <p:sp>
        <p:nvSpPr>
          <p:cNvPr id="3" name="Content Placeholder 2"/>
          <p:cNvSpPr>
            <a:spLocks noGrp="1"/>
          </p:cNvSpPr>
          <p:nvPr>
            <p:ph idx="1" sz="half"/>
          </p:nvPr>
        </p:nvSpPr>
        <p:spPr/>
        <p:txBody>
          <a:bodyPr/>
          <a:lstStyle/>
          <a:p>
            <a:pPr lvl="0"/>
            <a:r>
              <a:rPr/>
              <a:t>Even good studies can reach incorrect conclusions</a:t>
            </a:r>
          </a:p>
          <a:p>
            <a:pPr lvl="0"/>
            <a:r>
              <a:rPr/>
              <a:t>“Decision errors”</a:t>
            </a:r>
          </a:p>
          <a:p>
            <a:pPr lvl="0"/>
            <a:r>
              <a:rPr/>
              <a:t>Two types of decision errors</a:t>
            </a:r>
          </a:p>
          <a:p>
            <a:pPr lvl="0"/>
            <a:r>
              <a:rPr/>
              <a:t>Want to know probability of making these errors</a:t>
            </a:r>
          </a:p>
        </p:txBody>
      </p:sp>
      <p:pic>
        <p:nvPicPr>
          <p:cNvPr descr="images/clipboard-1430957016.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Type I and Type II Errors</a:t>
            </a:r>
          </a:p>
        </p:txBody>
      </p:sp>
      <p:sp>
        <p:nvSpPr>
          <p:cNvPr id="3" name="Content Placeholder 2"/>
          <p:cNvSpPr>
            <a:spLocks noGrp="1"/>
          </p:cNvSpPr>
          <p:nvPr>
            <p:ph idx="1" sz="half"/>
          </p:nvPr>
        </p:nvSpPr>
        <p:spPr/>
        <p:txBody>
          <a:bodyPr/>
          <a:lstStyle/>
          <a:p>
            <a:pPr lvl="0"/>
            <a:r>
              <a:rPr b="1"/>
              <a:t>Type I error rate</a:t>
            </a:r>
          </a:p>
          <a:p>
            <a:pPr lvl="1"/>
            <a:r>
              <a:rPr b="1"/>
              <a:t>α</a:t>
            </a:r>
            <a:r>
              <a:rPr/>
              <a:t>: wrongly reject H₀ when it’s true</a:t>
            </a:r>
          </a:p>
          <a:p>
            <a:pPr lvl="1"/>
            <a:r>
              <a:rPr/>
              <a:t>α = 0.05 means a type I error rate of 5%</a:t>
            </a:r>
          </a:p>
          <a:p>
            <a:pPr lvl="0"/>
            <a:r>
              <a:rPr b="1"/>
              <a:t>Type II error rate, β</a:t>
            </a:r>
          </a:p>
          <a:p>
            <a:pPr lvl="1"/>
            <a:r>
              <a:rPr/>
              <a:t>wrongly fail to reject H₀ when it’s false</a:t>
            </a:r>
          </a:p>
          <a:p>
            <a:pPr lvl="0"/>
            <a:r>
              <a:rPr b="1"/>
              <a:t>Power = 1-β</a:t>
            </a:r>
            <a:r>
              <a:rPr/>
              <a:t>: probability of correctly rejecting H₀ when H₁ is true</a:t>
            </a:r>
          </a:p>
          <a:p>
            <a:pPr lvl="0"/>
            <a:r>
              <a:rPr/>
              <a:t>Inverse relationship between type I and type II error - but not straightforward</a:t>
            </a:r>
          </a:p>
          <a:p>
            <a:pPr lvl="0"/>
            <a:r>
              <a:rPr/>
              <a:t>Result of chance - sample not representative of population</a:t>
            </a:r>
          </a:p>
          <a:p>
            <a:pPr lvl="0"/>
            <a:r>
              <a:rPr/>
              <a:t>Which type of error is more dangerous?</a:t>
            </a:r>
          </a:p>
        </p:txBody>
      </p:sp>
      <p:pic>
        <p:nvPicPr>
          <p:cNvPr descr="images/clipboard-4092094638.png" id="0" name="Picture 1"/>
          <p:cNvPicPr>
            <a:picLocks noGrp="1" noChangeAspect="1"/>
          </p:cNvPicPr>
          <p:nvPr/>
        </p:nvPicPr>
        <p:blipFill>
          <a:blip r:embed="rId2"/>
          <a:stretch>
            <a:fillRect/>
          </a:stretch>
        </p:blipFill>
        <p:spPr bwMode="auto">
          <a:xfrm>
            <a:off x="6121400" y="1905000"/>
            <a:ext cx="2781300" cy="1968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images/clipboard-3204206464.png" id="0" name="Picture 1"/>
          <p:cNvPicPr>
            <a:picLocks noGrp="1" noChangeAspect="1"/>
          </p:cNvPicPr>
          <p:nvPr/>
        </p:nvPicPr>
        <p:blipFill>
          <a:blip r:embed="rId2"/>
          <a:stretch>
            <a:fillRect/>
          </a:stretch>
        </p:blipFill>
        <p:spPr bwMode="auto">
          <a:xfrm>
            <a:off x="6121400" y="1854200"/>
            <a:ext cx="2781300" cy="2082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06_01_lecture_powerpoint_files/figure-pptx/unnamed-chunk-2-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a:r>
              <a:rPr sz="2000"/>
              <a:t>pooled standard deviation</a:t>
            </a:r>
          </a:p>
          <a:p>
            <a:pPr lvl="1"/>
            <a:r>
              <a:rPr sz="2000"/>
              <a:t>This is the combined standard deviation of both groups weighted by respective degrees of freedom.</a:t>
            </a:r>
          </a:p>
          <a:p>
            <a:pPr lvl="0"/>
            <a:r>
              <a:rPr sz="2000"/>
              <a:t>Cohen’s d</a:t>
            </a:r>
          </a:p>
          <a:p>
            <a:pPr lvl="1"/>
            <a:r>
              <a:rPr sz="2000"/>
              <a:t>standardized difference between means - here assuming a difference of 30 units (mm)</a:t>
            </a:r>
          </a:p>
          <a:p>
            <a:pPr lvl="1"/>
            <a:r>
              <a:rPr sz="2000">
                <a:latin typeface="Courier"/>
              </a:rPr>
              <a:t>delta = 0.6741298</a:t>
            </a:r>
            <a:r>
              <a:rPr sz="2000"/>
              <a:t>: The standardized effect size (Cohen’s d)</a:t>
            </a:r>
          </a:p>
          <a:p>
            <a:pPr lvl="0" indent="0">
              <a:buNone/>
            </a:pP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(tidyverse)</a:t>
            </a:r>
            <a:br/>
            <a:b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br/>
            <a:r>
              <a:rPr>
                <a:solidFill>
                  <a:srgbClr val="003B4F"/>
                </a:solidFill>
                <a:latin typeface="Courier"/>
              </a:rPr>
              <a:t>i3_df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"I3"</a:t>
            </a:r>
            <a:r>
              <a:rPr>
                <a:solidFill>
                  <a:srgbClr val="003B4F"/>
                </a:solidFill>
                <a:latin typeface="Courier"/>
              </a:rPr>
              <a:t>)</a:t>
            </a:r>
            <a:br/>
            <a:r>
              <a:rPr>
                <a:solidFill>
                  <a:srgbClr val="003B4F"/>
                </a:solidFill>
                <a:latin typeface="Courier"/>
              </a:rPr>
              <a:t>i8_df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"I8"</a:t>
            </a:r>
            <a:r>
              <a:rPr>
                <a:solidFill>
                  <a:srgbClr val="003B4F"/>
                </a:solidFill>
                <a:latin typeface="Courier"/>
              </a:rPr>
              <a:t>)</a:t>
            </a:r>
            <a:br/>
            <a:r>
              <a:rPr>
                <a:solidFill>
                  <a:srgbClr val="5E5E5E"/>
                </a:solidFill>
                <a:latin typeface="Courier"/>
              </a:rPr>
              <a:t># Calculate power for detecting a 30 mm difference</a:t>
            </a:r>
            <a:br/>
            <a:br/>
            <a:br/>
            <a:br/>
            <a:r>
              <a:rPr>
                <a:solidFill>
                  <a:srgbClr val="003B4F"/>
                </a:solidFill>
                <a:latin typeface="Courier"/>
              </a:rPr>
              <a:t>n1 &lt;- </a:t>
            </a:r>
            <a:r>
              <a:rPr>
                <a:solidFill>
                  <a:srgbClr val="4758AB"/>
                </a:solidFill>
                <a:latin typeface="Courier"/>
              </a:rPr>
              <a:t>nrow</a:t>
            </a:r>
            <a:r>
              <a:rPr>
                <a:solidFill>
                  <a:srgbClr val="003B4F"/>
                </a:solidFill>
                <a:latin typeface="Courier"/>
              </a:rPr>
              <a:t>(i3_df)</a:t>
            </a:r>
            <a:br/>
            <a:r>
              <a:rPr>
                <a:solidFill>
                  <a:srgbClr val="003B4F"/>
                </a:solidFill>
                <a:latin typeface="Courier"/>
              </a:rPr>
              <a:t>n2 &lt;- </a:t>
            </a:r>
            <a:r>
              <a:rPr>
                <a:solidFill>
                  <a:srgbClr val="4758AB"/>
                </a:solidFill>
                <a:latin typeface="Courier"/>
              </a:rPr>
              <a:t>nrow</a:t>
            </a:r>
            <a:r>
              <a:rPr>
                <a:solidFill>
                  <a:srgbClr val="003B4F"/>
                </a:solidFill>
                <a:latin typeface="Courier"/>
              </a:rPr>
              <a:t>(i8_df)</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(i3_df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(i8_df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What is Power</a:t>
            </a:r>
          </a:p>
        </p:txBody>
      </p:sp>
      <p:sp>
        <p:nvSpPr>
          <p:cNvPr id="3" name="Content Placeholder 2"/>
          <p:cNvSpPr>
            <a:spLocks noGrp="1"/>
          </p:cNvSpPr>
          <p:nvPr>
            <p:ph idx="1"/>
          </p:nvPr>
        </p:nvSpPr>
        <p:spPr/>
        <p:txBody>
          <a:bodyPr/>
          <a:lstStyle/>
          <a:p>
            <a:pPr lvl="0" indent="0" marL="0">
              <a:buNone/>
            </a:pPr>
            <a:r>
              <a:rPr/>
              <a:t>Statistical power represents the probability of detecting a true effect (rejecting the null hypothesis when it is false). In this case, with a power of 97%, there’s a 97% chance of detecting a true difference of 30 units between the means of the two groups if such a difference actually exists.</a:t>
            </a:r>
          </a:p>
          <a:p>
            <a:pPr lvl="0" indent="0" marL="0">
              <a:buNone/>
            </a:pPr>
            <a:r>
              <a:rPr/>
              <a:t>A power analysis like this is typically done for one of these purposes:</a:t>
            </a:r>
          </a:p>
          <a:p>
            <a:pPr lvl="0" indent="-342900" marL="342900">
              <a:buAutoNum type="arabicPeriod"/>
            </a:pPr>
            <a:r>
              <a:rPr/>
              <a:t>Before data collection to determine required sample size</a:t>
            </a:r>
          </a:p>
          <a:p>
            <a:pPr lvl="0" indent="-342900" marL="342900">
              <a:buAutoNum type="arabicPeriod"/>
            </a:pPr>
            <a:r>
              <a:rPr/>
              <a:t>After a study to evaluate if the sample size was adequate</a:t>
            </a:r>
          </a:p>
          <a:p>
            <a:pPr lvl="0" indent="-342900" marL="342900">
              <a:buAutoNum type="arabicPeriod"/>
            </a:pPr>
            <a:r>
              <a:rPr/>
              <a:t>To determine the minimum detectable effect size with the given sample</a:t>
            </a:r>
          </a:p>
          <a:p>
            <a:pPr lvl="0" indent="0" marL="0">
              <a:buNone/>
            </a:pPr>
            <a:r>
              <a:rPr/>
              <a:t>With 97% power, this test has excellent ability to detect the specified effect size. Generally, </a:t>
            </a:r>
            <a:r>
              <a:rPr b="1"/>
              <a:t>80% power is considered acceptable</a:t>
            </a:r>
            <a:r>
              <a:rPr/>
              <a:t>, so 97% indicates a very well-powered study for detecting a difference of 30mm between the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5: Review</a:t>
            </a:r>
          </a:p>
        </p:txBody>
      </p:sp>
      <p:sp>
        <p:nvSpPr>
          <p:cNvPr id="3" name="Content Placeholder 2"/>
          <p:cNvSpPr>
            <a:spLocks noGrp="1"/>
          </p:cNvSpPr>
          <p:nvPr>
            <p:ph idx="1" sz="half"/>
          </p:nvPr>
        </p:nvSpPr>
        <p:spPr/>
        <p:txBody>
          <a:bodyPr/>
          <a:lstStyle/>
          <a:p>
            <a:pPr lvl="0" indent="0" marL="0">
              <a:buNone/>
            </a:pPr>
            <a:r>
              <a:rPr/>
              <a:t>Covered</a:t>
            </a:r>
          </a:p>
          <a:p>
            <a:pPr lvl="0"/>
            <a:r>
              <a:rPr/>
              <a:t>Statistical inference fundamentals</a:t>
            </a:r>
          </a:p>
          <a:p>
            <a:pPr lvl="0"/>
            <a:r>
              <a:rPr/>
              <a:t>Hypothesis testing principles</a:t>
            </a:r>
          </a:p>
          <a:p>
            <a:pPr lvl="0"/>
            <a:r>
              <a:rPr/>
              <a:t>T Distributions</a:t>
            </a:r>
          </a:p>
          <a:p>
            <a:pPr lvl="0"/>
            <a:r>
              <a:rPr/>
              <a:t>One sample T Tests</a:t>
            </a:r>
          </a:p>
          <a:p>
            <a:pPr lvl="0"/>
            <a:r>
              <a:rPr/>
              <a:t>Two sample T</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a:t>
            </a:r>
          </a:p>
          <a:p>
            <a:pPr lvl="0" indent="-342900" marL="342900">
              <a:buAutoNum type="arabicPeriod"/>
            </a:pPr>
            <a:r>
              <a:rPr b="1"/>
              <a:t>Standard Error (SE)</a:t>
            </a:r>
            <a:r>
              <a:rPr/>
              <a:t>: Shows precision of the mean</a:t>
            </a:r>
          </a:p>
          <a:p>
            <a:pPr lvl="0" indent="-342900" marL="342900">
              <a:buAutoNum type="arabicPeriod"/>
            </a:pPr>
            <a:r>
              <a:rPr b="1"/>
              <a:t>Standard Deviation (SD)</a:t>
            </a:r>
            <a:r>
              <a:rPr/>
              <a:t>: Shows variability in the data</a:t>
            </a:r>
          </a:p>
          <a:p>
            <a:pPr lvl="0" indent="-342900" marL="342900">
              <a:buAutoNum type="arabicPeriod"/>
            </a:pPr>
            <a:r>
              <a:rPr b="1"/>
              <a:t>Confidence Interval (CI)</a:t>
            </a:r>
            <a:r>
              <a:rPr/>
              <a:t>: Shows plausible range for parameter</a:t>
            </a:r>
          </a:p>
          <a:p>
            <a:pPr lvl="0" indent="0" marL="0">
              <a:buNone/>
            </a:pPr>
            <a:r>
              <a:rPr/>
              <a:t>When interpreting graphs:</a:t>
            </a:r>
          </a:p>
          <a:p>
            <a:pPr lvl="0"/>
            <a:r>
              <a:rPr/>
              <a:t>Always check what the error bars represent</a:t>
            </a:r>
          </a:p>
          <a:p>
            <a:pPr lvl="0"/>
            <a:r>
              <a:rPr/>
              <a:t>Non-overlapping 95% CI bars suggest statistically significant differences</a:t>
            </a:r>
          </a:p>
          <a:p>
            <a:pPr lvl="0"/>
            <a:r>
              <a:rPr/>
              <a:t>Error bars help assess both statistical and practical significance</a:t>
            </a:r>
          </a:p>
        </p:txBody>
      </p:sp>
      <p:pic>
        <p:nvPicPr>
          <p:cNvPr descr="06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p>
          <a:p>
            <a:pPr lvl="0"/>
            <a:r>
              <a:rPr/>
              <a:t>Measuring the same individual multiple times</a:t>
            </a:r>
          </a:p>
          <a:p>
            <a:pPr lvl="0"/>
            <a:r>
              <a:rPr/>
              <a:t>Treating multiple fish from the same tank as independent</a:t>
            </a:r>
          </a:p>
          <a:p>
            <a:pPr lvl="0"/>
            <a:r>
              <a:rPr/>
              <a:t>Using multiple data points from a single site</a:t>
            </a:r>
          </a:p>
          <a:p>
            <a:pPr lvl="0" indent="0" marL="0">
              <a:buNone/>
            </a:pPr>
            <a:r>
              <a:rPr b="1"/>
              <a:t>How to avoid pseudoreplication:</a:t>
            </a:r>
          </a:p>
          <a:p>
            <a:pPr lvl="0"/>
            <a:r>
              <a:rPr/>
              <a:t>Identify the true experimental unit</a:t>
            </a:r>
          </a:p>
          <a:p>
            <a:pPr lvl="0"/>
            <a:r>
              <a:rPr/>
              <a:t>Use appropriate statistical techniques (e.g., mixed models)</a:t>
            </a:r>
          </a:p>
          <a:p>
            <a:pPr lvl="0"/>
            <a:r>
              <a:rPr/>
              <a:t>Be clear about the level of replication</a:t>
            </a:r>
          </a:p>
        </p:txBody>
      </p:sp>
      <p:pic>
        <p:nvPicPr>
          <p:cNvPr descr="06_01_lecture_powerpoint_files/figure-pptx/unnamed-chunk-5-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p>
          <a:p>
            <a:pPr lvl="0"/>
            <a:r>
              <a:rPr/>
              <a:t>Assessing population health and structure</a:t>
            </a:r>
          </a:p>
          <a:p>
            <a:pPr lvl="0"/>
            <a:r>
              <a:rPr/>
              <a:t>Evaluating effectiveness of fishing regulations</a:t>
            </a:r>
          </a:p>
          <a:p>
            <a:pPr lvl="0"/>
            <a:r>
              <a:rPr/>
              <a:t>Quantifying relationships between fish size and habitat variables</a:t>
            </a:r>
          </a:p>
          <a:p>
            <a:pPr lvl="0"/>
            <a:r>
              <a:rPr/>
              <a:t>Predicting impacts of climate change on fish populations</a:t>
            </a:r>
          </a:p>
          <a:p>
            <a:pPr lvl="0"/>
            <a:r>
              <a:rPr/>
              <a:t>Designing effective conservation strategies</a:t>
            </a:r>
          </a:p>
        </p:txBody>
      </p:sp>
      <p:pic>
        <p:nvPicPr>
          <p:cNvPr descr="06_01_lecture_powerpoint_files/figure-pptx/unnamed-chunk-6-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a:t>
            </a:r>
          </a:p>
          <a:p>
            <a:pPr lvl="0"/>
            <a:r>
              <a:rPr/>
              <a:t>Rely on specifying</a:t>
            </a:r>
          </a:p>
          <a:p>
            <a:pPr lvl="1"/>
            <a:r>
              <a:rPr/>
              <a:t>Ho is the hypothesis of “no effect”</a:t>
            </a:r>
          </a:p>
          <a:p>
            <a:pPr lvl="2"/>
            <a:r>
              <a:rPr/>
              <a:t>two samples from population with same mean</a:t>
            </a:r>
          </a:p>
          <a:p>
            <a:pPr lvl="2"/>
            <a:r>
              <a:rPr/>
              <a:t>sample is from population of mean = X</a:t>
            </a:r>
          </a:p>
          <a:p>
            <a:pPr lvl="1"/>
            <a:r>
              <a:rPr/>
              <a:t>Ha (research or alternate hypothesis)</a:t>
            </a:r>
          </a:p>
          <a:p>
            <a:pPr lvl="2"/>
            <a:r>
              <a:rPr/>
              <a:t>is the opposite of the Ho</a:t>
            </a:r>
          </a:p>
          <a:p>
            <a:pPr lvl="2"/>
            <a:r>
              <a:rPr/>
              <a:t>or predicts that there is an effect of x on y</a:t>
            </a:r>
          </a:p>
          <a:p>
            <a:pPr lvl="2"/>
            <a:r>
              <a:rPr i="1"/>
              <a:t>but does NOT suggest a direction which is a prediciton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Ho: µ=0, Ha: µ ≠ 0</a:t>
            </a:r>
          </a:p>
          <a:p>
            <a:pPr lvl="1"/>
            <a:r>
              <a:rPr/>
              <a:t>mean equals 0 or mean does not equal 0</a:t>
            </a:r>
          </a:p>
          <a:p>
            <a:pPr lvl="0"/>
            <a:r>
              <a:rPr/>
              <a:t>Ho: µ = 35, Ha: µ ≠ 35</a:t>
            </a:r>
          </a:p>
          <a:p>
            <a:pPr lvl="1"/>
            <a:r>
              <a:rPr/>
              <a:t>mean equals 35 or mean does not equal 35</a:t>
            </a:r>
          </a:p>
          <a:p>
            <a:pPr lvl="0"/>
            <a:r>
              <a:rPr/>
              <a:t>Ho: µ1 = µ2, Ha: µ1 ≠ µ2</a:t>
            </a:r>
          </a:p>
          <a:p>
            <a:pPr lvl="1"/>
            <a:r>
              <a:rPr/>
              <a:t>mean of population 1 equals mean of population 2 or it does not</a:t>
            </a:r>
          </a:p>
          <a:p>
            <a:pPr lvl="0"/>
            <a:r>
              <a:rPr/>
              <a:t>Ho: µ &gt; 0, Ha: µ ≤ 0</a:t>
            </a:r>
          </a:p>
          <a:p>
            <a:pPr lvl="1"/>
            <a:r>
              <a:rPr/>
              <a:t>can be directional mean is greater than 0 or mean is not equal or less than 0</a:t>
            </a:r>
          </a:p>
          <a:p>
            <a:pPr lvl="1"/>
            <a:r>
              <a:rPr/>
              <a:t>this becomes a one sided test as it predicts only one direction</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(0-never to 1-always )</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your sample statistic</a:t>
            </a:r>
          </a:p>
          <a:p>
            <a:pPr lvl="2"/>
            <a:r>
              <a:rPr/>
              <a:t>your observed results are quite compatible with what the null hypothesis predicts</a:t>
            </a:r>
          </a:p>
          <a:p>
            <a:pPr lvl="0"/>
            <a:r>
              <a:rPr/>
              <a:t>Low p-value: low probability of obtaining sample statistic under Ho</a:t>
            </a:r>
          </a:p>
          <a:p>
            <a:pPr lvl="1"/>
            <a:r>
              <a:rPr/>
              <a:t>if the null hypothesis (Ho) were true, you would rarely observe data similar to or more extreme than your sample statistic</a:t>
            </a:r>
          </a:p>
          <a:p>
            <a:pPr lvl="1"/>
            <a:r>
              <a:rPr/>
              <a:t>Your results are unusual under the null hypothesis, suggesting that either you’ve witnessed a rare event or the null hypothesis may be incorrect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Statistical test results:</a:t>
            </a:r>
          </a:p>
          <a:p>
            <a:pPr lvl="0"/>
            <a:r>
              <a:rPr/>
              <a:t>p = 0.3 means that if I repeated the study 100 times, I would get this (or more extreme) result due to chance 30 times</a:t>
            </a:r>
          </a:p>
          <a:p>
            <a:pPr lvl="0"/>
            <a:r>
              <a:rPr/>
              <a:t>p = 0.03 means that if I repeated the study 100 times, I would get this (or more extreme) result due to chance 3 times</a:t>
            </a:r>
          </a:p>
          <a:p>
            <a:pPr lvl="0" indent="0" marL="0">
              <a:buNone/>
            </a:pPr>
            <a:r>
              <a:rPr i="1"/>
              <a:t>Which p-value suggests Ho likely false?</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a:t>
            </a:r>
          </a:p>
          <a:p>
            <a:pPr lvl="0"/>
            <a:r>
              <a:rPr/>
              <a:t>we would get this (or more extreme) result less than 5 times due to chance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2025-05-13T18:08:47Z</dcterms:created>
  <dcterms:modified xsi:type="dcterms:W3CDTF">2025-05-13T18:08:47Z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