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hyperlink" Target="https://news.orvis.com/fly-fishing/fish-facts-lake-trout-salvelinus-namaycush" TargetMode="External" /><Relationship Id="rId4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06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snail populations,</a:t>
            </a:r>
          </a:p>
          <a:p>
            <a:pPr lvl="1"/>
            <a:r>
              <a:rPr/>
              <a:t>A and B: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0"/>
            <a:r>
              <a:rPr/>
              <a:t>Meaningful? Ecologically significant? 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t-tests have several assumptions. Alternative tests, with more relaxed assumptions, are available to statisticians. 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–&gt;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0"/>
            <a:r>
              <a:rPr/>
              <a:t>On x- theoretical quantiles from SND</a:t>
            </a:r>
          </a:p>
          <a:p>
            <a:pPr lvl="0"/>
            <a:r>
              <a:rPr/>
              <a:t>On y- ordered sample values</a:t>
            </a:r>
          </a:p>
          <a:p>
            <a:pPr lvl="0"/>
            <a:r>
              <a:rPr/>
              <a:t>Deviation from normal can be detected as deviation from straight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Welch’s t-test: common “robust” test for means of two populations</a:t>
            </a:r>
          </a:p>
          <a:p>
            <a:pPr lvl="0"/>
            <a:r>
              <a:rPr/>
              <a:t>Robust to violation of equal variance assumption, deals better with unequal sample size</a:t>
            </a:r>
          </a:p>
          <a:p>
            <a:pPr lvl="0"/>
            <a:r>
              <a:rPr/>
              <a:t>Parametric test (assumes normal distribution)</a:t>
            </a:r>
          </a:p>
          <a:p>
            <a:pPr lvl="0"/>
            <a:r>
              <a:rPr/>
              <a:t>Calculates a t statistic but recalculates df based on samples sizes and 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R:</a:t>
            </a:r>
          </a:p>
          <a:p>
            <a:pPr lvl="0"/>
            <a:r>
              <a:rPr/>
              <a:t>t.test(y1, y2, var.equal = FALSE, paired = FALSE)</a:t>
            </a:r>
          </a:p>
          <a:p>
            <a:pPr lvl="0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  <a:r>
              <a:rPr/>
              <a:t>AvB df= 38 t= -3.62 p= 0.0009</a:t>
            </a:r>
          </a:p>
          <a:p>
            <a:pPr lvl="0"/>
            <a:r>
              <a:rPr/>
              <a:t>AvC df= 38 t= -2.91 p= 0.005</a:t>
            </a:r>
          </a:p>
          <a:p>
            <a:pPr lvl="0" indent="0" marL="0">
              <a:buNone/>
            </a:pPr>
            <a:r>
              <a:rPr/>
              <a:t>Welch’s</a:t>
            </a:r>
          </a:p>
          <a:p>
            <a:pPr lvl="0"/>
            <a:r>
              <a:rPr/>
              <a:t>AvB df= 37.9 t= -3.62 p= 0.0009</a:t>
            </a:r>
          </a:p>
          <a:p>
            <a:pPr lvl="0"/>
            <a:r>
              <a:rPr/>
              <a:t>AvC df= 26.1 t= -2.91 p= 0.007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Sample A: n = 40, ȳ= 1.72, s = 4.17</a:t>
            </a:r>
          </a:p>
          <a:p>
            <a:pPr lvl="0"/>
            <a:r>
              <a:rPr/>
              <a:t>Sample B: n = 35, ȳ= 4.50, s = 4.83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 ∆ in means between two groups (2.78)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A</a:t>
            </a:r>
            <a:r>
              <a:rPr/>
              <a:t>=40 and n</a:t>
            </a:r>
            <a:r>
              <a:rPr baseline="-25000"/>
              <a:t>B</a:t>
            </a:r>
            <a:r>
              <a:rPr/>
              <a:t>=35),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∆means is ≥2.94 µmol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permTS(y1, y2, alternative = “two.sided”, method = “exact.mc”, control = permControl(nmc = 10000))</a:t>
            </a:r>
          </a:p>
          <a:p>
            <a:pPr lvl="0"/>
            <a:r>
              <a:rPr/>
              <a:t>Assumptions: both groups have similar distribution; equal variance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Get practice doing basic t-tests</a:t>
            </a:r>
          </a:p>
          <a:p>
            <a:pPr lvl="0"/>
            <a:r>
              <a:rPr/>
              <a:t>Alternatives in next lecture</a:t>
            </a:r>
          </a:p>
          <a:p>
            <a:pPr lvl="0"/>
            <a:r>
              <a:rPr/>
              <a:t>Dataset (squirrel_data.csv) and lab instructions on Canvas</a:t>
            </a:r>
          </a:p>
          <a:p>
            <a:pPr lvl="0"/>
            <a:r>
              <a:rPr/>
              <a:t>Answer questions in </a:t>
            </a:r>
            <a:r>
              <a:rPr b="1"/>
              <a:t>bold</a:t>
            </a:r>
          </a:p>
          <a:p>
            <a:pPr lvl="0"/>
            <a:r>
              <a:rPr/>
              <a:t>Due end of Thursday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Assumptions of parametric tests</a:t>
            </a:r>
          </a:p>
          <a:p>
            <a:pPr lvl="0"/>
            <a:r>
              <a:rPr/>
              <a:t>Statistical vs. biological significance</a:t>
            </a:r>
          </a:p>
          <a:p>
            <a:pPr lvl="0"/>
            <a:r>
              <a:rPr/>
              <a:t>Robust tests</a:t>
            </a:r>
          </a:p>
          <a:p>
            <a:pPr lvl="0"/>
            <a:r>
              <a:rPr/>
              <a:t>Rank-based tests</a:t>
            </a:r>
          </a:p>
          <a:p>
            <a:pPr lvl="0"/>
            <a:r>
              <a:rPr/>
              <a:t>Permutation tests</a:t>
            </a:r>
          </a:p>
          <a:p>
            <a:pPr lvl="0"/>
            <a:r>
              <a:rPr/>
              <a:t>Assignment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49800" y="2197100"/>
            <a:ext cx="4038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pic>
        <p:nvPicPr>
          <p:cNvPr descr="images/clipboard-15649146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49300"/>
            <a:ext cx="27813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 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0"/>
            <a:r>
              <a:rPr/>
              <a:t>Graphical tests: boxplots, histograms</a:t>
            </a:r>
          </a:p>
          <a:p>
            <a:pPr lvl="0"/>
            <a:r>
              <a:rPr/>
              <a:t>“Formal tests”: Grubb’s test</a:t>
            </a:r>
          </a:p>
          <a:p>
            <a:pPr lvl="0"/>
            <a:r>
              <a:rPr/>
              <a:t>Note: outliers also problem for non-parametric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H testing and simple tests II</dc:title>
  <dc:creator>Bill Perry</dc:creator>
  <cp:keywords/>
  <dcterms:created xsi:type="dcterms:W3CDTF">2025-04-01T15:46:08Z</dcterms:created>
  <dcterms:modified xsi:type="dcterms:W3CDTF">2025-04-01T15:46:08Z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