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0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1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2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3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4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04: Probability and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Done by converting original data points to z-scores</a:t>
                </a:r>
              </a:p>
              <a:p>
                <a:pPr lvl="0"/>
                <a:r>
                  <a:rPr/>
                  <a:t>Z-scores calculated as: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Z = 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μ</m:t>
                        </m:r>
                      </m:num>
                      <m:den>
                        <m:r>
                          <m:t>σ</m:t>
                        </m:r>
                      </m:den>
                    </m:f>
                  </m:oMath>
                </a14:m>
              </a:p>
              <a:p>
                <a:pPr lvl="0"/>
                <a:r>
                  <a:rPr/>
                  <a:t>z = z-score for observation</a:t>
                </a:r>
              </a:p>
              <a:p>
                <a:pPr lvl="0"/>
                <a:r>
                  <a:rPr/>
                  <a:t>xi = original observation</a:t>
                </a:r>
              </a:p>
              <a:p>
                <a:pPr lvl="0"/>
                <a:r>
                  <a:rPr/>
                  <a:t>µ = mean of data distribution</a:t>
                </a:r>
              </a:p>
              <a:p>
                <a:pPr lvl="0"/>
                <a:r>
                  <a:rPr/>
                  <a:t>σ = SD of data distribution</a:t>
                </a:r>
              </a:p>
              <a:p>
                <a:pPr lvl="0" indent="0" marL="0">
                  <a:buNone/>
                </a:pPr>
                <a:r>
                  <a:rPr/>
                  <a:t>So lets do this for a fish that is 300mm long and guess the probability of catching something larger</a:t>
                </a:r>
              </a:p>
              <a:p>
                <a:pPr lvl="0" indent="0" marL="0">
                  <a:buNone/>
                </a:pPr>
                <a:r>
                  <a:rPr/>
                  <a:t>z = (300 - 265.61)/28.3 = 1.215194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i3_stats &lt;- gray_i3_df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(length_mm)),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(length_mm))),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.groups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"drop"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i3_stats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 × 4
  mean_length sd_length     n se_length
        &lt;dbl&gt;     &lt;dbl&gt; &lt;int&gt;     &lt;dbl&gt;
1        266.      28.3    66      3.48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Done by converting original data points to z-scores</a:t>
                </a:r>
              </a:p>
              <a:p>
                <a:pPr lvl="0"/>
                <a:r>
                  <a:rPr/>
                  <a:t>Z-scores calculated as: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Z = 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μ</m:t>
                        </m:r>
                      </m:num>
                      <m:den>
                        <m:r>
                          <m:t>σ</m:t>
                        </m:r>
                      </m:den>
                    </m:f>
                  </m:oMath>
                </a14:m>
              </a:p>
              <a:p>
                <a:pPr lvl="0"/>
                <a:r>
                  <a:rPr/>
                  <a:t>z = z-score for observation</a:t>
                </a:r>
              </a:p>
              <a:p>
                <a:pPr lvl="0"/>
                <a:r>
                  <a:rPr/>
                  <a:t>xi = original observation</a:t>
                </a:r>
              </a:p>
              <a:p>
                <a:pPr lvl="0"/>
                <a:r>
                  <a:rPr/>
                  <a:t>µ = mean of data distribution</a:t>
                </a:r>
              </a:p>
              <a:p>
                <a:pPr lvl="0"/>
                <a:r>
                  <a:rPr/>
                  <a:t>σ = SD of data distribution</a:t>
                </a:r>
              </a:p>
              <a:p>
                <a:pPr lvl="0" indent="0" marL="0">
                  <a:buNone/>
                </a:pPr>
                <a:r>
                  <a:rPr/>
                  <a:t>So lets do this for a fish that is 320mm long and guess the probability of catching something larger</a:t>
                </a:r>
              </a:p>
              <a:p>
                <a:pPr lvl="0" indent="0" marL="0">
                  <a:buNone/>
                </a:pPr>
                <a:r>
                  <a:rPr/>
                  <a:t>z = (320 - 265.61)/28.3 = 1.92</a:t>
                </a:r>
              </a:p>
              <a:p>
                <a:pPr lvl="0" indent="0" marL="0">
                  <a:buNone/>
                </a:pPr>
                <a:r>
                  <a:rPr/>
                  <a:t>or .9726 in table or 97.3% is the area left of the curve and</a:t>
                </a:r>
              </a:p>
              <a:p>
                <a:pPr lvl="0" indent="0" marL="0">
                  <a:buNone/>
                </a:pPr>
                <a:r>
                  <a:rPr/>
                  <a:t>100 - 97.3 = 2.7% or 2.7% of fish are expected to be longer</a:t>
                </a:r>
              </a:p>
            </p:txBody>
          </p:sp>
        </mc:Choice>
      </mc:AlternateContent>
      <p:pic>
        <p:nvPicPr>
          <p:cNvPr descr="images/clipboard-19957911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47800"/>
            <a:ext cx="27813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Sampling a population - Std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standard error of the mean (SEM)</a:t>
                </a:r>
                <a:r>
                  <a:rPr/>
                  <a:t> tells us how precise our sample mean is as an estimate of the population mean.</a:t>
                </a:r>
              </a:p>
              <a:p>
                <a:pPr lvl="0" indent="0" marL="0">
                  <a:buNone/>
                </a:pPr>
                <a:r>
                  <a:rPr/>
                  <a:t>Standard Error Formula: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is the sample standard deviation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sample size</a:t>
                </a:r>
              </a:p>
              <a:p>
                <a:pPr lvl="0" indent="0" marL="0">
                  <a:buNone/>
                </a:pPr>
                <a:r>
                  <a:rPr b="1"/>
                  <a:t>Key properties:</a:t>
                </a:r>
              </a:p>
              <a:p>
                <a:pPr lvl="0"/>
                <a:r>
                  <a:rPr/>
                  <a:t>SEM decreases as sample size increases</a:t>
                </a:r>
              </a:p>
              <a:p>
                <a:pPr lvl="0"/>
                <a:r>
                  <a:rPr/>
                  <a:t>SEM is used to construct confidence intervals</a:t>
                </a:r>
              </a:p>
              <a:p>
                <a:pPr lvl="0"/>
                <a:r>
                  <a:rPr/>
                  <a:t>SEM measures the precision of the sample mean</a:t>
                </a:r>
              </a:p>
            </p:txBody>
          </p:sp>
        </mc:Choice>
      </mc:AlternateContent>
      <p:pic>
        <p:nvPicPr>
          <p:cNvPr descr="04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5: Sampling Distributions</a:t>
            </a:r>
          </a:p>
          <a:p>
            <a:pPr lvl="0" indent="0" marL="1270000">
              <a:buNone/>
            </a:pPr>
            <a:r>
              <a:rPr sz="2000"/>
              <a:t>Let’s explore how sample size affects our estimates by taking samples of different sizes: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Set seed for reproducibility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456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samples of different sizes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medium_sample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mean and standard error for each sample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medium_mean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(medium_sample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medium_se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(medium_sample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large_mean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(large_sample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(large_sample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Sample_Size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(small_mean, medium_mean, large_mean),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(small_se, medium_se, large_se)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  Sample_Size    Mean        SE
1          10 302.000 26.607330
2          30 319.200 12.082989
3         100 323.328  6.478149</a:t>
            </a:r>
          </a:p>
          <a:p>
            <a:pPr lvl="0" indent="0" marL="1270000">
              <a:buNone/>
            </a:pPr>
            <a:r>
              <a:rPr sz="2000"/>
              <a:t>What do you observe about the standard error as sample size increases? Why does this happen?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Estimating µ - population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Every sample gives slightly different estimate of µ</a:t>
            </a:r>
          </a:p>
          <a:p>
            <a:pPr lvl="0"/>
            <a:r>
              <a:rPr/>
              <a:t>Can take many samples and calculate means</a:t>
            </a:r>
          </a:p>
          <a:p>
            <a:pPr lvl="0"/>
            <a:r>
              <a:rPr/>
              <a:t>Plot the frequency distribution of means</a:t>
            </a:r>
          </a:p>
          <a:p>
            <a:pPr lvl="0"/>
            <a:r>
              <a:rPr/>
              <a:t>Get the “sampling distribution of means”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 important properties:</a:t>
            </a:r>
          </a:p>
          <a:p>
            <a:pPr lvl="0"/>
            <a:r>
              <a:rPr/>
              <a:t>Sampling distribution of means (SDM) from normal population will be normal</a:t>
            </a:r>
          </a:p>
          <a:p>
            <a:pPr lvl="0"/>
            <a:r>
              <a:rPr/>
              <a:t>Large Sampling distribution of means from any population will be normal (Central Limit Theorem)</a:t>
            </a:r>
          </a:p>
          <a:p>
            <a:pPr lvl="0"/>
            <a:r>
              <a:rPr/>
              <a:t>The mean of Sampling distribution of means will equal µ or the mean</a:t>
            </a:r>
          </a:p>
        </p:txBody>
      </p:sp>
      <p:pic>
        <p:nvPicPr>
          <p:cNvPr descr="04_01_lecture_powerpoint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Estimating µ - population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Given above</a:t>
                </a:r>
              </a:p>
              <a:p>
                <a:pPr lvl="0"/>
                <a:r>
                  <a:rPr/>
                  <a:t>can estimate the standard deviation of sample means</a:t>
                </a:r>
              </a:p>
              <a:p>
                <a:pPr lvl="0"/>
                <a:r>
                  <a:rPr/>
                  <a:t>“Standard error of sample mean”</a:t>
                </a:r>
              </a:p>
              <a:p>
                <a:pPr lvl="0"/>
                <a:r>
                  <a:rPr/>
                  <a:t>How good is your estimate of population mean? (based on the sample collected)</a:t>
                </a:r>
              </a:p>
              <a:p>
                <a:pPr lvl="0"/>
                <a:r>
                  <a:rPr/>
                  <a:t>quantifies how much the sample means are expected to vary from samples</a:t>
                </a:r>
              </a:p>
              <a:p>
                <a:pPr lvl="0"/>
                <a:r>
                  <a:rPr/>
                  <a:t>gives an estimate of the error associated with using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to estimate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…</a:t>
                </a:r>
              </a:p>
            </p:txBody>
          </p:sp>
        </mc:Choice>
      </mc:AlternateContent>
      <p:pic>
        <p:nvPicPr>
          <p:cNvPr descr="04_01_lecture_powerpoint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Estimating µ - population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Notice: -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sub>
                    </m:sSub>
                  </m:oMath>
                </a14:m>
                <a:r>
                  <a:rPr/>
                  <a:t> depends on - sample s (standard deviation) - sample n - (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  <a:r>
                  <a:rPr/>
                  <a:t>)</a:t>
                </a:r>
              </a:p>
              <a:p>
                <a:pPr lvl="0" indent="0" marL="0">
                  <a:buNone/>
                </a:pPr>
                <a:r>
                  <a:rPr/>
                  <a:t>How and why? - Decreases with sample n - number - increases with sample s - standard deviation</a:t>
                </a:r>
              </a:p>
              <a:p>
                <a:pPr lvl="0"/>
                <a:r>
                  <a:rPr/>
                  <a:t>Large sample, low s = greater confidence in estimate of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</a:p>
            </p:txBody>
          </p:sp>
        </mc:Choice>
      </mc:AlternateContent>
      <p:pic>
        <p:nvPicPr>
          <p:cNvPr descr="04_01_lecture_powerpoint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Standard Error of the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standard error of the mean (SEM)</a:t>
                </a:r>
                <a:r>
                  <a:rPr/>
                  <a:t> tells us how precise our sample mean is as an estimate of the population mean.</a:t>
                </a:r>
              </a:p>
              <a:p>
                <a:pPr lvl="0" indent="0" marL="0">
                  <a:buNone/>
                </a:pPr>
                <a:r>
                  <a:rPr/>
                  <a:t>Standard Error Formula: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is the sample standard deviation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sample size</a:t>
                </a:r>
              </a:p>
              <a:p>
                <a:pPr lvl="0" indent="0" marL="0">
                  <a:buNone/>
                </a:pPr>
                <a:r>
                  <a:rPr b="1"/>
                  <a:t>Key properties:</a:t>
                </a:r>
              </a:p>
              <a:p>
                <a:pPr lvl="0"/>
                <a:r>
                  <a:rPr/>
                  <a:t>SEM decreases as sample size increases</a:t>
                </a:r>
              </a:p>
              <a:p>
                <a:pPr lvl="0"/>
                <a:r>
                  <a:rPr/>
                  <a:t>SEM is used to construct confidence intervals</a:t>
                </a:r>
              </a:p>
              <a:p>
                <a:pPr lvl="0"/>
                <a:r>
                  <a:rPr/>
                  <a:t>SEM measures the precision of the sample mean</a:t>
                </a:r>
              </a:p>
            </p:txBody>
          </p:sp>
        </mc:Choice>
      </mc:AlternateContent>
      <p:pic>
        <p:nvPicPr>
          <p:cNvPr descr="04_01_lecture_powerpoint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b="1"/>
                  <a:t>confidence interval</a:t>
                </a:r>
                <a:r>
                  <a:rPr/>
                  <a:t> is a range of values that is likely to contain the true population parameter.</a:t>
                </a:r>
              </a:p>
              <a:p>
                <a:pPr lvl="0" indent="0" marL="0">
                  <a:buNone/>
                </a:pPr>
                <a:r>
                  <a:rPr/>
                  <a:t>95% Confidence Interval Formula: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95% CI</m:t>
                      </m:r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‾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±</m:t>
                      </m:r>
                      <m:r>
                        <m:t>z</m:t>
                      </m:r>
                      <m:r>
                        <m:rPr>
                          <m:sty m:val="p"/>
                        </m:rP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t>σ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ȳ is the sample mean</a:t>
                </a:r>
              </a:p>
              <a:p>
                <a:pPr lvl="0"/>
                <a:r>
                  <a:rPr/>
                  <a:t>𝑛 is the sample size</a:t>
                </a:r>
              </a:p>
              <a:p>
                <a:pPr lvl="0"/>
                <a:r>
                  <a:rPr/>
                  <a:t>σ is the population standard deviation</a:t>
                </a:r>
              </a:p>
              <a:p>
                <a:pPr lvl="0"/>
                <a:r>
                  <a:rPr/>
                  <a:t>z is the z-value corresponding the probability of the CI</a:t>
                </a:r>
              </a:p>
            </p:txBody>
          </p:sp>
        </mc:Choice>
      </mc:AlternateContent>
      <p:pic>
        <p:nvPicPr>
          <p:cNvPr descr="images/clipboard-20455355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24000"/>
            <a:ext cx="27813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confidence interval</a:t>
            </a:r>
            <a:r>
              <a:rPr/>
              <a:t> is a range of values that is likely to contain the true population parameter.</a:t>
            </a:r>
          </a:p>
          <a:p>
            <a:pPr lvl="0" indent="0" marL="0">
              <a:buNone/>
            </a:pPr>
            <a:r>
              <a:rPr b="1"/>
              <a:t>Interpretation:</a:t>
            </a:r>
            <a:r>
              <a:rPr/>
              <a:t> If we were to take many samples and calculate the 95% CI for each, about 95% of these intervals would contain the true population mean.</a:t>
            </a:r>
          </a:p>
          <a:p>
            <a:pPr lvl="0" indent="0" marL="0">
              <a:buNone/>
            </a:pPr>
            <a:r>
              <a:rPr b="1"/>
              <a:t>Common misinterpretation:</a:t>
            </a:r>
            <a:r>
              <a:rPr/>
              <a:t> “There is a 95% probability that the true mean is in this interval.”</a:t>
            </a:r>
          </a:p>
          <a:p>
            <a:pPr lvl="0"/>
            <a:r>
              <a:rPr/>
              <a:t>Interpret 95% CI to mean:</a:t>
            </a:r>
          </a:p>
          <a:p>
            <a:pPr lvl="1"/>
            <a:r>
              <a:rPr/>
              <a:t>Range of values that contains µ (population mean) with 95% probability</a:t>
            </a:r>
          </a:p>
          <a:p>
            <a:pPr lvl="0"/>
            <a:r>
              <a:rPr/>
              <a:t>More correctly:</a:t>
            </a:r>
          </a:p>
          <a:p>
            <a:pPr lvl="1"/>
            <a:r>
              <a:rPr/>
              <a:t>If we took 100 samples from population</a:t>
            </a:r>
          </a:p>
          <a:p>
            <a:pPr lvl="1"/>
            <a:r>
              <a:rPr/>
              <a:t>calculate a CI from each</a:t>
            </a:r>
          </a:p>
          <a:p>
            <a:pPr lvl="1"/>
            <a:r>
              <a:rPr/>
              <a:t>95 of the 100 CIs will contain the true population mean - µ</a:t>
            </a:r>
          </a:p>
        </p:txBody>
      </p:sp>
      <p:pic>
        <p:nvPicPr>
          <p:cNvPr descr="04_01_lecture_powerpoint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 Probability and 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Review of probability distributions</a:t>
            </a:r>
          </a:p>
          <a:p>
            <a:pPr lvl="0"/>
            <a:r>
              <a:rPr/>
              <a:t>Standard normal distribution and Z-scores</a:t>
            </a:r>
          </a:p>
          <a:p>
            <a:pPr lvl="0"/>
            <a:r>
              <a:rPr/>
              <a:t>Standard error and confidence intervals</a:t>
            </a:r>
          </a:p>
          <a:p>
            <a:pPr lvl="0"/>
            <a:r>
              <a:rPr/>
              <a:t>Statistical inference fundamentals</a:t>
            </a:r>
          </a:p>
          <a:p>
            <a:pPr lvl="0"/>
            <a:r>
              <a:rPr/>
              <a:t>Hypothesis testing principles</a:t>
            </a:r>
          </a:p>
        </p:txBody>
      </p:sp>
      <p:pic>
        <p:nvPicPr>
          <p:cNvPr descr="04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Compare the SE and CI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Lets compare what the two plots look like near each other</a:t>
            </a:r>
          </a:p>
        </p:txBody>
      </p:sp>
      <p:pic>
        <p:nvPicPr>
          <p:cNvPr descr="04_01_lecture_powerpoint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Calculating Standard Error and Confidence Intervals</a:t>
            </a:r>
          </a:p>
          <a:p>
            <a:pPr lvl="0" indent="0" marL="1270000">
              <a:buNone/>
            </a:pPr>
            <a:r>
              <a:rPr sz="2000"/>
              <a:t>Calculate the standard error and 95% confidence interval for the mean length of Arctic grayling in each lake.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the standard error and confidence intervals by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ci_results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(length_mm)),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(n),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ci_lower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ci_upper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.groups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"drop"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ci_results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2 × 8
  lake  mean_length sd_length     n se_length    ci ci_lower ci_upper
  &lt;chr&gt;       &lt;dbl&gt;     &lt;dbl&gt; &lt;int&gt;     &lt;dbl&gt; &lt;dbl&gt;    &lt;dbl&gt;    &lt;dbl&gt;
1 I3           266.      28.3    66      3.48  6.82     259.     272.
2 I8           363.      52.3   102      5.18 10.2      352.     373.</a:t>
            </a:r>
          </a:p>
          <a:p>
            <a:pPr lvl="0" indent="0" marL="1270000">
              <a:buNone/>
            </a:pPr>
            <a:r>
              <a:rPr sz="2000"/>
              <a:t>What do these confidence intervals tell us about the difference between lakes?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more typical case DON’T know the population σ</a:t>
            </a:r>
          </a:p>
          <a:p>
            <a:pPr lvl="0"/>
            <a:r>
              <a:rPr/>
              <a:t>estimate it from the samples when don’t know the population σ</a:t>
            </a:r>
          </a:p>
          <a:p>
            <a:pPr lvl="0"/>
            <a:r>
              <a:rPr/>
              <a:t>and when sample size is &lt;~30)</a:t>
            </a:r>
          </a:p>
          <a:p>
            <a:pPr lvl="0"/>
            <a:r>
              <a:rPr/>
              <a:t>can’t use the standard normal (z) distribution</a:t>
            </a:r>
          </a:p>
          <a:p>
            <a:pPr lvl="0" indent="0" marL="0">
              <a:buNone/>
            </a:pPr>
            <a:r>
              <a:rPr i="1"/>
              <a:t>Instead, we use Student’s t distribution</a:t>
            </a:r>
          </a:p>
          <a:p>
            <a:pPr lvl="0" indent="0" marL="0">
              <a:buNone/>
            </a:pP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Understanding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sample sizes are small, the </a:t>
            </a:r>
            <a:r>
              <a:rPr b="1"/>
              <a:t>t-distribution</a:t>
            </a:r>
            <a:r>
              <a:rPr/>
              <a:t> is more appropriate than the normal distribution.</a:t>
            </a:r>
          </a:p>
          <a:p>
            <a:pPr lvl="0"/>
            <a:r>
              <a:rPr/>
              <a:t>Similar to normal distribution but with heavier tails</a:t>
            </a:r>
          </a:p>
          <a:p>
            <a:pPr lvl="0"/>
            <a:r>
              <a:rPr/>
              <a:t>Shape depends on </a:t>
            </a:r>
            <a:r>
              <a:rPr b="1"/>
              <a:t>degrees of freedom</a:t>
            </a:r>
            <a:r>
              <a:rPr/>
              <a:t> (df = n-1)</a:t>
            </a:r>
          </a:p>
          <a:p>
            <a:pPr lvl="0"/>
            <a:r>
              <a:rPr/>
              <a:t>With large df (&gt;30), approaches the normal distribution</a:t>
            </a:r>
          </a:p>
          <a:p>
            <a:pPr lvl="0"/>
            <a:r>
              <a:rPr/>
              <a:t>Used for:</a:t>
            </a:r>
          </a:p>
          <a:p>
            <a:pPr lvl="1"/>
            <a:r>
              <a:rPr/>
              <a:t>Small sample sizes</a:t>
            </a:r>
          </a:p>
          <a:p>
            <a:pPr lvl="1"/>
            <a:r>
              <a:rPr/>
              <a:t>When population standard deviation is unknown</a:t>
            </a:r>
          </a:p>
          <a:p>
            <a:pPr lvl="1"/>
            <a:r>
              <a:rPr/>
              <a:t>Calculating confidence intervals</a:t>
            </a:r>
          </a:p>
          <a:p>
            <a:pPr lvl="1"/>
            <a:r>
              <a:rPr/>
              <a:t>Conducting t-tests</a:t>
            </a:r>
          </a:p>
        </p:txBody>
      </p:sp>
      <p:pic>
        <p:nvPicPr>
          <p:cNvPr descr="04_01_lecture_powerpoint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33500"/>
            <a:ext cx="27813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Using the t-distribution</a:t>
            </a:r>
          </a:p>
          <a:p>
            <a:pPr lvl="0" indent="0" marL="1270000">
              <a:buNone/>
            </a:pPr>
            <a:r>
              <a:rPr sz="2000"/>
              <a:t>Let’s compare confidence intervals using the normal approximation (z) versus the t-distribution for our fish data.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CI using both z and t distributions for a smaller subset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slice_sample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statistics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sample_sd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sample_n &lt;-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(small_sample)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sample_se &lt;- sample_sd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(sample_n)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confidence intervals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z_ci_lower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z_ci_upper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For t-distribution, get critical value for 95% CI with df = n-1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t_crit &lt;- </a:t>
            </a:r>
            <a:r>
              <a:rPr>
                <a:solidFill>
                  <a:srgbClr val="4758AB"/>
                </a:solidFill>
                <a:latin typeface="Courier"/>
              </a:rPr>
              <a:t>qt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df =</a:t>
            </a:r>
            <a:r>
              <a:rPr>
                <a:solidFill>
                  <a:srgbClr val="003B4F"/>
                </a:solidFill>
                <a:latin typeface="Courier"/>
              </a:rPr>
              <a:t> sample_n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t_ci_lower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t_crit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t_ci_upper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t_crit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results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(sample_mean,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255.3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"Standard deviation:"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(sample_sd,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deviation: 26.26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"Standard error:"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(sample_se,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error: 8.31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"95% CI using z:"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(z_ci_lower,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"to"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(z_ci_upper,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z: 239 to 271.6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"95% CI using t:"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(t_ci_lower,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"to"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(t_ci_upper,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t: 236.5 to 274.1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 critical value:"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(t_crit,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"vs z critical value: 1.96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t critical value: 2.262 vs z critical value: 1.96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Student’s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 calculate CI for sample from “unknown” population: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CI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⋅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ȳ is sample mean</a:t>
                </a:r>
              </a:p>
              <a:p>
                <a:pPr lvl="0"/>
                <a:r>
                  <a:rPr/>
                  <a:t>𝑛 is sample size</a:t>
                </a:r>
              </a:p>
              <a:p>
                <a:pPr lvl="0"/>
                <a:r>
                  <a:rPr/>
                  <a:t>s is sample standard deviation</a:t>
                </a:r>
              </a:p>
              <a:p>
                <a:pPr lvl="0"/>
                <a:r>
                  <a:rPr/>
                  <a:t>t t-value corresponding the probability of the CI</a:t>
                </a:r>
              </a:p>
              <a:p>
                <a:pPr lvl="0"/>
                <a:r>
                  <a:rPr/>
                  <a:t>t in t-table for different degrees of freedom (n-1)</a:t>
                </a:r>
              </a:p>
            </p:txBody>
          </p:sp>
        </mc:Choice>
      </mc:AlternateContent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 t-table</a:t>
            </a:r>
          </a:p>
          <a:p>
            <a:pPr lvl="0"/>
            <a:r>
              <a:rPr/>
              <a:t>Values of t that correspond to probabilities</a:t>
            </a:r>
          </a:p>
          <a:p>
            <a:pPr lvl="0"/>
            <a:r>
              <a:rPr/>
              <a:t>Probabilities listed along top</a:t>
            </a:r>
          </a:p>
          <a:p>
            <a:pPr lvl="0"/>
            <a:r>
              <a:rPr/>
              <a:t>Sample dfs are listed in the left-most column</a:t>
            </a:r>
          </a:p>
          <a:p>
            <a:pPr lvl="0"/>
            <a:r>
              <a:rPr/>
              <a:t>Probabilities are given for one-tailed and two-tailed “questions”</a:t>
            </a:r>
          </a:p>
        </p:txBody>
      </p:sp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One-tailed questions: area of distribution left or (right) of a certain value</a:t>
            </a:r>
          </a:p>
          <a:p>
            <a:pPr lvl="0"/>
            <a:r>
              <a:rPr/>
              <a:t>n=20 (df=19) - 90% of the observations found left</a:t>
            </a:r>
          </a:p>
          <a:p>
            <a:pPr lvl="0"/>
            <a:r>
              <a:rPr/>
              <a:t>t= 1.328 (10% are outside)</a:t>
            </a:r>
          </a:p>
        </p:txBody>
      </p:sp>
      <p:pic>
        <p:nvPicPr>
          <p:cNvPr descr="images/clipboard-182246547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20900"/>
            <a:ext cx="27813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Two-tailed questions refer to area between certain values</a:t>
            </a:r>
          </a:p>
          <a:p>
            <a:pPr lvl="0"/>
            <a:r>
              <a:rPr/>
              <a:t>n= 20 (df=19), 90% of the observations are between</a:t>
            </a:r>
          </a:p>
          <a:p>
            <a:pPr lvl="0"/>
            <a:r>
              <a:rPr/>
              <a:t>t=-1.729 and t=1.729 (10% are outside)</a:t>
            </a:r>
          </a:p>
        </p:txBody>
      </p:sp>
      <p:pic>
        <p:nvPicPr>
          <p:cNvPr descr="images/clipboard-22347401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95500"/>
            <a:ext cx="27813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calculate CIs again:</a:t>
            </a:r>
          </a:p>
          <a:p>
            <a:pPr lvl="0" indent="0" marL="0">
              <a:buNone/>
            </a:pPr>
            <a:r>
              <a:rPr/>
              <a:t>Use two-sided test</a:t>
            </a:r>
          </a:p>
          <a:p>
            <a:pPr lvl="0"/>
            <a:r>
              <a:rPr/>
              <a:t>95% CI Sample A: = 272.8 ± 2.262 * (37.81/(9^0.5)) = 1.650788</a:t>
            </a:r>
          </a:p>
          <a:p>
            <a:pPr lvl="0"/>
            <a:r>
              <a:rPr/>
              <a:t>The 95% CI is between 244.3 and 301.3</a:t>
            </a:r>
          </a:p>
          <a:p>
            <a:pPr lvl="0"/>
            <a:r>
              <a:rPr/>
              <a:t>“The 95% CI for the population mean from sample A is 272.8 ± 28.5”</a:t>
            </a:r>
          </a:p>
        </p:txBody>
      </p:sp>
      <p:pic>
        <p:nvPicPr>
          <p:cNvPr descr="images/clipboard-72147224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Exploring the Grayling Dataset</a:t>
            </a:r>
          </a:p>
          <a:p>
            <a:pPr lvl="0" indent="0" marL="1270000">
              <a:buNone/>
            </a:pPr>
            <a:r>
              <a:rPr sz="2000"/>
              <a:t>Let’s explore the Arctic grayling data from lakes I3 and I8. Use the </a:t>
            </a:r>
            <a:r>
              <a:rPr sz="2000">
                <a:latin typeface="Courier"/>
              </a:rPr>
              <a:t>grayling_df</a:t>
            </a:r>
            <a:r>
              <a:rPr sz="2000"/>
              <a:t> data frame to create basic summary statistics.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explore the basic structure of the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also note plottig a box plot is really useful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str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spc_tbl_ [168 × 5] (S3: spec_tbl_df/tbl_df/tbl/data.frame)
 $ site     : num [1:168] 113 113 113 113 113 113 113 113 113 113 ...
 $ lake     : chr [1:168] "I3" "I3" "I3" "I3" ...
 $ species  : chr [1:168] "arctic grayling" "arctic grayling" "arctic grayling" "arctic grayling" ...
 $ length_mm: num [1:168] 266 290 262 275 240 265 265 253 246 203 ...
 $ mass_g   : num [1:168] 135 185 145 160 105 145 150 130 130 71 ...
 - attr(*, "spec")=
  .. cols(
  ..   site = col_double(),
  ..   lake = col_character(),
  ..   species = col_character(),
  ..   length_mm = col_double(),
  ..   mass_g = col_double()
  .. )
 - attr(*, "problems")=&lt;externalptr&gt; 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      site         lake             species            length_mm    
 Min.   :113   Length:168         Length:168         Min.   :191.0  
 1st Qu.:113   Class :character   Class :character   1st Qu.:270.8  
 Median :118   Mode  :character   Mode  :character   Median :324.5  
 Mean   :116                                         Mean   :324.5  
 3rd Qu.:118                                         3rd Qu.:377.0  
 Max.   :118                                         Max.   :440.0  
     mass_g     
 Min.   : 53.0  
 1st Qu.:151.2  
 Median :340.0  
 Mean   :351.2  
 3rd Qu.:519.5  
 Max.   :889.0  
 NA's   :2      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(H₀)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(Hₐ)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H₀ if p-value &lt; α</a:t>
            </a:r>
          </a:p>
        </p:txBody>
      </p:sp>
      <p:pic>
        <p:nvPicPr>
          <p:cNvPr descr="04_01_lecture_powerpoint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(H₀)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(Hₐ)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H₀ if p-value &lt; α</a:t>
            </a:r>
          </a:p>
        </p:txBody>
      </p:sp>
      <p:pic>
        <p:nvPicPr>
          <p:cNvPr descr="04_01_lecture_powerpoint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5: Lets practice a One-Sample t-Test</a:t>
            </a:r>
          </a:p>
          <a:p>
            <a:pPr lvl="0" indent="0" marL="1270000">
              <a:buNone/>
            </a:pPr>
            <a:r>
              <a:rPr sz="2000"/>
              <a:t>Let’s perform a one-sample t-test to determine if the mean fish length in Toolik Lake differs from 50 mm: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get only lake I#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i3_df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what is the mean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(i3_df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na.rm=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(i3_mean,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265.6 mm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Perform a one-sample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(i3_df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mu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260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View the test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One Sample t-test
data:  i3_df$length_mm
t = 1.6091, df = 65, p-value = 0.1124
alternative hypothesis: true mean is not equal to 260
95 percent confidence interval:
 258.6481 272.5640
sample estimates:
mean of x 
 265.6061 </a:t>
            </a:r>
          </a:p>
          <a:p>
            <a:pPr lvl="0" indent="0" marL="1270000">
              <a:buNone/>
            </a:pPr>
            <a:r>
              <a:rPr sz="2000"/>
              <a:t>Interpret this test result by answering these questions:</a:t>
            </a:r>
          </a:p>
          <a:p>
            <a:pPr lvl="0" indent="-342900" marL="342900">
              <a:buAutoNum type="arabicPeriod"/>
            </a:pPr>
            <a:r>
              <a:rPr sz="2000"/>
              <a:t>What was the null hypothesis?</a:t>
            </a:r>
          </a:p>
          <a:p>
            <a:pPr lvl="0" indent="-342900" marL="342900">
              <a:buAutoNum type="arabicPeriod"/>
            </a:pPr>
            <a:r>
              <a:rPr sz="2000"/>
              <a:t>What was the alternative hypothesis?</a:t>
            </a:r>
          </a:p>
          <a:p>
            <a:pPr lvl="0" indent="-342900" marL="342900">
              <a:buAutoNum type="arabicPeriod"/>
            </a:pPr>
            <a:r>
              <a:rPr sz="2000"/>
              <a:t>What does the p-value tell us?</a:t>
            </a:r>
          </a:p>
          <a:p>
            <a:pPr lvl="0" indent="-342900" marL="342900">
              <a:buAutoNum type="arabicPeriod"/>
            </a:pPr>
            <a:r>
              <a:rPr sz="2000"/>
              <a:t>Should we reject or fail to reject the null hypothesis at α = 0.05?</a:t>
            </a:r>
          </a:p>
          <a:p>
            <a:pPr lvl="0" indent="-342900" marL="342900">
              <a:buAutoNum type="arabicPeriod"/>
            </a:pPr>
            <a:r>
              <a:rPr sz="2000"/>
              <a:t>What is the practical interpretation of this result for fish biologists?</a:t>
            </a:r>
          </a:p>
          <a:p>
            <a:pPr lvl="0" indent="0" marL="1270000">
              <a:buNone/>
            </a:pPr>
            <a:r>
              <a:rPr sz="2000" b="1"/>
              <a:t>Practice Exercise 6: Formulating Hypotheses</a:t>
            </a:r>
          </a:p>
          <a:p>
            <a:pPr lvl="0" indent="0" marL="1270000">
              <a:buNone/>
            </a:pPr>
            <a:r>
              <a:rPr sz="2000"/>
              <a:t>For the following research questions about Arctic grayling, write the null and alternative hypotheses:</a:t>
            </a:r>
          </a:p>
          <a:p>
            <a:pPr lvl="0" indent="-342900" marL="342900">
              <a:buAutoNum type="arabicPeriod"/>
            </a:pPr>
            <a:r>
              <a:rPr sz="2000"/>
              <a:t>Are fish in Lake I8 longer than fish in Lake I3?</a:t>
            </a:r>
          </a:p>
          <a:p>
            <a:pPr lvl="0" indent="-342900" marL="342900">
              <a:buAutoNum type="arabicPeriod"/>
            </a:pPr>
            <a:r>
              <a:rPr sz="2000"/>
              <a:t>Is the mean length of Arctic grayling in these lakes different from 300 mm?</a:t>
            </a:r>
          </a:p>
          <a:p>
            <a:pPr lvl="0" indent="-342900" marL="342900">
              <a:buAutoNum type="arabicPeriod"/>
            </a:pPr>
            <a:r>
              <a:rPr sz="2000"/>
              <a:t>Is there a relationship between fish length and mass?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test one of these hypotheses: Are fish in Lake I8 longer than fish in Lake I3?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an independent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(length_mm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grayling_df,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"less"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H₀: μ_I3 ≥ μ_I8, H₁: μ_I3 &lt; μ_I8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Welch Two Sample t-test
data:  length_mm by lake
t = -15.532, df = 161.63, p-value &lt; 2.2e-16
alternative hypothesis: true difference in means between group I3 and group I8 is less than 0
95 percent confidence interval:
      -Inf -86.66138
sample estimates:
mean in group I3 mean in group I8 
        265.6061         362.5980 </a:t>
            </a:r>
          </a:p>
          <a:p>
            <a:pPr lvl="0" indent="0" marL="1270000">
              <a:buNone/>
            </a:pPr>
            <a:r>
              <a:rPr sz="2000"/>
              <a:t>Based on this t-test, what can we conclude about the difference in fish length between the two lakes?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Understanding 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p-value</a:t>
            </a:r>
            <a:r>
              <a:rPr/>
              <a:t> is the probability of observing the sample result (or something more extreme) if the null hypothesis is true.</a:t>
            </a:r>
          </a:p>
          <a:p>
            <a:pPr lvl="0" indent="0" marL="0">
              <a:buNone/>
            </a:pPr>
            <a:r>
              <a:rPr b="1"/>
              <a:t>Common interpretations:</a:t>
            </a:r>
            <a:r>
              <a:rPr/>
              <a:t> - p &lt; 0.05: Strong evidence against H₀ - 0.05 ≤ p &lt; 0.10: Moderate evidence against H₀ - p ≥ 0.10: Insufficient evidence against H₀</a:t>
            </a:r>
          </a:p>
          <a:p>
            <a:pPr lvl="0" indent="0" marL="0">
              <a:buNone/>
            </a:pPr>
            <a:r>
              <a:rPr b="1"/>
              <a:t>Common misinterpretations:</a:t>
            </a:r>
            <a:r>
              <a:rPr/>
              <a:t> - p-value is NOT the probability that H₀ is true - p-value is NOT the probability that results occurred by chance - Statistical significance ≠ practical significance</a:t>
            </a:r>
          </a:p>
        </p:txBody>
      </p:sp>
      <p:pic>
        <p:nvPicPr>
          <p:cNvPr descr="04_01_lecture_powerpoint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Type I and Type II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making decisions based on hypothesis tests, two types of errors can occur:</a:t>
            </a:r>
          </a:p>
          <a:p>
            <a:pPr lvl="0" indent="0" marL="0">
              <a:buNone/>
            </a:pPr>
            <a:r>
              <a:rPr b="1"/>
              <a:t>Type I Error (False Positive)</a:t>
            </a:r>
            <a:r>
              <a:rPr/>
              <a:t> - Rejecting H₀ when it’s actually true - Probability = α (significance level) - “Finding an effect that isn’t real”</a:t>
            </a:r>
          </a:p>
          <a:p>
            <a:pPr lvl="0" indent="0" marL="0">
              <a:buNone/>
            </a:pPr>
            <a:r>
              <a:rPr b="1"/>
              <a:t>Type II Error (False Negative)</a:t>
            </a:r>
            <a:r>
              <a:rPr/>
              <a:t> - Failing to reject H₀ when it’s actually false - Probability = β - “Missing an effect that is real”</a:t>
            </a:r>
          </a:p>
          <a:p>
            <a:pPr lvl="0" indent="0" marL="0">
              <a:buNone/>
            </a:pPr>
            <a:r>
              <a:rPr b="1"/>
              <a:t>Statistical Power = 1 - β</a:t>
            </a:r>
            <a:r>
              <a:rPr/>
              <a:t> - Probability of correctly rejecting a false H₀ - Increases with: - Larger sample size - Larger effect size - Lower variability - Higher α level</a:t>
            </a:r>
          </a:p>
        </p:txBody>
      </p:sp>
      <p:pic>
        <p:nvPicPr>
          <p:cNvPr descr="04_01_lecture_powerpoint_files/figure-pptx/unnamed-chunk-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6: Interpreting P-values and Errors</a:t>
            </a:r>
          </a:p>
          <a:p>
            <a:pPr lvl="0" indent="0" marL="1270000">
              <a:buNone/>
            </a:pPr>
            <a:r>
              <a:rPr sz="2000"/>
              <a:t>Given the following scenarios, identify whether a Type I or Type II error might have occurred:</a:t>
            </a:r>
          </a:p>
          <a:p>
            <a:pPr lvl="0" indent="-342900" marL="342900">
              <a:buAutoNum type="arabicPeriod"/>
            </a:pPr>
            <a:r>
              <a:rPr sz="2000"/>
              <a:t>A researcher concludes that a new fishing regulation increased grayling size, when in fact it had no effect.</a:t>
            </a:r>
          </a:p>
          <a:p>
            <a:pPr lvl="0" indent="-342900" marL="342900">
              <a:buAutoNum type="arabicPeriod"/>
            </a:pPr>
            <a:r>
              <a:rPr sz="2000"/>
              <a:t>A study fails to detect a real decline in grayling population due to warming water, concluding there was no effect.</a:t>
            </a:r>
          </a:p>
          <a:p>
            <a:pPr lvl="0" indent="-342900" marL="342900">
              <a:buAutoNum type="arabicPeriod"/>
            </a:pPr>
            <a:r>
              <a:rPr sz="2000"/>
              <a:t>Let’s calculate the power of our t-test to detect a 30 mm difference in length between lakes: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power for detecting a 30 mm difference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First determine parameters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lake_I3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lake_I8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"I8"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n1 &lt;-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(lake_I3)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n2 &lt;-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(lake_I8)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sd_pooled &lt;-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((</a:t>
            </a:r>
            <a:r>
              <a:rPr>
                <a:solidFill>
                  <a:srgbClr val="4758AB"/>
                </a:solidFill>
                <a:latin typeface="Courier"/>
              </a:rPr>
              <a:t>var</a:t>
            </a:r>
            <a:r>
              <a:rPr>
                <a:solidFill>
                  <a:srgbClr val="003B4F"/>
                </a:solidFill>
                <a:latin typeface="Courier"/>
              </a:rPr>
              <a:t>(lake_I3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(n1</a:t>
            </a:r>
            <a:r>
              <a:rPr>
                <a:solidFill>
                  <a:srgbClr val="AD0000"/>
                </a:solidFill>
                <a:latin typeface="Courier"/>
              </a:rPr>
              <a:t>-1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4758AB"/>
                </a:solidFill>
                <a:latin typeface="Courier"/>
              </a:rPr>
              <a:t>var</a:t>
            </a:r>
            <a:r>
              <a:rPr>
                <a:solidFill>
                  <a:srgbClr val="003B4F"/>
                </a:solidFill>
                <a:latin typeface="Courier"/>
              </a:rPr>
              <a:t>(lake_I8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(n2</a:t>
            </a:r>
            <a:r>
              <a:rPr>
                <a:solidFill>
                  <a:srgbClr val="AD0000"/>
                </a:solidFill>
                <a:latin typeface="Courier"/>
              </a:rPr>
              <a:t>-1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(n1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n2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power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effect_size &lt;-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sd_pooled  </a:t>
            </a:r>
            <a:r>
              <a:rPr>
                <a:solidFill>
                  <a:srgbClr val="5E5E5E"/>
                </a:solidFill>
                <a:latin typeface="Courier"/>
              </a:rPr>
              <a:t># Cohen's 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n1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n2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alpha &lt;- 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power &lt;- </a:t>
            </a:r>
            <a:r>
              <a:rPr>
                <a:solidFill>
                  <a:srgbClr val="4758AB"/>
                </a:solidFill>
                <a:latin typeface="Courier"/>
              </a:rPr>
              <a:t>power.t.test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min</a:t>
            </a:r>
            <a:r>
              <a:rPr>
                <a:solidFill>
                  <a:srgbClr val="003B4F"/>
                </a:solidFill>
                <a:latin typeface="Courier"/>
              </a:rPr>
              <a:t>(n1, n2),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delta =</a:t>
            </a:r>
            <a:r>
              <a:rPr>
                <a:solidFill>
                  <a:srgbClr val="003B4F"/>
                </a:solidFill>
                <a:latin typeface="Courier"/>
              </a:rPr>
              <a:t> effect_size,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 </a:t>
            </a:r>
            <a:r>
              <a:rPr>
                <a:solidFill>
                  <a:srgbClr val="5E5E5E"/>
                </a:solidFill>
                <a:latin typeface="Courier"/>
              </a:rPr>
              <a:t># Using standardized effect size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sig.level =</a:t>
            </a:r>
            <a:r>
              <a:rPr>
                <a:solidFill>
                  <a:srgbClr val="003B4F"/>
                </a:solidFill>
                <a:latin typeface="Courier"/>
              </a:rPr>
              <a:t> alpha,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"two.sample"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"two.sided"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power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 Two-sample t test power calculation 
              n = 66
          delta = 0.6741298
             sd = 1
      sig.level = 0.05
          power = 0.9702076
    alternative = two.sided
NOTE: n is number in *each* group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concepts covered:</a:t>
            </a:r>
          </a:p>
          <a:p>
            <a:pPr lvl="0" indent="-342900" marL="342900">
              <a:buAutoNum type="arabicPeriod"/>
            </a:pPr>
            <a:r>
              <a:rPr b="1"/>
              <a:t>Probability distributions</a:t>
            </a:r>
            <a:r>
              <a:rPr/>
              <a:t> model random phenomena</a:t>
            </a:r>
          </a:p>
          <a:p>
            <a:pPr lvl="1"/>
            <a:r>
              <a:rPr/>
              <a:t>Normal distribution is especially important</a:t>
            </a:r>
          </a:p>
          <a:p>
            <a:pPr lvl="1"/>
            <a:r>
              <a:rPr/>
              <a:t>Z-scores standardize measurements</a:t>
            </a:r>
          </a:p>
          <a:p>
            <a:pPr lvl="0" indent="-342900" marL="342900">
              <a:buAutoNum type="arabicPeriod"/>
            </a:pPr>
            <a:r>
              <a:rPr b="1"/>
              <a:t>Standard error</a:t>
            </a:r>
            <a:r>
              <a:rPr/>
              <a:t> measures precision of estimates</a:t>
            </a:r>
          </a:p>
          <a:p>
            <a:pPr lvl="1"/>
            <a:r>
              <a:rPr/>
              <a:t>Decreases with larger sample sizes</a:t>
            </a:r>
          </a:p>
          <a:p>
            <a:pPr lvl="1"/>
            <a:r>
              <a:rPr/>
              <a:t>Used to construct confidence intervals</a:t>
            </a:r>
          </a:p>
          <a:p>
            <a:pPr lvl="0" indent="-342900" marL="342900">
              <a:buAutoNum type="arabicPeriod"/>
            </a:pPr>
            <a:r>
              <a:rPr b="1"/>
              <a:t>Confidence intervals</a:t>
            </a:r>
            <a:r>
              <a:rPr/>
              <a:t> express uncertainty</a:t>
            </a:r>
          </a:p>
          <a:p>
            <a:pPr lvl="1"/>
            <a:r>
              <a:rPr/>
              <a:t>Provide plausible range for parameters</a:t>
            </a:r>
          </a:p>
          <a:p>
            <a:pPr lvl="1"/>
            <a:r>
              <a:rPr/>
              <a:t>95% CI: </a:t>
            </a:r>
            <a:r>
              <a:rPr>
                <a:latin typeface="Courier"/>
              </a:rPr>
              <a:t>mean ± 1.96 × SE</a:t>
            </a:r>
          </a:p>
          <a:p>
            <a:pPr lvl="0" indent="-342900" marL="342900">
              <a:buAutoNum type="arabicPeriod"/>
            </a:pPr>
            <a:r>
              <a:rPr b="1"/>
              <a:t>Hypothesis testing</a:t>
            </a:r>
            <a:r>
              <a:rPr/>
              <a:t> evaluates claims</a:t>
            </a:r>
          </a:p>
          <a:p>
            <a:pPr lvl="1"/>
            <a:r>
              <a:rPr/>
              <a:t>Null vs. alternative hypotheses</a:t>
            </a:r>
          </a:p>
          <a:p>
            <a:pPr lvl="1"/>
            <a:r>
              <a:rPr/>
              <a:t>P-values quantify evidence against H₀</a:t>
            </a:r>
          </a:p>
          <a:p>
            <a:pPr lvl="1"/>
            <a:r>
              <a:rPr/>
              <a:t>Consider both statistical and practical significance</a:t>
            </a:r>
          </a:p>
        </p:txBody>
      </p:sp>
      <p:pic>
        <p:nvPicPr>
          <p:cNvPr descr="04_01_lecture_powerpoint_files/figure-pptx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Probability Distribution Functions</a:t>
            </a:r>
          </a:p>
          <a:p>
            <a:pPr lvl="0"/>
            <a:r>
              <a:rPr/>
              <a:t>A </a:t>
            </a:r>
            <a:r>
              <a:rPr b="1"/>
              <a:t>probability distribution</a:t>
            </a:r>
            <a:r>
              <a:rPr/>
              <a:t> describes the probability of different outcomes in an experiment</a:t>
            </a:r>
          </a:p>
          <a:p>
            <a:pPr lvl="0"/>
            <a:r>
              <a:rPr/>
              <a:t>We’ve seen histograms of observed data</a:t>
            </a:r>
          </a:p>
          <a:p>
            <a:pPr lvl="0"/>
            <a:r>
              <a:rPr/>
              <a:t>Theoretical distributions help us model and understand real-world data</a:t>
            </a:r>
          </a:p>
          <a:p>
            <a:pPr lvl="0"/>
            <a:r>
              <a:rPr/>
              <a:t>We will focus on a standard normal distribution and a t distribution</a:t>
            </a:r>
          </a:p>
        </p:txBody>
      </p:sp>
      <p:pic>
        <p:nvPicPr>
          <p:cNvPr descr="04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The 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standard normal distribution is crucial for understanding statistical inference:</a:t>
            </a:r>
          </a:p>
          <a:p>
            <a:pPr lvl="0"/>
            <a:r>
              <a:rPr/>
              <a:t>Has mean (μ) = 0 and standard deviation (σ) = 1</a:t>
            </a:r>
          </a:p>
          <a:p>
            <a:pPr lvl="0"/>
            <a:r>
              <a:rPr/>
              <a:t>Symmetrical bell-shaped curve</a:t>
            </a:r>
          </a:p>
          <a:p>
            <a:pPr lvl="0"/>
            <a:r>
              <a:rPr/>
              <a:t>Area under the curve = 1 (total probability)</a:t>
            </a:r>
          </a:p>
          <a:p>
            <a:pPr lvl="0"/>
            <a:r>
              <a:rPr/>
              <a:t>Approximately:</a:t>
            </a:r>
          </a:p>
          <a:p>
            <a:pPr lvl="1"/>
            <a:r>
              <a:rPr/>
              <a:t>68% of data within ±1σ of the mean</a:t>
            </a:r>
          </a:p>
          <a:p>
            <a:pPr lvl="1"/>
            <a:r>
              <a:rPr b="1"/>
              <a:t>95% of data within ±2σ of the mean - really 1.96σ</a:t>
            </a:r>
          </a:p>
          <a:p>
            <a:pPr lvl="1"/>
            <a:r>
              <a:rPr/>
              <a:t>99.7% of data within ±3σ of the mean</a:t>
            </a:r>
          </a:p>
          <a:p>
            <a:pPr lvl="0" indent="0" marL="0">
              <a:buNone/>
            </a:pPr>
            <a:r>
              <a:rPr/>
              <a:t>Z-scores allow us to convert any normal distribution to the standard normal distribution.</a:t>
            </a:r>
          </a:p>
        </p:txBody>
      </p:sp>
      <p:pic>
        <p:nvPicPr>
          <p:cNvPr descr="04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Calculating Z-scores</a:t>
            </a:r>
          </a:p>
          <a:p>
            <a:pPr lvl="0" indent="0" marL="1270000">
              <a:buNone/>
            </a:pPr>
            <a:r>
              <a:rPr sz="2000"/>
              <a:t>Let’s practice converting raw values to Z-scores using the Arctic grayling data.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the mean and standard deviation of fish lengths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mean_length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sd_length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Z-scores for fish lengths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z_score =</a:t>
            </a:r>
            <a:r>
              <a:rPr>
                <a:solidFill>
                  <a:srgbClr val="003B4F"/>
                </a:solidFill>
                <a:latin typeface="Courier"/>
              </a:rPr>
              <a:t> (length_mm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mean_length)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sd_length)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View the first few rows with Z-scores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6 × 6
   site lake  species         length_mm mass_g z_score
  &lt;dbl&gt; &lt;chr&gt; &lt;chr&gt;               &lt;dbl&gt;  &lt;dbl&gt;   &lt;dbl&gt;
1   113 I3    arctic grayling       266    135  -0.900
2   113 I3    arctic grayling       290    185  -0.531
3   113 I3    arctic grayling       262    145  -0.961
4   113 I3    arctic grayling       275    160  -0.761
5   113 I3    arctic grayling       240    105  -1.30 
6   113 I3    arctic grayling       265    145  -0.915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What proportion of fish are within 1 standard deviation of the mean?</a:t>
            </a:r>
            <a:br/>
            <a:r>
              <a:rPr>
                <a:solidFill>
                  <a:srgbClr val="003B4F"/>
                </a:solidFill>
                <a:latin typeface="Courier"/>
              </a:rPr>
              <a:t>within_1sd &lt;-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abs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z_score) </a:t>
            </a:r>
            <a:r>
              <a:rPr>
                <a:solidFill>
                  <a:srgbClr val="5E5E5E"/>
                </a:solidFill>
                <a:latin typeface="Courier"/>
              </a:rPr>
              <a:t>&lt;=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z_score))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"Proportion within 1 SD:"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(within_1sd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"%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Proportion within 1 SD: 64.3 %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want to know things about this population like</a:t>
            </a:r>
          </a:p>
          <a:p>
            <a:pPr lvl="0"/>
            <a:r>
              <a:rPr/>
              <a:t>probability of afish having a certain length (e.g., &gt; 300 mm)</a:t>
            </a:r>
          </a:p>
          <a:p>
            <a:pPr lvl="0"/>
            <a:r>
              <a:rPr/>
              <a:t>Can solve this by integrating under curve</a:t>
            </a:r>
          </a:p>
          <a:p>
            <a:pPr lvl="0"/>
            <a:r>
              <a:rPr/>
              <a:t>But it is tedious to do every time</a:t>
            </a:r>
          </a:p>
          <a:p>
            <a:pPr lvl="0"/>
            <a:r>
              <a:rPr/>
              <a:t>Instead</a:t>
            </a:r>
          </a:p>
          <a:p>
            <a:pPr lvl="1"/>
            <a:r>
              <a:rPr/>
              <a:t>we can use the </a:t>
            </a:r>
            <a:r>
              <a:rPr i="1"/>
              <a:t>standard normal distribution</a:t>
            </a:r>
            <a:r>
              <a:rPr/>
              <a:t> (SND)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1
  mean_length
        &lt;dbl&gt;
1        266.</a:t>
            </a:r>
          </a:p>
        </p:txBody>
      </p:sp>
      <p:pic>
        <p:nvPicPr>
          <p:cNvPr descr="04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Normal Distribution</a:t>
            </a:r>
          </a:p>
          <a:p>
            <a:pPr lvl="0"/>
            <a:r>
              <a:rPr/>
              <a:t>“benchmark” normal distribution with µ = 0, σ = 1</a:t>
            </a:r>
          </a:p>
          <a:p>
            <a:pPr lvl="0"/>
            <a:r>
              <a:rPr/>
              <a:t>The Standard Normal Distribution is defined so that:</a:t>
            </a:r>
          </a:p>
          <a:p>
            <a:pPr lvl="1"/>
            <a:r>
              <a:rPr/>
              <a:t>~68% of the curve area within +/- 1 σ of the mean,</a:t>
            </a:r>
          </a:p>
          <a:p>
            <a:pPr lvl="1"/>
            <a:r>
              <a:rPr/>
              <a:t>~95% within +/- 2 σ of the mean,</a:t>
            </a:r>
          </a:p>
          <a:p>
            <a:pPr lvl="1"/>
            <a:r>
              <a:rPr/>
              <a:t>~99.7% within +/- 3 σ of the mean</a:t>
            </a:r>
          </a:p>
          <a:p>
            <a:pPr lvl="0" indent="0" marL="0">
              <a:buNone/>
            </a:pPr>
            <a:r>
              <a:rPr/>
              <a:t>*remember σ = standard deviation</a:t>
            </a:r>
          </a:p>
        </p:txBody>
      </p:sp>
      <p:pic>
        <p:nvPicPr>
          <p:cNvPr descr="04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Areas under curve of Standard Normal Distribution</a:t>
            </a:r>
          </a:p>
          <a:p>
            <a:pPr lvl="0"/>
            <a:r>
              <a:rPr/>
              <a:t>Have been calculated for a range of sample sizes</a:t>
            </a:r>
          </a:p>
          <a:p>
            <a:pPr lvl="0"/>
            <a:r>
              <a:rPr/>
              <a:t>Can be looked up in z-table</a:t>
            </a:r>
          </a:p>
          <a:p>
            <a:pPr lvl="0"/>
            <a:r>
              <a:rPr/>
              <a:t>No need to integrate</a:t>
            </a:r>
          </a:p>
          <a:p>
            <a:pPr lvl="0"/>
            <a:r>
              <a:rPr/>
              <a:t>Any normally distributed data can be standardized</a:t>
            </a:r>
          </a:p>
          <a:p>
            <a:pPr lvl="1"/>
            <a:r>
              <a:rPr/>
              <a:t>transformed into the standard normal distribution</a:t>
            </a:r>
          </a:p>
          <a:p>
            <a:pPr lvl="1"/>
            <a:r>
              <a:rPr/>
              <a:t>a value can ber looked up in a table</a:t>
            </a:r>
          </a:p>
        </p:txBody>
      </p:sp>
      <p:pic>
        <p:nvPicPr>
          <p:cNvPr descr="04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Probability and Inference</dc:title>
  <dc:creator>Bill Perry</dc:creator>
  <cp:keywords/>
  <dcterms:created xsi:type="dcterms:W3CDTF">2025-06-05T12:26:19Z</dcterms:created>
  <dcterms:modified xsi:type="dcterms:W3CDTF">2025-06-05T12:26:19Z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