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12 - Single factor analysis of variance -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Even if all groups had the same true mean, the data would likely show different sample means for each group due to sampling error.</a:t>
                </a:r>
              </a:p>
              <a:p>
                <a:pPr lvl="0" indent="0" marL="0">
                  <a:buNone/>
                </a:pPr>
                <a:r>
                  <a:rPr/>
                  <a:t>The key insight of ANOVA is that we can estimate how much variation among group means ought to be present from sampling error alone if the null hypothesis is true.</a:t>
                </a:r>
              </a:p>
              <a:p>
                <a:pPr lvl="0" indent="0" marL="0">
                  <a:buNone/>
                </a:pPr>
                <a:r>
                  <a:rPr/>
                  <a:t>ANOVA lets us determine whether there is more variance among the sample means than we would expect by chance alone. If so, then we can infer that there are real differences among the population means.</a:t>
                </a:r>
              </a:p>
              <a:p>
                <a:pPr lvl="0" indent="0" marL="0">
                  <a:buNone/>
                </a:pPr>
                <a:r>
                  <a:rPr/>
                  <a:t>Two key measures of variation are calculated and compared:</a:t>
                </a:r>
              </a:p>
              <a:p>
                <a:pPr lvl="0" indent="-342900" marL="342900">
                  <a:buAutoNum type="arabicPeriod"/>
                </a:pPr>
                <a:r>
                  <a:rPr b="1"/>
                  <a:t>Group mean square (MSgroups)</a:t>
                </a:r>
                <a:r>
                  <a:rPr/>
                  <a:t> - variation among subjects from different groups</a:t>
                </a:r>
              </a:p>
              <a:p>
                <a:pPr lvl="0" indent="-342900" marL="342900">
                  <a:buAutoNum type="arabicPeriod"/>
                </a:pPr>
                <a:r>
                  <a:rPr b="1"/>
                  <a:t>Error mean square (MSerror)</a:t>
                </a:r>
                <a:r>
                  <a:rPr/>
                  <a:t> - variation among subjects within the same group</a:t>
                </a:r>
              </a:p>
              <a:p>
                <a:pPr lvl="0" indent="0" marL="0">
                  <a:buNone/>
                </a:pPr>
                <a:r>
                  <a:rPr/>
                  <a:t>The comparison is done with an F-ratio:</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g</m:t>
                              </m:r>
                              <m:r>
                                <m:t>r</m:t>
                              </m:r>
                              <m:r>
                                <m:t>o</m:t>
                              </m:r>
                              <m:r>
                                <m:t>u</m:t>
                              </m:r>
                              <m:r>
                                <m:t>p</m:t>
                              </m:r>
                              <m:r>
                                <m:t>s</m:t>
                              </m:r>
                            </m:sub>
                          </m:sSub>
                        </m:num>
                        <m:den>
                          <m:r>
                            <m:t>M</m:t>
                          </m:r>
                          <m:sSub>
                            <m:e>
                              <m:r>
                                <m:t>S</m:t>
                              </m:r>
                            </m:e>
                            <m:sub>
                              <m:r>
                                <m:t>e</m:t>
                              </m:r>
                              <m:r>
                                <m:t>r</m:t>
                              </m:r>
                              <m:r>
                                <m:t>r</m:t>
                              </m:r>
                              <m:r>
                                <m:t>o</m:t>
                              </m:r>
                              <m:r>
                                <m:t>r</m:t>
                              </m:r>
                            </m:sub>
                          </m:sSub>
                        </m:den>
                      </m:f>
                    </m:oMath>
                  </m:oMathPara>
                </a14:m>
              </a:p>
            </p:txBody>
          </p:sp>
        </mc:Choice>
      </mc:AlternateContent>
      <p:pic>
        <p:nvPicPr>
          <p:cNvPr descr="12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Partitioning the Sum of Squares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total variation in Y can be expressed as a sum of squares:</a:t>
                </a:r>
              </a:p>
              <a:p>
                <a:pPr lvl="0" indent="0" marL="0">
                  <a:buNone/>
                </a:pPr>
                <a14:m>
                  <m:oMath xmlns:m="http://schemas.openxmlformats.org/officeDocument/2006/math">
                    <m:r>
                      <m:t>S</m:t>
                    </m:r>
                    <m:sSub>
                      <m:e>
                        <m:r>
                          <m:t>S</m:t>
                        </m:r>
                      </m:e>
                      <m:sub>
                        <m:r>
                          <m:t>t</m:t>
                        </m:r>
                        <m:r>
                          <m:t>o</m:t>
                        </m:r>
                        <m:r>
                          <m:t>t</m:t>
                        </m:r>
                        <m:r>
                          <m:t>a</m:t>
                        </m:r>
                        <m:r>
                          <m:t>l</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acc>
                                      <m:accPr>
                                        <m:chr m:val="‾"/>
                                      </m:accPr>
                                      <m:e>
                                        <m:r>
                                          <m:t>Y</m:t>
                                        </m:r>
                                      </m:e>
                                    </m:acc>
                                  </m:e>
                                </m:d>
                              </m:e>
                              <m:sup>
                                <m:r>
                                  <m:t>2</m:t>
                                </m:r>
                              </m:sup>
                            </m:sSup>
                          </m:e>
                        </m:nary>
                      </m:e>
                    </m:nary>
                  </m:oMath>
                </a14:m>
              </a:p>
              <a:p>
                <a:pPr lvl="0" indent="0" marL="0">
                  <a:buNone/>
                </a:pPr>
                <a:r>
                  <a:rPr/>
                  <a:t>This can be partitioned into two components:</a:t>
                </a:r>
              </a:p>
              <a:p>
                <a:pPr lvl="0" indent="-342900" marL="342900">
                  <a:buAutoNum type="arabicPeriod"/>
                </a:pPr>
                <a:r>
                  <a:rPr b="1"/>
                  <a:t>Among Groups (Treatment)</a:t>
                </a:r>
                <a:r>
                  <a:rPr/>
                  <a:t>: </a:t>
                </a:r>
                <a14:m>
                  <m:oMath xmlns:m="http://schemas.openxmlformats.org/officeDocument/2006/math">
                    <m:r>
                      <m:t>S</m:t>
                    </m:r>
                    <m:sSub>
                      <m:e>
                        <m:r>
                          <m:t>S</m:t>
                        </m:r>
                      </m:e>
                      <m:sub>
                        <m:r>
                          <m:t>a</m:t>
                        </m:r>
                        <m:r>
                          <m:t>m</m:t>
                        </m:r>
                        <m:r>
                          <m:t>o</m:t>
                        </m:r>
                        <m:r>
                          <m:t>n</m:t>
                        </m:r>
                        <m:r>
                          <m:t>g</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e>
                    </m:nary>
                    <m:r>
                      <m:rPr>
                        <m:sty m:val="p"/>
                      </m:rPr>
                      <m:t>=</m:t>
                    </m:r>
                    <m:r>
                      <m:t>n</m:t>
                    </m:r>
                    <m:nary>
                      <m:naryPr>
                        <m:chr m:val="∑"/>
                        <m:limLoc m:val="undOvr"/>
                        <m:subHide m:val="off"/>
                        <m:supHide m:val="off"/>
                      </m:naryPr>
                      <m:sub>
                        <m:r>
                          <m:t>i</m:t>
                        </m:r>
                        <m:r>
                          <m:rPr>
                            <m:sty m:val="p"/>
                          </m:rPr>
                          <m:t>=</m:t>
                        </m:r>
                        <m:r>
                          <m:t>1</m:t>
                        </m:r>
                      </m:sub>
                      <m:sup>
                        <m:r>
                          <m:t>a</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oMath>
                </a14:m>
              </a:p>
              <a:p>
                <a:pPr lvl="0" indent="-342900" marL="342900">
                  <a:buAutoNum type="arabicPeriod"/>
                </a:pPr>
                <a:r>
                  <a:rPr b="1"/>
                  <a:t>Within Groups (Error)</a:t>
                </a:r>
                <a:r>
                  <a:rPr/>
                  <a:t>: </a:t>
                </a:r>
                <a14:m>
                  <m:oMath xmlns:m="http://schemas.openxmlformats.org/officeDocument/2006/math">
                    <m:r>
                      <m:t>S</m:t>
                    </m:r>
                    <m:sSub>
                      <m:e>
                        <m:r>
                          <m:t>S</m:t>
                        </m:r>
                      </m:e>
                      <m:sub>
                        <m:r>
                          <m:t>w</m:t>
                        </m:r>
                        <m:r>
                          <m:t>i</m:t>
                        </m:r>
                        <m:r>
                          <m:t>t</m:t>
                        </m:r>
                        <m:r>
                          <m:t>h</m:t>
                        </m:r>
                        <m:r>
                          <m:t>i</m:t>
                        </m:r>
                        <m:r>
                          <m:t>n</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sSub>
                                      <m:e>
                                        <m:acc>
                                          <m:accPr>
                                            <m:chr m:val="‾"/>
                                          </m:accPr>
                                          <m:e>
                                            <m:r>
                                              <m:t>Y</m:t>
                                            </m:r>
                                          </m:e>
                                        </m:acc>
                                      </m:e>
                                      <m:sub>
                                        <m:r>
                                          <m:t>i</m:t>
                                        </m:r>
                                      </m:sub>
                                    </m:sSub>
                                  </m:e>
                                </m:d>
                              </m:e>
                              <m:sup>
                                <m:r>
                                  <m:t>2</m:t>
                                </m:r>
                              </m:sup>
                            </m:sSup>
                          </m:e>
                        </m:nary>
                      </m:e>
                    </m:nary>
                  </m:oMath>
                </a14:m>
              </a:p>
              <a:p>
                <a:pPr lvl="0" indent="0" marL="0">
                  <a:buNone/>
                </a:pPr>
                <a:r>
                  <a:rPr/>
                  <a:t>These components are additive: </a:t>
                </a:r>
                <a14:m>
                  <m:oMath xmlns:m="http://schemas.openxmlformats.org/officeDocument/2006/math">
                    <m:r>
                      <m:t>S</m:t>
                    </m:r>
                    <m:sSub>
                      <m:e>
                        <m:r>
                          <m:t>S</m:t>
                        </m:r>
                      </m:e>
                      <m:sub>
                        <m:r>
                          <m:t>t</m:t>
                        </m:r>
                        <m:r>
                          <m:t>o</m:t>
                        </m:r>
                        <m:r>
                          <m:t>t</m:t>
                        </m:r>
                        <m:r>
                          <m:t>a</m:t>
                        </m:r>
                        <m:r>
                          <m:t>l</m:t>
                        </m:r>
                      </m:sub>
                    </m:sSub>
                    <m:r>
                      <m:rPr>
                        <m:sty m:val="p"/>
                      </m:rPr>
                      <m:t>=</m:t>
                    </m:r>
                    <m:r>
                      <m:t>S</m:t>
                    </m:r>
                    <m:sSub>
                      <m:e>
                        <m:r>
                          <m:t>S</m:t>
                        </m:r>
                      </m:e>
                      <m:sub>
                        <m:r>
                          <m:t>a</m:t>
                        </m:r>
                        <m:r>
                          <m:t>m</m:t>
                        </m:r>
                        <m:r>
                          <m:t>o</m:t>
                        </m:r>
                        <m:r>
                          <m:t>n</m:t>
                        </m:r>
                        <m:r>
                          <m:t>g</m:t>
                        </m:r>
                      </m:sub>
                    </m:sSub>
                    <m:r>
                      <m:rPr>
                        <m:sty m:val="p"/>
                      </m:rPr>
                      <m:t>+</m:t>
                    </m:r>
                    <m:r>
                      <m:t>S</m:t>
                    </m:r>
                    <m:sSub>
                      <m:e>
                        <m:r>
                          <m:t>S</m:t>
                        </m:r>
                      </m:e>
                      <m:sub>
                        <m:r>
                          <m:t>w</m:t>
                        </m:r>
                        <m:r>
                          <m:t>i</m:t>
                        </m:r>
                        <m:r>
                          <m:t>t</m:t>
                        </m:r>
                        <m:r>
                          <m:t>h</m:t>
                        </m:r>
                        <m:r>
                          <m:t>i</m:t>
                        </m:r>
                        <m:r>
                          <m:t>n</m:t>
                        </m:r>
                      </m:sub>
                    </m:sSub>
                  </m:oMath>
                </a14:m>
              </a:p>
            </p:txBody>
          </p:sp>
        </mc:Choice>
      </mc:AlternateContent>
      <p:graphicFrame xmlns:a="http://schemas.openxmlformats.org/drawingml/2006/main" xmlns:r="http://schemas.openxmlformats.org/officeDocument/2006/relationships" xmlns:p="http://schemas.openxmlformats.org/presentationml/2006/main">
        <p:nvGraphicFramePr>
          <p:cNvPr id="82437558"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27047"/>
                <a:gridCol w="722744"/>
                <a:gridCol w="864007"/>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75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16.05032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0.001075902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514211784" name=""/>
          <p:cNvGraphicFramePr>
            <a:graphicFrameLocks noGrp="true"/>
          </p:cNvGraphicFramePr>
          <p:nvPr/>
        </p:nvGraphicFramePr>
        <p:xfrm rot="0">
          <a:off x="914400" y="1828800"/>
          <a:ext cx="9144000" cy="5486400"/>
        </p:xfrm>
        <a:graphic>
          <a:graphicData uri="http://schemas.openxmlformats.org/drawingml/2006/table">
            <a:tbl>
              <a:tblPr/>
              <a:tblGrid>
                <a:gridCol w="1047189"/>
                <a:gridCol w="1159865"/>
                <a:gridCol w="1421058"/>
                <a:gridCol w="983503"/>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Component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of Squares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Degrees of Freedom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Square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55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Total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2.864007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4707">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Among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1309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Within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Key Connection to Regression</a:t>
                </a:r>
              </a:p>
              <a:p>
                <a:pPr lvl="0" indent="0" marL="1270000">
                  <a:buNone/>
                </a:pPr>
                <a:r>
                  <a:rPr sz="2000"/>
                  <a:t>This is the same partitioning we saw in regression analysis: </a:t>
                </a:r>
                <a14:m>
                  <m:oMath xmlns:m="http://schemas.openxmlformats.org/officeDocument/2006/math">
                    <m:r>
                      <m:t>S</m:t>
                    </m:r>
                    <m:sSub>
                      <m:e>
                        <m:r>
                          <m:t>S</m:t>
                        </m:r>
                      </m:e>
                      <m:sub>
                        <m:r>
                          <m:t>t</m:t>
                        </m:r>
                        <m:r>
                          <m:t>o</m:t>
                        </m:r>
                        <m:r>
                          <m:t>t</m:t>
                        </m:r>
                        <m:r>
                          <m:t>a</m:t>
                        </m:r>
                        <m:r>
                          <m:t>l</m:t>
                        </m:r>
                      </m:sub>
                    </m:sSub>
                    <m:r>
                      <m:rPr>
                        <m:sty m:val="p"/>
                      </m:rPr>
                      <m:t>=</m:t>
                    </m:r>
                    <m:r>
                      <m:t>S</m:t>
                    </m:r>
                    <m:sSub>
                      <m:e>
                        <m:r>
                          <m:t>S</m:t>
                        </m:r>
                      </m:e>
                      <m:sub>
                        <m:r>
                          <m:t>r</m:t>
                        </m:r>
                        <m:r>
                          <m:t>e</m:t>
                        </m:r>
                        <m:r>
                          <m:t>g</m:t>
                        </m:r>
                        <m:r>
                          <m:t>r</m:t>
                        </m:r>
                        <m:r>
                          <m:t>e</m:t>
                        </m:r>
                        <m:r>
                          <m:t>s</m:t>
                        </m:r>
                        <m:r>
                          <m:t>s</m:t>
                        </m:r>
                        <m:r>
                          <m:t>i</m:t>
                        </m:r>
                        <m:r>
                          <m:t>o</m:t>
                        </m:r>
                        <m:r>
                          <m:t>n</m:t>
                        </m:r>
                      </m:sub>
                    </m:sSub>
                    <m:r>
                      <m:rPr>
                        <m:sty m:val="p"/>
                      </m:rPr>
                      <m:t>+</m:t>
                    </m:r>
                    <m:r>
                      <m:t>S</m:t>
                    </m:r>
                    <m:sSub>
                      <m:e>
                        <m:r>
                          <m:t>S</m:t>
                        </m:r>
                      </m:e>
                      <m:sub>
                        <m:r>
                          <m:t>r</m:t>
                        </m:r>
                        <m:r>
                          <m:t>e</m:t>
                        </m:r>
                        <m:r>
                          <m:t>s</m:t>
                        </m:r>
                        <m:r>
                          <m:t>i</m:t>
                        </m:r>
                        <m:r>
                          <m:t>d</m:t>
                        </m:r>
                        <m:r>
                          <m:t>u</m:t>
                        </m:r>
                        <m:r>
                          <m:t>a</m:t>
                        </m:r>
                        <m:r>
                          <m:t>l</m:t>
                        </m:r>
                      </m:sub>
                    </m:sSub>
                  </m:oMath>
                </a14:m>
              </a:p>
              <a:p>
                <a:pPr lvl="0" indent="0" marL="1270000">
                  <a:buNone/>
                </a:pPr>
                <a:r>
                  <a:rPr sz="2000"/>
                  <a:t>Where:</a:t>
                </a:r>
              </a:p>
              <a:p>
                <a:pPr lvl="0"/>
                <a14:m>
                  <m:oMath xmlns:m="http://schemas.openxmlformats.org/officeDocument/2006/math">
                    <m:r>
                      <m:t>S</m:t>
                    </m:r>
                    <m:sSub>
                      <m:e>
                        <m:r>
                          <m:t>S</m:t>
                        </m:r>
                      </m:e>
                      <m:sub>
                        <m:r>
                          <m:t>a</m:t>
                        </m:r>
                        <m:r>
                          <m:t>m</m:t>
                        </m:r>
                        <m:r>
                          <m:t>o</m:t>
                        </m:r>
                        <m:r>
                          <m:t>n</m:t>
                        </m:r>
                        <m:r>
                          <m:t>g</m:t>
                        </m:r>
                      </m:sub>
                    </m:sSub>
                  </m:oMath>
                </a14:m>
                <a:r>
                  <a:rPr sz="2000"/>
                  <a:t> in ANOVA = </a:t>
                </a:r>
                <a14:m>
                  <m:oMath xmlns:m="http://schemas.openxmlformats.org/officeDocument/2006/math">
                    <m:r>
                      <m:t>S</m:t>
                    </m:r>
                    <m:sSub>
                      <m:e>
                        <m:r>
                          <m:t>S</m:t>
                        </m:r>
                      </m:e>
                      <m:sub>
                        <m:r>
                          <m:t>r</m:t>
                        </m:r>
                        <m:r>
                          <m:t>e</m:t>
                        </m:r>
                        <m:r>
                          <m:t>g</m:t>
                        </m:r>
                        <m:r>
                          <m:t>r</m:t>
                        </m:r>
                        <m:r>
                          <m:t>e</m:t>
                        </m:r>
                        <m:r>
                          <m:t>s</m:t>
                        </m:r>
                        <m:r>
                          <m:t>s</m:t>
                        </m:r>
                        <m:r>
                          <m:t>i</m:t>
                        </m:r>
                        <m:r>
                          <m:t>o</m:t>
                        </m:r>
                        <m:r>
                          <m:t>n</m:t>
                        </m:r>
                      </m:sub>
                    </m:sSub>
                  </m:oMath>
                </a14:m>
                <a:r>
                  <a:rPr sz="2000"/>
                  <a:t> in regression</a:t>
                </a:r>
              </a:p>
              <a:p>
                <a:pPr lvl="0"/>
                <a14:m>
                  <m:oMath xmlns:m="http://schemas.openxmlformats.org/officeDocument/2006/math">
                    <m:r>
                      <m:t>S</m:t>
                    </m:r>
                    <m:sSub>
                      <m:e>
                        <m:r>
                          <m:t>S</m:t>
                        </m:r>
                      </m:e>
                      <m:sub>
                        <m:r>
                          <m:t>w</m:t>
                        </m:r>
                        <m:r>
                          <m:t>i</m:t>
                        </m:r>
                        <m:r>
                          <m:t>t</m:t>
                        </m:r>
                        <m:r>
                          <m:t>h</m:t>
                        </m:r>
                        <m:r>
                          <m:t>i</m:t>
                        </m:r>
                        <m:r>
                          <m:t>n</m:t>
                        </m:r>
                      </m:sub>
                    </m:sSub>
                  </m:oMath>
                </a14:m>
                <a:r>
                  <a:rPr sz="2000"/>
                  <a:t> in ANOVA = </a:t>
                </a:r>
                <a14:m>
                  <m:oMath xmlns:m="http://schemas.openxmlformats.org/officeDocument/2006/math">
                    <m:r>
                      <m:t>S</m:t>
                    </m:r>
                    <m:sSub>
                      <m:e>
                        <m:r>
                          <m:t>S</m:t>
                        </m:r>
                      </m:e>
                      <m:sub>
                        <m:r>
                          <m:t>r</m:t>
                        </m:r>
                        <m:r>
                          <m:t>e</m:t>
                        </m:r>
                        <m:r>
                          <m:t>s</m:t>
                        </m:r>
                        <m:r>
                          <m:t>i</m:t>
                        </m:r>
                        <m:r>
                          <m:t>d</m:t>
                        </m:r>
                        <m:r>
                          <m:t>u</m:t>
                        </m:r>
                        <m:r>
                          <m:t>a</m:t>
                        </m:r>
                        <m:r>
                          <m:t>l</m:t>
                        </m:r>
                      </m:sub>
                    </m:sSub>
                  </m:oMath>
                </a14:m>
                <a:r>
                  <a:rPr sz="2000"/>
                  <a:t> in regression</a:t>
                </a:r>
              </a:p>
              <a:p>
                <a:pPr lvl="0" indent="0" marL="1270000">
                  <a:buNone/>
                </a:pPr>
                <a:r>
                  <a:rPr sz="2000"/>
                  <a:t>Both measure how much variation is explained by our model vs. unexplained (error).</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Tables</a:t>
            </a:r>
          </a:p>
        </p:txBody>
      </p:sp>
      <p:sp>
        <p:nvSpPr>
          <p:cNvPr id="3" name="Content Placeholder 2"/>
          <p:cNvSpPr>
            <a:spLocks noGrp="1"/>
          </p:cNvSpPr>
          <p:nvPr>
            <p:ph idx="1"/>
          </p:nvPr>
        </p:nvSpPr>
        <p:spPr/>
        <p:txBody>
          <a:bodyPr/>
          <a:lstStyle/>
          <a:p>
            <a:pPr lvl="0" indent="0" marL="0">
              <a:buNone/>
            </a:pPr>
            <a:r>
              <a:rPr/>
              <a:t>The ANOVA table organizes all computations leading to a test of the null hypothesis of no differences among population means.</a:t>
            </a:r>
          </a:p>
          <a:p>
            <a:pPr lvl="0"/>
            <a:r>
              <a:rPr b="1"/>
              <a:t>Source of variation</a:t>
            </a:r>
            <a:r>
              <a:rPr/>
              <a:t>: What is being tested</a:t>
            </a:r>
          </a:p>
          <a:p>
            <a:pPr lvl="0"/>
            <a:r>
              <a:rPr b="1"/>
              <a:t>Sum of squares</a:t>
            </a:r>
            <a:r>
              <a:rPr/>
              <a:t>: Measure of total variation for each source</a:t>
            </a:r>
          </a:p>
          <a:p>
            <a:pPr lvl="0"/>
            <a:r>
              <a:rPr b="1"/>
              <a:t>df</a:t>
            </a:r>
            <a:r>
              <a:rPr/>
              <a:t>: Degrees of freedom for each source</a:t>
            </a:r>
          </a:p>
          <a:p>
            <a:pPr lvl="0"/>
            <a:r>
              <a:rPr b="1"/>
              <a:t>Mean squares</a:t>
            </a:r>
            <a:r>
              <a:rPr/>
              <a:t>: Sum of squares divided by df</a:t>
            </a:r>
          </a:p>
          <a:p>
            <a:pPr lvl="0"/>
            <a:r>
              <a:rPr b="1"/>
              <a:t>F-ratio</a:t>
            </a:r>
            <a:r>
              <a:rPr/>
              <a:t>: Ratio of mean squares, used to test significance</a:t>
            </a:r>
          </a:p>
          <a:p>
            <a:pPr lvl="0"/>
            <a:r>
              <a:rPr b="1"/>
              <a:t>P-value</a:t>
            </a:r>
            <a:r>
              <a:rPr/>
              <a:t>: Probability of observing our results if H₀ is true</a:t>
            </a:r>
          </a:p>
          <a:p>
            <a:pPr lvl="0" indent="0" marL="0">
              <a:buNone/>
            </a:pPr>
            <a:r>
              <a:rPr b="1"/>
              <a:t>Example</a:t>
            </a:r>
            <a:r>
              <a:rPr/>
              <a:t>: For a one-way ANOVA with 3 groups and 4 replicates per group:</a:t>
            </a:r>
          </a:p>
          <a:p>
            <a:pPr lvl="0"/>
            <a:r>
              <a:rPr/>
              <a:t>df for treatments = (a - 1) = 2</a:t>
            </a:r>
          </a:p>
          <a:p>
            <a:pPr lvl="0"/>
            <a:r>
              <a:rPr/>
              <a:t>df for error = a(n - 1) = 3(4 - 1) = 9</a:t>
            </a:r>
          </a:p>
          <a:p>
            <a:pPr lvl="0"/>
            <a:r>
              <a:rPr/>
              <a:t>df total = an - 1 = 11</a:t>
            </a:r>
          </a:p>
          <a:p>
            <a:pPr lvl="0" indent="0" marL="0">
              <a:buNone/>
            </a:pPr>
            <a:r>
              <a:rPr/>
              <a:t>Let’s demonstrate with a real example using the circadian rhythm data:</a:t>
            </a:r>
          </a:p>
        </p:txBody>
      </p:sp>
      <p:graphicFrame xmlns:a="http://schemas.openxmlformats.org/drawingml/2006/main" xmlns:r="http://schemas.openxmlformats.org/officeDocument/2006/relationships" xmlns:p="http://schemas.openxmlformats.org/presentationml/2006/main">
        <p:nvGraphicFramePr>
          <p:cNvPr id="390203467"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34303"/>
                <a:gridCol w="722744"/>
                <a:gridCol w="793375"/>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693">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7.224492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3.6122459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0.004472271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9.415345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0.4955445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905738130" name=""/>
          <p:cNvGraphicFramePr>
            <a:graphicFrameLocks noGrp="true"/>
          </p:cNvGraphicFramePr>
          <p:nvPr/>
        </p:nvGraphicFramePr>
        <p:xfrm rot="0">
          <a:off x="914400" y="1828800"/>
          <a:ext cx="9144000" cy="5486400"/>
        </p:xfrm>
        <a:graphic>
          <a:graphicData uri="http://schemas.openxmlformats.org/drawingml/2006/table">
            <a:tbl>
              <a:tblPr/>
              <a:tblGrid>
                <a:gridCol w="771733"/>
                <a:gridCol w="835667"/>
                <a:gridCol w="793375"/>
                <a:gridCol w="284755"/>
              </a:tblGrid>
              <a:tr h="289468">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SD</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903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Control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-0.3087500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0.6175629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35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Eyes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-1.5514286</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0.7063151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8667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Knees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-0.3357143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0.7908193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Comparing ANOVA and Regression Tables</a:t>
            </a:r>
          </a:p>
          <a:p>
            <a:pPr lvl="0" indent="0" marL="1270000">
              <a:buNone/>
            </a:pPr>
            <a:r>
              <a:rPr sz="2000"/>
              <a:t>An ANOVA table from an ANOVA model:</a:t>
            </a:r>
          </a:p>
          <a:p>
            <a:pPr lvl="0" indent="0" marL="1270000">
              <a:buNone/>
            </a:pPr>
            <a:r>
              <a:rPr sz="2000"/>
              <a:t>Is equivalent to an ANOVA table from a regression model:</a:t>
            </a:r>
          </a:p>
          <a:p>
            <a:pPr lvl="0" indent="0" marL="1270000">
              <a:buNone/>
            </a:pPr>
            <a:r>
              <a:rPr sz="2000"/>
              <a:t>where k = number of dummy variables = a-1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F ratio</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446969628"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8-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Connection to t-test</a:t>
                </a:r>
              </a:p>
              <a:p>
                <a:pPr lvl="0" indent="0" marL="1270000">
                  <a:buNone/>
                </a:pPr>
                <a:r>
                  <a:rPr sz="2000"/>
                  <a:t>An ANOVA with two groups (a = 2) is equivalent to a t-test:</a:t>
                </a:r>
              </a:p>
              <a:p>
                <a:pPr lvl="0" indent="0" marL="1270000">
                  <a:buNone/>
                </a:pPr>
                <a14:m>
                  <m:oMathPara xmlns:m="http://schemas.openxmlformats.org/officeDocument/2006/math">
                    <m:oMathParaPr>
                      <m:jc m:val="center"/>
                    </m:oMathParaPr>
                    <m:oMath>
                      <m:r>
                        <m:t>F</m:t>
                      </m:r>
                      <m:r>
                        <m:rPr>
                          <m:sty m:val="p"/>
                        </m:rPr>
                        <m:t>=</m:t>
                      </m:r>
                      <m:sSup>
                        <m:e>
                          <m:r>
                            <m:t>t</m:t>
                          </m:r>
                        </m:e>
                        <m:sup>
                          <m:r>
                            <m:t>2</m:t>
                          </m:r>
                        </m:sup>
                      </m:sSup>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836004259"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10-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Variation Explained: R²</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R² summarizes the contribution of group differences to total variation: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a</m:t>
                              </m:r>
                              <m:r>
                                <m:t>m</m:t>
                              </m:r>
                              <m:r>
                                <m:t>o</m:t>
                              </m:r>
                              <m:r>
                                <m:t>n</m:t>
                              </m:r>
                              <m:r>
                                <m:t>g</m:t>
                              </m:r>
                            </m:sub>
                          </m:sSub>
                        </m:num>
                        <m:den>
                          <m:r>
                            <m:t>S</m:t>
                          </m:r>
                          <m:sSub>
                            <m:e>
                              <m:r>
                                <m:t>S</m:t>
                              </m:r>
                            </m:e>
                            <m:sub>
                              <m:r>
                                <m:t>t</m:t>
                              </m:r>
                              <m:r>
                                <m:t>o</m:t>
                              </m:r>
                              <m:r>
                                <m:t>t</m:t>
                              </m:r>
                              <m:r>
                                <m:t>a</m:t>
                              </m:r>
                              <m:r>
                                <m:t>l</m:t>
                              </m:r>
                            </m:sub>
                          </m:sSub>
                        </m:den>
                      </m:f>
                    </m:oMath>
                  </m:oMathPara>
                </a14:m>
              </a:p>
              <a:p>
                <a:pPr lvl="0" indent="0" marL="0">
                  <a:buNone/>
                </a:pPr>
                <a:r>
                  <a:rPr/>
                  <a:t>This is interpreted as the “fraction of the variation in Y that is explained by groups.”</a:t>
                </a:r>
              </a:p>
              <a:p>
                <a:pPr lvl="0" indent="0" marL="0">
                  <a:buNone/>
                </a:pPr>
                <a:r>
                  <a:rPr/>
                  <a:t>For the circadian rhythm data:</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7.224</m:t>
                          </m:r>
                        </m:num>
                        <m:den>
                          <m:r>
                            <m:t>16.639</m:t>
                          </m:r>
                        </m:den>
                      </m:f>
                      <m:r>
                        <m:rPr>
                          <m:sty m:val="p"/>
                        </m:rPr>
                        <m:t>=</m:t>
                      </m:r>
                      <m:r>
                        <m:t>0.43</m:t>
                      </m:r>
                    </m:oMath>
                  </m:oMathPara>
                </a14:m>
              </a:p>
              <a:p>
                <a:pPr lvl="0" indent="0" marL="0">
                  <a:buNone/>
                </a:pPr>
                <a:r>
                  <a:rPr/>
                  <a:t>43% of the total variation in phase shift is explained by differences in light treatment, with the remaining 57% being unexplained variation.</a:t>
                </a:r>
              </a:p>
              <a:p>
                <a:pPr lvl="0" indent="0" marL="0">
                  <a:spcBef>
                    <a:spcPts val="3000"/>
                  </a:spcBef>
                  <a:buNone/>
                </a:pPr>
                <a:r>
                  <a:rPr b="1"/>
                  <a:t>Connection to Regression</a:t>
                </a:r>
              </a:p>
              <a:p>
                <a:pPr lvl="0" indent="0" marL="0">
                  <a:buNone/>
                </a:pPr>
                <a:r>
                  <a:rPr/>
                  <a:t>This is exactly the same calculation as R² in regression: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r</m:t>
                              </m:r>
                              <m:r>
                                <m:t>e</m:t>
                              </m:r>
                              <m:r>
                                <m:t>g</m:t>
                              </m:r>
                              <m:r>
                                <m:t>r</m:t>
                              </m:r>
                              <m:r>
                                <m:t>e</m:t>
                              </m:r>
                              <m:r>
                                <m:t>s</m:t>
                              </m:r>
                              <m:r>
                                <m:t>s</m:t>
                              </m:r>
                              <m:r>
                                <m:t>i</m:t>
                              </m:r>
                              <m:r>
                                <m:t>o</m:t>
                              </m:r>
                              <m:r>
                                <m:t>n</m:t>
                              </m:r>
                            </m:sub>
                          </m:sSub>
                        </m:num>
                        <m:den>
                          <m:r>
                            <m:t>S</m:t>
                          </m:r>
                          <m:sSub>
                            <m:e>
                              <m:r>
                                <m:t>S</m:t>
                              </m:r>
                            </m:e>
                            <m:sub>
                              <m:r>
                                <m:t>t</m:t>
                              </m:r>
                              <m:r>
                                <m:t>o</m:t>
                              </m:r>
                              <m:r>
                                <m:t>t</m:t>
                              </m:r>
                              <m:r>
                                <m:t>a</m:t>
                              </m:r>
                              <m:r>
                                <m:t>l</m:t>
                              </m:r>
                            </m:sub>
                          </m:sSub>
                        </m:den>
                      </m:f>
                    </m:oMath>
                  </m:oMathPara>
                </a14:m>
              </a:p>
            </p:txBody>
          </p:sp>
        </mc:Choice>
      </mc:AlternateContent>
      <p:pic>
        <p:nvPicPr>
          <p:cNvPr descr="12_01_lecture_powerpoint_files/figure-pptx/unnamed-chunk-11-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ANOVA-Assumptions and Diagnostics</a:t>
            </a:r>
          </a:p>
        </p:txBody>
      </p:sp>
      <p:sp>
        <p:nvSpPr>
          <p:cNvPr id="3" name="Content Placeholder 2"/>
          <p:cNvSpPr>
            <a:spLocks noGrp="1"/>
          </p:cNvSpPr>
          <p:nvPr>
            <p:ph idx="1"/>
          </p:nvPr>
        </p:nvSpPr>
        <p:spPr/>
        <p:txBody>
          <a:bodyPr/>
          <a:lstStyle/>
          <a:p>
            <a:pPr lvl="0" indent="0" marL="0">
              <a:buNone/>
            </a:pPr>
            <a:r>
              <a:rPr/>
              <a:t>ANOVA has the same assumptions as the two-sample t-test, but applied to all k groups:</a:t>
            </a:r>
          </a:p>
          <a:p>
            <a:pPr lvl="0" indent="-342900" marL="342900">
              <a:buAutoNum type="arabicPeriod"/>
            </a:pPr>
            <a:r>
              <a:rPr b="1"/>
              <a:t>Random samples</a:t>
            </a:r>
            <a:r>
              <a:rPr/>
              <a:t> from corresponding populations</a:t>
            </a:r>
            <a:br/>
          </a:p>
          <a:p>
            <a:pPr lvl="0" indent="-342900" marL="342900">
              <a:buAutoNum type="arabicPeriod"/>
            </a:pPr>
            <a:r>
              <a:rPr b="1"/>
              <a:t>Normality</a:t>
            </a:r>
            <a:r>
              <a:rPr/>
              <a:t>: Y values are normally distributed in each population</a:t>
            </a:r>
            <a:br/>
          </a:p>
          <a:p>
            <a:pPr lvl="0" indent="-342900" marL="342900">
              <a:buAutoNum type="arabicPeriod"/>
            </a:pPr>
            <a:r>
              <a:rPr b="1"/>
              <a:t>Homogeneity of variance</a:t>
            </a:r>
            <a:r>
              <a:rPr/>
              <a:t>: variance is the same in all populations</a:t>
            </a:r>
            <a:br/>
          </a:p>
          <a:p>
            <a:pPr lvl="0" indent="-342900" marL="342900">
              <a:buAutoNum type="arabicPeriod"/>
            </a:pPr>
            <a:r>
              <a:rPr b="1"/>
              <a:t>Independence</a:t>
            </a:r>
            <a:r>
              <a:rPr/>
              <a:t>: observations are independent</a:t>
            </a:r>
          </a:p>
          <a:p>
            <a:pPr lvl="0" indent="0" marL="0">
              <a:buNone/>
            </a:pPr>
            <a:r>
              <a:rPr b="1"/>
              <a:t>Checking assumptions</a:t>
            </a:r>
            <a:r>
              <a:rPr/>
              <a:t>:</a:t>
            </a:r>
          </a:p>
          <a:p>
            <a:pPr lvl="0"/>
            <a:r>
              <a:rPr/>
              <a:t>Normality: Q-Q plots, histogram of residuals, Shapiro-Wilk test</a:t>
            </a:r>
            <a:br/>
          </a:p>
          <a:p>
            <a:pPr lvl="0"/>
            <a:r>
              <a:rPr/>
              <a:t>Homogeneity: plot residuals vs. predicted values or x-values</a:t>
            </a:r>
            <a:br/>
          </a:p>
          <a:p>
            <a:pPr lvl="0"/>
            <a:r>
              <a:rPr/>
              <a:t>Independence: examine experimental design</a:t>
            </a:r>
          </a:p>
          <a:p>
            <a:pPr lvl="0" indent="0" marL="0">
              <a:buNone/>
            </a:pPr>
            <a:r>
              <a:rPr b="1"/>
              <a:t>If assumptions are violated</a:t>
            </a:r>
            <a:r>
              <a:rPr/>
              <a:t>:</a:t>
            </a:r>
          </a:p>
          <a:p>
            <a:pPr lvl="0"/>
            <a:r>
              <a:rPr/>
              <a:t>Transform Y (e.g., log, square root)</a:t>
            </a:r>
            <a:br/>
          </a:p>
          <a:p>
            <a:pPr lvl="0"/>
            <a:r>
              <a:rPr/>
              <a:t>Use robust or non-parametric alternatives</a:t>
            </a:r>
            <a:br/>
          </a:p>
          <a:p>
            <a:pPr lvl="0"/>
            <a:r>
              <a:rPr/>
              <a:t>Use generalized linear models (GLMs)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 diagnostics</a:t>
            </a:r>
          </a:p>
        </p:txBody>
      </p:sp>
      <p:sp>
        <p:nvSpPr>
          <p:cNvPr id="4" name="Text Placeholder 3"/>
          <p:cNvSpPr>
            <a:spLocks noGrp="1"/>
          </p:cNvSpPr>
          <p:nvPr>
            <p:ph idx="2" sz="half" type="body"/>
          </p:nvPr>
        </p:nvSpPr>
        <p:spPr/>
        <p:txBody>
          <a:bodyPr/>
          <a:lstStyle/>
          <a:p>
            <a:pPr lvl="0" indent="0" marL="0">
              <a:buNone/>
            </a:pPr>
            <a:r>
              <a:rPr/>
              <a:t>This is the default output of base R</a:t>
            </a:r>
          </a:p>
        </p:txBody>
      </p:sp>
      <p:pic>
        <p:nvPicPr>
          <p:cNvPr descr="12_01_lecture_powerpoint_files/figure-pptx/unnamed-chunk-12-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Levene’s test of homogeneity of variance</a:t>
            </a:r>
            <a:br/>
            <a:r>
              <a:rPr/>
              <a:t>Null Hypothesis is that they are homogeneous</a:t>
            </a:r>
            <a:br/>
            <a:r>
              <a:rPr/>
              <a:t>So you want a non significant result here</a:t>
            </a:r>
          </a:p>
          <a:p>
            <a:pPr lvl="0" indent="0">
              <a:buNone/>
            </a:pPr>
            <a:r>
              <a:rPr>
                <a:latin typeface="Courier"/>
              </a:rPr>
              <a:t>Levene's Test for Homogeneity of Variance (center = median)
      Df F value Pr(&gt;F)
group  2  0.1586 0.8545
      19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11: Review</a:t>
            </a:r>
          </a:p>
        </p:txBody>
      </p:sp>
      <p:sp>
        <p:nvSpPr>
          <p:cNvPr id="3" name="Content Placeholder 2"/>
          <p:cNvSpPr>
            <a:spLocks noGrp="1"/>
          </p:cNvSpPr>
          <p:nvPr>
            <p:ph idx="1" sz="half"/>
          </p:nvPr>
        </p:nvSpPr>
        <p:spPr/>
        <p:txBody>
          <a:bodyPr/>
          <a:lstStyle/>
          <a:p>
            <a:pPr lvl="0" indent="0" marL="0">
              <a:spcBef>
                <a:spcPts val="3000"/>
              </a:spcBef>
              <a:buNone/>
            </a:pPr>
            <a:r>
              <a:rPr b="1"/>
              <a:t>Multiple Regression</a:t>
            </a:r>
          </a:p>
          <a:p>
            <a:pPr lvl="0"/>
            <a:r>
              <a:rPr/>
              <a:t>MLR model</a:t>
            </a:r>
          </a:p>
          <a:p>
            <a:pPr lvl="0"/>
            <a:r>
              <a:rPr/>
              <a:t>Regression parameters</a:t>
            </a:r>
          </a:p>
          <a:p>
            <a:pPr lvl="0"/>
            <a:r>
              <a:rPr/>
              <a:t>Analysis of variance</a:t>
            </a:r>
          </a:p>
          <a:p>
            <a:pPr lvl="0"/>
            <a:r>
              <a:rPr/>
              <a:t>Null hypotheses</a:t>
            </a:r>
          </a:p>
          <a:p>
            <a:pPr lvl="0"/>
            <a:r>
              <a:rPr/>
              <a:t>Explained variance</a:t>
            </a:r>
          </a:p>
          <a:p>
            <a:pPr lvl="0"/>
            <a:r>
              <a:rPr/>
              <a:t>Assumptions and diagnostics</a:t>
            </a:r>
          </a:p>
          <a:p>
            <a:pPr lvl="0"/>
            <a:r>
              <a:rPr/>
              <a:t>Collinearity</a:t>
            </a:r>
          </a:p>
          <a:p>
            <a:pPr lvl="0"/>
            <a:r>
              <a:rPr/>
              <a:t>Interactions</a:t>
            </a:r>
          </a:p>
          <a:p>
            <a:pPr lvl="0"/>
            <a:r>
              <a:rPr/>
              <a:t>Dummy variables</a:t>
            </a:r>
          </a:p>
          <a:p>
            <a:pPr lvl="0"/>
            <a:r>
              <a:rPr/>
              <a:t>Model selection</a:t>
            </a:r>
          </a:p>
          <a:p>
            <a:pPr lvl="0"/>
            <a:r>
              <a:rPr/>
              <a:t>Importance of predictors</a:t>
            </a:r>
          </a:p>
        </p:txBody>
      </p:sp>
      <p:pic>
        <p:nvPicPr>
          <p:cNvPr descr="images/clipboard-2698541257.png" id="0" name="Picture 1"/>
          <p:cNvPicPr>
            <a:picLocks noGrp="1" noChangeAspect="1"/>
          </p:cNvPicPr>
          <p:nvPr/>
        </p:nvPicPr>
        <p:blipFill>
          <a:blip r:embed="rId2"/>
          <a:stretch>
            <a:fillRect/>
          </a:stretch>
        </p:blipFill>
        <p:spPr bwMode="auto">
          <a:xfrm>
            <a:off x="6121400" y="1993900"/>
            <a:ext cx="2781300" cy="18161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Shapiro-Wilk Normality Test Null Hypothesis is that they are normally distributed</a:t>
            </a:r>
            <a:br/>
            <a:r>
              <a:rPr/>
              <a:t>So you want a non significant result here</a:t>
            </a:r>
          </a:p>
          <a:p>
            <a:pPr lvl="0" indent="0">
              <a:buNone/>
            </a:pPr>
            <a:r>
              <a:rPr>
                <a:latin typeface="Courier"/>
              </a:rPr>
              <a:t>
    Shapiro-Wilk normality test
data:  residuals(circ_model)
W = 0.95893, p-value = 0.468</a:t>
            </a:r>
          </a:p>
          <a:p>
            <a:pPr lvl="0" indent="0" marL="1270000">
              <a:buNone/>
            </a:pPr>
            <a:r>
              <a:rPr sz="2000" b="1"/>
              <a:t>Shared Assumptions with Regression</a:t>
            </a:r>
          </a:p>
          <a:p>
            <a:pPr lvl="0" indent="0" marL="1270000">
              <a:buNone/>
            </a:pPr>
            <a:r>
              <a:rPr sz="2000"/>
              <a:t>ANOVA and regression share virtually identical assumptions because they are both linear models: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contrast        estimate    SE df t.ratio p.value
 Control - Eyes     1.243 0.364 19   3.411  0.0079
 Control - Knees    0.027 0.364 19   0.074  0.9970
 Eyes - Knees      -1.216 0.376 19  -3.231  0.0117
P value adjustment: tukey method for comparing a family of 3 estimates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treatment emmean    SE df lower.CL upper.CL .group
 Eyes      -1.551 0.266 19   -2.108   -0.995  a    
 Knees     -0.336 0.266 19   -0.893    0.221   b   
 Control   -0.309 0.249 19   -0.830    0.212   b   
Confidence level used: 0.95 
P value adjustment: tukey method for comparing a family of 3 estimates 
significance level used: alpha = 0.05 
NOTE: If two or more means share the same grouping symbol,
      then we cannot show them to be different.
      But we also did not show them to be the same.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7-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8-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Reporting results</a:t>
            </a:r>
          </a:p>
        </p:txBody>
      </p:sp>
      <p:sp>
        <p:nvSpPr>
          <p:cNvPr id="3" name="Content Placeholder 2"/>
          <p:cNvSpPr>
            <a:spLocks noGrp="1"/>
          </p:cNvSpPr>
          <p:nvPr>
            <p:ph idx="1"/>
          </p:nvPr>
        </p:nvSpPr>
        <p:spPr/>
        <p:txBody>
          <a:bodyPr/>
          <a:lstStyle/>
          <a:p>
            <a:pPr lvl="0" indent="0" marL="0">
              <a:buNone/>
            </a:pPr>
            <a:r>
              <a:rPr b="1"/>
              <a:t>Formal scientific writing example:</a:t>
            </a:r>
          </a:p>
          <a:p>
            <a:pPr lvl="0" indent="0" marL="0">
              <a:buNone/>
            </a:pPr>
            <a:r>
              <a:rPr/>
              <a:t>“The effect of light treatment on circadian rhythm phase shift was analyzed using a one-way ANOVA. There was a significant effect of treatment on phase shift (F(2, 19) = 7.29, p = 0.004, η² = 0.43). Post-hoc comparisons using Tukey’s HSD test indicated that the mean phase shift for the Eyes treatment (M = -1.55 h, SD = 0.71) was significantly different from both the Control treatment (M = -0.31 h, SD = 0.62) and the Knees treatment (M = -0.34 h, SD = 0.79). However, the Control and Knees treatments did not significantly differ from each other. These results suggest that light exposure to the eyes, but not to the knees, impacts circadian rhythm phase shifts.”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Summary</a:t>
            </a:r>
          </a:p>
        </p:txBody>
      </p:sp>
      <p:sp>
        <p:nvSpPr>
          <p:cNvPr id="3" name="Content Placeholder 2"/>
          <p:cNvSpPr>
            <a:spLocks noGrp="1"/>
          </p:cNvSpPr>
          <p:nvPr>
            <p:ph idx="1"/>
          </p:nvPr>
        </p:nvSpPr>
        <p:spPr/>
        <p:txBody>
          <a:bodyPr/>
          <a:lstStyle/>
          <a:p>
            <a:pPr lvl="0" indent="0" marL="0">
              <a:spcBef>
                <a:spcPts val="3000"/>
              </a:spcBef>
              <a:buNone/>
            </a:pPr>
            <a:r>
              <a:rPr b="1"/>
              <a:t>Key ANOVA Principles</a:t>
            </a:r>
          </a:p>
          <a:p>
            <a:pPr lvl="0" indent="-342900" marL="342900">
              <a:buAutoNum type="arabicPeriod"/>
            </a:pPr>
            <a:r>
              <a:rPr b="1"/>
              <a:t>Purpose</a:t>
            </a:r>
            <a:r>
              <a:rPr/>
              <a:t>: ANOVA (Analysis of Variance) compares means across multiple groups simultaneously</a:t>
            </a:r>
          </a:p>
          <a:p>
            <a:pPr lvl="0" indent="-342900" marL="342900">
              <a:buAutoNum type="arabicPeriod"/>
            </a:pPr>
            <a:r>
              <a:rPr b="1"/>
              <a:t>Connection to Regression</a:t>
            </a:r>
            <a:r>
              <a:rPr/>
              <a:t>:</a:t>
            </a:r>
          </a:p>
          <a:p>
            <a:pPr lvl="1"/>
            <a:r>
              <a:rPr/>
              <a:t>Both are special cases of the General Linear Model</a:t>
            </a:r>
          </a:p>
          <a:p>
            <a:pPr lvl="1"/>
            <a:r>
              <a:rPr/>
              <a:t>ANOVA with categorical predictors = Regression with dummy variables</a:t>
            </a:r>
          </a:p>
          <a:p>
            <a:pPr lvl="1"/>
            <a:r>
              <a:rPr/>
              <a:t>Both partition variance into explained and unexplained components</a:t>
            </a:r>
          </a:p>
          <a:p>
            <a:pPr lvl="0" indent="-342900" marL="342900">
              <a:buAutoNum type="arabicPeriod"/>
            </a:pPr>
            <a:r>
              <a:rPr b="1"/>
              <a:t>The Analysis of Variance</a:t>
            </a:r>
            <a:r>
              <a:rPr/>
              <a:t>:</a:t>
            </a:r>
          </a:p>
          <a:p>
            <a:pPr lvl="1"/>
            <a:r>
              <a:rPr/>
              <a:t>Partitions total variation into components</a:t>
            </a:r>
          </a:p>
          <a:p>
            <a:pPr lvl="1"/>
            <a:r>
              <a:rPr/>
              <a:t>Tests whether differences among groups exceed what would be expected by chance</a:t>
            </a:r>
          </a:p>
          <a:p>
            <a:pPr lvl="1"/>
            <a:r>
              <a:rPr/>
              <a:t>Uses F-tests to compare variance between groups to variance within groups</a:t>
            </a:r>
          </a:p>
          <a:p>
            <a:pPr lvl="0" indent="-342900" marL="342900">
              <a:buAutoNum type="arabicPeriod"/>
            </a:pPr>
            <a:r>
              <a:rPr b="1"/>
              <a:t>Sum of Squares Partitioning</a:t>
            </a:r>
            <a:r>
              <a:rPr/>
              <a:t>:</a:t>
            </a:r>
          </a:p>
          <a:p>
            <a:pPr lvl="1"/>
            <a:r>
              <a:rPr/>
              <a:t>SS(Total) = SS(Between Groups) + SS(Within Groups)</a:t>
            </a:r>
          </a:p>
          <a:p>
            <a:pPr lvl="1"/>
            <a:r>
              <a:rPr/>
              <a:t>Same as SS(Total) = SS(Regression) + SS(Error) in regression</a:t>
            </a:r>
          </a:p>
          <a:p>
            <a:pPr lvl="0" indent="-342900" marL="342900">
              <a:buAutoNum type="arabicPeriod"/>
            </a:pPr>
            <a:r>
              <a:rPr b="1"/>
              <a:t>Fixed vs. Random Effects</a:t>
            </a:r>
            <a:r>
              <a:rPr/>
              <a:t>:</a:t>
            </a:r>
          </a:p>
          <a:p>
            <a:pPr lvl="1"/>
            <a:r>
              <a:rPr/>
              <a:t>Fixed effects: specific groups of interest (most common)</a:t>
            </a:r>
          </a:p>
          <a:p>
            <a:pPr lvl="1"/>
            <a:r>
              <a:rPr/>
              <a:t>Random effects: sampling from a larger population</a:t>
            </a:r>
          </a:p>
          <a:p>
            <a:pPr lvl="0" indent="0" marL="0">
              <a:spcBef>
                <a:spcPts val="3000"/>
              </a:spcBef>
              <a:buNone/>
            </a:pPr>
            <a:r>
              <a:rPr b="1"/>
              <a:t>ANOVA Assumptions</a:t>
            </a:r>
          </a:p>
          <a:p>
            <a:pPr lvl="0" indent="-342900" marL="342900">
              <a:buAutoNum type="arabicPeriod"/>
            </a:pPr>
            <a:r>
              <a:rPr/>
              <a:t>Independence of observations</a:t>
            </a:r>
          </a:p>
          <a:p>
            <a:pPr lvl="0" indent="-342900" marL="342900">
              <a:buAutoNum type="arabicPeriod"/>
            </a:pPr>
            <a:r>
              <a:rPr/>
              <a:t>Normal distribution of residuals</a:t>
            </a:r>
          </a:p>
          <a:p>
            <a:pPr lvl="0" indent="-342900" marL="342900">
              <a:buAutoNum type="arabicPeriod"/>
            </a:pPr>
            <a:r>
              <a:rPr/>
              <a:t>Homogeneity of variances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12: Overview</a:t>
            </a:r>
          </a:p>
        </p:txBody>
      </p:sp>
      <p:sp>
        <p:nvSpPr>
          <p:cNvPr id="3" name="Content Placeholder 2"/>
          <p:cNvSpPr>
            <a:spLocks noGrp="1"/>
          </p:cNvSpPr>
          <p:nvPr>
            <p:ph idx="1"/>
          </p:nvPr>
        </p:nvSpPr>
        <p:spPr/>
        <p:txBody>
          <a:bodyPr/>
          <a:lstStyle/>
          <a:p>
            <a:pPr lvl="0" indent="0" marL="0">
              <a:spcBef>
                <a:spcPts val="3000"/>
              </a:spcBef>
              <a:buNone/>
            </a:pPr>
            <a:r>
              <a:rPr b="1"/>
              <a:t>ANOVA</a:t>
            </a:r>
          </a:p>
          <a:p>
            <a:pPr lvl="0" indent="0" marL="0">
              <a:buNone/>
            </a:pPr>
            <a:r>
              <a:rPr/>
              <a:t>Analysis of variance: single and multi-factor designs</a:t>
            </a:r>
          </a:p>
          <a:p>
            <a:pPr lvl="0"/>
            <a:r>
              <a:rPr/>
              <a:t>Examples: diatoms, circadian rhythms</a:t>
            </a:r>
          </a:p>
          <a:p>
            <a:pPr lvl="0"/>
            <a:r>
              <a:rPr/>
              <a:t>Predictor variables: fixed vs. random</a:t>
            </a:r>
          </a:p>
          <a:p>
            <a:pPr lvl="0"/>
            <a:r>
              <a:rPr/>
              <a:t>ANOVA model</a:t>
            </a:r>
          </a:p>
          <a:p>
            <a:pPr lvl="0"/>
            <a:r>
              <a:rPr/>
              <a:t>Analysis and partitioning of variance</a:t>
            </a:r>
          </a:p>
          <a:p>
            <a:pPr lvl="0"/>
            <a:r>
              <a:rPr/>
              <a:t>Null hypothesis</a:t>
            </a:r>
          </a:p>
          <a:p>
            <a:pPr lvl="0"/>
            <a:r>
              <a:rPr/>
              <a:t>Assumptions and diagnostics</a:t>
            </a:r>
          </a:p>
          <a:p>
            <a:pPr lvl="0"/>
            <a:r>
              <a:rPr/>
              <a:t>Post F Tests - Tukey and others</a:t>
            </a:r>
          </a:p>
          <a:p>
            <a:pPr lvl="0"/>
            <a:r>
              <a:rPr/>
              <a:t>Reporting the results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a:t>
            </a:r>
          </a:p>
        </p:txBody>
      </p:sp>
      <p:sp>
        <p:nvSpPr>
          <p:cNvPr id="4" name="Text Placeholder 3"/>
          <p:cNvSpPr>
            <a:spLocks noGrp="1"/>
          </p:cNvSpPr>
          <p:nvPr>
            <p:ph idx="2" sz="half" type="body"/>
          </p:nvPr>
        </p:nvSpPr>
        <p:spPr/>
        <p:txBody>
          <a:bodyPr/>
          <a:lstStyle/>
          <a:p>
            <a:pPr lvl="0" indent="0" marL="0">
              <a:buNone/>
            </a:pPr>
            <a:r>
              <a:rPr/>
              <a:t>What if response continuous and predictor(s) categorical?</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1739900"/>
                <a:gridCol w="1739900"/>
                <a:gridCol w="1739900"/>
              </a:tblGrid>
              <a:tr h="0">
                <a:tc>
                  <a:txBody>
                    <a:bodyPr/>
                    <a:lstStyle/>
                    <a:p>
                      <a:endParaRPr/>
                    </a:p>
                  </a:txBody>
                  <a:tcPr/>
                </a:tc>
                <a:tc>
                  <a:txBody>
                    <a:bodyPr/>
                    <a:lstStyle/>
                    <a:p>
                      <a:pPr lvl="0" indent="0" marL="0" algn="l">
                        <a:buNone/>
                      </a:pPr>
                      <a:r>
                        <a:rPr/>
                        <a:t>Independent variable</a:t>
                      </a:r>
                    </a:p>
                  </a:txBody>
                  <a:tcPr/>
                </a:tc>
                <a:tc>
                  <a:txBody>
                    <a:bodyPr/>
                    <a:lstStyle/>
                    <a:p>
                      <a:endParaRPr/>
                    </a:p>
                  </a:txBody>
                  <a:tcPr/>
                </a:tc>
              </a:tr>
              <a:tr h="0">
                <a:tc>
                  <a:txBody>
                    <a:bodyPr/>
                    <a:lstStyle/>
                    <a:p>
                      <a:pPr lvl="0" indent="0" marL="0" algn="l">
                        <a:buNone/>
                      </a:pPr>
                      <a:r>
                        <a:rPr b="1"/>
                        <a:t>Dependent variable</a:t>
                      </a:r>
                    </a:p>
                  </a:txBody>
                </a:tc>
                <a:tc>
                  <a:txBody>
                    <a:bodyPr/>
                    <a:lstStyle/>
                    <a:p>
                      <a:pPr lvl="0" indent="0" marL="0" algn="l">
                        <a:buNone/>
                      </a:pPr>
                      <a:r>
                        <a:rPr b="1"/>
                        <a:t>Continuous</a:t>
                      </a:r>
                    </a:p>
                  </a:txBody>
                </a:tc>
                <a:tc>
                  <a:txBody>
                    <a:bodyPr/>
                    <a:lstStyle/>
                    <a:p>
                      <a:pPr lvl="0" indent="0" marL="0" algn="l">
                        <a:buNone/>
                      </a:pPr>
                      <a:r>
                        <a:rPr b="1"/>
                        <a:t>Categorical</a:t>
                      </a:r>
                    </a:p>
                  </a:txBody>
                </a:tc>
              </a:tr>
              <a:tr h="0">
                <a:tc>
                  <a:txBody>
                    <a:bodyPr/>
                    <a:lstStyle/>
                    <a:p>
                      <a:pPr lvl="0" indent="0" marL="0" algn="l">
                        <a:buNone/>
                      </a:pPr>
                      <a:r>
                        <a:rPr b="1"/>
                        <a:t>Continuous</a:t>
                      </a:r>
                    </a:p>
                  </a:txBody>
                </a:tc>
                <a:tc>
                  <a:txBody>
                    <a:bodyPr/>
                    <a:lstStyle/>
                    <a:p>
                      <a:pPr lvl="0" indent="0" marL="0" algn="l">
                        <a:buNone/>
                      </a:pPr>
                      <a:r>
                        <a:rPr/>
                        <a:t>Regression</a:t>
                      </a:r>
                    </a:p>
                  </a:txBody>
                </a:tc>
                <a:tc>
                  <a:txBody>
                    <a:bodyPr/>
                    <a:lstStyle/>
                    <a:p>
                      <a:pPr lvl="0" indent="0" marL="0" algn="l">
                        <a:buNone/>
                      </a:pPr>
                      <a:r>
                        <a:rPr/>
                        <a:t>ANOVA</a:t>
                      </a:r>
                    </a:p>
                  </a:txBody>
                </a:tc>
              </a:tr>
              <a:tr h="0">
                <a:tc>
                  <a:txBody>
                    <a:bodyPr/>
                    <a:lstStyle/>
                    <a:p>
                      <a:pPr lvl="0" indent="0" marL="0" algn="l">
                        <a:buNone/>
                      </a:pPr>
                      <a:r>
                        <a:rPr b="1"/>
                        <a:t>Categorical</a:t>
                      </a:r>
                    </a:p>
                  </a:txBody>
                </a:tc>
                <a:tc>
                  <a:txBody>
                    <a:bodyPr/>
                    <a:lstStyle/>
                    <a:p>
                      <a:pPr lvl="0" indent="0" marL="0" algn="l">
                        <a:buNone/>
                      </a:pPr>
                      <a:r>
                        <a:rPr/>
                        <a:t>Logistic regression</a:t>
                      </a:r>
                    </a:p>
                  </a:txBody>
                </a:tc>
                <a:tc>
                  <a:txBody>
                    <a:bodyPr/>
                    <a:lstStyle/>
                    <a:p>
                      <a:pPr lvl="0" indent="0" marL="0" algn="l">
                        <a:buNone/>
                      </a:pPr>
                      <a:r>
                        <a:rPr/>
                        <a:t>Tabular</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Remember</a:t>
            </a:r>
          </a:p>
          <a:p>
            <a:pPr lvl="0" indent="0" marL="0">
              <a:spcBef>
                <a:spcPts val="3000"/>
              </a:spcBef>
              <a:buNone/>
            </a:pPr>
            <a:r>
              <a:rPr sz="2000" b="1"/>
              <a:t>Key Insight</a:t>
            </a:r>
          </a:p>
          <a:p>
            <a:pPr lvl="0" indent="0" marL="1270000">
              <a:buNone/>
            </a:pPr>
            <a:r>
              <a:rPr sz="2000"/>
              <a:t>Both regression and ANOVA:</a:t>
            </a:r>
          </a:p>
          <a:p>
            <a:pPr lvl="0"/>
            <a:r>
              <a:rPr sz="2000"/>
              <a:t>Partition the total variation in Y</a:t>
            </a:r>
          </a:p>
          <a:p>
            <a:pPr lvl="0"/>
            <a:r>
              <a:rPr sz="2000"/>
              <a:t>Use F-tests for significance</a:t>
            </a:r>
          </a:p>
          <a:p>
            <a:pPr lvl="0"/>
            <a:r>
              <a:rPr sz="2000"/>
              <a:t>Are based on the General Linear Model</a:t>
            </a:r>
          </a:p>
          <a:p>
            <a:pPr lvl="0"/>
            <a:r>
              <a:rPr sz="2000"/>
              <a:t>Test if explanatory variables predict Y ANOVA is fundamentally connected to regression analysis - both are special cases of the General Linear Model.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p:sp>
        <p:nvSpPr>
          <p:cNvPr id="3" name="Content Placeholder 2"/>
          <p:cNvSpPr>
            <a:spLocks noGrp="1"/>
          </p:cNvSpPr>
          <p:nvPr>
            <p:ph idx="1" sz="half"/>
          </p:nvPr>
        </p:nvSpPr>
        <p:spPr/>
        <p:txBody>
          <a:bodyPr/>
          <a:lstStyle/>
          <a:p>
            <a:pPr lvl="0" indent="0" marL="0">
              <a:buNone/>
            </a:pPr>
            <a:r>
              <a:rPr/>
              <a:t>General method for partitioning variation in continuous dependent variable</a:t>
            </a:r>
          </a:p>
          <a:p>
            <a:pPr lvl="0"/>
            <a:r>
              <a:rPr/>
              <a:t>One or more continuous (and categorical) predictors:</a:t>
            </a:r>
          </a:p>
          <a:p>
            <a:pPr lvl="1"/>
            <a:r>
              <a:rPr/>
              <a:t>regression</a:t>
            </a:r>
          </a:p>
          <a:p>
            <a:pPr lvl="0"/>
            <a:r>
              <a:rPr/>
              <a:t>One or more categorical predictors:</a:t>
            </a:r>
          </a:p>
          <a:p>
            <a:pPr lvl="1"/>
            <a:r>
              <a:rPr/>
              <a:t>ANOVA</a:t>
            </a:r>
          </a:p>
          <a:p>
            <a:pPr lvl="0"/>
            <a:r>
              <a:rPr/>
              <a:t>Categorical predictor variables:</a:t>
            </a:r>
          </a:p>
          <a:p>
            <a:pPr lvl="1"/>
            <a:r>
              <a:rPr/>
              <a:t>groups or experimental treatments</a:t>
            </a:r>
          </a:p>
        </p:txBody>
      </p:sp>
      <p:pic>
        <p:nvPicPr>
          <p:cNvPr descr="12_01_lecture_powerpoint_files/figure-pptx/unnamed-chunk-2-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ANOVA as Regression</a:t>
            </a:r>
          </a:p>
          <a:p>
            <a:pPr lvl="0" indent="0" marL="1270000">
              <a:buNone/>
            </a:pPr>
            <a:r>
              <a:rPr sz="2000"/>
              <a:t>With one categorical variable, ANOVA is equivalent to regression with dummy variables.</a:t>
            </a:r>
          </a:p>
          <a:p>
            <a:pPr lvl="0" indent="0" marL="1270000">
              <a:buNone/>
            </a:pPr>
            <a:r>
              <a:rPr sz="2000"/>
              <a:t>In fact when we will run ANOVAs we will use he smae code as for regression! See explanation on oher web page - Will link here</a:t>
            </a:r>
          </a:p>
          <a:p>
            <a:pPr lvl="0" indent="0" marL="127000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t>
            </a:r>
          </a:p>
        </p:txBody>
      </p:sp>
      <p:sp>
        <p:nvSpPr>
          <p:cNvPr id="3" name="Content Placeholder 2"/>
          <p:cNvSpPr>
            <a:spLocks noGrp="1"/>
          </p:cNvSpPr>
          <p:nvPr>
            <p:ph idx="1"/>
          </p:nvPr>
        </p:nvSpPr>
        <p:spPr/>
        <p:txBody>
          <a:bodyPr/>
          <a:lstStyle/>
          <a:p>
            <a:pPr lvl="0" indent="0" marL="0">
              <a:buNone/>
            </a:pPr>
            <a:r>
              <a:rPr/>
              <a:t>ANOVA aims to compare means of groups:</a:t>
            </a:r>
          </a:p>
          <a:p>
            <a:pPr lvl="0"/>
            <a:r>
              <a:rPr/>
              <a:t>Contribution of predictors + “error” to variability</a:t>
            </a:r>
          </a:p>
          <a:p>
            <a:pPr lvl="0"/>
            <a:r>
              <a:rPr/>
              <a:t>Test H₀ that population (random effects) or group (fixed effects) means are equal</a:t>
            </a:r>
          </a:p>
          <a:p>
            <a:pPr lvl="0"/>
            <a:r>
              <a:rPr/>
              <a:t>Single factor (1-way) and multifactor (2-, 3-way designs)</a:t>
            </a:r>
          </a:p>
          <a:p>
            <a:pPr lvl="1"/>
            <a:r>
              <a:rPr/>
              <a:t>Single factor: one factor, more than two levels.</a:t>
            </a:r>
          </a:p>
          <a:p>
            <a:pPr lvl="0"/>
            <a:r>
              <a:rPr/>
              <a:t>Multifactor:</a:t>
            </a:r>
          </a:p>
          <a:p>
            <a:pPr lvl="1"/>
            <a:r>
              <a:rPr/>
              <a:t>two or three factors, two or more levels.</a:t>
            </a:r>
          </a:p>
          <a:p>
            <a:pPr lvl="1"/>
            <a:r>
              <a:rPr/>
              <a:t>Examines variation due to factors </a:t>
            </a:r>
            <a:r>
              <a:rPr b="1"/>
              <a:t>AND</a:t>
            </a:r>
            <a:r>
              <a:rPr/>
              <a:t> their interaction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The Analysis of Variance</a:t>
            </a:r>
          </a:p>
        </p:txBody>
      </p:sp>
      <p:sp>
        <p:nvSpPr>
          <p:cNvPr id="3" name="Content Placeholder 2"/>
          <p:cNvSpPr>
            <a:spLocks noGrp="1"/>
          </p:cNvSpPr>
          <p:nvPr>
            <p:ph idx="1" sz="half"/>
          </p:nvPr>
        </p:nvSpPr>
        <p:spPr/>
        <p:txBody>
          <a:bodyPr/>
          <a:lstStyle/>
          <a:p>
            <a:pPr lvl="0" indent="0" marL="0">
              <a:buNone/>
            </a:pPr>
            <a:r>
              <a:rPr/>
              <a:t>Analysis of variance is the most powerful approach known for simultaneously testing whether the means of k groups are equal. It works by assessing whether individuals chosen from different groups are, on average, more different than individuals chosen from the same group.</a:t>
            </a:r>
          </a:p>
          <a:p>
            <a:pPr lvl="0" indent="0" marL="0">
              <a:buNone/>
            </a:pPr>
            <a:r>
              <a:rPr/>
              <a:t>The null hypothesis of ANOVA is that the population means μᵢ are the same for all treatments.</a:t>
            </a:r>
          </a:p>
          <a:p>
            <a:pPr lvl="0" indent="0" marL="0">
              <a:buNone/>
            </a:pPr>
            <a:r>
              <a:rPr b="1"/>
              <a:t>H₀</a:t>
            </a:r>
            <a:r>
              <a:rPr/>
              <a:t>: μ₁ = μ₂ = … = μₖ</a:t>
            </a:r>
          </a:p>
          <a:p>
            <a:pPr lvl="0" indent="0" marL="0">
              <a:buNone/>
            </a:pPr>
            <a:r>
              <a:rPr b="1"/>
              <a:t>H₁</a:t>
            </a:r>
            <a:r>
              <a:rPr/>
              <a:t>: At least one μᵢ is different from the others.</a:t>
            </a:r>
          </a:p>
          <a:p>
            <a:pPr lvl="0" indent="0" marL="1270000">
              <a:buNone/>
            </a:pPr>
            <a:r>
              <a:rPr sz="2000" b="1"/>
              <a:t>Note</a:t>
            </a:r>
          </a:p>
          <a:p>
            <a:pPr lvl="0" indent="0" marL="1270000">
              <a:buNone/>
            </a:pPr>
            <a:r>
              <a:rPr sz="2000"/>
              <a:t>Rejecting H₀ in ANOVA is evidence that the mean of at least one group is different from the others. It does not indicate </a:t>
            </a:r>
            <a:r>
              <a:rPr sz="2000" i="1"/>
              <a:t>which</a:t>
            </a:r>
            <a:r>
              <a:rPr sz="2000"/>
              <a:t> means differ.</a:t>
            </a:r>
          </a:p>
        </p:txBody>
      </p:sp>
      <p:pic>
        <p:nvPicPr>
          <p:cNvPr descr="12_01_lecture_powerpoint_files/figure-pptx/unnamed-chunk-3-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 Single factor analysis of variance - ANOVA</dc:title>
  <dc:creator>Bill Perry</dc:creator>
  <cp:keywords/>
  <dcterms:created xsi:type="dcterms:W3CDTF">2025-06-05T12:23:55Z</dcterms:created>
  <dcterms:modified xsi:type="dcterms:W3CDTF">2025-06-05T12:23:55Z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