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How an ANOVA IS A REGRESSION WIHT DUMMY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Mathematical Relationship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For a one-way ANOVA with a categorical variable having </a:t>
                </a:r>
                <a:r>
                  <a:rPr>
                    <a:latin typeface="Courier"/>
                  </a:rPr>
                  <a:t>k</a:t>
                </a:r>
                <a:r>
                  <a:rPr/>
                  <a:t> levels, we can express the relationship with regression 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t>ϵ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the mean of the reference group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are the differences between each group’s mean and the reference group mean -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X</m:t>
                        </m:r>
                      </m:e>
                      <m:sub>
                        <m:r>
                          <m:t>k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are dummy variables (0 or 1)</a:t>
                </a:r>
              </a:p>
              <a:p>
                <a:pPr lvl="0" indent="0" marL="0">
                  <a:buNone/>
                </a:pPr>
                <a:r>
                  <a:rPr/>
                  <a:t>In our example: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10</m:t>
                    </m:r>
                  </m:oMath>
                </a14:m>
                <a:r>
                  <a:rPr/>
                  <a:t> (mean of group A)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6</m:t>
                    </m:r>
                  </m:oMath>
                </a14:m>
                <a:r>
                  <a:rPr/>
                  <a:t> (difference between B and A) - </a:t>
                </a:r>
                <a14:m>
                  <m:oMath xmlns:m="http://schemas.openxmlformats.org/officeDocument/2006/math">
                    <m:sSub>
                      <m:e>
                        <m:r>
                          <m:t>β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12</m:t>
                    </m:r>
                  </m:oMath>
                </a14:m>
                <a:r>
                  <a:rPr/>
                  <a:t> (difference between C and A)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demonstration shows that one-way ANOVA is mathematically equivalent to regression with dummy variables. The key equivalences are:</a:t>
            </a:r>
          </a:p>
          <a:p>
            <a:pPr lvl="0" indent="-342900" marL="342900">
              <a:buAutoNum type="arabicPeriod"/>
            </a:pPr>
            <a:r>
              <a:rPr/>
              <a:t>ANOVA group means = Regression predictions for each group</a:t>
            </a:r>
          </a:p>
          <a:p>
            <a:pPr lvl="0" indent="-342900" marL="342900">
              <a:buAutoNum type="arabicPeriod"/>
            </a:pPr>
            <a:r>
              <a:rPr/>
              <a:t>F-statistic from ANOVA = F-statistic from regression</a:t>
            </a:r>
          </a:p>
          <a:p>
            <a:pPr lvl="0" indent="-342900" marL="342900">
              <a:buAutoNum type="arabicPeriod"/>
            </a:pPr>
            <a:r>
              <a:rPr/>
              <a:t>p-values are identical in both approaches</a:t>
            </a:r>
          </a:p>
          <a:p>
            <a:pPr lvl="0" indent="0" marL="0">
              <a:buNone/>
            </a:pPr>
            <a:r>
              <a:rPr/>
              <a:t>This confirms that both techniques are special cases of the General Linear Model, just expressed in different ways. For a categorical predictor with </a:t>
            </a:r>
            <a:r>
              <a:rPr>
                <a:latin typeface="Courier"/>
              </a:rPr>
              <a:t>k</a:t>
            </a:r>
            <a:r>
              <a:rPr/>
              <a:t> levels, we need </a:t>
            </a:r>
            <a:r>
              <a:rPr>
                <a:latin typeface="Courier"/>
              </a:rPr>
              <a:t>k-1</a:t>
            </a:r>
            <a:r>
              <a:rPr/>
              <a:t> dummy variables in the regression approach, with one level serving as the reference category.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document demonstrates how Analysis of Variance (ANOVA) is mathematically equivalent to a regression model with dummy variables using an example with R code and visualizations.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Setup and Data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begin by loading necessary packages and creating a dataframe about plant heights with three different fertilizer treatments.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install.packages("flextable")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(flextable)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the dataset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fertilizer_data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fertilizer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rep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"B"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"C"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each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height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10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8</a:t>
            </a:r>
            <a:r>
              <a:rPr>
                <a:solidFill>
                  <a:srgbClr val="003B4F"/>
                </a:solidFill>
                <a:latin typeface="Courier"/>
              </a:rPr>
              <a:t>,   </a:t>
            </a:r>
            <a:r>
              <a:rPr>
                <a:solidFill>
                  <a:srgbClr val="5E5E5E"/>
                </a:solidFill>
                <a:latin typeface="Courier"/>
              </a:rPr>
              <a:t># Fertilizer 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AD0000"/>
                </a:solidFill>
                <a:latin typeface="Courier"/>
              </a:rPr>
              <a:t>14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16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18</a:t>
            </a:r>
            <a:r>
              <a:rPr>
                <a:solidFill>
                  <a:srgbClr val="003B4F"/>
                </a:solidFill>
                <a:latin typeface="Courier"/>
              </a:rPr>
              <a:t>,  </a:t>
            </a:r>
            <a:r>
              <a:rPr>
                <a:solidFill>
                  <a:srgbClr val="5E5E5E"/>
                </a:solidFill>
                <a:latin typeface="Courier"/>
              </a:rPr>
              <a:t># Fertilizer 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AD0000"/>
                </a:solidFill>
                <a:latin typeface="Courier"/>
              </a:rPr>
              <a:t>20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24</a:t>
            </a:r>
            <a:r>
              <a:rPr>
                <a:solidFill>
                  <a:srgbClr val="003B4F"/>
                </a:solidFill>
                <a:latin typeface="Courier"/>
              </a:rPr>
              <a:t>)  </a:t>
            </a:r>
            <a:r>
              <a:rPr>
                <a:solidFill>
                  <a:srgbClr val="5E5E5E"/>
                </a:solidFill>
                <a:latin typeface="Courier"/>
              </a:rPr>
              <a:t># Fertilizer 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dataset using flextable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(fertilizer_data)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"Plant Heights by Fertilizer Type"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autofit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9624316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804225"/>
                <a:gridCol w="679805"/>
              </a:tblGrid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Calculating Group Means (ANOVA Approach)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ANOVA, we calculate the mean of each group and compare variation between groups to variation within groups.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group_means &lt;- fertilizer_data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(fertilizer)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mean_height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(height))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(group_means)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"Group Means (ANOVA Approach)"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autofit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8673123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804225"/>
                <a:gridCol w="1122439"/>
              </a:tblGrid>
              <a:tr h="39235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fertilizer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mean_height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114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138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29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visualize the raw data and group means: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(fertilizer_data,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height))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geom_jitter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0.6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group_means,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mean_height),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color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size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"Plant Height by 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"Plant Height (cm)"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12_04_how_anova_is_dummy_var_regression_files/figure-pptx/plot-raw-data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952500"/>
            <a:ext cx="3035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Running the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Run ANOVA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anova_model &lt;- </a:t>
            </a:r>
            <a:r>
              <a:rPr>
                <a:solidFill>
                  <a:srgbClr val="4758AB"/>
                </a:solidFill>
                <a:latin typeface="Courier"/>
              </a:rPr>
              <a:t>aov</a:t>
            </a:r>
            <a:r>
              <a:rPr>
                <a:solidFill>
                  <a:srgbClr val="003B4F"/>
                </a:solidFill>
                <a:latin typeface="Courier"/>
              </a:rPr>
              <a:t>(height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fertilizer_data)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anova_summary &lt;- </a:t>
            </a: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(anova_model)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anova_summary</a:t>
            </a:r>
          </a:p>
          <a:p>
            <a:pPr lvl="0" indent="0">
              <a:buNone/>
            </a:pPr>
            <a:r>
              <a:rPr>
                <a:latin typeface="Courier"/>
              </a:rPr>
              <a:t>            Df Sum Sq Mean Sq F value Pr(&gt;F)   
fertilizer   2    216     108      27  0.001 **
Residuals    6     24       4                  
---
Signif. codes:  0 '***' 0.001 '**' 0.01 '*' 0.05 '.' 0.1 ' ' 1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Regression with Dummy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the regression approach, we’ll create dummy variables for fertilizer types, using fertilizer A as the reference level.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Set fertilizer A as the reference level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fertilizer_data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fertilizer &lt;- </a:t>
            </a:r>
            <a:r>
              <a:rPr>
                <a:solidFill>
                  <a:srgbClr val="4758AB"/>
                </a:solidFill>
                <a:latin typeface="Courier"/>
              </a:rPr>
              <a:t>factor</a:t>
            </a:r>
            <a:r>
              <a:rPr>
                <a:solidFill>
                  <a:srgbClr val="003B4F"/>
                </a:solidFill>
                <a:latin typeface="Courier"/>
              </a:rPr>
              <a:t>(fertilizer_data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fertilizer, </a:t>
            </a:r>
            <a:r>
              <a:rPr>
                <a:solidFill>
                  <a:srgbClr val="657422"/>
                </a:solidFill>
                <a:latin typeface="Courier"/>
              </a:rPr>
              <a:t>levels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"B"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"C"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Run regression with dummy variables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reg_model &lt;- </a:t>
            </a:r>
            <a:r>
              <a:rPr>
                <a:solidFill>
                  <a:srgbClr val="4758AB"/>
                </a:solidFill>
                <a:latin typeface="Courier"/>
              </a:rPr>
              <a:t>lm</a:t>
            </a:r>
            <a:r>
              <a:rPr>
                <a:solidFill>
                  <a:srgbClr val="003B4F"/>
                </a:solidFill>
                <a:latin typeface="Courier"/>
              </a:rPr>
              <a:t>(height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fertilizer_data)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reg_summary &lt;- </a:t>
            </a:r>
            <a:r>
              <a:rPr>
                <a:solidFill>
                  <a:srgbClr val="4758AB"/>
                </a:solidFill>
                <a:latin typeface="Courier"/>
              </a:rPr>
              <a:t>summary</a:t>
            </a:r>
            <a:r>
              <a:rPr>
                <a:solidFill>
                  <a:srgbClr val="003B4F"/>
                </a:solidFill>
                <a:latin typeface="Courier"/>
              </a:rPr>
              <a:t>(reg_model)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reg_summary</a:t>
            </a:r>
          </a:p>
          <a:p>
            <a:pPr lvl="0" indent="0">
              <a:buNone/>
            </a:pPr>
            <a:r>
              <a:rPr>
                <a:latin typeface="Courier"/>
              </a:rPr>
              <a:t>
Call:
lm(formula = height ~ fertilizer, data = fertilizer_data)
Residuals:
   Min     1Q Median     3Q    Max 
    -2     -2      0      2      2 
Coefficients:
            Estimate Std. Error t value Pr(&gt;|t|)    
(Intercept)   10.000      1.155   8.660 0.000131 ***
fertilizerB    6.000      1.633   3.674 0.010402 *  
fertilizerC   12.000      1.633   7.348 0.000325 ***
---
Signif. codes:  0 '***' 0.001 '**' 0.01 '*' 0.05 '.' 0.1 ' ' 1
Residual standard error: 2 on 6 degrees of freedom
Multiple R-squared:    0.9, Adjusted R-squared:  0.8667 
F-statistic:    27 on 2 and 6 DF,  p-value: 0.001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Understanding the Regression Coefficients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our regression model:</a:t>
            </a:r>
          </a:p>
          <a:p>
            <a:pPr lvl="0"/>
            <a:r>
              <a:rPr/>
              <a:t>The intercept (10) is equal to the mean of the reference group (A)</a:t>
            </a:r>
          </a:p>
          <a:p>
            <a:pPr lvl="0"/>
            <a:r>
              <a:rPr/>
              <a:t>The coefficient for fertilizer B (6) is the difference between mean of group B and mean of group A</a:t>
            </a:r>
          </a:p>
          <a:p>
            <a:pPr lvl="0"/>
            <a:r>
              <a:rPr/>
              <a:t>The coefficient for fertilizer C (12) is the difference between mean of group C and mean of group 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table showing the relationship between coefficients and means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coefs &lt;- </a:t>
            </a:r>
            <a:r>
              <a:rPr>
                <a:solidFill>
                  <a:srgbClr val="4758AB"/>
                </a:solidFill>
                <a:latin typeface="Courier"/>
              </a:rPr>
              <a:t>coef</a:t>
            </a:r>
            <a:r>
              <a:rPr>
                <a:solidFill>
                  <a:srgbClr val="003B4F"/>
                </a:solidFill>
                <a:latin typeface="Courier"/>
              </a:rPr>
              <a:t>(reg_model)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coefficients_explained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Term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"Intercept"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"fertilizerB"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"fertilizerC"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Coefficient =</a:t>
            </a:r>
            <a:r>
              <a:rPr>
                <a:solidFill>
                  <a:srgbClr val="003B4F"/>
                </a:solidFill>
                <a:latin typeface="Courier"/>
              </a:rPr>
              <a:t> coefs,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Meaning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"Mean of Group A (reference group)"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"Difference between Group B and Group A means"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"Difference between Group C and Group A means"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Mathematical_Expression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"β₀ = μA"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"β₁ = μB - μA"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"β₂ = μC - μA"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Numeric_Value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-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-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(group_means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mean_height[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Use flextable to format the 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(coefficients_explained)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"Regression Coefficients Explained"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fit_to_width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max_width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8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unit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bold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j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colformat_double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j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5345286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Term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Coefficient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Mathematical_Expression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Numeric_Value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Intercept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 of Group A (reference group)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β₀ = μA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fertilizerB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Difference between Group B and Group A means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β₁ = μB - μA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16 - 10 = 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fertilizerC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12.00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Difference between Group C and Group A means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β₂ = μC - μA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22 - 10 = 12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visualize these coefficients: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coef_data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Term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factor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"Intercept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(Group A Mean)"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B - Group 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C - Group A"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</a:t>
            </a:r>
            <a:r>
              <a:rPr>
                <a:solidFill>
                  <a:srgbClr val="657422"/>
                </a:solidFill>
                <a:latin typeface="Courier"/>
              </a:rPr>
              <a:t>levels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"Intercept</a:t>
            </a:r>
            <a:r>
              <a:rPr>
                <a:solidFill>
                  <a:srgbClr val="5E5E5E"/>
                </a:solidFill>
                <a:latin typeface="Courier"/>
              </a:rPr>
              <a:t>\n</a:t>
            </a:r>
            <a:r>
              <a:rPr>
                <a:solidFill>
                  <a:srgbClr val="20794D"/>
                </a:solidFill>
                <a:latin typeface="Courier"/>
              </a:rPr>
              <a:t>(Group A Mean)"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B - Group 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"Group C - Group A"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Value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(coef_data,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Term,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Value))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geom_col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"steelblue"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(Value,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 </a:t>
            </a:r>
            <a:r>
              <a:rPr>
                <a:solidFill>
                  <a:srgbClr val="657422"/>
                </a:solidFill>
                <a:latin typeface="Courier"/>
              </a:rPr>
              <a:t>vjust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"Regression Coefficients with Dummy Variables"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"Intercept represents Group A mean; other coefficients show differences from reference"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"Coefficient Value (cm)"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12_04_how_anova_is_dummy_var_regression_files/figure-pptx/plot-coefficient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952500"/>
            <a:ext cx="3035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Demonstrating the Equivalence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Now, let’s prove that the regression model predictions are identical to the ANOVA group means: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Get predictions from regression model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predicted_values &lt;- </a:t>
            </a:r>
            <a:r>
              <a:rPr>
                <a:solidFill>
                  <a:srgbClr val="4758AB"/>
                </a:solidFill>
                <a:latin typeface="Courier"/>
              </a:rPr>
              <a:t>predict</a:t>
            </a:r>
            <a:r>
              <a:rPr>
                <a:solidFill>
                  <a:srgbClr val="003B4F"/>
                </a:solidFill>
                <a:latin typeface="Courier"/>
              </a:rPr>
              <a:t>(reg_model, fertilizer_data)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dataframe for comparison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comparison_data &lt;- fertilizer_data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predicted =</a:t>
            </a:r>
            <a:r>
              <a:rPr>
                <a:solidFill>
                  <a:srgbClr val="003B4F"/>
                </a:solidFill>
                <a:latin typeface="Courier"/>
              </a:rPr>
              <a:t> predicted_values)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(fertilizer)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group_mean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(height))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Generate the predicted values for each group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predicted_values_by_group &lt;- comparison_data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group_by</a:t>
            </a:r>
            <a:r>
              <a:rPr>
                <a:solidFill>
                  <a:srgbClr val="003B4F"/>
                </a:solidFill>
                <a:latin typeface="Courier"/>
              </a:rPr>
              <a:t>(fertilizer)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reframe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anova_mean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(height),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regression_prediction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(predicted),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formula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case_when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fertilizer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+ 0 + 0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fertilizer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+ 0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coefs[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fertilizer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"C"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paste0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+ 0 +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20794D"/>
                </a:solidFill>
                <a:latin typeface="Courier"/>
              </a:rPr>
              <a:t>" = 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(coefs[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coefs[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  <a:p>
            <a:pPr lvl="0" indent="0" marL="0">
              <a:buNone/>
            </a:pPr>
            <a:r>
              <a:rPr/>
              <a:t>Let’s visualize this equivalence: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data for plotting the equivalence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plot_data &lt;- predicted_values_by_group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pivot_longer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cols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(anova_mean, regression_prediction),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names_to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"method"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</a:t>
            </a:r>
            <a:r>
              <a:rPr>
                <a:solidFill>
                  <a:srgbClr val="657422"/>
                </a:solidFill>
                <a:latin typeface="Courier"/>
              </a:rPr>
              <a:t>values_to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"value"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ifelse</a:t>
            </a:r>
            <a:r>
              <a:rPr>
                <a:solidFill>
                  <a:srgbClr val="003B4F"/>
                </a:solidFill>
                <a:latin typeface="Courier"/>
              </a:rPr>
              <a:t>(method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"anova_mean"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"ANOVA Group Mean"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"Regression Prediction"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(plot_data,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fertilizer,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value,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method))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"identity"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position_dodge</a:t>
            </a:r>
            <a:r>
              <a:rPr>
                <a:solidFill>
                  <a:srgbClr val="003B4F"/>
                </a:solidFill>
                <a:latin typeface="Courier"/>
              </a:rPr>
              <a:t>(), 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0.7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label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round</a:t>
            </a:r>
            <a:r>
              <a:rPr>
                <a:solidFill>
                  <a:srgbClr val="003B4F"/>
                </a:solidFill>
                <a:latin typeface="Courier"/>
              </a:rPr>
              <a:t>(value,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)),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position_dodge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0.9</a:t>
            </a:r>
            <a:r>
              <a:rPr>
                <a:solidFill>
                  <a:srgbClr val="003B4F"/>
                </a:solidFill>
                <a:latin typeface="Courier"/>
              </a:rPr>
              <a:t>), </a:t>
            </a:r>
            <a:r>
              <a:rPr>
                <a:solidFill>
                  <a:srgbClr val="657422"/>
                </a:solidFill>
                <a:latin typeface="Courier"/>
              </a:rPr>
              <a:t>vjust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"ANOVA Mean vs. Regression Prediction by 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subtitle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"Both methods produce identical values"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"Fertilizer Type"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"Plant Height (cm)"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"Method"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scale_fill_brewer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palette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"Set1"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descr="12_04_how_anova_is_dummy_var_regression_files/figure-pptx/equivalence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952500"/>
            <a:ext cx="3035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Comparing Statistical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Both ANOVA and regression provide an F-test. Let’s compare them: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ANOVA: Extract F-value and p-value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anova_f &lt;- anova_summary[[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]]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F value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anova_p &lt;- anova_summary[[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]]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Pr(&gt;F)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Regression: Extract F-value and p-value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reg_f &lt;- reg_summary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fstatistic[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reg_p &lt;- </a:t>
            </a:r>
            <a:r>
              <a:rPr>
                <a:solidFill>
                  <a:srgbClr val="4758AB"/>
                </a:solidFill>
                <a:latin typeface="Courier"/>
              </a:rPr>
              <a:t>pf</a:t>
            </a:r>
            <a:r>
              <a:rPr>
                <a:solidFill>
                  <a:srgbClr val="003B4F"/>
                </a:solidFill>
                <a:latin typeface="Courier"/>
              </a:rPr>
              <a:t>(reg_f, reg_summary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fstatistic[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], reg_summary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fstatistic[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], </a:t>
            </a:r>
            <a:r>
              <a:rPr>
                <a:solidFill>
                  <a:srgbClr val="657422"/>
                </a:solidFill>
                <a:latin typeface="Courier"/>
              </a:rPr>
              <a:t>lower.tail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FALSE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Compare them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test_comparison &lt;- </a:t>
            </a:r>
            <a:r>
              <a:rPr>
                <a:solidFill>
                  <a:srgbClr val="4758AB"/>
                </a:solidFill>
                <a:latin typeface="Courier"/>
              </a:rPr>
              <a:t>tibble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Test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"ANOVA F-test"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"Regression F-test"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F-value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(anova_f, reg_f),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657422"/>
                </a:solidFill>
                <a:latin typeface="Courier"/>
              </a:rPr>
              <a:t>p-value</a:t>
            </a:r>
            <a:r>
              <a:rPr>
                <a:solidFill>
                  <a:srgbClr val="20794D"/>
                </a:solidFill>
                <a:latin typeface="Courier"/>
              </a:rPr>
              <a:t>`</a:t>
            </a:r>
            <a:r>
              <a:rPr>
                <a:solidFill>
                  <a:srgbClr val="003B4F"/>
                </a:solidFill>
                <a:latin typeface="Courier"/>
              </a:rPr>
              <a:t> =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(anova_p, reg_p)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Format with flextable</a:t>
            </a:r>
            <a:br/>
            <a:r>
              <a:rPr>
                <a:solidFill>
                  <a:srgbClr val="4758AB"/>
                </a:solidFill>
                <a:latin typeface="Courier"/>
              </a:rPr>
              <a:t>flextable</a:t>
            </a:r>
            <a:r>
              <a:rPr>
                <a:solidFill>
                  <a:srgbClr val="003B4F"/>
                </a:solidFill>
                <a:latin typeface="Courier"/>
              </a:rPr>
              <a:t>(test_comparison)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set_caption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"Comparison of Statistical Tests"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theme_vanilla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autofit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colformat_double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j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digits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2039699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363230"/>
                <a:gridCol w="749860"/>
                <a:gridCol w="749860"/>
              </a:tblGrid>
              <a:tr h="390582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F-value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p-value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64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ANOVA F-test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Regression F-test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27.0000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0.0010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9525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an ANOVA IS A REGRESSION WIHT DUMMY VARIABLES</dc:title>
  <dc:creator>Bill Perry</dc:creator>
  <cp:keywords/>
  <dcterms:created xsi:type="dcterms:W3CDTF">2025-06-05T12:23:59Z</dcterms:created>
  <dcterms:modified xsi:type="dcterms:W3CDTF">2025-06-05T12:23:59Z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