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CC31"/>
    <a:srgbClr val="70121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726"/>
  </p:normalViewPr>
  <p:slideViewPr>
    <p:cSldViewPr snapToGrid="0" snapToObjects="1">
      <p:cViewPr varScale="1">
        <p:scale>
          <a:sx d="100" n="165"/>
          <a:sy d="100" n="165"/>
        </p:scale>
        <p:origin x="560" y="176"/>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2" Type="http://schemas.openxmlformats.org/officeDocument/2006/relationships/viewProps" Target="viewProps.xml" /><Relationship Id="rId21" Type="http://schemas.openxmlformats.org/officeDocument/2006/relationships/presProps" Target="presProps.xml" /><Relationship Id="rId1" Type="http://schemas.openxmlformats.org/officeDocument/2006/relationships/slideMaster" Target="slideMasters/slideMaster1.xml" /><Relationship Id="rId24" Type="http://schemas.openxmlformats.org/officeDocument/2006/relationships/tableStyles" Target="tableStyles.xml" /><Relationship Id="rId2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normAutofit/>
          </a:bodyPr>
          <a:lstStyle>
            <a:lvl1pPr>
              <a:defRPr sz="2400"/>
            </a:lvl1pPr>
          </a:lstStyle>
          <a:p>
            <a:r>
              <a:rPr lang="en-US" dirty="0"/>
              <a:t>Click to edit Master title style</a:t>
            </a:r>
          </a:p>
        </p:txBody>
      </p:sp>
      <p:sp>
        <p:nvSpPr>
          <p:cNvPr id="3" name="Subtitle 2"/>
          <p:cNvSpPr>
            <a:spLocks noGrp="1"/>
          </p:cNvSpPr>
          <p:nvPr>
            <p:ph type="subTitle" idx="1"/>
          </p:nvPr>
        </p:nvSpPr>
        <p:spPr>
          <a:xfrm>
            <a:off x="255722" y="565689"/>
            <a:ext cx="6400800" cy="1314450"/>
          </a:xfrm>
        </p:spPr>
        <p:txBody>
          <a:bodyPr>
            <a:normAutofit/>
          </a:bodyPr>
          <a:lstStyle>
            <a:lvl1pPr marL="0" indent="0" algn="ctr">
              <a:buNone/>
              <a:defRPr sz="200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0" y="614605"/>
            <a:ext cx="9089756" cy="3914289"/>
          </a:xfrm>
        </p:spPr>
        <p:txBody>
          <a:bodyPr>
            <a:normAutofit/>
          </a:bodyPr>
          <a:lstStyle>
            <a:lvl1pPr marL="230188" indent="-230188">
              <a:tabLst/>
              <a:defRPr sz="1800"/>
            </a:lvl1pPr>
            <a:lvl2pPr marL="514350" indent="-284163">
              <a:spcBef>
                <a:spcPts val="0"/>
              </a:spcBef>
              <a:tabLst/>
              <a:defRPr sz="1600"/>
            </a:lvl2pPr>
            <a:lvl3pPr marL="692150" indent="-177800">
              <a:spcBef>
                <a:spcPts val="0"/>
              </a:spcBef>
              <a:tabLst/>
              <a:defRPr sz="1400"/>
            </a:lvl3pPr>
            <a:lvl4pPr marL="914400" indent="-222250">
              <a:spcBef>
                <a:spcPts val="0"/>
              </a:spcBef>
              <a:tabLst/>
              <a:defRPr sz="1400"/>
            </a:lvl4pPr>
            <a:lvl5pPr marL="1146175" indent="-231775">
              <a:spcBef>
                <a:spcPts val="0"/>
              </a:spcBef>
              <a:tabLst/>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21556"/>
          </a:xfrm>
        </p:spPr>
        <p:txBody>
          <a:bodyPr anchor="t">
            <a:normAutofit/>
          </a:bodyPr>
          <a:lstStyle>
            <a:lvl1pPr algn="l">
              <a:defRPr sz="2400" b="1" cap="all"/>
            </a:lvl1pPr>
          </a:lstStyle>
          <a:p>
            <a:r>
              <a:rPr lang="en-US" dirty="0"/>
              <a:t>Click to edit Master title style</a:t>
            </a:r>
          </a:p>
        </p:txBody>
      </p:sp>
      <p:sp>
        <p:nvSpPr>
          <p:cNvPr id="3" name="Text Placeholder 2"/>
          <p:cNvSpPr>
            <a:spLocks noGrp="1"/>
          </p:cNvSpPr>
          <p:nvPr>
            <p:ph type="body" idx="1"/>
          </p:nvPr>
        </p:nvSpPr>
        <p:spPr>
          <a:xfrm>
            <a:off x="457200" y="1141649"/>
            <a:ext cx="7772400" cy="1125140"/>
          </a:xfrm>
        </p:spPr>
        <p:txBody>
          <a:bodyPr anchor="b">
            <a:normAutofit/>
          </a:bodyPr>
          <a:lstStyle>
            <a:lvl1pPr marL="0" indent="0">
              <a:buNone/>
              <a:defRPr sz="16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lvl1pPr algn="l">
              <a:defRPr b="0">
                <a:solidFill>
                  <a:srgbClr val="FDCC31"/>
                </a:solidFill>
              </a:defRPr>
            </a:lvl1pPr>
          </a:lstStyle>
          <a:p>
            <a:r>
              <a:rPr lang="en-US" dirty="0"/>
              <a:t>Click to edit Master title style</a:t>
            </a:r>
          </a:p>
        </p:txBody>
      </p:sp>
      <p:sp>
        <p:nvSpPr>
          <p:cNvPr id="3" name="Content Placeholder 2"/>
          <p:cNvSpPr>
            <a:spLocks noGrp="1"/>
          </p:cNvSpPr>
          <p:nvPr>
            <p:ph sz="half" idx="1"/>
          </p:nvPr>
        </p:nvSpPr>
        <p:spPr>
          <a:xfrm>
            <a:off x="9040" y="662663"/>
            <a:ext cx="6010759" cy="4480837"/>
          </a:xfrm>
        </p:spPr>
        <p:txBody>
          <a:bodyPr>
            <a:normAutofit/>
          </a:bodyPr>
          <a:lstStyle>
            <a:lvl1pPr marL="230188" indent="-230188">
              <a:tabLst/>
              <a:defRPr sz="1800"/>
            </a:lvl1pPr>
            <a:lvl2pPr marL="460375" indent="-230188">
              <a:tabLst/>
              <a:defRPr sz="1600"/>
            </a:lvl2pPr>
            <a:lvl3pPr marL="630238" indent="-169863">
              <a:tabLst/>
              <a:defRPr sz="1400"/>
            </a:lvl3pPr>
            <a:lvl4pPr marL="914400" indent="-284163">
              <a:tabLst/>
              <a:defRPr sz="1400"/>
            </a:lvl4pPr>
            <a:lvl5pPr marL="1146175" indent="-231775">
              <a:tabLst/>
              <a:defRPr sz="14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9580" y="662664"/>
            <a:ext cx="2790986" cy="4480836"/>
          </a:xfrm>
        </p:spPr>
        <p:txBody>
          <a:bodyPr>
            <a:normAutofit/>
          </a:bodyPr>
          <a:lstStyle>
            <a:lvl1pPr marL="342900" indent="-342900">
              <a:defRPr lang="en-US" sz="1800" kern="1200" dirty="0">
                <a:solidFill>
                  <a:schemeClr val="tx1"/>
                </a:solidFill>
                <a:latin typeface="+mn-lt"/>
                <a:ea typeface="+mn-ea"/>
                <a:cs typeface="+mn-cs"/>
              </a:defRPr>
            </a:lvl1pPr>
            <a:lvl2pPr marL="515937" indent="-285750">
              <a:defRPr lang="en-US" sz="1600" kern="1200" dirty="0">
                <a:solidFill>
                  <a:schemeClr val="tx1"/>
                </a:solidFill>
                <a:latin typeface="+mn-lt"/>
                <a:ea typeface="+mn-ea"/>
                <a:cs typeface="+mn-cs"/>
              </a:defRPr>
            </a:lvl2pPr>
            <a:lvl3pPr marL="746125" indent="-285750">
              <a:defRPr lang="en-US" sz="1400" kern="1200" dirty="0">
                <a:solidFill>
                  <a:schemeClr val="tx1"/>
                </a:solidFill>
                <a:latin typeface="+mn-lt"/>
                <a:ea typeface="+mn-ea"/>
                <a:cs typeface="+mn-cs"/>
              </a:defRPr>
            </a:lvl3pPr>
            <a:lvl4pPr marL="915987" indent="-285750">
              <a:defRPr lang="en-US" sz="1400" kern="1200" dirty="0">
                <a:solidFill>
                  <a:schemeClr val="tx1"/>
                </a:solidFill>
                <a:latin typeface="+mn-lt"/>
                <a:ea typeface="+mn-ea"/>
                <a:cs typeface="+mn-cs"/>
              </a:defRPr>
            </a:lvl4pPr>
            <a:lvl5pPr marL="1200150" indent="-285750">
              <a:defRPr lang="en-US" sz="1400" kern="1200" dirty="0">
                <a:solidFill>
                  <a:schemeClr val="tx1"/>
                </a:solidFill>
                <a:latin typeface="+mn-lt"/>
                <a:ea typeface="+mn-ea"/>
                <a:cs typeface="+mn-cs"/>
              </a:defRPr>
            </a:lvl5pPr>
            <a:lvl6pPr>
              <a:defRPr sz="1350"/>
            </a:lvl6pPr>
            <a:lvl7pPr>
              <a:defRPr sz="1350"/>
            </a:lvl7pPr>
            <a:lvl8pPr>
              <a:defRPr sz="1350"/>
            </a:lvl8pPr>
            <a:lvl9pPr>
              <a:defRPr sz="1350"/>
            </a:lvl9pPr>
          </a:lstStyle>
          <a:p>
            <a:pPr marL="230188" lvl="0" indent="-230188" algn="l" defTabSz="342900" rtl="0" eaLnBrk="1" latinLnBrk="0" hangingPunct="1">
              <a:spcBef>
                <a:spcPct val="20000"/>
              </a:spcBef>
              <a:buFont typeface="Arial"/>
              <a:buChar char="•"/>
              <a:tabLst/>
            </a:pPr>
            <a:r>
              <a:rPr lang="en-US" dirty="0"/>
              <a:t>Click to edit Master text styles</a:t>
            </a:r>
          </a:p>
          <a:p>
            <a:pPr marL="460375" lvl="1" indent="-230188" algn="l" defTabSz="342900" rtl="0" eaLnBrk="1" latinLnBrk="0" hangingPunct="1">
              <a:spcBef>
                <a:spcPct val="20000"/>
              </a:spcBef>
              <a:buFont typeface="Arial"/>
              <a:buChar char="–"/>
              <a:tabLst/>
            </a:pPr>
            <a:r>
              <a:rPr lang="en-US" dirty="0"/>
              <a:t>Second level</a:t>
            </a:r>
          </a:p>
          <a:p>
            <a:pPr marL="630238" lvl="2" indent="-169863" algn="l" defTabSz="342900" rtl="0" eaLnBrk="1" latinLnBrk="0" hangingPunct="1">
              <a:spcBef>
                <a:spcPct val="20000"/>
              </a:spcBef>
              <a:buFont typeface="Arial"/>
              <a:buChar char="•"/>
              <a:tabLst/>
            </a:pPr>
            <a:r>
              <a:rPr lang="en-US" dirty="0"/>
              <a:t>Third level</a:t>
            </a:r>
          </a:p>
          <a:p>
            <a:pPr marL="914400" lvl="3" indent="-284163" algn="l" defTabSz="342900" rtl="0" eaLnBrk="1" latinLnBrk="0" hangingPunct="1">
              <a:spcBef>
                <a:spcPct val="20000"/>
              </a:spcBef>
              <a:buFont typeface="Arial"/>
              <a:buChar char="–"/>
              <a:tabLst/>
            </a:pPr>
            <a:r>
              <a:rPr lang="en-US" dirty="0"/>
              <a:t>Fourth level</a:t>
            </a:r>
          </a:p>
          <a:p>
            <a:pPr marL="1146175" lvl="4" indent="-231775" algn="l" defTabSz="342900" rtl="0" eaLnBrk="1" latinLnBrk="0" hangingPunct="1">
              <a:spcBef>
                <a:spcPct val="20000"/>
              </a:spcBef>
              <a:buFont typeface="Arial"/>
              <a:buChar char="»"/>
              <a:tabLst/>
            </a:pPr>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normAutofit/>
          </a:bodyPr>
          <a:lstStyle>
            <a:lvl1pPr algn="l">
              <a:defRPr sz="2800"/>
            </a:lvl1pPr>
          </a:lstStyle>
          <a:p>
            <a:r>
              <a:rPr lang="en-US" dirty="0"/>
              <a:t>Click to edit Master title style</a:t>
            </a:r>
          </a:p>
        </p:txBody>
      </p:sp>
      <p:sp>
        <p:nvSpPr>
          <p:cNvPr id="3" name="Text Placeholder 2"/>
          <p:cNvSpPr>
            <a:spLocks noGrp="1"/>
          </p:cNvSpPr>
          <p:nvPr>
            <p:ph type="body" idx="1"/>
          </p:nvPr>
        </p:nvSpPr>
        <p:spPr>
          <a:xfrm>
            <a:off x="136201" y="802623"/>
            <a:ext cx="4435799"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136201" y="1282444"/>
            <a:ext cx="4435799" cy="3305054"/>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3514" y="823389"/>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53514" y="1303210"/>
            <a:ext cx="4041775" cy="3284288"/>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3/24/25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3/24/25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3/24/25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nchor="t" anchorCtr="0">
            <a:normAutofit/>
          </a:bodyPr>
          <a:lstStyle>
            <a:lvl1pPr algn="l">
              <a:defRPr sz="2400" b="1"/>
            </a:lvl1pPr>
          </a:lstStyle>
          <a:p>
            <a:r>
              <a:rPr lang="en-US"/>
              <a:t>Click to edit Master title style</a:t>
            </a:r>
          </a:p>
        </p:txBody>
      </p:sp>
      <p:sp>
        <p:nvSpPr>
          <p:cNvPr id="3" name="Content Placeholder 2"/>
          <p:cNvSpPr>
            <a:spLocks noGrp="1"/>
          </p:cNvSpPr>
          <p:nvPr>
            <p:ph idx="1"/>
          </p:nvPr>
        </p:nvSpPr>
        <p:spPr>
          <a:xfrm>
            <a:off x="3657600" y="960804"/>
            <a:ext cx="5238426" cy="3806460"/>
          </a:xfrm>
        </p:spPr>
        <p:txBody>
          <a:bodyPr>
            <a:normAutofit/>
          </a:bodyPr>
          <a:lstStyle>
            <a:lvl1pPr>
              <a:defRPr sz="1800"/>
            </a:lvl1pPr>
            <a:lvl2pPr>
              <a:defRPr sz="1600"/>
            </a:lvl2pPr>
            <a:lvl3pPr>
              <a:defRPr sz="1600"/>
            </a:lvl3pPr>
            <a:lvl4pPr>
              <a:defRPr sz="1600"/>
            </a:lvl4pPr>
            <a:lvl5pPr>
              <a:defRPr sz="16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0" y="960803"/>
            <a:ext cx="3541363" cy="3518297"/>
          </a:xfrm>
        </p:spPr>
        <p:txBody>
          <a:bodyPr>
            <a:normAutofit/>
          </a:bodyPr>
          <a:lstStyle>
            <a:lvl1pPr marL="0" indent="0">
              <a:buNone/>
              <a:defRPr sz="16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490" y="102393"/>
            <a:ext cx="8934774" cy="582780"/>
          </a:xfrm>
          <a:prstGeom prst="rect">
            <a:avLst/>
          </a:prstGeom>
          <a:solidFill>
            <a:srgbClr val="70121D"/>
          </a:solidFill>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77489" y="781696"/>
            <a:ext cx="8934773" cy="3914289"/>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3/24/25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42900" eaLnBrk="1" hangingPunct="1" latinLnBrk="0" rtl="0">
        <a:spcBef>
          <a:spcPct val="0"/>
        </a:spcBef>
        <a:buNone/>
        <a:defRPr kern="1200" sz="2800">
          <a:solidFill>
            <a:srgbClr val="FDCC31"/>
          </a:solidFill>
          <a:latin typeface="+mj-lt"/>
          <a:ea typeface="+mj-ea"/>
          <a:cs typeface="+mj-cs"/>
        </a:defRPr>
      </a:lvl1pPr>
    </p:titleStyle>
    <p:bodyStyle>
      <a:lvl1pPr algn="l" defTabSz="342900" eaLnBrk="1" hangingPunct="1" indent="-342900" latinLnBrk="0" marL="342900" rtl="0">
        <a:spcBef>
          <a:spcPts val="0"/>
        </a:spcBef>
        <a:buFont typeface="Arial"/>
        <a:buChar char="•"/>
        <a:defRPr b="0" kern="1200" sz="1800">
          <a:solidFill>
            <a:schemeClr val="tx1"/>
          </a:solidFill>
          <a:latin typeface="+mn-lt"/>
          <a:ea typeface="+mn-ea"/>
          <a:cs typeface="+mn-cs"/>
        </a:defRPr>
      </a:lvl1pPr>
      <a:lvl2pPr algn="l" defTabSz="342900" eaLnBrk="1" hangingPunct="1" indent="-342900" latinLnBrk="0" marL="685800" rtl="0">
        <a:spcBef>
          <a:spcPts val="0"/>
        </a:spcBef>
        <a:buFont typeface="Arial"/>
        <a:buChar char="–"/>
        <a:defRPr kern="1200" sz="1600">
          <a:solidFill>
            <a:schemeClr val="tx1"/>
          </a:solidFill>
          <a:latin typeface="+mn-lt"/>
          <a:ea typeface="+mn-ea"/>
          <a:cs typeface="+mn-cs"/>
        </a:defRPr>
      </a:lvl2pPr>
      <a:lvl3pPr algn="l" defTabSz="342900" eaLnBrk="1" hangingPunct="1" indent="-342900" latinLnBrk="0" marL="1028700" rtl="0">
        <a:spcBef>
          <a:spcPts val="0"/>
        </a:spcBef>
        <a:buFont typeface="Arial"/>
        <a:buChar char="•"/>
        <a:defRPr kern="1200" sz="1600">
          <a:solidFill>
            <a:schemeClr val="tx1"/>
          </a:solidFill>
          <a:latin typeface="+mn-lt"/>
          <a:ea typeface="+mn-ea"/>
          <a:cs typeface="+mn-cs"/>
        </a:defRPr>
      </a:lvl3pPr>
      <a:lvl4pPr algn="l" defTabSz="342900" eaLnBrk="1" hangingPunct="1" indent="-342900" latinLnBrk="0" marL="1371600" rtl="0">
        <a:spcBef>
          <a:spcPts val="0"/>
        </a:spcBef>
        <a:buFont typeface="Arial"/>
        <a:buChar char="–"/>
        <a:defRPr kern="1200" sz="1600">
          <a:solidFill>
            <a:schemeClr val="tx1"/>
          </a:solidFill>
          <a:latin typeface="+mn-lt"/>
          <a:ea typeface="+mn-ea"/>
          <a:cs typeface="+mn-cs"/>
        </a:defRPr>
      </a:lvl4pPr>
      <a:lvl5pPr algn="l" defTabSz="342900" eaLnBrk="1" hangingPunct="1" indent="-342900" latinLnBrk="0" marL="1714500" rtl="0">
        <a:spcBef>
          <a:spcPts val="0"/>
        </a:spcBef>
        <a:buFont typeface="Arial"/>
        <a:buChar char="»"/>
        <a:defRPr kern="1200" sz="16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lstStyle/>
          <a:p>
            <a:pPr lvl="0" indent="0" marL="0">
              <a:buNone/>
            </a:pPr>
            <a:r>
              <a:rPr/>
              <a:t>Lecture 14 - NESTED ANOVA</a:t>
            </a:r>
          </a:p>
        </p:txBody>
      </p:sp>
      <p:sp>
        <p:nvSpPr>
          <p:cNvPr id="3" name="Subtitle 2"/>
          <p:cNvSpPr>
            <a:spLocks noGrp="1"/>
          </p:cNvSpPr>
          <p:nvPr>
            <p:ph idx="1" type="subTitle"/>
          </p:nvPr>
        </p:nvSpPr>
        <p:spPr>
          <a:xfrm>
            <a:off x="255722" y="565689"/>
            <a:ext cx="6400800" cy="1314450"/>
          </a:xfrm>
        </p:spPr>
        <p:txBody>
          <a:bodyPr/>
          <a:lstStyle/>
          <a:p>
            <a:pPr lvl="0" indent="0" marL="0">
              <a:buNone/>
            </a:pPr>
            <a:br/>
            <a:br/>
            <a:r>
              <a:rPr/>
              <a:t>Bill Perry</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solidFill>
                  <a:srgbClr val="5E5E5E"/>
                </a:solidFill>
                <a:latin typeface="Courier"/>
              </a:rPr>
              <a:t># More advanced residual diagnostics using DHARMa</a:t>
            </a:r>
            <a:br/>
            <a:r>
              <a:rPr>
                <a:solidFill>
                  <a:srgbClr val="003B4F"/>
                </a:solidFill>
                <a:latin typeface="Courier"/>
              </a:rPr>
              <a:t>sim_residuals &lt;- </a:t>
            </a:r>
            <a:r>
              <a:rPr>
                <a:solidFill>
                  <a:srgbClr val="4758AB"/>
                </a:solidFill>
                <a:latin typeface="Courier"/>
              </a:rPr>
              <a:t>simulateResiduals</a:t>
            </a:r>
            <a:r>
              <a:rPr>
                <a:solidFill>
                  <a:srgbClr val="003B4F"/>
                </a:solidFill>
                <a:latin typeface="Courier"/>
              </a:rPr>
              <a:t>(</a:t>
            </a:r>
            <a:r>
              <a:rPr>
                <a:solidFill>
                  <a:srgbClr val="657422"/>
                </a:solidFill>
                <a:latin typeface="Courier"/>
              </a:rPr>
              <a:t>fittedModel =</a:t>
            </a:r>
            <a:r>
              <a:rPr>
                <a:solidFill>
                  <a:srgbClr val="003B4F"/>
                </a:solidFill>
                <a:latin typeface="Courier"/>
              </a:rPr>
              <a:t> mixed_model)</a:t>
            </a:r>
            <a:br/>
            <a:r>
              <a:rPr>
                <a:solidFill>
                  <a:srgbClr val="4758AB"/>
                </a:solidFill>
                <a:latin typeface="Courier"/>
              </a:rPr>
              <a:t>plot</a:t>
            </a:r>
            <a:r>
              <a:rPr>
                <a:solidFill>
                  <a:srgbClr val="003B4F"/>
                </a:solidFill>
                <a:latin typeface="Courier"/>
              </a:rPr>
              <a:t>(sim_residuals)</a:t>
            </a:r>
          </a:p>
        </p:txBody>
      </p:sp>
      <p:pic>
        <p:nvPicPr>
          <p:cNvPr descr="14_03_nested_anova_as_random_files/figure-pptx/normality-3.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Homogeneity of Variance</a:t>
            </a:r>
          </a:p>
          <a:p>
            <a:pPr lvl="0" indent="0">
              <a:buNone/>
            </a:pPr>
            <a:r>
              <a:rPr>
                <a:solidFill>
                  <a:srgbClr val="5E5E5E"/>
                </a:solidFill>
                <a:latin typeface="Courier"/>
              </a:rPr>
              <a:t># Residuals vs. fitted values plot</a:t>
            </a:r>
            <a:br/>
            <a:r>
              <a:rPr>
                <a:solidFill>
                  <a:srgbClr val="4758AB"/>
                </a:solidFill>
                <a:latin typeface="Courier"/>
              </a:rPr>
              <a:t>plot</a:t>
            </a:r>
            <a:r>
              <a:rPr>
                <a:solidFill>
                  <a:srgbClr val="003B4F"/>
                </a:solidFill>
                <a:latin typeface="Courier"/>
              </a:rPr>
              <a:t>(</a:t>
            </a:r>
            <a:r>
              <a:rPr>
                <a:solidFill>
                  <a:srgbClr val="4758AB"/>
                </a:solidFill>
                <a:latin typeface="Courier"/>
              </a:rPr>
              <a:t>fitted</a:t>
            </a:r>
            <a:r>
              <a:rPr>
                <a:solidFill>
                  <a:srgbClr val="003B4F"/>
                </a:solidFill>
                <a:latin typeface="Courier"/>
              </a:rPr>
              <a:t>(mixed_model), </a:t>
            </a:r>
            <a:r>
              <a:rPr>
                <a:solidFill>
                  <a:srgbClr val="4758AB"/>
                </a:solidFill>
                <a:latin typeface="Courier"/>
              </a:rPr>
              <a:t>resid</a:t>
            </a:r>
            <a:r>
              <a:rPr>
                <a:solidFill>
                  <a:srgbClr val="003B4F"/>
                </a:solidFill>
                <a:latin typeface="Courier"/>
              </a:rPr>
              <a:t>(mixed_model),</a:t>
            </a:r>
            <a:br/>
            <a:r>
              <a:rPr>
                <a:solidFill>
                  <a:srgbClr val="003B4F"/>
                </a:solidFill>
                <a:latin typeface="Courier"/>
              </a:rPr>
              <a:t>     </a:t>
            </a:r>
            <a:r>
              <a:rPr>
                <a:solidFill>
                  <a:srgbClr val="657422"/>
                </a:solidFill>
                <a:latin typeface="Courier"/>
              </a:rPr>
              <a:t>xlab =</a:t>
            </a:r>
            <a:r>
              <a:rPr>
                <a:solidFill>
                  <a:srgbClr val="003B4F"/>
                </a:solidFill>
                <a:latin typeface="Courier"/>
              </a:rPr>
              <a:t> </a:t>
            </a:r>
            <a:r>
              <a:rPr>
                <a:solidFill>
                  <a:srgbClr val="20794D"/>
                </a:solidFill>
                <a:latin typeface="Courier"/>
              </a:rPr>
              <a:t>"Fitted Values"</a:t>
            </a:r>
            <a:r>
              <a:rPr>
                <a:solidFill>
                  <a:srgbClr val="003B4F"/>
                </a:solidFill>
                <a:latin typeface="Courier"/>
              </a:rPr>
              <a:t>, </a:t>
            </a:r>
            <a:r>
              <a:rPr>
                <a:solidFill>
                  <a:srgbClr val="657422"/>
                </a:solidFill>
                <a:latin typeface="Courier"/>
              </a:rPr>
              <a:t>ylab =</a:t>
            </a:r>
            <a:r>
              <a:rPr>
                <a:solidFill>
                  <a:srgbClr val="003B4F"/>
                </a:solidFill>
                <a:latin typeface="Courier"/>
              </a:rPr>
              <a:t> </a:t>
            </a:r>
            <a:r>
              <a:rPr>
                <a:solidFill>
                  <a:srgbClr val="20794D"/>
                </a:solidFill>
                <a:latin typeface="Courier"/>
              </a:rPr>
              <a:t>"Residuals"</a:t>
            </a:r>
            <a:r>
              <a:rPr>
                <a:solidFill>
                  <a:srgbClr val="003B4F"/>
                </a:solidFill>
                <a:latin typeface="Courier"/>
              </a:rPr>
              <a:t>,</a:t>
            </a:r>
            <a:br/>
            <a:r>
              <a:rPr>
                <a:solidFill>
                  <a:srgbClr val="003B4F"/>
                </a:solidFill>
                <a:latin typeface="Courier"/>
              </a:rPr>
              <a:t>     </a:t>
            </a:r>
            <a:r>
              <a:rPr>
                <a:solidFill>
                  <a:srgbClr val="657422"/>
                </a:solidFill>
                <a:latin typeface="Courier"/>
              </a:rPr>
              <a:t>main =</a:t>
            </a:r>
            <a:r>
              <a:rPr>
                <a:solidFill>
                  <a:srgbClr val="003B4F"/>
                </a:solidFill>
                <a:latin typeface="Courier"/>
              </a:rPr>
              <a:t> </a:t>
            </a:r>
            <a:r>
              <a:rPr>
                <a:solidFill>
                  <a:srgbClr val="20794D"/>
                </a:solidFill>
                <a:latin typeface="Courier"/>
              </a:rPr>
              <a:t>"Residuals vs. Fitted Values"</a:t>
            </a:r>
            <a:r>
              <a:rPr>
                <a:solidFill>
                  <a:srgbClr val="003B4F"/>
                </a:solidFill>
                <a:latin typeface="Courier"/>
              </a:rPr>
              <a:t>)</a:t>
            </a:r>
            <a:br/>
            <a:r>
              <a:rPr>
                <a:solidFill>
                  <a:srgbClr val="4758AB"/>
                </a:solidFill>
                <a:latin typeface="Courier"/>
              </a:rPr>
              <a:t>abline</a:t>
            </a:r>
            <a:r>
              <a:rPr>
                <a:solidFill>
                  <a:srgbClr val="003B4F"/>
                </a:solidFill>
                <a:latin typeface="Courier"/>
              </a:rPr>
              <a:t>(</a:t>
            </a:r>
            <a:r>
              <a:rPr>
                <a:solidFill>
                  <a:srgbClr val="657422"/>
                </a:solidFill>
                <a:latin typeface="Courier"/>
              </a:rPr>
              <a:t>h =</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657422"/>
                </a:solidFill>
                <a:latin typeface="Courier"/>
              </a:rPr>
              <a:t>lty =</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657422"/>
                </a:solidFill>
                <a:latin typeface="Courier"/>
              </a:rPr>
              <a:t>col =</a:t>
            </a:r>
            <a:r>
              <a:rPr>
                <a:solidFill>
                  <a:srgbClr val="003B4F"/>
                </a:solidFill>
                <a:latin typeface="Courier"/>
              </a:rPr>
              <a:t> </a:t>
            </a:r>
            <a:r>
              <a:rPr>
                <a:solidFill>
                  <a:srgbClr val="20794D"/>
                </a:solidFill>
                <a:latin typeface="Courier"/>
              </a:rPr>
              <a:t>"red"</a:t>
            </a:r>
            <a:r>
              <a:rPr>
                <a:solidFill>
                  <a:srgbClr val="003B4F"/>
                </a:solidFill>
                <a:latin typeface="Courier"/>
              </a:rPr>
              <a:t>)</a:t>
            </a:r>
          </a:p>
        </p:txBody>
      </p:sp>
      <p:pic>
        <p:nvPicPr>
          <p:cNvPr descr="14_03_nested_anova_as_random_files/figure-pptx/homogeneity-1.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Levene's test for homogeneity of variance</a:t>
            </a:r>
            <a:br/>
            <a:r>
              <a:rPr>
                <a:solidFill>
                  <a:srgbClr val="003B4F"/>
                </a:solidFill>
                <a:latin typeface="Courier"/>
              </a:rPr>
              <a:t>levene_test &lt;- </a:t>
            </a:r>
            <a:r>
              <a:rPr>
                <a:solidFill>
                  <a:srgbClr val="4758AB"/>
                </a:solidFill>
                <a:latin typeface="Courier"/>
              </a:rPr>
              <a:t>leveneTest</a:t>
            </a:r>
            <a:r>
              <a:rPr>
                <a:solidFill>
                  <a:srgbClr val="003B4F"/>
                </a:solidFill>
                <a:latin typeface="Courier"/>
              </a:rPr>
              <a:t>(ALGAE </a:t>
            </a:r>
            <a:r>
              <a:rPr>
                <a:solidFill>
                  <a:srgbClr val="5E5E5E"/>
                </a:solidFill>
                <a:latin typeface="Courier"/>
              </a:rPr>
              <a:t>~</a:t>
            </a:r>
            <a:r>
              <a:rPr>
                <a:solidFill>
                  <a:srgbClr val="003B4F"/>
                </a:solidFill>
                <a:latin typeface="Courier"/>
              </a:rPr>
              <a:t> TREAT, </a:t>
            </a:r>
            <a:r>
              <a:rPr>
                <a:solidFill>
                  <a:srgbClr val="657422"/>
                </a:solidFill>
                <a:latin typeface="Courier"/>
              </a:rPr>
              <a:t>data =</a:t>
            </a:r>
            <a:r>
              <a:rPr>
                <a:solidFill>
                  <a:srgbClr val="003B4F"/>
                </a:solidFill>
                <a:latin typeface="Courier"/>
              </a:rPr>
              <a:t> andrew)</a:t>
            </a:r>
            <a:br/>
            <a:r>
              <a:rPr>
                <a:solidFill>
                  <a:srgbClr val="003B4F"/>
                </a:solidFill>
                <a:latin typeface="Courier"/>
              </a:rPr>
              <a:t>levene_test</a:t>
            </a:r>
          </a:p>
          <a:p>
            <a:pPr lvl="0" indent="0">
              <a:buNone/>
            </a:pPr>
            <a:r>
              <a:rPr>
                <a:latin typeface="Courier"/>
              </a:rPr>
              <a:t>Levene's Test for Homogeneity of Variance (center = median)
      Df F value     Pr(&gt;F)    
group  3  8.1694 0.00008785 ***
      76                       
---
Signif. codes:  0 '***' 0.001 '**' 0.01 '*' 0.05 '.' 0.1 ' ' 1</a:t>
            </a:r>
          </a:p>
          <a:p>
            <a:pPr lvl="0" indent="0" marL="1270000">
              <a:buNone/>
            </a:pPr>
            <a:r>
              <a:rPr sz="2000" b="1"/>
              <a:t>Important</a:t>
            </a:r>
          </a:p>
          <a:p>
            <a:pPr lvl="0" indent="0" marL="1270000">
              <a:buNone/>
            </a:pPr>
            <a:r>
              <a:rPr sz="2000" b="1"/>
              <a:t>Interpretation of Assumption Tests</a:t>
            </a:r>
          </a:p>
          <a:p>
            <a:pPr lvl="0" indent="0" marL="1270000">
              <a:buNone/>
            </a:pPr>
            <a:r>
              <a:rPr sz="2000"/>
              <a:t>The Q-Q plot shows some deviation from normality, particularly in the tails, and Levene’s test indicates significant heterogeneity of variances across treatments (F = 8.17, p &lt; 0.001). As noted in the original analysis, there were “large differences in within-cell variances” in this dataset, and transformations did not improve variance homogeneity.</a:t>
            </a:r>
          </a:p>
          <a:p>
            <a:pPr lvl="0" indent="0" marL="1270000">
              <a:buNone/>
            </a:pPr>
            <a:r>
              <a:rPr sz="2000"/>
              <a:t>The DHARMa residual diagnostics also indicate potential issues with the distribution of residuals and homogeneity of variance. The residuals vs. fitted plot shows a pattern of increasing variance with increasing fitted values, confirming the heteroscedasticity.</a:t>
            </a:r>
          </a:p>
          <a:p>
            <a:pPr lvl="0" indent="0" marL="1270000">
              <a:buNone/>
            </a:pPr>
            <a:r>
              <a:rPr sz="2000"/>
              <a:t>However, mixed models are generally robust to moderate violations of assumptions, especially with balanced designs. Since transformations were not effective in improving the data properties, analyzing the untransformed data is a reasonable approach in this case.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Post-hoc Comparisons</a:t>
            </a:r>
          </a:p>
        </p:txBody>
      </p:sp>
      <p:sp>
        <p:nvSpPr>
          <p:cNvPr id="3" name="Content Placeholder 2"/>
          <p:cNvSpPr>
            <a:spLocks noGrp="1"/>
          </p:cNvSpPr>
          <p:nvPr>
            <p:ph idx="1"/>
          </p:nvPr>
        </p:nvSpPr>
        <p:spPr/>
        <p:txBody>
          <a:bodyPr/>
          <a:lstStyle/>
          <a:p>
            <a:pPr lvl="0" indent="0" marL="0">
              <a:buNone/>
            </a:pPr>
            <a:r>
              <a:rPr/>
              <a:t>Although the main effect of treatment was not significant in the nested ANOVA (p = 0.0913), we can still examine the mean differences between treatments to understand patterns in the data.</a:t>
            </a:r>
          </a:p>
          <a:p>
            <a:pPr lvl="0" indent="0">
              <a:buNone/>
            </a:pPr>
            <a:r>
              <a:rPr>
                <a:solidFill>
                  <a:srgbClr val="5E5E5E"/>
                </a:solidFill>
                <a:latin typeface="Courier"/>
              </a:rPr>
              <a:t># Calculate estimated marginal means</a:t>
            </a:r>
            <a:br/>
            <a:r>
              <a:rPr>
                <a:solidFill>
                  <a:srgbClr val="003B4F"/>
                </a:solidFill>
                <a:latin typeface="Courier"/>
              </a:rPr>
              <a:t>emm &lt;- </a:t>
            </a:r>
            <a:r>
              <a:rPr>
                <a:solidFill>
                  <a:srgbClr val="4758AB"/>
                </a:solidFill>
                <a:latin typeface="Courier"/>
              </a:rPr>
              <a:t>emmeans</a:t>
            </a:r>
            <a:r>
              <a:rPr>
                <a:solidFill>
                  <a:srgbClr val="003B4F"/>
                </a:solidFill>
                <a:latin typeface="Courier"/>
              </a:rPr>
              <a:t>(mixed_model, </a:t>
            </a:r>
            <a:r>
              <a:rPr>
                <a:solidFill>
                  <a:srgbClr val="5E5E5E"/>
                </a:solidFill>
                <a:latin typeface="Courier"/>
              </a:rPr>
              <a:t>~</a:t>
            </a:r>
            <a:r>
              <a:rPr>
                <a:solidFill>
                  <a:srgbClr val="003B4F"/>
                </a:solidFill>
                <a:latin typeface="Courier"/>
              </a:rPr>
              <a:t> TREAT)</a:t>
            </a:r>
            <a:br/>
            <a:r>
              <a:rPr>
                <a:solidFill>
                  <a:srgbClr val="003B4F"/>
                </a:solidFill>
                <a:latin typeface="Courier"/>
              </a:rPr>
              <a:t>emm</a:t>
            </a:r>
          </a:p>
          <a:p>
            <a:pPr lvl="0" indent="0">
              <a:buNone/>
            </a:pPr>
            <a:r>
              <a:rPr>
                <a:latin typeface="Courier"/>
              </a:rPr>
              <a:t> TREAT       emmean   SE df lower.CL upper.CL
 Control        1.3 9.41 12   -19.20     21.8
 66% Density   21.6 9.41 12     1.05     42.0
 33% Density   19.0 9.41 12    -1.50     39.5
 Removed       39.2 9.41 12    18.70     59.7
Degrees-of-freedom method: kenward-roger 
Confidence level used: 0.95 </a:t>
            </a:r>
          </a:p>
          <a:p>
            <a:pPr lvl="0" indent="0">
              <a:buNone/>
            </a:pPr>
            <a:r>
              <a:rPr>
                <a:solidFill>
                  <a:srgbClr val="5E5E5E"/>
                </a:solidFill>
                <a:latin typeface="Courier"/>
              </a:rPr>
              <a:t># Pairwise comparisons with Tukey adjustment</a:t>
            </a:r>
            <a:br/>
            <a:r>
              <a:rPr>
                <a:solidFill>
                  <a:srgbClr val="003B4F"/>
                </a:solidFill>
                <a:latin typeface="Courier"/>
              </a:rPr>
              <a:t>pairs &lt;- </a:t>
            </a:r>
            <a:r>
              <a:rPr>
                <a:solidFill>
                  <a:srgbClr val="4758AB"/>
                </a:solidFill>
                <a:latin typeface="Courier"/>
              </a:rPr>
              <a:t>pairs</a:t>
            </a:r>
            <a:r>
              <a:rPr>
                <a:solidFill>
                  <a:srgbClr val="003B4F"/>
                </a:solidFill>
                <a:latin typeface="Courier"/>
              </a:rPr>
              <a:t>(emm, </a:t>
            </a:r>
            <a:r>
              <a:rPr>
                <a:solidFill>
                  <a:srgbClr val="657422"/>
                </a:solidFill>
                <a:latin typeface="Courier"/>
              </a:rPr>
              <a:t>adjust =</a:t>
            </a:r>
            <a:r>
              <a:rPr>
                <a:solidFill>
                  <a:srgbClr val="003B4F"/>
                </a:solidFill>
                <a:latin typeface="Courier"/>
              </a:rPr>
              <a:t> </a:t>
            </a:r>
            <a:r>
              <a:rPr>
                <a:solidFill>
                  <a:srgbClr val="20794D"/>
                </a:solidFill>
                <a:latin typeface="Courier"/>
              </a:rPr>
              <a:t>"tukey"</a:t>
            </a:r>
            <a:r>
              <a:rPr>
                <a:solidFill>
                  <a:srgbClr val="003B4F"/>
                </a:solidFill>
                <a:latin typeface="Courier"/>
              </a:rPr>
              <a:t>)</a:t>
            </a:r>
            <a:br/>
            <a:r>
              <a:rPr>
                <a:solidFill>
                  <a:srgbClr val="003B4F"/>
                </a:solidFill>
                <a:latin typeface="Courier"/>
              </a:rPr>
              <a:t>pairs</a:t>
            </a:r>
          </a:p>
          <a:p>
            <a:pPr lvl="0" indent="0">
              <a:buNone/>
            </a:pPr>
            <a:r>
              <a:rPr>
                <a:latin typeface="Courier"/>
              </a:rPr>
              <a:t> contrast                  estimate   SE df t.ratio p.value
 Control - 66% Density       -20.25 13.3 12  -1.522  0.4553
 Control - 33% Density       -17.70 13.3 12  -1.330  0.5625
 Control - Removed           -37.90 13.3 12  -2.849  0.0615
 66% Density - 33% Density     2.55 13.3 12   0.192  0.9974
 66% Density - Removed       -17.65 13.3 12  -1.327  0.5646
 33% Density - Removed       -20.20 13.3 12  -1.518  0.4573
Degrees-of-freedom method: kenward-roger 
P value adjustment: tukey method for comparing a family of 4 estimates </a:t>
            </a:r>
          </a:p>
          <a:p>
            <a:pPr lvl="0" indent="0">
              <a:buNone/>
            </a:pPr>
            <a:r>
              <a:rPr>
                <a:solidFill>
                  <a:srgbClr val="5E5E5E"/>
                </a:solidFill>
                <a:latin typeface="Courier"/>
              </a:rPr>
              <a:t># Compact letter display</a:t>
            </a:r>
            <a:br/>
            <a:r>
              <a:rPr>
                <a:solidFill>
                  <a:srgbClr val="003B4F"/>
                </a:solidFill>
                <a:latin typeface="Courier"/>
              </a:rPr>
              <a:t>cld &lt;- multcomp</a:t>
            </a:r>
            <a:r>
              <a:rPr>
                <a:solidFill>
                  <a:srgbClr val="5E5E5E"/>
                </a:solidFill>
                <a:latin typeface="Courier"/>
              </a:rPr>
              <a:t>::</a:t>
            </a:r>
            <a:r>
              <a:rPr>
                <a:solidFill>
                  <a:srgbClr val="4758AB"/>
                </a:solidFill>
                <a:latin typeface="Courier"/>
              </a:rPr>
              <a:t>cld</a:t>
            </a:r>
            <a:r>
              <a:rPr>
                <a:solidFill>
                  <a:srgbClr val="003B4F"/>
                </a:solidFill>
                <a:latin typeface="Courier"/>
              </a:rPr>
              <a:t>(emm, </a:t>
            </a:r>
            <a:r>
              <a:rPr>
                <a:solidFill>
                  <a:srgbClr val="657422"/>
                </a:solidFill>
                <a:latin typeface="Courier"/>
              </a:rPr>
              <a:t>alpha =</a:t>
            </a:r>
            <a:r>
              <a:rPr>
                <a:solidFill>
                  <a:srgbClr val="003B4F"/>
                </a:solidFill>
                <a:latin typeface="Courier"/>
              </a:rPr>
              <a:t> </a:t>
            </a:r>
            <a:r>
              <a:rPr>
                <a:solidFill>
                  <a:srgbClr val="AD0000"/>
                </a:solidFill>
                <a:latin typeface="Courier"/>
              </a:rPr>
              <a:t>0.05</a:t>
            </a:r>
            <a:r>
              <a:rPr>
                <a:solidFill>
                  <a:srgbClr val="003B4F"/>
                </a:solidFill>
                <a:latin typeface="Courier"/>
              </a:rPr>
              <a:t>, </a:t>
            </a:r>
            <a:r>
              <a:rPr>
                <a:solidFill>
                  <a:srgbClr val="657422"/>
                </a:solidFill>
                <a:latin typeface="Courier"/>
              </a:rPr>
              <a:t>Letters =</a:t>
            </a:r>
            <a:r>
              <a:rPr>
                <a:solidFill>
                  <a:srgbClr val="003B4F"/>
                </a:solidFill>
                <a:latin typeface="Courier"/>
              </a:rPr>
              <a:t> letters)</a:t>
            </a:r>
            <a:br/>
            <a:r>
              <a:rPr>
                <a:solidFill>
                  <a:srgbClr val="003B4F"/>
                </a:solidFill>
                <a:latin typeface="Courier"/>
              </a:rPr>
              <a:t>cld</a:t>
            </a:r>
          </a:p>
          <a:p>
            <a:pPr lvl="0" indent="0">
              <a:buNone/>
            </a:pPr>
            <a:r>
              <a:rPr>
                <a:latin typeface="Courier"/>
              </a:rPr>
              <a:t> TREAT       emmean   SE df lower.CL upper.CL .group
 Control        1.3 9.41 12   -19.20     21.8  a    
 33% Density   19.0 9.41 12    -1.50     39.5  a    
 66% Density   21.6 9.41 12     1.05     42.0  a    
 Removed       39.2 9.41 12    18.70     59.7  a    
Degrees-of-freedom method: kenward-roger 
Confidence level used: 0.95 
P value adjustment: tukey method for comparing a family of 4 estimates 
significance level used: alpha = 0.05 
NOTE: If two or more means share the same grouping symbol,
      then we cannot show them to be different.
      But we also did not show them to be the same. </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Visualization</a:t>
            </a:r>
          </a:p>
        </p:txBody>
      </p:sp>
      <p:sp>
        <p:nvSpPr>
          <p:cNvPr id="4" name="Text Placeholder 3"/>
          <p:cNvSpPr>
            <a:spLocks noGrp="1"/>
          </p:cNvSpPr>
          <p:nvPr>
            <p:ph idx="2" sz="half" type="body"/>
          </p:nvPr>
        </p:nvSpPr>
        <p:spPr/>
        <p:txBody>
          <a:bodyPr/>
          <a:lstStyle/>
          <a:p>
            <a:pPr lvl="0" indent="0">
              <a:buNone/>
            </a:pPr>
            <a:r>
              <a:rPr>
                <a:solidFill>
                  <a:srgbClr val="5E5E5E"/>
                </a:solidFill>
                <a:latin typeface="Courier"/>
              </a:rPr>
              <a:t># Create boxplot with jittered points</a:t>
            </a:r>
            <a:br/>
            <a:r>
              <a:rPr>
                <a:solidFill>
                  <a:srgbClr val="003B4F"/>
                </a:solidFill>
                <a:latin typeface="Courier"/>
              </a:rPr>
              <a:t>ggplot_boxplot &lt;- </a:t>
            </a:r>
            <a:r>
              <a:rPr>
                <a:solidFill>
                  <a:srgbClr val="4758AB"/>
                </a:solidFill>
                <a:latin typeface="Courier"/>
              </a:rPr>
              <a:t>ggplot</a:t>
            </a:r>
            <a:r>
              <a:rPr>
                <a:solidFill>
                  <a:srgbClr val="003B4F"/>
                </a:solidFill>
                <a:latin typeface="Courier"/>
              </a:rPr>
              <a:t>(andrew,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TREAT, </a:t>
            </a:r>
            <a:r>
              <a:rPr>
                <a:solidFill>
                  <a:srgbClr val="657422"/>
                </a:solidFill>
                <a:latin typeface="Courier"/>
              </a:rPr>
              <a:t>y =</a:t>
            </a:r>
            <a:r>
              <a:rPr>
                <a:solidFill>
                  <a:srgbClr val="003B4F"/>
                </a:solidFill>
                <a:latin typeface="Courier"/>
              </a:rPr>
              <a:t> ALGAE, </a:t>
            </a:r>
            <a:r>
              <a:rPr>
                <a:solidFill>
                  <a:srgbClr val="657422"/>
                </a:solidFill>
                <a:latin typeface="Courier"/>
              </a:rPr>
              <a:t>fill =</a:t>
            </a:r>
            <a:r>
              <a:rPr>
                <a:solidFill>
                  <a:srgbClr val="003B4F"/>
                </a:solidFill>
                <a:latin typeface="Courier"/>
              </a:rPr>
              <a:t> TREAT)) </a:t>
            </a:r>
            <a:r>
              <a:rPr>
                <a:solidFill>
                  <a:srgbClr val="5E5E5E"/>
                </a:solidFill>
                <a:latin typeface="Courier"/>
              </a:rPr>
              <a:t>+</a:t>
            </a:r>
            <a:br/>
            <a:r>
              <a:rPr>
                <a:solidFill>
                  <a:srgbClr val="003B4F"/>
                </a:solidFill>
                <a:latin typeface="Courier"/>
              </a:rPr>
              <a:t>  </a:t>
            </a:r>
            <a:r>
              <a:rPr>
                <a:solidFill>
                  <a:srgbClr val="4758AB"/>
                </a:solidFill>
                <a:latin typeface="Courier"/>
              </a:rPr>
              <a:t>geom_boxplot</a:t>
            </a:r>
            <a:r>
              <a:rPr>
                <a:solidFill>
                  <a:srgbClr val="003B4F"/>
                </a:solidFill>
                <a:latin typeface="Courier"/>
              </a:rPr>
              <a:t>(</a:t>
            </a:r>
            <a:r>
              <a:rPr>
                <a:solidFill>
                  <a:srgbClr val="657422"/>
                </a:solidFill>
                <a:latin typeface="Courier"/>
              </a:rPr>
              <a:t>alpha =</a:t>
            </a:r>
            <a:r>
              <a:rPr>
                <a:solidFill>
                  <a:srgbClr val="003B4F"/>
                </a:solidFill>
                <a:latin typeface="Courier"/>
              </a:rPr>
              <a:t> </a:t>
            </a:r>
            <a:r>
              <a:rPr>
                <a:solidFill>
                  <a:srgbClr val="AD0000"/>
                </a:solidFill>
                <a:latin typeface="Courier"/>
              </a:rPr>
              <a:t>0.7</a:t>
            </a:r>
            <a:r>
              <a:rPr>
                <a:solidFill>
                  <a:srgbClr val="003B4F"/>
                </a:solidFill>
                <a:latin typeface="Courier"/>
              </a:rPr>
              <a:t>, </a:t>
            </a:r>
            <a:r>
              <a:rPr>
                <a:solidFill>
                  <a:srgbClr val="657422"/>
                </a:solidFill>
                <a:latin typeface="Courier"/>
              </a:rPr>
              <a:t>outlier.shape =</a:t>
            </a:r>
            <a:r>
              <a:rPr>
                <a:solidFill>
                  <a:srgbClr val="003B4F"/>
                </a:solidFill>
                <a:latin typeface="Courier"/>
              </a:rPr>
              <a:t> </a:t>
            </a:r>
            <a:r>
              <a:rPr>
                <a:solidFill>
                  <a:srgbClr val="8F5902"/>
                </a:solidFill>
                <a:latin typeface="Courier"/>
              </a:rPr>
              <a:t>NA</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geom_jitter</a:t>
            </a:r>
            <a:r>
              <a:rPr>
                <a:solidFill>
                  <a:srgbClr val="003B4F"/>
                </a:solidFill>
                <a:latin typeface="Courier"/>
              </a:rPr>
              <a:t>(</a:t>
            </a:r>
            <a:r>
              <a:rPr>
                <a:solidFill>
                  <a:srgbClr val="657422"/>
                </a:solidFill>
                <a:latin typeface="Courier"/>
              </a:rPr>
              <a:t>width =</a:t>
            </a:r>
            <a:r>
              <a:rPr>
                <a:solidFill>
                  <a:srgbClr val="003B4F"/>
                </a:solidFill>
                <a:latin typeface="Courier"/>
              </a:rPr>
              <a:t> </a:t>
            </a:r>
            <a:r>
              <a:rPr>
                <a:solidFill>
                  <a:srgbClr val="AD0000"/>
                </a:solidFill>
                <a:latin typeface="Courier"/>
              </a:rPr>
              <a:t>0.2</a:t>
            </a:r>
            <a:r>
              <a:rPr>
                <a:solidFill>
                  <a:srgbClr val="003B4F"/>
                </a:solidFill>
                <a:latin typeface="Courier"/>
              </a:rPr>
              <a:t>, </a:t>
            </a:r>
            <a:r>
              <a:rPr>
                <a:solidFill>
                  <a:srgbClr val="657422"/>
                </a:solidFill>
                <a:latin typeface="Courier"/>
              </a:rPr>
              <a:t>alpha =</a:t>
            </a:r>
            <a:r>
              <a:rPr>
                <a:solidFill>
                  <a:srgbClr val="003B4F"/>
                </a:solidFill>
                <a:latin typeface="Courier"/>
              </a:rPr>
              <a:t> </a:t>
            </a:r>
            <a:r>
              <a:rPr>
                <a:solidFill>
                  <a:srgbClr val="AD0000"/>
                </a:solidFill>
                <a:latin typeface="Courier"/>
              </a:rPr>
              <a:t>0.4</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scale_fill_viridis_d</a:t>
            </a:r>
            <a:r>
              <a:rPr>
                <a:solidFill>
                  <a:srgbClr val="003B4F"/>
                </a:solidFill>
                <a:latin typeface="Courier"/>
              </a:rPr>
              <a:t>(</a:t>
            </a:r>
            <a:r>
              <a:rPr>
                <a:solidFill>
                  <a:srgbClr val="657422"/>
                </a:solidFill>
                <a:latin typeface="Courier"/>
              </a:rPr>
              <a:t>option =</a:t>
            </a:r>
            <a:r>
              <a:rPr>
                <a:solidFill>
                  <a:srgbClr val="003B4F"/>
                </a:solidFill>
                <a:latin typeface="Courier"/>
              </a:rPr>
              <a:t> </a:t>
            </a:r>
            <a:r>
              <a:rPr>
                <a:solidFill>
                  <a:srgbClr val="20794D"/>
                </a:solidFill>
                <a:latin typeface="Courier"/>
              </a:rPr>
              <a:t>"D"</a:t>
            </a:r>
            <a:r>
              <a:rPr>
                <a:solidFill>
                  <a:srgbClr val="003B4F"/>
                </a:solidFill>
                <a:latin typeface="Courier"/>
              </a:rPr>
              <a:t>, </a:t>
            </a:r>
            <a:r>
              <a:rPr>
                <a:solidFill>
                  <a:srgbClr val="657422"/>
                </a:solidFill>
                <a:latin typeface="Courier"/>
              </a:rPr>
              <a:t>end =</a:t>
            </a:r>
            <a:r>
              <a:rPr>
                <a:solidFill>
                  <a:srgbClr val="003B4F"/>
                </a:solidFill>
                <a:latin typeface="Courier"/>
              </a:rPr>
              <a:t> </a:t>
            </a:r>
            <a:r>
              <a:rPr>
                <a:solidFill>
                  <a:srgbClr val="AD0000"/>
                </a:solidFill>
                <a:latin typeface="Courier"/>
              </a:rPr>
              <a:t>0.85</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br/>
            <a:r>
              <a:rPr>
                <a:solidFill>
                  <a:srgbClr val="003B4F"/>
                </a:solidFill>
                <a:latin typeface="Courier"/>
              </a:rPr>
              <a:t>    </a:t>
            </a:r>
            <a:r>
              <a:rPr>
                <a:solidFill>
                  <a:srgbClr val="657422"/>
                </a:solidFill>
                <a:latin typeface="Courier"/>
              </a:rPr>
              <a:t>title =</a:t>
            </a:r>
            <a:r>
              <a:rPr>
                <a:solidFill>
                  <a:srgbClr val="003B4F"/>
                </a:solidFill>
                <a:latin typeface="Courier"/>
              </a:rPr>
              <a:t> </a:t>
            </a:r>
            <a:r>
              <a:rPr>
                <a:solidFill>
                  <a:srgbClr val="20794D"/>
                </a:solidFill>
                <a:latin typeface="Courier"/>
              </a:rPr>
              <a:t>"Urchin Density effect on Algae Cover"</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"Urchin Density "</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"Algae Cover (%)"</a:t>
            </a:r>
            <a:r>
              <a:rPr>
                <a:solidFill>
                  <a:srgbClr val="003B4F"/>
                </a:solidFill>
                <a:latin typeface="Courier"/>
              </a:rPr>
              <a:t>,</a:t>
            </a:r>
            <a:br/>
            <a:r>
              <a:rPr>
                <a:solidFill>
                  <a:srgbClr val="003B4F"/>
                </a:solidFill>
                <a:latin typeface="Courier"/>
              </a:rPr>
              <a:t>    </a:t>
            </a:r>
            <a:r>
              <a:rPr>
                <a:solidFill>
                  <a:srgbClr val="657422"/>
                </a:solidFill>
                <a:latin typeface="Courier"/>
              </a:rPr>
              <a:t>caption =</a:t>
            </a:r>
            <a:r>
              <a:rPr>
                <a:solidFill>
                  <a:srgbClr val="003B4F"/>
                </a:solidFill>
                <a:latin typeface="Courier"/>
              </a:rPr>
              <a:t> </a:t>
            </a:r>
            <a:r>
              <a:rPr>
                <a:solidFill>
                  <a:srgbClr val="20794D"/>
                </a:solidFill>
                <a:latin typeface="Courier"/>
              </a:rPr>
              <a:t>"Figure 1: Boxplots showing the distribution of algal cover across urchin density.</a:t>
            </a:r>
            <a:r>
              <a:rPr>
                <a:solidFill>
                  <a:srgbClr val="5E5E5E"/>
                </a:solidFill>
                <a:latin typeface="Courier"/>
              </a:rPr>
              <a:t>\n</a:t>
            </a:r>
            <a:r>
              <a:rPr>
                <a:solidFill>
                  <a:srgbClr val="20794D"/>
                </a:solidFill>
                <a:latin typeface="Courier"/>
              </a:rPr>
              <a:t>Despite visual differences, the treatment effect was not statistically significant (p = 0.091)."</a:t>
            </a:r>
            <a:b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4758AB"/>
                </a:solidFill>
                <a:latin typeface="Courier"/>
              </a:rPr>
              <a:t>theme_minimal</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a:t>
            </a:r>
            <a:r>
              <a:rPr>
                <a:solidFill>
                  <a:srgbClr val="003B4F"/>
                </a:solidFill>
                <a:latin typeface="Courier"/>
              </a:rPr>
              <a:t>(</a:t>
            </a:r>
            <a:br/>
            <a:r>
              <a:rPr>
                <a:solidFill>
                  <a:srgbClr val="003B4F"/>
                </a:solidFill>
                <a:latin typeface="Courier"/>
              </a:rPr>
              <a:t>    </a:t>
            </a:r>
            <a:r>
              <a:rPr>
                <a:solidFill>
                  <a:srgbClr val="657422"/>
                </a:solidFill>
                <a:latin typeface="Courier"/>
              </a:rPr>
              <a:t>legend.position =</a:t>
            </a:r>
            <a:r>
              <a:rPr>
                <a:solidFill>
                  <a:srgbClr val="003B4F"/>
                </a:solidFill>
                <a:latin typeface="Courier"/>
              </a:rPr>
              <a:t> </a:t>
            </a:r>
            <a:r>
              <a:rPr>
                <a:solidFill>
                  <a:srgbClr val="20794D"/>
                </a:solidFill>
                <a:latin typeface="Courier"/>
              </a:rPr>
              <a:t>"none"</a:t>
            </a:r>
            <a:r>
              <a:rPr>
                <a:solidFill>
                  <a:srgbClr val="003B4F"/>
                </a:solidFill>
                <a:latin typeface="Courier"/>
              </a:rPr>
              <a:t>,</a:t>
            </a:r>
            <a:br/>
            <a:r>
              <a:rPr>
                <a:solidFill>
                  <a:srgbClr val="003B4F"/>
                </a:solidFill>
                <a:latin typeface="Courier"/>
              </a:rPr>
              <a:t>    </a:t>
            </a:r>
            <a:r>
              <a:rPr>
                <a:solidFill>
                  <a:srgbClr val="657422"/>
                </a:solidFill>
                <a:latin typeface="Courier"/>
              </a:rPr>
              <a:t>plot.title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14</a:t>
            </a:r>
            <a:r>
              <a:rPr>
                <a:solidFill>
                  <a:srgbClr val="003B4F"/>
                </a:solidFill>
                <a:latin typeface="Courier"/>
              </a:rPr>
              <a:t>),</a:t>
            </a:r>
            <a:br/>
            <a:r>
              <a:rPr>
                <a:solidFill>
                  <a:srgbClr val="003B4F"/>
                </a:solidFill>
                <a:latin typeface="Courier"/>
              </a:rPr>
              <a:t>    </a:t>
            </a:r>
            <a:r>
              <a:rPr>
                <a:solidFill>
                  <a:srgbClr val="657422"/>
                </a:solidFill>
                <a:latin typeface="Courier"/>
              </a:rPr>
              <a:t>axis.title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12</a:t>
            </a:r>
            <a:r>
              <a:rPr>
                <a:solidFill>
                  <a:srgbClr val="003B4F"/>
                </a:solidFill>
                <a:latin typeface="Courier"/>
              </a:rPr>
              <a:t>),</a:t>
            </a:r>
            <a:br/>
            <a:r>
              <a:rPr>
                <a:solidFill>
                  <a:srgbClr val="003B4F"/>
                </a:solidFill>
                <a:latin typeface="Courier"/>
              </a:rPr>
              <a:t>    </a:t>
            </a:r>
            <a:r>
              <a:rPr>
                <a:solidFill>
                  <a:srgbClr val="657422"/>
                </a:solidFill>
                <a:latin typeface="Courier"/>
              </a:rPr>
              <a:t>axis.text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size =</a:t>
            </a:r>
            <a:r>
              <a:rPr>
                <a:solidFill>
                  <a:srgbClr val="003B4F"/>
                </a:solidFill>
                <a:latin typeface="Courier"/>
              </a:rPr>
              <a:t> </a:t>
            </a:r>
            <a:r>
              <a:rPr>
                <a:solidFill>
                  <a:srgbClr val="AD0000"/>
                </a:solidFill>
                <a:latin typeface="Courier"/>
              </a:rPr>
              <a:t>10</a:t>
            </a:r>
            <a:r>
              <a:rPr>
                <a:solidFill>
                  <a:srgbClr val="003B4F"/>
                </a:solidFill>
                <a:latin typeface="Courier"/>
              </a:rPr>
              <a:t>),</a:t>
            </a:r>
            <a:br/>
            <a:r>
              <a:rPr>
                <a:solidFill>
                  <a:srgbClr val="003B4F"/>
                </a:solidFill>
                <a:latin typeface="Courier"/>
              </a:rPr>
              <a:t>    </a:t>
            </a:r>
            <a:r>
              <a:rPr>
                <a:solidFill>
                  <a:srgbClr val="657422"/>
                </a:solidFill>
                <a:latin typeface="Courier"/>
              </a:rPr>
              <a:t>plot.caption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hjust =</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657422"/>
                </a:solidFill>
                <a:latin typeface="Courier"/>
              </a:rPr>
              <a:t>face =</a:t>
            </a:r>
            <a:r>
              <a:rPr>
                <a:solidFill>
                  <a:srgbClr val="003B4F"/>
                </a:solidFill>
                <a:latin typeface="Courier"/>
              </a:rPr>
              <a:t> </a:t>
            </a:r>
            <a:r>
              <a:rPr>
                <a:solidFill>
                  <a:srgbClr val="20794D"/>
                </a:solidFill>
                <a:latin typeface="Courier"/>
              </a:rPr>
              <a:t>"italic"</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10</a:t>
            </a:r>
            <a:r>
              <a:rPr>
                <a:solidFill>
                  <a:srgbClr val="003B4F"/>
                </a:solidFill>
                <a:latin typeface="Courier"/>
              </a:rPr>
              <a:t>)</a:t>
            </a:r>
            <a:br/>
            <a:r>
              <a:rPr>
                <a:solidFill>
                  <a:srgbClr val="003B4F"/>
                </a:solidFill>
                <a:latin typeface="Courier"/>
              </a:rPr>
              <a:t>  )</a:t>
            </a:r>
            <a:br/>
            <a:br/>
            <a:r>
              <a:rPr>
                <a:solidFill>
                  <a:srgbClr val="5E5E5E"/>
                </a:solidFill>
                <a:latin typeface="Courier"/>
              </a:rPr>
              <a:t># Create means plot with error bars</a:t>
            </a:r>
            <a:br/>
            <a:r>
              <a:rPr>
                <a:solidFill>
                  <a:srgbClr val="003B4F"/>
                </a:solidFill>
                <a:latin typeface="Courier"/>
              </a:rPr>
              <a:t>means_plot &lt;- </a:t>
            </a:r>
            <a:r>
              <a:rPr>
                <a:solidFill>
                  <a:srgbClr val="4758AB"/>
                </a:solidFill>
                <a:latin typeface="Courier"/>
              </a:rPr>
              <a:t>ggplot</a:t>
            </a:r>
            <a:r>
              <a:rPr>
                <a:solidFill>
                  <a:srgbClr val="003B4F"/>
                </a:solidFill>
                <a:latin typeface="Courier"/>
              </a:rPr>
              <a:t>(summary_stats,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TREAT, </a:t>
            </a:r>
            <a:r>
              <a:rPr>
                <a:solidFill>
                  <a:srgbClr val="657422"/>
                </a:solidFill>
                <a:latin typeface="Courier"/>
              </a:rPr>
              <a:t>y =</a:t>
            </a:r>
            <a:r>
              <a:rPr>
                <a:solidFill>
                  <a:srgbClr val="003B4F"/>
                </a:solidFill>
                <a:latin typeface="Courier"/>
              </a:rPr>
              <a:t> mean, </a:t>
            </a:r>
            <a:r>
              <a:rPr>
                <a:solidFill>
                  <a:srgbClr val="657422"/>
                </a:solidFill>
                <a:latin typeface="Courier"/>
              </a:rPr>
              <a:t>group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geom_point</a:t>
            </a:r>
            <a:r>
              <a:rPr>
                <a:solidFill>
                  <a:srgbClr val="003B4F"/>
                </a:solidFill>
                <a:latin typeface="Courier"/>
              </a:rPr>
              <a:t>(</a:t>
            </a:r>
            <a:r>
              <a:rPr>
                <a:solidFill>
                  <a:srgbClr val="657422"/>
                </a:solidFill>
                <a:latin typeface="Courier"/>
              </a:rPr>
              <a:t>size =</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657422"/>
                </a:solidFill>
                <a:latin typeface="Courier"/>
              </a:rPr>
              <a:t>shape =</a:t>
            </a:r>
            <a:r>
              <a:rPr>
                <a:solidFill>
                  <a:srgbClr val="003B4F"/>
                </a:solidFill>
                <a:latin typeface="Courier"/>
              </a:rPr>
              <a:t> </a:t>
            </a:r>
            <a:r>
              <a:rPr>
                <a:solidFill>
                  <a:srgbClr val="AD0000"/>
                </a:solidFill>
                <a:latin typeface="Courier"/>
              </a:rPr>
              <a:t>21</a:t>
            </a:r>
            <a:r>
              <a:rPr>
                <a:solidFill>
                  <a:srgbClr val="003B4F"/>
                </a:solidFill>
                <a:latin typeface="Courier"/>
              </a:rPr>
              <a:t>, </a:t>
            </a:r>
            <a:r>
              <a:rPr>
                <a:solidFill>
                  <a:srgbClr val="657422"/>
                </a:solidFill>
                <a:latin typeface="Courier"/>
              </a:rPr>
              <a:t>fill =</a:t>
            </a:r>
            <a:r>
              <a:rPr>
                <a:solidFill>
                  <a:srgbClr val="003B4F"/>
                </a:solidFill>
                <a:latin typeface="Courier"/>
              </a:rPr>
              <a:t> </a:t>
            </a:r>
            <a:r>
              <a:rPr>
                <a:solidFill>
                  <a:srgbClr val="20794D"/>
                </a:solidFill>
                <a:latin typeface="Courier"/>
              </a:rPr>
              <a:t>"white"</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geom_errorbar</a:t>
            </a:r>
            <a:r>
              <a:rPr>
                <a:solidFill>
                  <a:srgbClr val="003B4F"/>
                </a:solidFill>
                <a:latin typeface="Courier"/>
              </a:rPr>
              <a:t>(</a:t>
            </a:r>
            <a:r>
              <a:rPr>
                <a:solidFill>
                  <a:srgbClr val="4758AB"/>
                </a:solidFill>
                <a:latin typeface="Courier"/>
              </a:rPr>
              <a:t>aes</a:t>
            </a:r>
            <a:r>
              <a:rPr>
                <a:solidFill>
                  <a:srgbClr val="003B4F"/>
                </a:solidFill>
                <a:latin typeface="Courier"/>
              </a:rPr>
              <a:t>(</a:t>
            </a:r>
            <a:r>
              <a:rPr>
                <a:solidFill>
                  <a:srgbClr val="657422"/>
                </a:solidFill>
                <a:latin typeface="Courier"/>
              </a:rPr>
              <a:t>ymin =</a:t>
            </a:r>
            <a:r>
              <a:rPr>
                <a:solidFill>
                  <a:srgbClr val="003B4F"/>
                </a:solidFill>
                <a:latin typeface="Courier"/>
              </a:rPr>
              <a:t> mean </a:t>
            </a:r>
            <a:r>
              <a:rPr>
                <a:solidFill>
                  <a:srgbClr val="5E5E5E"/>
                </a:solidFill>
                <a:latin typeface="Courier"/>
              </a:rPr>
              <a:t>-</a:t>
            </a:r>
            <a:r>
              <a:rPr>
                <a:solidFill>
                  <a:srgbClr val="003B4F"/>
                </a:solidFill>
                <a:latin typeface="Courier"/>
              </a:rPr>
              <a:t> se, </a:t>
            </a:r>
            <a:r>
              <a:rPr>
                <a:solidFill>
                  <a:srgbClr val="657422"/>
                </a:solidFill>
                <a:latin typeface="Courier"/>
              </a:rPr>
              <a:t>ymax =</a:t>
            </a:r>
            <a:r>
              <a:rPr>
                <a:solidFill>
                  <a:srgbClr val="003B4F"/>
                </a:solidFill>
                <a:latin typeface="Courier"/>
              </a:rPr>
              <a:t> mean </a:t>
            </a:r>
            <a:r>
              <a:rPr>
                <a:solidFill>
                  <a:srgbClr val="5E5E5E"/>
                </a:solidFill>
                <a:latin typeface="Courier"/>
              </a:rPr>
              <a:t>+</a:t>
            </a:r>
            <a:r>
              <a:rPr>
                <a:solidFill>
                  <a:srgbClr val="003B4F"/>
                </a:solidFill>
                <a:latin typeface="Courier"/>
              </a:rPr>
              <a:t> se), </a:t>
            </a:r>
            <a:r>
              <a:rPr>
                <a:solidFill>
                  <a:srgbClr val="657422"/>
                </a:solidFill>
                <a:latin typeface="Courier"/>
              </a:rPr>
              <a:t>width =</a:t>
            </a:r>
            <a:r>
              <a:rPr>
                <a:solidFill>
                  <a:srgbClr val="003B4F"/>
                </a:solidFill>
                <a:latin typeface="Courier"/>
              </a:rPr>
              <a:t> </a:t>
            </a:r>
            <a:r>
              <a:rPr>
                <a:solidFill>
                  <a:srgbClr val="AD0000"/>
                </a:solidFill>
                <a:latin typeface="Courier"/>
              </a:rPr>
              <a:t>0.2</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br/>
            <a:r>
              <a:rPr>
                <a:solidFill>
                  <a:srgbClr val="003B4F"/>
                </a:solidFill>
                <a:latin typeface="Courier"/>
              </a:rPr>
              <a:t>    </a:t>
            </a:r>
            <a:r>
              <a:rPr>
                <a:solidFill>
                  <a:srgbClr val="657422"/>
                </a:solidFill>
                <a:latin typeface="Courier"/>
              </a:rPr>
              <a:t>title =</a:t>
            </a:r>
            <a:r>
              <a:rPr>
                <a:solidFill>
                  <a:srgbClr val="003B4F"/>
                </a:solidFill>
                <a:latin typeface="Courier"/>
              </a:rPr>
              <a:t> </a:t>
            </a:r>
            <a:r>
              <a:rPr>
                <a:solidFill>
                  <a:srgbClr val="20794D"/>
                </a:solidFill>
                <a:latin typeface="Courier"/>
              </a:rPr>
              <a:t>"Mean Algae Cover by Urchin Density"</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"Urchin Density"</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"Algae Cover (%)"</a:t>
            </a:r>
            <a:r>
              <a:rPr>
                <a:solidFill>
                  <a:srgbClr val="003B4F"/>
                </a:solidFill>
                <a:latin typeface="Courier"/>
              </a:rPr>
              <a:t>,</a:t>
            </a:r>
            <a:br/>
            <a:r>
              <a:rPr>
                <a:solidFill>
                  <a:srgbClr val="003B4F"/>
                </a:solidFill>
                <a:latin typeface="Courier"/>
              </a:rPr>
              <a:t>    </a:t>
            </a:r>
            <a:r>
              <a:rPr>
                <a:solidFill>
                  <a:srgbClr val="657422"/>
                </a:solidFill>
                <a:latin typeface="Courier"/>
              </a:rPr>
              <a:t>caption =</a:t>
            </a:r>
            <a:r>
              <a:rPr>
                <a:solidFill>
                  <a:srgbClr val="003B4F"/>
                </a:solidFill>
                <a:latin typeface="Courier"/>
              </a:rPr>
              <a:t> </a:t>
            </a:r>
            <a:r>
              <a:rPr>
                <a:solidFill>
                  <a:srgbClr val="20794D"/>
                </a:solidFill>
                <a:latin typeface="Courier"/>
              </a:rPr>
              <a:t>"Figure 2: Mean (± SE) percentage cover of algae across urchin density treatments."</a:t>
            </a:r>
            <a:b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4758AB"/>
                </a:solidFill>
                <a:latin typeface="Courier"/>
              </a:rPr>
              <a:t>theme_minimal</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a:t>
            </a:r>
            <a:r>
              <a:rPr>
                <a:solidFill>
                  <a:srgbClr val="003B4F"/>
                </a:solidFill>
                <a:latin typeface="Courier"/>
              </a:rPr>
              <a:t>(</a:t>
            </a:r>
            <a:br/>
            <a:r>
              <a:rPr>
                <a:solidFill>
                  <a:srgbClr val="003B4F"/>
                </a:solidFill>
                <a:latin typeface="Courier"/>
              </a:rPr>
              <a:t>    </a:t>
            </a:r>
            <a:r>
              <a:rPr>
                <a:solidFill>
                  <a:srgbClr val="657422"/>
                </a:solidFill>
                <a:latin typeface="Courier"/>
              </a:rPr>
              <a:t>plot.title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14</a:t>
            </a:r>
            <a:r>
              <a:rPr>
                <a:solidFill>
                  <a:srgbClr val="003B4F"/>
                </a:solidFill>
                <a:latin typeface="Courier"/>
              </a:rPr>
              <a:t>),</a:t>
            </a:r>
            <a:br/>
            <a:r>
              <a:rPr>
                <a:solidFill>
                  <a:srgbClr val="003B4F"/>
                </a:solidFill>
                <a:latin typeface="Courier"/>
              </a:rPr>
              <a:t>    </a:t>
            </a:r>
            <a:r>
              <a:rPr>
                <a:solidFill>
                  <a:srgbClr val="657422"/>
                </a:solidFill>
                <a:latin typeface="Courier"/>
              </a:rPr>
              <a:t>axis.title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12</a:t>
            </a:r>
            <a:r>
              <a:rPr>
                <a:solidFill>
                  <a:srgbClr val="003B4F"/>
                </a:solidFill>
                <a:latin typeface="Courier"/>
              </a:rPr>
              <a:t>),</a:t>
            </a:r>
            <a:br/>
            <a:r>
              <a:rPr>
                <a:solidFill>
                  <a:srgbClr val="003B4F"/>
                </a:solidFill>
                <a:latin typeface="Courier"/>
              </a:rPr>
              <a:t>    </a:t>
            </a:r>
            <a:r>
              <a:rPr>
                <a:solidFill>
                  <a:srgbClr val="657422"/>
                </a:solidFill>
                <a:latin typeface="Courier"/>
              </a:rPr>
              <a:t>axis.text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size =</a:t>
            </a:r>
            <a:r>
              <a:rPr>
                <a:solidFill>
                  <a:srgbClr val="003B4F"/>
                </a:solidFill>
                <a:latin typeface="Courier"/>
              </a:rPr>
              <a:t> </a:t>
            </a:r>
            <a:r>
              <a:rPr>
                <a:solidFill>
                  <a:srgbClr val="AD0000"/>
                </a:solidFill>
                <a:latin typeface="Courier"/>
              </a:rPr>
              <a:t>10</a:t>
            </a:r>
            <a:r>
              <a:rPr>
                <a:solidFill>
                  <a:srgbClr val="003B4F"/>
                </a:solidFill>
                <a:latin typeface="Courier"/>
              </a:rPr>
              <a:t>),</a:t>
            </a:r>
            <a:br/>
            <a:r>
              <a:rPr>
                <a:solidFill>
                  <a:srgbClr val="003B4F"/>
                </a:solidFill>
                <a:latin typeface="Courier"/>
              </a:rPr>
              <a:t>    </a:t>
            </a:r>
            <a:r>
              <a:rPr>
                <a:solidFill>
                  <a:srgbClr val="657422"/>
                </a:solidFill>
                <a:latin typeface="Courier"/>
              </a:rPr>
              <a:t>plot.caption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hjust =</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657422"/>
                </a:solidFill>
                <a:latin typeface="Courier"/>
              </a:rPr>
              <a:t>face =</a:t>
            </a:r>
            <a:r>
              <a:rPr>
                <a:solidFill>
                  <a:srgbClr val="003B4F"/>
                </a:solidFill>
                <a:latin typeface="Courier"/>
              </a:rPr>
              <a:t> </a:t>
            </a:r>
            <a:r>
              <a:rPr>
                <a:solidFill>
                  <a:srgbClr val="20794D"/>
                </a:solidFill>
                <a:latin typeface="Courier"/>
              </a:rPr>
              <a:t>"italic"</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10</a:t>
            </a:r>
            <a:r>
              <a:rPr>
                <a:solidFill>
                  <a:srgbClr val="003B4F"/>
                </a:solidFill>
                <a:latin typeface="Courier"/>
              </a:rPr>
              <a:t>)</a:t>
            </a:r>
            <a:br/>
            <a:r>
              <a:rPr>
                <a:solidFill>
                  <a:srgbClr val="003B4F"/>
                </a:solidFill>
                <a:latin typeface="Courier"/>
              </a:rPr>
              <a:t>  )</a:t>
            </a:r>
          </a:p>
          <a:p>
            <a:pPr lvl="0" indent="0">
              <a:buNone/>
            </a:pPr>
            <a:r>
              <a:rPr>
                <a:solidFill>
                  <a:srgbClr val="5E5E5E"/>
                </a:solidFill>
                <a:latin typeface="Courier"/>
              </a:rPr>
              <a:t># Display plots</a:t>
            </a:r>
            <a:br/>
            <a:r>
              <a:rPr>
                <a:solidFill>
                  <a:srgbClr val="003B4F"/>
                </a:solidFill>
                <a:latin typeface="Courier"/>
              </a:rPr>
              <a:t>ggplot_boxplot</a:t>
            </a:r>
          </a:p>
        </p:txBody>
      </p:sp>
      <p:pic>
        <p:nvPicPr>
          <p:cNvPr descr="14_03_nested_anova_as_random_files/figure-pptx/unnamed-chunk-6-1.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solidFill>
                  <a:srgbClr val="003B4F"/>
                </a:solidFill>
                <a:latin typeface="Courier"/>
              </a:rPr>
              <a:t>means_plot</a:t>
            </a:r>
          </a:p>
        </p:txBody>
      </p:sp>
      <p:pic>
        <p:nvPicPr>
          <p:cNvPr descr="14_03_nested_anova_as_random_files/figure-pptx/unnamed-chunk-7-1.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solidFill>
                  <a:srgbClr val="5E5E5E"/>
                </a:solidFill>
                <a:latin typeface="Courier"/>
              </a:rPr>
              <a:t># Combined plot using patchwork</a:t>
            </a:r>
            <a:br/>
            <a:r>
              <a:rPr>
                <a:solidFill>
                  <a:srgbClr val="003B4F"/>
                </a:solidFill>
                <a:latin typeface="Courier"/>
              </a:rPr>
              <a:t>ggplot_boxplot </a:t>
            </a:r>
            <a:r>
              <a:rPr>
                <a:solidFill>
                  <a:srgbClr val="5E5E5E"/>
                </a:solidFill>
                <a:latin typeface="Courier"/>
              </a:rPr>
              <a:t>+</a:t>
            </a:r>
            <a:r>
              <a:rPr>
                <a:solidFill>
                  <a:srgbClr val="003B4F"/>
                </a:solidFill>
                <a:latin typeface="Courier"/>
              </a:rPr>
              <a:t> means_plot </a:t>
            </a:r>
            <a:r>
              <a:rPr>
                <a:solidFill>
                  <a:srgbClr val="5E5E5E"/>
                </a:solidFill>
                <a:latin typeface="Courier"/>
              </a:rPr>
              <a:t>+</a:t>
            </a:r>
            <a:r>
              <a:rPr>
                <a:solidFill>
                  <a:srgbClr val="003B4F"/>
                </a:solidFill>
                <a:latin typeface="Courier"/>
              </a:rPr>
              <a:t> </a:t>
            </a:r>
            <a:r>
              <a:rPr>
                <a:solidFill>
                  <a:srgbClr val="4758AB"/>
                </a:solidFill>
                <a:latin typeface="Courier"/>
              </a:rPr>
              <a:t>plot_layout</a:t>
            </a:r>
            <a:r>
              <a:rPr>
                <a:solidFill>
                  <a:srgbClr val="003B4F"/>
                </a:solidFill>
                <a:latin typeface="Courier"/>
              </a:rPr>
              <a:t>(</a:t>
            </a:r>
            <a:r>
              <a:rPr>
                <a:solidFill>
                  <a:srgbClr val="657422"/>
                </a:solidFill>
                <a:latin typeface="Courier"/>
              </a:rPr>
              <a:t>ncol =</a:t>
            </a:r>
            <a:r>
              <a:rPr>
                <a:solidFill>
                  <a:srgbClr val="003B4F"/>
                </a:solidFill>
                <a:latin typeface="Courier"/>
              </a:rPr>
              <a:t> </a:t>
            </a:r>
            <a:r>
              <a:rPr>
                <a:solidFill>
                  <a:srgbClr val="AD0000"/>
                </a:solidFill>
                <a:latin typeface="Courier"/>
              </a:rPr>
              <a:t>1</a:t>
            </a:r>
            <a:r>
              <a:rPr>
                <a:solidFill>
                  <a:srgbClr val="003B4F"/>
                </a:solidFill>
                <a:latin typeface="Courier"/>
              </a:rPr>
              <a:t>)</a:t>
            </a:r>
          </a:p>
        </p:txBody>
      </p:sp>
      <p:pic>
        <p:nvPicPr>
          <p:cNvPr descr="14_03_nested_anova_as_random_files/figure-pptx/unnamed-chunk-8-1.png" id="0" name="Picture 1"/>
          <p:cNvPicPr>
            <a:picLocks noGrp="1" noChangeAspect="1"/>
          </p:cNvPicPr>
          <p:nvPr/>
        </p:nvPicPr>
        <p:blipFill>
          <a:blip r:embed="rId2"/>
          <a:stretch>
            <a:fillRect/>
          </a:stretch>
        </p:blipFill>
        <p:spPr bwMode="auto">
          <a:xfrm>
            <a:off x="4368800" y="952500"/>
            <a:ext cx="3797300" cy="37973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Discussion</a:t>
            </a:r>
          </a:p>
        </p:txBody>
      </p:sp>
      <p:sp>
        <p:nvSpPr>
          <p:cNvPr id="3" name="Content Placeholder 2"/>
          <p:cNvSpPr>
            <a:spLocks noGrp="1"/>
          </p:cNvSpPr>
          <p:nvPr>
            <p:ph idx="1"/>
          </p:nvPr>
        </p:nvSpPr>
        <p:spPr/>
        <p:txBody>
          <a:bodyPr/>
          <a:lstStyle/>
          <a:p>
            <a:pPr lvl="0" indent="0" marL="1270000">
              <a:buNone/>
            </a:pPr>
            <a:r>
              <a:rPr sz="2000" b="1"/>
              <a:t>Important</a:t>
            </a:r>
          </a:p>
          <a:p>
            <a:pPr lvl="0" indent="0" marL="1270000">
              <a:buNone/>
            </a:pPr>
            <a:r>
              <a:rPr sz="2000" b="1"/>
              <a:t>Scientific Interpretation</a:t>
            </a:r>
          </a:p>
          <a:p>
            <a:pPr lvl="0" indent="0" marL="1270000">
              <a:buNone/>
            </a:pPr>
            <a:r>
              <a:rPr sz="2000"/>
              <a:t>Our mixed model analysis of the nested design revealed substantial spatial heterogeneity in algae cover, with significant variation among patches within each treatment (p &lt; 0.001). Surprisingly, the effect of urchin density treatments on filamentous algae cover was not statistically significant at the α = 0.05 level (p = 0.091), despite apparent trends in the data.</a:t>
            </a:r>
          </a:p>
          <a:p>
            <a:pPr lvl="0" indent="0" marL="1270000">
              <a:buNone/>
            </a:pPr>
            <a:r>
              <a:rPr sz="2000"/>
              <a:t>The descriptive statistics show a pattern where algae cover appears to increase as urchin density decreases, with the Control treatment (mean = 1.3%) showing minimal algae cover compared to reduced density treatments (66% Density: 21.55%, 33% Density: 19.00%, and Removed: 39.20%). This pattern suggests a potential density-dependent relationship between urchin grazing and algal abundance, but the high variability among patches masked the treatment effect.</a:t>
            </a:r>
          </a:p>
          <a:p>
            <a:pPr lvl="0" indent="0" marL="1270000">
              <a:buNone/>
            </a:pPr>
            <a:r>
              <a:rPr sz="2000"/>
              <a:t>The substantial variance component associated with patches nested within treatments (294.31, approximately 39.5% of total variance) underscores the importance of spatial heterogeneity in structuring algal communities. This finding highlights the necessity of accounting for spatial variability when designing and analyzing ecological field experiments.</a:t>
            </a:r>
          </a:p>
          <a:p>
            <a:pPr lvl="0" indent="0" marL="1270000">
              <a:buNone/>
            </a:pPr>
            <a:r>
              <a:rPr sz="2000"/>
              <a:t>From an ecological perspective, these results suggest that while sea urchins may influence algal communities through grazing, local environmental factors and patch-specific conditions play a dominant role in determining algae cover. This has important implications for ecosystem management, as it indicates that the effects of urchin density manipulations may be context-dependent and influenced by local environmental conditions.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Comparison with Traditional Nested ANOVA</a:t>
            </a:r>
          </a:p>
        </p:txBody>
      </p:sp>
      <p:sp>
        <p:nvSpPr>
          <p:cNvPr id="3" name="Content Placeholder 2"/>
          <p:cNvSpPr>
            <a:spLocks noGrp="1"/>
          </p:cNvSpPr>
          <p:nvPr>
            <p:ph idx="1"/>
          </p:nvPr>
        </p:nvSpPr>
        <p:spPr/>
        <p:txBody>
          <a:bodyPr/>
          <a:lstStyle/>
          <a:p>
            <a:pPr lvl="0" indent="0" marL="0">
              <a:buNone/>
            </a:pPr>
            <a:r>
              <a:rPr/>
              <a:t>The linear mixed model approach provides similar results to the traditional nested ANOVA approach. The main advantage of the mixed model is the more elegant handling of random effects and the extensive diagnostic tools available through packages like DHARMa.</a:t>
            </a:r>
          </a:p>
          <a:p>
            <a:pPr lvl="0" indent="0" marL="0">
              <a:buNone/>
            </a:pPr>
            <a:r>
              <a:rPr/>
              <a:t>The mixed model approach confirms that:</a:t>
            </a:r>
          </a:p>
          <a:p>
            <a:pPr lvl="0" indent="-342900" marL="342900">
              <a:buAutoNum type="arabicPeriod"/>
            </a:pPr>
            <a:r>
              <a:rPr/>
              <a:t>Treatment effects are not significant (p = 0.091)</a:t>
            </a:r>
          </a:p>
          <a:p>
            <a:pPr lvl="0" indent="-342900" marL="342900">
              <a:buAutoNum type="arabicPeriod"/>
            </a:pPr>
            <a:r>
              <a:rPr/>
              <a:t>Patches within treatments show significant variation (p &lt; 0.001)</a:t>
            </a:r>
          </a:p>
          <a:p>
            <a:pPr lvl="0" indent="-342900" marL="342900">
              <a:buAutoNum type="arabicPeriod"/>
            </a:pPr>
            <a:r>
              <a:rPr/>
              <a:t>The variance components are similar to those from the traditional approach</a:t>
            </a:r>
          </a:p>
          <a:p>
            <a:pPr lvl="0" indent="0" marL="0">
              <a:buNone/>
            </a:pPr>
            <a:r>
              <a:rPr/>
              <a:t>In both methods, the key ecological finding is the strong spatial heterogeneity in algal cover that overrides the grazing effect of urchins at different densities.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References</a:t>
            </a:r>
          </a:p>
        </p:txBody>
      </p:sp>
      <p:sp>
        <p:nvSpPr>
          <p:cNvPr id="3" name="Content Placeholder 2"/>
          <p:cNvSpPr>
            <a:spLocks noGrp="1"/>
          </p:cNvSpPr>
          <p:nvPr>
            <p:ph idx="1"/>
          </p:nvPr>
        </p:nvSpPr>
        <p:spPr/>
        <p:txBody>
          <a:bodyPr/>
          <a:lstStyle/>
          <a:p>
            <a:pPr lvl="0" indent="0" marL="0">
              <a:buNone/>
            </a:pPr>
            <a:r>
              <a:rPr/>
              <a:t>Andrew, N. L., &amp; Underwood, A. J. (1993). Density-dependent foraging in the sea urchin Centrostephanus rodgersii on shallow subtidal reefs in New South Wales, Australia. Marine Ecology Progress Series, 99, 89-98.</a:t>
            </a:r>
          </a:p>
          <a:p>
            <a:pPr lvl="0" indent="0" marL="0">
              <a:buNone/>
            </a:pPr>
            <a:r>
              <a:rPr/>
              <a:t>Quinn, G. P., &amp; Keough, M. J. (2002). Experimental design and data analysis for biologists. Cambridge University Press.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Introduction</a:t>
            </a:r>
          </a:p>
        </p:txBody>
      </p:sp>
      <p:sp>
        <p:nvSpPr>
          <p:cNvPr id="3" name="Content Placeholder 2"/>
          <p:cNvSpPr>
            <a:spLocks noGrp="1"/>
          </p:cNvSpPr>
          <p:nvPr>
            <p:ph idx="1"/>
          </p:nvPr>
        </p:nvSpPr>
        <p:spPr/>
        <p:txBody>
          <a:bodyPr/>
          <a:lstStyle/>
          <a:p>
            <a:pPr lvl="0" indent="0" marL="0">
              <a:buNone/>
            </a:pPr>
            <a:r>
              <a:rPr/>
              <a:t>This analysis examines the effects of varying sea urchin densities on the percentage cover of filamentous algae. The experiment was designed with four urchin density treatments (control, 66% of original density, 33% of original density, and all urchins removed) nested within four random patches. Five replicate quadrats were measured within each treatment-patch combination.</a:t>
            </a:r>
          </a:p>
          <a:p>
            <a:pPr lvl="0" indent="0" marL="0">
              <a:buNone/>
            </a:pPr>
            <a:r>
              <a:rPr/>
              <a:t>The traditional nested ANOVA approach can be implemented using a linear mixed-effects model, which provides a more flexible framework for analyzing hierarchical designs. In this case, we’ll use the </a:t>
            </a:r>
            <a:r>
              <a:rPr>
                <a:latin typeface="Courier"/>
              </a:rPr>
              <a:t>lme4</a:t>
            </a:r>
            <a:r>
              <a:rPr/>
              <a:t> package to fit a model where treatment is a fixed effect and patch is a random effect nested within treatment.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Data Overview</a:t>
            </a:r>
          </a:p>
        </p:txBody>
      </p:sp>
      <p:sp>
        <p:nvSpPr>
          <p:cNvPr id="3" name="Content Placeholder 2"/>
          <p:cNvSpPr>
            <a:spLocks noGrp="1"/>
          </p:cNvSpPr>
          <p:nvPr>
            <p:ph idx="1"/>
          </p:nvPr>
        </p:nvSpPr>
        <p:spPr/>
        <p:txBody>
          <a:bodyPr/>
          <a:lstStyle/>
          <a:p>
            <a:pPr lvl="0" indent="0" marL="0">
              <a:buNone/>
            </a:pPr>
            <a:r>
              <a:rPr/>
              <a:t>The dataframe contains 80 observations with the following variables:</a:t>
            </a:r>
          </a:p>
          <a:p>
            <a:pPr lvl="0"/>
            <a:r>
              <a:rPr/>
              <a:t>TREAT: Urchin density treatment (Control, 66% Density, 33% Density, Removed)</a:t>
            </a:r>
          </a:p>
          <a:p>
            <a:pPr lvl="0"/>
            <a:r>
              <a:rPr/>
              <a:t>PATCH: Random patches (1-16) where treatments were applied</a:t>
            </a:r>
          </a:p>
          <a:p>
            <a:pPr lvl="0"/>
            <a:r>
              <a:rPr/>
              <a:t>QUAD: Replicate quadrats within each treatment-patch combination</a:t>
            </a:r>
          </a:p>
          <a:p>
            <a:pPr lvl="0"/>
            <a:r>
              <a:rPr/>
              <a:t>ALGAE: Percentage cover of filamentous algae (response variable)</a:t>
            </a:r>
          </a:p>
          <a:p>
            <a:pPr lvl="0" indent="0">
              <a:buNone/>
            </a:pPr>
            <a:r>
              <a:rPr>
                <a:solidFill>
                  <a:srgbClr val="5E5E5E"/>
                </a:solidFill>
                <a:latin typeface="Courier"/>
              </a:rPr>
              <a:t># Create a summary table with flextable</a:t>
            </a:r>
            <a:br/>
            <a:br/>
            <a:r>
              <a:rPr>
                <a:solidFill>
                  <a:srgbClr val="003B4F"/>
                </a:solidFill>
                <a:latin typeface="Courier"/>
              </a:rPr>
              <a:t>summary_stats</a:t>
            </a:r>
          </a:p>
          <a:p>
            <a:pPr lvl="0" indent="0">
              <a:buNone/>
            </a:pPr>
            <a:r>
              <a:rPr>
                <a:latin typeface="Courier"/>
              </a:rPr>
              <a:t># A tibble: 4 × 7
  TREAT           n  mean    sd    se   min   max
  &lt;fct&gt;       &lt;int&gt; &lt;dbl&gt; &lt;dbl&gt; &lt;dbl&gt; &lt;dbl&gt; &lt;dbl&gt;
1 Control        20   1.3  3.18 0.711     0    13
2 66% Density    20  21.6 25.1  5.62      0    79
3 33% Density    20  19   25.7  5.74      0    71
4 Removed        20  39.2 28.7  6.41      0    83</a:t>
            </a:r>
          </a:p>
          <a:p>
            <a:pPr lvl="0" indent="0">
              <a:buNone/>
            </a:pPr>
            <a:r>
              <a:rPr>
                <a:solidFill>
                  <a:srgbClr val="5E5E5E"/>
                </a:solidFill>
                <a:latin typeface="Courier"/>
              </a:rPr>
              <a:t># </a:t>
            </a:r>
            <a:br/>
            <a:r>
              <a:rPr>
                <a:solidFill>
                  <a:srgbClr val="5E5E5E"/>
                </a:solidFill>
                <a:latin typeface="Courier"/>
              </a:rPr>
              <a:t># summary_stats %&gt;%</a:t>
            </a:r>
            <a:br/>
            <a:r>
              <a:rPr>
                <a:solidFill>
                  <a:srgbClr val="5E5E5E"/>
                </a:solidFill>
                <a:latin typeface="Courier"/>
              </a:rPr>
              <a:t>#   select(TREAT, n, mean, sd, se, min, max) %&gt;%</a:t>
            </a:r>
            <a:br/>
            <a:r>
              <a:rPr>
                <a:solidFill>
                  <a:srgbClr val="5E5E5E"/>
                </a:solidFill>
                <a:latin typeface="Courier"/>
              </a:rPr>
              <a:t>#   flextable() %&gt;%</a:t>
            </a:r>
            <a:br/>
            <a:r>
              <a:rPr>
                <a:solidFill>
                  <a:srgbClr val="5E5E5E"/>
                </a:solidFill>
                <a:latin typeface="Courier"/>
              </a:rPr>
              <a:t>#   set_header_labels(</a:t>
            </a:r>
            <a:br/>
            <a:r>
              <a:rPr>
                <a:solidFill>
                  <a:srgbClr val="5E5E5E"/>
                </a:solidFill>
                <a:latin typeface="Courier"/>
              </a:rPr>
              <a:t>#     TREAT = "Treatment",</a:t>
            </a:r>
            <a:br/>
            <a:r>
              <a:rPr>
                <a:solidFill>
                  <a:srgbClr val="5E5E5E"/>
                </a:solidFill>
                <a:latin typeface="Courier"/>
              </a:rPr>
              <a:t>#     n = "N",</a:t>
            </a:r>
            <a:br/>
            <a:r>
              <a:rPr>
                <a:solidFill>
                  <a:srgbClr val="5E5E5E"/>
                </a:solidFill>
                <a:latin typeface="Courier"/>
              </a:rPr>
              <a:t>#     mean = "Mean",</a:t>
            </a:r>
            <a:br/>
            <a:r>
              <a:rPr>
                <a:solidFill>
                  <a:srgbClr val="5E5E5E"/>
                </a:solidFill>
                <a:latin typeface="Courier"/>
              </a:rPr>
              <a:t>#     sd = "SD",</a:t>
            </a:r>
            <a:br/>
            <a:r>
              <a:rPr>
                <a:solidFill>
                  <a:srgbClr val="5E5E5E"/>
                </a:solidFill>
                <a:latin typeface="Courier"/>
              </a:rPr>
              <a:t>#     se = "SE",</a:t>
            </a:r>
            <a:br/>
            <a:r>
              <a:rPr>
                <a:solidFill>
                  <a:srgbClr val="5E5E5E"/>
                </a:solidFill>
                <a:latin typeface="Courier"/>
              </a:rPr>
              <a:t>#     min = "Min",</a:t>
            </a:r>
            <a:br/>
            <a:r>
              <a:rPr>
                <a:solidFill>
                  <a:srgbClr val="5E5E5E"/>
                </a:solidFill>
                <a:latin typeface="Courier"/>
              </a:rPr>
              <a:t>#     max = "Max"</a:t>
            </a:r>
            <a:br/>
            <a:r>
              <a:rPr>
                <a:solidFill>
                  <a:srgbClr val="5E5E5E"/>
                </a:solidFill>
                <a:latin typeface="Courier"/>
              </a:rPr>
              <a:t>#   ) %&gt;%</a:t>
            </a:r>
            <a:br/>
            <a:r>
              <a:rPr>
                <a:solidFill>
                  <a:srgbClr val="5E5E5E"/>
                </a:solidFill>
                <a:latin typeface="Courier"/>
              </a:rPr>
              <a:t>#   colformat_double(j = c("mean", "sd", "se", "min", "max"), digits = 2) %&gt;%</a:t>
            </a:r>
            <a:br/>
            <a:r>
              <a:rPr>
                <a:solidFill>
                  <a:srgbClr val="5E5E5E"/>
                </a:solidFill>
                <a:latin typeface="Courier"/>
              </a:rPr>
              <a:t>#   autofit() %&gt;%</a:t>
            </a:r>
            <a:br/>
            <a:r>
              <a:rPr>
                <a:solidFill>
                  <a:srgbClr val="5E5E5E"/>
                </a:solidFill>
                <a:latin typeface="Courier"/>
              </a:rPr>
              <a:t>#   add_header_lines("Summary statistics of algae cover (%) across treatments") %&gt;%</a:t>
            </a:r>
            <a:br/>
            <a:r>
              <a:rPr>
                <a:solidFill>
                  <a:srgbClr val="5E5E5E"/>
                </a:solidFill>
                <a:latin typeface="Courier"/>
              </a:rPr>
              <a:t>#   theme_box()</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Mixed Model Analysis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In this experimental design, PATCH is nested within TREAT because each patch received only one treatment level. This hierarchical design is well-suited for analysis using linear mixed-effects models.</a:t>
                </a:r>
              </a:p>
              <a:p>
                <a:pPr lvl="0" indent="0" marL="0">
                  <a:spcBef>
                    <a:spcPts val="3000"/>
                  </a:spcBef>
                  <a:buNone/>
                </a:pPr>
                <a:r>
                  <a:rPr b="1"/>
                  <a:t>Model Specification</a:t>
                </a:r>
              </a:p>
              <a:p>
                <a:pPr lvl="0" indent="0" marL="0">
                  <a:buNone/>
                </a:pPr>
                <a:r>
                  <a:rPr/>
                  <a:t>We’ll use the following model specification:</a:t>
                </a:r>
              </a:p>
              <a:p>
                <a:pPr lvl="0" indent="0" marL="0">
                  <a:buNone/>
                </a:pPr>
                <a14:m>
                  <m:oMath xmlns:m="http://schemas.openxmlformats.org/officeDocument/2006/math">
                    <m:r>
                      <m:t>A</m:t>
                    </m:r>
                    <m:r>
                      <m:t>L</m:t>
                    </m:r>
                    <m:r>
                      <m:t>G</m:t>
                    </m:r>
                    <m:r>
                      <m:t>A</m:t>
                    </m:r>
                    <m:sSub>
                      <m:e>
                        <m:r>
                          <m:t>E</m:t>
                        </m:r>
                      </m:e>
                      <m:sub>
                        <m:r>
                          <m:t>i</m:t>
                        </m:r>
                        <m:r>
                          <m:t>j</m:t>
                        </m:r>
                        <m:r>
                          <m:t>k</m:t>
                        </m:r>
                      </m:sub>
                    </m:sSub>
                    <m:r>
                      <m:rPr>
                        <m:sty m:val="p"/>
                      </m:rPr>
                      <m:t>=</m:t>
                    </m:r>
                    <m:r>
                      <m:t>μ</m:t>
                    </m:r>
                    <m:r>
                      <m:rPr>
                        <m:sty m:val="p"/>
                      </m:rPr>
                      <m:t>+</m:t>
                    </m:r>
                    <m:sSub>
                      <m:e>
                        <m:r>
                          <m:t>α</m:t>
                        </m:r>
                      </m:e>
                      <m:sub>
                        <m:r>
                          <m:t>i</m:t>
                        </m:r>
                      </m:sub>
                    </m:sSub>
                    <m:r>
                      <m:rPr>
                        <m:sty m:val="p"/>
                      </m:rPr>
                      <m:t>+</m:t>
                    </m:r>
                    <m:sSub>
                      <m:e>
                        <m:r>
                          <m:t>β</m:t>
                        </m:r>
                      </m:e>
                      <m:sub>
                        <m:r>
                          <m:t>j</m:t>
                        </m:r>
                        <m:d>
                          <m:dPr>
                            <m:begChr m:val="("/>
                            <m:endChr m:val=")"/>
                            <m:sepChr m:val=""/>
                            <m:grow/>
                          </m:dPr>
                          <m:e>
                            <m:r>
                              <m:t>i</m:t>
                            </m:r>
                          </m:e>
                        </m:d>
                      </m:sub>
                    </m:sSub>
                    <m:r>
                      <m:rPr>
                        <m:sty m:val="p"/>
                      </m:rPr>
                      <m:t>+</m:t>
                    </m:r>
                    <m:sSub>
                      <m:e>
                        <m:r>
                          <m:t>ϵ</m:t>
                        </m:r>
                      </m:e>
                      <m:sub>
                        <m:r>
                          <m:t>i</m:t>
                        </m:r>
                        <m:r>
                          <m:t>j</m:t>
                        </m:r>
                        <m:r>
                          <m:t>k</m:t>
                        </m:r>
                      </m:sub>
                    </m:sSub>
                  </m:oMath>
                </a14:m>
              </a:p>
              <a:p>
                <a:pPr lvl="0" indent="0" marL="0">
                  <a:buNone/>
                </a:pPr>
                <a:r>
                  <a:rPr/>
                  <a:t>Where: - </a:t>
                </a:r>
                <a14:m>
                  <m:oMath xmlns:m="http://schemas.openxmlformats.org/officeDocument/2006/math">
                    <m:r>
                      <m:t>μ</m:t>
                    </m:r>
                  </m:oMath>
                </a14:m>
                <a:r>
                  <a:rPr/>
                  <a:t> is the overall mean - </a:t>
                </a:r>
                <a14:m>
                  <m:oMath xmlns:m="http://schemas.openxmlformats.org/officeDocument/2006/math">
                    <m:sSub>
                      <m:e>
                        <m:r>
                          <m:t>α</m:t>
                        </m:r>
                      </m:e>
                      <m:sub>
                        <m:r>
                          <m:t>i</m:t>
                        </m:r>
                      </m:sub>
                    </m:sSub>
                  </m:oMath>
                </a14:m>
                <a:r>
                  <a:rPr/>
                  <a:t> is the fixed effect of treatment </a:t>
                </a:r>
                <a14:m>
                  <m:oMath xmlns:m="http://schemas.openxmlformats.org/officeDocument/2006/math">
                    <m:r>
                      <m:t>i</m:t>
                    </m:r>
                  </m:oMath>
                </a14:m>
                <a:r>
                  <a:rPr/>
                  <a:t> - </a:t>
                </a:r>
                <a14:m>
                  <m:oMath xmlns:m="http://schemas.openxmlformats.org/officeDocument/2006/math">
                    <m:sSub>
                      <m:e>
                        <m:r>
                          <m:t>β</m:t>
                        </m:r>
                      </m:e>
                      <m:sub>
                        <m:r>
                          <m:t>j</m:t>
                        </m:r>
                        <m:d>
                          <m:dPr>
                            <m:begChr m:val="("/>
                            <m:endChr m:val=")"/>
                            <m:sepChr m:val=""/>
                            <m:grow/>
                          </m:dPr>
                          <m:e>
                            <m:r>
                              <m:t>i</m:t>
                            </m:r>
                          </m:e>
                        </m:d>
                      </m:sub>
                    </m:sSub>
                  </m:oMath>
                </a14:m>
                <a:r>
                  <a:rPr/>
                  <a:t> is the random effect of patch </a:t>
                </a:r>
                <a14:m>
                  <m:oMath xmlns:m="http://schemas.openxmlformats.org/officeDocument/2006/math">
                    <m:r>
                      <m:t>j</m:t>
                    </m:r>
                  </m:oMath>
                </a14:m>
                <a:r>
                  <a:rPr/>
                  <a:t> nested within treatment </a:t>
                </a:r>
                <a14:m>
                  <m:oMath xmlns:m="http://schemas.openxmlformats.org/officeDocument/2006/math">
                    <m:r>
                      <m:t>i</m:t>
                    </m:r>
                  </m:oMath>
                </a14:m>
                <a:r>
                  <a:rPr/>
                  <a:t> - </a:t>
                </a:r>
                <a14:m>
                  <m:oMath xmlns:m="http://schemas.openxmlformats.org/officeDocument/2006/math">
                    <m:sSub>
                      <m:e>
                        <m:r>
                          <m:t>ϵ</m:t>
                        </m:r>
                      </m:e>
                      <m:sub>
                        <m:r>
                          <m:t>i</m:t>
                        </m:r>
                        <m:r>
                          <m:t>j</m:t>
                        </m:r>
                        <m:r>
                          <m:t>k</m:t>
                        </m:r>
                      </m:sub>
                    </m:sSub>
                  </m:oMath>
                </a14:m>
                <a:r>
                  <a:rPr/>
                  <a:t> is the residual error for quadrat </a:t>
                </a:r>
                <a14:m>
                  <m:oMath xmlns:m="http://schemas.openxmlformats.org/officeDocument/2006/math">
                    <m:r>
                      <m:t>k</m:t>
                    </m:r>
                  </m:oMath>
                </a14:m>
                <a:r>
                  <a:rPr/>
                  <a:t> in patch </a:t>
                </a:r>
                <a14:m>
                  <m:oMath xmlns:m="http://schemas.openxmlformats.org/officeDocument/2006/math">
                    <m:r>
                      <m:t>j</m:t>
                    </m:r>
                  </m:oMath>
                </a14:m>
                <a:r>
                  <a:rPr/>
                  <a:t> within treatment </a:t>
                </a:r>
                <a14:m>
                  <m:oMath xmlns:m="http://schemas.openxmlformats.org/officeDocument/2006/math">
                    <m:r>
                      <m:t>i</m:t>
                    </m:r>
                  </m:oMath>
                </a14:m>
              </a:p>
              <a:p>
                <a:pPr lvl="0" indent="0" marL="0">
                  <a:buNone/>
                </a:pPr>
                <a:r>
                  <a:rPr/>
                  <a:t>In </a:t>
                </a:r>
                <a:r>
                  <a:rPr>
                    <a:latin typeface="Courier"/>
                  </a:rPr>
                  <a:t>lme4</a:t>
                </a:r>
                <a:r>
                  <a:rPr/>
                  <a:t>, this model is specified as</a:t>
                </a:r>
              </a:p>
              <a:p>
                <a:pPr lvl="0" indent="0">
                  <a:buNone/>
                </a:pPr>
                <a:r>
                  <a:rPr>
                    <a:solidFill>
                      <a:srgbClr val="5E5E5E"/>
                    </a:solidFill>
                    <a:latin typeface="Courier"/>
                  </a:rPr>
                  <a:t># Fit the mixed model</a:t>
                </a:r>
                <a:br/>
                <a:r>
                  <a:rPr>
                    <a:solidFill>
                      <a:srgbClr val="003B4F"/>
                    </a:solidFill>
                    <a:latin typeface="Courier"/>
                  </a:rPr>
                  <a:t>mixed_model &lt;- </a:t>
                </a:r>
                <a:r>
                  <a:rPr>
                    <a:solidFill>
                      <a:srgbClr val="4758AB"/>
                    </a:solidFill>
                    <a:latin typeface="Courier"/>
                  </a:rPr>
                  <a:t>lmer</a:t>
                </a:r>
                <a:r>
                  <a:rPr>
                    <a:solidFill>
                      <a:srgbClr val="003B4F"/>
                    </a:solidFill>
                    <a:latin typeface="Courier"/>
                  </a:rPr>
                  <a:t>(ALGAE </a:t>
                </a:r>
                <a:r>
                  <a:rPr>
                    <a:solidFill>
                      <a:srgbClr val="5E5E5E"/>
                    </a:solidFill>
                    <a:latin typeface="Courier"/>
                  </a:rPr>
                  <a:t>~</a:t>
                </a:r>
                <a:r>
                  <a:rPr>
                    <a:solidFill>
                      <a:srgbClr val="003B4F"/>
                    </a:solidFill>
                    <a:latin typeface="Courier"/>
                  </a:rPr>
                  <a:t> TREAT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5E5E5E"/>
                    </a:solidFill>
                    <a:latin typeface="Courier"/>
                  </a:rPr>
                  <a:t>|</a:t>
                </a:r>
                <a:r>
                  <a:rPr>
                    <a:solidFill>
                      <a:srgbClr val="003B4F"/>
                    </a:solidFill>
                    <a:latin typeface="Courier"/>
                  </a:rPr>
                  <a:t>TREAT</a:t>
                </a:r>
                <a:r>
                  <a:rPr>
                    <a:solidFill>
                      <a:srgbClr val="5E5E5E"/>
                    </a:solidFill>
                    <a:latin typeface="Courier"/>
                  </a:rPr>
                  <a:t>:</a:t>
                </a:r>
                <a:r>
                  <a:rPr>
                    <a:solidFill>
                      <a:srgbClr val="003B4F"/>
                    </a:solidFill>
                    <a:latin typeface="Courier"/>
                  </a:rPr>
                  <a:t>PATCH), </a:t>
                </a:r>
                <a:r>
                  <a:rPr>
                    <a:solidFill>
                      <a:srgbClr val="657422"/>
                    </a:solidFill>
                    <a:latin typeface="Courier"/>
                  </a:rPr>
                  <a:t>data =</a:t>
                </a:r>
                <a:r>
                  <a:rPr>
                    <a:solidFill>
                      <a:srgbClr val="003B4F"/>
                    </a:solidFill>
                    <a:latin typeface="Courier"/>
                  </a:rPr>
                  <a:t> andrew)</a:t>
                </a:r>
                <a:br/>
                <a:br/>
                <a:r>
                  <a:rPr>
                    <a:solidFill>
                      <a:srgbClr val="5E5E5E"/>
                    </a:solidFill>
                    <a:latin typeface="Courier"/>
                  </a:rPr>
                  <a:t># Display model summary</a:t>
                </a:r>
                <a:br/>
                <a:r>
                  <a:rPr>
                    <a:solidFill>
                      <a:srgbClr val="4758AB"/>
                    </a:solidFill>
                    <a:latin typeface="Courier"/>
                  </a:rPr>
                  <a:t>summary</a:t>
                </a:r>
                <a:r>
                  <a:rPr>
                    <a:solidFill>
                      <a:srgbClr val="003B4F"/>
                    </a:solidFill>
                    <a:latin typeface="Courier"/>
                  </a:rPr>
                  <a:t>(mixed_model)</a:t>
                </a:r>
              </a:p>
              <a:p>
                <a:pPr lvl="0" indent="0">
                  <a:buNone/>
                </a:pPr>
                <a:r>
                  <a:rPr>
                    <a:latin typeface="Courier"/>
                  </a:rPr>
                  <a:t>Linear mixed model fit by REML. t-tests use Satterthwaite's method [
lmerModLmerTest]
Formula: ALGAE ~ TREAT + (1 | TREAT:PATCH)
   Data: andrew
REML criterion at convergence: 682.2
Scaled residuals: 
    Min      1Q  Median      3Q     Max 
-1.9808 -0.3106 -0.1093  0.2831  2.5910 
Random effects:
 Groups      Name        Variance Std.Dev.
 TREAT:PATCH (Intercept) 294.3    17.16   
 Residual                298.6    17.28   
Number of obs: 80, groups:  TREAT:PATCH, 16
Fixed effects:
                 Estimate Std. Error     df t value Pr(&gt;|t|)  
(Intercept)         1.300      9.408 12.000   0.138   0.8924  
TREAT66% Density   20.250     13.305 12.000   1.522   0.1539  
TREAT33% Density   17.700     13.305 12.000   1.330   0.2081  
TREATRemoved       37.900     13.305 12.000   2.849   0.0147 *
---
Signif. codes:  0 '***' 0.001 '**' 0.01 '*' 0.05 '.' 0.1 ' ' 1
Correlation of Fixed Effects:
            (Intr) TREAT6D TREAT3D
TREAT66%Dns -0.707                
TREAT33%Dns -0.707  0.500         
TREATRemovd -0.707  0.500   0.500 </a:t>
                </a:r>
              </a:p>
              <a:p>
                <a:pPr lvl="0" indent="0" marL="0">
                  <a:spcBef>
                    <a:spcPts val="3000"/>
                  </a:spcBef>
                  <a:buNone/>
                </a:pPr>
                <a:r>
                  <a:rPr b="1"/>
                  <a:t>ANOVA Table</a:t>
                </a:r>
              </a:p>
              <a:p>
                <a:pPr lvl="0" indent="0" marL="0">
                  <a:buNone/>
                </a:pPr>
                <a:r>
                  <a:rPr/>
                  <a:t>The ANOVA table for the mixed model:</a:t>
                </a:r>
              </a:p>
              <a:p>
                <a:pPr lvl="0" indent="0">
                  <a:buNone/>
                </a:pPr>
                <a:r>
                  <a:rPr>
                    <a:solidFill>
                      <a:srgbClr val="5E5E5E"/>
                    </a:solidFill>
                    <a:latin typeface="Courier"/>
                  </a:rPr>
                  <a:t># Get ANOVA table with Type III tests</a:t>
                </a:r>
                <a:br/>
                <a:r>
                  <a:rPr>
                    <a:solidFill>
                      <a:srgbClr val="003B4F"/>
                    </a:solidFill>
                    <a:latin typeface="Courier"/>
                  </a:rPr>
                  <a:t>anova_table &lt;- </a:t>
                </a:r>
                <a:r>
                  <a:rPr>
                    <a:solidFill>
                      <a:srgbClr val="4758AB"/>
                    </a:solidFill>
                    <a:latin typeface="Courier"/>
                  </a:rPr>
                  <a:t>anova</a:t>
                </a:r>
                <a:r>
                  <a:rPr>
                    <a:solidFill>
                      <a:srgbClr val="003B4F"/>
                    </a:solidFill>
                    <a:latin typeface="Courier"/>
                  </a:rPr>
                  <a:t>(mixed_model, </a:t>
                </a:r>
                <a:r>
                  <a:rPr>
                    <a:solidFill>
                      <a:srgbClr val="657422"/>
                    </a:solidFill>
                    <a:latin typeface="Courier"/>
                  </a:rPr>
                  <a:t>type =</a:t>
                </a:r>
                <a:r>
                  <a:rPr>
                    <a:solidFill>
                      <a:srgbClr val="003B4F"/>
                    </a:solidFill>
                    <a:latin typeface="Courier"/>
                  </a:rPr>
                  <a:t> </a:t>
                </a:r>
                <a:r>
                  <a:rPr>
                    <a:solidFill>
                      <a:srgbClr val="AD0000"/>
                    </a:solidFill>
                    <a:latin typeface="Courier"/>
                  </a:rPr>
                  <a:t>3</a:t>
                </a:r>
                <a:r>
                  <a:rPr>
                    <a:solidFill>
                      <a:srgbClr val="003B4F"/>
                    </a:solidFill>
                    <a:latin typeface="Courier"/>
                  </a:rPr>
                  <a:t>)</a:t>
                </a:r>
                <a:br/>
                <a:r>
                  <a:rPr>
                    <a:solidFill>
                      <a:srgbClr val="4758AB"/>
                    </a:solidFill>
                    <a:latin typeface="Courier"/>
                  </a:rPr>
                  <a:t>print</a:t>
                </a:r>
                <a:r>
                  <a:rPr>
                    <a:solidFill>
                      <a:srgbClr val="003B4F"/>
                    </a:solidFill>
                    <a:latin typeface="Courier"/>
                  </a:rPr>
                  <a:t>(anova_table)</a:t>
                </a:r>
              </a:p>
              <a:p>
                <a:pPr lvl="0" indent="0">
                  <a:buNone/>
                </a:pPr>
                <a:r>
                  <a:rPr>
                    <a:latin typeface="Courier"/>
                  </a:rPr>
                  <a:t>Type III Analysis of Variance Table with Satterthwaite's method
      Sum Sq Mean Sq NumDF DenDF F value  Pr(&gt;F)  
TREAT   2434  811.33     3    12  2.7171 0.09126 .
---
Signif. codes:  0 '***' 0.001 '**' 0.01 '*' 0.05 '.' 0.1 ' ' 1</a:t>
                </a:r>
              </a:p>
              <a:p>
                <a:pPr lvl="0" indent="0">
                  <a:buNone/>
                </a:pPr>
                <a:r>
                  <a:rPr>
                    <a:solidFill>
                      <a:srgbClr val="5E5E5E"/>
                    </a:solidFill>
                    <a:latin typeface="Courier"/>
                  </a:rPr>
                  <a:t># For comparison, also run a traditional nested ANOVA</a:t>
                </a:r>
                <a:br/>
                <a:r>
                  <a:rPr>
                    <a:solidFill>
                      <a:srgbClr val="003B4F"/>
                    </a:solidFill>
                    <a:latin typeface="Courier"/>
                  </a:rPr>
                  <a:t>nested_aov &lt;- </a:t>
                </a:r>
                <a:r>
                  <a:rPr>
                    <a:solidFill>
                      <a:srgbClr val="4758AB"/>
                    </a:solidFill>
                    <a:latin typeface="Courier"/>
                  </a:rPr>
                  <a:t>aov</a:t>
                </a:r>
                <a:r>
                  <a:rPr>
                    <a:solidFill>
                      <a:srgbClr val="003B4F"/>
                    </a:solidFill>
                    <a:latin typeface="Courier"/>
                  </a:rPr>
                  <a:t>(ALGAE </a:t>
                </a:r>
                <a:r>
                  <a:rPr>
                    <a:solidFill>
                      <a:srgbClr val="5E5E5E"/>
                    </a:solidFill>
                    <a:latin typeface="Courier"/>
                  </a:rPr>
                  <a:t>~</a:t>
                </a:r>
                <a:r>
                  <a:rPr>
                    <a:solidFill>
                      <a:srgbClr val="003B4F"/>
                    </a:solidFill>
                    <a:latin typeface="Courier"/>
                  </a:rPr>
                  <a:t> TREAT </a:t>
                </a:r>
                <a:r>
                  <a:rPr>
                    <a:solidFill>
                      <a:srgbClr val="5E5E5E"/>
                    </a:solidFill>
                    <a:latin typeface="Courier"/>
                  </a:rPr>
                  <a:t>+</a:t>
                </a:r>
                <a:r>
                  <a:rPr>
                    <a:solidFill>
                      <a:srgbClr val="003B4F"/>
                    </a:solidFill>
                    <a:latin typeface="Courier"/>
                  </a:rPr>
                  <a:t> TREAT</a:t>
                </a:r>
                <a:r>
                  <a:rPr>
                    <a:solidFill>
                      <a:srgbClr val="5E5E5E"/>
                    </a:solidFill>
                    <a:latin typeface="Courier"/>
                  </a:rPr>
                  <a:t>:</a:t>
                </a:r>
                <a:r>
                  <a:rPr>
                    <a:solidFill>
                      <a:srgbClr val="003B4F"/>
                    </a:solidFill>
                    <a:latin typeface="Courier"/>
                  </a:rPr>
                  <a:t>PATCH, </a:t>
                </a:r>
                <a:r>
                  <a:rPr>
                    <a:solidFill>
                      <a:srgbClr val="657422"/>
                    </a:solidFill>
                    <a:latin typeface="Courier"/>
                  </a:rPr>
                  <a:t>data =</a:t>
                </a:r>
                <a:r>
                  <a:rPr>
                    <a:solidFill>
                      <a:srgbClr val="003B4F"/>
                    </a:solidFill>
                    <a:latin typeface="Courier"/>
                  </a:rPr>
                  <a:t> andrew)</a:t>
                </a:r>
                <a:br/>
                <a:r>
                  <a:rPr>
                    <a:solidFill>
                      <a:srgbClr val="003B4F"/>
                    </a:solidFill>
                    <a:latin typeface="Courier"/>
                  </a:rPr>
                  <a:t>std_summary &lt;- </a:t>
                </a:r>
                <a:r>
                  <a:rPr>
                    <a:solidFill>
                      <a:srgbClr val="4758AB"/>
                    </a:solidFill>
                    <a:latin typeface="Courier"/>
                  </a:rPr>
                  <a:t>summary</a:t>
                </a:r>
                <a:r>
                  <a:rPr>
                    <a:solidFill>
                      <a:srgbClr val="003B4F"/>
                    </a:solidFill>
                    <a:latin typeface="Courier"/>
                  </a:rPr>
                  <a:t>(nested_aov)[[</a:t>
                </a:r>
                <a:r>
                  <a:rPr>
                    <a:solidFill>
                      <a:srgbClr val="AD0000"/>
                    </a:solidFill>
                    <a:latin typeface="Courier"/>
                  </a:rPr>
                  <a:t>1</a:t>
                </a:r>
                <a:r>
                  <a:rPr>
                    <a:solidFill>
                      <a:srgbClr val="003B4F"/>
                    </a:solidFill>
                    <a:latin typeface="Courier"/>
                  </a:rPr>
                  <a:t>]]</a:t>
                </a:r>
                <a:br/>
                <a:br/>
                <a:r>
                  <a:rPr>
                    <a:solidFill>
                      <a:srgbClr val="5E5E5E"/>
                    </a:solidFill>
                    <a:latin typeface="Courier"/>
                  </a:rPr>
                  <a:t># Extract MS values - using exact row names</a:t>
                </a:r>
                <a:br/>
                <a:r>
                  <a:rPr>
                    <a:solidFill>
                      <a:srgbClr val="003B4F"/>
                    </a:solidFill>
                    <a:latin typeface="Courier"/>
                  </a:rPr>
                  <a:t>MS_treat &lt;- std_summary[</a:t>
                </a:r>
                <a:r>
                  <a:rPr>
                    <a:solidFill>
                      <a:srgbClr val="20794D"/>
                    </a:solidFill>
                    <a:latin typeface="Courier"/>
                  </a:rPr>
                  <a:t>"TREAT      "</a:t>
                </a:r>
                <a:r>
                  <a:rPr>
                    <a:solidFill>
                      <a:srgbClr val="003B4F"/>
                    </a:solidFill>
                    <a:latin typeface="Courier"/>
                  </a:rPr>
                  <a:t>, </a:t>
                </a:r>
                <a:r>
                  <a:rPr>
                    <a:solidFill>
                      <a:srgbClr val="20794D"/>
                    </a:solidFill>
                    <a:latin typeface="Courier"/>
                  </a:rPr>
                  <a:t>"Mean Sq"</a:t>
                </a:r>
                <a:r>
                  <a:rPr>
                    <a:solidFill>
                      <a:srgbClr val="003B4F"/>
                    </a:solidFill>
                    <a:latin typeface="Courier"/>
                  </a:rPr>
                  <a:t>] </a:t>
                </a:r>
                <a:br/>
                <a:r>
                  <a:rPr>
                    <a:solidFill>
                      <a:srgbClr val="003B4F"/>
                    </a:solidFill>
                    <a:latin typeface="Courier"/>
                  </a:rPr>
                  <a:t>MS_patch &lt;- std_summary[</a:t>
                </a:r>
                <a:r>
                  <a:rPr>
                    <a:solidFill>
                      <a:srgbClr val="20794D"/>
                    </a:solidFill>
                    <a:latin typeface="Courier"/>
                  </a:rPr>
                  <a:t>"TREAT:PATCH"</a:t>
                </a:r>
                <a:r>
                  <a:rPr>
                    <a:solidFill>
                      <a:srgbClr val="003B4F"/>
                    </a:solidFill>
                    <a:latin typeface="Courier"/>
                  </a:rPr>
                  <a:t>, </a:t>
                </a:r>
                <a:r>
                  <a:rPr>
                    <a:solidFill>
                      <a:srgbClr val="20794D"/>
                    </a:solidFill>
                    <a:latin typeface="Courier"/>
                  </a:rPr>
                  <a:t>"Mean Sq"</a:t>
                </a:r>
                <a:r>
                  <a:rPr>
                    <a:solidFill>
                      <a:srgbClr val="003B4F"/>
                    </a:solidFill>
                    <a:latin typeface="Courier"/>
                  </a:rPr>
                  <a:t>]</a:t>
                </a:r>
                <a:br/>
                <a:r>
                  <a:rPr>
                    <a:solidFill>
                      <a:srgbClr val="003B4F"/>
                    </a:solidFill>
                    <a:latin typeface="Courier"/>
                  </a:rPr>
                  <a:t>MS_residual &lt;- std_summary[</a:t>
                </a:r>
                <a:r>
                  <a:rPr>
                    <a:solidFill>
                      <a:srgbClr val="20794D"/>
                    </a:solidFill>
                    <a:latin typeface="Courier"/>
                  </a:rPr>
                  <a:t>"Residuals"</a:t>
                </a:r>
                <a:r>
                  <a:rPr>
                    <a:solidFill>
                      <a:srgbClr val="003B4F"/>
                    </a:solidFill>
                    <a:latin typeface="Courier"/>
                  </a:rPr>
                  <a:t>, </a:t>
                </a:r>
                <a:r>
                  <a:rPr>
                    <a:solidFill>
                      <a:srgbClr val="20794D"/>
                    </a:solidFill>
                    <a:latin typeface="Courier"/>
                  </a:rPr>
                  <a:t>"Mean Sq"</a:t>
                </a:r>
                <a:r>
                  <a:rPr>
                    <a:solidFill>
                      <a:srgbClr val="003B4F"/>
                    </a:solidFill>
                    <a:latin typeface="Courier"/>
                  </a:rPr>
                  <a:t>]</a:t>
                </a:r>
                <a:br/>
                <a:br/>
                <a:r>
                  <a:rPr>
                    <a:solidFill>
                      <a:srgbClr val="5E5E5E"/>
                    </a:solidFill>
                    <a:latin typeface="Courier"/>
                  </a:rPr>
                  <a:t># Print MS values to check</a:t>
                </a:r>
                <a:br/>
                <a:r>
                  <a:rPr>
                    <a:solidFill>
                      <a:srgbClr val="4758AB"/>
                    </a:solidFill>
                    <a:latin typeface="Courier"/>
                  </a:rPr>
                  <a:t>print</a:t>
                </a:r>
                <a:r>
                  <a:rPr>
                    <a:solidFill>
                      <a:srgbClr val="003B4F"/>
                    </a:solidFill>
                    <a:latin typeface="Courier"/>
                  </a:rPr>
                  <a:t>(</a:t>
                </a:r>
                <a:r>
                  <a:rPr>
                    <a:solidFill>
                      <a:srgbClr val="20794D"/>
                    </a:solidFill>
                    <a:latin typeface="Courier"/>
                  </a:rPr>
                  <a:t>"MS values:"</a:t>
                </a:r>
                <a:r>
                  <a:rPr>
                    <a:solidFill>
                      <a:srgbClr val="003B4F"/>
                    </a:solidFill>
                    <a:latin typeface="Courier"/>
                  </a:rPr>
                  <a:t>)</a:t>
                </a:r>
              </a:p>
              <a:p>
                <a:pPr lvl="0" indent="0">
                  <a:buNone/>
                </a:pPr>
                <a:r>
                  <a:rPr>
                    <a:latin typeface="Courier"/>
                  </a:rPr>
                  <a:t>[1] "MS values:"</a:t>
                </a:r>
              </a:p>
              <a:p>
                <a:pPr lvl="0" indent="0">
                  <a:buNone/>
                </a:pPr>
                <a:r>
                  <a:rPr>
                    <a:solidFill>
                      <a:srgbClr val="4758AB"/>
                    </a:solidFill>
                    <a:latin typeface="Courier"/>
                  </a:rPr>
                  <a:t>print</a:t>
                </a:r>
                <a:r>
                  <a:rPr>
                    <a:solidFill>
                      <a:srgbClr val="003B4F"/>
                    </a:solidFill>
                    <a:latin typeface="Courier"/>
                  </a:rPr>
                  <a:t>(</a:t>
                </a:r>
                <a:r>
                  <a:rPr>
                    <a:solidFill>
                      <a:srgbClr val="4758AB"/>
                    </a:solidFill>
                    <a:latin typeface="Courier"/>
                  </a:rPr>
                  <a:t>c</a:t>
                </a:r>
                <a:r>
                  <a:rPr>
                    <a:solidFill>
                      <a:srgbClr val="003B4F"/>
                    </a:solidFill>
                    <a:latin typeface="Courier"/>
                  </a:rPr>
                  <a:t>(</a:t>
                </a:r>
                <a:r>
                  <a:rPr>
                    <a:solidFill>
                      <a:srgbClr val="657422"/>
                    </a:solidFill>
                    <a:latin typeface="Courier"/>
                  </a:rPr>
                  <a:t>Treatment =</a:t>
                </a:r>
                <a:r>
                  <a:rPr>
                    <a:solidFill>
                      <a:srgbClr val="003B4F"/>
                    </a:solidFill>
                    <a:latin typeface="Courier"/>
                  </a:rPr>
                  <a:t> MS_treat, </a:t>
                </a:r>
                <a:r>
                  <a:rPr>
                    <a:solidFill>
                      <a:srgbClr val="657422"/>
                    </a:solidFill>
                    <a:latin typeface="Courier"/>
                  </a:rPr>
                  <a:t>Patches =</a:t>
                </a:r>
                <a:r>
                  <a:rPr>
                    <a:solidFill>
                      <a:srgbClr val="003B4F"/>
                    </a:solidFill>
                    <a:latin typeface="Courier"/>
                  </a:rPr>
                  <a:t> MS_patch, </a:t>
                </a:r>
                <a:r>
                  <a:rPr>
                    <a:solidFill>
                      <a:srgbClr val="657422"/>
                    </a:solidFill>
                    <a:latin typeface="Courier"/>
                  </a:rPr>
                  <a:t>Residual =</a:t>
                </a:r>
                <a:r>
                  <a:rPr>
                    <a:solidFill>
                      <a:srgbClr val="003B4F"/>
                    </a:solidFill>
                    <a:latin typeface="Courier"/>
                  </a:rPr>
                  <a:t> MS_residual))</a:t>
                </a:r>
              </a:p>
              <a:p>
                <a:pPr lvl="0" indent="0">
                  <a:buNone/>
                </a:pPr>
                <a:r>
                  <a:rPr>
                    <a:latin typeface="Courier"/>
                  </a:rPr>
                  <a:t>Treatment   Patches  Residual 
 4809.712  1770.162   298.600 </a:t>
                </a:r>
              </a:p>
              <a:p>
                <a:pPr lvl="0" indent="0">
                  <a:buNone/>
                </a:pPr>
                <a:r>
                  <a:rPr>
                    <a:solidFill>
                      <a:srgbClr val="5E5E5E"/>
                    </a:solidFill>
                    <a:latin typeface="Courier"/>
                  </a:rPr>
                  <a:t># Extract df values</a:t>
                </a:r>
                <a:br/>
                <a:r>
                  <a:rPr>
                    <a:solidFill>
                      <a:srgbClr val="003B4F"/>
                    </a:solidFill>
                    <a:latin typeface="Courier"/>
                  </a:rPr>
                  <a:t>df_treat &lt;- std_summary[</a:t>
                </a:r>
                <a:r>
                  <a:rPr>
                    <a:solidFill>
                      <a:srgbClr val="20794D"/>
                    </a:solidFill>
                    <a:latin typeface="Courier"/>
                  </a:rPr>
                  <a:t>"TREAT      "</a:t>
                </a:r>
                <a:r>
                  <a:rPr>
                    <a:solidFill>
                      <a:srgbClr val="003B4F"/>
                    </a:solidFill>
                    <a:latin typeface="Courier"/>
                  </a:rPr>
                  <a:t>, </a:t>
                </a:r>
                <a:r>
                  <a:rPr>
                    <a:solidFill>
                      <a:srgbClr val="20794D"/>
                    </a:solidFill>
                    <a:latin typeface="Courier"/>
                  </a:rPr>
                  <a:t>"Df"</a:t>
                </a:r>
                <a:r>
                  <a:rPr>
                    <a:solidFill>
                      <a:srgbClr val="003B4F"/>
                    </a:solidFill>
                    <a:latin typeface="Courier"/>
                  </a:rPr>
                  <a:t>]</a:t>
                </a:r>
                <a:br/>
                <a:r>
                  <a:rPr>
                    <a:solidFill>
                      <a:srgbClr val="003B4F"/>
                    </a:solidFill>
                    <a:latin typeface="Courier"/>
                  </a:rPr>
                  <a:t>df_patch &lt;- std_summary[</a:t>
                </a:r>
                <a:r>
                  <a:rPr>
                    <a:solidFill>
                      <a:srgbClr val="20794D"/>
                    </a:solidFill>
                    <a:latin typeface="Courier"/>
                  </a:rPr>
                  <a:t>"TREAT:PATCH"</a:t>
                </a:r>
                <a:r>
                  <a:rPr>
                    <a:solidFill>
                      <a:srgbClr val="003B4F"/>
                    </a:solidFill>
                    <a:latin typeface="Courier"/>
                  </a:rPr>
                  <a:t>, </a:t>
                </a:r>
                <a:r>
                  <a:rPr>
                    <a:solidFill>
                      <a:srgbClr val="20794D"/>
                    </a:solidFill>
                    <a:latin typeface="Courier"/>
                  </a:rPr>
                  <a:t>"Df"</a:t>
                </a:r>
                <a:r>
                  <a:rPr>
                    <a:solidFill>
                      <a:srgbClr val="003B4F"/>
                    </a:solidFill>
                    <a:latin typeface="Courier"/>
                  </a:rPr>
                  <a:t>]</a:t>
                </a:r>
                <a:br/>
                <a:r>
                  <a:rPr>
                    <a:solidFill>
                      <a:srgbClr val="003B4F"/>
                    </a:solidFill>
                    <a:latin typeface="Courier"/>
                  </a:rPr>
                  <a:t>df_residual &lt;- std_summary[</a:t>
                </a:r>
                <a:r>
                  <a:rPr>
                    <a:solidFill>
                      <a:srgbClr val="20794D"/>
                    </a:solidFill>
                    <a:latin typeface="Courier"/>
                  </a:rPr>
                  <a:t>"Residuals"</a:t>
                </a:r>
                <a:r>
                  <a:rPr>
                    <a:solidFill>
                      <a:srgbClr val="003B4F"/>
                    </a:solidFill>
                    <a:latin typeface="Courier"/>
                  </a:rPr>
                  <a:t>, </a:t>
                </a:r>
                <a:r>
                  <a:rPr>
                    <a:solidFill>
                      <a:srgbClr val="20794D"/>
                    </a:solidFill>
                    <a:latin typeface="Courier"/>
                  </a:rPr>
                  <a:t>"Df"</a:t>
                </a:r>
                <a:r>
                  <a:rPr>
                    <a:solidFill>
                      <a:srgbClr val="003B4F"/>
                    </a:solidFill>
                    <a:latin typeface="Courier"/>
                  </a:rPr>
                  <a:t>]</a:t>
                </a:r>
                <a:br/>
                <a:br/>
                <a:br/>
                <a:r>
                  <a:rPr>
                    <a:solidFill>
                      <a:srgbClr val="5E5E5E"/>
                    </a:solidFill>
                    <a:latin typeface="Courier"/>
                  </a:rPr>
                  <a:t># Calculate correct F ratios for nested design</a:t>
                </a:r>
                <a:br/>
                <a:r>
                  <a:rPr>
                    <a:solidFill>
                      <a:srgbClr val="003B4F"/>
                    </a:solidFill>
                    <a:latin typeface="Courier"/>
                  </a:rPr>
                  <a:t>F_treat &lt;- MS_treat </a:t>
                </a:r>
                <a:r>
                  <a:rPr>
                    <a:solidFill>
                      <a:srgbClr val="5E5E5E"/>
                    </a:solidFill>
                    <a:latin typeface="Courier"/>
                  </a:rPr>
                  <a:t>/</a:t>
                </a:r>
                <a:r>
                  <a:rPr>
                    <a:solidFill>
                      <a:srgbClr val="003B4F"/>
                    </a:solidFill>
                    <a:latin typeface="Courier"/>
                  </a:rPr>
                  <a:t> MS_patch</a:t>
                </a:r>
                <a:br/>
                <a:r>
                  <a:rPr>
                    <a:solidFill>
                      <a:srgbClr val="003B4F"/>
                    </a:solidFill>
                    <a:latin typeface="Courier"/>
                  </a:rPr>
                  <a:t>F_patch &lt;- MS_patch </a:t>
                </a:r>
                <a:r>
                  <a:rPr>
                    <a:solidFill>
                      <a:srgbClr val="5E5E5E"/>
                    </a:solidFill>
                    <a:latin typeface="Courier"/>
                  </a:rPr>
                  <a:t>/</a:t>
                </a:r>
                <a:r>
                  <a:rPr>
                    <a:solidFill>
                      <a:srgbClr val="003B4F"/>
                    </a:solidFill>
                    <a:latin typeface="Courier"/>
                  </a:rPr>
                  <a:t> MS_residual</a:t>
                </a:r>
                <a:br/>
                <a:br/>
                <a:r>
                  <a:rPr>
                    <a:solidFill>
                      <a:srgbClr val="5E5E5E"/>
                    </a:solidFill>
                    <a:latin typeface="Courier"/>
                  </a:rPr>
                  <a:t># Calculate p-values</a:t>
                </a:r>
                <a:br/>
                <a:r>
                  <a:rPr>
                    <a:solidFill>
                      <a:srgbClr val="003B4F"/>
                    </a:solidFill>
                    <a:latin typeface="Courier"/>
                  </a:rPr>
                  <a:t>p_treat &lt;- </a:t>
                </a:r>
                <a:r>
                  <a:rPr>
                    <a:solidFill>
                      <a:srgbClr val="4758AB"/>
                    </a:solidFill>
                    <a:latin typeface="Courier"/>
                  </a:rPr>
                  <a:t>pf</a:t>
                </a:r>
                <a:r>
                  <a:rPr>
                    <a:solidFill>
                      <a:srgbClr val="003B4F"/>
                    </a:solidFill>
                    <a:latin typeface="Courier"/>
                  </a:rPr>
                  <a:t>(F_treat, df_treat, df_patch, </a:t>
                </a:r>
                <a:r>
                  <a:rPr>
                    <a:solidFill>
                      <a:srgbClr val="657422"/>
                    </a:solidFill>
                    <a:latin typeface="Courier"/>
                  </a:rPr>
                  <a:t>lower.tail =</a:t>
                </a:r>
                <a:r>
                  <a:rPr>
                    <a:solidFill>
                      <a:srgbClr val="003B4F"/>
                    </a:solidFill>
                    <a:latin typeface="Courier"/>
                  </a:rPr>
                  <a:t> </a:t>
                </a:r>
                <a:r>
                  <a:rPr>
                    <a:solidFill>
                      <a:srgbClr val="8F5902"/>
                    </a:solidFill>
                    <a:latin typeface="Courier"/>
                  </a:rPr>
                  <a:t>FALSE</a:t>
                </a:r>
                <a:r>
                  <a:rPr>
                    <a:solidFill>
                      <a:srgbClr val="003B4F"/>
                    </a:solidFill>
                    <a:latin typeface="Courier"/>
                  </a:rPr>
                  <a:t>)</a:t>
                </a:r>
                <a:br/>
                <a:r>
                  <a:rPr>
                    <a:solidFill>
                      <a:srgbClr val="003B4F"/>
                    </a:solidFill>
                    <a:latin typeface="Courier"/>
                  </a:rPr>
                  <a:t>p_patch &lt;- </a:t>
                </a:r>
                <a:r>
                  <a:rPr>
                    <a:solidFill>
                      <a:srgbClr val="4758AB"/>
                    </a:solidFill>
                    <a:latin typeface="Courier"/>
                  </a:rPr>
                  <a:t>pf</a:t>
                </a:r>
                <a:r>
                  <a:rPr>
                    <a:solidFill>
                      <a:srgbClr val="003B4F"/>
                    </a:solidFill>
                    <a:latin typeface="Courier"/>
                  </a:rPr>
                  <a:t>(F_patch, df_patch, df_residual, </a:t>
                </a:r>
                <a:r>
                  <a:rPr>
                    <a:solidFill>
                      <a:srgbClr val="657422"/>
                    </a:solidFill>
                    <a:latin typeface="Courier"/>
                  </a:rPr>
                  <a:t>lower.tail =</a:t>
                </a:r>
                <a:r>
                  <a:rPr>
                    <a:solidFill>
                      <a:srgbClr val="003B4F"/>
                    </a:solidFill>
                    <a:latin typeface="Courier"/>
                  </a:rPr>
                  <a:t> </a:t>
                </a:r>
                <a:r>
                  <a:rPr>
                    <a:solidFill>
                      <a:srgbClr val="8F5902"/>
                    </a:solidFill>
                    <a:latin typeface="Courier"/>
                  </a:rPr>
                  <a:t>FALSE</a:t>
                </a:r>
                <a:r>
                  <a:rPr>
                    <a:solidFill>
                      <a:srgbClr val="003B4F"/>
                    </a:solidFill>
                    <a:latin typeface="Courier"/>
                  </a:rPr>
                  <a:t>)</a:t>
                </a:r>
                <a:br/>
                <a:br/>
                <a:r>
                  <a:rPr>
                    <a:solidFill>
                      <a:srgbClr val="5E5E5E"/>
                    </a:solidFill>
                    <a:latin typeface="Courier"/>
                  </a:rPr>
                  <a:t># Create ANOVA table</a:t>
                </a:r>
                <a:br/>
                <a:r>
                  <a:rPr>
                    <a:solidFill>
                      <a:srgbClr val="003B4F"/>
                    </a:solidFill>
                    <a:latin typeface="Courier"/>
                  </a:rPr>
                  <a:t>trad_anova_table &lt;- </a:t>
                </a:r>
                <a:r>
                  <a:rPr>
                    <a:solidFill>
                      <a:srgbClr val="4758AB"/>
                    </a:solidFill>
                    <a:latin typeface="Courier"/>
                  </a:rPr>
                  <a:t>data.frame</a:t>
                </a:r>
                <a:r>
                  <a:rPr>
                    <a:solidFill>
                      <a:srgbClr val="003B4F"/>
                    </a:solidFill>
                    <a:latin typeface="Courier"/>
                  </a:rPr>
                  <a:t>(</a:t>
                </a:r>
                <a:br/>
                <a:r>
                  <a:rPr>
                    <a:solidFill>
                      <a:srgbClr val="003B4F"/>
                    </a:solidFill>
                    <a:latin typeface="Courier"/>
                  </a:rPr>
                  <a:t>  </a:t>
                </a:r>
                <a:r>
                  <a:rPr>
                    <a:solidFill>
                      <a:srgbClr val="657422"/>
                    </a:solidFill>
                    <a:latin typeface="Courier"/>
                  </a:rPr>
                  <a:t>Source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"Treatment"</a:t>
                </a:r>
                <a:r>
                  <a:rPr>
                    <a:solidFill>
                      <a:srgbClr val="003B4F"/>
                    </a:solidFill>
                    <a:latin typeface="Courier"/>
                  </a:rPr>
                  <a:t>, </a:t>
                </a:r>
                <a:r>
                  <a:rPr>
                    <a:solidFill>
                      <a:srgbClr val="20794D"/>
                    </a:solidFill>
                    <a:latin typeface="Courier"/>
                  </a:rPr>
                  <a:t>"Patches (treatment)"</a:t>
                </a:r>
                <a:r>
                  <a:rPr>
                    <a:solidFill>
                      <a:srgbClr val="003B4F"/>
                    </a:solidFill>
                    <a:latin typeface="Courier"/>
                  </a:rPr>
                  <a:t>, </a:t>
                </a:r>
                <a:r>
                  <a:rPr>
                    <a:solidFill>
                      <a:srgbClr val="20794D"/>
                    </a:solidFill>
                    <a:latin typeface="Courier"/>
                  </a:rPr>
                  <a:t>"Residual"</a:t>
                </a:r>
                <a:r>
                  <a:rPr>
                    <a:solidFill>
                      <a:srgbClr val="003B4F"/>
                    </a:solidFill>
                    <a:latin typeface="Courier"/>
                  </a:rPr>
                  <a:t>),</a:t>
                </a:r>
                <a:br/>
                <a:r>
                  <a:rPr>
                    <a:solidFill>
                      <a:srgbClr val="003B4F"/>
                    </a:solidFill>
                    <a:latin typeface="Courier"/>
                  </a:rPr>
                  <a:t>  </a:t>
                </a:r>
                <a:r>
                  <a:rPr>
                    <a:solidFill>
                      <a:srgbClr val="657422"/>
                    </a:solidFill>
                    <a:latin typeface="Courier"/>
                  </a:rPr>
                  <a:t>df =</a:t>
                </a:r>
                <a:r>
                  <a:rPr>
                    <a:solidFill>
                      <a:srgbClr val="003B4F"/>
                    </a:solidFill>
                    <a:latin typeface="Courier"/>
                  </a:rPr>
                  <a:t> </a:t>
                </a:r>
                <a:r>
                  <a:rPr>
                    <a:solidFill>
                      <a:srgbClr val="4758AB"/>
                    </a:solidFill>
                    <a:latin typeface="Courier"/>
                  </a:rPr>
                  <a:t>c</a:t>
                </a:r>
                <a:r>
                  <a:rPr>
                    <a:solidFill>
                      <a:srgbClr val="003B4F"/>
                    </a:solidFill>
                    <a:latin typeface="Courier"/>
                  </a:rPr>
                  <a:t>(df_treat, df_patch, df_residual),</a:t>
                </a:r>
                <a:br/>
                <a:r>
                  <a:rPr>
                    <a:solidFill>
                      <a:srgbClr val="003B4F"/>
                    </a:solidFill>
                    <a:latin typeface="Courier"/>
                  </a:rPr>
                  <a:t>  </a:t>
                </a:r>
                <a:r>
                  <a:rPr>
                    <a:solidFill>
                      <a:srgbClr val="657422"/>
                    </a:solidFill>
                    <a:latin typeface="Courier"/>
                  </a:rPr>
                  <a:t>MS =</a:t>
                </a:r>
                <a:r>
                  <a:rPr>
                    <a:solidFill>
                      <a:srgbClr val="003B4F"/>
                    </a:solidFill>
                    <a:latin typeface="Courier"/>
                  </a:rPr>
                  <a:t> </a:t>
                </a:r>
                <a:r>
                  <a:rPr>
                    <a:solidFill>
                      <a:srgbClr val="4758AB"/>
                    </a:solidFill>
                    <a:latin typeface="Courier"/>
                  </a:rPr>
                  <a:t>c</a:t>
                </a:r>
                <a:r>
                  <a:rPr>
                    <a:solidFill>
                      <a:srgbClr val="003B4F"/>
                    </a:solidFill>
                    <a:latin typeface="Courier"/>
                  </a:rPr>
                  <a:t>(MS_treat, MS_patch, MS_residual),</a:t>
                </a:r>
                <a:br/>
                <a:r>
                  <a:rPr>
                    <a:solidFill>
                      <a:srgbClr val="003B4F"/>
                    </a:solidFill>
                    <a:latin typeface="Courier"/>
                  </a:rPr>
                  <a:t>  </a:t>
                </a:r>
                <a:r>
                  <a:rPr>
                    <a:solidFill>
                      <a:srgbClr val="657422"/>
                    </a:solidFill>
                    <a:latin typeface="Courier"/>
                  </a:rPr>
                  <a:t>F =</a:t>
                </a:r>
                <a:r>
                  <a:rPr>
                    <a:solidFill>
                      <a:srgbClr val="003B4F"/>
                    </a:solidFill>
                    <a:latin typeface="Courier"/>
                  </a:rPr>
                  <a:t> </a:t>
                </a:r>
                <a:r>
                  <a:rPr>
                    <a:solidFill>
                      <a:srgbClr val="4758AB"/>
                    </a:solidFill>
                    <a:latin typeface="Courier"/>
                  </a:rPr>
                  <a:t>c</a:t>
                </a:r>
                <a:r>
                  <a:rPr>
                    <a:solidFill>
                      <a:srgbClr val="003B4F"/>
                    </a:solidFill>
                    <a:latin typeface="Courier"/>
                  </a:rPr>
                  <a:t>(F_treat, F_patch, </a:t>
                </a:r>
                <a:r>
                  <a:rPr>
                    <a:solidFill>
                      <a:srgbClr val="8F5902"/>
                    </a:solidFill>
                    <a:latin typeface="Courier"/>
                  </a:rPr>
                  <a:t>NA</a:t>
                </a:r>
                <a:r>
                  <a:rPr>
                    <a:solidFill>
                      <a:srgbClr val="003B4F"/>
                    </a:solidFill>
                    <a:latin typeface="Courier"/>
                  </a:rPr>
                  <a:t>),</a:t>
                </a:r>
                <a:br/>
                <a:r>
                  <a:rPr>
                    <a:solidFill>
                      <a:srgbClr val="003B4F"/>
                    </a:solidFill>
                    <a:latin typeface="Courier"/>
                  </a:rPr>
                  <a:t>  </a:t>
                </a:r>
                <a:r>
                  <a:rPr>
                    <a:solidFill>
                      <a:srgbClr val="657422"/>
                    </a:solidFill>
                    <a:latin typeface="Courier"/>
                  </a:rPr>
                  <a:t>p =</a:t>
                </a:r>
                <a:r>
                  <a:rPr>
                    <a:solidFill>
                      <a:srgbClr val="003B4F"/>
                    </a:solidFill>
                    <a:latin typeface="Courier"/>
                  </a:rPr>
                  <a:t> </a:t>
                </a:r>
                <a:r>
                  <a:rPr>
                    <a:solidFill>
                      <a:srgbClr val="4758AB"/>
                    </a:solidFill>
                    <a:latin typeface="Courier"/>
                  </a:rPr>
                  <a:t>c</a:t>
                </a:r>
                <a:r>
                  <a:rPr>
                    <a:solidFill>
                      <a:srgbClr val="003B4F"/>
                    </a:solidFill>
                    <a:latin typeface="Courier"/>
                  </a:rPr>
                  <a:t>(p_treat, p_patch, </a:t>
                </a:r>
                <a:r>
                  <a:rPr>
                    <a:solidFill>
                      <a:srgbClr val="8F5902"/>
                    </a:solidFill>
                    <a:latin typeface="Courier"/>
                  </a:rPr>
                  <a:t>NA</a:t>
                </a:r>
                <a:r>
                  <a:rPr>
                    <a:solidFill>
                      <a:srgbClr val="003B4F"/>
                    </a:solidFill>
                    <a:latin typeface="Courier"/>
                  </a:rPr>
                  <a:t>)</a:t>
                </a:r>
                <a:br/>
                <a:r>
                  <a:rPr>
                    <a:solidFill>
                      <a:srgbClr val="003B4F"/>
                    </a:solidFill>
                    <a:latin typeface="Courier"/>
                  </a:rPr>
                  <a:t>)</a:t>
                </a:r>
                <a:br/>
                <a:br/>
                <a:r>
                  <a:rPr>
                    <a:solidFill>
                      <a:srgbClr val="5E5E5E"/>
                    </a:solidFill>
                    <a:latin typeface="Courier"/>
                  </a:rPr>
                  <a:t># Format p-values</a:t>
                </a:r>
                <a:br/>
                <a:r>
                  <a:rPr>
                    <a:solidFill>
                      <a:srgbClr val="003B4F"/>
                    </a:solidFill>
                    <a:latin typeface="Courier"/>
                  </a:rPr>
                  <a:t>trad_anova_table</a:t>
                </a:r>
                <a:r>
                  <a:rPr>
                    <a:solidFill>
                      <a:srgbClr val="5E5E5E"/>
                    </a:solidFill>
                    <a:latin typeface="Courier"/>
                  </a:rPr>
                  <a:t>$</a:t>
                </a:r>
                <a:r>
                  <a:rPr>
                    <a:solidFill>
                      <a:srgbClr val="003B4F"/>
                    </a:solidFill>
                    <a:latin typeface="Courier"/>
                  </a:rPr>
                  <a:t>p &lt;- </a:t>
                </a:r>
                <a:r>
                  <a:rPr>
                    <a:solidFill>
                      <a:srgbClr val="4758AB"/>
                    </a:solidFill>
                    <a:latin typeface="Courier"/>
                  </a:rPr>
                  <a:t>ifelse</a:t>
                </a:r>
                <a:r>
                  <a:rPr>
                    <a:solidFill>
                      <a:srgbClr val="003B4F"/>
                    </a:solidFill>
                    <a:latin typeface="Courier"/>
                  </a:rPr>
                  <a:t>(trad_anova_table</a:t>
                </a:r>
                <a:r>
                  <a:rPr>
                    <a:solidFill>
                      <a:srgbClr val="5E5E5E"/>
                    </a:solidFill>
                    <a:latin typeface="Courier"/>
                  </a:rPr>
                  <a:t>$</a:t>
                </a:r>
                <a:r>
                  <a:rPr>
                    <a:solidFill>
                      <a:srgbClr val="003B4F"/>
                    </a:solidFill>
                    <a:latin typeface="Courier"/>
                  </a:rPr>
                  <a:t>p </a:t>
                </a:r>
                <a:r>
                  <a:rPr>
                    <a:solidFill>
                      <a:srgbClr val="5E5E5E"/>
                    </a:solidFill>
                    <a:latin typeface="Courier"/>
                  </a:rPr>
                  <a:t>&lt;</a:t>
                </a:r>
                <a:r>
                  <a:rPr>
                    <a:solidFill>
                      <a:srgbClr val="003B4F"/>
                    </a:solidFill>
                    <a:latin typeface="Courier"/>
                  </a:rPr>
                  <a:t> </a:t>
                </a:r>
                <a:r>
                  <a:rPr>
                    <a:solidFill>
                      <a:srgbClr val="AD0000"/>
                    </a:solidFill>
                    <a:latin typeface="Courier"/>
                  </a:rPr>
                  <a:t>0.001</a:t>
                </a:r>
                <a:r>
                  <a:rPr>
                    <a:solidFill>
                      <a:srgbClr val="003B4F"/>
                    </a:solidFill>
                    <a:latin typeface="Courier"/>
                  </a:rPr>
                  <a:t>, </a:t>
                </a:r>
                <a:r>
                  <a:rPr>
                    <a:solidFill>
                      <a:srgbClr val="20794D"/>
                    </a:solidFill>
                    <a:latin typeface="Courier"/>
                  </a:rPr>
                  <a:t>"&lt;0.001"</a:t>
                </a:r>
                <a:r>
                  <a:rPr>
                    <a:solidFill>
                      <a:srgbClr val="003B4F"/>
                    </a:solidFill>
                    <a:latin typeface="Courier"/>
                  </a:rPr>
                  <a:t>,</a:t>
                </a:r>
                <a:br/>
                <a:r>
                  <a:rPr>
                    <a:solidFill>
                      <a:srgbClr val="003B4F"/>
                    </a:solidFill>
                    <a:latin typeface="Courier"/>
                  </a:rPr>
                  <a:t>                       </a:t>
                </a:r>
                <a:r>
                  <a:rPr>
                    <a:solidFill>
                      <a:srgbClr val="4758AB"/>
                    </a:solidFill>
                    <a:latin typeface="Courier"/>
                  </a:rPr>
                  <a:t>ifelse</a:t>
                </a:r>
                <a:r>
                  <a:rPr>
                    <a:solidFill>
                      <a:srgbClr val="003B4F"/>
                    </a:solidFill>
                    <a:latin typeface="Courier"/>
                  </a:rPr>
                  <a:t>(</a:t>
                </a:r>
                <a:r>
                  <a:rPr>
                    <a:solidFill>
                      <a:srgbClr val="4758AB"/>
                    </a:solidFill>
                    <a:latin typeface="Courier"/>
                  </a:rPr>
                  <a:t>is.na</a:t>
                </a:r>
                <a:r>
                  <a:rPr>
                    <a:solidFill>
                      <a:srgbClr val="003B4F"/>
                    </a:solidFill>
                    <a:latin typeface="Courier"/>
                  </a:rPr>
                  <a:t>(trad_anova_table</a:t>
                </a:r>
                <a:r>
                  <a:rPr>
                    <a:solidFill>
                      <a:srgbClr val="5E5E5E"/>
                    </a:solidFill>
                    <a:latin typeface="Courier"/>
                  </a:rPr>
                  <a:t>$</a:t>
                </a:r>
                <a:r>
                  <a:rPr>
                    <a:solidFill>
                      <a:srgbClr val="003B4F"/>
                    </a:solidFill>
                    <a:latin typeface="Courier"/>
                  </a:rPr>
                  <a:t>p), </a:t>
                </a:r>
                <a:r>
                  <a:rPr>
                    <a:solidFill>
                      <a:srgbClr val="8F5902"/>
                    </a:solidFill>
                    <a:latin typeface="Courier"/>
                  </a:rPr>
                  <a:t>NA</a:t>
                </a:r>
                <a:r>
                  <a:rPr>
                    <a:solidFill>
                      <a:srgbClr val="003B4F"/>
                    </a:solidFill>
                    <a:latin typeface="Courier"/>
                  </a:rPr>
                  <a:t>,</a:t>
                </a:r>
                <a:br/>
                <a:r>
                  <a:rPr>
                    <a:solidFill>
                      <a:srgbClr val="003B4F"/>
                    </a:solidFill>
                    <a:latin typeface="Courier"/>
                  </a:rPr>
                  <a:t>                              </a:t>
                </a:r>
                <a:r>
                  <a:rPr>
                    <a:solidFill>
                      <a:srgbClr val="4758AB"/>
                    </a:solidFill>
                    <a:latin typeface="Courier"/>
                  </a:rPr>
                  <a:t>format</a:t>
                </a:r>
                <a:r>
                  <a:rPr>
                    <a:solidFill>
                      <a:srgbClr val="003B4F"/>
                    </a:solidFill>
                    <a:latin typeface="Courier"/>
                  </a:rPr>
                  <a:t>(trad_anova_table</a:t>
                </a:r>
                <a:r>
                  <a:rPr>
                    <a:solidFill>
                      <a:srgbClr val="5E5E5E"/>
                    </a:solidFill>
                    <a:latin typeface="Courier"/>
                  </a:rPr>
                  <a:t>$</a:t>
                </a:r>
                <a:r>
                  <a:rPr>
                    <a:solidFill>
                      <a:srgbClr val="003B4F"/>
                    </a:solidFill>
                    <a:latin typeface="Courier"/>
                  </a:rPr>
                  <a:t>p, </a:t>
                </a:r>
                <a:r>
                  <a:rPr>
                    <a:solidFill>
                      <a:srgbClr val="657422"/>
                    </a:solidFill>
                    <a:latin typeface="Courier"/>
                  </a:rPr>
                  <a:t>digits =</a:t>
                </a:r>
                <a:r>
                  <a:rPr>
                    <a:solidFill>
                      <a:srgbClr val="003B4F"/>
                    </a:solidFill>
                    <a:latin typeface="Courier"/>
                  </a:rPr>
                  <a:t> </a:t>
                </a:r>
                <a:r>
                  <a:rPr>
                    <a:solidFill>
                      <a:srgbClr val="AD0000"/>
                    </a:solidFill>
                    <a:latin typeface="Courier"/>
                  </a:rPr>
                  <a:t>3</a:t>
                </a:r>
                <a:r>
                  <a:rPr>
                    <a:solidFill>
                      <a:srgbClr val="003B4F"/>
                    </a:solidFill>
                    <a:latin typeface="Courier"/>
                  </a:rPr>
                  <a:t>)))</a:t>
                </a:r>
                <a:br/>
                <a:r>
                  <a:rPr>
                    <a:solidFill>
                      <a:srgbClr val="003B4F"/>
                    </a:solidFill>
                    <a:latin typeface="Courier"/>
                  </a:rPr>
                  <a:t>trad_anova_table</a:t>
                </a:r>
              </a:p>
              <a:p>
                <a:pPr lvl="0" indent="0">
                  <a:buNone/>
                </a:pPr>
                <a:r>
                  <a:rPr>
                    <a:latin typeface="Courier"/>
                  </a:rPr>
                  <a:t>               Source df       MS        F           p
1           Treatment  3 4809.712 2.717102 0.091262004
2 Patches (treatment) 12 1770.162 5.928207      &lt;0.001
3            Residual 64  298.600       NA        &lt;NA&gt;</a:t>
                </a:r>
              </a:p>
              <a:p>
                <a:pPr lvl="0" indent="0">
                  <a:buNone/>
                </a:pPr>
                <a:r>
                  <a:rPr>
                    <a:solidFill>
                      <a:srgbClr val="5E5E5E"/>
                    </a:solidFill>
                    <a:latin typeface="Courier"/>
                  </a:rPr>
                  <a:t># # Display traditional ANOVA table with flextable</a:t>
                </a:r>
                <a:br/>
                <a:r>
                  <a:rPr>
                    <a:solidFill>
                      <a:srgbClr val="5E5E5E"/>
                    </a:solidFill>
                    <a:latin typeface="Courier"/>
                  </a:rPr>
                  <a:t># trad_anova_table %&gt;%</a:t>
                </a:r>
                <a:br/>
                <a:r>
                  <a:rPr>
                    <a:solidFill>
                      <a:srgbClr val="5E5E5E"/>
                    </a:solidFill>
                    <a:latin typeface="Courier"/>
                  </a:rPr>
                  <a:t>#   flextable() %&gt;%</a:t>
                </a:r>
                <a:br/>
                <a:r>
                  <a:rPr>
                    <a:solidFill>
                      <a:srgbClr val="5E5E5E"/>
                    </a:solidFill>
                    <a:latin typeface="Courier"/>
                  </a:rPr>
                  <a:t>#   set_header_labels(</a:t>
                </a:r>
                <a:br/>
                <a:r>
                  <a:rPr>
                    <a:solidFill>
                      <a:srgbClr val="5E5E5E"/>
                    </a:solidFill>
                    <a:latin typeface="Courier"/>
                  </a:rPr>
                  <a:t>#     Source = "Source of variation",</a:t>
                </a:r>
                <a:br/>
                <a:r>
                  <a:rPr>
                    <a:solidFill>
                      <a:srgbClr val="5E5E5E"/>
                    </a:solidFill>
                    <a:latin typeface="Courier"/>
                  </a:rPr>
                  <a:t>#     df = "df",</a:t>
                </a:r>
                <a:br/>
                <a:r>
                  <a:rPr>
                    <a:solidFill>
                      <a:srgbClr val="5E5E5E"/>
                    </a:solidFill>
                    <a:latin typeface="Courier"/>
                  </a:rPr>
                  <a:t>#     MS = "MS",</a:t>
                </a:r>
                <a:br/>
                <a:r>
                  <a:rPr>
                    <a:solidFill>
                      <a:srgbClr val="5E5E5E"/>
                    </a:solidFill>
                    <a:latin typeface="Courier"/>
                  </a:rPr>
                  <a:t>#     F = "F",</a:t>
                </a:r>
                <a:br/>
                <a:r>
                  <a:rPr>
                    <a:solidFill>
                      <a:srgbClr val="5E5E5E"/>
                    </a:solidFill>
                    <a:latin typeface="Courier"/>
                  </a:rPr>
                  <a:t>#     p = "p"</a:t>
                </a:r>
                <a:br/>
                <a:r>
                  <a:rPr>
                    <a:solidFill>
                      <a:srgbClr val="5E5E5E"/>
                    </a:solidFill>
                    <a:latin typeface="Courier"/>
                  </a:rPr>
                  <a:t>#   ) %&gt;%</a:t>
                </a:r>
                <a:br/>
                <a:r>
                  <a:rPr>
                    <a:solidFill>
                      <a:srgbClr val="5E5E5E"/>
                    </a:solidFill>
                    <a:latin typeface="Courier"/>
                  </a:rPr>
                  <a:t>#   colformat_double(j = c("MS", "F"), digits = 2) %&gt;%</a:t>
                </a:r>
                <a:br/>
                <a:r>
                  <a:rPr>
                    <a:solidFill>
                      <a:srgbClr val="5E5E5E"/>
                    </a:solidFill>
                    <a:latin typeface="Courier"/>
                  </a:rPr>
                  <a:t>#   autofit() %&gt;%</a:t>
                </a:r>
                <a:br/>
                <a:r>
                  <a:rPr>
                    <a:solidFill>
                      <a:srgbClr val="5E5E5E"/>
                    </a:solidFill>
                    <a:latin typeface="Courier"/>
                  </a:rPr>
                  <a:t>#   add_header_lines("ANOVA table for nested design") %&gt;%</a:t>
                </a:r>
                <a:br/>
                <a:r>
                  <a:rPr>
                    <a:solidFill>
                      <a:srgbClr val="5E5E5E"/>
                    </a:solidFill>
                    <a:latin typeface="Courier"/>
                  </a:rPr>
                  <a:t>#   theme_box()</a:t>
                </a:r>
              </a:p>
              <a:p>
                <a:pPr lvl="0" indent="0" marL="0">
                  <a:spcBef>
                    <a:spcPts val="3000"/>
                  </a:spcBef>
                  <a:buNone/>
                </a:pPr>
                <a:r>
                  <a:rPr b="1"/>
                  <a:t>Variance Components</a:t>
                </a:r>
              </a:p>
              <a:p>
                <a:pPr lvl="0" indent="0" marL="0">
                  <a:buNone/>
                </a:pPr>
                <a:r>
                  <a:rPr/>
                  <a:t>We can extract the variance components from the mixed model:</a:t>
                </a:r>
              </a:p>
              <a:p>
                <a:pPr lvl="0" indent="0">
                  <a:buNone/>
                </a:pPr>
                <a:r>
                  <a:rPr>
                    <a:solidFill>
                      <a:srgbClr val="5E5E5E"/>
                    </a:solidFill>
                    <a:latin typeface="Courier"/>
                  </a:rPr>
                  <a:t># Print corrected results</a:t>
                </a:r>
                <a:br/>
                <a:br/>
                <a:r>
                  <a:rPr>
                    <a:solidFill>
                      <a:srgbClr val="5E5E5E"/>
                    </a:solidFill>
                    <a:latin typeface="Courier"/>
                  </a:rPr>
                  <a:t># Extract variance components</a:t>
                </a:r>
                <a:br/>
                <a:r>
                  <a:rPr>
                    <a:solidFill>
                      <a:srgbClr val="003B4F"/>
                    </a:solidFill>
                    <a:latin typeface="Courier"/>
                  </a:rPr>
                  <a:t>vc &lt;- </a:t>
                </a:r>
                <a:r>
                  <a:rPr>
                    <a:solidFill>
                      <a:srgbClr val="4758AB"/>
                    </a:solidFill>
                    <a:latin typeface="Courier"/>
                  </a:rPr>
                  <a:t>VarCorr</a:t>
                </a:r>
                <a:r>
                  <a:rPr>
                    <a:solidFill>
                      <a:srgbClr val="003B4F"/>
                    </a:solidFill>
                    <a:latin typeface="Courier"/>
                  </a:rPr>
                  <a:t>(mixed_model)</a:t>
                </a:r>
                <a:br/>
                <a:r>
                  <a:rPr>
                    <a:solidFill>
                      <a:srgbClr val="4758AB"/>
                    </a:solidFill>
                    <a:latin typeface="Courier"/>
                  </a:rPr>
                  <a:t>print</a:t>
                </a:r>
                <a:r>
                  <a:rPr>
                    <a:solidFill>
                      <a:srgbClr val="003B4F"/>
                    </a:solidFill>
                    <a:latin typeface="Courier"/>
                  </a:rPr>
                  <a:t>(vc)</a:t>
                </a:r>
              </a:p>
              <a:p>
                <a:pPr lvl="0" indent="0">
                  <a:buNone/>
                </a:pPr>
                <a:r>
                  <a:rPr>
                    <a:latin typeface="Courier"/>
                  </a:rPr>
                  <a:t> Groups      Name        Std.Dev.
 TREAT:PATCH (Intercept) 17.156  
 Residual                17.280  </a:t>
                </a:r>
              </a:p>
              <a:p>
                <a:pPr lvl="0" indent="0">
                  <a:buNone/>
                </a:pPr>
                <a:r>
                  <a:rPr>
                    <a:solidFill>
                      <a:srgbClr val="5E5E5E"/>
                    </a:solidFill>
                    <a:latin typeface="Courier"/>
                  </a:rPr>
                  <a:t># Extract variance components</a:t>
                </a:r>
                <a:br/>
                <a:r>
                  <a:rPr>
                    <a:solidFill>
                      <a:srgbClr val="003B4F"/>
                    </a:solidFill>
                    <a:latin typeface="Courier"/>
                  </a:rPr>
                  <a:t>var_comp_patch &lt;- </a:t>
                </a:r>
                <a:r>
                  <a:rPr>
                    <a:solidFill>
                      <a:srgbClr val="4758AB"/>
                    </a:solidFill>
                    <a:latin typeface="Courier"/>
                  </a:rPr>
                  <a:t>as.numeric</a:t>
                </a:r>
                <a:r>
                  <a:rPr>
                    <a:solidFill>
                      <a:srgbClr val="003B4F"/>
                    </a:solidFill>
                    <a:latin typeface="Courier"/>
                  </a:rPr>
                  <a:t>(vc</a:t>
                </a:r>
                <a:r>
                  <a:rPr>
                    <a:solidFill>
                      <a:srgbClr val="5E5E5E"/>
                    </a:solidFill>
                    <a:latin typeface="Courier"/>
                  </a:rPr>
                  <a:t>$</a:t>
                </a:r>
                <a:r>
                  <a:rPr>
                    <a:solidFill>
                      <a:srgbClr val="20794D"/>
                    </a:solidFill>
                    <a:latin typeface="Courier"/>
                  </a:rPr>
                  <a:t>`</a:t>
                </a:r>
                <a:r>
                  <a:rPr>
                    <a:solidFill>
                      <a:srgbClr val="657422"/>
                    </a:solidFill>
                    <a:latin typeface="Courier"/>
                  </a:rPr>
                  <a:t>TREAT:PATCH</a:t>
                </a:r>
                <a:r>
                  <a:rPr>
                    <a:solidFill>
                      <a:srgbClr val="20794D"/>
                    </a:solidFill>
                    <a:latin typeface="Courier"/>
                  </a:rPr>
                  <a:t>`</a:t>
                </a:r>
                <a:r>
                  <a:rPr>
                    <a:solidFill>
                      <a:srgbClr val="003B4F"/>
                    </a:solidFill>
                    <a:latin typeface="Courier"/>
                  </a:rPr>
                  <a:t>)</a:t>
                </a:r>
                <a:br/>
                <a:r>
                  <a:rPr>
                    <a:solidFill>
                      <a:srgbClr val="003B4F"/>
                    </a:solidFill>
                    <a:latin typeface="Courier"/>
                  </a:rPr>
                  <a:t>var_comp_residual &lt;- </a:t>
                </a:r>
                <a:r>
                  <a:rPr>
                    <a:solidFill>
                      <a:srgbClr val="4758AB"/>
                    </a:solidFill>
                    <a:latin typeface="Courier"/>
                  </a:rPr>
                  <a:t>attr</a:t>
                </a:r>
                <a:r>
                  <a:rPr>
                    <a:solidFill>
                      <a:srgbClr val="003B4F"/>
                    </a:solidFill>
                    <a:latin typeface="Courier"/>
                  </a:rPr>
                  <a:t>(vc, </a:t>
                </a:r>
                <a:r>
                  <a:rPr>
                    <a:solidFill>
                      <a:srgbClr val="20794D"/>
                    </a:solidFill>
                    <a:latin typeface="Courier"/>
                  </a:rPr>
                  <a:t>"sc"</a:t>
                </a:r>
                <a:r>
                  <a:rPr>
                    <a:solidFill>
                      <a:srgbClr val="003B4F"/>
                    </a:solidFill>
                    <a:latin typeface="Courier"/>
                  </a:rPr>
                  <a:t>)</a:t>
                </a:r>
                <a:r>
                  <a:rPr>
                    <a:solidFill>
                      <a:srgbClr val="5E5E5E"/>
                    </a:solidFill>
                    <a:latin typeface="Courier"/>
                  </a:rPr>
                  <a:t>^</a:t>
                </a:r>
                <a:r>
                  <a:rPr>
                    <a:solidFill>
                      <a:srgbClr val="AD0000"/>
                    </a:solidFill>
                    <a:latin typeface="Courier"/>
                  </a:rPr>
                  <a:t>2</a:t>
                </a:r>
                <a:br/>
                <a:br/>
                <a:r>
                  <a:rPr>
                    <a:solidFill>
                      <a:srgbClr val="5E5E5E"/>
                    </a:solidFill>
                    <a:latin typeface="Courier"/>
                  </a:rPr>
                  <a:t># Calculate percentage of total variance</a:t>
                </a:r>
                <a:br/>
                <a:r>
                  <a:rPr>
                    <a:solidFill>
                      <a:srgbClr val="003B4F"/>
                    </a:solidFill>
                    <a:latin typeface="Courier"/>
                  </a:rPr>
                  <a:t>total_var &lt;- var_comp_patch </a:t>
                </a:r>
                <a:r>
                  <a:rPr>
                    <a:solidFill>
                      <a:srgbClr val="5E5E5E"/>
                    </a:solidFill>
                    <a:latin typeface="Courier"/>
                  </a:rPr>
                  <a:t>+</a:t>
                </a:r>
                <a:r>
                  <a:rPr>
                    <a:solidFill>
                      <a:srgbClr val="003B4F"/>
                    </a:solidFill>
                    <a:latin typeface="Courier"/>
                  </a:rPr>
                  <a:t> var_comp_residual</a:t>
                </a:r>
                <a:br/>
                <a:r>
                  <a:rPr>
                    <a:solidFill>
                      <a:srgbClr val="003B4F"/>
                    </a:solidFill>
                    <a:latin typeface="Courier"/>
                  </a:rPr>
                  <a:t>pct_patch &lt;- var_comp_patch </a:t>
                </a:r>
                <a:r>
                  <a:rPr>
                    <a:solidFill>
                      <a:srgbClr val="5E5E5E"/>
                    </a:solidFill>
                    <a:latin typeface="Courier"/>
                  </a:rPr>
                  <a:t>/</a:t>
                </a:r>
                <a:r>
                  <a:rPr>
                    <a:solidFill>
                      <a:srgbClr val="003B4F"/>
                    </a:solidFill>
                    <a:latin typeface="Courier"/>
                  </a:rPr>
                  <a:t> total_var </a:t>
                </a:r>
                <a:r>
                  <a:rPr>
                    <a:solidFill>
                      <a:srgbClr val="5E5E5E"/>
                    </a:solidFill>
                    <a:latin typeface="Courier"/>
                  </a:rPr>
                  <a:t>*</a:t>
                </a:r>
                <a:r>
                  <a:rPr>
                    <a:solidFill>
                      <a:srgbClr val="003B4F"/>
                    </a:solidFill>
                    <a:latin typeface="Courier"/>
                  </a:rPr>
                  <a:t> </a:t>
                </a:r>
                <a:r>
                  <a:rPr>
                    <a:solidFill>
                      <a:srgbClr val="AD0000"/>
                    </a:solidFill>
                    <a:latin typeface="Courier"/>
                  </a:rPr>
                  <a:t>100</a:t>
                </a:r>
                <a:br/>
                <a:r>
                  <a:rPr>
                    <a:solidFill>
                      <a:srgbClr val="003B4F"/>
                    </a:solidFill>
                    <a:latin typeface="Courier"/>
                  </a:rPr>
                  <a:t>pct_residual &lt;- var_comp_residual </a:t>
                </a:r>
                <a:r>
                  <a:rPr>
                    <a:solidFill>
                      <a:srgbClr val="5E5E5E"/>
                    </a:solidFill>
                    <a:latin typeface="Courier"/>
                  </a:rPr>
                  <a:t>/</a:t>
                </a:r>
                <a:r>
                  <a:rPr>
                    <a:solidFill>
                      <a:srgbClr val="003B4F"/>
                    </a:solidFill>
                    <a:latin typeface="Courier"/>
                  </a:rPr>
                  <a:t> total_var </a:t>
                </a:r>
                <a:r>
                  <a:rPr>
                    <a:solidFill>
                      <a:srgbClr val="5E5E5E"/>
                    </a:solidFill>
                    <a:latin typeface="Courier"/>
                  </a:rPr>
                  <a:t>*</a:t>
                </a:r>
                <a:r>
                  <a:rPr>
                    <a:solidFill>
                      <a:srgbClr val="003B4F"/>
                    </a:solidFill>
                    <a:latin typeface="Courier"/>
                  </a:rPr>
                  <a:t> </a:t>
                </a:r>
                <a:r>
                  <a:rPr>
                    <a:solidFill>
                      <a:srgbClr val="AD0000"/>
                    </a:solidFill>
                    <a:latin typeface="Courier"/>
                  </a:rPr>
                  <a:t>100</a:t>
                </a:r>
                <a:br/>
                <a:br/>
                <a:r>
                  <a:rPr>
                    <a:solidFill>
                      <a:srgbClr val="5E5E5E"/>
                    </a:solidFill>
                    <a:latin typeface="Courier"/>
                  </a:rPr>
                  <a:t># Calculate treatment variance component</a:t>
                </a:r>
                <a:br/>
                <a:r>
                  <a:rPr>
                    <a:solidFill>
                      <a:srgbClr val="003B4F"/>
                    </a:solidFill>
                    <a:latin typeface="Courier"/>
                  </a:rPr>
                  <a:t>n_quad &lt;- </a:t>
                </a:r>
                <a:r>
                  <a:rPr>
                    <a:solidFill>
                      <a:srgbClr val="AD0000"/>
                    </a:solidFill>
                    <a:latin typeface="Courier"/>
                  </a:rPr>
                  <a:t>5</a:t>
                </a:r>
                <a:r>
                  <a:rPr>
                    <a:solidFill>
                      <a:srgbClr val="003B4F"/>
                    </a:solidFill>
                    <a:latin typeface="Courier"/>
                  </a:rPr>
                  <a:t>  </a:t>
                </a:r>
                <a:r>
                  <a:rPr>
                    <a:solidFill>
                      <a:srgbClr val="5E5E5E"/>
                    </a:solidFill>
                    <a:latin typeface="Courier"/>
                  </a:rPr>
                  <a:t># Number of quadrats per patch</a:t>
                </a:r>
                <a:br/>
                <a:r>
                  <a:rPr>
                    <a:solidFill>
                      <a:srgbClr val="003B4F"/>
                    </a:solidFill>
                    <a:latin typeface="Courier"/>
                  </a:rPr>
                  <a:t>n_patch &lt;- </a:t>
                </a:r>
                <a:r>
                  <a:rPr>
                    <a:solidFill>
                      <a:srgbClr val="AD0000"/>
                    </a:solidFill>
                    <a:latin typeface="Courier"/>
                  </a:rPr>
                  <a:t>4</a:t>
                </a:r>
                <a:r>
                  <a:rPr>
                    <a:solidFill>
                      <a:srgbClr val="003B4F"/>
                    </a:solidFill>
                    <a:latin typeface="Courier"/>
                  </a:rPr>
                  <a:t>  </a:t>
                </a:r>
                <a:r>
                  <a:rPr>
                    <a:solidFill>
                      <a:srgbClr val="5E5E5E"/>
                    </a:solidFill>
                    <a:latin typeface="Courier"/>
                  </a:rPr>
                  <a:t># Number of patches per treatment</a:t>
                </a:r>
                <a:br/>
                <a:r>
                  <a:rPr>
                    <a:solidFill>
                      <a:srgbClr val="003B4F"/>
                    </a:solidFill>
                    <a:latin typeface="Courier"/>
                  </a:rPr>
                  <a:t>var_comp_treatment &lt;- (MS_treat </a:t>
                </a:r>
                <a:r>
                  <a:rPr>
                    <a:solidFill>
                      <a:srgbClr val="5E5E5E"/>
                    </a:solidFill>
                    <a:latin typeface="Courier"/>
                  </a:rPr>
                  <a:t>-</a:t>
                </a:r>
                <a:r>
                  <a:rPr>
                    <a:solidFill>
                      <a:srgbClr val="003B4F"/>
                    </a:solidFill>
                    <a:latin typeface="Courier"/>
                  </a:rPr>
                  <a:t> MS_patch) </a:t>
                </a:r>
                <a:r>
                  <a:rPr>
                    <a:solidFill>
                      <a:srgbClr val="5E5E5E"/>
                    </a:solidFill>
                    <a:latin typeface="Courier"/>
                  </a:rPr>
                  <a:t>/</a:t>
                </a:r>
                <a:r>
                  <a:rPr>
                    <a:solidFill>
                      <a:srgbClr val="003B4F"/>
                    </a:solidFill>
                    <a:latin typeface="Courier"/>
                  </a:rPr>
                  <a:t> (n_quad </a:t>
                </a:r>
                <a:r>
                  <a:rPr>
                    <a:solidFill>
                      <a:srgbClr val="5E5E5E"/>
                    </a:solidFill>
                    <a:latin typeface="Courier"/>
                  </a:rPr>
                  <a:t>*</a:t>
                </a:r>
                <a:r>
                  <a:rPr>
                    <a:solidFill>
                      <a:srgbClr val="003B4F"/>
                    </a:solidFill>
                    <a:latin typeface="Courier"/>
                  </a:rPr>
                  <a:t> n_patch)</a:t>
                </a:r>
                <a:br/>
                <a:br/>
                <a:r>
                  <a:rPr>
                    <a:solidFill>
                      <a:srgbClr val="5E5E5E"/>
                    </a:solidFill>
                    <a:latin typeface="Courier"/>
                  </a:rPr>
                  <a:t># Format variance components for display</a:t>
                </a:r>
                <a:br/>
                <a:r>
                  <a:rPr>
                    <a:solidFill>
                      <a:srgbClr val="003B4F"/>
                    </a:solidFill>
                    <a:latin typeface="Courier"/>
                  </a:rPr>
                  <a:t>var_comp_treatment_display &lt;- </a:t>
                </a:r>
                <a:r>
                  <a:rPr>
                    <a:solidFill>
                      <a:srgbClr val="4758AB"/>
                    </a:solidFill>
                    <a:latin typeface="Courier"/>
                  </a:rPr>
                  <a:t>ifelse</a:t>
                </a:r>
                <a:r>
                  <a:rPr>
                    <a:solidFill>
                      <a:srgbClr val="003B4F"/>
                    </a:solidFill>
                    <a:latin typeface="Courier"/>
                  </a:rPr>
                  <a:t>(var_comp_treatment </a:t>
                </a:r>
                <a:r>
                  <a:rPr>
                    <a:solidFill>
                      <a:srgbClr val="5E5E5E"/>
                    </a:solidFill>
                    <a:latin typeface="Courier"/>
                  </a:rPr>
                  <a:t>&lt;</a:t>
                </a:r>
                <a:r>
                  <a:rPr>
                    <a:solidFill>
                      <a:srgbClr val="003B4F"/>
                    </a:solidFill>
                    <a:latin typeface="Courier"/>
                  </a:rPr>
                  <a:t> </a:t>
                </a:r>
                <a:r>
                  <a:rPr>
                    <a:solidFill>
                      <a:srgbClr val="AD0000"/>
                    </a:solidFill>
                    <a:latin typeface="Courier"/>
                  </a:rPr>
                  <a:t>0</a:t>
                </a:r>
                <a:r>
                  <a:rPr>
                    <a:solidFill>
                      <a:srgbClr val="003B4F"/>
                    </a:solidFill>
                    <a:latin typeface="Courier"/>
                  </a:rPr>
                  <a:t>, </a:t>
                </a:r>
                <a:br/>
                <a:r>
                  <a:rPr>
                    <a:solidFill>
                      <a:srgbClr val="003B4F"/>
                    </a:solidFill>
                    <a:latin typeface="Courier"/>
                  </a:rPr>
                  <a:t>                                    </a:t>
                </a:r>
                <a:r>
                  <a:rPr>
                    <a:solidFill>
                      <a:srgbClr val="4758AB"/>
                    </a:solidFill>
                    <a:latin typeface="Courier"/>
                  </a:rPr>
                  <a:t>paste0</a:t>
                </a:r>
                <a:r>
                  <a:rPr>
                    <a:solidFill>
                      <a:srgbClr val="003B4F"/>
                    </a:solidFill>
                    <a:latin typeface="Courier"/>
                  </a:rPr>
                  <a:t>(</a:t>
                </a:r>
                <a:r>
                  <a:rPr>
                    <a:solidFill>
                      <a:srgbClr val="20794D"/>
                    </a:solidFill>
                    <a:latin typeface="Courier"/>
                  </a:rPr>
                  <a:t>"("</a:t>
                </a:r>
                <a:r>
                  <a:rPr>
                    <a:solidFill>
                      <a:srgbClr val="003B4F"/>
                    </a:solidFill>
                    <a:latin typeface="Courier"/>
                  </a:rPr>
                  <a:t>, </a:t>
                </a:r>
                <a:r>
                  <a:rPr>
                    <a:solidFill>
                      <a:srgbClr val="4758AB"/>
                    </a:solidFill>
                    <a:latin typeface="Courier"/>
                  </a:rPr>
                  <a:t>format</a:t>
                </a:r>
                <a:r>
                  <a:rPr>
                    <a:solidFill>
                      <a:srgbClr val="003B4F"/>
                    </a:solidFill>
                    <a:latin typeface="Courier"/>
                  </a:rPr>
                  <a:t>(</a:t>
                </a:r>
                <a:r>
                  <a:rPr>
                    <a:solidFill>
                      <a:srgbClr val="4758AB"/>
                    </a:solidFill>
                    <a:latin typeface="Courier"/>
                  </a:rPr>
                  <a:t>abs</a:t>
                </a:r>
                <a:r>
                  <a:rPr>
                    <a:solidFill>
                      <a:srgbClr val="003B4F"/>
                    </a:solidFill>
                    <a:latin typeface="Courier"/>
                  </a:rPr>
                  <a:t>(var_comp_treatment), </a:t>
                </a:r>
                <a:r>
                  <a:rPr>
                    <a:solidFill>
                      <a:srgbClr val="657422"/>
                    </a:solidFill>
                    <a:latin typeface="Courier"/>
                  </a:rPr>
                  <a:t>digits =</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20794D"/>
                    </a:solidFill>
                    <a:latin typeface="Courier"/>
                  </a:rPr>
                  <a:t>")"</a:t>
                </a:r>
                <a:r>
                  <a:rPr>
                    <a:solidFill>
                      <a:srgbClr val="003B4F"/>
                    </a:solidFill>
                    <a:latin typeface="Courier"/>
                  </a:rPr>
                  <a:t>),</a:t>
                </a:r>
                <a:br/>
                <a:r>
                  <a:rPr>
                    <a:solidFill>
                      <a:srgbClr val="003B4F"/>
                    </a:solidFill>
                    <a:latin typeface="Courier"/>
                  </a:rPr>
                  <a:t>                                    </a:t>
                </a:r>
                <a:r>
                  <a:rPr>
                    <a:solidFill>
                      <a:srgbClr val="4758AB"/>
                    </a:solidFill>
                    <a:latin typeface="Courier"/>
                  </a:rPr>
                  <a:t>format</a:t>
                </a:r>
                <a:r>
                  <a:rPr>
                    <a:solidFill>
                      <a:srgbClr val="003B4F"/>
                    </a:solidFill>
                    <a:latin typeface="Courier"/>
                  </a:rPr>
                  <a:t>(var_comp_treatment, </a:t>
                </a:r>
                <a:r>
                  <a:rPr>
                    <a:solidFill>
                      <a:srgbClr val="657422"/>
                    </a:solidFill>
                    <a:latin typeface="Courier"/>
                  </a:rPr>
                  <a:t>digits =</a:t>
                </a:r>
                <a:r>
                  <a:rPr>
                    <a:solidFill>
                      <a:srgbClr val="003B4F"/>
                    </a:solidFill>
                    <a:latin typeface="Courier"/>
                  </a:rPr>
                  <a:t> </a:t>
                </a:r>
                <a:r>
                  <a:rPr>
                    <a:solidFill>
                      <a:srgbClr val="AD0000"/>
                    </a:solidFill>
                    <a:latin typeface="Courier"/>
                  </a:rPr>
                  <a:t>2</a:t>
                </a:r>
                <a:r>
                  <a:rPr>
                    <a:solidFill>
                      <a:srgbClr val="003B4F"/>
                    </a:solidFill>
                    <a:latin typeface="Courier"/>
                  </a:rPr>
                  <a:t>))</a:t>
                </a:r>
                <a:br/>
                <a:br/>
                <a:r>
                  <a:rPr>
                    <a:solidFill>
                      <a:srgbClr val="5E5E5E"/>
                    </a:solidFill>
                    <a:latin typeface="Courier"/>
                  </a:rPr>
                  <a:t># Create variance components table</a:t>
                </a:r>
                <a:br/>
                <a:r>
                  <a:rPr>
                    <a:solidFill>
                      <a:srgbClr val="003B4F"/>
                    </a:solidFill>
                    <a:latin typeface="Courier"/>
                  </a:rPr>
                  <a:t>var_comp_table &lt;- </a:t>
                </a:r>
                <a:r>
                  <a:rPr>
                    <a:solidFill>
                      <a:srgbClr val="4758AB"/>
                    </a:solidFill>
                    <a:latin typeface="Courier"/>
                  </a:rPr>
                  <a:t>data.frame</a:t>
                </a:r>
                <a:r>
                  <a:rPr>
                    <a:solidFill>
                      <a:srgbClr val="003B4F"/>
                    </a:solidFill>
                    <a:latin typeface="Courier"/>
                  </a:rPr>
                  <a:t>(</a:t>
                </a:r>
                <a:br/>
                <a:r>
                  <a:rPr>
                    <a:solidFill>
                      <a:srgbClr val="003B4F"/>
                    </a:solidFill>
                    <a:latin typeface="Courier"/>
                  </a:rPr>
                  <a:t>  </a:t>
                </a:r>
                <a:r>
                  <a:rPr>
                    <a:solidFill>
                      <a:srgbClr val="657422"/>
                    </a:solidFill>
                    <a:latin typeface="Courier"/>
                  </a:rPr>
                  <a:t>Source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"Treatment"</a:t>
                </a:r>
                <a:r>
                  <a:rPr>
                    <a:solidFill>
                      <a:srgbClr val="003B4F"/>
                    </a:solidFill>
                    <a:latin typeface="Courier"/>
                  </a:rPr>
                  <a:t>, </a:t>
                </a:r>
                <a:r>
                  <a:rPr>
                    <a:solidFill>
                      <a:srgbClr val="20794D"/>
                    </a:solidFill>
                    <a:latin typeface="Courier"/>
                  </a:rPr>
                  <a:t>"Patches (treatment)"</a:t>
                </a:r>
                <a:r>
                  <a:rPr>
                    <a:solidFill>
                      <a:srgbClr val="003B4F"/>
                    </a:solidFill>
                    <a:latin typeface="Courier"/>
                  </a:rPr>
                  <a:t>, </a:t>
                </a:r>
                <a:r>
                  <a:rPr>
                    <a:solidFill>
                      <a:srgbClr val="20794D"/>
                    </a:solidFill>
                    <a:latin typeface="Courier"/>
                  </a:rPr>
                  <a:t>"Residual"</a:t>
                </a:r>
                <a:r>
                  <a:rPr>
                    <a:solidFill>
                      <a:srgbClr val="003B4F"/>
                    </a:solidFill>
                    <a:latin typeface="Courier"/>
                  </a:rPr>
                  <a:t>),</a:t>
                </a:r>
                <a:br/>
                <a:r>
                  <a:rPr>
                    <a:solidFill>
                      <a:srgbClr val="003B4F"/>
                    </a:solidFill>
                    <a:latin typeface="Courier"/>
                  </a:rPr>
                  <a:t>  </a:t>
                </a:r>
                <a:r>
                  <a:rPr>
                    <a:solidFill>
                      <a:srgbClr val="20794D"/>
                    </a:solidFill>
                    <a:latin typeface="Courier"/>
                  </a:rPr>
                  <a:t>`</a:t>
                </a:r>
                <a:r>
                  <a:rPr>
                    <a:solidFill>
                      <a:srgbClr val="657422"/>
                    </a:solidFill>
                    <a:latin typeface="Courier"/>
                  </a:rPr>
                  <a:t>Var.comp</a:t>
                </a:r>
                <a:r>
                  <a:rPr>
                    <a:solidFill>
                      <a:srgbClr val="20794D"/>
                    </a:solidFill>
                    <a:latin typeface="Courier"/>
                  </a:rPr>
                  <a:t>`</a:t>
                </a:r>
                <a:r>
                  <a:rPr>
                    <a:solidFill>
                      <a:srgbClr val="003B4F"/>
                    </a:solidFill>
                    <a:latin typeface="Courier"/>
                  </a:rPr>
                  <a:t> = </a:t>
                </a:r>
                <a:r>
                  <a:rPr>
                    <a:solidFill>
                      <a:srgbClr val="4758AB"/>
                    </a:solidFill>
                    <a:latin typeface="Courier"/>
                  </a:rPr>
                  <a:t>c</a:t>
                </a:r>
                <a:r>
                  <a:rPr>
                    <a:solidFill>
                      <a:srgbClr val="003B4F"/>
                    </a:solidFill>
                    <a:latin typeface="Courier"/>
                  </a:rPr>
                  <a:t>(var_comp_treatment_display, </a:t>
                </a:r>
                <a:br/>
                <a:r>
                  <a:rPr>
                    <a:solidFill>
                      <a:srgbClr val="003B4F"/>
                    </a:solidFill>
                    <a:latin typeface="Courier"/>
                  </a:rPr>
                  <a:t>               </a:t>
                </a:r>
                <a:r>
                  <a:rPr>
                    <a:solidFill>
                      <a:srgbClr val="4758AB"/>
                    </a:solidFill>
                    <a:latin typeface="Courier"/>
                  </a:rPr>
                  <a:t>format</a:t>
                </a:r>
                <a:r>
                  <a:rPr>
                    <a:solidFill>
                      <a:srgbClr val="003B4F"/>
                    </a:solidFill>
                    <a:latin typeface="Courier"/>
                  </a:rPr>
                  <a:t>(var_comp_patch, </a:t>
                </a:r>
                <a:r>
                  <a:rPr>
                    <a:solidFill>
                      <a:srgbClr val="657422"/>
                    </a:solidFill>
                    <a:latin typeface="Courier"/>
                  </a:rPr>
                  <a:t>digits =</a:t>
                </a:r>
                <a:r>
                  <a:rPr>
                    <a:solidFill>
                      <a:srgbClr val="003B4F"/>
                    </a:solidFill>
                    <a:latin typeface="Courier"/>
                  </a:rPr>
                  <a:t> </a:t>
                </a:r>
                <a:r>
                  <a:rPr>
                    <a:solidFill>
                      <a:srgbClr val="AD0000"/>
                    </a:solidFill>
                    <a:latin typeface="Courier"/>
                  </a:rPr>
                  <a:t>2</a:t>
                </a:r>
                <a:r>
                  <a:rPr>
                    <a:solidFill>
                      <a:srgbClr val="003B4F"/>
                    </a:solidFill>
                    <a:latin typeface="Courier"/>
                  </a:rPr>
                  <a:t>),</a:t>
                </a:r>
                <a:br/>
                <a:r>
                  <a:rPr>
                    <a:solidFill>
                      <a:srgbClr val="003B4F"/>
                    </a:solidFill>
                    <a:latin typeface="Courier"/>
                  </a:rPr>
                  <a:t>               </a:t>
                </a:r>
                <a:r>
                  <a:rPr>
                    <a:solidFill>
                      <a:srgbClr val="4758AB"/>
                    </a:solidFill>
                    <a:latin typeface="Courier"/>
                  </a:rPr>
                  <a:t>format</a:t>
                </a:r>
                <a:r>
                  <a:rPr>
                    <a:solidFill>
                      <a:srgbClr val="003B4F"/>
                    </a:solidFill>
                    <a:latin typeface="Courier"/>
                  </a:rPr>
                  <a:t>(var_comp_residual, </a:t>
                </a:r>
                <a:r>
                  <a:rPr>
                    <a:solidFill>
                      <a:srgbClr val="657422"/>
                    </a:solidFill>
                    <a:latin typeface="Courier"/>
                  </a:rPr>
                  <a:t>digits =</a:t>
                </a:r>
                <a:r>
                  <a:rPr>
                    <a:solidFill>
                      <a:srgbClr val="003B4F"/>
                    </a:solidFill>
                    <a:latin typeface="Courier"/>
                  </a:rPr>
                  <a:t> </a:t>
                </a:r>
                <a:r>
                  <a:rPr>
                    <a:solidFill>
                      <a:srgbClr val="AD0000"/>
                    </a:solidFill>
                    <a:latin typeface="Courier"/>
                  </a:rPr>
                  <a:t>2</a:t>
                </a:r>
                <a:r>
                  <a:rPr>
                    <a:solidFill>
                      <a:srgbClr val="003B4F"/>
                    </a:solidFill>
                    <a:latin typeface="Courier"/>
                  </a:rPr>
                  <a:t>))</a:t>
                </a:r>
                <a:br/>
                <a:r>
                  <a:rPr>
                    <a:solidFill>
                      <a:srgbClr val="003B4F"/>
                    </a:solidFill>
                    <a:latin typeface="Courier"/>
                  </a:rPr>
                  <a:t>)</a:t>
                </a:r>
                <a:br/>
                <a:br/>
                <a:r>
                  <a:rPr>
                    <a:solidFill>
                      <a:srgbClr val="5E5E5E"/>
                    </a:solidFill>
                    <a:latin typeface="Courier"/>
                  </a:rPr>
                  <a:t># Display variance components table</a:t>
                </a:r>
                <a:br/>
                <a:r>
                  <a:rPr>
                    <a:solidFill>
                      <a:srgbClr val="003B4F"/>
                    </a:solidFill>
                    <a:latin typeface="Courier"/>
                  </a:rPr>
                  <a:t>var_comp_table </a:t>
                </a:r>
                <a:r>
                  <a:rPr>
                    <a:solidFill>
                      <a:srgbClr val="5E5E5E"/>
                    </a:solidFill>
                    <a:latin typeface="Courier"/>
                  </a:rPr>
                  <a:t>%&gt;%</a:t>
                </a:r>
                <a:br/>
                <a:r>
                  <a:rPr>
                    <a:solidFill>
                      <a:srgbClr val="003B4F"/>
                    </a:solidFill>
                    <a:latin typeface="Courier"/>
                  </a:rPr>
                  <a:t>  </a:t>
                </a:r>
                <a:r>
                  <a:rPr>
                    <a:solidFill>
                      <a:srgbClr val="4758AB"/>
                    </a:solidFill>
                    <a:latin typeface="Courier"/>
                  </a:rPr>
                  <a:t>flextable</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set_header_labels</a:t>
                </a:r>
                <a:r>
                  <a:rPr>
                    <a:solidFill>
                      <a:srgbClr val="003B4F"/>
                    </a:solidFill>
                    <a:latin typeface="Courier"/>
                  </a:rPr>
                  <a:t>(</a:t>
                </a:r>
                <a:br/>
                <a:r>
                  <a:rPr>
                    <a:solidFill>
                      <a:srgbClr val="003B4F"/>
                    </a:solidFill>
                    <a:latin typeface="Courier"/>
                  </a:rPr>
                  <a:t>    </a:t>
                </a:r>
                <a:r>
                  <a:rPr>
                    <a:solidFill>
                      <a:srgbClr val="657422"/>
                    </a:solidFill>
                    <a:latin typeface="Courier"/>
                  </a:rPr>
                  <a:t>Source =</a:t>
                </a:r>
                <a:r>
                  <a:rPr>
                    <a:solidFill>
                      <a:srgbClr val="003B4F"/>
                    </a:solidFill>
                    <a:latin typeface="Courier"/>
                  </a:rPr>
                  <a:t> </a:t>
                </a:r>
                <a:r>
                  <a:rPr>
                    <a:solidFill>
                      <a:srgbClr val="20794D"/>
                    </a:solidFill>
                    <a:latin typeface="Courier"/>
                  </a:rPr>
                  <a:t>"Source of variation"</a:t>
                </a:r>
                <a:r>
                  <a:rPr>
                    <a:solidFill>
                      <a:srgbClr val="003B4F"/>
                    </a:solidFill>
                    <a:latin typeface="Courier"/>
                  </a:rPr>
                  <a:t>,</a:t>
                </a:r>
                <a:br/>
                <a:r>
                  <a:rPr>
                    <a:solidFill>
                      <a:srgbClr val="003B4F"/>
                    </a:solidFill>
                    <a:latin typeface="Courier"/>
                  </a:rPr>
                  <a:t>    </a:t>
                </a:r>
                <a:r>
                  <a:rPr>
                    <a:solidFill>
                      <a:srgbClr val="657422"/>
                    </a:solidFill>
                    <a:latin typeface="Courier"/>
                  </a:rPr>
                  <a:t>Var.comp =</a:t>
                </a:r>
                <a:r>
                  <a:rPr>
                    <a:solidFill>
                      <a:srgbClr val="003B4F"/>
                    </a:solidFill>
                    <a:latin typeface="Courier"/>
                  </a:rPr>
                  <a:t> </a:t>
                </a:r>
                <a:r>
                  <a:rPr>
                    <a:solidFill>
                      <a:srgbClr val="20794D"/>
                    </a:solidFill>
                    <a:latin typeface="Courier"/>
                  </a:rPr>
                  <a:t>"Variance component"</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autofit</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add_header_lines</a:t>
                </a:r>
                <a:r>
                  <a:rPr>
                    <a:solidFill>
                      <a:srgbClr val="003B4F"/>
                    </a:solidFill>
                    <a:latin typeface="Courier"/>
                  </a:rPr>
                  <a:t>(</a:t>
                </a:r>
                <a:r>
                  <a:rPr>
                    <a:solidFill>
                      <a:srgbClr val="20794D"/>
                    </a:solidFill>
                    <a:latin typeface="Courier"/>
                  </a:rPr>
                  <a:t>"Variance components"</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theme_box</a:t>
                </a:r>
                <a:r>
                  <a:rPr>
                    <a:solidFill>
                      <a:srgbClr val="003B4F"/>
                    </a:solidFill>
                    <a:latin typeface="Courier"/>
                  </a:rPr>
                  <a:t>()</a:t>
                </a:r>
              </a:p>
            </p:txBody>
          </p:sp>
        </mc:Choice>
      </mc:AlternateContent>
      <p:graphicFrame xmlns:a="http://schemas.openxmlformats.org/drawingml/2006/main" xmlns:r="http://schemas.openxmlformats.org/officeDocument/2006/relationships" xmlns:p="http://schemas.openxmlformats.org/presentationml/2006/main">
        <p:nvGraphicFramePr>
          <p:cNvPr id="377603452" name=""/>
          <p:cNvGraphicFramePr>
            <a:graphicFrameLocks noGrp="true"/>
          </p:cNvGraphicFramePr>
          <p:nvPr/>
        </p:nvGraphicFramePr>
        <p:xfrm rot="0">
          <a:off x="914400" y="1828800"/>
          <a:ext cx="9144000" cy="5486400"/>
        </p:xfrm>
        <a:graphic>
          <a:graphicData uri="http://schemas.openxmlformats.org/drawingml/2006/table">
            <a:tbl>
              <a:tblPr/>
              <a:tblGrid>
                <a:gridCol w="1487514"/>
                <a:gridCol w="1542152"/>
              </a:tblGrid>
              <a:tr h="390105">
                <a:tc gridSpan="2">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Variance components</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Variance components</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90105">
                <a:tc>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Source of variation</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Variance component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6357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152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391128">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Patches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294</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64116">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Residual</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299</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bl>
          </a:graphicData>
        </a:graphic>
      </p:graphicFrame>
      <p:sp>
        <p:nvSpPr>
          <p:cNvPr id="3" name="Content Placeholder 2"/>
          <p:cNvSpPr>
            <a:spLocks noGrp="1"/>
          </p:cNvSpPr>
          <p:nvPr>
            <p:ph idx="1"/>
          </p:nvPr>
        </p:nvSpPr>
        <p:spPr/>
        <p:txBody>
          <a:bodyPr/>
          <a:lstStyle/>
          <a:p>
            <a:pPr lvl="0" indent="0">
              <a:buNone/>
            </a:pPr>
            <a:r>
              <a:rPr>
                <a:solidFill>
                  <a:srgbClr val="5E5E5E"/>
                </a:solidFill>
                <a:latin typeface="Courier"/>
              </a:rPr>
              <a:t># Complete table with all information</a:t>
            </a:r>
            <a:br/>
            <a:r>
              <a:rPr>
                <a:solidFill>
                  <a:srgbClr val="003B4F"/>
                </a:solidFill>
                <a:latin typeface="Courier"/>
              </a:rPr>
              <a:t>complete_table &lt;- </a:t>
            </a:r>
            <a:r>
              <a:rPr>
                <a:solidFill>
                  <a:srgbClr val="4758AB"/>
                </a:solidFill>
                <a:latin typeface="Courier"/>
              </a:rPr>
              <a:t>data.frame</a:t>
            </a:r>
            <a:r>
              <a:rPr>
                <a:solidFill>
                  <a:srgbClr val="003B4F"/>
                </a:solidFill>
                <a:latin typeface="Courier"/>
              </a:rPr>
              <a:t>(</a:t>
            </a:r>
            <a:br/>
            <a:r>
              <a:rPr>
                <a:solidFill>
                  <a:srgbClr val="003B4F"/>
                </a:solidFill>
                <a:latin typeface="Courier"/>
              </a:rPr>
              <a:t>  </a:t>
            </a:r>
            <a:r>
              <a:rPr>
                <a:solidFill>
                  <a:srgbClr val="657422"/>
                </a:solidFill>
                <a:latin typeface="Courier"/>
              </a:rPr>
              <a:t>Source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"Treatment"</a:t>
            </a:r>
            <a:r>
              <a:rPr>
                <a:solidFill>
                  <a:srgbClr val="003B4F"/>
                </a:solidFill>
                <a:latin typeface="Courier"/>
              </a:rPr>
              <a:t>, </a:t>
            </a:r>
            <a:r>
              <a:rPr>
                <a:solidFill>
                  <a:srgbClr val="20794D"/>
                </a:solidFill>
                <a:latin typeface="Courier"/>
              </a:rPr>
              <a:t>"Patches (treatment)"</a:t>
            </a:r>
            <a:r>
              <a:rPr>
                <a:solidFill>
                  <a:srgbClr val="003B4F"/>
                </a:solidFill>
                <a:latin typeface="Courier"/>
              </a:rPr>
              <a:t>, </a:t>
            </a:r>
            <a:r>
              <a:rPr>
                <a:solidFill>
                  <a:srgbClr val="20794D"/>
                </a:solidFill>
                <a:latin typeface="Courier"/>
              </a:rPr>
              <a:t>"Residual"</a:t>
            </a:r>
            <a:r>
              <a:rPr>
                <a:solidFill>
                  <a:srgbClr val="003B4F"/>
                </a:solidFill>
                <a:latin typeface="Courier"/>
              </a:rPr>
              <a:t>),</a:t>
            </a:r>
            <a:br/>
            <a:r>
              <a:rPr>
                <a:solidFill>
                  <a:srgbClr val="003B4F"/>
                </a:solidFill>
                <a:latin typeface="Courier"/>
              </a:rPr>
              <a:t>  </a:t>
            </a:r>
            <a:r>
              <a:rPr>
                <a:solidFill>
                  <a:srgbClr val="657422"/>
                </a:solidFill>
                <a:latin typeface="Courier"/>
              </a:rPr>
              <a:t>df =</a:t>
            </a:r>
            <a:r>
              <a:rPr>
                <a:solidFill>
                  <a:srgbClr val="003B4F"/>
                </a:solidFill>
                <a:latin typeface="Courier"/>
              </a:rPr>
              <a:t> </a:t>
            </a:r>
            <a:r>
              <a:rPr>
                <a:solidFill>
                  <a:srgbClr val="4758AB"/>
                </a:solidFill>
                <a:latin typeface="Courier"/>
              </a:rPr>
              <a:t>c</a:t>
            </a:r>
            <a:r>
              <a:rPr>
                <a:solidFill>
                  <a:srgbClr val="003B4F"/>
                </a:solidFill>
                <a:latin typeface="Courier"/>
              </a:rPr>
              <a:t>(df_treat, df_patch, df_residual),</a:t>
            </a:r>
            <a:br/>
            <a:r>
              <a:rPr>
                <a:solidFill>
                  <a:srgbClr val="003B4F"/>
                </a:solidFill>
                <a:latin typeface="Courier"/>
              </a:rPr>
              <a:t>  </a:t>
            </a:r>
            <a:r>
              <a:rPr>
                <a:solidFill>
                  <a:srgbClr val="657422"/>
                </a:solidFill>
                <a:latin typeface="Courier"/>
              </a:rPr>
              <a:t>MS =</a:t>
            </a:r>
            <a:r>
              <a:rPr>
                <a:solidFill>
                  <a:srgbClr val="003B4F"/>
                </a:solidFill>
                <a:latin typeface="Courier"/>
              </a:rPr>
              <a:t> </a:t>
            </a:r>
            <a:r>
              <a:rPr>
                <a:solidFill>
                  <a:srgbClr val="4758AB"/>
                </a:solidFill>
                <a:latin typeface="Courier"/>
              </a:rPr>
              <a:t>c</a:t>
            </a:r>
            <a:r>
              <a:rPr>
                <a:solidFill>
                  <a:srgbClr val="003B4F"/>
                </a:solidFill>
                <a:latin typeface="Courier"/>
              </a:rPr>
              <a:t>(MS_treat, MS_patch, MS_residual),</a:t>
            </a:r>
            <a:br/>
            <a:r>
              <a:rPr>
                <a:solidFill>
                  <a:srgbClr val="003B4F"/>
                </a:solidFill>
                <a:latin typeface="Courier"/>
              </a:rPr>
              <a:t>  </a:t>
            </a:r>
            <a:r>
              <a:rPr>
                <a:solidFill>
                  <a:srgbClr val="657422"/>
                </a:solidFill>
                <a:latin typeface="Courier"/>
              </a:rPr>
              <a:t>F =</a:t>
            </a:r>
            <a:r>
              <a:rPr>
                <a:solidFill>
                  <a:srgbClr val="003B4F"/>
                </a:solidFill>
                <a:latin typeface="Courier"/>
              </a:rPr>
              <a:t> </a:t>
            </a:r>
            <a:r>
              <a:rPr>
                <a:solidFill>
                  <a:srgbClr val="4758AB"/>
                </a:solidFill>
                <a:latin typeface="Courier"/>
              </a:rPr>
              <a:t>c</a:t>
            </a:r>
            <a:r>
              <a:rPr>
                <a:solidFill>
                  <a:srgbClr val="003B4F"/>
                </a:solidFill>
                <a:latin typeface="Courier"/>
              </a:rPr>
              <a:t>(F_treat, F_patch, </a:t>
            </a:r>
            <a:r>
              <a:rPr>
                <a:solidFill>
                  <a:srgbClr val="8F5902"/>
                </a:solidFill>
                <a:latin typeface="Courier"/>
              </a:rPr>
              <a:t>NA</a:t>
            </a:r>
            <a:r>
              <a:rPr>
                <a:solidFill>
                  <a:srgbClr val="003B4F"/>
                </a:solidFill>
                <a:latin typeface="Courier"/>
              </a:rPr>
              <a:t>),</a:t>
            </a:r>
            <a:br/>
            <a:r>
              <a:rPr>
                <a:solidFill>
                  <a:srgbClr val="003B4F"/>
                </a:solidFill>
                <a:latin typeface="Courier"/>
              </a:rPr>
              <a:t>  </a:t>
            </a:r>
            <a:r>
              <a:rPr>
                <a:solidFill>
                  <a:srgbClr val="657422"/>
                </a:solidFill>
                <a:latin typeface="Courier"/>
              </a:rPr>
              <a:t>p =</a:t>
            </a:r>
            <a:r>
              <a:rPr>
                <a:solidFill>
                  <a:srgbClr val="003B4F"/>
                </a:solidFill>
                <a:latin typeface="Courier"/>
              </a:rPr>
              <a:t> </a:t>
            </a:r>
            <a:r>
              <a:rPr>
                <a:solidFill>
                  <a:srgbClr val="4758AB"/>
                </a:solidFill>
                <a:latin typeface="Courier"/>
              </a:rPr>
              <a:t>c</a:t>
            </a:r>
            <a:r>
              <a:rPr>
                <a:solidFill>
                  <a:srgbClr val="003B4F"/>
                </a:solidFill>
                <a:latin typeface="Courier"/>
              </a:rPr>
              <a:t>(trad_anova_table</a:t>
            </a:r>
            <a:r>
              <a:rPr>
                <a:solidFill>
                  <a:srgbClr val="5E5E5E"/>
                </a:solidFill>
                <a:latin typeface="Courier"/>
              </a:rPr>
              <a:t>$</a:t>
            </a:r>
            <a:r>
              <a:rPr>
                <a:solidFill>
                  <a:srgbClr val="003B4F"/>
                </a:solidFill>
                <a:latin typeface="Courier"/>
              </a:rPr>
              <a:t>p[</a:t>
            </a:r>
            <a:r>
              <a:rPr>
                <a:solidFill>
                  <a:srgbClr val="AD0000"/>
                </a:solidFill>
                <a:latin typeface="Courier"/>
              </a:rPr>
              <a:t>1</a:t>
            </a:r>
            <a:r>
              <a:rPr>
                <a:solidFill>
                  <a:srgbClr val="003B4F"/>
                </a:solidFill>
                <a:latin typeface="Courier"/>
              </a:rPr>
              <a:t>], trad_anova_table</a:t>
            </a:r>
            <a:r>
              <a:rPr>
                <a:solidFill>
                  <a:srgbClr val="5E5E5E"/>
                </a:solidFill>
                <a:latin typeface="Courier"/>
              </a:rPr>
              <a:t>$</a:t>
            </a:r>
            <a:r>
              <a:rPr>
                <a:solidFill>
                  <a:srgbClr val="003B4F"/>
                </a:solidFill>
                <a:latin typeface="Courier"/>
              </a:rPr>
              <a:t>p[</a:t>
            </a:r>
            <a:r>
              <a:rPr>
                <a:solidFill>
                  <a:srgbClr val="AD0000"/>
                </a:solidFill>
                <a:latin typeface="Courier"/>
              </a:rPr>
              <a:t>2</a:t>
            </a:r>
            <a:r>
              <a:rPr>
                <a:solidFill>
                  <a:srgbClr val="003B4F"/>
                </a:solidFill>
                <a:latin typeface="Courier"/>
              </a:rPr>
              <a:t>], </a:t>
            </a:r>
            <a:r>
              <a:rPr>
                <a:solidFill>
                  <a:srgbClr val="8F5902"/>
                </a:solidFill>
                <a:latin typeface="Courier"/>
              </a:rPr>
              <a:t>NA</a:t>
            </a:r>
            <a:r>
              <a:rPr>
                <a:solidFill>
                  <a:srgbClr val="003B4F"/>
                </a:solidFill>
                <a:latin typeface="Courier"/>
              </a:rPr>
              <a:t>),</a:t>
            </a:r>
            <a:br/>
            <a:r>
              <a:rPr>
                <a:solidFill>
                  <a:srgbClr val="003B4F"/>
                </a:solidFill>
                <a:latin typeface="Courier"/>
              </a:rPr>
              <a:t>  </a:t>
            </a:r>
            <a:r>
              <a:rPr>
                <a:solidFill>
                  <a:srgbClr val="20794D"/>
                </a:solidFill>
                <a:latin typeface="Courier"/>
              </a:rPr>
              <a:t>`</a:t>
            </a:r>
            <a:r>
              <a:rPr>
                <a:solidFill>
                  <a:srgbClr val="657422"/>
                </a:solidFill>
                <a:latin typeface="Courier"/>
              </a:rPr>
              <a:t>Var.comp</a:t>
            </a:r>
            <a:r>
              <a:rPr>
                <a:solidFill>
                  <a:srgbClr val="20794D"/>
                </a:solidFill>
                <a:latin typeface="Courier"/>
              </a:rPr>
              <a:t>`</a:t>
            </a:r>
            <a:r>
              <a:rPr>
                <a:solidFill>
                  <a:srgbClr val="003B4F"/>
                </a:solidFill>
                <a:latin typeface="Courier"/>
              </a:rPr>
              <a:t> = </a:t>
            </a:r>
            <a:r>
              <a:rPr>
                <a:solidFill>
                  <a:srgbClr val="4758AB"/>
                </a:solidFill>
                <a:latin typeface="Courier"/>
              </a:rPr>
              <a:t>c</a:t>
            </a:r>
            <a:r>
              <a:rPr>
                <a:solidFill>
                  <a:srgbClr val="003B4F"/>
                </a:solidFill>
                <a:latin typeface="Courier"/>
              </a:rPr>
              <a:t>(var_comp_treatment_display, </a:t>
            </a:r>
            <a:br/>
            <a:r>
              <a:rPr>
                <a:solidFill>
                  <a:srgbClr val="003B4F"/>
                </a:solidFill>
                <a:latin typeface="Courier"/>
              </a:rPr>
              <a:t>                </a:t>
            </a:r>
            <a:r>
              <a:rPr>
                <a:solidFill>
                  <a:srgbClr val="4758AB"/>
                </a:solidFill>
                <a:latin typeface="Courier"/>
              </a:rPr>
              <a:t>format</a:t>
            </a:r>
            <a:r>
              <a:rPr>
                <a:solidFill>
                  <a:srgbClr val="003B4F"/>
                </a:solidFill>
                <a:latin typeface="Courier"/>
              </a:rPr>
              <a:t>(var_comp_patch, </a:t>
            </a:r>
            <a:r>
              <a:rPr>
                <a:solidFill>
                  <a:srgbClr val="657422"/>
                </a:solidFill>
                <a:latin typeface="Courier"/>
              </a:rPr>
              <a:t>digits =</a:t>
            </a:r>
            <a:r>
              <a:rPr>
                <a:solidFill>
                  <a:srgbClr val="003B4F"/>
                </a:solidFill>
                <a:latin typeface="Courier"/>
              </a:rPr>
              <a:t> </a:t>
            </a:r>
            <a:r>
              <a:rPr>
                <a:solidFill>
                  <a:srgbClr val="AD0000"/>
                </a:solidFill>
                <a:latin typeface="Courier"/>
              </a:rPr>
              <a:t>2</a:t>
            </a:r>
            <a:r>
              <a:rPr>
                <a:solidFill>
                  <a:srgbClr val="003B4F"/>
                </a:solidFill>
                <a:latin typeface="Courier"/>
              </a:rPr>
              <a:t>),</a:t>
            </a:r>
            <a:br/>
            <a:r>
              <a:rPr>
                <a:solidFill>
                  <a:srgbClr val="003B4F"/>
                </a:solidFill>
                <a:latin typeface="Courier"/>
              </a:rPr>
              <a:t>                </a:t>
            </a:r>
            <a:r>
              <a:rPr>
                <a:solidFill>
                  <a:srgbClr val="4758AB"/>
                </a:solidFill>
                <a:latin typeface="Courier"/>
              </a:rPr>
              <a:t>format</a:t>
            </a:r>
            <a:r>
              <a:rPr>
                <a:solidFill>
                  <a:srgbClr val="003B4F"/>
                </a:solidFill>
                <a:latin typeface="Courier"/>
              </a:rPr>
              <a:t>(var_comp_residual, </a:t>
            </a:r>
            <a:r>
              <a:rPr>
                <a:solidFill>
                  <a:srgbClr val="657422"/>
                </a:solidFill>
                <a:latin typeface="Courier"/>
              </a:rPr>
              <a:t>digits =</a:t>
            </a:r>
            <a:r>
              <a:rPr>
                <a:solidFill>
                  <a:srgbClr val="003B4F"/>
                </a:solidFill>
                <a:latin typeface="Courier"/>
              </a:rPr>
              <a:t> </a:t>
            </a:r>
            <a:r>
              <a:rPr>
                <a:solidFill>
                  <a:srgbClr val="AD0000"/>
                </a:solidFill>
                <a:latin typeface="Courier"/>
              </a:rPr>
              <a:t>2</a:t>
            </a:r>
            <a:r>
              <a:rPr>
                <a:solidFill>
                  <a:srgbClr val="003B4F"/>
                </a:solidFill>
                <a:latin typeface="Courier"/>
              </a:rPr>
              <a:t>))</a:t>
            </a:r>
            <a:br/>
            <a:r>
              <a:rPr>
                <a:solidFill>
                  <a:srgbClr val="003B4F"/>
                </a:solidFill>
                <a:latin typeface="Courier"/>
              </a:rPr>
              <a:t>)</a:t>
            </a:r>
            <a:br/>
            <a:br/>
            <a:r>
              <a:rPr>
                <a:solidFill>
                  <a:srgbClr val="5E5E5E"/>
                </a:solidFill>
                <a:latin typeface="Courier"/>
              </a:rPr>
              <a:t># Display complete table</a:t>
            </a:r>
            <a:br/>
            <a:r>
              <a:rPr>
                <a:solidFill>
                  <a:srgbClr val="003B4F"/>
                </a:solidFill>
                <a:latin typeface="Courier"/>
              </a:rPr>
              <a:t>complete_table </a:t>
            </a:r>
            <a:r>
              <a:rPr>
                <a:solidFill>
                  <a:srgbClr val="5E5E5E"/>
                </a:solidFill>
                <a:latin typeface="Courier"/>
              </a:rPr>
              <a:t>%&gt;%</a:t>
            </a:r>
            <a:br/>
            <a:r>
              <a:rPr>
                <a:solidFill>
                  <a:srgbClr val="003B4F"/>
                </a:solidFill>
                <a:latin typeface="Courier"/>
              </a:rPr>
              <a:t>  </a:t>
            </a:r>
            <a:r>
              <a:rPr>
                <a:solidFill>
                  <a:srgbClr val="4758AB"/>
                </a:solidFill>
                <a:latin typeface="Courier"/>
              </a:rPr>
              <a:t>flextable</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set_header_labels</a:t>
            </a:r>
            <a:r>
              <a:rPr>
                <a:solidFill>
                  <a:srgbClr val="003B4F"/>
                </a:solidFill>
                <a:latin typeface="Courier"/>
              </a:rPr>
              <a:t>(</a:t>
            </a:r>
            <a:br/>
            <a:r>
              <a:rPr>
                <a:solidFill>
                  <a:srgbClr val="003B4F"/>
                </a:solidFill>
                <a:latin typeface="Courier"/>
              </a:rPr>
              <a:t>    </a:t>
            </a:r>
            <a:r>
              <a:rPr>
                <a:solidFill>
                  <a:srgbClr val="657422"/>
                </a:solidFill>
                <a:latin typeface="Courier"/>
              </a:rPr>
              <a:t>Source =</a:t>
            </a:r>
            <a:r>
              <a:rPr>
                <a:solidFill>
                  <a:srgbClr val="003B4F"/>
                </a:solidFill>
                <a:latin typeface="Courier"/>
              </a:rPr>
              <a:t> </a:t>
            </a:r>
            <a:r>
              <a:rPr>
                <a:solidFill>
                  <a:srgbClr val="20794D"/>
                </a:solidFill>
                <a:latin typeface="Courier"/>
              </a:rPr>
              <a:t>"Source of variation"</a:t>
            </a:r>
            <a:r>
              <a:rPr>
                <a:solidFill>
                  <a:srgbClr val="003B4F"/>
                </a:solidFill>
                <a:latin typeface="Courier"/>
              </a:rPr>
              <a:t>,</a:t>
            </a:r>
            <a:br/>
            <a:r>
              <a:rPr>
                <a:solidFill>
                  <a:srgbClr val="003B4F"/>
                </a:solidFill>
                <a:latin typeface="Courier"/>
              </a:rPr>
              <a:t>    </a:t>
            </a:r>
            <a:r>
              <a:rPr>
                <a:solidFill>
                  <a:srgbClr val="657422"/>
                </a:solidFill>
                <a:latin typeface="Courier"/>
              </a:rPr>
              <a:t>df =</a:t>
            </a:r>
            <a:r>
              <a:rPr>
                <a:solidFill>
                  <a:srgbClr val="003B4F"/>
                </a:solidFill>
                <a:latin typeface="Courier"/>
              </a:rPr>
              <a:t> </a:t>
            </a:r>
            <a:r>
              <a:rPr>
                <a:solidFill>
                  <a:srgbClr val="20794D"/>
                </a:solidFill>
                <a:latin typeface="Courier"/>
              </a:rPr>
              <a:t>"df"</a:t>
            </a:r>
            <a:r>
              <a:rPr>
                <a:solidFill>
                  <a:srgbClr val="003B4F"/>
                </a:solidFill>
                <a:latin typeface="Courier"/>
              </a:rPr>
              <a:t>,</a:t>
            </a:r>
            <a:br/>
            <a:r>
              <a:rPr>
                <a:solidFill>
                  <a:srgbClr val="003B4F"/>
                </a:solidFill>
                <a:latin typeface="Courier"/>
              </a:rPr>
              <a:t>    </a:t>
            </a:r>
            <a:r>
              <a:rPr>
                <a:solidFill>
                  <a:srgbClr val="657422"/>
                </a:solidFill>
                <a:latin typeface="Courier"/>
              </a:rPr>
              <a:t>MS =</a:t>
            </a:r>
            <a:r>
              <a:rPr>
                <a:solidFill>
                  <a:srgbClr val="003B4F"/>
                </a:solidFill>
                <a:latin typeface="Courier"/>
              </a:rPr>
              <a:t> </a:t>
            </a:r>
            <a:r>
              <a:rPr>
                <a:solidFill>
                  <a:srgbClr val="20794D"/>
                </a:solidFill>
                <a:latin typeface="Courier"/>
              </a:rPr>
              <a:t>"MS"</a:t>
            </a:r>
            <a:r>
              <a:rPr>
                <a:solidFill>
                  <a:srgbClr val="003B4F"/>
                </a:solidFill>
                <a:latin typeface="Courier"/>
              </a:rPr>
              <a:t>,</a:t>
            </a:r>
            <a:br/>
            <a:r>
              <a:rPr>
                <a:solidFill>
                  <a:srgbClr val="003B4F"/>
                </a:solidFill>
                <a:latin typeface="Courier"/>
              </a:rPr>
              <a:t>    </a:t>
            </a:r>
            <a:r>
              <a:rPr>
                <a:solidFill>
                  <a:srgbClr val="657422"/>
                </a:solidFill>
                <a:latin typeface="Courier"/>
              </a:rPr>
              <a:t>F =</a:t>
            </a:r>
            <a:r>
              <a:rPr>
                <a:solidFill>
                  <a:srgbClr val="003B4F"/>
                </a:solidFill>
                <a:latin typeface="Courier"/>
              </a:rPr>
              <a:t> </a:t>
            </a:r>
            <a:r>
              <a:rPr>
                <a:solidFill>
                  <a:srgbClr val="20794D"/>
                </a:solidFill>
                <a:latin typeface="Courier"/>
              </a:rPr>
              <a:t>"F"</a:t>
            </a:r>
            <a:r>
              <a:rPr>
                <a:solidFill>
                  <a:srgbClr val="003B4F"/>
                </a:solidFill>
                <a:latin typeface="Courier"/>
              </a:rPr>
              <a:t>,</a:t>
            </a:r>
            <a:br/>
            <a:r>
              <a:rPr>
                <a:solidFill>
                  <a:srgbClr val="003B4F"/>
                </a:solidFill>
                <a:latin typeface="Courier"/>
              </a:rPr>
              <a:t>    </a:t>
            </a:r>
            <a:r>
              <a:rPr>
                <a:solidFill>
                  <a:srgbClr val="657422"/>
                </a:solidFill>
                <a:latin typeface="Courier"/>
              </a:rPr>
              <a:t>p =</a:t>
            </a:r>
            <a:r>
              <a:rPr>
                <a:solidFill>
                  <a:srgbClr val="003B4F"/>
                </a:solidFill>
                <a:latin typeface="Courier"/>
              </a:rPr>
              <a:t> </a:t>
            </a:r>
            <a:r>
              <a:rPr>
                <a:solidFill>
                  <a:srgbClr val="20794D"/>
                </a:solidFill>
                <a:latin typeface="Courier"/>
              </a:rPr>
              <a:t>"p"</a:t>
            </a:r>
            <a:r>
              <a:rPr>
                <a:solidFill>
                  <a:srgbClr val="003B4F"/>
                </a:solidFill>
                <a:latin typeface="Courier"/>
              </a:rPr>
              <a:t>,</a:t>
            </a:r>
            <a:br/>
            <a:r>
              <a:rPr>
                <a:solidFill>
                  <a:srgbClr val="003B4F"/>
                </a:solidFill>
                <a:latin typeface="Courier"/>
              </a:rPr>
              <a:t>    </a:t>
            </a:r>
            <a:r>
              <a:rPr>
                <a:solidFill>
                  <a:srgbClr val="657422"/>
                </a:solidFill>
                <a:latin typeface="Courier"/>
              </a:rPr>
              <a:t>Var.comp =</a:t>
            </a:r>
            <a:r>
              <a:rPr>
                <a:solidFill>
                  <a:srgbClr val="003B4F"/>
                </a:solidFill>
                <a:latin typeface="Courier"/>
              </a:rPr>
              <a:t> </a:t>
            </a:r>
            <a:r>
              <a:rPr>
                <a:solidFill>
                  <a:srgbClr val="20794D"/>
                </a:solidFill>
                <a:latin typeface="Courier"/>
              </a:rPr>
              <a:t>"Var. comp."</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colformat_double</a:t>
            </a:r>
            <a:r>
              <a:rPr>
                <a:solidFill>
                  <a:srgbClr val="003B4F"/>
                </a:solidFill>
                <a:latin typeface="Courier"/>
              </a:rPr>
              <a:t>(</a:t>
            </a:r>
            <a:r>
              <a:rPr>
                <a:solidFill>
                  <a:srgbClr val="657422"/>
                </a:solidFill>
                <a:latin typeface="Courier"/>
              </a:rPr>
              <a:t>j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"MS"</a:t>
            </a:r>
            <a:r>
              <a:rPr>
                <a:solidFill>
                  <a:srgbClr val="003B4F"/>
                </a:solidFill>
                <a:latin typeface="Courier"/>
              </a:rPr>
              <a:t>, </a:t>
            </a:r>
            <a:r>
              <a:rPr>
                <a:solidFill>
                  <a:srgbClr val="20794D"/>
                </a:solidFill>
                <a:latin typeface="Courier"/>
              </a:rPr>
              <a:t>"F"</a:t>
            </a:r>
            <a:r>
              <a:rPr>
                <a:solidFill>
                  <a:srgbClr val="003B4F"/>
                </a:solidFill>
                <a:latin typeface="Courier"/>
              </a:rPr>
              <a:t>), </a:t>
            </a:r>
            <a:r>
              <a:rPr>
                <a:solidFill>
                  <a:srgbClr val="657422"/>
                </a:solidFill>
                <a:latin typeface="Courier"/>
              </a:rPr>
              <a:t>digits =</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autofit</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add_header_lines</a:t>
            </a:r>
            <a:r>
              <a:rPr>
                <a:solidFill>
                  <a:srgbClr val="003B4F"/>
                </a:solidFill>
                <a:latin typeface="Courier"/>
              </a:rPr>
              <a:t>(</a:t>
            </a:r>
            <a:r>
              <a:rPr>
                <a:solidFill>
                  <a:srgbClr val="20794D"/>
                </a:solidFill>
                <a:latin typeface="Courier"/>
              </a:rPr>
              <a:t>"Complete ANOVA table with variance components"</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theme_box</a:t>
            </a:r>
            <a:r>
              <a:rPr>
                <a:solidFill>
                  <a:srgbClr val="003B4F"/>
                </a:solidFill>
                <a:latin typeface="Courier"/>
              </a:rPr>
              <a:t>()</a:t>
            </a:r>
          </a:p>
        </p:txBody>
      </p:sp>
      <p:graphicFrame xmlns:a="http://schemas.openxmlformats.org/drawingml/2006/main" xmlns:r="http://schemas.openxmlformats.org/officeDocument/2006/relationships" xmlns:p="http://schemas.openxmlformats.org/presentationml/2006/main">
        <p:nvGraphicFramePr>
          <p:cNvPr id="468476704" name=""/>
          <p:cNvGraphicFramePr>
            <a:graphicFrameLocks noGrp="true"/>
          </p:cNvGraphicFramePr>
          <p:nvPr/>
        </p:nvGraphicFramePr>
        <p:xfrm rot="0">
          <a:off x="914400" y="1828800"/>
          <a:ext cx="9144000" cy="5486400"/>
        </p:xfrm>
        <a:graphic>
          <a:graphicData uri="http://schemas.openxmlformats.org/drawingml/2006/table">
            <a:tbl>
              <a:tblPr/>
              <a:tblGrid>
                <a:gridCol w="1487514"/>
                <a:gridCol w="416162"/>
                <a:gridCol w="804566"/>
                <a:gridCol w="532670"/>
                <a:gridCol w="1076531"/>
                <a:gridCol w="936217"/>
              </a:tblGrid>
              <a:tr h="390105">
                <a:tc gridSpan="6">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Complete ANOVA table with variance components</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Complete ANOVA table with variance components</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Complete ANOVA table with variance components</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Complete ANOVA table with variance components</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Complete ANOVA table with variance components</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Complete ANOVA table with variance components</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90105">
                <a:tc>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Source of variation</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df</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MS</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F</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p</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Var. comp.</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79464">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3</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4,809.71</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2.72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0.091262004</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152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391128">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Patches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1,770.16</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5.93</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&lt;0.001</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294</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64116">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Residual</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64</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298.60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endParaRPr cap="none" sz="1100" i="0" b="0" u="none">
                        <a:solidFill>
                          <a:srgbClr val="000000">
                            <a:alpha val="100000"/>
                          </a:srgbClr>
                        </a:solidFill>
                        <a:latin typeface="Helvetica"/>
                        <a:cs typeface="Helvetica"/>
                        <a:ea typeface="Helvetica"/>
                        <a:sym typeface="Helvetica"/>
                      </a:endParaRPr>
                      <a:r>
                        <a:rPr cap="none" sz="1100" i="0" b="0" u="none">
                          <a:solidFill>
                            <a:srgbClr val="000000">
                              <a:alpha val="100000"/>
                            </a:srgbClr>
                          </a:solidFill>
                          <a:latin typeface="Helvetica"/>
                          <a:cs typeface="Helvetica"/>
                          <a:ea typeface="Helvetica"/>
                          <a:sym typeface="Helvetica"/>
                        </a:rPr>
                        <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endParaRPr cap="none" sz="1100" i="0" b="0" u="none">
                        <a:solidFill>
                          <a:srgbClr val="000000">
                            <a:alpha val="100000"/>
                          </a:srgbClr>
                        </a:solidFill>
                        <a:latin typeface="Helvetica"/>
                        <a:cs typeface="Helvetica"/>
                        <a:ea typeface="Helvetica"/>
                        <a:sym typeface="Helvetica"/>
                      </a:endParaRPr>
                      <a:r>
                        <a:rPr cap="none" sz="1100" i="0" b="0" u="none">
                          <a:solidFill>
                            <a:srgbClr val="000000">
                              <a:alpha val="100000"/>
                            </a:srgbClr>
                          </a:solidFill>
                          <a:latin typeface="Helvetica"/>
                          <a:cs typeface="Helvetica"/>
                          <a:ea typeface="Helvetica"/>
                          <a:sym typeface="Helvetica"/>
                        </a:rPr>
                        <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299</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bl>
          </a:graphicData>
        </a:graphic>
      </p:graphicFrame>
      <p:sp>
        <p:nvSpPr>
          <p:cNvPr id="3" name="Content Placeholder 2"/>
          <p:cNvSpPr>
            <a:spLocks noGrp="1"/>
          </p:cNvSpPr>
          <p:nvPr>
            <p:ph idx="1"/>
          </p:nvPr>
        </p:nvSpPr>
        <p:spPr/>
        <p:txBody>
          <a:bodyPr/>
          <a:lstStyle/>
          <a:p>
            <a:pPr lvl="0" indent="0" marL="1270000">
              <a:buNone/>
            </a:pPr>
            <a:r>
              <a:rPr sz="2000" b="1"/>
              <a:t>Important</a:t>
            </a:r>
          </a:p>
          <a:p>
            <a:pPr lvl="0" indent="0" marL="1270000">
              <a:buNone/>
            </a:pPr>
            <a:r>
              <a:rPr sz="2000" b="1"/>
              <a:t>Interpretation of ANOVA Results</a:t>
            </a:r>
          </a:p>
          <a:p>
            <a:pPr lvl="0" indent="0" marL="1270000">
              <a:buNone/>
            </a:pPr>
            <a:r>
              <a:rPr sz="2000"/>
              <a:t>The nested ANOVA using mixed models reveals that there was no significant effect of urchin density treatment on algae cover (F = 2.72, df = 3, 12, p = 0.0913). However, there was significant variation among patches within treatments (F = 5.93, df = 12, 64, p &lt; 0.001).</a:t>
            </a:r>
          </a:p>
          <a:p>
            <a:pPr lvl="0" indent="0" marL="1270000">
              <a:buNone/>
            </a:pPr>
            <a:r>
              <a:rPr sz="2000"/>
              <a:t>The variance component for patches nested within treatments (294) indicates substantial spatial heterogeneity in algae cover, highlighting the importance of accounting for this spatial variation in the analysis. The negative variance component for treatment suggests that there is more variation among patches within treatments than among treatments themselves.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Post-hoc Comparisons</a:t>
            </a:r>
          </a:p>
        </p:txBody>
      </p:sp>
      <p:sp>
        <p:nvSpPr>
          <p:cNvPr id="3" name="Content Placeholder 2"/>
          <p:cNvSpPr>
            <a:spLocks noGrp="1"/>
          </p:cNvSpPr>
          <p:nvPr>
            <p:ph idx="1"/>
          </p:nvPr>
        </p:nvSpPr>
        <p:spPr/>
        <p:txBody>
          <a:bodyPr/>
          <a:lstStyle/>
          <a:p>
            <a:pPr lvl="0" indent="0" marL="0">
              <a:buNone/>
            </a:pPr>
            <a:r>
              <a:rPr/>
              <a:t>Although the main effect of treatment was not significant in the nested ANOVA (p = r format(p_treat, digits=3)), we can still examine the mean differences between treatments to understand patterns in the data. However, we should interpret these with caution given the lack of statistical significance at the α = 0.05 level.</a:t>
            </a:r>
          </a:p>
          <a:p>
            <a:pPr lvl="0" indent="0">
              <a:buNone/>
            </a:pPr>
            <a:r>
              <a:rPr>
                <a:solidFill>
                  <a:srgbClr val="5E5E5E"/>
                </a:solidFill>
                <a:latin typeface="Courier"/>
              </a:rPr>
              <a:t># Calculate estimated marginal means</a:t>
            </a:r>
            <a:br/>
            <a:r>
              <a:rPr>
                <a:solidFill>
                  <a:srgbClr val="003B4F"/>
                </a:solidFill>
                <a:latin typeface="Courier"/>
              </a:rPr>
              <a:t>emm &lt;- </a:t>
            </a:r>
            <a:r>
              <a:rPr>
                <a:solidFill>
                  <a:srgbClr val="4758AB"/>
                </a:solidFill>
                <a:latin typeface="Courier"/>
              </a:rPr>
              <a:t>emmeans</a:t>
            </a:r>
            <a:r>
              <a:rPr>
                <a:solidFill>
                  <a:srgbClr val="003B4F"/>
                </a:solidFill>
                <a:latin typeface="Courier"/>
              </a:rPr>
              <a:t>(mixed_model, </a:t>
            </a:r>
            <a:r>
              <a:rPr>
                <a:solidFill>
                  <a:srgbClr val="5E5E5E"/>
                </a:solidFill>
                <a:latin typeface="Courier"/>
              </a:rPr>
              <a:t>~</a:t>
            </a:r>
            <a:r>
              <a:rPr>
                <a:solidFill>
                  <a:srgbClr val="003B4F"/>
                </a:solidFill>
                <a:latin typeface="Courier"/>
              </a:rPr>
              <a:t> TREAT)</a:t>
            </a:r>
            <a:br/>
            <a:br/>
            <a:r>
              <a:rPr>
                <a:solidFill>
                  <a:srgbClr val="5E5E5E"/>
                </a:solidFill>
                <a:latin typeface="Courier"/>
              </a:rPr>
              <a:t># Display EMMs with flextable</a:t>
            </a:r>
            <a:br/>
            <a:r>
              <a:rPr>
                <a:solidFill>
                  <a:srgbClr val="4758AB"/>
                </a:solidFill>
                <a:latin typeface="Courier"/>
              </a:rPr>
              <a:t>as.data.frame</a:t>
            </a:r>
            <a:r>
              <a:rPr>
                <a:solidFill>
                  <a:srgbClr val="003B4F"/>
                </a:solidFill>
                <a:latin typeface="Courier"/>
              </a:rPr>
              <a:t>(</a:t>
            </a:r>
            <a:r>
              <a:rPr>
                <a:solidFill>
                  <a:srgbClr val="4758AB"/>
                </a:solidFill>
                <a:latin typeface="Courier"/>
              </a:rPr>
              <a:t>summary</a:t>
            </a:r>
            <a:r>
              <a:rPr>
                <a:solidFill>
                  <a:srgbClr val="003B4F"/>
                </a:solidFill>
                <a:latin typeface="Courier"/>
              </a:rPr>
              <a:t>(emm)) </a:t>
            </a:r>
            <a:r>
              <a:rPr>
                <a:solidFill>
                  <a:srgbClr val="5E5E5E"/>
                </a:solidFill>
                <a:latin typeface="Courier"/>
              </a:rPr>
              <a:t>%&gt;%</a:t>
            </a:r>
            <a:br/>
            <a:r>
              <a:rPr>
                <a:solidFill>
                  <a:srgbClr val="003B4F"/>
                </a:solidFill>
                <a:latin typeface="Courier"/>
              </a:rPr>
              <a:t>  </a:t>
            </a:r>
            <a:r>
              <a:rPr>
                <a:solidFill>
                  <a:srgbClr val="4758AB"/>
                </a:solidFill>
                <a:latin typeface="Courier"/>
              </a:rPr>
              <a:t>flextable</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set_header_labels</a:t>
            </a:r>
            <a:r>
              <a:rPr>
                <a:solidFill>
                  <a:srgbClr val="003B4F"/>
                </a:solidFill>
                <a:latin typeface="Courier"/>
              </a:rPr>
              <a:t>(</a:t>
            </a:r>
            <a:br/>
            <a:r>
              <a:rPr>
                <a:solidFill>
                  <a:srgbClr val="003B4F"/>
                </a:solidFill>
                <a:latin typeface="Courier"/>
              </a:rPr>
              <a:t>    </a:t>
            </a:r>
            <a:r>
              <a:rPr>
                <a:solidFill>
                  <a:srgbClr val="657422"/>
                </a:solidFill>
                <a:latin typeface="Courier"/>
              </a:rPr>
              <a:t>TREAT =</a:t>
            </a:r>
            <a:r>
              <a:rPr>
                <a:solidFill>
                  <a:srgbClr val="003B4F"/>
                </a:solidFill>
                <a:latin typeface="Courier"/>
              </a:rPr>
              <a:t> </a:t>
            </a:r>
            <a:r>
              <a:rPr>
                <a:solidFill>
                  <a:srgbClr val="20794D"/>
                </a:solidFill>
                <a:latin typeface="Courier"/>
              </a:rPr>
              <a:t>"Treatment"</a:t>
            </a:r>
            <a:r>
              <a:rPr>
                <a:solidFill>
                  <a:srgbClr val="003B4F"/>
                </a:solidFill>
                <a:latin typeface="Courier"/>
              </a:rPr>
              <a:t>,</a:t>
            </a:r>
            <a:br/>
            <a:r>
              <a:rPr>
                <a:solidFill>
                  <a:srgbClr val="003B4F"/>
                </a:solidFill>
                <a:latin typeface="Courier"/>
              </a:rPr>
              <a:t>    </a:t>
            </a:r>
            <a:r>
              <a:rPr>
                <a:solidFill>
                  <a:srgbClr val="657422"/>
                </a:solidFill>
                <a:latin typeface="Courier"/>
              </a:rPr>
              <a:t>emmean =</a:t>
            </a:r>
            <a:r>
              <a:rPr>
                <a:solidFill>
                  <a:srgbClr val="003B4F"/>
                </a:solidFill>
                <a:latin typeface="Courier"/>
              </a:rPr>
              <a:t> </a:t>
            </a:r>
            <a:r>
              <a:rPr>
                <a:solidFill>
                  <a:srgbClr val="20794D"/>
                </a:solidFill>
                <a:latin typeface="Courier"/>
              </a:rPr>
              <a:t>"Estimated Marginal Mean"</a:t>
            </a:r>
            <a:r>
              <a:rPr>
                <a:solidFill>
                  <a:srgbClr val="003B4F"/>
                </a:solidFill>
                <a:latin typeface="Courier"/>
              </a:rPr>
              <a:t>,</a:t>
            </a:r>
            <a:br/>
            <a:r>
              <a:rPr>
                <a:solidFill>
                  <a:srgbClr val="003B4F"/>
                </a:solidFill>
                <a:latin typeface="Courier"/>
              </a:rPr>
              <a:t>    </a:t>
            </a:r>
            <a:r>
              <a:rPr>
                <a:solidFill>
                  <a:srgbClr val="657422"/>
                </a:solidFill>
                <a:latin typeface="Courier"/>
              </a:rPr>
              <a:t>SE =</a:t>
            </a:r>
            <a:r>
              <a:rPr>
                <a:solidFill>
                  <a:srgbClr val="003B4F"/>
                </a:solidFill>
                <a:latin typeface="Courier"/>
              </a:rPr>
              <a:t> </a:t>
            </a:r>
            <a:r>
              <a:rPr>
                <a:solidFill>
                  <a:srgbClr val="20794D"/>
                </a:solidFill>
                <a:latin typeface="Courier"/>
              </a:rPr>
              <a:t>"Standard Error"</a:t>
            </a:r>
            <a:r>
              <a:rPr>
                <a:solidFill>
                  <a:srgbClr val="003B4F"/>
                </a:solidFill>
                <a:latin typeface="Courier"/>
              </a:rPr>
              <a:t>,</a:t>
            </a:r>
            <a:br/>
            <a:r>
              <a:rPr>
                <a:solidFill>
                  <a:srgbClr val="003B4F"/>
                </a:solidFill>
                <a:latin typeface="Courier"/>
              </a:rPr>
              <a:t>    </a:t>
            </a:r>
            <a:r>
              <a:rPr>
                <a:solidFill>
                  <a:srgbClr val="657422"/>
                </a:solidFill>
                <a:latin typeface="Courier"/>
              </a:rPr>
              <a:t>df =</a:t>
            </a:r>
            <a:r>
              <a:rPr>
                <a:solidFill>
                  <a:srgbClr val="003B4F"/>
                </a:solidFill>
                <a:latin typeface="Courier"/>
              </a:rPr>
              <a:t> </a:t>
            </a:r>
            <a:r>
              <a:rPr>
                <a:solidFill>
                  <a:srgbClr val="20794D"/>
                </a:solidFill>
                <a:latin typeface="Courier"/>
              </a:rPr>
              <a:t>"df"</a:t>
            </a:r>
            <a:r>
              <a:rPr>
                <a:solidFill>
                  <a:srgbClr val="003B4F"/>
                </a:solidFill>
                <a:latin typeface="Courier"/>
              </a:rPr>
              <a:t>,</a:t>
            </a:r>
            <a:br/>
            <a:r>
              <a:rPr>
                <a:solidFill>
                  <a:srgbClr val="003B4F"/>
                </a:solidFill>
                <a:latin typeface="Courier"/>
              </a:rPr>
              <a:t>    </a:t>
            </a:r>
            <a:r>
              <a:rPr>
                <a:solidFill>
                  <a:srgbClr val="657422"/>
                </a:solidFill>
                <a:latin typeface="Courier"/>
              </a:rPr>
              <a:t>lower.CL =</a:t>
            </a:r>
            <a:r>
              <a:rPr>
                <a:solidFill>
                  <a:srgbClr val="003B4F"/>
                </a:solidFill>
                <a:latin typeface="Courier"/>
              </a:rPr>
              <a:t> </a:t>
            </a:r>
            <a:r>
              <a:rPr>
                <a:solidFill>
                  <a:srgbClr val="20794D"/>
                </a:solidFill>
                <a:latin typeface="Courier"/>
              </a:rPr>
              <a:t>"Lower CL"</a:t>
            </a:r>
            <a:r>
              <a:rPr>
                <a:solidFill>
                  <a:srgbClr val="003B4F"/>
                </a:solidFill>
                <a:latin typeface="Courier"/>
              </a:rPr>
              <a:t>,</a:t>
            </a:r>
            <a:br/>
            <a:r>
              <a:rPr>
                <a:solidFill>
                  <a:srgbClr val="003B4F"/>
                </a:solidFill>
                <a:latin typeface="Courier"/>
              </a:rPr>
              <a:t>    </a:t>
            </a:r>
            <a:r>
              <a:rPr>
                <a:solidFill>
                  <a:srgbClr val="657422"/>
                </a:solidFill>
                <a:latin typeface="Courier"/>
              </a:rPr>
              <a:t>upper.CL =</a:t>
            </a:r>
            <a:r>
              <a:rPr>
                <a:solidFill>
                  <a:srgbClr val="003B4F"/>
                </a:solidFill>
                <a:latin typeface="Courier"/>
              </a:rPr>
              <a:t> </a:t>
            </a:r>
            <a:r>
              <a:rPr>
                <a:solidFill>
                  <a:srgbClr val="20794D"/>
                </a:solidFill>
                <a:latin typeface="Courier"/>
              </a:rPr>
              <a:t>"Upper CL"</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colformat_double</a:t>
            </a:r>
            <a:r>
              <a:rPr>
                <a:solidFill>
                  <a:srgbClr val="003B4F"/>
                </a:solidFill>
                <a:latin typeface="Courier"/>
              </a:rPr>
              <a:t>(</a:t>
            </a:r>
            <a:r>
              <a:rPr>
                <a:solidFill>
                  <a:srgbClr val="657422"/>
                </a:solidFill>
                <a:latin typeface="Courier"/>
              </a:rPr>
              <a:t>j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"emmean"</a:t>
            </a:r>
            <a:r>
              <a:rPr>
                <a:solidFill>
                  <a:srgbClr val="003B4F"/>
                </a:solidFill>
                <a:latin typeface="Courier"/>
              </a:rPr>
              <a:t>, </a:t>
            </a:r>
            <a:r>
              <a:rPr>
                <a:solidFill>
                  <a:srgbClr val="20794D"/>
                </a:solidFill>
                <a:latin typeface="Courier"/>
              </a:rPr>
              <a:t>"SE"</a:t>
            </a:r>
            <a:r>
              <a:rPr>
                <a:solidFill>
                  <a:srgbClr val="003B4F"/>
                </a:solidFill>
                <a:latin typeface="Courier"/>
              </a:rPr>
              <a:t>, </a:t>
            </a:r>
            <a:r>
              <a:rPr>
                <a:solidFill>
                  <a:srgbClr val="20794D"/>
                </a:solidFill>
                <a:latin typeface="Courier"/>
              </a:rPr>
              <a:t>"lower.CL"</a:t>
            </a:r>
            <a:r>
              <a:rPr>
                <a:solidFill>
                  <a:srgbClr val="003B4F"/>
                </a:solidFill>
                <a:latin typeface="Courier"/>
              </a:rPr>
              <a:t>, </a:t>
            </a:r>
            <a:r>
              <a:rPr>
                <a:solidFill>
                  <a:srgbClr val="20794D"/>
                </a:solidFill>
                <a:latin typeface="Courier"/>
              </a:rPr>
              <a:t>"upper.CL"</a:t>
            </a:r>
            <a:r>
              <a:rPr>
                <a:solidFill>
                  <a:srgbClr val="003B4F"/>
                </a:solidFill>
                <a:latin typeface="Courier"/>
              </a:rPr>
              <a:t>), </a:t>
            </a:r>
            <a:r>
              <a:rPr>
                <a:solidFill>
                  <a:srgbClr val="657422"/>
                </a:solidFill>
                <a:latin typeface="Courier"/>
              </a:rPr>
              <a:t>digits =</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autofit</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add_header_lines</a:t>
            </a:r>
            <a:r>
              <a:rPr>
                <a:solidFill>
                  <a:srgbClr val="003B4F"/>
                </a:solidFill>
                <a:latin typeface="Courier"/>
              </a:rPr>
              <a:t>(</a:t>
            </a:r>
            <a:r>
              <a:rPr>
                <a:solidFill>
                  <a:srgbClr val="20794D"/>
                </a:solidFill>
                <a:latin typeface="Courier"/>
              </a:rPr>
              <a:t>"Estimated marginal means for each treatment"</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theme_box</a:t>
            </a:r>
            <a:r>
              <a:rPr>
                <a:solidFill>
                  <a:srgbClr val="003B4F"/>
                </a:solidFill>
                <a:latin typeface="Courier"/>
              </a:rPr>
              <a:t>()</a:t>
            </a:r>
          </a:p>
        </p:txBody>
      </p:sp>
      <p:graphicFrame xmlns:a="http://schemas.openxmlformats.org/drawingml/2006/main" xmlns:r="http://schemas.openxmlformats.org/officeDocument/2006/relationships" xmlns:p="http://schemas.openxmlformats.org/presentationml/2006/main">
        <p:nvGraphicFramePr>
          <p:cNvPr id="799828598" name=""/>
          <p:cNvGraphicFramePr>
            <a:graphicFrameLocks noGrp="true"/>
          </p:cNvGraphicFramePr>
          <p:nvPr/>
        </p:nvGraphicFramePr>
        <p:xfrm rot="0">
          <a:off x="914400" y="1828800"/>
          <a:ext cx="9144000" cy="5486400"/>
        </p:xfrm>
        <a:graphic>
          <a:graphicData uri="http://schemas.openxmlformats.org/drawingml/2006/table">
            <a:tbl>
              <a:tblPr/>
              <a:tblGrid>
                <a:gridCol w="1045017"/>
                <a:gridCol w="1844745"/>
                <a:gridCol w="1177009"/>
                <a:gridCol w="416162"/>
                <a:gridCol w="858659"/>
                <a:gridCol w="858659"/>
              </a:tblGrid>
              <a:tr h="392833">
                <a:tc gridSpan="6">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Estimated marginal means for each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Estimated marginal means for each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Estimated marginal means for each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Estimated marginal means for each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Estimated marginal means for each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Estimated marginal means for each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92833">
                <a:tc>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Estimated Marginal Mean</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Standard Error</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df</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Lower CL</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Upper CL</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66367">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Control</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1.30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9.41</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-19.20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21.80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390924">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66% Density</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21.55</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9.41</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1.05</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42.05</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90924">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33% Density</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19.00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9.41</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-1.50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39.50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63979">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Removed</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39.20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9.41</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18.70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59.70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bl>
          </a:graphicData>
        </a:graphic>
      </p:graphicFrame>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Tukey Pairwise Comparisons</a:t>
            </a:r>
          </a:p>
        </p:txBody>
      </p:sp>
      <p:sp>
        <p:nvSpPr>
          <p:cNvPr id="3" name="Content Placeholder 2"/>
          <p:cNvSpPr>
            <a:spLocks noGrp="1"/>
          </p:cNvSpPr>
          <p:nvPr>
            <p:ph idx="1"/>
          </p:nvPr>
        </p:nvSpPr>
        <p:spPr/>
        <p:txBody>
          <a:bodyPr/>
          <a:lstStyle/>
          <a:p>
            <a:pPr lvl="0"/>
            <a:r>
              <a:rPr/>
              <a:t>text</a:t>
            </a:r>
          </a:p>
          <a:p>
            <a:pPr lvl="0" indent="0">
              <a:buNone/>
            </a:pPr>
            <a:r>
              <a:rPr>
                <a:solidFill>
                  <a:srgbClr val="5E5E5E"/>
                </a:solidFill>
                <a:latin typeface="Courier"/>
              </a:rPr>
              <a:t># Pairwise comparisons with Tukey adjustment</a:t>
            </a:r>
            <a:br/>
            <a:r>
              <a:rPr>
                <a:solidFill>
                  <a:srgbClr val="003B4F"/>
                </a:solidFill>
                <a:latin typeface="Courier"/>
              </a:rPr>
              <a:t>pairs &lt;- </a:t>
            </a:r>
            <a:r>
              <a:rPr>
                <a:solidFill>
                  <a:srgbClr val="4758AB"/>
                </a:solidFill>
                <a:latin typeface="Courier"/>
              </a:rPr>
              <a:t>pairs</a:t>
            </a:r>
            <a:r>
              <a:rPr>
                <a:solidFill>
                  <a:srgbClr val="003B4F"/>
                </a:solidFill>
                <a:latin typeface="Courier"/>
              </a:rPr>
              <a:t>(emm, </a:t>
            </a:r>
            <a:r>
              <a:rPr>
                <a:solidFill>
                  <a:srgbClr val="657422"/>
                </a:solidFill>
                <a:latin typeface="Courier"/>
              </a:rPr>
              <a:t>adjust =</a:t>
            </a:r>
            <a:r>
              <a:rPr>
                <a:solidFill>
                  <a:srgbClr val="003B4F"/>
                </a:solidFill>
                <a:latin typeface="Courier"/>
              </a:rPr>
              <a:t> </a:t>
            </a:r>
            <a:r>
              <a:rPr>
                <a:solidFill>
                  <a:srgbClr val="20794D"/>
                </a:solidFill>
                <a:latin typeface="Courier"/>
              </a:rPr>
              <a:t>"tukey"</a:t>
            </a:r>
            <a:r>
              <a:rPr>
                <a:solidFill>
                  <a:srgbClr val="003B4F"/>
                </a:solidFill>
                <a:latin typeface="Courier"/>
              </a:rPr>
              <a:t>)</a:t>
            </a:r>
            <a:br/>
            <a:r>
              <a:rPr>
                <a:solidFill>
                  <a:srgbClr val="003B4F"/>
                </a:solidFill>
                <a:latin typeface="Courier"/>
              </a:rPr>
              <a:t>pairs</a:t>
            </a:r>
          </a:p>
          <a:p>
            <a:pPr lvl="0" indent="0">
              <a:buNone/>
            </a:pPr>
            <a:r>
              <a:rPr>
                <a:latin typeface="Courier"/>
              </a:rPr>
              <a:t> contrast                  estimate   SE df t.ratio p.value
 Control - 66% Density       -20.25 13.3 12  -1.522  0.4553
 Control - 33% Density       -17.70 13.3 12  -1.330  0.5625
 Control - Removed           -37.90 13.3 12  -2.849  0.0615
 66% Density - 33% Density     2.55 13.3 12   0.192  0.9974
 66% Density - Removed       -17.65 13.3 12  -1.327  0.5646
 33% Density - Removed       -20.20 13.3 12  -1.518  0.4573
Degrees-of-freedom method: kenward-roger 
P value adjustment: tukey method for comparing a family of 4 estimates </a:t>
            </a:r>
          </a:p>
          <a:p>
            <a:pPr lvl="0" indent="0">
              <a:buNone/>
            </a:pPr>
            <a:r>
              <a:rPr>
                <a:solidFill>
                  <a:srgbClr val="5E5E5E"/>
                </a:solidFill>
                <a:latin typeface="Courier"/>
              </a:rPr>
              <a:t># # Display pairwise comparisons with flextable</a:t>
            </a:r>
            <a:br/>
            <a:r>
              <a:rPr>
                <a:solidFill>
                  <a:srgbClr val="5E5E5E"/>
                </a:solidFill>
                <a:latin typeface="Courier"/>
              </a:rPr>
              <a:t># as.data.frame(summary(pairs)) %&gt;%</a:t>
            </a:r>
            <a:br/>
            <a:r>
              <a:rPr>
                <a:solidFill>
                  <a:srgbClr val="5E5E5E"/>
                </a:solidFill>
                <a:latin typeface="Courier"/>
              </a:rPr>
              <a:t>#   flextable() %&gt;%</a:t>
            </a:r>
            <a:br/>
            <a:r>
              <a:rPr>
                <a:solidFill>
                  <a:srgbClr val="5E5E5E"/>
                </a:solidFill>
                <a:latin typeface="Courier"/>
              </a:rPr>
              <a:t>#   set_header_labels(</a:t>
            </a:r>
            <a:br/>
            <a:r>
              <a:rPr>
                <a:solidFill>
                  <a:srgbClr val="5E5E5E"/>
                </a:solidFill>
                <a:latin typeface="Courier"/>
              </a:rPr>
              <a:t>#     contrast = "Contrast",</a:t>
            </a:r>
            <a:br/>
            <a:r>
              <a:rPr>
                <a:solidFill>
                  <a:srgbClr val="5E5E5E"/>
                </a:solidFill>
                <a:latin typeface="Courier"/>
              </a:rPr>
              <a:t>#     estimate = "Estimate",</a:t>
            </a:r>
            <a:br/>
            <a:r>
              <a:rPr>
                <a:solidFill>
                  <a:srgbClr val="5E5E5E"/>
                </a:solidFill>
                <a:latin typeface="Courier"/>
              </a:rPr>
              <a:t>#     SE = "Standard Error",</a:t>
            </a:r>
            <a:br/>
            <a:r>
              <a:rPr>
                <a:solidFill>
                  <a:srgbClr val="5E5E5E"/>
                </a:solidFill>
                <a:latin typeface="Courier"/>
              </a:rPr>
              <a:t>#     df = "df",</a:t>
            </a:r>
            <a:br/>
            <a:r>
              <a:rPr>
                <a:solidFill>
                  <a:srgbClr val="5E5E5E"/>
                </a:solidFill>
                <a:latin typeface="Courier"/>
              </a:rPr>
              <a:t>#     t.ratio = "t ratio",</a:t>
            </a:r>
            <a:br/>
            <a:r>
              <a:rPr>
                <a:solidFill>
                  <a:srgbClr val="5E5E5E"/>
                </a:solidFill>
                <a:latin typeface="Courier"/>
              </a:rPr>
              <a:t>#     p.value = "p-value"</a:t>
            </a:r>
            <a:br/>
            <a:r>
              <a:rPr>
                <a:solidFill>
                  <a:srgbClr val="5E5E5E"/>
                </a:solidFill>
                <a:latin typeface="Courier"/>
              </a:rPr>
              <a:t>#   ) %&gt;%</a:t>
            </a:r>
            <a:br/>
            <a:r>
              <a:rPr>
                <a:solidFill>
                  <a:srgbClr val="5E5E5E"/>
                </a:solidFill>
                <a:latin typeface="Courier"/>
              </a:rPr>
              <a:t>#   colformat_double(j = c("estimate", "SE", "t.ratio", "p.value"), digits = 3) %&gt;%</a:t>
            </a:r>
            <a:br/>
            <a:r>
              <a:rPr>
                <a:solidFill>
                  <a:srgbClr val="5E5E5E"/>
                </a:solidFill>
                <a:latin typeface="Courier"/>
              </a:rPr>
              <a:t>#   autofit() %&gt;%</a:t>
            </a:r>
            <a:br/>
            <a:r>
              <a:rPr>
                <a:solidFill>
                  <a:srgbClr val="5E5E5E"/>
                </a:solidFill>
                <a:latin typeface="Courier"/>
              </a:rPr>
              <a:t>#   add_header_lines("Pairwise comparisons between treatments (Tukey-adjusted)") %&gt;%</a:t>
            </a:r>
            <a:br/>
            <a:r>
              <a:rPr>
                <a:solidFill>
                  <a:srgbClr val="5E5E5E"/>
                </a:solidFill>
                <a:latin typeface="Courier"/>
              </a:rPr>
              <a:t>#   theme_box()</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Letter Display</a:t>
            </a:r>
          </a:p>
        </p:txBody>
      </p:sp>
      <p:sp>
        <p:nvSpPr>
          <p:cNvPr id="3" name="Content Placeholder 2"/>
          <p:cNvSpPr>
            <a:spLocks noGrp="1"/>
          </p:cNvSpPr>
          <p:nvPr>
            <p:ph idx="1"/>
          </p:nvPr>
        </p:nvSpPr>
        <p:spPr/>
        <p:txBody>
          <a:bodyPr/>
          <a:lstStyle/>
          <a:p>
            <a:pPr lvl="0" indent="0">
              <a:buNone/>
            </a:pPr>
            <a:r>
              <a:rPr>
                <a:solidFill>
                  <a:srgbClr val="5E5E5E"/>
                </a:solidFill>
                <a:latin typeface="Courier"/>
              </a:rPr>
              <a:t># Extract compact letter display for plotting</a:t>
            </a:r>
            <a:br/>
            <a:r>
              <a:rPr>
                <a:solidFill>
                  <a:srgbClr val="003B4F"/>
                </a:solidFill>
                <a:latin typeface="Courier"/>
              </a:rPr>
              <a:t>cld &lt;- multcomp</a:t>
            </a:r>
            <a:r>
              <a:rPr>
                <a:solidFill>
                  <a:srgbClr val="5E5E5E"/>
                </a:solidFill>
                <a:latin typeface="Courier"/>
              </a:rPr>
              <a:t>::</a:t>
            </a:r>
            <a:r>
              <a:rPr>
                <a:solidFill>
                  <a:srgbClr val="4758AB"/>
                </a:solidFill>
                <a:latin typeface="Courier"/>
              </a:rPr>
              <a:t>cld</a:t>
            </a:r>
            <a:r>
              <a:rPr>
                <a:solidFill>
                  <a:srgbClr val="003B4F"/>
                </a:solidFill>
                <a:latin typeface="Courier"/>
              </a:rPr>
              <a:t>(emm, </a:t>
            </a:r>
            <a:r>
              <a:rPr>
                <a:solidFill>
                  <a:srgbClr val="657422"/>
                </a:solidFill>
                <a:latin typeface="Courier"/>
              </a:rPr>
              <a:t>alpha =</a:t>
            </a:r>
            <a:r>
              <a:rPr>
                <a:solidFill>
                  <a:srgbClr val="003B4F"/>
                </a:solidFill>
                <a:latin typeface="Courier"/>
              </a:rPr>
              <a:t> </a:t>
            </a:r>
            <a:r>
              <a:rPr>
                <a:solidFill>
                  <a:srgbClr val="AD0000"/>
                </a:solidFill>
                <a:latin typeface="Courier"/>
              </a:rPr>
              <a:t>0.05</a:t>
            </a:r>
            <a:r>
              <a:rPr>
                <a:solidFill>
                  <a:srgbClr val="003B4F"/>
                </a:solidFill>
                <a:latin typeface="Courier"/>
              </a:rPr>
              <a:t>, </a:t>
            </a:r>
            <a:r>
              <a:rPr>
                <a:solidFill>
                  <a:srgbClr val="657422"/>
                </a:solidFill>
                <a:latin typeface="Courier"/>
              </a:rPr>
              <a:t>Letters =</a:t>
            </a:r>
            <a:r>
              <a:rPr>
                <a:solidFill>
                  <a:srgbClr val="003B4F"/>
                </a:solidFill>
                <a:latin typeface="Courier"/>
              </a:rPr>
              <a:t> letters)</a:t>
            </a:r>
            <a:br/>
            <a:br/>
            <a:r>
              <a:rPr>
                <a:solidFill>
                  <a:srgbClr val="003B4F"/>
                </a:solidFill>
                <a:latin typeface="Courier"/>
              </a:rPr>
              <a:t>cld</a:t>
            </a:r>
          </a:p>
          <a:p>
            <a:pPr lvl="0" indent="0">
              <a:buNone/>
            </a:pPr>
            <a:r>
              <a:rPr>
                <a:latin typeface="Courier"/>
              </a:rPr>
              <a:t> TREAT       emmean   SE df lower.CL upper.CL .group
 Control        1.3 9.41 12   -19.20     21.8  a    
 33% Density   19.0 9.41 12    -1.50     39.5  a    
 66% Density   21.6 9.41 12     1.05     42.0  a    
 Removed       39.2 9.41 12    18.70     59.7  a    
Degrees-of-freedom method: kenward-roger 
Confidence level used: 0.95 
P value adjustment: tukey method for comparing a family of 4 estimates 
significance level used: alpha = 0.05 
NOTE: If two or more means share the same grouping symbol,
      then we cannot show them to be different.
      But we also did not show them to be the same. </a:t>
            </a:r>
          </a:p>
          <a:p>
            <a:pPr lvl="0" indent="0">
              <a:buNone/>
            </a:pPr>
            <a:r>
              <a:rPr>
                <a:solidFill>
                  <a:srgbClr val="5E5E5E"/>
                </a:solidFill>
                <a:latin typeface="Courier"/>
              </a:rPr>
              <a:t># # Display CLD with flextable</a:t>
            </a:r>
            <a:br/>
            <a:r>
              <a:rPr>
                <a:solidFill>
                  <a:srgbClr val="5E5E5E"/>
                </a:solidFill>
                <a:latin typeface="Courier"/>
              </a:rPr>
              <a:t># as.data.frame(cld) %&gt;%</a:t>
            </a:r>
            <a:br/>
            <a:r>
              <a:rPr>
                <a:solidFill>
                  <a:srgbClr val="5E5E5E"/>
                </a:solidFill>
                <a:latin typeface="Courier"/>
              </a:rPr>
              <a:t>#   flextable() %&gt;%</a:t>
            </a:r>
            <a:br/>
            <a:r>
              <a:rPr>
                <a:solidFill>
                  <a:srgbClr val="5E5E5E"/>
                </a:solidFill>
                <a:latin typeface="Courier"/>
              </a:rPr>
              <a:t>#   set_header_labels(</a:t>
            </a:r>
            <a:br/>
            <a:r>
              <a:rPr>
                <a:solidFill>
                  <a:srgbClr val="5E5E5E"/>
                </a:solidFill>
                <a:latin typeface="Courier"/>
              </a:rPr>
              <a:t>#     TREAT = "Treatment",</a:t>
            </a:r>
            <a:br/>
            <a:r>
              <a:rPr>
                <a:solidFill>
                  <a:srgbClr val="5E5E5E"/>
                </a:solidFill>
                <a:latin typeface="Courier"/>
              </a:rPr>
              <a:t>#     emmean = "Estimated Marginal Mean",</a:t>
            </a:r>
            <a:br/>
            <a:r>
              <a:rPr>
                <a:solidFill>
                  <a:srgbClr val="5E5E5E"/>
                </a:solidFill>
                <a:latin typeface="Courier"/>
              </a:rPr>
              <a:t>#     SE = "Standard Error",</a:t>
            </a:r>
            <a:br/>
            <a:r>
              <a:rPr>
                <a:solidFill>
                  <a:srgbClr val="5E5E5E"/>
                </a:solidFill>
                <a:latin typeface="Courier"/>
              </a:rPr>
              <a:t>#     df = "df",</a:t>
            </a:r>
            <a:br/>
            <a:r>
              <a:rPr>
                <a:solidFill>
                  <a:srgbClr val="5E5E5E"/>
                </a:solidFill>
                <a:latin typeface="Courier"/>
              </a:rPr>
              <a:t>#     lower.CL = "Lower CL",</a:t>
            </a:r>
            <a:br/>
            <a:r>
              <a:rPr>
                <a:solidFill>
                  <a:srgbClr val="5E5E5E"/>
                </a:solidFill>
                <a:latin typeface="Courier"/>
              </a:rPr>
              <a:t>#     upper.CL = "Upper CL",</a:t>
            </a:r>
            <a:br/>
            <a:r>
              <a:rPr>
                <a:solidFill>
                  <a:srgbClr val="5E5E5E"/>
                </a:solidFill>
                <a:latin typeface="Courier"/>
              </a:rPr>
              <a:t>#     .group = "Group"</a:t>
            </a:r>
            <a:br/>
            <a:r>
              <a:rPr>
                <a:solidFill>
                  <a:srgbClr val="5E5E5E"/>
                </a:solidFill>
                <a:latin typeface="Courier"/>
              </a:rPr>
              <a:t>#   ) %&gt;%</a:t>
            </a:r>
            <a:br/>
            <a:r>
              <a:rPr>
                <a:solidFill>
                  <a:srgbClr val="5E5E5E"/>
                </a:solidFill>
                <a:latin typeface="Courier"/>
              </a:rPr>
              <a:t>#   colformat_double(j = c("emmean", "SE", "lower.CL", "upper.CL"), digits = 2) %&gt;%</a:t>
            </a:r>
            <a:br/>
            <a:r>
              <a:rPr>
                <a:solidFill>
                  <a:srgbClr val="5E5E5E"/>
                </a:solidFill>
                <a:latin typeface="Courier"/>
              </a:rPr>
              <a:t>#   autofit() %&gt;%</a:t>
            </a:r>
            <a:br/>
            <a:r>
              <a:rPr>
                <a:solidFill>
                  <a:srgbClr val="5E5E5E"/>
                </a:solidFill>
                <a:latin typeface="Courier"/>
              </a:rPr>
              <a:t>#   add_header_lines("Compact letter display of treatment means") %&gt;%</a:t>
            </a:r>
            <a:br/>
            <a:r>
              <a:rPr>
                <a:solidFill>
                  <a:srgbClr val="5E5E5E"/>
                </a:solidFill>
                <a:latin typeface="Courier"/>
              </a:rPr>
              <a:t>#   theme_box()</a:t>
            </a:r>
          </a:p>
          <a:p>
            <a:pPr lvl="0" indent="0" marL="1270000">
              <a:buNone/>
            </a:pPr>
            <a:r>
              <a:rPr sz="2000" b="1"/>
              <a:t>Important</a:t>
            </a:r>
          </a:p>
          <a:p>
            <a:pPr lvl="0" indent="0" marL="1270000">
              <a:buNone/>
            </a:pPr>
            <a:r>
              <a:rPr sz="2000"/>
              <a:t>Interpretation of Treatment Comparisons The mean algae cover for the Control treatment (1.30%) appears considerably lower than for the reduced urchin density treatments (66% Density: 21.55%, 33% Density: 19.00%, Removed: 39.20%). While the visual pattern suggests an inverse relationship between urchin density and algae cover, with complete removal showing the highest algae cover, the nested ANOVA showed that these differences were not statistically significant at the α = 0.05 level (p = r format(p_treat, digits=3)). The high variability among patches within treatments likely contributed to the lack of statistical significance for the treatment effect.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Assumption Testing</a:t>
            </a:r>
          </a:p>
        </p:txBody>
      </p:sp>
      <p:sp>
        <p:nvSpPr>
          <p:cNvPr id="4" name="Text Placeholder 3"/>
          <p:cNvSpPr>
            <a:spLocks noGrp="1"/>
          </p:cNvSpPr>
          <p:nvPr>
            <p:ph idx="2" sz="half" type="body"/>
          </p:nvPr>
        </p:nvSpPr>
        <p:spPr/>
        <p:txBody>
          <a:bodyPr/>
          <a:lstStyle/>
          <a:p>
            <a:pPr lvl="0" indent="0" marL="0">
              <a:buNone/>
            </a:pPr>
            <a:r>
              <a:rPr/>
              <a:t>For valid inference from mixed models, several assumptions must be met. We test these assumptions below.</a:t>
            </a:r>
          </a:p>
          <a:p>
            <a:pPr lvl="0" indent="0" marL="0">
              <a:spcBef>
                <a:spcPts val="3000"/>
              </a:spcBef>
              <a:buNone/>
            </a:pPr>
            <a:r>
              <a:rPr b="1"/>
              <a:t>Normality of Residuals</a:t>
            </a:r>
          </a:p>
          <a:p>
            <a:pPr lvl="0" indent="0">
              <a:buNone/>
            </a:pPr>
            <a:r>
              <a:rPr>
                <a:solidFill>
                  <a:srgbClr val="5E5E5E"/>
                </a:solidFill>
                <a:latin typeface="Courier"/>
              </a:rPr>
              <a:t># QQ plot of residuals</a:t>
            </a:r>
            <a:br/>
            <a:r>
              <a:rPr>
                <a:solidFill>
                  <a:srgbClr val="4758AB"/>
                </a:solidFill>
                <a:latin typeface="Courier"/>
              </a:rPr>
              <a:t>qqnorm</a:t>
            </a:r>
            <a:r>
              <a:rPr>
                <a:solidFill>
                  <a:srgbClr val="003B4F"/>
                </a:solidFill>
                <a:latin typeface="Courier"/>
              </a:rPr>
              <a:t>(</a:t>
            </a:r>
            <a:r>
              <a:rPr>
                <a:solidFill>
                  <a:srgbClr val="4758AB"/>
                </a:solidFill>
                <a:latin typeface="Courier"/>
              </a:rPr>
              <a:t>resid</a:t>
            </a:r>
            <a:r>
              <a:rPr>
                <a:solidFill>
                  <a:srgbClr val="003B4F"/>
                </a:solidFill>
                <a:latin typeface="Courier"/>
              </a:rPr>
              <a:t>(mixed_model))</a:t>
            </a:r>
            <a:br/>
            <a:r>
              <a:rPr>
                <a:solidFill>
                  <a:srgbClr val="4758AB"/>
                </a:solidFill>
                <a:latin typeface="Courier"/>
              </a:rPr>
              <a:t>qqline</a:t>
            </a:r>
            <a:r>
              <a:rPr>
                <a:solidFill>
                  <a:srgbClr val="003B4F"/>
                </a:solidFill>
                <a:latin typeface="Courier"/>
              </a:rPr>
              <a:t>(</a:t>
            </a:r>
            <a:r>
              <a:rPr>
                <a:solidFill>
                  <a:srgbClr val="4758AB"/>
                </a:solidFill>
                <a:latin typeface="Courier"/>
              </a:rPr>
              <a:t>resid</a:t>
            </a:r>
            <a:r>
              <a:rPr>
                <a:solidFill>
                  <a:srgbClr val="003B4F"/>
                </a:solidFill>
                <a:latin typeface="Courier"/>
              </a:rPr>
              <a:t>(mixed_model))</a:t>
            </a:r>
          </a:p>
        </p:txBody>
      </p:sp>
      <p:pic>
        <p:nvPicPr>
          <p:cNvPr descr="14_03_nested_anova_as_random_files/figure-pptx/normality-1.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solidFill>
                  <a:srgbClr val="5E5E5E"/>
                </a:solidFill>
                <a:latin typeface="Courier"/>
              </a:rPr>
              <a:t># Histogram of residuals</a:t>
            </a:r>
            <a:br/>
            <a:r>
              <a:rPr>
                <a:solidFill>
                  <a:srgbClr val="4758AB"/>
                </a:solidFill>
                <a:latin typeface="Courier"/>
              </a:rPr>
              <a:t>hist</a:t>
            </a:r>
            <a:r>
              <a:rPr>
                <a:solidFill>
                  <a:srgbClr val="003B4F"/>
                </a:solidFill>
                <a:latin typeface="Courier"/>
              </a:rPr>
              <a:t>(</a:t>
            </a:r>
            <a:r>
              <a:rPr>
                <a:solidFill>
                  <a:srgbClr val="4758AB"/>
                </a:solidFill>
                <a:latin typeface="Courier"/>
              </a:rPr>
              <a:t>resid</a:t>
            </a:r>
            <a:r>
              <a:rPr>
                <a:solidFill>
                  <a:srgbClr val="003B4F"/>
                </a:solidFill>
                <a:latin typeface="Courier"/>
              </a:rPr>
              <a:t>(mixed_model), </a:t>
            </a:r>
            <a:r>
              <a:rPr>
                <a:solidFill>
                  <a:srgbClr val="657422"/>
                </a:solidFill>
                <a:latin typeface="Courier"/>
              </a:rPr>
              <a:t>main =</a:t>
            </a:r>
            <a:r>
              <a:rPr>
                <a:solidFill>
                  <a:srgbClr val="003B4F"/>
                </a:solidFill>
                <a:latin typeface="Courier"/>
              </a:rPr>
              <a:t> </a:t>
            </a:r>
            <a:r>
              <a:rPr>
                <a:solidFill>
                  <a:srgbClr val="20794D"/>
                </a:solidFill>
                <a:latin typeface="Courier"/>
              </a:rPr>
              <a:t>"Histogram of Residuals"</a:t>
            </a:r>
            <a:r>
              <a:rPr>
                <a:solidFill>
                  <a:srgbClr val="003B4F"/>
                </a:solidFill>
                <a:latin typeface="Courier"/>
              </a:rPr>
              <a:t>,</a:t>
            </a:r>
            <a:br/>
            <a:r>
              <a:rPr>
                <a:solidFill>
                  <a:srgbClr val="003B4F"/>
                </a:solidFill>
                <a:latin typeface="Courier"/>
              </a:rPr>
              <a:t>     </a:t>
            </a:r>
            <a:r>
              <a:rPr>
                <a:solidFill>
                  <a:srgbClr val="657422"/>
                </a:solidFill>
                <a:latin typeface="Courier"/>
              </a:rPr>
              <a:t>xlab =</a:t>
            </a:r>
            <a:r>
              <a:rPr>
                <a:solidFill>
                  <a:srgbClr val="003B4F"/>
                </a:solidFill>
                <a:latin typeface="Courier"/>
              </a:rPr>
              <a:t> </a:t>
            </a:r>
            <a:r>
              <a:rPr>
                <a:solidFill>
                  <a:srgbClr val="20794D"/>
                </a:solidFill>
                <a:latin typeface="Courier"/>
              </a:rPr>
              <a:t>"Residuals"</a:t>
            </a:r>
            <a:r>
              <a:rPr>
                <a:solidFill>
                  <a:srgbClr val="003B4F"/>
                </a:solidFill>
                <a:latin typeface="Courier"/>
              </a:rPr>
              <a:t>, </a:t>
            </a:r>
            <a:r>
              <a:rPr>
                <a:solidFill>
                  <a:srgbClr val="657422"/>
                </a:solidFill>
                <a:latin typeface="Courier"/>
              </a:rPr>
              <a:t>breaks =</a:t>
            </a:r>
            <a:r>
              <a:rPr>
                <a:solidFill>
                  <a:srgbClr val="003B4F"/>
                </a:solidFill>
                <a:latin typeface="Courier"/>
              </a:rPr>
              <a:t> </a:t>
            </a:r>
            <a:r>
              <a:rPr>
                <a:solidFill>
                  <a:srgbClr val="AD0000"/>
                </a:solidFill>
                <a:latin typeface="Courier"/>
              </a:rPr>
              <a:t>15</a:t>
            </a:r>
            <a:r>
              <a:rPr>
                <a:solidFill>
                  <a:srgbClr val="003B4F"/>
                </a:solidFill>
                <a:latin typeface="Courier"/>
              </a:rPr>
              <a:t>)</a:t>
            </a:r>
          </a:p>
        </p:txBody>
      </p:sp>
      <p:pic>
        <p:nvPicPr>
          <p:cNvPr descr="14_03_nested_anova_as_random_files/figure-pptx/normality-2.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14 - NESTED ANOVA</dc:title>
  <dc:creator>Bill Perry</dc:creator>
  <cp:keywords/>
  <dcterms:created xsi:type="dcterms:W3CDTF">2025-06-05T12:23:18Z</dcterms:created>
  <dcterms:modified xsi:type="dcterms:W3CDTF">2025-06-05T12:23:18Z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execute">
    <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toc-title">
    <vt:lpwstr>Table of contents</vt:lpwstr>
  </property>
</Properties>
</file>