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NESTED ANOVA Visualization</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Mixed-Effects Model Approach</a:t>
            </a:r>
          </a:p>
        </p:txBody>
      </p:sp>
      <p:sp>
        <p:nvSpPr>
          <p:cNvPr id="3" name="Content Placeholder 2"/>
          <p:cNvSpPr>
            <a:spLocks noGrp="1"/>
          </p:cNvSpPr>
          <p:nvPr>
            <p:ph idx="1"/>
          </p:nvPr>
        </p:nvSpPr>
        <p:spPr/>
        <p:txBody>
          <a:bodyPr/>
          <a:lstStyle/>
          <a:p>
            <a:pPr lvl="0" indent="0" marL="0">
              <a:buNone/>
            </a:pPr>
            <a:r>
              <a:rPr/>
              <a:t>A modern way to analyze nested designs is to use mixed-effects models. Let’s compare the results with our previous analyses:</a:t>
            </a:r>
          </a:p>
          <a:p>
            <a:pPr lvl="0" indent="0">
              <a:buNone/>
            </a:pPr>
            <a:r>
              <a:rPr>
                <a:solidFill>
                  <a:srgbClr val="5E5E5E"/>
                </a:solidFill>
                <a:latin typeface="Courier"/>
              </a:rPr>
              <a:t># Fit linear mixed model with PATCH nested in TREAT</a:t>
            </a:r>
            <a:br/>
            <a:r>
              <a:rPr>
                <a:solidFill>
                  <a:srgbClr val="003B4F"/>
                </a:solidFill>
                <a:latin typeface="Courier"/>
              </a:rPr>
              <a:t>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br/>
            <a:r>
              <a:rPr>
                <a:solidFill>
                  <a:srgbClr val="5E5E5E"/>
                </a:solidFill>
                <a:latin typeface="Courier"/>
              </a:rPr>
              <a:t># Show model summary</a:t>
            </a:r>
            <a:br/>
            <a:r>
              <a:rPr>
                <a:solidFill>
                  <a:srgbClr val="4758AB"/>
                </a:solidFill>
                <a:latin typeface="Courier"/>
              </a:rPr>
              <a:t>summary</a:t>
            </a:r>
            <a:r>
              <a:rPr>
                <a:solidFill>
                  <a:srgbClr val="003B4F"/>
                </a:solidFill>
                <a:latin typeface="Courier"/>
              </a:rPr>
              <a:t>(mixed_model)</a:t>
            </a:r>
          </a:p>
          <a:p>
            <a:pPr lvl="0" indent="0">
              <a:buNone/>
            </a:pPr>
            <a:r>
              <a:rPr>
                <a:latin typeface="Courier"/>
              </a:rPr>
              <a:t>Linear mixed model fit by REML. t-tests use Satterthwaite's method [
lmerModLmerTest]
Formula: ALGAE ~ TREAT + (1 | TREAT:PATCH)
   Data: andrew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a:buNone/>
            </a:pPr>
            <a:r>
              <a:rPr>
                <a:solidFill>
                  <a:srgbClr val="5E5E5E"/>
                </a:solidFill>
                <a:latin typeface="Courier"/>
              </a:rPr>
              <a:t># ANOVA-style results</a:t>
            </a:r>
            <a:br/>
            <a:r>
              <a:rPr>
                <a:solidFill>
                  <a:srgbClr val="4758AB"/>
                </a:solidFill>
                <a:latin typeface="Courier"/>
              </a:rPr>
              <a:t>anova</a:t>
            </a:r>
            <a:r>
              <a:rPr>
                <a:solidFill>
                  <a:srgbClr val="003B4F"/>
                </a:solidFill>
                <a:latin typeface="Courier"/>
              </a:rPr>
              <a:t>(mixed_model,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marL="0">
              <a:buNone/>
            </a:pPr>
            <a:r>
              <a:rPr/>
              <a:t>The mixed model approach gives us similar conclusions to the correctly specified nested ANOVA. The treatment effect is non-significant when accounting for the nested structure of patches within treatments.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Visualizing the Nested Structure</a:t>
            </a:r>
          </a:p>
        </p:txBody>
      </p:sp>
      <p:sp>
        <p:nvSpPr>
          <p:cNvPr id="4" name="Text Placeholder 3"/>
          <p:cNvSpPr>
            <a:spLocks noGrp="1"/>
          </p:cNvSpPr>
          <p:nvPr>
            <p:ph idx="2" sz="half" type="body"/>
          </p:nvPr>
        </p:nvSpPr>
        <p:spPr/>
        <p:txBody>
          <a:bodyPr/>
          <a:lstStyle/>
          <a:p>
            <a:pPr lvl="0" indent="0" marL="0">
              <a:buNone/>
            </a:pPr>
            <a:r>
              <a:rPr/>
              <a:t>One way to understand why we get different results is to visualize the data by patch within treatment:</a:t>
            </a:r>
          </a:p>
          <a:p>
            <a:pPr lvl="0" indent="0">
              <a:buNone/>
            </a:pPr>
            <a:r>
              <a:rPr>
                <a:solidFill>
                  <a:srgbClr val="5E5E5E"/>
                </a:solidFill>
                <a:latin typeface="Courier"/>
              </a:rPr>
              <a:t># Calculate means for each patch</a:t>
            </a:r>
            <a:br/>
            <a:r>
              <a:rPr>
                <a:solidFill>
                  <a:srgbClr val="003B4F"/>
                </a:solidFill>
                <a:latin typeface="Courier"/>
              </a:rPr>
              <a:t>patch_means &lt;- andrew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(TREAT, PATCH)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ALGAE_mean =</a:t>
            </a:r>
            <a:r>
              <a:rPr>
                <a:solidFill>
                  <a:srgbClr val="003B4F"/>
                </a:solidFill>
                <a:latin typeface="Courier"/>
              </a:rPr>
              <a:t> </a:t>
            </a:r>
            <a:r>
              <a:rPr>
                <a:solidFill>
                  <a:srgbClr val="4758AB"/>
                </a:solidFill>
                <a:latin typeface="Courier"/>
              </a:rPr>
              <a:t>mean</a:t>
            </a:r>
            <a:r>
              <a:rPr>
                <a:solidFill>
                  <a:srgbClr val="003B4F"/>
                </a:solidFill>
                <a:latin typeface="Courier"/>
              </a:rPr>
              <a:t>(ALGAE), </a:t>
            </a:r>
            <a:r>
              <a:rPr>
                <a:solidFill>
                  <a:srgbClr val="657422"/>
                </a:solidFill>
                <a:latin typeface="Courier"/>
              </a:rPr>
              <a:t>.groups =</a:t>
            </a:r>
            <a:r>
              <a:rPr>
                <a:solidFill>
                  <a:srgbClr val="003B4F"/>
                </a:solidFill>
                <a:latin typeface="Courier"/>
              </a:rPr>
              <a:t> </a:t>
            </a:r>
            <a:r>
              <a:rPr>
                <a:solidFill>
                  <a:srgbClr val="20794D"/>
                </a:solidFill>
                <a:latin typeface="Courier"/>
              </a:rPr>
              <a:t>"drop"</a:t>
            </a:r>
            <a:r>
              <a:rPr>
                <a:solidFill>
                  <a:srgbClr val="003B4F"/>
                </a:solidFill>
                <a:latin typeface="Courier"/>
              </a:rPr>
              <a:t>)</a:t>
            </a:r>
            <a:br/>
            <a:br/>
            <a:r>
              <a:rPr>
                <a:solidFill>
                  <a:srgbClr val="5E5E5E"/>
                </a:solidFill>
                <a:latin typeface="Courier"/>
              </a:rPr>
              <a:t># Plot patch means</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patch means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patch_means,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ALGAE_mean, </a:t>
            </a:r>
            <a:r>
              <a:rPr>
                <a:solidFill>
                  <a:srgbClr val="657422"/>
                </a:solidFill>
                <a:latin typeface="Courier"/>
              </a:rPr>
              <a:t>color =</a:t>
            </a:r>
            <a:r>
              <a:rPr>
                <a:solidFill>
                  <a:srgbClr val="003B4F"/>
                </a:solidFill>
                <a:latin typeface="Courier"/>
              </a:rPr>
              <a:t> PATCH),</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position_jitterdodge</a:t>
            </a:r>
            <a:r>
              <a:rPr>
                <a:solidFill>
                  <a:srgbClr val="003B4F"/>
                </a:solidFill>
                <a:latin typeface="Courier"/>
              </a:rPr>
              <a:t>(</a:t>
            </a:r>
            <a:r>
              <a:rPr>
                <a:solidFill>
                  <a:srgbClr val="657422"/>
                </a:solidFill>
                <a:latin typeface="Courier"/>
              </a:rPr>
              <a:t>jitter.width =</a:t>
            </a:r>
            <a:r>
              <a:rPr>
                <a:solidFill>
                  <a:srgbClr val="003B4F"/>
                </a:solidFill>
                <a:latin typeface="Courier"/>
              </a:rPr>
              <a:t> </a:t>
            </a:r>
            <a:r>
              <a:rPr>
                <a:solidFill>
                  <a:srgbClr val="AD0000"/>
                </a:solidFill>
                <a:latin typeface="Courier"/>
              </a:rPr>
              <a:t>0.1</a:t>
            </a:r>
            <a:r>
              <a:rPr>
                <a:solidFill>
                  <a:srgbClr val="003B4F"/>
                </a:solidFill>
                <a:latin typeface="Courier"/>
              </a:rPr>
              <a:t>, </a:t>
            </a:r>
            <a:r>
              <a:rPr>
                <a:solidFill>
                  <a:srgbClr val="657422"/>
                </a:solidFill>
                <a:latin typeface="Courier"/>
              </a:rPr>
              <a:t>dodge.width =</a:t>
            </a:r>
            <a:r>
              <a:rPr>
                <a:solidFill>
                  <a:srgbClr val="003B4F"/>
                </a:solidFill>
                <a:latin typeface="Courier"/>
              </a:rPr>
              <a:t> </a:t>
            </a:r>
            <a:r>
              <a:rPr>
                <a:solidFill>
                  <a:srgbClr val="AD0000"/>
                </a:solidFill>
                <a:latin typeface="Courier"/>
              </a:rPr>
              <a:t>0.7</a:t>
            </a:r>
            <a:r>
              <a:rPr>
                <a:solidFill>
                  <a:srgbClr val="003B4F"/>
                </a:solidFill>
                <a:latin typeface="Courier"/>
              </a:rPr>
              <a:t>),</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treatment means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summary_stats,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5</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18</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error bars for treatment means</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657422"/>
                </a:solidFill>
                <a:latin typeface="Courier"/>
              </a:rPr>
              <a:t>data =</a:t>
            </a:r>
            <a:r>
              <a:rPr>
                <a:solidFill>
                  <a:srgbClr val="003B4F"/>
                </a:solidFill>
                <a:latin typeface="Courier"/>
              </a:rPr>
              <a:t> summary_stats,</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styling</a:t>
            </a:r>
            <a:br/>
            <a:r>
              <a:rPr>
                <a:solidFill>
                  <a:srgbClr val="003B4F"/>
                </a:solidFill>
                <a:latin typeface="Courier"/>
              </a:rPr>
              <a:t>  </a:t>
            </a:r>
            <a:r>
              <a:rPr>
                <a:solidFill>
                  <a:srgbClr val="4758AB"/>
                </a:solidFill>
                <a:latin typeface="Courier"/>
              </a:rPr>
              <a:t>scale_color_viridis_d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"plasma"</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0.9</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"Nested Structure: Patch Means within Treatments"</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"Large symbols show treatment means (± SE)"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"Patch"</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p>
        </p:txBody>
      </p:sp>
      <p:pic>
        <p:nvPicPr>
          <p:cNvPr descr="14_04_nested_anova_visualization_files/figure-pptx/nested-structure-viz-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plot clearly shows the high variation among patches within each treatment. This patch-to-patch variation contributes substantially to the total variance, which is not accounted for in the one-way ANOVA.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F-ratio Demonstration</a:t>
            </a:r>
          </a:p>
        </p:txBody>
      </p:sp>
      <p:sp>
        <p:nvSpPr>
          <p:cNvPr id="3" name="Content Placeholder 2"/>
          <p:cNvSpPr>
            <a:spLocks noGrp="1"/>
          </p:cNvSpPr>
          <p:nvPr>
            <p:ph idx="1"/>
          </p:nvPr>
        </p:nvSpPr>
        <p:spPr/>
        <p:txBody>
          <a:bodyPr/>
          <a:lstStyle/>
          <a:p>
            <a:pPr lvl="0" indent="0" marL="0">
              <a:buNone/>
            </a:pPr>
            <a:r>
              <a:rPr/>
              <a:t>Let’s illustrate how the F-ratio for treatments differs between one-way and nested ANOVA:</a:t>
            </a:r>
          </a:p>
          <a:p>
            <a:pPr lvl="0" indent="0">
              <a:buNone/>
            </a:pPr>
            <a:r>
              <a:rPr>
                <a:solidFill>
                  <a:srgbClr val="5E5E5E"/>
                </a:solidFill>
                <a:latin typeface="Courier"/>
              </a:rPr>
              <a:t># Create a data frame for comparison</a:t>
            </a:r>
            <a:br/>
            <a:r>
              <a:rPr>
                <a:solidFill>
                  <a:srgbClr val="003B4F"/>
                </a:solidFill>
                <a:latin typeface="Courier"/>
              </a:rPr>
              <a:t>f_ratio_comparison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"One-way ANOVA"</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  </a:t>
            </a:r>
            <a:r>
              <a:rPr>
                <a:solidFill>
                  <a:srgbClr val="657422"/>
                </a:solidFill>
                <a:latin typeface="Courier"/>
              </a:rPr>
              <a:t>F_numerator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 Treatment"</a:t>
            </a:r>
            <a:r>
              <a:rPr>
                <a:solidFill>
                  <a:srgbClr val="003B4F"/>
                </a:solidFill>
                <a:latin typeface="Courier"/>
              </a:rPr>
              <a:t>, </a:t>
            </a:r>
            <a:r>
              <a:rPr>
                <a:solidFill>
                  <a:srgbClr val="20794D"/>
                </a:solidFill>
                <a:latin typeface="Courier"/>
              </a:rPr>
              <a:t>"MS Treatment"</a:t>
            </a:r>
            <a:r>
              <a:rPr>
                <a:solidFill>
                  <a:srgbClr val="003B4F"/>
                </a:solidFill>
                <a:latin typeface="Courier"/>
              </a:rPr>
              <a:t>),</a:t>
            </a:r>
            <a:br/>
            <a:r>
              <a:rPr>
                <a:solidFill>
                  <a:srgbClr val="003B4F"/>
                </a:solidFill>
                <a:latin typeface="Courier"/>
              </a:rPr>
              <a:t>  </a:t>
            </a:r>
            <a:r>
              <a:rPr>
                <a:solidFill>
                  <a:srgbClr val="657422"/>
                </a:solidFill>
                <a:latin typeface="Courier"/>
              </a:rPr>
              <a:t>F_denominator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 Residual"</a:t>
            </a:r>
            <a:r>
              <a:rPr>
                <a:solidFill>
                  <a:srgbClr val="003B4F"/>
                </a:solidFill>
                <a:latin typeface="Courier"/>
              </a:rPr>
              <a:t>, </a:t>
            </a:r>
            <a:r>
              <a:rPr>
                <a:solidFill>
                  <a:srgbClr val="20794D"/>
                </a:solidFill>
                <a:latin typeface="Courier"/>
              </a:rPr>
              <a:t>"MS Patch(Treatment)"</a:t>
            </a:r>
            <a:r>
              <a:rPr>
                <a:solidFill>
                  <a:srgbClr val="003B4F"/>
                </a:solidFill>
                <a:latin typeface="Courier"/>
              </a:rPr>
              <a:t>),</a:t>
            </a:r>
            <a:br/>
            <a:r>
              <a:rPr>
                <a:solidFill>
                  <a:srgbClr val="003B4F"/>
                </a:solidFill>
                <a:latin typeface="Courier"/>
              </a:rPr>
              <a:t>  </a:t>
            </a:r>
            <a:r>
              <a:rPr>
                <a:solidFill>
                  <a:srgbClr val="657422"/>
                </a:solidFill>
                <a:latin typeface="Courier"/>
              </a:rPr>
              <a:t>F_value =</a:t>
            </a:r>
            <a:r>
              <a:rPr>
                <a:solidFill>
                  <a:srgbClr val="003B4F"/>
                </a:solidFill>
                <a:latin typeface="Courier"/>
              </a:rPr>
              <a:t> </a:t>
            </a:r>
            <a:r>
              <a:rPr>
                <a:solidFill>
                  <a:srgbClr val="4758AB"/>
                </a:solidFill>
                <a:latin typeface="Courier"/>
              </a:rPr>
              <a:t>c</a:t>
            </a:r>
            <a:r>
              <a:rPr>
                <a:solidFill>
                  <a:srgbClr val="003B4F"/>
                </a:solidFill>
                <a:latin typeface="Courier"/>
              </a:rPr>
              <a:t>(oneway_summary[[</a:t>
            </a:r>
            <a:r>
              <a:rPr>
                <a:solidFill>
                  <a:srgbClr val="AD0000"/>
                </a:solidFill>
                <a:latin typeface="Courier"/>
              </a:rPr>
              <a:t>1</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20794D"/>
                </a:solidFill>
                <a:latin typeface="Courier"/>
              </a:rPr>
              <a:t>"F value"</a:t>
            </a:r>
            <a:r>
              <a:rPr>
                <a:solidFill>
                  <a:srgbClr val="003B4F"/>
                </a:solidFill>
                <a:latin typeface="Courier"/>
              </a:rPr>
              <a:t>], F_treat),</a:t>
            </a:r>
            <a:br/>
            <a:r>
              <a:rPr>
                <a:solidFill>
                  <a:srgbClr val="003B4F"/>
                </a:solidFill>
                <a:latin typeface="Courier"/>
              </a:rPr>
              <a:t>  </a:t>
            </a:r>
            <a:r>
              <a:rPr>
                <a:solidFill>
                  <a:srgbClr val="657422"/>
                </a:solidFill>
                <a:latin typeface="Courier"/>
              </a:rPr>
              <a:t>p_value =</a:t>
            </a:r>
            <a:r>
              <a:rPr>
                <a:solidFill>
                  <a:srgbClr val="003B4F"/>
                </a:solidFill>
                <a:latin typeface="Courier"/>
              </a:rPr>
              <a:t> </a:t>
            </a:r>
            <a:r>
              <a:rPr>
                <a:solidFill>
                  <a:srgbClr val="4758AB"/>
                </a:solidFill>
                <a:latin typeface="Courier"/>
              </a:rPr>
              <a:t>c</a:t>
            </a:r>
            <a:r>
              <a:rPr>
                <a:solidFill>
                  <a:srgbClr val="003B4F"/>
                </a:solidFill>
                <a:latin typeface="Courier"/>
              </a:rPr>
              <a:t>(oneway_summary[[</a:t>
            </a:r>
            <a:r>
              <a:rPr>
                <a:solidFill>
                  <a:srgbClr val="AD0000"/>
                </a:solidFill>
                <a:latin typeface="Courier"/>
              </a:rPr>
              <a:t>1</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20794D"/>
                </a:solidFill>
                <a:latin typeface="Courier"/>
              </a:rPr>
              <a:t>"Pr(&gt;F)"</a:t>
            </a:r>
            <a:r>
              <a:rPr>
                <a:solidFill>
                  <a:srgbClr val="003B4F"/>
                </a:solidFill>
                <a:latin typeface="Courier"/>
              </a:rPr>
              <a:t>], p_treat)</a:t>
            </a:r>
            <a:br/>
            <a:r>
              <a:rPr>
                <a:solidFill>
                  <a:srgbClr val="003B4F"/>
                </a:solidFill>
                <a:latin typeface="Courier"/>
              </a:rPr>
              <a:t>)</a:t>
            </a:r>
            <a:br/>
            <a:br/>
            <a:r>
              <a:rPr>
                <a:solidFill>
                  <a:srgbClr val="5E5E5E"/>
                </a:solidFill>
                <a:latin typeface="Courier"/>
              </a:rPr>
              <a:t># Display the comparison</a:t>
            </a:r>
            <a:br/>
            <a:r>
              <a:rPr>
                <a:solidFill>
                  <a:srgbClr val="003B4F"/>
                </a:solidFill>
                <a:latin typeface="Courier"/>
              </a:rPr>
              <a:t>f_ratio_comparison</a:t>
            </a:r>
          </a:p>
          <a:p>
            <a:pPr lvl="0" indent="0">
              <a:buNone/>
            </a:pPr>
            <a:r>
              <a:rPr>
                <a:latin typeface="Courier"/>
              </a:rPr>
              <a:t>          Model  F_numerator       F_denominator  F_value      p_value
1 One-way ANOVA MS Treatment         MS Residual 9.058658 3.362391e-05
2  Nested ANOVA MS Treatment MS Patch(Treatment) 2.717102 9.126200e-02</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Key Differences and Implications</a:t>
            </a:r>
          </a:p>
        </p:txBody>
      </p:sp>
      <p:sp>
        <p:nvSpPr>
          <p:cNvPr id="3" name="Content Placeholder 2"/>
          <p:cNvSpPr>
            <a:spLocks noGrp="1"/>
          </p:cNvSpPr>
          <p:nvPr>
            <p:ph idx="1"/>
          </p:nvPr>
        </p:nvSpPr>
        <p:spPr/>
        <p:txBody>
          <a:bodyPr/>
          <a:lstStyle/>
          <a:p>
            <a:pPr lvl="0" indent="0" marL="0">
              <a:buNone/>
            </a:pPr>
            <a:r>
              <a:rPr/>
              <a:t>The comparison between one-way ANOVA and nested ANOVA reveals several important differences:</a:t>
            </a:r>
          </a:p>
          <a:p>
            <a:pPr lvl="0" indent="-342900" marL="342900">
              <a:buAutoNum type="arabicPeriod"/>
            </a:pPr>
            <a:r>
              <a:rPr b="1"/>
              <a:t>Variance Partitioning</a:t>
            </a:r>
            <a:r>
              <a:rPr/>
              <a:t>:</a:t>
            </a:r>
          </a:p>
          <a:p>
            <a:pPr lvl="1"/>
            <a:r>
              <a:rPr/>
              <a:t>In one-way ANOVA, all variation not explained by treatments is lumped into the “Error” term.</a:t>
            </a:r>
          </a:p>
          <a:p>
            <a:pPr lvl="1"/>
            <a:r>
              <a:rPr/>
              <a:t>In nested ANOVA, this variation is partitioned into “Patch(Treatment)” and “Error” components.</a:t>
            </a:r>
          </a:p>
          <a:p>
            <a:pPr lvl="0" indent="-342900" marL="342900">
              <a:buAutoNum type="arabicPeriod"/>
            </a:pPr>
            <a:r>
              <a:rPr b="1"/>
              <a:t>F-ratio for Testing Treatment Effects</a:t>
            </a:r>
            <a:r>
              <a:rPr/>
              <a:t>:</a:t>
            </a:r>
          </a:p>
          <a:p>
            <a:pPr lvl="1"/>
            <a:r>
              <a:rPr/>
              <a:t>One-way ANOVA tests treatments against residual error (MS Treatment / MS Residual).</a:t>
            </a:r>
          </a:p>
          <a:p>
            <a:pPr lvl="1"/>
            <a:r>
              <a:rPr/>
              <a:t>Nested ANOVA tests treatments against patch variation (MS Treatment / MS Patch(Treatment)).</a:t>
            </a:r>
          </a:p>
          <a:p>
            <a:pPr lvl="0" indent="-342900" marL="342900">
              <a:buAutoNum type="arabicPeriod"/>
            </a:pPr>
            <a:r>
              <a:rPr b="1"/>
              <a:t>Biological Interpretation</a:t>
            </a:r>
            <a:r>
              <a:rPr/>
              <a:t>:</a:t>
            </a:r>
          </a:p>
          <a:p>
            <a:pPr lvl="1"/>
            <a:r>
              <a:rPr/>
              <a:t>One-way ANOVA suggests significant treatment effects (p = 0).</a:t>
            </a:r>
          </a:p>
          <a:p>
            <a:pPr lvl="1"/>
            <a:r>
              <a:rPr/>
              <a:t>Nested ANOVA reveals that most variation is among patches, with non-significant treatment effects (p = 0.0913).</a:t>
            </a:r>
          </a:p>
          <a:p>
            <a:pPr lvl="1"/>
            <a:r>
              <a:rPr/>
              <a:t>The substantial patch variability (38.8% of total variation) masks the treatment effect when properly accounted for.</a:t>
            </a:r>
          </a:p>
          <a:p>
            <a:pPr lvl="0" indent="-342900" marL="342900">
              <a:buAutoNum type="arabicPeriod"/>
            </a:pPr>
            <a:r>
              <a:rPr b="1"/>
              <a:t>Statistical Power and Type I Error</a:t>
            </a:r>
            <a:r>
              <a:rPr/>
              <a:t>:</a:t>
            </a:r>
          </a:p>
          <a:p>
            <a:pPr lvl="1"/>
            <a:r>
              <a:rPr/>
              <a:t>Ignoring the nested structure leads to pseudoreplication and inflated Type I error rates.</a:t>
            </a:r>
          </a:p>
          <a:p>
            <a:pPr lvl="1"/>
            <a:r>
              <a:rPr/>
              <a:t>The one-way ANOVA effectively treats each quadrat as an independent sample, inflating the degrees of freedom for the error term.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This demonstration illustrates why accounting for hierarchical or nested structures in experimental designs is crucial for valid statistical inference. Failure to account for such structures can lead to:</a:t>
            </a:r>
          </a:p>
          <a:p>
            <a:pPr lvl="0" indent="-342900" marL="342900">
              <a:buAutoNum type="arabicPeriod"/>
            </a:pPr>
            <a:r>
              <a:rPr/>
              <a:t>Pseudoreplication (treating non-independent samples as independent)</a:t>
            </a:r>
          </a:p>
          <a:p>
            <a:pPr lvl="0" indent="-342900" marL="342900">
              <a:buAutoNum type="arabicPeriod"/>
            </a:pPr>
            <a:r>
              <a:rPr/>
              <a:t>Inflation of Type I error rates (finding spurious “significant” effects)</a:t>
            </a:r>
          </a:p>
          <a:p>
            <a:pPr lvl="0" indent="-342900" marL="342900">
              <a:buAutoNum type="arabicPeriod"/>
            </a:pPr>
            <a:r>
              <a:rPr/>
              <a:t>Incorrect partitioning of variance sources</a:t>
            </a:r>
          </a:p>
          <a:p>
            <a:pPr lvl="0" indent="-342900" marL="342900">
              <a:buAutoNum type="arabicPeriod"/>
            </a:pPr>
            <a:r>
              <a:rPr/>
              <a:t>Misleading biological interpretations</a:t>
            </a:r>
          </a:p>
          <a:p>
            <a:pPr lvl="0" indent="0" marL="0">
              <a:buNone/>
            </a:pPr>
            <a:r>
              <a:rPr/>
              <a:t>In the </a:t>
            </a:r>
            <a:r>
              <a:rPr>
                <a:latin typeface="Courier"/>
              </a:rPr>
              <a:t>andrew</a:t>
            </a:r>
            <a:r>
              <a:rPr/>
              <a:t> dataset, the nested ANOVA reveals that spatial heterogeneity (patch-to-patch variation) is the dominant factor influencing algae cover, not the experimental treatment. This insight would be missed if only a one-way ANOVA were used.</a:t>
            </a:r>
          </a:p>
          <a:p>
            <a:pPr lvl="0" indent="0" marL="0">
              <a:spcBef>
                <a:spcPts val="3000"/>
              </a:spcBef>
              <a:buNone/>
            </a:pPr>
            <a:r>
              <a:rPr b="1"/>
              <a:t>Alternative Code for Mixed Models</a:t>
            </a:r>
          </a:p>
          <a:p>
            <a:pPr lvl="0" indent="0" marL="0">
              <a:buNone/>
            </a:pPr>
            <a:r>
              <a:rPr/>
              <a:t>For advanced users, we could also fit this as a mixed model with </a:t>
            </a:r>
            <a:r>
              <a:rPr>
                <a:latin typeface="Courier"/>
              </a:rPr>
              <a:t>lmerTest</a:t>
            </a:r>
            <a:r>
              <a:rPr/>
              <a:t>:</a:t>
            </a:r>
          </a:p>
          <a:p>
            <a:pPr lvl="0" indent="0">
              <a:buNone/>
            </a:pPr>
            <a:r>
              <a:rPr>
                <a:solidFill>
                  <a:srgbClr val="4758AB"/>
                </a:solidFill>
                <a:latin typeface="Courier"/>
              </a:rPr>
              <a:t>library</a:t>
            </a:r>
            <a:r>
              <a:rPr>
                <a:solidFill>
                  <a:srgbClr val="003B4F"/>
                </a:solidFill>
                <a:latin typeface="Courier"/>
              </a:rPr>
              <a:t>(lmerTest)</a:t>
            </a:r>
            <a:br/>
            <a:br/>
            <a:r>
              <a:rPr>
                <a:solidFill>
                  <a:srgbClr val="5E5E5E"/>
                </a:solidFill>
                <a:latin typeface="Courier"/>
              </a:rPr>
              <a:t># Mixed model with patches nested within treatments</a:t>
            </a:r>
            <a:br/>
            <a:r>
              <a:rPr>
                <a:solidFill>
                  <a:srgbClr val="003B4F"/>
                </a:solidFill>
                <a:latin typeface="Courier"/>
              </a:rPr>
              <a:t>mixed_model_alt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(mixed_model_alt,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We could also try a simpler random effects structure</a:t>
            </a:r>
            <a:br/>
            <a:r>
              <a:rPr>
                <a:solidFill>
                  <a:srgbClr val="003B4F"/>
                </a:solidFill>
                <a:latin typeface="Courier"/>
              </a:rPr>
              <a:t>simple_mixed_model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(simple_mixed_model,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marL="0">
              <a:buNone/>
            </a:pPr>
            <a:r>
              <a:rPr/>
              <a:t>Mixed models provide a more flexible approach to handle nested designs and are the recommended approach in modern statistical practice.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Load necessary libraries</a:t>
            </a:r>
            <a:b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(patchwork)</a:t>
            </a:r>
            <a:br/>
            <a:r>
              <a:rPr>
                <a:solidFill>
                  <a:srgbClr val="4758AB"/>
                </a:solidFill>
                <a:latin typeface="Courier"/>
              </a:rPr>
              <a:t>library</a:t>
            </a:r>
            <a:r>
              <a:rPr>
                <a:solidFill>
                  <a:srgbClr val="003B4F"/>
                </a:solidFill>
                <a:latin typeface="Courier"/>
              </a:rPr>
              <a:t>(cowplot)</a:t>
            </a:r>
            <a:br/>
            <a:r>
              <a:rPr>
                <a:solidFill>
                  <a:srgbClr val="4758AB"/>
                </a:solidFill>
                <a:latin typeface="Courier"/>
              </a:rPr>
              <a:t>library</a:t>
            </a:r>
            <a:r>
              <a:rPr>
                <a:solidFill>
                  <a:srgbClr val="003B4F"/>
                </a:solidFill>
                <a:latin typeface="Courier"/>
              </a:rPr>
              <a:t>(car)</a:t>
            </a:r>
            <a:br/>
            <a:r>
              <a:rPr>
                <a:solidFill>
                  <a:srgbClr val="4758AB"/>
                </a:solidFill>
                <a:latin typeface="Courier"/>
              </a:rPr>
              <a:t>library</a:t>
            </a:r>
            <a:r>
              <a:rPr>
                <a:solidFill>
                  <a:srgbClr val="003B4F"/>
                </a:solidFill>
                <a:latin typeface="Courier"/>
              </a:rPr>
              <a:t>(lme4)</a:t>
            </a:r>
            <a:br/>
            <a:r>
              <a:rPr>
                <a:solidFill>
                  <a:srgbClr val="4758AB"/>
                </a:solidFill>
                <a:latin typeface="Courier"/>
              </a:rPr>
              <a:t>library</a:t>
            </a:r>
            <a:r>
              <a:rPr>
                <a:solidFill>
                  <a:srgbClr val="003B4F"/>
                </a:solidFill>
                <a:latin typeface="Courier"/>
              </a:rPr>
              <a:t>(lmerTest)</a:t>
            </a:r>
            <a:br/>
            <a:r>
              <a:rPr>
                <a:solidFill>
                  <a:srgbClr val="4758AB"/>
                </a:solidFill>
                <a:latin typeface="Courier"/>
              </a:rPr>
              <a:t>library</a:t>
            </a:r>
            <a:r>
              <a:rPr>
                <a:solidFill>
                  <a:srgbClr val="003B4F"/>
                </a:solidFill>
                <a:latin typeface="Courier"/>
              </a:rPr>
              <a:t>(emmeans)</a:t>
            </a:r>
            <a:br/>
            <a:r>
              <a:rPr>
                <a:solidFill>
                  <a:srgbClr val="4758AB"/>
                </a:solidFill>
                <a:latin typeface="Courier"/>
              </a:rPr>
              <a:t>library</a:t>
            </a:r>
            <a:r>
              <a:rPr>
                <a:solidFill>
                  <a:srgbClr val="003B4F"/>
                </a:solidFill>
                <a:latin typeface="Courier"/>
              </a:rPr>
              <a:t>(knitr)</a:t>
            </a:r>
            <a:br/>
            <a:br/>
            <a:r>
              <a:rPr>
                <a:solidFill>
                  <a:srgbClr val="4758AB"/>
                </a:solidFill>
                <a:latin typeface="Courier"/>
              </a:rPr>
              <a:t>library</a:t>
            </a:r>
            <a:r>
              <a:rPr>
                <a:solidFill>
                  <a:srgbClr val="003B4F"/>
                </a:solidFill>
                <a:latin typeface="Courier"/>
              </a:rPr>
              <a:t>(viridis)</a:t>
            </a:r>
            <a:br/>
            <a:br/>
            <a:r>
              <a:rPr>
                <a:solidFill>
                  <a:srgbClr val="5E5E5E"/>
                </a:solidFill>
                <a:latin typeface="Courier"/>
              </a:rPr>
              <a:t># Set theme for consistent plotting</a:t>
            </a:r>
            <a:br/>
            <a:r>
              <a:rPr>
                <a:solidFill>
                  <a:srgbClr val="4758AB"/>
                </a:solidFill>
                <a:latin typeface="Courier"/>
              </a:rPr>
              <a:t>theme_set</a:t>
            </a:r>
            <a:r>
              <a:rPr>
                <a:solidFill>
                  <a:srgbClr val="003B4F"/>
                </a:solidFill>
                <a:latin typeface="Courier"/>
              </a:rPr>
              <a:t>(</a:t>
            </a:r>
            <a:r>
              <a:rPr>
                <a:solidFill>
                  <a:srgbClr val="4758AB"/>
                </a:solidFill>
                <a:latin typeface="Courier"/>
              </a:rPr>
              <a:t>theme_cowplot</a:t>
            </a:r>
            <a:r>
              <a:rPr>
                <a:solidFill>
                  <a:srgbClr val="003B4F"/>
                </a:solidFill>
                <a:latin typeface="Courier"/>
              </a:rPr>
              <a:t>())</a:t>
            </a:r>
            <a:br/>
            <a:br/>
            <a:r>
              <a:rPr>
                <a:solidFill>
                  <a:srgbClr val="5E5E5E"/>
                </a:solidFill>
                <a:latin typeface="Courier"/>
              </a:rPr>
              <a:t># Custom theme for consistent plotting</a:t>
            </a:r>
            <a:br/>
            <a:r>
              <a:rPr>
                <a:solidFill>
                  <a:srgbClr val="003B4F"/>
                </a:solidFill>
                <a:latin typeface="Courier"/>
              </a:rPr>
              <a:t>my_theme &lt;-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9</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8</a:t>
            </a:r>
            <a:r>
              <a:rPr>
                <a:solidFill>
                  <a:srgbClr val="003B4F"/>
                </a:solidFill>
                <a:latin typeface="Courier"/>
              </a:rPr>
              <a:t>)</a:t>
            </a:r>
            <a:br/>
            <a:r>
              <a:rPr>
                <a:solidFill>
                  <a:srgbClr val="003B4F"/>
                </a:solidFill>
                <a:latin typeface="Courier"/>
              </a:rPr>
              <a:t>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Introduction</a:t>
            </a:r>
          </a:p>
        </p:txBody>
      </p:sp>
      <p:sp>
        <p:nvSpPr>
          <p:cNvPr id="4" name="Text Placeholder 3"/>
          <p:cNvSpPr>
            <a:spLocks noGrp="1"/>
          </p:cNvSpPr>
          <p:nvPr>
            <p:ph idx="2" sz="half" type="body"/>
          </p:nvPr>
        </p:nvSpPr>
        <p:spPr/>
        <p:txBody>
          <a:bodyPr/>
          <a:lstStyle/>
          <a:p>
            <a:pPr lvl="0" indent="0" marL="0">
              <a:buNone/>
            </a:pPr>
            <a:r>
              <a:rPr/>
              <a:t>This document provides a comparison between one-way ANOVA and nested ANOVA using the </a:t>
            </a:r>
            <a:r>
              <a:rPr>
                <a:latin typeface="Courier"/>
              </a:rPr>
              <a:t>andrew</a:t>
            </a:r>
            <a:r>
              <a:rPr/>
              <a:t> dataset from Quinn &amp; Keough (2002). This tutorial aims to help students understand how the partitioning of variance differs between these two approaches and why accounting for nested factors is crucial in certain experimental designs.</a:t>
            </a:r>
          </a:p>
          <a:p>
            <a:pPr lvl="0" indent="0" marL="0">
              <a:buNone/>
            </a:pPr>
            <a:r>
              <a:rPr/>
              <a:t>In the </a:t>
            </a:r>
            <a:r>
              <a:rPr>
                <a:latin typeface="Courier"/>
              </a:rPr>
              <a:t>andrew</a:t>
            </a:r>
            <a:r>
              <a:rPr/>
              <a:t> dataset, the experimental design consists of:</a:t>
            </a:r>
          </a:p>
          <a:p>
            <a:pPr lvl="0"/>
            <a:r>
              <a:rPr/>
              <a:t>Four urchin density </a:t>
            </a:r>
            <a:r>
              <a:rPr b="1"/>
              <a:t>treatments</a:t>
            </a:r>
            <a:r>
              <a:rPr/>
              <a:t> (</a:t>
            </a:r>
            <a:r>
              <a:rPr>
                <a:latin typeface="Courier"/>
              </a:rPr>
              <a:t>TREAT</a:t>
            </a:r>
            <a:r>
              <a:rPr/>
              <a:t>): Control, 66% Density, 33% Density, and Removed</a:t>
            </a:r>
          </a:p>
          <a:p>
            <a:pPr lvl="0"/>
            <a:r>
              <a:rPr/>
              <a:t>Each treatment was replicated within four random </a:t>
            </a:r>
            <a:r>
              <a:rPr b="1"/>
              <a:t>patches</a:t>
            </a:r>
            <a:r>
              <a:rPr/>
              <a:t> (</a:t>
            </a:r>
            <a:r>
              <a:rPr>
                <a:latin typeface="Courier"/>
              </a:rPr>
              <a:t>PATCH</a:t>
            </a:r>
            <a:r>
              <a:rPr/>
              <a:t>)</a:t>
            </a:r>
          </a:p>
          <a:p>
            <a:pPr lvl="0"/>
            <a:r>
              <a:rPr/>
              <a:t>Five replicate </a:t>
            </a:r>
            <a:r>
              <a:rPr b="1"/>
              <a:t>quadrats</a:t>
            </a:r>
            <a:r>
              <a:rPr/>
              <a:t> were measured within each treatment-patch combination</a:t>
            </a:r>
          </a:p>
          <a:p>
            <a:pPr lvl="0"/>
            <a:r>
              <a:rPr/>
              <a:t>The response variable is percentage cover of filamentous </a:t>
            </a:r>
            <a:r>
              <a:rPr b="1"/>
              <a:t>algae</a:t>
            </a:r>
          </a:p>
          <a:p>
            <a:pPr lvl="0" indent="0" marL="0">
              <a:spcBef>
                <a:spcPts val="3000"/>
              </a:spcBef>
              <a:buNone/>
            </a:pPr>
            <a:r>
              <a:rPr b="1"/>
              <a:t>Dataset Overview</a:t>
            </a:r>
          </a:p>
          <a:p>
            <a:pPr lvl="0" indent="0" marL="0">
              <a:buNone/>
            </a:pPr>
            <a:r>
              <a:rPr/>
              <a:t>First, let’s load and explore the dataset:</a:t>
            </a:r>
          </a:p>
          <a:p>
            <a:pPr lvl="0" indent="0">
              <a:buNone/>
            </a:pPr>
            <a:r>
              <a:rPr>
                <a:solidFill>
                  <a:srgbClr val="5E5E5E"/>
                </a:solidFill>
                <a:latin typeface="Courier"/>
              </a:rPr>
              <a:t># Read in the andrew dataset</a:t>
            </a:r>
            <a:br/>
            <a:r>
              <a:rPr>
                <a:solidFill>
                  <a:srgbClr val="003B4F"/>
                </a:solidFill>
                <a:latin typeface="Courier"/>
              </a:rPr>
              <a:t>andrew &lt;- </a:t>
            </a:r>
            <a:r>
              <a:rPr>
                <a:solidFill>
                  <a:srgbClr val="4758AB"/>
                </a:solidFill>
                <a:latin typeface="Courier"/>
              </a:rPr>
              <a:t>read_csv</a:t>
            </a:r>
            <a:r>
              <a:rPr>
                <a:solidFill>
                  <a:srgbClr val="003B4F"/>
                </a:solidFill>
                <a:latin typeface="Courier"/>
              </a:rPr>
              <a:t>(</a:t>
            </a:r>
            <a:r>
              <a:rPr>
                <a:solidFill>
                  <a:srgbClr val="20794D"/>
                </a:solidFill>
                <a:latin typeface="Courier"/>
              </a:rPr>
              <a:t>"data/andrew.csv"</a:t>
            </a:r>
            <a:r>
              <a:rPr>
                <a:solidFill>
                  <a:srgbClr val="003B4F"/>
                </a:solidFill>
                <a:latin typeface="Courier"/>
              </a:rPr>
              <a:t>)</a:t>
            </a:r>
            <a:br/>
            <a:br/>
            <a:r>
              <a:rPr>
                <a:solidFill>
                  <a:srgbClr val="5E5E5E"/>
                </a:solidFill>
                <a:latin typeface="Courier"/>
              </a:rPr>
              <a:t># Convert TREAT to factor with meaningful labels</a:t>
            </a:r>
            <a:br/>
            <a:r>
              <a:rPr>
                <a:solidFill>
                  <a:srgbClr val="003B4F"/>
                </a:solidFill>
                <a:latin typeface="Courier"/>
              </a:rPr>
              <a:t>andrew</a:t>
            </a:r>
            <a:r>
              <a:rPr>
                <a:solidFill>
                  <a:srgbClr val="5E5E5E"/>
                </a:solidFill>
                <a:latin typeface="Courier"/>
              </a:rPr>
              <a:t>$</a:t>
            </a:r>
            <a:r>
              <a:rPr>
                <a:solidFill>
                  <a:srgbClr val="003B4F"/>
                </a:solidFill>
                <a:latin typeface="Courier"/>
              </a:rPr>
              <a:t>TREAT &lt;- </a:t>
            </a:r>
            <a:r>
              <a:rPr>
                <a:solidFill>
                  <a:srgbClr val="4758AB"/>
                </a:solidFill>
                <a:latin typeface="Courier"/>
              </a:rPr>
              <a:t>factor</a:t>
            </a:r>
            <a:r>
              <a:rPr>
                <a:solidFill>
                  <a:srgbClr val="003B4F"/>
                </a:solidFill>
                <a:latin typeface="Courier"/>
              </a:rPr>
              <a:t>(andrew</a:t>
            </a:r>
            <a:r>
              <a:rPr>
                <a:solidFill>
                  <a:srgbClr val="5E5E5E"/>
                </a:solidFill>
                <a:latin typeface="Courier"/>
              </a:rPr>
              <a:t>$</a:t>
            </a:r>
            <a:r>
              <a:rPr>
                <a:solidFill>
                  <a:srgbClr val="003B4F"/>
                </a:solidFill>
                <a:latin typeface="Courier"/>
              </a:rPr>
              <a:t>TREAT, </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"con"</a:t>
            </a:r>
            <a:r>
              <a:rPr>
                <a:solidFill>
                  <a:srgbClr val="003B4F"/>
                </a:solidFill>
                <a:latin typeface="Courier"/>
              </a:rPr>
              <a:t>, </a:t>
            </a:r>
            <a:r>
              <a:rPr>
                <a:solidFill>
                  <a:srgbClr val="20794D"/>
                </a:solidFill>
                <a:latin typeface="Courier"/>
              </a:rPr>
              <a:t>"t0.66"</a:t>
            </a:r>
            <a:r>
              <a:rPr>
                <a:solidFill>
                  <a:srgbClr val="003B4F"/>
                </a:solidFill>
                <a:latin typeface="Courier"/>
              </a:rPr>
              <a:t>, </a:t>
            </a:r>
            <a:r>
              <a:rPr>
                <a:solidFill>
                  <a:srgbClr val="20794D"/>
                </a:solidFill>
                <a:latin typeface="Courier"/>
              </a:rPr>
              <a:t>"t0.33"</a:t>
            </a:r>
            <a:r>
              <a:rPr>
                <a:solidFill>
                  <a:srgbClr val="003B4F"/>
                </a:solidFill>
                <a:latin typeface="Courier"/>
              </a:rPr>
              <a:t>, </a:t>
            </a:r>
            <a:r>
              <a:rPr>
                <a:solidFill>
                  <a:srgbClr val="20794D"/>
                </a:solidFill>
                <a:latin typeface="Courier"/>
              </a:rPr>
              <a:t>"rem"</a:t>
            </a:r>
            <a:r>
              <a:rPr>
                <a:solidFill>
                  <a:srgbClr val="003B4F"/>
                </a:solidFill>
                <a:latin typeface="Courier"/>
              </a:rPr>
              <a:t>),</a:t>
            </a:r>
            <a:br/>
            <a:r>
              <a:rPr>
                <a:solidFill>
                  <a:srgbClr val="003B4F"/>
                </a:solidFill>
                <a:latin typeface="Courier"/>
              </a:rPr>
              <a:t>                      </a:t>
            </a:r>
            <a:r>
              <a:rPr>
                <a:solidFill>
                  <a:srgbClr val="657422"/>
                </a:solidFill>
                <a:latin typeface="Courier"/>
              </a:rPr>
              <a:t>labels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"Control"</a:t>
            </a:r>
            <a:r>
              <a:rPr>
                <a:solidFill>
                  <a:srgbClr val="003B4F"/>
                </a:solidFill>
                <a:latin typeface="Courier"/>
              </a:rPr>
              <a:t>, </a:t>
            </a:r>
            <a:r>
              <a:rPr>
                <a:solidFill>
                  <a:srgbClr val="20794D"/>
                </a:solidFill>
                <a:latin typeface="Courier"/>
              </a:rPr>
              <a:t>"66% Density"</a:t>
            </a:r>
            <a:r>
              <a:rPr>
                <a:solidFill>
                  <a:srgbClr val="003B4F"/>
                </a:solidFill>
                <a:latin typeface="Courier"/>
              </a:rPr>
              <a:t>, </a:t>
            </a:r>
            <a:r>
              <a:rPr>
                <a:solidFill>
                  <a:srgbClr val="20794D"/>
                </a:solidFill>
                <a:latin typeface="Courier"/>
              </a:rPr>
              <a:t>"33% Density"</a:t>
            </a:r>
            <a:r>
              <a:rPr>
                <a:solidFill>
                  <a:srgbClr val="003B4F"/>
                </a:solidFill>
                <a:latin typeface="Courier"/>
              </a:rPr>
              <a:t>, </a:t>
            </a:r>
            <a:r>
              <a:rPr>
                <a:solidFill>
                  <a:srgbClr val="20794D"/>
                </a:solidFill>
                <a:latin typeface="Courier"/>
              </a:rPr>
              <a:t>"Removed"</a:t>
            </a:r>
            <a:r>
              <a:rPr>
                <a:solidFill>
                  <a:srgbClr val="003B4F"/>
                </a:solidFill>
                <a:latin typeface="Courier"/>
              </a:rPr>
              <a:t>))</a:t>
            </a:r>
            <a:br/>
            <a:br/>
            <a:r>
              <a:rPr>
                <a:solidFill>
                  <a:srgbClr val="5E5E5E"/>
                </a:solidFill>
                <a:latin typeface="Courier"/>
              </a:rPr>
              <a:t># Convert PATCH to factor</a:t>
            </a:r>
            <a:br/>
            <a:r>
              <a:rPr>
                <a:solidFill>
                  <a:srgbClr val="003B4F"/>
                </a:solidFill>
                <a:latin typeface="Courier"/>
              </a:rPr>
              <a:t>andrew</a:t>
            </a:r>
            <a:r>
              <a:rPr>
                <a:solidFill>
                  <a:srgbClr val="5E5E5E"/>
                </a:solidFill>
                <a:latin typeface="Courier"/>
              </a:rPr>
              <a:t>$</a:t>
            </a:r>
            <a:r>
              <a:rPr>
                <a:solidFill>
                  <a:srgbClr val="003B4F"/>
                </a:solidFill>
                <a:latin typeface="Courier"/>
              </a:rPr>
              <a:t>PATCH &lt;- </a:t>
            </a:r>
            <a:r>
              <a:rPr>
                <a:solidFill>
                  <a:srgbClr val="4758AB"/>
                </a:solidFill>
                <a:latin typeface="Courier"/>
              </a:rPr>
              <a:t>factor</a:t>
            </a:r>
            <a:r>
              <a:rPr>
                <a:solidFill>
                  <a:srgbClr val="003B4F"/>
                </a:solidFill>
                <a:latin typeface="Courier"/>
              </a:rPr>
              <a:t>(andrew</a:t>
            </a:r>
            <a:r>
              <a:rPr>
                <a:solidFill>
                  <a:srgbClr val="5E5E5E"/>
                </a:solidFill>
                <a:latin typeface="Courier"/>
              </a:rPr>
              <a:t>$</a:t>
            </a:r>
            <a:r>
              <a:rPr>
                <a:solidFill>
                  <a:srgbClr val="003B4F"/>
                </a:solidFill>
                <a:latin typeface="Courier"/>
              </a:rPr>
              <a:t>PATCH)</a:t>
            </a:r>
            <a:br/>
            <a:br/>
            <a:r>
              <a:rPr>
                <a:solidFill>
                  <a:srgbClr val="5E5E5E"/>
                </a:solidFill>
                <a:latin typeface="Courier"/>
              </a:rPr>
              <a:t># Display the first few rows of the dataset</a:t>
            </a:r>
            <a:br/>
            <a:r>
              <a:rPr>
                <a:solidFill>
                  <a:srgbClr val="4758AB"/>
                </a:solidFill>
                <a:latin typeface="Courier"/>
              </a:rPr>
              <a:t>head</a:t>
            </a:r>
            <a:r>
              <a:rPr>
                <a:solidFill>
                  <a:srgbClr val="003B4F"/>
                </a:solidFill>
                <a:latin typeface="Courier"/>
              </a:rPr>
              <a:t>(andrew)</a:t>
            </a:r>
          </a:p>
          <a:p>
            <a:pPr lvl="0" indent="0">
              <a:buNone/>
            </a:pPr>
            <a:r>
              <a:rPr>
                <a:latin typeface="Courier"/>
              </a:rPr>
              <a:t># A tibble: 6 × 4
  TREAT   PATCH  QUAD ALGAE
  &lt;fct&gt;   &lt;fct&gt; &lt;dbl&gt; &lt;dbl&gt;
1 Control 1         1     0
2 Control 1         2     0
3 Control 1         3     0
4 Control 1         4     6
5 Control 1         5     2
6 Control 2         1     0</a:t>
            </a:r>
          </a:p>
          <a:p>
            <a:pPr lvl="0" indent="0">
              <a:buNone/>
            </a:pPr>
            <a:r>
              <a:rPr>
                <a:solidFill>
                  <a:srgbClr val="5E5E5E"/>
                </a:solidFill>
                <a:latin typeface="Courier"/>
              </a:rPr>
              <a:t># Calculate summary statistics</a:t>
            </a:r>
            <a:br/>
            <a:r>
              <a:rPr>
                <a:solidFill>
                  <a:srgbClr val="003B4F"/>
                </a:solidFill>
                <a:latin typeface="Courier"/>
              </a:rPr>
              <a:t>summary_stats &lt;- andrew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(TREAT)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4758AB"/>
                </a:solidFill>
                <a:latin typeface="Courier"/>
              </a:rPr>
              <a:t>mean</a:t>
            </a:r>
            <a:r>
              <a:rPr>
                <a:solidFill>
                  <a:srgbClr val="003B4F"/>
                </a:solidFill>
                <a:latin typeface="Courier"/>
              </a:rPr>
              <a:t>(ALGAE),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4758AB"/>
                </a:solidFill>
                <a:latin typeface="Courier"/>
              </a:rPr>
              <a:t>sd</a:t>
            </a:r>
            <a:r>
              <a:rPr>
                <a:solidFill>
                  <a:srgbClr val="003B4F"/>
                </a:solidFill>
                <a:latin typeface="Courier"/>
              </a:rPr>
              <a:t>(ALGAE),</a:t>
            </a:r>
            <a:br/>
            <a:r>
              <a:rPr>
                <a:solidFill>
                  <a:srgbClr val="003B4F"/>
                </a:solidFill>
                <a:latin typeface="Courier"/>
              </a:rPr>
              <a:t>    </a:t>
            </a:r>
            <a:r>
              <a:rPr>
                <a:solidFill>
                  <a:srgbClr val="657422"/>
                </a:solidFill>
                <a:latin typeface="Courier"/>
              </a:rPr>
              <a:t>se =</a:t>
            </a:r>
            <a:r>
              <a:rPr>
                <a:solidFill>
                  <a:srgbClr val="003B4F"/>
                </a:solidFill>
                <a:latin typeface="Courier"/>
              </a:rPr>
              <a:t> sd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r>
              <a:rPr>
                <a:solidFill>
                  <a:srgbClr val="657422"/>
                </a:solidFill>
                <a:latin typeface="Courier"/>
              </a:rPr>
              <a:t>min =</a:t>
            </a:r>
            <a:r>
              <a:rPr>
                <a:solidFill>
                  <a:srgbClr val="003B4F"/>
                </a:solidFill>
                <a:latin typeface="Courier"/>
              </a:rPr>
              <a:t> </a:t>
            </a:r>
            <a:r>
              <a:rPr>
                <a:solidFill>
                  <a:srgbClr val="4758AB"/>
                </a:solidFill>
                <a:latin typeface="Courier"/>
              </a:rPr>
              <a:t>min</a:t>
            </a:r>
            <a:r>
              <a:rPr>
                <a:solidFill>
                  <a:srgbClr val="003B4F"/>
                </a:solidFill>
                <a:latin typeface="Courier"/>
              </a:rPr>
              <a:t>(ALGAE),</a:t>
            </a:r>
            <a:br/>
            <a:r>
              <a:rPr>
                <a:solidFill>
                  <a:srgbClr val="003B4F"/>
                </a:solidFill>
                <a:latin typeface="Courier"/>
              </a:rPr>
              <a:t>    </a:t>
            </a:r>
            <a:r>
              <a:rPr>
                <a:solidFill>
                  <a:srgbClr val="657422"/>
                </a:solidFill>
                <a:latin typeface="Courier"/>
              </a:rPr>
              <a:t>max =</a:t>
            </a:r>
            <a:r>
              <a:rPr>
                <a:solidFill>
                  <a:srgbClr val="003B4F"/>
                </a:solidFill>
                <a:latin typeface="Courier"/>
              </a:rPr>
              <a:t> </a:t>
            </a:r>
            <a:r>
              <a:rPr>
                <a:solidFill>
                  <a:srgbClr val="4758AB"/>
                </a:solidFill>
                <a:latin typeface="Courier"/>
              </a:rPr>
              <a:t>max</a:t>
            </a:r>
            <a:r>
              <a:rPr>
                <a:solidFill>
                  <a:srgbClr val="003B4F"/>
                </a:solidFill>
                <a:latin typeface="Courier"/>
              </a:rPr>
              <a:t>(ALGAE)</a:t>
            </a:r>
            <a:br/>
            <a:r>
              <a:rPr>
                <a:solidFill>
                  <a:srgbClr val="003B4F"/>
                </a:solidFill>
                <a:latin typeface="Courier"/>
              </a:rPr>
              <a:t>  )</a:t>
            </a:r>
            <a:br/>
            <a:br/>
            <a:r>
              <a:rPr>
                <a:solidFill>
                  <a:srgbClr val="5E5E5E"/>
                </a:solidFill>
                <a:latin typeface="Courier"/>
              </a:rPr>
              <a:t># Display summary statistics</a:t>
            </a:r>
            <a:br/>
            <a:r>
              <a:rPr>
                <a:solidFill>
                  <a:srgbClr val="003B4F"/>
                </a:solidFill>
                <a:latin typeface="Courier"/>
              </a:rPr>
              <a:t>summary_stats </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marL="0">
              <a:buNone/>
            </a:pPr>
            <a:r>
              <a:rPr/>
              <a:t>Let’s visualize the data distribution by treatment:</a:t>
            </a:r>
          </a:p>
          <a:p>
            <a:pPr lvl="0" indent="0">
              <a:buNone/>
            </a:pPr>
            <a:r>
              <a:rPr>
                <a:solidFill>
                  <a:srgbClr val="5E5E5E"/>
                </a:solidFill>
                <a:latin typeface="Courier"/>
              </a:rPr>
              <a:t># Create boxplot of algae cover by treatment</a:t>
            </a:r>
            <a:b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 of Urchin Density on Filamentous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"Filamentous Algae Cover (%)"</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p>
        </p:txBody>
      </p:sp>
      <p:pic>
        <p:nvPicPr>
          <p:cNvPr descr="14_04_nested_anova_visualization_files/figure-pptx/visualize-data-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One-way ANOVA</a:t>
            </a:r>
          </a:p>
        </p:txBody>
      </p:sp>
      <p:sp>
        <p:nvSpPr>
          <p:cNvPr id="3" name="Content Placeholder 2"/>
          <p:cNvSpPr>
            <a:spLocks noGrp="1"/>
          </p:cNvSpPr>
          <p:nvPr>
            <p:ph idx="1"/>
          </p:nvPr>
        </p:nvSpPr>
        <p:spPr/>
        <p:txBody>
          <a:bodyPr/>
          <a:lstStyle/>
          <a:p>
            <a:pPr lvl="0" indent="0" marL="0">
              <a:buNone/>
            </a:pPr>
            <a:r>
              <a:rPr/>
              <a:t>In a one-way ANOVA, we ignore the nested structure of the data and simply compare the means of the four treatment groups.</a:t>
            </a:r>
          </a:p>
          <a:p>
            <a:pPr lvl="0" indent="0">
              <a:buNone/>
            </a:pPr>
            <a:r>
              <a:rPr>
                <a:solidFill>
                  <a:srgbClr val="5E5E5E"/>
                </a:solidFill>
                <a:latin typeface="Courier"/>
              </a:rPr>
              <a:t># 1. Fit one-way ANOVA</a:t>
            </a:r>
            <a:br/>
            <a:r>
              <a:rPr>
                <a:solidFill>
                  <a:srgbClr val="003B4F"/>
                </a:solidFill>
                <a:latin typeface="Courier"/>
              </a:rPr>
              <a:t>oneway_model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oneway_summary &lt;- </a:t>
            </a:r>
            <a:r>
              <a:rPr>
                <a:solidFill>
                  <a:srgbClr val="4758AB"/>
                </a:solidFill>
                <a:latin typeface="Courier"/>
              </a:rPr>
              <a:t>summary</a:t>
            </a:r>
            <a:r>
              <a:rPr>
                <a:solidFill>
                  <a:srgbClr val="003B4F"/>
                </a:solidFill>
                <a:latin typeface="Courier"/>
              </a:rPr>
              <a:t>(oneway_model)</a:t>
            </a:r>
            <a:br/>
            <a:br/>
            <a:r>
              <a:rPr>
                <a:solidFill>
                  <a:srgbClr val="5E5E5E"/>
                </a:solidFill>
                <a:latin typeface="Courier"/>
              </a:rPr>
              <a:t># Display one-way ANOVA results</a:t>
            </a:r>
            <a:br/>
            <a:r>
              <a:rPr>
                <a:solidFill>
                  <a:srgbClr val="003B4F"/>
                </a:solidFill>
                <a:latin typeface="Courier"/>
              </a:rPr>
              <a:t>oneway_summary</a:t>
            </a:r>
          </a:p>
          <a:p>
            <a:pPr lvl="0" indent="0">
              <a:buNone/>
            </a:pPr>
            <a:r>
              <a:rPr>
                <a:latin typeface="Courier"/>
              </a:rPr>
              <a:t>            Df Sum Sq Mean Sq F value   Pr(&gt;F)    
TREAT        3  14429    4810   9.059 3.36e-05 ***
Residuals   76  40352     531                     
---
Signif. codes:  0 '***' 0.001 '**' 0.01 '*' 0.05 '.' 0.1 ' ' 1</a:t>
            </a:r>
          </a:p>
          <a:p>
            <a:pPr lvl="0" indent="0" marL="0">
              <a:buNone/>
            </a:pPr>
            <a:r>
              <a:rPr/>
              <a:t>In this one-way ANOVA, we find a significant effect of treatment on algae cover (F(3, 76) = 9.06, p = 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Nested ANOVA</a:t>
            </a:r>
          </a:p>
        </p:txBody>
      </p:sp>
      <p:sp>
        <p:nvSpPr>
          <p:cNvPr id="3" name="Content Placeholder 2"/>
          <p:cNvSpPr>
            <a:spLocks noGrp="1"/>
          </p:cNvSpPr>
          <p:nvPr>
            <p:ph idx="1"/>
          </p:nvPr>
        </p:nvSpPr>
        <p:spPr/>
        <p:txBody>
          <a:bodyPr/>
          <a:lstStyle/>
          <a:p>
            <a:pPr lvl="0" indent="0" marL="0">
              <a:buNone/>
            </a:pPr>
            <a:r>
              <a:rPr/>
              <a:t>Now, let’s run a nested ANOVA that accounts for the hierarchical structure where patches are nested within treatments.</a:t>
            </a:r>
          </a:p>
          <a:p>
            <a:pPr lvl="0" indent="0">
              <a:buNone/>
            </a:pPr>
            <a:r>
              <a:rPr>
                <a:solidFill>
                  <a:srgbClr val="5E5E5E"/>
                </a:solidFill>
                <a:latin typeface="Courier"/>
              </a:rPr>
              <a:t># 2. Fit nested ANOVA model</a:t>
            </a:r>
            <a:br/>
            <a:r>
              <a:rPr>
                <a:solidFill>
                  <a:srgbClr val="003B4F"/>
                </a:solidFill>
                <a:latin typeface="Courier"/>
              </a:rPr>
              <a:t>nested_model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nested_summary &lt;- </a:t>
            </a:r>
            <a:r>
              <a:rPr>
                <a:solidFill>
                  <a:srgbClr val="4758AB"/>
                </a:solidFill>
                <a:latin typeface="Courier"/>
              </a:rPr>
              <a:t>summary</a:t>
            </a:r>
            <a:r>
              <a:rPr>
                <a:solidFill>
                  <a:srgbClr val="003B4F"/>
                </a:solidFill>
                <a:latin typeface="Courier"/>
              </a:rPr>
              <a:t>(nested_model)</a:t>
            </a:r>
            <a:br/>
            <a:br/>
            <a:r>
              <a:rPr>
                <a:solidFill>
                  <a:srgbClr val="5E5E5E"/>
                </a:solidFill>
                <a:latin typeface="Courier"/>
              </a:rPr>
              <a:t># Display nested ANOVA results</a:t>
            </a:r>
            <a:br/>
            <a:r>
              <a:rPr>
                <a:solidFill>
                  <a:srgbClr val="003B4F"/>
                </a:solidFill>
                <a:latin typeface="Courier"/>
              </a:rPr>
              <a:t>nested_summary</a:t>
            </a:r>
          </a:p>
          <a:p>
            <a:pPr lvl="0" indent="0">
              <a:buNone/>
            </a:pPr>
            <a:r>
              <a:rPr>
                <a:latin typeface="Courier"/>
              </a:rPr>
              <a:t>            Df Sum Sq Mean Sq F value   Pr(&gt;F)    
TREAT        3  14429    4810  16.108 6.58e-08 ***
TREAT:PATCH 12  21242    1770   5.928 8.32e-07 ***
Residuals   64  19110     299                     
---
Signif. codes:  0 '***' 0.001 '**' 0.01 '*' 0.05 '.' 0.1 ' ' 1</a:t>
            </a:r>
          </a:p>
          <a:p>
            <a:pPr lvl="0" indent="0" marL="0">
              <a:buNone/>
            </a:pPr>
            <a:r>
              <a:rPr b="1"/>
              <a:t>Important Note</a:t>
            </a:r>
            <a:r>
              <a:rPr/>
              <a:t>: The ANOVA table above does not use the correct error terms for testing the treatment effect. In a nested design, the treatment effect should be tested against the patch variation, not the residual error.</a:t>
            </a:r>
          </a:p>
          <a:p>
            <a:pPr lvl="0" indent="0" marL="0">
              <a:spcBef>
                <a:spcPts val="3000"/>
              </a:spcBef>
              <a:buNone/>
            </a:pPr>
            <a:r>
              <a:rPr b="1"/>
              <a:t>Corrected Nested ANOVA with Proper F-tests</a:t>
            </a:r>
          </a:p>
          <a:p>
            <a:pPr lvl="0" indent="0" marL="0">
              <a:buNone/>
            </a:pPr>
            <a:r>
              <a:rPr/>
              <a:t>Let’s calculate the correct F-ratios and p-values for the nested design:</a:t>
            </a:r>
          </a:p>
          <a:p>
            <a:pPr lvl="0" indent="0">
              <a:buNone/>
            </a:pPr>
            <a:r>
              <a:rPr>
                <a:solidFill>
                  <a:srgbClr val="5E5E5E"/>
                </a:solidFill>
                <a:latin typeface="Courier"/>
              </a:rPr>
              <a:t># Extract MS values</a:t>
            </a:r>
            <a:br/>
            <a:r>
              <a:rPr>
                <a:solidFill>
                  <a:srgbClr val="003B4F"/>
                </a:solidFill>
                <a:latin typeface="Courier"/>
              </a:rPr>
              <a:t>MS_treat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"Mean Sq"</a:t>
            </a:r>
            <a:r>
              <a:rPr>
                <a:solidFill>
                  <a:srgbClr val="003B4F"/>
                </a:solidFill>
                <a:latin typeface="Courier"/>
              </a:rPr>
              <a:t>] </a:t>
            </a:r>
            <a:br/>
            <a:r>
              <a:rPr>
                <a:solidFill>
                  <a:srgbClr val="003B4F"/>
                </a:solidFill>
                <a:latin typeface="Courier"/>
              </a:rPr>
              <a:t>MS_patch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MS_residual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"Mean Sq"</a:t>
            </a:r>
            <a:r>
              <a:rPr>
                <a:solidFill>
                  <a:srgbClr val="003B4F"/>
                </a:solidFill>
                <a:latin typeface="Courier"/>
              </a:rPr>
              <a:t>]</a:t>
            </a:r>
            <a:br/>
            <a:br/>
            <a:r>
              <a:rPr>
                <a:solidFill>
                  <a:srgbClr val="5E5E5E"/>
                </a:solidFill>
                <a:latin typeface="Courier"/>
              </a:rPr>
              <a:t># Extract df values</a:t>
            </a:r>
            <a:br/>
            <a:r>
              <a:rPr>
                <a:solidFill>
                  <a:srgbClr val="003B4F"/>
                </a:solidFill>
                <a:latin typeface="Courier"/>
              </a:rPr>
              <a:t>df_treat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df_patch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df_residual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"Df"</a:t>
            </a:r>
            <a:r>
              <a:rPr>
                <a:solidFill>
                  <a:srgbClr val="003B4F"/>
                </a:solidFill>
                <a:latin typeface="Courier"/>
              </a:rPr>
              <a:t>]</a:t>
            </a:r>
            <a:br/>
            <a:br/>
            <a:r>
              <a:rPr>
                <a:solidFill>
                  <a:srgbClr val="5E5E5E"/>
                </a:solidFill>
                <a:latin typeface="Courier"/>
              </a:rPr>
              <a:t># Calculate correct F ratios for nested design</a:t>
            </a:r>
            <a:br/>
            <a:r>
              <a:rPr>
                <a:solidFill>
                  <a:srgbClr val="003B4F"/>
                </a:solidFill>
                <a:latin typeface="Courier"/>
              </a:rPr>
              <a:t>F_treat &lt;- MS_treat </a:t>
            </a:r>
            <a:r>
              <a:rPr>
                <a:solidFill>
                  <a:srgbClr val="5E5E5E"/>
                </a:solidFill>
                <a:latin typeface="Courier"/>
              </a:rPr>
              <a:t>/</a:t>
            </a:r>
            <a:r>
              <a:rPr>
                <a:solidFill>
                  <a:srgbClr val="003B4F"/>
                </a:solidFill>
                <a:latin typeface="Courier"/>
              </a:rPr>
              <a:t> MS_patch</a:t>
            </a:r>
            <a:br/>
            <a:r>
              <a:rPr>
                <a:solidFill>
                  <a:srgbClr val="003B4F"/>
                </a:solidFill>
                <a:latin typeface="Courier"/>
              </a:rPr>
              <a:t>F_patch &lt;- MS_patch </a:t>
            </a:r>
            <a:r>
              <a:rPr>
                <a:solidFill>
                  <a:srgbClr val="5E5E5E"/>
                </a:solidFill>
                <a:latin typeface="Courier"/>
              </a:rPr>
              <a:t>/</a:t>
            </a:r>
            <a:r>
              <a:rPr>
                <a:solidFill>
                  <a:srgbClr val="003B4F"/>
                </a:solidFill>
                <a:latin typeface="Courier"/>
              </a:rPr>
              <a:t> MS_residual</a:t>
            </a:r>
            <a:br/>
            <a:br/>
            <a:r>
              <a:rPr>
                <a:solidFill>
                  <a:srgbClr val="5E5E5E"/>
                </a:solidFill>
                <a:latin typeface="Courier"/>
              </a:rPr>
              <a:t># Calculate p-values using the correct denominator df</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df_treat, df_patch,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r>
              <a:rPr>
                <a:solidFill>
                  <a:srgbClr val="003B4F"/>
                </a:solidFill>
                <a:latin typeface="Courier"/>
              </a:rPr>
              <a:t>p_patch &lt;- </a:t>
            </a:r>
            <a:r>
              <a:rPr>
                <a:solidFill>
                  <a:srgbClr val="4758AB"/>
                </a:solidFill>
                <a:latin typeface="Courier"/>
              </a:rPr>
              <a:t>pf</a:t>
            </a:r>
            <a:r>
              <a:rPr>
                <a:solidFill>
                  <a:srgbClr val="003B4F"/>
                </a:solidFill>
                <a:latin typeface="Courier"/>
              </a:rPr>
              <a:t>(F_patch, df_patch, df_residual,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ANOVA table with corrected F-tests</a:t>
            </a:r>
            <a:br/>
            <a:r>
              <a:rPr>
                <a:solidFill>
                  <a:srgbClr val="003B4F"/>
                </a:solidFill>
                <a:latin typeface="Courier"/>
              </a:rPr>
              <a:t>anova_table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(within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SS =</a:t>
            </a:r>
            <a:r>
              <a:rPr>
                <a:solidFill>
                  <a:srgbClr val="003B4F"/>
                </a:solidFill>
                <a:latin typeface="Courier"/>
              </a:rPr>
              <a:t> </a:t>
            </a:r>
            <a:r>
              <a:rPr>
                <a:solidFill>
                  <a:srgbClr val="4758AB"/>
                </a:solidFill>
                <a:latin typeface="Courier"/>
              </a:rPr>
              <a:t>c</a:t>
            </a:r>
            <a:r>
              <a:rPr>
                <a:solidFill>
                  <a:srgbClr val="003B4F"/>
                </a:solidFill>
                <a:latin typeface="Courier"/>
              </a:rPr>
              <a:t>(nested_summary[[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"Sum Sq"</a:t>
            </a:r>
            <a:r>
              <a:rPr>
                <a:solidFill>
                  <a:srgbClr val="003B4F"/>
                </a:solidFill>
                <a:latin typeface="Courier"/>
              </a:rPr>
              <a:t>], </a:t>
            </a:r>
            <a:br/>
            <a:r>
              <a:rPr>
                <a:solidFill>
                  <a:srgbClr val="003B4F"/>
                </a:solidFill>
                <a:latin typeface="Courier"/>
              </a:rPr>
              <a: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"Sum Sq"</a:t>
            </a:r>
            <a:r>
              <a:rPr>
                <a:solidFill>
                  <a:srgbClr val="003B4F"/>
                </a:solidFill>
                <a:latin typeface="Courier"/>
              </a:rPr>
              <a:t>], </a:t>
            </a:r>
            <a:br/>
            <a:r>
              <a:rPr>
                <a:solidFill>
                  <a:srgbClr val="003B4F"/>
                </a:solidFill>
                <a:latin typeface="Courier"/>
              </a:rPr>
              <a: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(p_treat, p_patch,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5E5E5E"/>
                </a:solidFill>
                <a:latin typeface="Courier"/>
              </a:rPr>
              <a:t># Format p-values</a:t>
            </a:r>
            <a:br/>
            <a:r>
              <a:rPr>
                <a:solidFill>
                  <a:srgbClr val="003B4F"/>
                </a:solidFill>
                <a:latin typeface="Courier"/>
              </a:rPr>
              <a:t>anova_table</a:t>
            </a:r>
            <a:r>
              <a:rPr>
                <a:solidFill>
                  <a:srgbClr val="5E5E5E"/>
                </a:solidFill>
                <a:latin typeface="Courier"/>
              </a:rPr>
              <a:t>$</a:t>
            </a:r>
            <a:r>
              <a:rPr>
                <a:solidFill>
                  <a:srgbClr val="003B4F"/>
                </a:solidFill>
                <a:latin typeface="Courier"/>
              </a:rPr>
              <a:t>p &lt;- </a:t>
            </a:r>
            <a:r>
              <a:rPr>
                <a:solidFill>
                  <a:srgbClr val="4758AB"/>
                </a:solidFill>
                <a:latin typeface="Courier"/>
              </a:rPr>
              <a:t>ifelse</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5E5E5E"/>
                </a:solidFill>
                <a:latin typeface="Courier"/>
              </a:rPr>
              <a:t>&lt;</a:t>
            </a:r>
            <a:r>
              <a:rPr>
                <a:solidFill>
                  <a:srgbClr val="003B4F"/>
                </a:solidFill>
                <a:latin typeface="Courier"/>
              </a:rPr>
              <a:t> </a:t>
            </a:r>
            <a:r>
              <a:rPr>
                <a:solidFill>
                  <a:srgbClr val="AD0000"/>
                </a:solidFill>
                <a:latin typeface="Courier"/>
              </a:rPr>
              <a:t>0.001</a:t>
            </a:r>
            <a:r>
              <a:rPr>
                <a:solidFill>
                  <a:srgbClr val="003B4F"/>
                </a:solidFill>
                <a:latin typeface="Courier"/>
              </a:rPr>
              <a:t>, </a:t>
            </a:r>
            <a:r>
              <a:rPr>
                <a:solidFill>
                  <a:srgbClr val="20794D"/>
                </a:solidFill>
                <a:latin typeface="Courier"/>
              </a:rPr>
              <a:t>"&lt;0.001"</a:t>
            </a:r>
            <a:r>
              <a:rPr>
                <a:solidFill>
                  <a:srgbClr val="003B4F"/>
                </a:solidFill>
                <a:latin typeface="Courier"/>
              </a:rPr>
              <a:t>, </a:t>
            </a:r>
            <a:br/>
            <a:r>
              <a:rPr>
                <a:solidFill>
                  <a:srgbClr val="003B4F"/>
                </a:solidFill>
                <a:latin typeface="Courier"/>
              </a:rPr>
              <a:t>                       </a:t>
            </a:r>
            <a:r>
              <a:rPr>
                <a:solidFill>
                  <a:srgbClr val="4758AB"/>
                </a:solidFill>
                <a:latin typeface="Courier"/>
              </a:rPr>
              <a:t>ifelse</a:t>
            </a:r>
            <a:r>
              <a:rPr>
                <a:solidFill>
                  <a:srgbClr val="003B4F"/>
                </a:solidFill>
                <a:latin typeface="Courier"/>
              </a:rPr>
              <a:t>(</a:t>
            </a:r>
            <a:r>
              <a:rPr>
                <a:solidFill>
                  <a:srgbClr val="4758AB"/>
                </a:solidFill>
                <a:latin typeface="Courier"/>
              </a:rPr>
              <a:t>is.na</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8F5902"/>
                </a:solidFill>
                <a:latin typeface="Courier"/>
              </a:rPr>
              <a:t>NA</a:t>
            </a:r>
            <a:r>
              <a:rPr>
                <a:solidFill>
                  <a:srgbClr val="003B4F"/>
                </a:solidFill>
                <a:latin typeface="Courier"/>
              </a:rPr>
              <a:t>, </a:t>
            </a:r>
            <a:br/>
            <a:r>
              <a:rPr>
                <a:solidFill>
                  <a:srgbClr val="003B4F"/>
                </a:solidFill>
                <a:latin typeface="Courier"/>
              </a:rPr>
              <a:t>                              </a:t>
            </a:r>
            <a:r>
              <a:rPr>
                <a:solidFill>
                  <a:srgbClr val="4758AB"/>
                </a:solidFill>
                <a:latin typeface="Courier"/>
              </a:rPr>
              <a:t>format</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657422"/>
                </a:solidFill>
                <a:latin typeface="Courier"/>
              </a:rPr>
              <a:t>digits =</a:t>
            </a:r>
            <a:r>
              <a:rPr>
                <a:solidFill>
                  <a:srgbClr val="003B4F"/>
                </a:solidFill>
                <a:latin typeface="Courier"/>
              </a:rPr>
              <a:t> </a:t>
            </a:r>
            <a:r>
              <a:rPr>
                <a:solidFill>
                  <a:srgbClr val="AD0000"/>
                </a:solidFill>
                <a:latin typeface="Courier"/>
              </a:rPr>
              <a:t>3</a:t>
            </a:r>
            <a:r>
              <a:rPr>
                <a:solidFill>
                  <a:srgbClr val="003B4F"/>
                </a:solidFill>
                <a:latin typeface="Courier"/>
              </a:rPr>
              <a:t>)))</a:t>
            </a:r>
            <a:br/>
            <a:br/>
            <a:r>
              <a:rPr>
                <a:solidFill>
                  <a:srgbClr val="5E5E5E"/>
                </a:solidFill>
                <a:latin typeface="Courier"/>
              </a:rPr>
              <a:t># Display corrected ANOVA table</a:t>
            </a:r>
            <a:br/>
            <a:r>
              <a:rPr>
                <a:solidFill>
                  <a:srgbClr val="003B4F"/>
                </a:solidFill>
                <a:latin typeface="Courier"/>
              </a:rPr>
              <a:t>anova_table</a:t>
            </a:r>
          </a:p>
          <a:p>
            <a:pPr lvl="0" indent="0">
              <a:buNone/>
            </a:pPr>
            <a:r>
              <a:rPr>
                <a:latin typeface="Courier"/>
              </a:rPr>
              <a:t>                      Source df       SS       MS        F        p
1                  Treatment  3 14429.14 4809.712 2.717102 9.13e-02
2 Patches (within treatment) 12 21241.95 1770.162 5.928207   &lt;0.001
3                   Residual 64 19110.40  298.600       NA     &lt;NA&gt;</a:t>
            </a:r>
          </a:p>
          <a:p>
            <a:pPr lvl="0" indent="0" marL="0">
              <a:buNone/>
            </a:pPr>
            <a:r>
              <a:rPr/>
              <a:t>With the corrected nested ANOVA, we find:</a:t>
            </a:r>
          </a:p>
          <a:p>
            <a:pPr lvl="0" indent="-342900" marL="342900">
              <a:buAutoNum type="arabicPeriod"/>
            </a:pPr>
            <a:r>
              <a:rPr/>
              <a:t>The treatment effect is not significant (F = 2.72, p = 0.0913) when tested against the patch variation.</a:t>
            </a:r>
          </a:p>
          <a:p>
            <a:pPr lvl="0" indent="-342900" marL="342900">
              <a:buAutoNum type="arabicPeriod"/>
            </a:pPr>
            <a:r>
              <a:rPr/>
              <a:t>There is significant variation among patches within treatments (F = 5.93, p &lt; 0.001)</a:t>
            </a:r>
          </a:p>
          <a:p>
            <a:pPr lvl="0" indent="0" marL="0">
              <a:buNone/>
            </a:pPr>
            <a:r>
              <a:rPr/>
              <a:t>This is a different conclusion than the one-way ANOVA, which found a significant treatment effect.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Variance Decomposition Comparison</a:t>
            </a:r>
          </a:p>
        </p:txBody>
      </p:sp>
      <p:sp>
        <p:nvSpPr>
          <p:cNvPr id="4" name="Text Placeholder 3"/>
          <p:cNvSpPr>
            <a:spLocks noGrp="1"/>
          </p:cNvSpPr>
          <p:nvPr>
            <p:ph idx="2" sz="half" type="body"/>
          </p:nvPr>
        </p:nvSpPr>
        <p:spPr/>
        <p:txBody>
          <a:bodyPr/>
          <a:lstStyle/>
          <a:p>
            <a:pPr lvl="0" indent="0" marL="0">
              <a:spcBef>
                <a:spcPts val="3000"/>
              </a:spcBef>
              <a:buNone/>
            </a:pPr>
            <a:r>
              <a:rPr b="1"/>
              <a:t>Visual Decomposition of Variance Components</a:t>
            </a:r>
          </a:p>
          <a:p>
            <a:pPr lvl="0" indent="0" marL="0">
              <a:buNone/>
            </a:pPr>
            <a:r>
              <a:rPr/>
              <a:t>First, let’s create a visual representation of how variance is partitioned in a standard one-way ANOVA, and then contrast it with how a nested ANOVA further divides the variance components.</a:t>
            </a:r>
          </a:p>
          <a:p>
            <a:pPr lvl="0" indent="0">
              <a:buNone/>
            </a:pPr>
            <a:r>
              <a:rPr>
                <a:latin typeface="Courier"/>
              </a:rPr>
              <a:t>[1] "Treatment means:"</a:t>
            </a:r>
          </a:p>
          <a:p>
            <a:pPr lvl="0" indent="0">
              <a:buNone/>
            </a:pPr>
            <a:r>
              <a:rPr>
                <a:latin typeface="Courier"/>
              </a:rPr>
              <a:t># A tibble: 4 × 2
  TREAT       treat_mean
  &lt;fct&gt;            &lt;dbl&gt;
1 Control            1.3
2 66% Density       21.6
3 33% Density       19  
4 Removed           39.2</a:t>
            </a:r>
          </a:p>
          <a:p>
            <a:pPr lvl="0" indent="0">
              <a:buNone/>
            </a:pPr>
            <a:r>
              <a:rPr>
                <a:latin typeface="Courier"/>
              </a:rPr>
              <a:t>[1] "First few rows of joined patch_means:"</a:t>
            </a:r>
          </a:p>
          <a:p>
            <a:pPr lvl="0" indent="0">
              <a:buNone/>
            </a:pPr>
            <a:r>
              <a:rPr>
                <a:latin typeface="Courier"/>
              </a:rPr>
              <a:t># A tibble: 6 × 4
  TREAT       PATCH patch_mean treat_mean
  &lt;fct&gt;       &lt;fct&gt;      &lt;dbl&gt;      &lt;dbl&gt;
1 Control     1            1.6        1.3
2 Control     2            0          1.3
3 Control     3            1          1.3
4 Control     4            2.6        1.3
5 66% Density 5           28.4       21.6
6 66% Density 6           36.8       21.6</a:t>
            </a:r>
          </a:p>
          <a:p>
            <a:pPr lvl="0" indent="0">
              <a:buNone/>
            </a:pPr>
            <a:r>
              <a:rPr>
                <a:latin typeface="Courier"/>
              </a:rPr>
              <a:t>[1] "treat_mean column is present in patch_means"</a:t>
            </a:r>
          </a:p>
        </p:txBody>
      </p:sp>
      <p:pic>
        <p:nvPicPr>
          <p:cNvPr descr="14_04_nested_anova_visualization_files/figure-pptx/visualization-of-variance-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14_04_nested_anova_visualization_files/figure-pptx/visualization-of-variance-2.png" id="0" name="Picture 1"/>
          <p:cNvPicPr>
            <a:picLocks noGrp="1" noChangeAspect="1"/>
          </p:cNvPicPr>
          <p:nvPr/>
        </p:nvPicPr>
        <p:blipFill>
          <a:blip r:embed="rId2"/>
          <a:stretch>
            <a:fillRect/>
          </a:stretch>
        </p:blipFill>
        <p:spPr bwMode="auto">
          <a:xfrm>
            <a:off x="2590800" y="609600"/>
            <a:ext cx="3911600" cy="3911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 plots above visually demonstrate the key differences in how variance is partitioned between one-way and nested ANOVA:</a:t>
            </a:r>
          </a:p>
          <a:p>
            <a:pPr lvl="0" indent="-342900" marL="342900">
              <a:buAutoNum type="arabicPeriod"/>
            </a:pPr>
            <a:r>
              <a:rPr b="1"/>
              <a:t>One-way ANOVA</a:t>
            </a:r>
            <a:r>
              <a:rPr/>
              <a:t> (first plot):</a:t>
            </a:r>
          </a:p>
          <a:p>
            <a:pPr lvl="1"/>
            <a:r>
              <a:rPr/>
              <a:t>Total variance is split into just two components: Among Groups (Treatment) and Within Groups (Error)</a:t>
            </a:r>
          </a:p>
          <a:p>
            <a:pPr lvl="1"/>
            <a:r>
              <a:rPr/>
              <a:t>The Within Groups component includes all variation not explained by treatments</a:t>
            </a:r>
          </a:p>
          <a:p>
            <a:pPr lvl="0" indent="-342900" marL="342900">
              <a:buAutoNum type="arabicPeriod"/>
            </a:pPr>
            <a:r>
              <a:rPr b="1"/>
              <a:t>Nested ANOVA</a:t>
            </a:r>
            <a:r>
              <a:rPr/>
              <a:t> (second plot):</a:t>
            </a:r>
          </a:p>
          <a:p>
            <a:pPr lvl="1"/>
            <a:r>
              <a:rPr/>
              <a:t>Total variance is split into three components: Among Treatments, Among Patches within Treatments, and Within Patches (Residual Error)</a:t>
            </a:r>
          </a:p>
          <a:p>
            <a:pPr lvl="1"/>
            <a:r>
              <a:rPr/>
              <a:t>The important addition is the “Among Patches within Treatments” component, which captures the spatial heterogeneity</a:t>
            </a:r>
          </a:p>
          <a:p>
            <a:pPr lvl="1"/>
            <a:r>
              <a:rPr/>
              <a:t>The actual residual error (Within Patches) is smaller than the Within Groups error in one-way ANOVA</a:t>
            </a:r>
          </a:p>
          <a:p>
            <a:pPr lvl="0" indent="0" marL="0">
              <a:buNone/>
            </a:pPr>
            <a:r>
              <a:rPr/>
              <a:t>This visualization demonstrates why we get different conclusions: in one-way ANOVA, the patch-to-patch variation is incorrectly included in the error term, leading to an artificially inflated F-ratio for treatments.</a:t>
            </a:r>
          </a:p>
          <a:p>
            <a:pPr lvl="0" indent="0" marL="0">
              <a:spcBef>
                <a:spcPts val="3000"/>
              </a:spcBef>
              <a:buNone/>
            </a:pPr>
            <a:r>
              <a:rPr b="1"/>
              <a:t>Numerical Decomposition of Variance</a:t>
            </a:r>
          </a:p>
          <a:p>
            <a:pPr lvl="0" indent="0">
              <a:buNone/>
            </a:pPr>
            <a:r>
              <a:rPr>
                <a:solidFill>
                  <a:srgbClr val="5E5E5E"/>
                </a:solidFill>
                <a:latin typeface="Courier"/>
              </a:rPr>
              <a:t># Calculate sums of squares for both models</a:t>
            </a:r>
            <a:br/>
            <a:r>
              <a:rPr>
                <a:solidFill>
                  <a:srgbClr val="003B4F"/>
                </a:solidFill>
                <a:latin typeface="Courier"/>
              </a:rPr>
              <a:t>SS_Total &lt;- </a:t>
            </a:r>
            <a:r>
              <a:rPr>
                <a:solidFill>
                  <a:srgbClr val="4758AB"/>
                </a:solidFill>
                <a:latin typeface="Courier"/>
              </a:rPr>
              <a:t>sum</a:t>
            </a:r>
            <a:r>
              <a:rPr>
                <a:solidFill>
                  <a:srgbClr val="003B4F"/>
                </a:solidFill>
                <a:latin typeface="Courier"/>
              </a:rPr>
              <a:t>(nested_summary[[</a:t>
            </a:r>
            <a:r>
              <a:rPr>
                <a:solidFill>
                  <a:srgbClr val="AD0000"/>
                </a:solidFill>
                <a:latin typeface="Courier"/>
              </a:rPr>
              <a:t>1</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SS_Treatment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SS_Patch_within_Treatment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SS_Error_Nested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SS_Error_OneWay &lt;- oneway_summary[[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br/>
            <a:r>
              <a:rPr>
                <a:solidFill>
                  <a:srgbClr val="5E5E5E"/>
                </a:solidFill>
                <a:latin typeface="Courier"/>
              </a:rPr>
              <a:t># Calculate percentages for visualization</a:t>
            </a:r>
            <a:br/>
            <a:r>
              <a:rPr>
                <a:solidFill>
                  <a:srgbClr val="003B4F"/>
                </a:solidFill>
                <a:latin typeface="Courier"/>
              </a:rPr>
              <a:t>percent_treatment_oneway &lt;- (SS_Treatment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percent_error_oneway &lt;- (SS_Error_OneWay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003B4F"/>
                </a:solidFill>
                <a:latin typeface="Courier"/>
              </a:rPr>
              <a:t>percent_treatment_nested &lt;- (SS_Treatment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percent_patch_nested &lt;- (SS_Patch_within_Treatment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percent_error_nested &lt;- (SS_Error_Nested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5E5E5E"/>
                </a:solidFill>
                <a:latin typeface="Courier"/>
              </a:rPr>
              <a:t># Create data frame for visualization</a:t>
            </a:r>
            <a:br/>
            <a:r>
              <a:rPr>
                <a:solidFill>
                  <a:srgbClr val="003B4F"/>
                </a:solidFill>
                <a:latin typeface="Courier"/>
              </a:rPr>
              <a:t>ss_comparison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20794D"/>
                </a:solidFill>
                <a:latin typeface="Courier"/>
              </a:rPr>
              <a:t>"One-way ANOVA"</a:t>
            </a:r>
            <a:r>
              <a:rPr>
                <a:solidFill>
                  <a:srgbClr val="003B4F"/>
                </a:solidFill>
                <a:latin typeface="Courier"/>
              </a:rPr>
              <a:t>, </a:t>
            </a:r>
            <a:r>
              <a:rPr>
                <a:solidFill>
                  <a:srgbClr val="AD0000"/>
                </a:solidFill>
                <a:latin typeface="Courier"/>
              </a:rPr>
              <a:t>2</a:t>
            </a:r>
            <a:r>
              <a:rPr>
                <a:solidFill>
                  <a:srgbClr val="003B4F"/>
                </a:solidFill>
                <a:latin typeface="Courier"/>
              </a:rPr>
              <a:t>), </a:t>
            </a:r>
            <a:b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20794D"/>
                </a:solidFill>
                <a:latin typeface="Courier"/>
              </a:rPr>
              <a:t>"Nested ANOVA"</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  ),</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"Error (within)"</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"Patch(Treatment)"</a:t>
            </a:r>
            <a:r>
              <a:rPr>
                <a:solidFill>
                  <a:srgbClr val="003B4F"/>
                </a:solidFill>
                <a:latin typeface="Courier"/>
              </a:rPr>
              <a:t>, </a:t>
            </a:r>
            <a:r>
              <a:rPr>
                <a:solidFill>
                  <a:srgbClr val="20794D"/>
                </a:solidFill>
                <a:latin typeface="Courier"/>
              </a:rPr>
              <a:t>"Error"</a:t>
            </a:r>
            <a:br/>
            <a:r>
              <a:rPr>
                <a:solidFill>
                  <a:srgbClr val="003B4F"/>
                </a:solidFill>
                <a:latin typeface="Courier"/>
              </a:rPr>
              <a:t>  ),</a:t>
            </a:r>
            <a:br/>
            <a:r>
              <a:rPr>
                <a:solidFill>
                  <a:srgbClr val="003B4F"/>
                </a:solidFill>
                <a:latin typeface="Courier"/>
              </a:rPr>
              <a:t>  </a:t>
            </a:r>
            <a:r>
              <a:rPr>
                <a:solidFill>
                  <a:srgbClr val="657422"/>
                </a:solidFill>
                <a:latin typeface="Courier"/>
              </a:rPr>
              <a:t>Percent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percent_treatment_oneway, percent_error_oneway,</a:t>
            </a:r>
            <a:br/>
            <a:r>
              <a:rPr>
                <a:solidFill>
                  <a:srgbClr val="003B4F"/>
                </a:solidFill>
                <a:latin typeface="Courier"/>
              </a:rPr>
              <a:t>    percent_treatment_nested, percent_patch_nested, percent_error_nested</a:t>
            </a:r>
            <a:br/>
            <a:r>
              <a:rPr>
                <a:solidFill>
                  <a:srgbClr val="003B4F"/>
                </a:solidFill>
                <a:latin typeface="Courier"/>
              </a:rPr>
              <a:t>  ),</a:t>
            </a:r>
            <a:br/>
            <a:r>
              <a:rPr>
                <a:solidFill>
                  <a:srgbClr val="003B4F"/>
                </a:solidFill>
                <a:latin typeface="Courier"/>
              </a:rPr>
              <a:t>  </a:t>
            </a:r>
            <a:r>
              <a:rPr>
                <a:solidFill>
                  <a:srgbClr val="657422"/>
                </a:solidFill>
                <a:latin typeface="Courier"/>
              </a:rPr>
              <a:t>SS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SS_Treatment, SS_Error_OneWay,</a:t>
            </a:r>
            <a:br/>
            <a:r>
              <a:rPr>
                <a:solidFill>
                  <a:srgbClr val="003B4F"/>
                </a:solidFill>
                <a:latin typeface="Courier"/>
              </a:rPr>
              <a:t>    SS_Treatment, SS_Patch_within_Treatment, SS_Error_Nested</a:t>
            </a:r>
            <a:br/>
            <a:r>
              <a:rPr>
                <a:solidFill>
                  <a:srgbClr val="003B4F"/>
                </a:solidFill>
                <a:latin typeface="Courier"/>
              </a:rPr>
              <a:t>  )</a:t>
            </a:r>
            <a:br/>
            <a:r>
              <a:rPr>
                <a:solidFill>
                  <a:srgbClr val="003B4F"/>
                </a:solidFill>
                <a:latin typeface="Courier"/>
              </a:rPr>
              <a:t>)</a:t>
            </a:r>
            <a:br/>
            <a:br/>
            <a:r>
              <a:rPr>
                <a:solidFill>
                  <a:srgbClr val="5E5E5E"/>
                </a:solidFill>
                <a:latin typeface="Courier"/>
              </a:rPr>
              <a:t># Add factor levels for ordering</a:t>
            </a:r>
            <a:br/>
            <a:r>
              <a:rPr>
                <a:solidFill>
                  <a:srgbClr val="003B4F"/>
                </a:solidFill>
                <a:latin typeface="Courier"/>
              </a:rPr>
              <a:t>ss_comparison</a:t>
            </a:r>
            <a:r>
              <a:rPr>
                <a:solidFill>
                  <a:srgbClr val="5E5E5E"/>
                </a:solidFill>
                <a:latin typeface="Courier"/>
              </a:rPr>
              <a:t>$</a:t>
            </a:r>
            <a:r>
              <a:rPr>
                <a:solidFill>
                  <a:srgbClr val="003B4F"/>
                </a:solidFill>
                <a:latin typeface="Courier"/>
              </a:rPr>
              <a:t>Source &lt;- </a:t>
            </a:r>
            <a:r>
              <a:rPr>
                <a:solidFill>
                  <a:srgbClr val="4758AB"/>
                </a:solidFill>
                <a:latin typeface="Courier"/>
              </a:rPr>
              <a:t>factor</a:t>
            </a:r>
            <a:r>
              <a:rPr>
                <a:solidFill>
                  <a:srgbClr val="003B4F"/>
                </a:solidFill>
                <a:latin typeface="Courier"/>
              </a:rPr>
              <a:t>(</a:t>
            </a:r>
            <a:br/>
            <a:r>
              <a:rPr>
                <a:solidFill>
                  <a:srgbClr val="003B4F"/>
                </a:solidFill>
                <a:latin typeface="Courier"/>
              </a:rPr>
              <a:t>  ss_comparison</a:t>
            </a:r>
            <a:r>
              <a:rPr>
                <a:solidFill>
                  <a:srgbClr val="5E5E5E"/>
                </a:solidFill>
                <a:latin typeface="Courier"/>
              </a:rPr>
              <a:t>$</a:t>
            </a:r>
            <a:r>
              <a:rPr>
                <a:solidFill>
                  <a:srgbClr val="003B4F"/>
                </a:solidFill>
                <a:latin typeface="Courier"/>
              </a:rPr>
              <a:t>Source,</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"Patch(Treatment)"</a:t>
            </a:r>
            <a:r>
              <a:rPr>
                <a:solidFill>
                  <a:srgbClr val="003B4F"/>
                </a:solidFill>
                <a:latin typeface="Courier"/>
              </a:rPr>
              <a:t>, </a:t>
            </a:r>
            <a:r>
              <a:rPr>
                <a:solidFill>
                  <a:srgbClr val="20794D"/>
                </a:solidFill>
                <a:latin typeface="Courier"/>
              </a:rPr>
              <a:t>"Error"</a:t>
            </a:r>
            <a:r>
              <a:rPr>
                <a:solidFill>
                  <a:srgbClr val="003B4F"/>
                </a:solidFill>
                <a:latin typeface="Courier"/>
              </a:rPr>
              <a:t>, </a:t>
            </a:r>
            <a:r>
              <a:rPr>
                <a:solidFill>
                  <a:srgbClr val="20794D"/>
                </a:solidFill>
                <a:latin typeface="Courier"/>
              </a:rPr>
              <a:t>"Error (within)"</a:t>
            </a:r>
            <a:r>
              <a:rPr>
                <a:solidFill>
                  <a:srgbClr val="003B4F"/>
                </a:solidFill>
                <a:latin typeface="Courier"/>
              </a:rPr>
              <a:t>)</a:t>
            </a:r>
            <a:br/>
            <a:r>
              <a:rPr>
                <a:solidFill>
                  <a:srgbClr val="003B4F"/>
                </a:solidFill>
                <a:latin typeface="Courier"/>
              </a:rPr>
              <a:t>)</a:t>
            </a:r>
            <a:br/>
            <a:br/>
            <a:r>
              <a:rPr>
                <a:solidFill>
                  <a:srgbClr val="5E5E5E"/>
                </a:solidFill>
                <a:latin typeface="Courier"/>
              </a:rPr>
              <a:t># Create colors for the sources</a:t>
            </a:r>
            <a:br/>
            <a:r>
              <a:rPr>
                <a:solidFill>
                  <a:srgbClr val="003B4F"/>
                </a:solidFill>
                <a:latin typeface="Courier"/>
              </a:rPr>
              <a:t>source_colors &lt;-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 </a:t>
            </a:r>
            <a:r>
              <a:rPr>
                <a:solidFill>
                  <a:srgbClr val="20794D"/>
                </a:solidFill>
                <a:latin typeface="Courier"/>
              </a:rPr>
              <a:t>"#1b9e77"</a:t>
            </a:r>
            <a:r>
              <a:rPr>
                <a:solidFill>
                  <a:srgbClr val="003B4F"/>
                </a:solidFill>
                <a:latin typeface="Courier"/>
              </a:rPr>
              <a:t>, </a:t>
            </a:r>
            <a:br/>
            <a:r>
              <a:rPr>
                <a:solidFill>
                  <a:srgbClr val="003B4F"/>
                </a:solidFill>
                <a:latin typeface="Courier"/>
              </a:rPr>
              <a:t>  </a:t>
            </a:r>
            <a:r>
              <a:rPr>
                <a:solidFill>
                  <a:srgbClr val="20794D"/>
                </a:solidFill>
                <a:latin typeface="Courier"/>
              </a:rPr>
              <a:t>"Patch(Treatment)"</a:t>
            </a:r>
            <a:r>
              <a:rPr>
                <a:solidFill>
                  <a:srgbClr val="003B4F"/>
                </a:solidFill>
                <a:latin typeface="Courier"/>
              </a:rPr>
              <a:t> = </a:t>
            </a:r>
            <a:r>
              <a:rPr>
                <a:solidFill>
                  <a:srgbClr val="20794D"/>
                </a:solidFill>
                <a:latin typeface="Courier"/>
              </a:rPr>
              <a:t>"#d95f02"</a:t>
            </a:r>
            <a:r>
              <a:rPr>
                <a:solidFill>
                  <a:srgbClr val="003B4F"/>
                </a:solidFill>
                <a:latin typeface="Courier"/>
              </a:rPr>
              <a:t>, </a:t>
            </a:r>
            <a:br/>
            <a:r>
              <a:rPr>
                <a:solidFill>
                  <a:srgbClr val="003B4F"/>
                </a:solidFill>
                <a:latin typeface="Courier"/>
              </a:rPr>
              <a:t>  </a:t>
            </a:r>
            <a:r>
              <a:rPr>
                <a:solidFill>
                  <a:srgbClr val="20794D"/>
                </a:solidFill>
                <a:latin typeface="Courier"/>
              </a:rPr>
              <a:t>"Error"</a:t>
            </a:r>
            <a:r>
              <a:rPr>
                <a:solidFill>
                  <a:srgbClr val="003B4F"/>
                </a:solidFill>
                <a:latin typeface="Courier"/>
              </a:rPr>
              <a:t> = </a:t>
            </a:r>
            <a:r>
              <a:rPr>
                <a:solidFill>
                  <a:srgbClr val="20794D"/>
                </a:solidFill>
                <a:latin typeface="Courier"/>
              </a:rPr>
              <a:t>"#7570b3"</a:t>
            </a:r>
            <a:r>
              <a:rPr>
                <a:solidFill>
                  <a:srgbClr val="003B4F"/>
                </a:solidFill>
                <a:latin typeface="Courier"/>
              </a:rPr>
              <a:t>,</a:t>
            </a:r>
            <a:br/>
            <a:r>
              <a:rPr>
                <a:solidFill>
                  <a:srgbClr val="003B4F"/>
                </a:solidFill>
                <a:latin typeface="Courier"/>
              </a:rPr>
              <a:t>  </a:t>
            </a:r>
            <a:r>
              <a:rPr>
                <a:solidFill>
                  <a:srgbClr val="20794D"/>
                </a:solidFill>
                <a:latin typeface="Courier"/>
              </a:rPr>
              <a:t>"Error (within)"</a:t>
            </a:r>
            <a:r>
              <a:rPr>
                <a:solidFill>
                  <a:srgbClr val="003B4F"/>
                </a:solidFill>
                <a:latin typeface="Courier"/>
              </a:rPr>
              <a:t> = </a:t>
            </a:r>
            <a:r>
              <a:rPr>
                <a:solidFill>
                  <a:srgbClr val="20794D"/>
                </a:solidFill>
                <a:latin typeface="Courier"/>
              </a:rPr>
              <a:t>"#7570b3"</a:t>
            </a:r>
            <a:br/>
            <a:r>
              <a:rPr>
                <a:solidFill>
                  <a:srgbClr val="003B4F"/>
                </a:solidFill>
                <a:latin typeface="Courier"/>
              </a:rPr>
              <a:t>)</a:t>
            </a:r>
            <a:br/>
            <a:br/>
            <a:r>
              <a:rPr>
                <a:solidFill>
                  <a:srgbClr val="5E5E5E"/>
                </a:solidFill>
                <a:latin typeface="Courier"/>
              </a:rPr>
              <a:t># Create the stacked bar plot</a:t>
            </a:r>
            <a:br/>
            <a:r>
              <a:rPr>
                <a:solidFill>
                  <a:srgbClr val="003B4F"/>
                </a:solidFill>
                <a:latin typeface="Courier"/>
              </a:rPr>
              <a:t>p1 &lt;- </a:t>
            </a:r>
            <a:r>
              <a:rPr>
                <a:solidFill>
                  <a:srgbClr val="4758AB"/>
                </a:solidFill>
                <a:latin typeface="Courier"/>
              </a:rPr>
              <a:t>ggplot</a:t>
            </a:r>
            <a:r>
              <a:rPr>
                <a:solidFill>
                  <a:srgbClr val="003B4F"/>
                </a:solidFill>
                <a:latin typeface="Courier"/>
              </a:rPr>
              <a:t>(ss_comparison,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Model,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20794D"/>
                </a:solidFill>
                <a:latin typeface="Courier"/>
              </a:rPr>
              <a:t>"stack"</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"Comparison of Variance Partitioning"</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"One-way vs. Nested ANOVA"</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"Percentage of Total Variance"</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position_stack</a:t>
            </a:r>
            <a:r>
              <a:rPr>
                <a:solidFill>
                  <a:srgbClr val="003B4F"/>
                </a:solidFill>
                <a:latin typeface="Courier"/>
              </a:rPr>
              <a:t>(</a:t>
            </a:r>
            <a:r>
              <a:rPr>
                <a:solidFill>
                  <a:srgbClr val="657422"/>
                </a:solidFill>
                <a:latin typeface="Courier"/>
              </a:rPr>
              <a:t>vjust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axis.text.x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br/>
            <a:br/>
            <a:r>
              <a:rPr>
                <a:solidFill>
                  <a:srgbClr val="5E5E5E"/>
                </a:solidFill>
                <a:latin typeface="Courier"/>
              </a:rPr>
              <a:t># Create a pie chart version for one-way ANOVA</a:t>
            </a:r>
            <a:br/>
            <a:r>
              <a:rPr>
                <a:solidFill>
                  <a:srgbClr val="003B4F"/>
                </a:solidFill>
                <a:latin typeface="Courier"/>
              </a:rPr>
              <a:t>oneway_data &lt;- ss_comparison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(Model </a:t>
            </a:r>
            <a:r>
              <a:rPr>
                <a:solidFill>
                  <a:srgbClr val="5E5E5E"/>
                </a:solidFill>
                <a:latin typeface="Courier"/>
              </a:rPr>
              <a:t>==</a:t>
            </a:r>
            <a:r>
              <a:rPr>
                <a:solidFill>
                  <a:srgbClr val="003B4F"/>
                </a:solidFill>
                <a:latin typeface="Courier"/>
              </a:rPr>
              <a:t> </a:t>
            </a:r>
            <a:r>
              <a:rPr>
                <a:solidFill>
                  <a:srgbClr val="20794D"/>
                </a:solidFill>
                <a:latin typeface="Courier"/>
              </a:rPr>
              <a:t>"One-way ANOVA"</a:t>
            </a:r>
            <a:r>
              <a:rPr>
                <a:solidFill>
                  <a:srgbClr val="003B4F"/>
                </a:solidFill>
                <a:latin typeface="Courier"/>
              </a:rPr>
              <a:t>)</a:t>
            </a:r>
            <a:br/>
            <a:r>
              <a:rPr>
                <a:solidFill>
                  <a:srgbClr val="003B4F"/>
                </a:solidFill>
                <a:latin typeface="Courier"/>
              </a:rPr>
              <a:t>oneway_data</a:t>
            </a:r>
            <a:r>
              <a:rPr>
                <a:solidFill>
                  <a:srgbClr val="5E5E5E"/>
                </a:solidFill>
                <a:latin typeface="Courier"/>
              </a:rPr>
              <a:t>$</a:t>
            </a:r>
            <a:r>
              <a:rPr>
                <a:solidFill>
                  <a:srgbClr val="003B4F"/>
                </a:solidFill>
                <a:latin typeface="Courier"/>
              </a:rPr>
              <a:t>ypos &lt;- </a:t>
            </a:r>
            <a:r>
              <a:rPr>
                <a:solidFill>
                  <a:srgbClr val="4758AB"/>
                </a:solidFill>
                <a:latin typeface="Courier"/>
              </a:rPr>
              <a:t>cumsum</a:t>
            </a:r>
            <a:r>
              <a:rPr>
                <a:solidFill>
                  <a:srgbClr val="003B4F"/>
                </a:solidFill>
                <a:latin typeface="Courier"/>
              </a:rPr>
              <a:t>(oneway_data</a:t>
            </a:r>
            <a:r>
              <a:rPr>
                <a:solidFill>
                  <a:srgbClr val="5E5E5E"/>
                </a:solidFill>
                <a:latin typeface="Courier"/>
              </a:rPr>
              <a:t>$</a:t>
            </a:r>
            <a:r>
              <a:rPr>
                <a:solidFill>
                  <a:srgbClr val="003B4F"/>
                </a:solidFill>
                <a:latin typeface="Courier"/>
              </a:rPr>
              <a:t>Percent)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oneway_data</a:t>
            </a:r>
            <a:r>
              <a:rPr>
                <a:solidFill>
                  <a:srgbClr val="5E5E5E"/>
                </a:solidFill>
                <a:latin typeface="Courier"/>
              </a:rPr>
              <a:t>$</a:t>
            </a:r>
            <a:r>
              <a:rPr>
                <a:solidFill>
                  <a:srgbClr val="003B4F"/>
                </a:solidFill>
                <a:latin typeface="Courier"/>
              </a:rPr>
              <a:t>Percent</a:t>
            </a:r>
            <a:br/>
            <a:br/>
            <a:r>
              <a:rPr>
                <a:solidFill>
                  <a:srgbClr val="003B4F"/>
                </a:solidFill>
                <a:latin typeface="Courier"/>
              </a:rPr>
              <a:t>p2 &lt;- </a:t>
            </a:r>
            <a:r>
              <a:rPr>
                <a:solidFill>
                  <a:srgbClr val="4758AB"/>
                </a:solidFill>
                <a:latin typeface="Courier"/>
              </a:rPr>
              <a:t>ggplot</a:t>
            </a:r>
            <a:r>
              <a:rPr>
                <a:solidFill>
                  <a:srgbClr val="003B4F"/>
                </a:solidFill>
                <a:latin typeface="Courier"/>
              </a:rPr>
              <a:t>(oneway_data,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coord_polar</a:t>
            </a:r>
            <a:r>
              <a:rPr>
                <a:solidFill>
                  <a:srgbClr val="003B4F"/>
                </a:solidFill>
                <a:latin typeface="Courier"/>
              </a:rPr>
              <a:t>(</a:t>
            </a:r>
            <a:r>
              <a:rPr>
                <a:solidFill>
                  <a:srgbClr val="20794D"/>
                </a:solidFill>
                <a:latin typeface="Courier"/>
              </a:rPr>
              <a:t>"y"</a:t>
            </a:r>
            <a:r>
              <a:rPr>
                <a:solidFill>
                  <a:srgbClr val="003B4F"/>
                </a:solidFill>
                <a:latin typeface="Courier"/>
              </a:rPr>
              <a:t>, </a:t>
            </a:r>
            <a:r>
              <a:rPr>
                <a:solidFill>
                  <a:srgbClr val="657422"/>
                </a:solidFill>
                <a:latin typeface="Courier"/>
              </a:rPr>
              <a:t>start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"One-way ANOVA"</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"Variance Components"</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y =</a:t>
            </a:r>
            <a:r>
              <a:rPr>
                <a:solidFill>
                  <a:srgbClr val="003B4F"/>
                </a:solidFill>
                <a:latin typeface="Courier"/>
              </a:rPr>
              <a:t> ypos, </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theme_void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plot.subtitle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br/>
            <a:r>
              <a:rPr>
                <a:solidFill>
                  <a:srgbClr val="003B4F"/>
                </a:solidFill>
                <a:latin typeface="Courier"/>
              </a:rPr>
              <a:t>  )</a:t>
            </a:r>
            <a:br/>
            <a:br/>
            <a:r>
              <a:rPr>
                <a:solidFill>
                  <a:srgbClr val="5E5E5E"/>
                </a:solidFill>
                <a:latin typeface="Courier"/>
              </a:rPr>
              <a:t># Create a pie chart version for nested ANOVA</a:t>
            </a:r>
            <a:br/>
            <a:r>
              <a:rPr>
                <a:solidFill>
                  <a:srgbClr val="003B4F"/>
                </a:solidFill>
                <a:latin typeface="Courier"/>
              </a:rPr>
              <a:t>nested_data &lt;- ss_comparison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(Model </a:t>
            </a:r>
            <a:r>
              <a:rPr>
                <a:solidFill>
                  <a:srgbClr val="5E5E5E"/>
                </a:solidFill>
                <a:latin typeface="Courier"/>
              </a:rPr>
              <a:t>==</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nested_data</a:t>
            </a:r>
            <a:r>
              <a:rPr>
                <a:solidFill>
                  <a:srgbClr val="5E5E5E"/>
                </a:solidFill>
                <a:latin typeface="Courier"/>
              </a:rPr>
              <a:t>$</a:t>
            </a:r>
            <a:r>
              <a:rPr>
                <a:solidFill>
                  <a:srgbClr val="003B4F"/>
                </a:solidFill>
                <a:latin typeface="Courier"/>
              </a:rPr>
              <a:t>ypos &lt;- </a:t>
            </a:r>
            <a:r>
              <a:rPr>
                <a:solidFill>
                  <a:srgbClr val="4758AB"/>
                </a:solidFill>
                <a:latin typeface="Courier"/>
              </a:rPr>
              <a:t>cumsum</a:t>
            </a:r>
            <a:r>
              <a:rPr>
                <a:solidFill>
                  <a:srgbClr val="003B4F"/>
                </a:solidFill>
                <a:latin typeface="Courier"/>
              </a:rPr>
              <a:t>(nested_data</a:t>
            </a:r>
            <a:r>
              <a:rPr>
                <a:solidFill>
                  <a:srgbClr val="5E5E5E"/>
                </a:solidFill>
                <a:latin typeface="Courier"/>
              </a:rPr>
              <a:t>$</a:t>
            </a:r>
            <a:r>
              <a:rPr>
                <a:solidFill>
                  <a:srgbClr val="003B4F"/>
                </a:solidFill>
                <a:latin typeface="Courier"/>
              </a:rPr>
              <a:t>Percent)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nested_data</a:t>
            </a:r>
            <a:r>
              <a:rPr>
                <a:solidFill>
                  <a:srgbClr val="5E5E5E"/>
                </a:solidFill>
                <a:latin typeface="Courier"/>
              </a:rPr>
              <a:t>$</a:t>
            </a:r>
            <a:r>
              <a:rPr>
                <a:solidFill>
                  <a:srgbClr val="003B4F"/>
                </a:solidFill>
                <a:latin typeface="Courier"/>
              </a:rPr>
              <a:t>Percent</a:t>
            </a:r>
            <a:br/>
            <a:br/>
            <a:r>
              <a:rPr>
                <a:solidFill>
                  <a:srgbClr val="003B4F"/>
                </a:solidFill>
                <a:latin typeface="Courier"/>
              </a:rPr>
              <a:t>p3 &lt;- </a:t>
            </a:r>
            <a:r>
              <a:rPr>
                <a:solidFill>
                  <a:srgbClr val="4758AB"/>
                </a:solidFill>
                <a:latin typeface="Courier"/>
              </a:rPr>
              <a:t>ggplot</a:t>
            </a:r>
            <a:r>
              <a:rPr>
                <a:solidFill>
                  <a:srgbClr val="003B4F"/>
                </a:solidFill>
                <a:latin typeface="Courier"/>
              </a:rPr>
              <a:t>(nested_data,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coord_polar</a:t>
            </a:r>
            <a:r>
              <a:rPr>
                <a:solidFill>
                  <a:srgbClr val="003B4F"/>
                </a:solidFill>
                <a:latin typeface="Courier"/>
              </a:rPr>
              <a:t>(</a:t>
            </a:r>
            <a:r>
              <a:rPr>
                <a:solidFill>
                  <a:srgbClr val="20794D"/>
                </a:solidFill>
                <a:latin typeface="Courier"/>
              </a:rPr>
              <a:t>"y"</a:t>
            </a:r>
            <a:r>
              <a:rPr>
                <a:solidFill>
                  <a:srgbClr val="003B4F"/>
                </a:solidFill>
                <a:latin typeface="Courier"/>
              </a:rPr>
              <a:t>, </a:t>
            </a:r>
            <a:r>
              <a:rPr>
                <a:solidFill>
                  <a:srgbClr val="657422"/>
                </a:solidFill>
                <a:latin typeface="Courier"/>
              </a:rPr>
              <a:t>start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"Variance Components"</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y =</a:t>
            </a:r>
            <a:r>
              <a:rPr>
                <a:solidFill>
                  <a:srgbClr val="003B4F"/>
                </a:solidFill>
                <a:latin typeface="Courier"/>
              </a:rPr>
              <a:t> ypos, </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theme_void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plot.subtitle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br/>
            <a:r>
              <a:rPr>
                <a:solidFill>
                  <a:srgbClr val="003B4F"/>
                </a:solidFill>
                <a:latin typeface="Courier"/>
              </a:rPr>
              <a:t>  )</a:t>
            </a:r>
            <a:br/>
            <a:br/>
            <a:r>
              <a:rPr>
                <a:solidFill>
                  <a:srgbClr val="5E5E5E"/>
                </a:solidFill>
                <a:latin typeface="Courier"/>
              </a:rPr>
              <a:t># Display all plots</a:t>
            </a:r>
            <a:br/>
            <a:r>
              <a:rPr>
                <a:solidFill>
                  <a:srgbClr val="003B4F"/>
                </a:solidFill>
                <a:latin typeface="Courier"/>
              </a:rPr>
              <a:t>p1</a:t>
            </a:r>
          </a:p>
        </p:txBody>
      </p:sp>
      <p:pic>
        <p:nvPicPr>
          <p:cNvPr descr="14_04_nested_anova_visualization_files/figure-pptx/variance-component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Combine the pie charts</a:t>
            </a:r>
            <a:br/>
            <a:r>
              <a:rPr>
                <a:solidFill>
                  <a:srgbClr val="003B4F"/>
                </a:solidFill>
                <a:latin typeface="Courier"/>
              </a:rPr>
              <a:t>p2 </a:t>
            </a:r>
            <a:r>
              <a:rPr>
                <a:solidFill>
                  <a:srgbClr val="5E5E5E"/>
                </a:solidFill>
                <a:latin typeface="Courier"/>
              </a:rPr>
              <a:t>+</a:t>
            </a:r>
            <a:r>
              <a:rPr>
                <a:solidFill>
                  <a:srgbClr val="003B4F"/>
                </a:solidFill>
                <a:latin typeface="Courier"/>
              </a:rPr>
              <a:t> p3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2</a:t>
            </a:r>
            <a:r>
              <a:rPr>
                <a:solidFill>
                  <a:srgbClr val="003B4F"/>
                </a:solidFill>
                <a:latin typeface="Courier"/>
              </a:rPr>
              <a:t>)</a:t>
            </a:r>
          </a:p>
        </p:txBody>
      </p:sp>
      <p:pic>
        <p:nvPicPr>
          <p:cNvPr descr="14_04_nested_anova_visualization_files/figure-pptx/pie-chart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NESTED ANOVA Visualization</dc:title>
  <dc:creator>Bill Perry</dc:creator>
  <cp:keywords/>
  <dcterms:created xsi:type="dcterms:W3CDTF">2025-06-05T12:23:24Z</dcterms:created>
  <dcterms:modified xsi:type="dcterms:W3CDTF">2025-06-05T12:23:24Z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